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59"/>
  </p:notesMasterIdLst>
  <p:sldIdLst>
    <p:sldId id="1597" r:id="rId2"/>
    <p:sldId id="4528" r:id="rId3"/>
    <p:sldId id="773" r:id="rId4"/>
    <p:sldId id="4538" r:id="rId5"/>
    <p:sldId id="4477" r:id="rId6"/>
    <p:sldId id="4481" r:id="rId7"/>
    <p:sldId id="4480" r:id="rId8"/>
    <p:sldId id="4482" r:id="rId9"/>
    <p:sldId id="4484" r:id="rId10"/>
    <p:sldId id="4470" r:id="rId11"/>
    <p:sldId id="4469" r:id="rId12"/>
    <p:sldId id="4459" r:id="rId13"/>
    <p:sldId id="4468" r:id="rId14"/>
    <p:sldId id="4462" r:id="rId15"/>
    <p:sldId id="4463" r:id="rId16"/>
    <p:sldId id="4464" r:id="rId17"/>
    <p:sldId id="4465" r:id="rId18"/>
    <p:sldId id="4466" r:id="rId19"/>
    <p:sldId id="4467" r:id="rId20"/>
    <p:sldId id="4452" r:id="rId21"/>
    <p:sldId id="4453" r:id="rId22"/>
    <p:sldId id="4455" r:id="rId23"/>
    <p:sldId id="4521" r:id="rId24"/>
    <p:sldId id="4530" r:id="rId25"/>
    <p:sldId id="4531" r:id="rId26"/>
    <p:sldId id="4532" r:id="rId27"/>
    <p:sldId id="4533" r:id="rId28"/>
    <p:sldId id="4436" r:id="rId29"/>
    <p:sldId id="4438" r:id="rId30"/>
    <p:sldId id="4437" r:id="rId31"/>
    <p:sldId id="4540" r:id="rId32"/>
    <p:sldId id="4534" r:id="rId33"/>
    <p:sldId id="4535" r:id="rId34"/>
    <p:sldId id="787" r:id="rId35"/>
    <p:sldId id="1598" r:id="rId36"/>
    <p:sldId id="1599" r:id="rId37"/>
    <p:sldId id="1600" r:id="rId38"/>
    <p:sldId id="4539" r:id="rId39"/>
    <p:sldId id="4505" r:id="rId40"/>
    <p:sldId id="4507" r:id="rId41"/>
    <p:sldId id="4536" r:id="rId42"/>
    <p:sldId id="4537" r:id="rId43"/>
    <p:sldId id="4512" r:id="rId44"/>
    <p:sldId id="4513" r:id="rId45"/>
    <p:sldId id="4514" r:id="rId46"/>
    <p:sldId id="4515" r:id="rId47"/>
    <p:sldId id="4516" r:id="rId48"/>
    <p:sldId id="256" r:id="rId49"/>
    <p:sldId id="4519" r:id="rId50"/>
    <p:sldId id="1602" r:id="rId51"/>
    <p:sldId id="1603" r:id="rId52"/>
    <p:sldId id="1604" r:id="rId53"/>
    <p:sldId id="788" r:id="rId54"/>
    <p:sldId id="1601" r:id="rId55"/>
    <p:sldId id="4541" r:id="rId56"/>
    <p:sldId id="4542" r:id="rId57"/>
    <p:sldId id="728" r:id="rId58"/>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77362"/>
    <a:srgbClr val="469395"/>
    <a:srgbClr val="53705E"/>
    <a:srgbClr val="BF8146"/>
    <a:srgbClr val="F3E1DD"/>
    <a:srgbClr val="75504C"/>
    <a:srgbClr val="B5B285"/>
    <a:srgbClr val="C8D6CD"/>
    <a:srgbClr val="DFDECB"/>
    <a:srgbClr val="ECD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8" autoAdjust="0"/>
    <p:restoredTop sz="94660"/>
  </p:normalViewPr>
  <p:slideViewPr>
    <p:cSldViewPr snapToGrid="0">
      <p:cViewPr varScale="1">
        <p:scale>
          <a:sx n="69" d="100"/>
          <a:sy n="69" d="100"/>
        </p:scale>
        <p:origin x="2862" y="84"/>
      </p:cViewPr>
      <p:guideLst/>
    </p:cSldViewPr>
  </p:slideViewPr>
  <p:notesTextViewPr>
    <p:cViewPr>
      <p:scale>
        <a:sx n="1" d="1"/>
        <a:sy n="1" d="1"/>
      </p:scale>
      <p:origin x="0" y="0"/>
    </p:cViewPr>
  </p:notesTextViewPr>
  <p:sorterViewPr>
    <p:cViewPr>
      <p:scale>
        <a:sx n="102" d="100"/>
        <a:sy n="102" d="100"/>
      </p:scale>
      <p:origin x="0" y="-4458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ustomXml" Target="../customXml/item2.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65"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8714D-DA5F-D945-986B-CF1F10B94F8D}" type="datetimeFigureOut">
              <a:rPr lang="en-US" smtClean="0"/>
              <a:t>3/6/2026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ADD19-3DCE-A64C-91F3-29A99EAE3FB4}" type="slidenum">
              <a:rPr lang="en-US" smtClean="0"/>
              <a:t>‹#›</a:t>
            </a:fld>
            <a:endParaRPr lang="en-US"/>
          </a:p>
        </p:txBody>
      </p:sp>
    </p:spTree>
    <p:extLst>
      <p:ext uri="{BB962C8B-B14F-4D97-AF65-F5344CB8AC3E}">
        <p14:creationId xmlns:p14="http://schemas.microsoft.com/office/powerpoint/2010/main" val="2448290126"/>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1AFBAA-4303-4D9F-BB6B-5F5E6AC0FC2C}"/>
              </a:ext>
            </a:extLst>
          </p:cNvPr>
          <p:cNvSpPr>
            <a:spLocks noGrp="1"/>
          </p:cNvSpPr>
          <p:nvPr>
            <p:ph type="pic" sz="quarter" idx="10"/>
          </p:nvPr>
        </p:nvSpPr>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grpSp>
        <p:nvGrpSpPr>
          <p:cNvPr id="3" name="Graphic 95">
            <a:extLst>
              <a:ext uri="{FF2B5EF4-FFF2-40B4-BE49-F238E27FC236}">
                <a16:creationId xmlns:a16="http://schemas.microsoft.com/office/drawing/2014/main" id="{90ED387D-A34F-98E1-0AB1-BFB33A0C736E}"/>
              </a:ext>
            </a:extLst>
          </p:cNvPr>
          <p:cNvGrpSpPr/>
          <p:nvPr userDrawn="1"/>
        </p:nvGrpSpPr>
        <p:grpSpPr>
          <a:xfrm>
            <a:off x="588317" y="9279532"/>
            <a:ext cx="1663513" cy="457550"/>
            <a:chOff x="584588" y="9078286"/>
            <a:chExt cx="1509109" cy="423922"/>
          </a:xfrm>
          <a:solidFill>
            <a:srgbClr val="000000"/>
          </a:solidFill>
        </p:grpSpPr>
        <p:sp>
          <p:nvSpPr>
            <p:cNvPr id="4" name="Freeform 3">
              <a:extLst>
                <a:ext uri="{FF2B5EF4-FFF2-40B4-BE49-F238E27FC236}">
                  <a16:creationId xmlns:a16="http://schemas.microsoft.com/office/drawing/2014/main" id="{9952D5B5-2DF7-334B-FEBA-0A3A1ED979A8}"/>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6" name="Freeform 5">
              <a:extLst>
                <a:ext uri="{FF2B5EF4-FFF2-40B4-BE49-F238E27FC236}">
                  <a16:creationId xmlns:a16="http://schemas.microsoft.com/office/drawing/2014/main" id="{7DD04E0E-14E9-0FA9-2145-789BCF112980}"/>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7" name="Text Placeholder 23">
            <a:extLst>
              <a:ext uri="{FF2B5EF4-FFF2-40B4-BE49-F238E27FC236}">
                <a16:creationId xmlns:a16="http://schemas.microsoft.com/office/drawing/2014/main" id="{6FF665F4-CEF1-BBD0-14CA-2B4693E4DE58}"/>
              </a:ext>
            </a:extLst>
          </p:cNvPr>
          <p:cNvSpPr>
            <a:spLocks noGrp="1"/>
          </p:cNvSpPr>
          <p:nvPr>
            <p:ph type="body" sz="quarter" idx="17" hasCustomPrompt="1"/>
          </p:nvPr>
        </p:nvSpPr>
        <p:spPr>
          <a:xfrm>
            <a:off x="637182" y="9321911"/>
            <a:ext cx="1356749"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2022 – 2024</a:t>
            </a:r>
          </a:p>
          <a:p>
            <a:pPr lvl="0"/>
            <a:r>
              <a:rPr lang="en-US" dirty="0"/>
              <a:t>Document Name</a:t>
            </a:r>
          </a:p>
        </p:txBody>
      </p:sp>
      <p:sp>
        <p:nvSpPr>
          <p:cNvPr id="8" name="Text Placeholder 23">
            <a:extLst>
              <a:ext uri="{FF2B5EF4-FFF2-40B4-BE49-F238E27FC236}">
                <a16:creationId xmlns:a16="http://schemas.microsoft.com/office/drawing/2014/main" id="{934E23A7-6DEF-24B4-F5D9-55CE1F66B5CC}"/>
              </a:ext>
            </a:extLst>
          </p:cNvPr>
          <p:cNvSpPr>
            <a:spLocks noGrp="1"/>
          </p:cNvSpPr>
          <p:nvPr>
            <p:ph type="body" sz="quarter" idx="18" hasCustomPrompt="1"/>
          </p:nvPr>
        </p:nvSpPr>
        <p:spPr>
          <a:xfrm>
            <a:off x="2361497" y="9314863"/>
            <a:ext cx="1961781"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sp>
        <p:nvSpPr>
          <p:cNvPr id="10" name="Text Placeholder 32">
            <a:extLst>
              <a:ext uri="{FF2B5EF4-FFF2-40B4-BE49-F238E27FC236}">
                <a16:creationId xmlns:a16="http://schemas.microsoft.com/office/drawing/2014/main" id="{8D2FC6D3-7CCE-9A5C-A4EC-3A6A88B71EFF}"/>
              </a:ext>
            </a:extLst>
          </p:cNvPr>
          <p:cNvSpPr>
            <a:spLocks noGrp="1"/>
          </p:cNvSpPr>
          <p:nvPr>
            <p:ph type="body" sz="quarter" idx="61" hasCustomPrompt="1"/>
          </p:nvPr>
        </p:nvSpPr>
        <p:spPr>
          <a:xfrm>
            <a:off x="4323278" y="2776888"/>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WELCOME TO </a:t>
            </a:r>
          </a:p>
        </p:txBody>
      </p:sp>
      <p:sp>
        <p:nvSpPr>
          <p:cNvPr id="11" name="Text Placeholder 32">
            <a:extLst>
              <a:ext uri="{FF2B5EF4-FFF2-40B4-BE49-F238E27FC236}">
                <a16:creationId xmlns:a16="http://schemas.microsoft.com/office/drawing/2014/main" id="{B698F2EA-875A-2B7E-C0C5-CE3DF36C9783}"/>
              </a:ext>
            </a:extLst>
          </p:cNvPr>
          <p:cNvSpPr>
            <a:spLocks noGrp="1"/>
          </p:cNvSpPr>
          <p:nvPr>
            <p:ph type="body" sz="quarter" idx="62" hasCustomPrompt="1"/>
          </p:nvPr>
        </p:nvSpPr>
        <p:spPr>
          <a:xfrm>
            <a:off x="3947532" y="3579429"/>
            <a:ext cx="3276967" cy="671785"/>
          </a:xfrm>
          <a:prstGeom prst="rect">
            <a:avLst/>
          </a:prstGeom>
          <a:solidFill>
            <a:srgbClr val="C77362"/>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UPLIFT PROJECT</a:t>
            </a:r>
          </a:p>
        </p:txBody>
      </p:sp>
      <p:grpSp>
        <p:nvGrpSpPr>
          <p:cNvPr id="2" name="Group 1">
            <a:extLst>
              <a:ext uri="{FF2B5EF4-FFF2-40B4-BE49-F238E27FC236}">
                <a16:creationId xmlns:a16="http://schemas.microsoft.com/office/drawing/2014/main" id="{5CFD3486-B8C8-0838-E402-699600021B8B}"/>
              </a:ext>
            </a:extLst>
          </p:cNvPr>
          <p:cNvGrpSpPr/>
          <p:nvPr userDrawn="1"/>
        </p:nvGrpSpPr>
        <p:grpSpPr>
          <a:xfrm>
            <a:off x="633169" y="10006041"/>
            <a:ext cx="5719051" cy="323165"/>
            <a:chOff x="1019777" y="10033697"/>
            <a:chExt cx="5719051" cy="323165"/>
          </a:xfrm>
        </p:grpSpPr>
        <p:pic>
          <p:nvPicPr>
            <p:cNvPr id="9" name="Grafik 63">
              <a:extLst>
                <a:ext uri="{FF2B5EF4-FFF2-40B4-BE49-F238E27FC236}">
                  <a16:creationId xmlns:a16="http://schemas.microsoft.com/office/drawing/2014/main" id="{25D1BE3A-69FA-5403-A81E-82F32F49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a:extLst>
                <a:ext uri="{FF2B5EF4-FFF2-40B4-BE49-F238E27FC236}">
                  <a16:creationId xmlns:a16="http://schemas.microsoft.com/office/drawing/2014/main" id="{42E11729-6D3F-5665-7E98-CFEE5CF63E91}"/>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DF1EBDE4-59A6-B13B-0408-ECE73C98CCAE}"/>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descr="Co-funded by the European Union logo in png for web usage">
              <a:extLst>
                <a:ext uri="{FF2B5EF4-FFF2-40B4-BE49-F238E27FC236}">
                  <a16:creationId xmlns:a16="http://schemas.microsoft.com/office/drawing/2014/main" id="{9FDF330D-1CD9-1E4C-7D59-A4ABCDF8C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42931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Text Placeholder 32">
            <a:extLst>
              <a:ext uri="{FF2B5EF4-FFF2-40B4-BE49-F238E27FC236}">
                <a16:creationId xmlns:a16="http://schemas.microsoft.com/office/drawing/2014/main" id="{874B745E-E465-E55A-24FD-75E445992D69}"/>
              </a:ext>
            </a:extLst>
          </p:cNvPr>
          <p:cNvSpPr>
            <a:spLocks noGrp="1"/>
          </p:cNvSpPr>
          <p:nvPr>
            <p:ph type="body" sz="quarter" idx="11" hasCustomPrompt="1"/>
          </p:nvPr>
        </p:nvSpPr>
        <p:spPr>
          <a:xfrm>
            <a:off x="2499998" y="3895066"/>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43" name="Text Placeholder 32">
            <a:extLst>
              <a:ext uri="{FF2B5EF4-FFF2-40B4-BE49-F238E27FC236}">
                <a16:creationId xmlns:a16="http://schemas.microsoft.com/office/drawing/2014/main" id="{99BE6DBA-74D8-FD17-8EA0-857C962D3B90}"/>
              </a:ext>
            </a:extLst>
          </p:cNvPr>
          <p:cNvSpPr>
            <a:spLocks noGrp="1"/>
          </p:cNvSpPr>
          <p:nvPr>
            <p:ph type="body" sz="quarter" idx="49" hasCustomPrompt="1"/>
          </p:nvPr>
        </p:nvSpPr>
        <p:spPr>
          <a:xfrm>
            <a:off x="3202954" y="3895066"/>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4" name="Text Placeholder 32">
            <a:extLst>
              <a:ext uri="{FF2B5EF4-FFF2-40B4-BE49-F238E27FC236}">
                <a16:creationId xmlns:a16="http://schemas.microsoft.com/office/drawing/2014/main" id="{489160D1-8608-98B1-E826-5AD34D356687}"/>
              </a:ext>
            </a:extLst>
          </p:cNvPr>
          <p:cNvSpPr>
            <a:spLocks noGrp="1"/>
          </p:cNvSpPr>
          <p:nvPr>
            <p:ph type="body" sz="quarter" idx="13" hasCustomPrompt="1"/>
          </p:nvPr>
        </p:nvSpPr>
        <p:spPr>
          <a:xfrm>
            <a:off x="2499998" y="4370308"/>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45" name="Text Placeholder 32">
            <a:extLst>
              <a:ext uri="{FF2B5EF4-FFF2-40B4-BE49-F238E27FC236}">
                <a16:creationId xmlns:a16="http://schemas.microsoft.com/office/drawing/2014/main" id="{C4F9306C-A8A3-06FC-27D8-44D4E4D31D3A}"/>
              </a:ext>
            </a:extLst>
          </p:cNvPr>
          <p:cNvSpPr>
            <a:spLocks noGrp="1"/>
          </p:cNvSpPr>
          <p:nvPr>
            <p:ph type="body" sz="quarter" idx="14" hasCustomPrompt="1"/>
          </p:nvPr>
        </p:nvSpPr>
        <p:spPr>
          <a:xfrm>
            <a:off x="3202954" y="4370434"/>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6" name="Text Placeholder 32">
            <a:extLst>
              <a:ext uri="{FF2B5EF4-FFF2-40B4-BE49-F238E27FC236}">
                <a16:creationId xmlns:a16="http://schemas.microsoft.com/office/drawing/2014/main" id="{4F1BB1E9-1B82-2944-260D-5AC8098E2318}"/>
              </a:ext>
            </a:extLst>
          </p:cNvPr>
          <p:cNvSpPr>
            <a:spLocks noGrp="1"/>
          </p:cNvSpPr>
          <p:nvPr>
            <p:ph type="body" sz="quarter" idx="15" hasCustomPrompt="1"/>
          </p:nvPr>
        </p:nvSpPr>
        <p:spPr>
          <a:xfrm>
            <a:off x="2499998" y="4871442"/>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47" name="Text Placeholder 32">
            <a:extLst>
              <a:ext uri="{FF2B5EF4-FFF2-40B4-BE49-F238E27FC236}">
                <a16:creationId xmlns:a16="http://schemas.microsoft.com/office/drawing/2014/main" id="{4E252824-A8C2-80BC-F634-2E8DCE28E329}"/>
              </a:ext>
            </a:extLst>
          </p:cNvPr>
          <p:cNvSpPr>
            <a:spLocks noGrp="1"/>
          </p:cNvSpPr>
          <p:nvPr>
            <p:ph type="body" sz="quarter" idx="19" hasCustomPrompt="1"/>
          </p:nvPr>
        </p:nvSpPr>
        <p:spPr>
          <a:xfrm>
            <a:off x="3202954" y="4871442"/>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8" name="Text Placeholder 32">
            <a:extLst>
              <a:ext uri="{FF2B5EF4-FFF2-40B4-BE49-F238E27FC236}">
                <a16:creationId xmlns:a16="http://schemas.microsoft.com/office/drawing/2014/main" id="{F5A26C3F-7DB5-BE99-FF16-86E0A55C0384}"/>
              </a:ext>
            </a:extLst>
          </p:cNvPr>
          <p:cNvSpPr>
            <a:spLocks noGrp="1"/>
          </p:cNvSpPr>
          <p:nvPr>
            <p:ph type="body" sz="quarter" idx="17" hasCustomPrompt="1"/>
          </p:nvPr>
        </p:nvSpPr>
        <p:spPr>
          <a:xfrm>
            <a:off x="2499998" y="537239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49" name="Text Placeholder 32">
            <a:extLst>
              <a:ext uri="{FF2B5EF4-FFF2-40B4-BE49-F238E27FC236}">
                <a16:creationId xmlns:a16="http://schemas.microsoft.com/office/drawing/2014/main" id="{4395EF7A-D50D-3B70-AD88-28199E69FAEF}"/>
              </a:ext>
            </a:extLst>
          </p:cNvPr>
          <p:cNvSpPr>
            <a:spLocks noGrp="1"/>
          </p:cNvSpPr>
          <p:nvPr>
            <p:ph type="body" sz="quarter" idx="20" hasCustomPrompt="1"/>
          </p:nvPr>
        </p:nvSpPr>
        <p:spPr>
          <a:xfrm>
            <a:off x="3202954" y="537239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0" name="Text Placeholder 32">
            <a:extLst>
              <a:ext uri="{FF2B5EF4-FFF2-40B4-BE49-F238E27FC236}">
                <a16:creationId xmlns:a16="http://schemas.microsoft.com/office/drawing/2014/main" id="{344C3522-27AE-69DB-BC0B-B3C85153F42C}"/>
              </a:ext>
            </a:extLst>
          </p:cNvPr>
          <p:cNvSpPr>
            <a:spLocks noGrp="1"/>
          </p:cNvSpPr>
          <p:nvPr>
            <p:ph type="body" sz="quarter" idx="21" hasCustomPrompt="1"/>
          </p:nvPr>
        </p:nvSpPr>
        <p:spPr>
          <a:xfrm>
            <a:off x="2499998" y="587418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51" name="Text Placeholder 32">
            <a:extLst>
              <a:ext uri="{FF2B5EF4-FFF2-40B4-BE49-F238E27FC236}">
                <a16:creationId xmlns:a16="http://schemas.microsoft.com/office/drawing/2014/main" id="{415BDFF0-005D-8FFD-0074-FD90BFB9FDE5}"/>
              </a:ext>
            </a:extLst>
          </p:cNvPr>
          <p:cNvSpPr>
            <a:spLocks noGrp="1"/>
          </p:cNvSpPr>
          <p:nvPr>
            <p:ph type="body" sz="quarter" idx="22" hasCustomPrompt="1"/>
          </p:nvPr>
        </p:nvSpPr>
        <p:spPr>
          <a:xfrm>
            <a:off x="3202954" y="587418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2" name="Text Placeholder 32">
            <a:extLst>
              <a:ext uri="{FF2B5EF4-FFF2-40B4-BE49-F238E27FC236}">
                <a16:creationId xmlns:a16="http://schemas.microsoft.com/office/drawing/2014/main" id="{F84E2C03-575E-BC6C-AA38-1C1675AC09F6}"/>
              </a:ext>
            </a:extLst>
          </p:cNvPr>
          <p:cNvSpPr>
            <a:spLocks noGrp="1"/>
          </p:cNvSpPr>
          <p:nvPr>
            <p:ph type="body" sz="quarter" idx="51" hasCustomPrompt="1"/>
          </p:nvPr>
        </p:nvSpPr>
        <p:spPr>
          <a:xfrm>
            <a:off x="2509638" y="6403383"/>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53" name="Text Placeholder 32">
            <a:extLst>
              <a:ext uri="{FF2B5EF4-FFF2-40B4-BE49-F238E27FC236}">
                <a16:creationId xmlns:a16="http://schemas.microsoft.com/office/drawing/2014/main" id="{C049732C-1B1C-7D50-70D9-8CB75FD0B38A}"/>
              </a:ext>
            </a:extLst>
          </p:cNvPr>
          <p:cNvSpPr>
            <a:spLocks noGrp="1"/>
          </p:cNvSpPr>
          <p:nvPr>
            <p:ph type="body" sz="quarter" idx="52" hasCustomPrompt="1"/>
          </p:nvPr>
        </p:nvSpPr>
        <p:spPr>
          <a:xfrm>
            <a:off x="3212594" y="6403383"/>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4" name="Text Placeholder 32">
            <a:extLst>
              <a:ext uri="{FF2B5EF4-FFF2-40B4-BE49-F238E27FC236}">
                <a16:creationId xmlns:a16="http://schemas.microsoft.com/office/drawing/2014/main" id="{413CB9AD-DE9C-E481-310D-0B11E9FF3A84}"/>
              </a:ext>
            </a:extLst>
          </p:cNvPr>
          <p:cNvSpPr>
            <a:spLocks noGrp="1"/>
          </p:cNvSpPr>
          <p:nvPr>
            <p:ph type="body" sz="quarter" idx="53" hasCustomPrompt="1"/>
          </p:nvPr>
        </p:nvSpPr>
        <p:spPr>
          <a:xfrm>
            <a:off x="2509638" y="6893615"/>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55" name="Text Placeholder 32">
            <a:extLst>
              <a:ext uri="{FF2B5EF4-FFF2-40B4-BE49-F238E27FC236}">
                <a16:creationId xmlns:a16="http://schemas.microsoft.com/office/drawing/2014/main" id="{2123C9CD-0432-A0BB-F764-B87978538AFD}"/>
              </a:ext>
            </a:extLst>
          </p:cNvPr>
          <p:cNvSpPr>
            <a:spLocks noGrp="1"/>
          </p:cNvSpPr>
          <p:nvPr>
            <p:ph type="body" sz="quarter" idx="54" hasCustomPrompt="1"/>
          </p:nvPr>
        </p:nvSpPr>
        <p:spPr>
          <a:xfrm>
            <a:off x="3212594" y="6893615"/>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grpSp>
        <p:nvGrpSpPr>
          <p:cNvPr id="59" name="Group 58">
            <a:extLst>
              <a:ext uri="{FF2B5EF4-FFF2-40B4-BE49-F238E27FC236}">
                <a16:creationId xmlns:a16="http://schemas.microsoft.com/office/drawing/2014/main" id="{DBDA5ED1-C481-7888-D808-D0360CFD391F}"/>
              </a:ext>
            </a:extLst>
          </p:cNvPr>
          <p:cNvGrpSpPr/>
          <p:nvPr userDrawn="1"/>
        </p:nvGrpSpPr>
        <p:grpSpPr>
          <a:xfrm>
            <a:off x="2348081" y="4270026"/>
            <a:ext cx="4752000" cy="1485188"/>
            <a:chOff x="1265109" y="2728756"/>
            <a:chExt cx="4752000" cy="1525304"/>
          </a:xfrm>
          <a:solidFill>
            <a:srgbClr val="C77362"/>
          </a:solidFill>
        </p:grpSpPr>
        <p:sp>
          <p:nvSpPr>
            <p:cNvPr id="60" name="Rectangle 59">
              <a:extLst>
                <a:ext uri="{FF2B5EF4-FFF2-40B4-BE49-F238E27FC236}">
                  <a16:creationId xmlns:a16="http://schemas.microsoft.com/office/drawing/2014/main" id="{9C24EED5-314E-9902-A684-6B4797C4E883}"/>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1" name="Rectangle 60">
              <a:extLst>
                <a:ext uri="{FF2B5EF4-FFF2-40B4-BE49-F238E27FC236}">
                  <a16:creationId xmlns:a16="http://schemas.microsoft.com/office/drawing/2014/main" id="{C6D6FE50-8789-E4B0-30AD-E9F27EB62FEA}"/>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2" name="Rectangle 61">
              <a:extLst>
                <a:ext uri="{FF2B5EF4-FFF2-40B4-BE49-F238E27FC236}">
                  <a16:creationId xmlns:a16="http://schemas.microsoft.com/office/drawing/2014/main" id="{8EE7ED54-EC0A-4B50-1BBA-34A6D042D6F2}"/>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3" name="Rectangle 62">
              <a:extLst>
                <a:ext uri="{FF2B5EF4-FFF2-40B4-BE49-F238E27FC236}">
                  <a16:creationId xmlns:a16="http://schemas.microsoft.com/office/drawing/2014/main" id="{129D6F7A-FA9F-54C6-DB37-8D04AF545114}"/>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grpSp>
        <p:nvGrpSpPr>
          <p:cNvPr id="64" name="Group 63">
            <a:extLst>
              <a:ext uri="{FF2B5EF4-FFF2-40B4-BE49-F238E27FC236}">
                <a16:creationId xmlns:a16="http://schemas.microsoft.com/office/drawing/2014/main" id="{68AC095C-DC5B-15CA-8AC9-957F0F1CDB33}"/>
              </a:ext>
            </a:extLst>
          </p:cNvPr>
          <p:cNvGrpSpPr/>
          <p:nvPr userDrawn="1"/>
        </p:nvGrpSpPr>
        <p:grpSpPr>
          <a:xfrm>
            <a:off x="2348081" y="6267389"/>
            <a:ext cx="4752000" cy="536225"/>
            <a:chOff x="1265109" y="3229991"/>
            <a:chExt cx="4752000" cy="522816"/>
          </a:xfrm>
          <a:solidFill>
            <a:srgbClr val="C77362"/>
          </a:solidFill>
        </p:grpSpPr>
        <p:sp>
          <p:nvSpPr>
            <p:cNvPr id="65" name="Rectangle 64">
              <a:extLst>
                <a:ext uri="{FF2B5EF4-FFF2-40B4-BE49-F238E27FC236}">
                  <a16:creationId xmlns:a16="http://schemas.microsoft.com/office/drawing/2014/main" id="{4A2013B3-EE14-9AF1-8710-80D825F8680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6" name="Rectangle 65">
              <a:extLst>
                <a:ext uri="{FF2B5EF4-FFF2-40B4-BE49-F238E27FC236}">
                  <a16:creationId xmlns:a16="http://schemas.microsoft.com/office/drawing/2014/main" id="{AAAAD304-B76C-1B67-5082-770DFC31F647}"/>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sp>
        <p:nvSpPr>
          <p:cNvPr id="69" name="Picture Placeholder 3">
            <a:extLst>
              <a:ext uri="{FF2B5EF4-FFF2-40B4-BE49-F238E27FC236}">
                <a16:creationId xmlns:a16="http://schemas.microsoft.com/office/drawing/2014/main" id="{860F7078-43C2-94CF-1B4B-6F38E140DA2C}"/>
              </a:ext>
            </a:extLst>
          </p:cNvPr>
          <p:cNvSpPr>
            <a:spLocks noGrp="1"/>
          </p:cNvSpPr>
          <p:nvPr>
            <p:ph type="pic" sz="quarter" idx="10"/>
          </p:nvPr>
        </p:nvSpPr>
        <p:spPr>
          <a:xfrm>
            <a:off x="0" y="0"/>
            <a:ext cx="2135229" cy="10691813"/>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72" name="Slide Number Placeholder 5">
            <a:extLst>
              <a:ext uri="{FF2B5EF4-FFF2-40B4-BE49-F238E27FC236}">
                <a16:creationId xmlns:a16="http://schemas.microsoft.com/office/drawing/2014/main" id="{252F2D19-21F3-EB16-E7DC-8D555492A6A0}"/>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
        <p:nvSpPr>
          <p:cNvPr id="3" name="Text Placeholder 32">
            <a:extLst>
              <a:ext uri="{FF2B5EF4-FFF2-40B4-BE49-F238E27FC236}">
                <a16:creationId xmlns:a16="http://schemas.microsoft.com/office/drawing/2014/main" id="{3F2AE4E2-BB49-E62C-A10F-0F356DD88282}"/>
              </a:ext>
            </a:extLst>
          </p:cNvPr>
          <p:cNvSpPr>
            <a:spLocks noGrp="1"/>
          </p:cNvSpPr>
          <p:nvPr>
            <p:ph type="body" sz="quarter" idx="62" hasCustomPrompt="1"/>
          </p:nvPr>
        </p:nvSpPr>
        <p:spPr>
          <a:xfrm>
            <a:off x="1661532" y="1706024"/>
            <a:ext cx="3836019"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TABLE OF CONTENTS</a:t>
            </a:r>
          </a:p>
        </p:txBody>
      </p:sp>
    </p:spTree>
    <p:extLst>
      <p:ext uri="{BB962C8B-B14F-4D97-AF65-F5344CB8AC3E}">
        <p14:creationId xmlns:p14="http://schemas.microsoft.com/office/powerpoint/2010/main" val="158217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B6465EA-60E3-4E52-AD0F-404645730662}"/>
              </a:ext>
            </a:extLst>
          </p:cNvPr>
          <p:cNvSpPr>
            <a:spLocks noGrp="1"/>
          </p:cNvSpPr>
          <p:nvPr>
            <p:ph type="pic" sz="quarter" idx="10"/>
          </p:nvPr>
        </p:nvSpPr>
        <p:spPr>
          <a:xfrm>
            <a:off x="-1" y="1139687"/>
            <a:ext cx="6038129" cy="8336851"/>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
            <a:extLst>
              <a:ext uri="{FF2B5EF4-FFF2-40B4-BE49-F238E27FC236}">
                <a16:creationId xmlns:a16="http://schemas.microsoft.com/office/drawing/2014/main" id="{E583B441-9BCB-3D5F-54E3-4955EB3D8056}"/>
              </a:ext>
            </a:extLst>
          </p:cNvPr>
          <p:cNvSpPr>
            <a:spLocks noGrp="1"/>
          </p:cNvSpPr>
          <p:nvPr>
            <p:ph type="body" sz="quarter" idx="14" hasCustomPrompt="1"/>
          </p:nvPr>
        </p:nvSpPr>
        <p:spPr>
          <a:xfrm>
            <a:off x="3101495" y="7360908"/>
            <a:ext cx="2936634" cy="2902226"/>
          </a:xfrm>
          <a:prstGeom prst="rect">
            <a:avLst/>
          </a:prstGeom>
          <a:effectLst>
            <a:glow rad="127000">
              <a:srgbClr val="414141"/>
            </a:glow>
          </a:effectLst>
        </p:spPr>
        <p:txBody>
          <a:bodyPr>
            <a:noAutofit/>
          </a:bodyPr>
          <a:lstStyle>
            <a:lvl1pPr marL="0" indent="0" algn="l">
              <a:buNone/>
              <a:defRPr sz="20000" b="1">
                <a:solidFill>
                  <a:schemeClr val="bg1"/>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7" name="Text Placeholder 32">
            <a:extLst>
              <a:ext uri="{FF2B5EF4-FFF2-40B4-BE49-F238E27FC236}">
                <a16:creationId xmlns:a16="http://schemas.microsoft.com/office/drawing/2014/main" id="{692B6DE6-7B88-79B4-E5BA-DAD5F4B093B5}"/>
              </a:ext>
            </a:extLst>
          </p:cNvPr>
          <p:cNvSpPr>
            <a:spLocks noGrp="1"/>
          </p:cNvSpPr>
          <p:nvPr>
            <p:ph type="body" sz="quarter" idx="61" hasCustomPrompt="1"/>
          </p:nvPr>
        </p:nvSpPr>
        <p:spPr>
          <a:xfrm>
            <a:off x="3433305" y="2659119"/>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ABOUT US</a:t>
            </a:r>
          </a:p>
        </p:txBody>
      </p:sp>
      <p:sp>
        <p:nvSpPr>
          <p:cNvPr id="8" name="Slide Number Placeholder 5">
            <a:extLst>
              <a:ext uri="{FF2B5EF4-FFF2-40B4-BE49-F238E27FC236}">
                <a16:creationId xmlns:a16="http://schemas.microsoft.com/office/drawing/2014/main" id="{1F13C19F-5F7F-1C03-101F-828B75C3E951}"/>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62281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9" name="Text Placeholder 32">
            <a:extLst>
              <a:ext uri="{FF2B5EF4-FFF2-40B4-BE49-F238E27FC236}">
                <a16:creationId xmlns:a16="http://schemas.microsoft.com/office/drawing/2014/main" id="{31525F55-02E2-A312-CD29-CD243983A8A3}"/>
              </a:ext>
            </a:extLst>
          </p:cNvPr>
          <p:cNvSpPr>
            <a:spLocks noGrp="1"/>
          </p:cNvSpPr>
          <p:nvPr>
            <p:ph type="body" sz="quarter" idx="61" hasCustomPrompt="1"/>
          </p:nvPr>
        </p:nvSpPr>
        <p:spPr>
          <a:xfrm>
            <a:off x="-9335" y="644872"/>
            <a:ext cx="3483429" cy="586086"/>
          </a:xfrm>
          <a:prstGeom prst="rect">
            <a:avLst/>
          </a:prstGeom>
          <a:solidFill>
            <a:srgbClr val="B5B285"/>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0" name="Text Placeholder 32">
            <a:extLst>
              <a:ext uri="{FF2B5EF4-FFF2-40B4-BE49-F238E27FC236}">
                <a16:creationId xmlns:a16="http://schemas.microsoft.com/office/drawing/2014/main" id="{4F04F06D-B272-96F8-031F-52C872E68336}"/>
              </a:ext>
            </a:extLst>
          </p:cNvPr>
          <p:cNvSpPr>
            <a:spLocks noGrp="1"/>
          </p:cNvSpPr>
          <p:nvPr>
            <p:ph type="body" sz="quarter" idx="64" hasCustomPrompt="1"/>
          </p:nvPr>
        </p:nvSpPr>
        <p:spPr>
          <a:xfrm>
            <a:off x="697281" y="1599143"/>
            <a:ext cx="6076734" cy="7187048"/>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Slide Number Placeholder 5">
            <a:extLst>
              <a:ext uri="{FF2B5EF4-FFF2-40B4-BE49-F238E27FC236}">
                <a16:creationId xmlns:a16="http://schemas.microsoft.com/office/drawing/2014/main" id="{D79302BB-23AB-122E-8237-D45A0F86560D}"/>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250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4"/>
            <a:ext cx="7559675" cy="6438123"/>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40153" y="7029417"/>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7025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Selection 0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76EDCFF-FBBF-4ED3-9461-9DE41ACEF489}"/>
              </a:ext>
            </a:extLst>
          </p:cNvPr>
          <p:cNvSpPr>
            <a:spLocks noGrp="1"/>
          </p:cNvSpPr>
          <p:nvPr>
            <p:ph type="pic" sz="quarter" idx="15"/>
          </p:nvPr>
        </p:nvSpPr>
        <p:spPr>
          <a:xfrm>
            <a:off x="3951841" y="6257647"/>
            <a:ext cx="2830872" cy="3671043"/>
          </a:xfrm>
          <a:custGeom>
            <a:avLst/>
            <a:gdLst>
              <a:gd name="connsiteX0" fmla="*/ 0 w 5136231"/>
              <a:gd name="connsiteY0" fmla="*/ 0 h 6802466"/>
              <a:gd name="connsiteX1" fmla="*/ 5136231 w 5136231"/>
              <a:gd name="connsiteY1" fmla="*/ 0 h 6802466"/>
              <a:gd name="connsiteX2" fmla="*/ 5136231 w 5136231"/>
              <a:gd name="connsiteY2" fmla="*/ 6802466 h 6802466"/>
              <a:gd name="connsiteX3" fmla="*/ 0 w 5136231"/>
              <a:gd name="connsiteY3" fmla="*/ 6802466 h 6802466"/>
            </a:gdLst>
            <a:ahLst/>
            <a:cxnLst>
              <a:cxn ang="0">
                <a:pos x="connsiteX0" y="connsiteY0"/>
              </a:cxn>
              <a:cxn ang="0">
                <a:pos x="connsiteX1" y="connsiteY1"/>
              </a:cxn>
              <a:cxn ang="0">
                <a:pos x="connsiteX2" y="connsiteY2"/>
              </a:cxn>
              <a:cxn ang="0">
                <a:pos x="connsiteX3" y="connsiteY3"/>
              </a:cxn>
            </a:cxnLst>
            <a:rect l="l" t="t" r="r" b="b"/>
            <a:pathLst>
              <a:path w="5136231" h="6802466">
                <a:moveTo>
                  <a:pt x="0" y="0"/>
                </a:moveTo>
                <a:lnTo>
                  <a:pt x="5136231" y="0"/>
                </a:lnTo>
                <a:lnTo>
                  <a:pt x="5136231" y="6802466"/>
                </a:lnTo>
                <a:lnTo>
                  <a:pt x="0" y="6802466"/>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5" name="Picture Placeholder 14">
            <a:extLst>
              <a:ext uri="{FF2B5EF4-FFF2-40B4-BE49-F238E27FC236}">
                <a16:creationId xmlns:a16="http://schemas.microsoft.com/office/drawing/2014/main" id="{3A67D6CF-A0E3-4ED8-BDA4-887715914D66}"/>
              </a:ext>
            </a:extLst>
          </p:cNvPr>
          <p:cNvSpPr>
            <a:spLocks noGrp="1"/>
          </p:cNvSpPr>
          <p:nvPr>
            <p:ph type="pic" sz="quarter" idx="14"/>
          </p:nvPr>
        </p:nvSpPr>
        <p:spPr>
          <a:xfrm>
            <a:off x="806861" y="783662"/>
            <a:ext cx="2830872" cy="3650504"/>
          </a:xfrm>
          <a:custGeom>
            <a:avLst/>
            <a:gdLst>
              <a:gd name="connsiteX0" fmla="*/ 0 w 5136231"/>
              <a:gd name="connsiteY0" fmla="*/ 0 h 6764408"/>
              <a:gd name="connsiteX1" fmla="*/ 5136231 w 5136231"/>
              <a:gd name="connsiteY1" fmla="*/ 0 h 6764408"/>
              <a:gd name="connsiteX2" fmla="*/ 5136231 w 5136231"/>
              <a:gd name="connsiteY2" fmla="*/ 6764408 h 6764408"/>
              <a:gd name="connsiteX3" fmla="*/ 0 w 5136231"/>
              <a:gd name="connsiteY3" fmla="*/ 6764408 h 6764408"/>
            </a:gdLst>
            <a:ahLst/>
            <a:cxnLst>
              <a:cxn ang="0">
                <a:pos x="connsiteX0" y="connsiteY0"/>
              </a:cxn>
              <a:cxn ang="0">
                <a:pos x="connsiteX1" y="connsiteY1"/>
              </a:cxn>
              <a:cxn ang="0">
                <a:pos x="connsiteX2" y="connsiteY2"/>
              </a:cxn>
              <a:cxn ang="0">
                <a:pos x="connsiteX3" y="connsiteY3"/>
              </a:cxn>
            </a:cxnLst>
            <a:rect l="l" t="t" r="r" b="b"/>
            <a:pathLst>
              <a:path w="5136231" h="6764408">
                <a:moveTo>
                  <a:pt x="0" y="0"/>
                </a:moveTo>
                <a:lnTo>
                  <a:pt x="5136231" y="0"/>
                </a:lnTo>
                <a:lnTo>
                  <a:pt x="5136231" y="6764408"/>
                </a:lnTo>
                <a:lnTo>
                  <a:pt x="0" y="6764408"/>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2" name="Picture Placeholder 11">
            <a:extLst>
              <a:ext uri="{FF2B5EF4-FFF2-40B4-BE49-F238E27FC236}">
                <a16:creationId xmlns:a16="http://schemas.microsoft.com/office/drawing/2014/main" id="{34239E21-F0F4-4208-B695-5A3D3D7E26B4}"/>
              </a:ext>
            </a:extLst>
          </p:cNvPr>
          <p:cNvSpPr>
            <a:spLocks noGrp="1"/>
          </p:cNvSpPr>
          <p:nvPr>
            <p:ph type="pic" sz="quarter" idx="12"/>
          </p:nvPr>
        </p:nvSpPr>
        <p:spPr>
          <a:xfrm>
            <a:off x="3947744" y="783661"/>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3" name="Picture Placeholder 12">
            <a:extLst>
              <a:ext uri="{FF2B5EF4-FFF2-40B4-BE49-F238E27FC236}">
                <a16:creationId xmlns:a16="http://schemas.microsoft.com/office/drawing/2014/main" id="{DA8AA81D-9973-4D3A-9D3D-2085CAAEF921}"/>
              </a:ext>
            </a:extLst>
          </p:cNvPr>
          <p:cNvSpPr>
            <a:spLocks noGrp="1"/>
          </p:cNvSpPr>
          <p:nvPr>
            <p:ph type="pic" sz="quarter" idx="13"/>
          </p:nvPr>
        </p:nvSpPr>
        <p:spPr>
          <a:xfrm>
            <a:off x="806861" y="4697349"/>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6" name="Slide Number Placeholder 5">
            <a:extLst>
              <a:ext uri="{FF2B5EF4-FFF2-40B4-BE49-F238E27FC236}">
                <a16:creationId xmlns:a16="http://schemas.microsoft.com/office/drawing/2014/main" id="{2F253376-6C43-31A9-F723-C2B176AF3418}"/>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95310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5AB398F6-2E18-33BF-F8C8-6057DB5D3091}"/>
              </a:ext>
            </a:extLst>
          </p:cNvPr>
          <p:cNvSpPr/>
          <p:nvPr userDrawn="1"/>
        </p:nvSpPr>
        <p:spPr>
          <a:xfrm>
            <a:off x="6831076" y="9947419"/>
            <a:ext cx="543339" cy="53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Picture Placeholder 7">
            <a:extLst>
              <a:ext uri="{FF2B5EF4-FFF2-40B4-BE49-F238E27FC236}">
                <a16:creationId xmlns:a16="http://schemas.microsoft.com/office/drawing/2014/main" id="{6F5A51CC-FF77-EFC2-9482-6375DD00E6F5}"/>
              </a:ext>
            </a:extLst>
          </p:cNvPr>
          <p:cNvSpPr>
            <a:spLocks noGrp="1"/>
          </p:cNvSpPr>
          <p:nvPr>
            <p:ph type="pic" sz="quarter" idx="16"/>
          </p:nvPr>
        </p:nvSpPr>
        <p:spPr>
          <a:xfrm>
            <a:off x="-1" y="1847657"/>
            <a:ext cx="7559675" cy="654666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85" name="Text Placeholder 32">
            <a:extLst>
              <a:ext uri="{FF2B5EF4-FFF2-40B4-BE49-F238E27FC236}">
                <a16:creationId xmlns:a16="http://schemas.microsoft.com/office/drawing/2014/main" id="{731D4D98-C6A6-1446-0C96-6FA8F2E586B3}"/>
              </a:ext>
            </a:extLst>
          </p:cNvPr>
          <p:cNvSpPr>
            <a:spLocks noGrp="1"/>
          </p:cNvSpPr>
          <p:nvPr>
            <p:ph type="body" sz="quarter" idx="61" hasCustomPrompt="1"/>
          </p:nvPr>
        </p:nvSpPr>
        <p:spPr>
          <a:xfrm>
            <a:off x="1442714" y="1516537"/>
            <a:ext cx="4594730" cy="671785"/>
          </a:xfrm>
          <a:prstGeom prst="rect">
            <a:avLst/>
          </a:prstGeom>
          <a:solidFill>
            <a:srgbClr val="C77362"/>
          </a:solidFill>
        </p:spPr>
        <p:txBody>
          <a:bodyPr anchor="ctr">
            <a:noAutofit/>
          </a:bodyPr>
          <a:lstStyle>
            <a:lvl1pPr marL="407988" indent="-20638"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err="1"/>
              <a:t>www.upliftproject.eu</a:t>
            </a:r>
            <a:endParaRPr lang="en-US" dirty="0"/>
          </a:p>
        </p:txBody>
      </p:sp>
      <p:grpSp>
        <p:nvGrpSpPr>
          <p:cNvPr id="4" name="Group 3">
            <a:extLst>
              <a:ext uri="{FF2B5EF4-FFF2-40B4-BE49-F238E27FC236}">
                <a16:creationId xmlns:a16="http://schemas.microsoft.com/office/drawing/2014/main" id="{AE550CBC-DEB7-0650-855C-DB6500C35CCB}"/>
              </a:ext>
            </a:extLst>
          </p:cNvPr>
          <p:cNvGrpSpPr/>
          <p:nvPr userDrawn="1"/>
        </p:nvGrpSpPr>
        <p:grpSpPr>
          <a:xfrm>
            <a:off x="633169" y="9895682"/>
            <a:ext cx="5719051" cy="323165"/>
            <a:chOff x="1019777" y="10033697"/>
            <a:chExt cx="5719051" cy="323165"/>
          </a:xfrm>
        </p:grpSpPr>
        <p:pic>
          <p:nvPicPr>
            <p:cNvPr id="5" name="Grafik 63">
              <a:extLst>
                <a:ext uri="{FF2B5EF4-FFF2-40B4-BE49-F238E27FC236}">
                  <a16:creationId xmlns:a16="http://schemas.microsoft.com/office/drawing/2014/main" id="{562140DF-CAC2-E3D7-0544-5F5A09160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
              <a:extLst>
                <a:ext uri="{FF2B5EF4-FFF2-40B4-BE49-F238E27FC236}">
                  <a16:creationId xmlns:a16="http://schemas.microsoft.com/office/drawing/2014/main" id="{15CB5E60-063A-5E71-CC7B-BEA099E57706}"/>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10A9600-86ED-078E-6C57-14566B06AC88}"/>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8" name="Picture 7" descr="Co-funded by the European Union logo in png for web usage">
              <a:extLst>
                <a:ext uri="{FF2B5EF4-FFF2-40B4-BE49-F238E27FC236}">
                  <a16:creationId xmlns:a16="http://schemas.microsoft.com/office/drawing/2014/main" id="{93CC2AB2-0BA8-7C91-E287-B678BFEC6B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158617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21A75-3F54-FC58-7643-DE94CD44FA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2A1B145-76D0-5699-521C-965395A4A4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18435C-6755-268F-DE88-AFECCFA87C40}"/>
              </a:ext>
            </a:extLst>
          </p:cNvPr>
          <p:cNvSpPr>
            <a:spLocks noGrp="1"/>
          </p:cNvSpPr>
          <p:nvPr>
            <p:ph type="dt" sz="half" idx="10"/>
          </p:nvPr>
        </p:nvSpPr>
        <p:spPr/>
        <p:txBody>
          <a:bodyPr/>
          <a:lstStyle/>
          <a:p>
            <a:fld id="{06CE6B55-1E18-8041-A7F6-AFFF23E1E8DA}" type="datetimeFigureOut">
              <a:rPr lang="en-US" smtClean="0"/>
              <a:t>3/6/2026</a:t>
            </a:fld>
            <a:endParaRPr lang="en-US"/>
          </a:p>
        </p:txBody>
      </p:sp>
      <p:sp>
        <p:nvSpPr>
          <p:cNvPr id="5" name="Footer Placeholder 4">
            <a:extLst>
              <a:ext uri="{FF2B5EF4-FFF2-40B4-BE49-F238E27FC236}">
                <a16:creationId xmlns:a16="http://schemas.microsoft.com/office/drawing/2014/main" id="{9D0D1C68-D334-A9F0-DCAF-645145CF5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37AE50-B560-5942-6C8A-5A3B963F505F}"/>
              </a:ext>
            </a:extLst>
          </p:cNvPr>
          <p:cNvSpPr>
            <a:spLocks noGrp="1"/>
          </p:cNvSpPr>
          <p:nvPr>
            <p:ph type="sldNum" sz="quarter" idx="12"/>
          </p:nvPr>
        </p:nvSpPr>
        <p:spPr/>
        <p:txBody>
          <a:bodyPr/>
          <a:lstStyle/>
          <a:p>
            <a:fld id="{92308E5C-73AD-7A4E-AE64-5A67FF42D9A7}" type="slidenum">
              <a:rPr lang="en-US" smtClean="0"/>
              <a:t>‹#›</a:t>
            </a:fld>
            <a:endParaRPr lang="en-US"/>
          </a:p>
        </p:txBody>
      </p:sp>
    </p:spTree>
    <p:extLst>
      <p:ext uri="{BB962C8B-B14F-4D97-AF65-F5344CB8AC3E}">
        <p14:creationId xmlns:p14="http://schemas.microsoft.com/office/powerpoint/2010/main" val="1135100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Photo 0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96810D2-796F-4390-8E66-9692382239E1}"/>
              </a:ext>
            </a:extLst>
          </p:cNvPr>
          <p:cNvSpPr>
            <a:spLocks noGrp="1"/>
          </p:cNvSpPr>
          <p:nvPr>
            <p:ph type="pic" sz="quarter" idx="11"/>
          </p:nvPr>
        </p:nvSpPr>
        <p:spPr>
          <a:xfrm>
            <a:off x="639069" y="809845"/>
            <a:ext cx="3405246"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2">
            <a:extLst>
              <a:ext uri="{FF2B5EF4-FFF2-40B4-BE49-F238E27FC236}">
                <a16:creationId xmlns:a16="http://schemas.microsoft.com/office/drawing/2014/main" id="{27A2B8CD-E05A-9E38-C1EC-383D4F63DB97}"/>
              </a:ext>
            </a:extLst>
          </p:cNvPr>
          <p:cNvSpPr>
            <a:spLocks noGrp="1"/>
          </p:cNvSpPr>
          <p:nvPr>
            <p:ph type="body" sz="quarter" idx="64" hasCustomPrompt="1"/>
          </p:nvPr>
        </p:nvSpPr>
        <p:spPr>
          <a:xfrm>
            <a:off x="4470399" y="3026258"/>
            <a:ext cx="2303615" cy="6300622"/>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5" name="Text Placeholder 32">
            <a:extLst>
              <a:ext uri="{FF2B5EF4-FFF2-40B4-BE49-F238E27FC236}">
                <a16:creationId xmlns:a16="http://schemas.microsoft.com/office/drawing/2014/main" id="{1CF09A97-22C6-B2A7-4E59-F259992053CC}"/>
              </a:ext>
            </a:extLst>
          </p:cNvPr>
          <p:cNvSpPr>
            <a:spLocks noGrp="1"/>
          </p:cNvSpPr>
          <p:nvPr>
            <p:ph type="body" sz="quarter" idx="61" hasCustomPrompt="1"/>
          </p:nvPr>
        </p:nvSpPr>
        <p:spPr>
          <a:xfrm>
            <a:off x="3412986" y="1582159"/>
            <a:ext cx="2396800" cy="671785"/>
          </a:xfrm>
          <a:prstGeom prst="rect">
            <a:avLst/>
          </a:prstGeom>
          <a:solidFill>
            <a:srgbClr val="C77362"/>
          </a:solidFill>
        </p:spPr>
        <p:txBody>
          <a:bodyPr anchor="ctr">
            <a:noAutofit/>
          </a:bodyPr>
          <a:lstStyle>
            <a:lvl1pPr marL="222250" indent="-22225"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7" name="Slide Number Placeholder 5">
            <a:extLst>
              <a:ext uri="{FF2B5EF4-FFF2-40B4-BE49-F238E27FC236}">
                <a16:creationId xmlns:a16="http://schemas.microsoft.com/office/drawing/2014/main" id="{F4632C0E-CEDB-18F5-CE19-0B5B6AC9FBC4}"/>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95061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Cover Slide">
    <p:spTree>
      <p:nvGrpSpPr>
        <p:cNvPr id="1" name=""/>
        <p:cNvGrpSpPr/>
        <p:nvPr/>
      </p:nvGrpSpPr>
      <p:grpSpPr>
        <a:xfrm>
          <a:off x="0" y="0"/>
          <a:ext cx="0" cy="0"/>
          <a:chOff x="0" y="0"/>
          <a:chExt cx="0" cy="0"/>
        </a:xfrm>
      </p:grpSpPr>
      <p:sp>
        <p:nvSpPr>
          <p:cNvPr id="10" name="Text Placeholder 32">
            <a:extLst>
              <a:ext uri="{FF2B5EF4-FFF2-40B4-BE49-F238E27FC236}">
                <a16:creationId xmlns:a16="http://schemas.microsoft.com/office/drawing/2014/main" id="{8D2FC6D3-7CCE-9A5C-A4EC-3A6A88B71EFF}"/>
              </a:ext>
            </a:extLst>
          </p:cNvPr>
          <p:cNvSpPr>
            <a:spLocks noGrp="1"/>
          </p:cNvSpPr>
          <p:nvPr>
            <p:ph type="body" sz="quarter" idx="61" hasCustomPrompt="1"/>
          </p:nvPr>
        </p:nvSpPr>
        <p:spPr>
          <a:xfrm>
            <a:off x="345761" y="272955"/>
            <a:ext cx="6519063" cy="586122"/>
          </a:xfrm>
          <a:prstGeom prst="rect">
            <a:avLst/>
          </a:prstGeom>
          <a:noFill/>
        </p:spPr>
        <p:txBody>
          <a:bodyPr anchor="ctr">
            <a:noAutofit/>
          </a:bodyPr>
          <a:lstStyle>
            <a:lvl1pPr marL="20638" indent="-20638" algn="l">
              <a:lnSpc>
                <a:spcPts val="3447"/>
              </a:lnSpc>
              <a:spcBef>
                <a:spcPts val="0"/>
              </a:spcBef>
              <a:buNone/>
              <a:tabLst>
                <a:tab pos="2970213" algn="l"/>
                <a:tab pos="3055938" algn="l"/>
              </a:tabLst>
              <a:defRPr sz="3175" b="1" i="0" spc="0">
                <a:solidFill>
                  <a:srgbClr val="C77362"/>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NAME</a:t>
            </a:r>
          </a:p>
        </p:txBody>
      </p:sp>
      <p:sp>
        <p:nvSpPr>
          <p:cNvPr id="35" name="Text Placeholder 32">
            <a:extLst>
              <a:ext uri="{FF2B5EF4-FFF2-40B4-BE49-F238E27FC236}">
                <a16:creationId xmlns:a16="http://schemas.microsoft.com/office/drawing/2014/main" id="{82AA9E8D-5491-7ED8-AAAD-942CB988D68D}"/>
              </a:ext>
            </a:extLst>
          </p:cNvPr>
          <p:cNvSpPr>
            <a:spLocks noGrp="1"/>
          </p:cNvSpPr>
          <p:nvPr>
            <p:ph type="body" sz="quarter" idx="93" hasCustomPrompt="1"/>
          </p:nvPr>
        </p:nvSpPr>
        <p:spPr>
          <a:xfrm>
            <a:off x="502583" y="5842089"/>
            <a:ext cx="6142766" cy="750097"/>
          </a:xfrm>
          <a:prstGeom prst="rect">
            <a:avLst/>
          </a:prstGeom>
          <a:noFill/>
        </p:spPr>
        <p:txBody>
          <a:bodyPr anchor="t">
            <a:noAutofit/>
          </a:bodyPr>
          <a:lstStyle>
            <a:lvl1pPr marL="0" indent="0" algn="l">
              <a:lnSpc>
                <a:spcPts val="2247"/>
              </a:lnSpc>
              <a:spcBef>
                <a:spcPts val="0"/>
              </a:spcBef>
              <a:buNone/>
              <a:defRPr sz="2200" b="1" i="0" spc="0">
                <a:solidFill>
                  <a:srgbClr val="53705E"/>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Question 1</a:t>
            </a:r>
          </a:p>
        </p:txBody>
      </p:sp>
      <p:sp>
        <p:nvSpPr>
          <p:cNvPr id="36" name="Text Placeholder 32">
            <a:extLst>
              <a:ext uri="{FF2B5EF4-FFF2-40B4-BE49-F238E27FC236}">
                <a16:creationId xmlns:a16="http://schemas.microsoft.com/office/drawing/2014/main" id="{1D006A7E-6A96-898A-E8AC-6A81893450B4}"/>
              </a:ext>
            </a:extLst>
          </p:cNvPr>
          <p:cNvSpPr>
            <a:spLocks noGrp="1"/>
          </p:cNvSpPr>
          <p:nvPr>
            <p:ph type="body" sz="quarter" idx="64" hasCustomPrompt="1"/>
          </p:nvPr>
        </p:nvSpPr>
        <p:spPr>
          <a:xfrm>
            <a:off x="527159" y="6670874"/>
            <a:ext cx="6128821" cy="3440690"/>
          </a:xfrm>
          <a:prstGeom prst="rect">
            <a:avLst/>
          </a:prstGeom>
          <a:noFill/>
        </p:spPr>
        <p:txBody>
          <a:bodyPr numCol="2" spcCol="288000" anchor="t">
            <a:noAutofit/>
          </a:bodyPr>
          <a:lstStyle>
            <a:lvl1pPr marL="0" indent="0" algn="l">
              <a:lnSpc>
                <a:spcPts val="122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37" name="Slide Number Placeholder 5">
            <a:extLst>
              <a:ext uri="{FF2B5EF4-FFF2-40B4-BE49-F238E27FC236}">
                <a16:creationId xmlns:a16="http://schemas.microsoft.com/office/drawing/2014/main" id="{1136E3AA-0726-7BB0-A4C1-4F5DA78F84F1}"/>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rgbClr val="75504C"/>
                </a:solidFill>
              </a:defRPr>
            </a:lvl1pPr>
          </a:lstStyle>
          <a:p>
            <a:fld id="{48F63A3B-78C7-47BE-AE5E-E10140E04643}" type="slidenum">
              <a:rPr lang="en-US" smtClean="0"/>
              <a:pPr/>
              <a:t>‹#›</a:t>
            </a:fld>
            <a:endParaRPr lang="en-US" dirty="0"/>
          </a:p>
        </p:txBody>
      </p:sp>
      <p:sp>
        <p:nvSpPr>
          <p:cNvPr id="38" name="Rectangle 37">
            <a:extLst>
              <a:ext uri="{FF2B5EF4-FFF2-40B4-BE49-F238E27FC236}">
                <a16:creationId xmlns:a16="http://schemas.microsoft.com/office/drawing/2014/main" id="{F6728C50-04E3-8D6F-CBAE-8054C9A92C35}"/>
              </a:ext>
            </a:extLst>
          </p:cNvPr>
          <p:cNvSpPr/>
          <p:nvPr userDrawn="1"/>
        </p:nvSpPr>
        <p:spPr>
          <a:xfrm>
            <a:off x="0" y="2783841"/>
            <a:ext cx="372140" cy="2235200"/>
          </a:xfrm>
          <a:prstGeom prst="rect">
            <a:avLst/>
          </a:prstGeom>
          <a:solidFill>
            <a:srgbClr val="6288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40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84AC23-6BF8-E6B4-D487-C4BD16C122E4}"/>
              </a:ext>
            </a:extLst>
          </p:cNvPr>
          <p:cNvSpPr/>
          <p:nvPr userDrawn="1"/>
        </p:nvSpPr>
        <p:spPr>
          <a:xfrm rot="16200000">
            <a:off x="6354768" y="9251580"/>
            <a:ext cx="1790875" cy="184666"/>
          </a:xfrm>
          <a:prstGeom prst="rect">
            <a:avLst/>
          </a:prstGeom>
        </p:spPr>
        <p:txBody>
          <a:bodyPr wrap="none">
            <a:spAutoFit/>
          </a:bodyPr>
          <a:lstStyle/>
          <a:p>
            <a:pPr algn="l"/>
            <a:r>
              <a:rPr lang="en-GB" sz="600" b="0" i="0" u="none" dirty="0">
                <a:solidFill>
                  <a:srgbClr val="75504C"/>
                </a:solidFill>
                <a:latin typeface="Calibri" panose="020F0502020204030204" pitchFamily="34" charset="0"/>
                <a:cs typeface="Calibri" panose="020F0502020204030204" pitchFamily="34" charset="0"/>
              </a:rPr>
              <a:t>Upskilling in Immersive Literature and Film Tourism</a:t>
            </a:r>
          </a:p>
        </p:txBody>
      </p:sp>
      <p:cxnSp>
        <p:nvCxnSpPr>
          <p:cNvPr id="9" name="Straight Connector 8">
            <a:extLst>
              <a:ext uri="{FF2B5EF4-FFF2-40B4-BE49-F238E27FC236}">
                <a16:creationId xmlns:a16="http://schemas.microsoft.com/office/drawing/2014/main" id="{054AB9C0-EC0F-F96E-2EC5-CBC9B0EFFC7D}"/>
              </a:ext>
            </a:extLst>
          </p:cNvPr>
          <p:cNvCxnSpPr>
            <a:cxnSpLocks/>
          </p:cNvCxnSpPr>
          <p:nvPr userDrawn="1"/>
        </p:nvCxnSpPr>
        <p:spPr>
          <a:xfrm flipH="1">
            <a:off x="7137829" y="10287941"/>
            <a:ext cx="216282" cy="0"/>
          </a:xfrm>
          <a:prstGeom prst="line">
            <a:avLst/>
          </a:prstGeom>
          <a:noFill/>
          <a:ln w="9525" cap="flat">
            <a:solidFill>
              <a:srgbClr val="628887"/>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5">
            <a:extLst>
              <a:ext uri="{FF2B5EF4-FFF2-40B4-BE49-F238E27FC236}">
                <a16:creationId xmlns:a16="http://schemas.microsoft.com/office/drawing/2014/main" id="{B0F910F1-DA75-CEC1-C093-8DD48D9274F3}"/>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rgbClr val="75504C"/>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47185866"/>
      </p:ext>
    </p:extLst>
  </p:cSld>
  <p:clrMap bg1="lt1" tx1="dk1" bg2="lt2" tx2="dk2" accent1="accent1" accent2="accent2" accent3="accent3" accent4="accent4" accent5="accent5" accent6="accent6" hlink="hlink" folHlink="folHlink"/>
  <p:sldLayoutIdLst>
    <p:sldLayoutId id="2147483787" r:id="rId1"/>
    <p:sldLayoutId id="2147483739" r:id="rId2"/>
    <p:sldLayoutId id="2147483789" r:id="rId3"/>
    <p:sldLayoutId id="2147483809" r:id="rId4"/>
    <p:sldLayoutId id="2147483799" r:id="rId5"/>
    <p:sldLayoutId id="2147483810" r:id="rId6"/>
    <p:sldLayoutId id="2147483808" r:id="rId7"/>
    <p:sldLayoutId id="2147483812" r:id="rId8"/>
    <p:sldLayoutId id="2147483813" r:id="rId9"/>
    <p:sldLayoutId id="2147483814" r:id="rId10"/>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yeatssociety.com/yeats-in-sligo/" TargetMode="External"/><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intheknowtraveler.com/spell-bound-yeats-country-ireland/" TargetMode="External"/><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Layout" Target="../slideLayouts/slideLayout10.xml"/><Relationship Id="rId5" Type="http://schemas.openxmlformats.org/officeDocument/2006/relationships/image" Target="../media/image6.sv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Layout" Target="../slideLayouts/slideLayout10.xml"/><Relationship Id="rId5" Type="http://schemas.openxmlformats.org/officeDocument/2006/relationships/image" Target="../media/image6.svg"/><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A7476-A0AE-C316-2E60-97307A4FBE57}"/>
            </a:ext>
          </a:extLst>
        </p:cNvPr>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B3EF316D-E267-523B-3D54-AC8C7A934D2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4366" t="6608" r="24358" b="-6608"/>
          <a:stretch>
            <a:fillRect/>
          </a:stretch>
        </p:blipFill>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96636B6A-123C-7F48-A931-98D253484623}"/>
              </a:ext>
            </a:extLst>
          </p:cNvPr>
          <p:cNvSpPr>
            <a:spLocks noGrp="1"/>
          </p:cNvSpPr>
          <p:nvPr>
            <p:ph type="body" sz="quarter" idx="17"/>
          </p:nvPr>
        </p:nvSpPr>
        <p:spPr>
          <a:xfrm>
            <a:off x="574972" y="9520975"/>
            <a:ext cx="1356749" cy="452459"/>
          </a:xfrm>
        </p:spPr>
        <p:txBody>
          <a:bodyPr/>
          <a:lstStyle/>
          <a:p>
            <a:r>
              <a:rPr lang="en-US" dirty="0"/>
              <a:t>January 2026</a:t>
            </a:r>
          </a:p>
          <a:p>
            <a:endParaRPr lang="en-US" dirty="0"/>
          </a:p>
        </p:txBody>
      </p:sp>
      <p:sp>
        <p:nvSpPr>
          <p:cNvPr id="4" name="Text Placeholder 3">
            <a:extLst>
              <a:ext uri="{FF2B5EF4-FFF2-40B4-BE49-F238E27FC236}">
                <a16:creationId xmlns:a16="http://schemas.microsoft.com/office/drawing/2014/main" id="{89160A56-F88E-0C26-B73C-BCA93B102C9C}"/>
              </a:ext>
            </a:extLst>
          </p:cNvPr>
          <p:cNvSpPr>
            <a:spLocks noGrp="1"/>
          </p:cNvSpPr>
          <p:nvPr>
            <p:ph type="body" sz="quarter" idx="18"/>
          </p:nvPr>
        </p:nvSpPr>
        <p:spPr>
          <a:xfrm>
            <a:off x="2234798" y="9479918"/>
            <a:ext cx="1412763" cy="258024"/>
          </a:xfrm>
        </p:spPr>
        <p:txBody>
          <a:bodyPr/>
          <a:lstStyle/>
          <a:p>
            <a:pPr lvl="0"/>
            <a:r>
              <a:rPr lang="en-US" dirty="0"/>
              <a:t>By </a:t>
            </a:r>
            <a:r>
              <a:rPr lang="en-US" dirty="0" err="1"/>
              <a:t>Feltech</a:t>
            </a:r>
            <a:r>
              <a:rPr lang="en-US" dirty="0"/>
              <a:t> Ireland</a:t>
            </a:r>
          </a:p>
          <a:p>
            <a:endParaRPr lang="en-US" dirty="0"/>
          </a:p>
        </p:txBody>
      </p:sp>
      <p:pic>
        <p:nvPicPr>
          <p:cNvPr id="87" name="Picture 86">
            <a:extLst>
              <a:ext uri="{FF2B5EF4-FFF2-40B4-BE49-F238E27FC236}">
                <a16:creationId xmlns:a16="http://schemas.microsoft.com/office/drawing/2014/main" id="{589F3B84-55B3-5CEA-4A9A-75F1EADEFB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242" y="852364"/>
            <a:ext cx="3324611" cy="991873"/>
          </a:xfrm>
          <a:prstGeom prst="rect">
            <a:avLst/>
          </a:prstGeom>
        </p:spPr>
      </p:pic>
      <p:sp>
        <p:nvSpPr>
          <p:cNvPr id="6" name="Rectangle 5">
            <a:extLst>
              <a:ext uri="{FF2B5EF4-FFF2-40B4-BE49-F238E27FC236}">
                <a16:creationId xmlns:a16="http://schemas.microsoft.com/office/drawing/2014/main" id="{4E1071A1-898B-34A9-BD8B-A49BF9364D69}"/>
              </a:ext>
            </a:extLst>
          </p:cNvPr>
          <p:cNvSpPr/>
          <p:nvPr/>
        </p:nvSpPr>
        <p:spPr>
          <a:xfrm>
            <a:off x="-476" y="5471268"/>
            <a:ext cx="7608646" cy="3617983"/>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2632DD92-98AE-5686-9DA2-25FE441D4C78}"/>
              </a:ext>
            </a:extLst>
          </p:cNvPr>
          <p:cNvPicPr>
            <a:picLocks noChangeAspect="1"/>
          </p:cNvPicPr>
          <p:nvPr/>
        </p:nvPicPr>
        <p:blipFill>
          <a:blip r:embed="rId4">
            <a:extLst>
              <a:ext uri="{96DAC541-7B7A-43D3-8B79-37D633B846F1}">
                <asvg:svgBlip xmlns:asvg="http://schemas.microsoft.com/office/drawing/2016/SVG/main" r:embed="rId5"/>
              </a:ext>
            </a:extLst>
          </a:blip>
          <a:srcRect l="40824" t="30945" r="35547" b="2882"/>
          <a:stretch/>
        </p:blipFill>
        <p:spPr>
          <a:xfrm rot="10800000">
            <a:off x="4928049" y="7582490"/>
            <a:ext cx="2687636" cy="3062168"/>
          </a:xfrm>
          <a:prstGeom prst="rect">
            <a:avLst/>
          </a:prstGeom>
        </p:spPr>
      </p:pic>
      <p:sp>
        <p:nvSpPr>
          <p:cNvPr id="8" name="Text Placeholder 16">
            <a:extLst>
              <a:ext uri="{FF2B5EF4-FFF2-40B4-BE49-F238E27FC236}">
                <a16:creationId xmlns:a16="http://schemas.microsoft.com/office/drawing/2014/main" id="{0FA38CE9-8481-978E-1B2F-377E9A230979}"/>
              </a:ext>
            </a:extLst>
          </p:cNvPr>
          <p:cNvSpPr txBox="1">
            <a:spLocks/>
          </p:cNvSpPr>
          <p:nvPr/>
        </p:nvSpPr>
        <p:spPr>
          <a:xfrm>
            <a:off x="3851274" y="6530385"/>
            <a:ext cx="3507038" cy="2729198"/>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ts val="1620"/>
              </a:lnSpc>
            </a:pPr>
            <a:r>
              <a:rPr lang="en-US" sz="1600" dirty="0"/>
              <a:t>Learn how to plan and deliver immersive experiences affordably and sustainably, using tools and techniques that match your budget and capacity.</a:t>
            </a:r>
          </a:p>
          <a:p>
            <a:pPr algn="l">
              <a:lnSpc>
                <a:spcPts val="1620"/>
              </a:lnSpc>
            </a:pPr>
            <a:endParaRPr lang="en-US" sz="1600" b="0" dirty="0"/>
          </a:p>
          <a:p>
            <a:pPr algn="l">
              <a:lnSpc>
                <a:spcPts val="1620"/>
              </a:lnSpc>
            </a:pPr>
            <a:r>
              <a:rPr lang="en-US" sz="1600" b="0" dirty="0"/>
              <a:t>Together, we explore practical cost-saving strategies, financial </a:t>
            </a:r>
            <a:r>
              <a:rPr lang="en-US" sz="1600" b="0" dirty="0" err="1"/>
              <a:t>plannin</a:t>
            </a:r>
            <a:r>
              <a:rPr lang="en-US" sz="1600" b="0" dirty="0"/>
              <a:t>, responsible implementation approaches to deliver powerful visitor experiences — even on a small budget.</a:t>
            </a:r>
            <a:endParaRPr lang="en-US" sz="1600" b="0" i="1" dirty="0"/>
          </a:p>
        </p:txBody>
      </p:sp>
      <p:sp>
        <p:nvSpPr>
          <p:cNvPr id="9" name="Text Placeholder 2">
            <a:extLst>
              <a:ext uri="{FF2B5EF4-FFF2-40B4-BE49-F238E27FC236}">
                <a16:creationId xmlns:a16="http://schemas.microsoft.com/office/drawing/2014/main" id="{9FE9AD6F-D2C4-5552-BA64-47225FA60AD0}"/>
              </a:ext>
            </a:extLst>
          </p:cNvPr>
          <p:cNvSpPr txBox="1">
            <a:spLocks/>
          </p:cNvSpPr>
          <p:nvPr/>
        </p:nvSpPr>
        <p:spPr>
          <a:xfrm>
            <a:off x="509821" y="5712975"/>
            <a:ext cx="6621427" cy="2431815"/>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3800" dirty="0"/>
              <a:t>Implementation Clinic 03</a:t>
            </a:r>
          </a:p>
          <a:p>
            <a:pPr algn="l">
              <a:lnSpc>
                <a:spcPct val="100000"/>
              </a:lnSpc>
            </a:pPr>
            <a:endParaRPr lang="en-US" sz="3800" dirty="0"/>
          </a:p>
        </p:txBody>
      </p:sp>
      <p:cxnSp>
        <p:nvCxnSpPr>
          <p:cNvPr id="11" name="Straight Connector 10">
            <a:extLst>
              <a:ext uri="{FF2B5EF4-FFF2-40B4-BE49-F238E27FC236}">
                <a16:creationId xmlns:a16="http://schemas.microsoft.com/office/drawing/2014/main" id="{C0C07F42-B90A-514D-BE5C-6FC9DEAC84B0}"/>
              </a:ext>
            </a:extLst>
          </p:cNvPr>
          <p:cNvCxnSpPr/>
          <p:nvPr/>
        </p:nvCxnSpPr>
        <p:spPr>
          <a:xfrm>
            <a:off x="3708401" y="6556454"/>
            <a:ext cx="0" cy="226309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Text Placeholder 16">
            <a:extLst>
              <a:ext uri="{FF2B5EF4-FFF2-40B4-BE49-F238E27FC236}">
                <a16:creationId xmlns:a16="http://schemas.microsoft.com/office/drawing/2014/main" id="{CB2D78D6-1895-F2F9-732B-B5040897FD67}"/>
              </a:ext>
            </a:extLst>
          </p:cNvPr>
          <p:cNvSpPr>
            <a:spLocks noGrp="1"/>
          </p:cNvSpPr>
          <p:nvPr>
            <p:ph type="body" sz="quarter" idx="61"/>
          </p:nvPr>
        </p:nvSpPr>
        <p:spPr>
          <a:xfrm>
            <a:off x="250333" y="5094399"/>
            <a:ext cx="6164322" cy="643176"/>
          </a:xfrm>
          <a:solidFill>
            <a:srgbClr val="B5B285"/>
          </a:solidFill>
          <a:ln>
            <a:noFill/>
          </a:ln>
        </p:spPr>
        <p:txBody>
          <a:bodyPr/>
          <a:lstStyle/>
          <a:p>
            <a:pPr marL="19050"/>
            <a:r>
              <a:rPr lang="en-US" sz="3600" dirty="0"/>
              <a:t>  </a:t>
            </a:r>
            <a:r>
              <a:rPr lang="en-US" sz="3600" b="0" dirty="0"/>
              <a:t>into Immersive Experiences</a:t>
            </a:r>
          </a:p>
        </p:txBody>
      </p:sp>
      <p:sp>
        <p:nvSpPr>
          <p:cNvPr id="23" name="Text Placeholder 16">
            <a:extLst>
              <a:ext uri="{FF2B5EF4-FFF2-40B4-BE49-F238E27FC236}">
                <a16:creationId xmlns:a16="http://schemas.microsoft.com/office/drawing/2014/main" id="{8F3B447B-E3F8-7864-967C-C32F72B6B5C1}"/>
              </a:ext>
            </a:extLst>
          </p:cNvPr>
          <p:cNvSpPr txBox="1">
            <a:spLocks/>
          </p:cNvSpPr>
          <p:nvPr/>
        </p:nvSpPr>
        <p:spPr>
          <a:xfrm>
            <a:off x="250332" y="4379847"/>
            <a:ext cx="6649232" cy="643176"/>
          </a:xfrm>
          <a:prstGeom prst="rect">
            <a:avLst/>
          </a:prstGeom>
          <a:solidFill>
            <a:srgbClr val="B5B285"/>
          </a:solidFill>
          <a:ln>
            <a:noFill/>
          </a:ln>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r>
              <a:rPr lang="en-US" sz="3600" dirty="0"/>
              <a:t>  </a:t>
            </a:r>
            <a:r>
              <a:rPr lang="en-US" sz="3600" b="0" dirty="0"/>
              <a:t>Turning Film and Literary Tourism</a:t>
            </a:r>
          </a:p>
        </p:txBody>
      </p:sp>
      <p:sp>
        <p:nvSpPr>
          <p:cNvPr id="2" name="TextBox 1">
            <a:extLst>
              <a:ext uri="{FF2B5EF4-FFF2-40B4-BE49-F238E27FC236}">
                <a16:creationId xmlns:a16="http://schemas.microsoft.com/office/drawing/2014/main" id="{D35ECA62-5C03-7942-A566-BA3F349BEC30}"/>
              </a:ext>
            </a:extLst>
          </p:cNvPr>
          <p:cNvSpPr txBox="1"/>
          <p:nvPr/>
        </p:nvSpPr>
        <p:spPr>
          <a:xfrm>
            <a:off x="477393" y="6442576"/>
            <a:ext cx="3166068" cy="1692771"/>
          </a:xfrm>
          <a:prstGeom prst="rect">
            <a:avLst/>
          </a:prstGeom>
          <a:noFill/>
        </p:spPr>
        <p:txBody>
          <a:bodyPr wrap="square" rtlCol="0">
            <a:spAutoFit/>
          </a:bodyPr>
          <a:lstStyle/>
          <a:p>
            <a:r>
              <a:rPr lang="en-US" sz="2600" i="1" dirty="0">
                <a:solidFill>
                  <a:schemeClr val="bg1"/>
                </a:solidFill>
                <a:latin typeface="Calibri" panose="020F0502020204030204" pitchFamily="34" charset="0"/>
                <a:ea typeface="Open Sans" panose="020B0606030504020204" pitchFamily="34" charset="0"/>
                <a:cs typeface="Calibri" panose="020F0502020204030204" pitchFamily="34" charset="0"/>
              </a:rPr>
              <a:t>Budgeting, Costs, Financial Planning &amp; Responsible Practice </a:t>
            </a:r>
          </a:p>
          <a:p>
            <a:endParaRPr lang="en-IE" sz="2600" dirty="0"/>
          </a:p>
        </p:txBody>
      </p:sp>
    </p:spTree>
    <p:extLst>
      <p:ext uri="{BB962C8B-B14F-4D97-AF65-F5344CB8AC3E}">
        <p14:creationId xmlns:p14="http://schemas.microsoft.com/office/powerpoint/2010/main" val="4150776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Placeholder 28">
            <a:extLst>
              <a:ext uri="{FF2B5EF4-FFF2-40B4-BE49-F238E27FC236}">
                <a16:creationId xmlns:a16="http://schemas.microsoft.com/office/drawing/2014/main" id="{CC8E9C6F-29FF-51F8-4CF4-479B19161DFE}"/>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3330" r="38221"/>
          <a:stretch>
            <a:fillRect/>
          </a:stretch>
        </p:blipFill>
        <p:spPr>
          <a:xfrm>
            <a:off x="0" y="840075"/>
            <a:ext cx="2327564" cy="9080500"/>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EA5E7E9C-04F8-04F8-0FC3-6ACE9BB2BB15}"/>
              </a:ext>
            </a:extLst>
          </p:cNvPr>
          <p:cNvSpPr>
            <a:spLocks noGrp="1"/>
          </p:cNvSpPr>
          <p:nvPr>
            <p:ph type="body" sz="quarter" idx="64"/>
          </p:nvPr>
        </p:nvSpPr>
        <p:spPr>
          <a:xfrm>
            <a:off x="2576945" y="1543821"/>
            <a:ext cx="4682837" cy="6300622"/>
          </a:xfrm>
        </p:spPr>
        <p:txBody>
          <a:bodyPr/>
          <a:lstStyle/>
          <a:p>
            <a:r>
              <a:rPr lang="en-IE" sz="2000" b="1" dirty="0">
                <a:solidFill>
                  <a:srgbClr val="469395"/>
                </a:solidFill>
              </a:rPr>
              <a:t>Section 1 Discussion (Page 4)</a:t>
            </a:r>
          </a:p>
          <a:p>
            <a:r>
              <a:rPr lang="en-IE" sz="1600" b="1" dirty="0">
                <a:solidFill>
                  <a:srgbClr val="469395"/>
                </a:solidFill>
              </a:rPr>
              <a:t>Budgeting, Costs, Financial Planning </a:t>
            </a:r>
            <a:r>
              <a:rPr lang="en-US" sz="1600" b="1" dirty="0">
                <a:solidFill>
                  <a:srgbClr val="469395"/>
                </a:solidFill>
              </a:rPr>
              <a:t> </a:t>
            </a:r>
          </a:p>
          <a:p>
            <a:endParaRPr lang="en-US" sz="1600" b="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Build a Realistic Budget</a:t>
            </a:r>
          </a:p>
          <a:p>
            <a:pPr marL="285750" indent="-285750">
              <a:buFont typeface="Arial" panose="020B0604020202020204" pitchFamily="34" charset="0"/>
              <a:buChar char="•"/>
            </a:pPr>
            <a:r>
              <a:rPr lang="en-US" sz="1600" i="1" dirty="0">
                <a:solidFill>
                  <a:schemeClr val="tx1">
                    <a:lumMod val="85000"/>
                    <a:lumOff val="15000"/>
                  </a:schemeClr>
                </a:solidFill>
              </a:rPr>
              <a:t>Learn about Cost Components, One-Time Versus Ongoing Costs and Return on Investment (Page 5)</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Identify Cost Drivers </a:t>
            </a:r>
            <a:r>
              <a:rPr lang="en-US" sz="1600" i="1" dirty="0">
                <a:solidFill>
                  <a:schemeClr val="tx1">
                    <a:lumMod val="85000"/>
                    <a:lumOff val="15000"/>
                  </a:schemeClr>
                </a:solidFill>
              </a:rPr>
              <a:t>(Page 10)</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Adapt &amp; Repurpose Instead of Build </a:t>
            </a:r>
            <a:r>
              <a:rPr lang="en-US" sz="1600" i="1" dirty="0">
                <a:solidFill>
                  <a:schemeClr val="tx1">
                    <a:lumMod val="85000"/>
                    <a:lumOff val="15000"/>
                  </a:schemeClr>
                </a:solidFill>
              </a:rPr>
              <a:t>(Page 20)</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Affordable &amp; Scalable Approaches </a:t>
            </a:r>
            <a:r>
              <a:rPr lang="en-US" sz="1600" i="1" dirty="0">
                <a:solidFill>
                  <a:schemeClr val="tx1">
                    <a:lumMod val="85000"/>
                    <a:lumOff val="15000"/>
                  </a:schemeClr>
                </a:solidFill>
              </a:rPr>
              <a:t>(Page 25)</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Financial Approaches and Solutions </a:t>
            </a:r>
            <a:r>
              <a:rPr lang="en-US" sz="1600" i="1" dirty="0">
                <a:solidFill>
                  <a:schemeClr val="tx1">
                    <a:lumMod val="85000"/>
                    <a:lumOff val="15000"/>
                  </a:schemeClr>
                </a:solidFill>
              </a:rPr>
              <a:t>(Page 30)</a:t>
            </a:r>
          </a:p>
          <a:p>
            <a:pPr marL="457200" indent="-457200">
              <a:buFont typeface="+mj-lt"/>
              <a:buAutoNum type="arabicPeriod"/>
            </a:pPr>
            <a:endParaRPr lang="en-US" sz="1600" i="1" dirty="0">
              <a:solidFill>
                <a:schemeClr val="tx1">
                  <a:lumMod val="85000"/>
                  <a:lumOff val="15000"/>
                </a:schemeClr>
              </a:solidFill>
            </a:endParaRPr>
          </a:p>
          <a:p>
            <a:r>
              <a:rPr lang="en-IE" sz="2000" b="1" dirty="0">
                <a:solidFill>
                  <a:srgbClr val="C77362"/>
                </a:solidFill>
              </a:rPr>
              <a:t>Section 2 Discussion (Page 38)</a:t>
            </a:r>
          </a:p>
          <a:p>
            <a:r>
              <a:rPr lang="en-IE" sz="1600" b="1" dirty="0">
                <a:solidFill>
                  <a:srgbClr val="C77362"/>
                </a:solidFill>
              </a:rPr>
              <a:t>Legal Copyright and Ethics</a:t>
            </a:r>
            <a:endParaRPr lang="en-US" sz="1600" b="1" dirty="0">
              <a:solidFill>
                <a:srgbClr val="C77362"/>
              </a:solidFill>
            </a:endParaRPr>
          </a:p>
          <a:p>
            <a:endParaRPr lang="en-US" sz="1600" b="1" dirty="0"/>
          </a:p>
          <a:p>
            <a:pPr marL="285750" indent="-285750">
              <a:buFont typeface="Arial" panose="020B0604020202020204" pitchFamily="34" charset="0"/>
              <a:buChar char="•"/>
            </a:pPr>
            <a:r>
              <a:rPr lang="en-US" sz="1600" b="1" dirty="0">
                <a:solidFill>
                  <a:schemeClr val="tx1">
                    <a:lumMod val="85000"/>
                    <a:lumOff val="15000"/>
                  </a:schemeClr>
                </a:solidFill>
              </a:rPr>
              <a:t>Intellectual Property &amp; Copyright </a:t>
            </a:r>
            <a:r>
              <a:rPr lang="en-US" sz="1600" i="1" dirty="0">
                <a:solidFill>
                  <a:schemeClr val="tx1">
                    <a:lumMod val="85000"/>
                    <a:lumOff val="15000"/>
                  </a:schemeClr>
                </a:solidFill>
              </a:rPr>
              <a:t>(Page 39)</a:t>
            </a:r>
          </a:p>
          <a:p>
            <a:pPr marL="285750" indent="-285750">
              <a:buFont typeface="Arial" panose="020B0604020202020204" pitchFamily="34" charset="0"/>
              <a:buChar char="•"/>
            </a:pPr>
            <a:endParaRPr lang="en-US" sz="1600" b="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Due Diligence and Permissions </a:t>
            </a:r>
            <a:r>
              <a:rPr lang="en-US" sz="1600" i="1" dirty="0">
                <a:solidFill>
                  <a:schemeClr val="tx1">
                    <a:lumMod val="85000"/>
                    <a:lumOff val="15000"/>
                  </a:schemeClr>
                </a:solidFill>
              </a:rPr>
              <a:t>(Page 43)</a:t>
            </a:r>
          </a:p>
          <a:p>
            <a:pPr marL="285750" indent="-285750">
              <a:buFont typeface="Arial" panose="020B0604020202020204" pitchFamily="34" charset="0"/>
              <a:buChar char="•"/>
            </a:pPr>
            <a:endParaRPr lang="en-US" sz="1600" b="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Implement Safeguards and  Documentation </a:t>
            </a:r>
            <a:r>
              <a:rPr lang="en-US" sz="1600" i="1" dirty="0">
                <a:solidFill>
                  <a:schemeClr val="tx1">
                    <a:lumMod val="85000"/>
                    <a:lumOff val="15000"/>
                  </a:schemeClr>
                </a:solidFill>
              </a:rPr>
              <a:t>(Page 44)</a:t>
            </a:r>
          </a:p>
          <a:p>
            <a:pPr marL="285750" indent="-285750">
              <a:buFont typeface="Arial" panose="020B0604020202020204" pitchFamily="34" charset="0"/>
              <a:buChar char="•"/>
            </a:pPr>
            <a:endParaRPr lang="en-US" sz="1600" b="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Monitor, Maintain, and Adapt </a:t>
            </a:r>
            <a:r>
              <a:rPr lang="en-US" sz="1600" i="1" dirty="0">
                <a:solidFill>
                  <a:schemeClr val="tx1">
                    <a:lumMod val="85000"/>
                    <a:lumOff val="15000"/>
                  </a:schemeClr>
                </a:solidFill>
              </a:rPr>
              <a:t>(Page 46)</a:t>
            </a:r>
          </a:p>
          <a:p>
            <a:pPr marL="285750" indent="-285750">
              <a:buFont typeface="Arial" panose="020B0604020202020204" pitchFamily="34" charset="0"/>
              <a:buChar char="•"/>
            </a:pPr>
            <a:endParaRPr lang="en-US" sz="1600" b="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Case Study: </a:t>
            </a:r>
            <a:r>
              <a:rPr lang="en-US" sz="1600" dirty="0">
                <a:solidFill>
                  <a:schemeClr val="tx1">
                    <a:lumMod val="85000"/>
                    <a:lumOff val="15000"/>
                  </a:schemeClr>
                </a:solidFill>
              </a:rPr>
              <a:t>Sherlock Holmes </a:t>
            </a:r>
            <a:r>
              <a:rPr lang="en-US" sz="1600" i="1" dirty="0">
                <a:solidFill>
                  <a:schemeClr val="tx1">
                    <a:lumMod val="85000"/>
                    <a:lumOff val="15000"/>
                  </a:schemeClr>
                </a:solidFill>
              </a:rPr>
              <a:t>(Page 48)</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Approaches and Solutions </a:t>
            </a:r>
            <a:r>
              <a:rPr lang="en-US" sz="1600" i="1" dirty="0">
                <a:solidFill>
                  <a:schemeClr val="tx1">
                    <a:lumMod val="85000"/>
                    <a:lumOff val="15000"/>
                  </a:schemeClr>
                </a:solidFill>
              </a:rPr>
              <a:t>(Page 50)</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Action Plan </a:t>
            </a:r>
            <a:r>
              <a:rPr lang="en-US" sz="1600" i="1" dirty="0">
                <a:solidFill>
                  <a:schemeClr val="tx1">
                    <a:lumMod val="85000"/>
                    <a:lumOff val="15000"/>
                  </a:schemeClr>
                </a:solidFill>
              </a:rPr>
              <a:t>(Page 53)</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Further Reading &amp; Resources </a:t>
            </a:r>
            <a:r>
              <a:rPr lang="en-US" sz="1600" i="1" dirty="0">
                <a:solidFill>
                  <a:schemeClr val="tx1">
                    <a:lumMod val="85000"/>
                    <a:lumOff val="15000"/>
                  </a:schemeClr>
                </a:solidFill>
              </a:rPr>
              <a:t>(Page 55)</a:t>
            </a: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b="1" i="1" dirty="0">
              <a:solidFill>
                <a:schemeClr val="tx1">
                  <a:lumMod val="85000"/>
                  <a:lumOff val="15000"/>
                </a:schemeClr>
              </a:solidFill>
            </a:endParaRPr>
          </a:p>
          <a:p>
            <a:endParaRPr lang="en-US" sz="1600" b="1" dirty="0"/>
          </a:p>
          <a:p>
            <a:endParaRPr lang="en-US" sz="1600"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r>
              <a:rPr lang="en-US" sz="1600" dirty="0">
                <a:solidFill>
                  <a:schemeClr val="tx1">
                    <a:lumMod val="85000"/>
                    <a:lumOff val="15000"/>
                  </a:schemeClr>
                </a:solidFill>
              </a:rPr>
              <a:t> </a:t>
            </a:r>
          </a:p>
          <a:p>
            <a:endParaRPr lang="en-IE" sz="1600" dirty="0"/>
          </a:p>
        </p:txBody>
      </p:sp>
      <p:sp>
        <p:nvSpPr>
          <p:cNvPr id="20" name="Text Placeholder 19">
            <a:extLst>
              <a:ext uri="{FF2B5EF4-FFF2-40B4-BE49-F238E27FC236}">
                <a16:creationId xmlns:a16="http://schemas.microsoft.com/office/drawing/2014/main" id="{4D09F5A4-64C6-7F78-EC48-3E937DE24ED2}"/>
              </a:ext>
            </a:extLst>
          </p:cNvPr>
          <p:cNvSpPr>
            <a:spLocks noGrp="1"/>
          </p:cNvSpPr>
          <p:nvPr>
            <p:ph type="body" sz="quarter" idx="61"/>
          </p:nvPr>
        </p:nvSpPr>
        <p:spPr>
          <a:xfrm>
            <a:off x="2443167" y="504182"/>
            <a:ext cx="3228307" cy="671785"/>
          </a:xfrm>
          <a:solidFill>
            <a:srgbClr val="469395"/>
          </a:solidFill>
        </p:spPr>
        <p:txBody>
          <a:bodyPr/>
          <a:lstStyle/>
          <a:p>
            <a:r>
              <a:rPr lang="en-IE" sz="3200" dirty="0"/>
              <a:t>What’s Covered</a:t>
            </a:r>
          </a:p>
        </p:txBody>
      </p:sp>
      <p:sp>
        <p:nvSpPr>
          <p:cNvPr id="17" name="Slide Number Placeholder 16">
            <a:extLst>
              <a:ext uri="{FF2B5EF4-FFF2-40B4-BE49-F238E27FC236}">
                <a16:creationId xmlns:a16="http://schemas.microsoft.com/office/drawing/2014/main" id="{E79E26D0-B02A-25D8-60B0-D734C519051A}"/>
              </a:ext>
            </a:extLst>
          </p:cNvPr>
          <p:cNvSpPr>
            <a:spLocks noGrp="1"/>
          </p:cNvSpPr>
          <p:nvPr>
            <p:ph type="sldNum" sz="quarter" idx="4"/>
          </p:nvPr>
        </p:nvSpPr>
        <p:spPr/>
        <p:txBody>
          <a:bodyPr/>
          <a:lstStyle/>
          <a:p>
            <a:fld id="{48F63A3B-78C7-47BE-AE5E-E10140E04643}" type="slidenum">
              <a:rPr lang="en-US" smtClean="0"/>
              <a:pPr/>
              <a:t>2</a:t>
            </a:fld>
            <a:endParaRPr lang="en-US" dirty="0"/>
          </a:p>
        </p:txBody>
      </p:sp>
    </p:spTree>
    <p:extLst>
      <p:ext uri="{BB962C8B-B14F-4D97-AF65-F5344CB8AC3E}">
        <p14:creationId xmlns:p14="http://schemas.microsoft.com/office/powerpoint/2010/main" val="2149521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E58F-C7A9-E589-77F3-668FBCEBC9CE}"/>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2F109CF-8BD8-DFCD-641F-ADE3D80C1AB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0822" r="10822"/>
          <a:stretch>
            <a:fillRect/>
          </a:stretch>
        </p:blipFill>
        <p:spPr/>
      </p:pic>
      <p:sp>
        <p:nvSpPr>
          <p:cNvPr id="8" name="Text Placeholder 7">
            <a:extLst>
              <a:ext uri="{FF2B5EF4-FFF2-40B4-BE49-F238E27FC236}">
                <a16:creationId xmlns:a16="http://schemas.microsoft.com/office/drawing/2014/main" id="{3580702E-7209-0063-43EC-2DF738728FF9}"/>
              </a:ext>
            </a:extLst>
          </p:cNvPr>
          <p:cNvSpPr>
            <a:spLocks noGrp="1"/>
          </p:cNvSpPr>
          <p:nvPr>
            <p:ph type="body" sz="quarter" idx="61"/>
          </p:nvPr>
        </p:nvSpPr>
        <p:spPr>
          <a:xfrm>
            <a:off x="1612232" y="653151"/>
            <a:ext cx="4255083" cy="1308048"/>
          </a:xfrm>
          <a:solidFill>
            <a:srgbClr val="B5B285"/>
          </a:solidFill>
        </p:spPr>
        <p:txBody>
          <a:bodyPr/>
          <a:lstStyle/>
          <a:p>
            <a:endParaRPr lang="en-US" sz="3200" dirty="0"/>
          </a:p>
          <a:p>
            <a:r>
              <a:rPr lang="en-US" sz="3200" b="0" dirty="0"/>
              <a:t>Bringing European Film &amp; Literature to Life</a:t>
            </a:r>
          </a:p>
          <a:p>
            <a:endParaRPr lang="en-IE" dirty="0"/>
          </a:p>
        </p:txBody>
      </p:sp>
      <p:sp>
        <p:nvSpPr>
          <p:cNvPr id="4" name="Slide Number Placeholder 3">
            <a:extLst>
              <a:ext uri="{FF2B5EF4-FFF2-40B4-BE49-F238E27FC236}">
                <a16:creationId xmlns:a16="http://schemas.microsoft.com/office/drawing/2014/main" id="{8D729E43-74BC-E660-5CA7-F6BDD586A26F}"/>
              </a:ext>
            </a:extLst>
          </p:cNvPr>
          <p:cNvSpPr>
            <a:spLocks noGrp="1"/>
          </p:cNvSpPr>
          <p:nvPr>
            <p:ph type="sldNum" sz="quarter" idx="4"/>
          </p:nvPr>
        </p:nvSpPr>
        <p:spPr/>
        <p:txBody>
          <a:bodyPr/>
          <a:lstStyle/>
          <a:p>
            <a:fld id="{48F63A3B-78C7-47BE-AE5E-E10140E04643}" type="slidenum">
              <a:rPr lang="en-US" smtClean="0"/>
              <a:pPr/>
              <a:t>3</a:t>
            </a:fld>
            <a:endParaRPr lang="en-US" dirty="0"/>
          </a:p>
        </p:txBody>
      </p:sp>
      <p:sp>
        <p:nvSpPr>
          <p:cNvPr id="50" name="Text Placeholder 49">
            <a:extLst>
              <a:ext uri="{FF2B5EF4-FFF2-40B4-BE49-F238E27FC236}">
                <a16:creationId xmlns:a16="http://schemas.microsoft.com/office/drawing/2014/main" id="{3CE5BD49-8581-DE0D-D0D2-96C2F0FDDDD2}"/>
              </a:ext>
            </a:extLst>
          </p:cNvPr>
          <p:cNvSpPr txBox="1">
            <a:spLocks noGrp="1"/>
          </p:cNvSpPr>
          <p:nvPr>
            <p:ph type="body" sz="quarter" idx="48"/>
          </p:nvPr>
        </p:nvSpPr>
        <p:spPr>
          <a:xfrm>
            <a:off x="304800" y="8040647"/>
            <a:ext cx="6785178" cy="2290948"/>
          </a:xfrm>
          <a:prstGeom prst="rect">
            <a:avLst/>
          </a:prstGeom>
          <a:noFill/>
        </p:spPr>
        <p:txBody>
          <a:bodyPr wrap="square">
            <a:spAutoFit/>
          </a:bodyPr>
          <a:lstStyle/>
          <a:p>
            <a:pPr>
              <a:lnSpc>
                <a:spcPct val="107000"/>
              </a:lnSpc>
              <a:spcAft>
                <a:spcPts val="800"/>
              </a:spcAft>
              <a:buNone/>
            </a:pPr>
            <a:r>
              <a:rPr lang="en-US"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This section helps you explore how immersive experiences can strengthen your positioning, clarify your brand, and better connect with your target audiences.</a:t>
            </a:r>
          </a:p>
          <a:p>
            <a:pPr>
              <a:lnSpc>
                <a:spcPct val="107000"/>
              </a:lnSpc>
              <a:spcAft>
                <a:spcPts val="800"/>
              </a:spcAft>
              <a:buNone/>
            </a:pPr>
            <a:r>
              <a:rPr lang="en-US" sz="1600" kern="100" dirty="0">
                <a:solidFill>
                  <a:schemeClr val="tx1">
                    <a:lumMod val="75000"/>
                    <a:lumOff val="25000"/>
                  </a:schemeClr>
                </a:solidFill>
                <a:effectLst/>
                <a:latin typeface="+mn-lt"/>
                <a:ea typeface="Aptos" panose="020B0004020202020204" pitchFamily="34" charset="0"/>
                <a:cs typeface="Times New Roman" panose="02020603050405020304" pitchFamily="18" charset="0"/>
              </a:rPr>
              <a:t>Use the questions and prompts as conversation starters — for personal reflection, team discussions, or group workshops. There are no right or wrong answers. The purpose is to examine how immersive ideas could support your brand story, resonate with the audiences you want to attract, and feel authentic to your place and values.</a:t>
            </a:r>
            <a:endParaRPr lang="en-IE" sz="1600" b="1" kern="100" dirty="0">
              <a:solidFill>
                <a:schemeClr val="tx1">
                  <a:lumMod val="75000"/>
                  <a:lumOff val="25000"/>
                </a:schemeClr>
              </a:solidFill>
              <a:effectLst/>
              <a:latin typeface="+mn-lt"/>
              <a:ea typeface="Aptos" panose="020B000402020202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9307040F-27E1-32E5-BE7D-032F1A8C73C9}"/>
              </a:ext>
            </a:extLst>
          </p:cNvPr>
          <p:cNvSpPr/>
          <p:nvPr/>
        </p:nvSpPr>
        <p:spPr>
          <a:xfrm>
            <a:off x="1355010" y="6595424"/>
            <a:ext cx="4800600" cy="1308048"/>
          </a:xfrm>
          <a:prstGeom prst="rect">
            <a:avLst/>
          </a:prstGeom>
          <a:solidFill>
            <a:srgbClr val="5370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 Placeholder 5">
            <a:extLst>
              <a:ext uri="{FF2B5EF4-FFF2-40B4-BE49-F238E27FC236}">
                <a16:creationId xmlns:a16="http://schemas.microsoft.com/office/drawing/2014/main" id="{DE70F63B-7EE8-A476-9BD4-135229FFDC91}"/>
              </a:ext>
            </a:extLst>
          </p:cNvPr>
          <p:cNvSpPr>
            <a:spLocks noGrp="1"/>
          </p:cNvSpPr>
          <p:nvPr>
            <p:ph type="body" sz="quarter" idx="47"/>
          </p:nvPr>
        </p:nvSpPr>
        <p:spPr>
          <a:xfrm>
            <a:off x="1692359" y="6732599"/>
            <a:ext cx="4174956" cy="795499"/>
          </a:xfrm>
        </p:spPr>
        <p:txBody>
          <a:bodyPr/>
          <a:lstStyle/>
          <a:p>
            <a:r>
              <a:rPr lang="en-US" sz="3600" b="0" dirty="0">
                <a:solidFill>
                  <a:schemeClr val="bg1"/>
                </a:solidFill>
              </a:rPr>
              <a:t>Implementation Clinic Section</a:t>
            </a:r>
          </a:p>
        </p:txBody>
      </p:sp>
    </p:spTree>
    <p:extLst>
      <p:ext uri="{BB962C8B-B14F-4D97-AF65-F5344CB8AC3E}">
        <p14:creationId xmlns:p14="http://schemas.microsoft.com/office/powerpoint/2010/main" val="37339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6867B-F1CD-8E61-10F1-D7A37B9349F8}"/>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511AFE57-F325-2BFF-5C19-6A43CF65526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244" b="4244"/>
          <a:stretch>
            <a:fillRect/>
          </a:stretch>
        </p:blipFill>
        <p:spPr>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prstClr val="white">
              <a:lumMod val="75000"/>
            </a:prstClr>
          </a:solidFill>
        </p:spPr>
      </p:pic>
      <p:sp>
        <p:nvSpPr>
          <p:cNvPr id="7" name="Slide Number Placeholder 5">
            <a:extLst>
              <a:ext uri="{FF2B5EF4-FFF2-40B4-BE49-F238E27FC236}">
                <a16:creationId xmlns:a16="http://schemas.microsoft.com/office/drawing/2014/main" id="{153E0537-0805-BED4-01C6-645BC03FFE7C}"/>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4</a:t>
            </a:fld>
            <a:endParaRPr lang="en-US" dirty="0"/>
          </a:p>
        </p:txBody>
      </p:sp>
      <p:sp>
        <p:nvSpPr>
          <p:cNvPr id="3" name="Text Placeholder 2">
            <a:extLst>
              <a:ext uri="{FF2B5EF4-FFF2-40B4-BE49-F238E27FC236}">
                <a16:creationId xmlns:a16="http://schemas.microsoft.com/office/drawing/2014/main" id="{5D20C233-D133-DB36-9061-8161962EE31B}"/>
              </a:ext>
            </a:extLst>
          </p:cNvPr>
          <p:cNvSpPr>
            <a:spLocks noGrp="1"/>
          </p:cNvSpPr>
          <p:nvPr>
            <p:ph type="body" sz="quarter" idx="61"/>
          </p:nvPr>
        </p:nvSpPr>
        <p:spPr>
          <a:xfrm>
            <a:off x="1101437" y="5240209"/>
            <a:ext cx="5627914" cy="2120699"/>
          </a:xfrm>
          <a:prstGeom prst="rect">
            <a:avLst/>
          </a:prstGeom>
          <a:solidFill>
            <a:srgbClr val="469395"/>
          </a:solidFill>
        </p:spPr>
        <p:txBody>
          <a:bodyPr/>
          <a:lstStyle/>
          <a:p>
            <a:r>
              <a:rPr lang="en-IE" sz="4400" dirty="0"/>
              <a:t>Section 1</a:t>
            </a:r>
          </a:p>
          <a:p>
            <a:r>
              <a:rPr lang="en-IE" sz="3600" b="0" dirty="0"/>
              <a:t>Budgeting, Costs, Financial Planning </a:t>
            </a:r>
            <a:r>
              <a:rPr lang="en-US" b="0" dirty="0"/>
              <a:t> </a:t>
            </a:r>
          </a:p>
        </p:txBody>
      </p:sp>
      <p:pic>
        <p:nvPicPr>
          <p:cNvPr id="22" name="Graphic 21">
            <a:extLst>
              <a:ext uri="{FF2B5EF4-FFF2-40B4-BE49-F238E27FC236}">
                <a16:creationId xmlns:a16="http://schemas.microsoft.com/office/drawing/2014/main" id="{1DFD459F-6983-AB28-1B9E-766A53CCFB10}"/>
              </a:ext>
            </a:extLst>
          </p:cNvPr>
          <p:cNvPicPr>
            <a:picLocks noChangeAspect="1"/>
          </p:cNvPicPr>
          <p:nvPr/>
        </p:nvPicPr>
        <p:blipFill>
          <a:blip r:embed="rId3">
            <a:extLst>
              <a:ext uri="{96DAC541-7B7A-43D3-8B79-37D633B846F1}">
                <asvg:svgBlip xmlns:asvg="http://schemas.microsoft.com/office/drawing/2016/SVG/main" r:embed="rId4"/>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3DA7C70F-DAA6-A652-230D-77F2ABD1A2EB}"/>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283049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4212A-E5F8-0B64-A5AC-28CE77AB6A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967E1D1-AB8A-E0E5-2510-534C71299543}"/>
              </a:ext>
            </a:extLst>
          </p:cNvPr>
          <p:cNvSpPr/>
          <p:nvPr/>
        </p:nvSpPr>
        <p:spPr>
          <a:xfrm>
            <a:off x="356853" y="268958"/>
            <a:ext cx="6845968" cy="239111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231AB28B-D9FF-8C65-79B1-A6E44AF8BA81}"/>
              </a:ext>
            </a:extLst>
          </p:cNvPr>
          <p:cNvSpPr txBox="1"/>
          <p:nvPr/>
        </p:nvSpPr>
        <p:spPr>
          <a:xfrm>
            <a:off x="1938521" y="783891"/>
            <a:ext cx="4655669" cy="1200329"/>
          </a:xfrm>
          <a:prstGeom prst="rect">
            <a:avLst/>
          </a:prstGeom>
          <a:noFill/>
        </p:spPr>
        <p:txBody>
          <a:bodyPr wrap="square" rtlCol="0">
            <a:spAutoFit/>
          </a:bodyPr>
          <a:lstStyle/>
          <a:p>
            <a:r>
              <a:rPr lang="en-US" sz="3600" b="1" dirty="0">
                <a:solidFill>
                  <a:schemeClr val="bg1"/>
                </a:solidFill>
              </a:rPr>
              <a:t>Implementation: </a:t>
            </a:r>
          </a:p>
          <a:p>
            <a:r>
              <a:rPr lang="en-US" sz="3600" dirty="0">
                <a:solidFill>
                  <a:schemeClr val="bg1"/>
                </a:solidFill>
              </a:rPr>
              <a:t>Build a Realistic Budget</a:t>
            </a:r>
          </a:p>
        </p:txBody>
      </p:sp>
      <p:sp>
        <p:nvSpPr>
          <p:cNvPr id="10" name="Rectangle 9">
            <a:extLst>
              <a:ext uri="{FF2B5EF4-FFF2-40B4-BE49-F238E27FC236}">
                <a16:creationId xmlns:a16="http://schemas.microsoft.com/office/drawing/2014/main" id="{5088269C-A991-1B32-99A5-4AF95A46BBF0}"/>
              </a:ext>
            </a:extLst>
          </p:cNvPr>
          <p:cNvSpPr/>
          <p:nvPr/>
        </p:nvSpPr>
        <p:spPr>
          <a:xfrm>
            <a:off x="356853" y="2660073"/>
            <a:ext cx="6845968" cy="5791516"/>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11" name="TextBox 10">
            <a:extLst>
              <a:ext uri="{FF2B5EF4-FFF2-40B4-BE49-F238E27FC236}">
                <a16:creationId xmlns:a16="http://schemas.microsoft.com/office/drawing/2014/main" id="{9FFF3439-307C-C2ED-421A-D69375872BC8}"/>
              </a:ext>
            </a:extLst>
          </p:cNvPr>
          <p:cNvSpPr txBox="1"/>
          <p:nvPr/>
        </p:nvSpPr>
        <p:spPr>
          <a:xfrm>
            <a:off x="691690" y="2757722"/>
            <a:ext cx="6176294" cy="5755422"/>
          </a:xfrm>
          <a:prstGeom prst="rect">
            <a:avLst/>
          </a:prstGeom>
          <a:noFill/>
        </p:spPr>
        <p:txBody>
          <a:bodyPr wrap="square" rtlCol="0">
            <a:spAutoFit/>
          </a:bodyPr>
          <a:lstStyle/>
          <a:p>
            <a:r>
              <a:rPr lang="en-US" sz="2800" b="1" dirty="0">
                <a:solidFill>
                  <a:srgbClr val="C77362"/>
                </a:solidFill>
              </a:rPr>
              <a:t>Cost Structure Stress Test</a:t>
            </a:r>
          </a:p>
          <a:p>
            <a:endParaRPr lang="en-US" sz="1600" b="1" dirty="0">
              <a:solidFill>
                <a:schemeClr val="bg1"/>
              </a:solidFill>
            </a:endParaRPr>
          </a:p>
          <a:p>
            <a:r>
              <a:rPr lang="en-US" sz="1600" dirty="0">
                <a:solidFill>
                  <a:schemeClr val="tx1">
                    <a:lumMod val="85000"/>
                    <a:lumOff val="15000"/>
                  </a:schemeClr>
                </a:solidFill>
              </a:rPr>
              <a:t>Move from “listing costs” to understanding financial pressure points.</a:t>
            </a:r>
          </a:p>
          <a:p>
            <a:endParaRPr lang="en-US" dirty="0">
              <a:solidFill>
                <a:schemeClr val="tx1">
                  <a:lumMod val="85000"/>
                  <a:lumOff val="15000"/>
                </a:schemeClr>
              </a:solidFill>
            </a:endParaRPr>
          </a:p>
          <a:p>
            <a:r>
              <a:rPr lang="en-US" b="1" dirty="0">
                <a:solidFill>
                  <a:schemeClr val="tx1">
                    <a:lumMod val="85000"/>
                    <a:lumOff val="15000"/>
                  </a:schemeClr>
                </a:solidFill>
              </a:rPr>
              <a:t>Build a Real Cost Model</a:t>
            </a:r>
          </a:p>
          <a:p>
            <a:r>
              <a:rPr lang="en-US" sz="1600" dirty="0">
                <a:solidFill>
                  <a:schemeClr val="tx1">
                    <a:lumMod val="85000"/>
                    <a:lumOff val="15000"/>
                  </a:schemeClr>
                </a:solidFill>
              </a:rPr>
              <a:t>Identify all cost categories. Classify each as:</a:t>
            </a:r>
          </a:p>
          <a:p>
            <a:pPr marL="742950" lvl="1" indent="-285750">
              <a:buFont typeface="Arial" panose="020B0604020202020204" pitchFamily="34" charset="0"/>
              <a:buChar char="•"/>
            </a:pPr>
            <a:r>
              <a:rPr lang="en-US" sz="1600" dirty="0">
                <a:solidFill>
                  <a:schemeClr val="tx1">
                    <a:lumMod val="85000"/>
                    <a:lumOff val="15000"/>
                  </a:schemeClr>
                </a:solidFill>
              </a:rPr>
              <a:t>Fixed</a:t>
            </a:r>
          </a:p>
          <a:p>
            <a:pPr marL="742950" lvl="1" indent="-285750">
              <a:buFont typeface="Arial" panose="020B0604020202020204" pitchFamily="34" charset="0"/>
              <a:buChar char="•"/>
            </a:pPr>
            <a:r>
              <a:rPr lang="en-US" sz="1600" dirty="0">
                <a:solidFill>
                  <a:schemeClr val="tx1">
                    <a:lumMod val="85000"/>
                    <a:lumOff val="15000"/>
                  </a:schemeClr>
                </a:solidFill>
              </a:rPr>
              <a:t>Variable</a:t>
            </a:r>
          </a:p>
          <a:p>
            <a:pPr marL="742950" lvl="1" indent="-285750">
              <a:buFont typeface="Arial" panose="020B0604020202020204" pitchFamily="34" charset="0"/>
              <a:buChar char="•"/>
            </a:pPr>
            <a:r>
              <a:rPr lang="en-US" sz="1600" dirty="0">
                <a:solidFill>
                  <a:schemeClr val="tx1">
                    <a:lumMod val="85000"/>
                    <a:lumOff val="15000"/>
                  </a:schemeClr>
                </a:solidFill>
              </a:rPr>
              <a:t>One-time</a:t>
            </a:r>
          </a:p>
          <a:p>
            <a:pPr marL="742950" lvl="1" indent="-285750">
              <a:buFont typeface="Arial" panose="020B0604020202020204" pitchFamily="34" charset="0"/>
              <a:buChar char="•"/>
            </a:pPr>
            <a:r>
              <a:rPr lang="en-US" sz="1600" dirty="0">
                <a:solidFill>
                  <a:schemeClr val="tx1">
                    <a:lumMod val="85000"/>
                    <a:lumOff val="15000"/>
                  </a:schemeClr>
                </a:solidFill>
              </a:rPr>
              <a:t>Recurring</a:t>
            </a:r>
          </a:p>
          <a:p>
            <a:pPr marL="742950" lvl="1" indent="-285750">
              <a:buFont typeface="Arial" panose="020B0604020202020204" pitchFamily="34" charset="0"/>
              <a:buChar char="•"/>
            </a:pPr>
            <a:r>
              <a:rPr lang="en-US" sz="1600" dirty="0">
                <a:solidFill>
                  <a:schemeClr val="tx1">
                    <a:lumMod val="85000"/>
                    <a:lumOff val="15000"/>
                  </a:schemeClr>
                </a:solidFill>
              </a:rPr>
              <a:t>Scale driver</a:t>
            </a:r>
          </a:p>
          <a:p>
            <a:pPr marL="742950" lvl="1" indent="-285750">
              <a:buFont typeface="Arial" panose="020B0604020202020204" pitchFamily="34" charset="0"/>
              <a:buChar char="•"/>
            </a:pPr>
            <a:r>
              <a:rPr lang="en-US" dirty="0">
                <a:solidFill>
                  <a:schemeClr val="tx1">
                    <a:lumMod val="85000"/>
                    <a:lumOff val="15000"/>
                  </a:schemeClr>
                </a:solidFill>
              </a:rPr>
              <a:t>Complexity driver</a:t>
            </a:r>
          </a:p>
          <a:p>
            <a:endParaRPr lang="en-US" dirty="0">
              <a:solidFill>
                <a:schemeClr val="tx1">
                  <a:lumMod val="85000"/>
                  <a:lumOff val="15000"/>
                </a:schemeClr>
              </a:solidFill>
            </a:endParaRPr>
          </a:p>
          <a:p>
            <a:r>
              <a:rPr lang="en-US" b="1" dirty="0">
                <a:solidFill>
                  <a:schemeClr val="tx1">
                    <a:lumMod val="85000"/>
                    <a:lumOff val="15000"/>
                  </a:schemeClr>
                </a:solidFill>
              </a:rPr>
              <a:t>Estimate:</a:t>
            </a:r>
          </a:p>
          <a:p>
            <a:pPr marL="742950" lvl="1" indent="-285750">
              <a:buFont typeface="Arial" panose="020B0604020202020204" pitchFamily="34" charset="0"/>
              <a:buChar char="•"/>
            </a:pPr>
            <a:r>
              <a:rPr lang="en-US" dirty="0">
                <a:solidFill>
                  <a:schemeClr val="tx1">
                    <a:lumMod val="85000"/>
                    <a:lumOff val="15000"/>
                  </a:schemeClr>
                </a:solidFill>
              </a:rPr>
              <a:t>Minimum viable pilot cost</a:t>
            </a:r>
          </a:p>
          <a:p>
            <a:pPr marL="742950" lvl="1" indent="-285750">
              <a:buFont typeface="Arial" panose="020B0604020202020204" pitchFamily="34" charset="0"/>
              <a:buChar char="•"/>
            </a:pPr>
            <a:r>
              <a:rPr lang="en-US" dirty="0">
                <a:solidFill>
                  <a:schemeClr val="tx1">
                    <a:lumMod val="85000"/>
                    <a:lumOff val="15000"/>
                  </a:schemeClr>
                </a:solidFill>
              </a:rPr>
              <a:t>Full-scale rollout cost</a:t>
            </a:r>
          </a:p>
          <a:p>
            <a:pPr lvl="1"/>
            <a:endParaRPr lang="en-US" dirty="0">
              <a:solidFill>
                <a:schemeClr val="tx1">
                  <a:lumMod val="85000"/>
                  <a:lumOff val="15000"/>
                </a:schemeClr>
              </a:solidFill>
            </a:endParaRPr>
          </a:p>
          <a:p>
            <a:pPr lvl="1"/>
            <a:endParaRPr lang="en-US" dirty="0">
              <a:solidFill>
                <a:schemeClr val="tx1">
                  <a:lumMod val="85000"/>
                  <a:lumOff val="15000"/>
                </a:schemeClr>
              </a:solidFill>
            </a:endParaRPr>
          </a:p>
          <a:p>
            <a:r>
              <a:rPr lang="en-US" sz="1600" dirty="0">
                <a:solidFill>
                  <a:schemeClr val="tx1">
                    <a:lumMod val="85000"/>
                    <a:lumOff val="15000"/>
                  </a:schemeClr>
                </a:solidFill>
              </a:rPr>
              <a:t>Next slide shows a completed </a:t>
            </a:r>
            <a:r>
              <a:rPr lang="en-US" sz="1600" b="1" dirty="0">
                <a:solidFill>
                  <a:schemeClr val="tx1">
                    <a:lumMod val="85000"/>
                    <a:lumOff val="15000"/>
                  </a:schemeClr>
                </a:solidFill>
              </a:rPr>
              <a:t>Advanced Cost Structure Template</a:t>
            </a:r>
            <a:r>
              <a:rPr lang="en-US" sz="1600" dirty="0">
                <a:solidFill>
                  <a:schemeClr val="tx1">
                    <a:lumMod val="85000"/>
                    <a:lumOff val="15000"/>
                  </a:schemeClr>
                </a:solidFill>
              </a:rPr>
              <a:t> using realistic immersive tourism figures.</a:t>
            </a:r>
          </a:p>
          <a:p>
            <a:endParaRPr lang="en-IE" dirty="0">
              <a:solidFill>
                <a:schemeClr val="bg1"/>
              </a:solidFill>
            </a:endParaRPr>
          </a:p>
        </p:txBody>
      </p:sp>
      <p:grpSp>
        <p:nvGrpSpPr>
          <p:cNvPr id="33" name="Group 32">
            <a:extLst>
              <a:ext uri="{FF2B5EF4-FFF2-40B4-BE49-F238E27FC236}">
                <a16:creationId xmlns:a16="http://schemas.microsoft.com/office/drawing/2014/main" id="{31B7473A-FC57-2F3F-8830-EA44E0C3A811}"/>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E80E8910-74DD-9CE0-3651-A34B890B58E1}"/>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D58A6CC6-057E-E84D-759E-7CDF11CCD23D}"/>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8855B026-1C9D-66A8-933A-88849A394623}"/>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A8C19B23-D19C-F7D2-124F-CEA85DC81F08}"/>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6961C7BE-C82E-FF39-331E-ADA32FF0D43F}"/>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015AECD8-9767-D3C5-BD47-294B04A17EEA}"/>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AFD4EF92-C411-203C-DFB9-6053F74F2BFA}"/>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FDF662D0-0CF2-A034-65D1-A549DA17F0A3}"/>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DB9FC7AD-5692-19E9-2D69-D2D3B6038397}"/>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D91E4604-7CED-A425-C16F-26FDEE8AEBDD}"/>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F3E35F9C-CB0B-2618-05A6-98AF4B60A187}"/>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92F7E090-C0A0-5E90-86AF-2F46FEDC9E42}"/>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2EC1F549-D232-2C5A-7D44-80466DCAD35C}"/>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8AD05407-CF2E-AB12-C163-23F49EF7CB85}"/>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C49A7701-D95A-06A7-2A3D-7CDF057A4D7E}"/>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13" name="Group 12">
            <a:extLst>
              <a:ext uri="{FF2B5EF4-FFF2-40B4-BE49-F238E27FC236}">
                <a16:creationId xmlns:a16="http://schemas.microsoft.com/office/drawing/2014/main" id="{BDD86F1B-34FC-1CEA-2882-DD657BCCEBE9}"/>
              </a:ext>
            </a:extLst>
          </p:cNvPr>
          <p:cNvGrpSpPr/>
          <p:nvPr/>
        </p:nvGrpSpPr>
        <p:grpSpPr>
          <a:xfrm>
            <a:off x="5946888" y="50056"/>
            <a:ext cx="1754197" cy="1200329"/>
            <a:chOff x="820758" y="1082028"/>
            <a:chExt cx="1015997" cy="1177569"/>
          </a:xfrm>
          <a:solidFill>
            <a:srgbClr val="EE4F27"/>
          </a:solidFill>
        </p:grpSpPr>
        <p:sp>
          <p:nvSpPr>
            <p:cNvPr id="14" name="Oval 13">
              <a:extLst>
                <a:ext uri="{FF2B5EF4-FFF2-40B4-BE49-F238E27FC236}">
                  <a16:creationId xmlns:a16="http://schemas.microsoft.com/office/drawing/2014/main" id="{2D2A1F0D-89E1-815C-FE50-366C1F87AAE9}"/>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5" name="TextBox 14">
              <a:extLst>
                <a:ext uri="{FF2B5EF4-FFF2-40B4-BE49-F238E27FC236}">
                  <a16:creationId xmlns:a16="http://schemas.microsoft.com/office/drawing/2014/main" id="{0882C0EC-44F8-2B18-68CE-4A3209E528BE}"/>
                </a:ext>
              </a:extLst>
            </p:cNvPr>
            <p:cNvSpPr txBox="1"/>
            <p:nvPr/>
          </p:nvSpPr>
          <p:spPr>
            <a:xfrm>
              <a:off x="820758" y="1082028"/>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1</a:t>
              </a:r>
            </a:p>
          </p:txBody>
        </p:sp>
      </p:grpSp>
    </p:spTree>
    <p:extLst>
      <p:ext uri="{BB962C8B-B14F-4D97-AF65-F5344CB8AC3E}">
        <p14:creationId xmlns:p14="http://schemas.microsoft.com/office/powerpoint/2010/main" val="742858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D5212-373C-4280-E77F-CEA68CD1354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3C9F61A-E1F6-2055-B8E4-AF14DFD107AD}"/>
              </a:ext>
            </a:extLst>
          </p:cNvPr>
          <p:cNvSpPr/>
          <p:nvPr/>
        </p:nvSpPr>
        <p:spPr>
          <a:xfrm>
            <a:off x="356853" y="268959"/>
            <a:ext cx="6845968" cy="1449006"/>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365A8C99-AF4C-9429-D3C6-427F88B6B66C}"/>
              </a:ext>
            </a:extLst>
          </p:cNvPr>
          <p:cNvSpPr txBox="1"/>
          <p:nvPr/>
        </p:nvSpPr>
        <p:spPr>
          <a:xfrm>
            <a:off x="1949056" y="533051"/>
            <a:ext cx="4589244" cy="1077218"/>
          </a:xfrm>
          <a:prstGeom prst="rect">
            <a:avLst/>
          </a:prstGeom>
          <a:noFill/>
        </p:spPr>
        <p:txBody>
          <a:bodyPr wrap="square" rtlCol="0">
            <a:spAutoFit/>
          </a:bodyPr>
          <a:lstStyle/>
          <a:p>
            <a:r>
              <a:rPr lang="en-US" sz="3200" dirty="0">
                <a:solidFill>
                  <a:schemeClr val="bg1"/>
                </a:solidFill>
              </a:rPr>
              <a:t>Advanced Cost Structure – Immersive Pilot Example</a:t>
            </a:r>
            <a:endPar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endParaRPr>
          </a:p>
        </p:txBody>
      </p:sp>
      <p:grpSp>
        <p:nvGrpSpPr>
          <p:cNvPr id="33" name="Group 32">
            <a:extLst>
              <a:ext uri="{FF2B5EF4-FFF2-40B4-BE49-F238E27FC236}">
                <a16:creationId xmlns:a16="http://schemas.microsoft.com/office/drawing/2014/main" id="{3F3A46F1-EC39-3C69-C88A-C3C5B3EC32CD}"/>
              </a:ext>
            </a:extLst>
          </p:cNvPr>
          <p:cNvGrpSpPr/>
          <p:nvPr/>
        </p:nvGrpSpPr>
        <p:grpSpPr>
          <a:xfrm>
            <a:off x="643781" y="533051"/>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4A98BF4A-719A-36CD-6DB8-C9015E658F00}"/>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044E80A8-0ACF-F225-36FC-BF84B28AD33B}"/>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4A725F73-DE0E-5C85-00CD-984FC827809E}"/>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90F85385-4764-262E-559B-7C3F1E8633FC}"/>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AD2512FD-A688-B06E-3550-9ACD8DB61E46}"/>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191C456B-7274-87E4-F5DE-97CD53080AEB}"/>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38F92C20-DB8C-8F1E-7F47-49BAB073AC7D}"/>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F713B6E6-B8F5-DDDF-6293-765D26F6D8A6}"/>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65917533-B9D1-E52E-96A6-4EC2CB0BE39B}"/>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9F16CE7B-653E-6B58-3C7A-4A75440E289F}"/>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DE10219E-2675-49E7-931E-F47420D37630}"/>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44074F40-DE5B-6E9D-9F26-DC9EEFE41311}"/>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9EA52EB1-D659-4E8C-6434-46220DC477EE}"/>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09BF48D7-3CAC-5375-8628-ED753C2DF840}"/>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2C136747-306F-0B9E-9F4C-D86ACDEF0560}"/>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aphicFrame>
        <p:nvGraphicFramePr>
          <p:cNvPr id="5" name="Table 4">
            <a:extLst>
              <a:ext uri="{FF2B5EF4-FFF2-40B4-BE49-F238E27FC236}">
                <a16:creationId xmlns:a16="http://schemas.microsoft.com/office/drawing/2014/main" id="{500FB56A-1BF0-701C-41B6-9BE4EB72D3C3}"/>
              </a:ext>
            </a:extLst>
          </p:cNvPr>
          <p:cNvGraphicFramePr>
            <a:graphicFrameLocks noGrp="1"/>
          </p:cNvGraphicFramePr>
          <p:nvPr/>
        </p:nvGraphicFramePr>
        <p:xfrm>
          <a:off x="356853" y="1697743"/>
          <a:ext cx="6845966" cy="8305993"/>
        </p:xfrm>
        <a:graphic>
          <a:graphicData uri="http://schemas.openxmlformats.org/drawingml/2006/table">
            <a:tbl>
              <a:tblPr firstRow="1" bandRow="1">
                <a:tableStyleId>{5C22544A-7EE6-4342-B048-85BDC9FD1C3A}</a:tableStyleId>
              </a:tblPr>
              <a:tblGrid>
                <a:gridCol w="1319547">
                  <a:extLst>
                    <a:ext uri="{9D8B030D-6E8A-4147-A177-3AD203B41FA5}">
                      <a16:colId xmlns:a16="http://schemas.microsoft.com/office/drawing/2014/main" val="925581970"/>
                    </a:ext>
                  </a:extLst>
                </a:gridCol>
                <a:gridCol w="914400">
                  <a:extLst>
                    <a:ext uri="{9D8B030D-6E8A-4147-A177-3AD203B41FA5}">
                      <a16:colId xmlns:a16="http://schemas.microsoft.com/office/drawing/2014/main" val="3507381889"/>
                    </a:ext>
                  </a:extLst>
                </a:gridCol>
                <a:gridCol w="1064153">
                  <a:extLst>
                    <a:ext uri="{9D8B030D-6E8A-4147-A177-3AD203B41FA5}">
                      <a16:colId xmlns:a16="http://schemas.microsoft.com/office/drawing/2014/main" val="2059786942"/>
                    </a:ext>
                  </a:extLst>
                </a:gridCol>
                <a:gridCol w="1182622">
                  <a:extLst>
                    <a:ext uri="{9D8B030D-6E8A-4147-A177-3AD203B41FA5}">
                      <a16:colId xmlns:a16="http://schemas.microsoft.com/office/drawing/2014/main" val="2880104183"/>
                    </a:ext>
                  </a:extLst>
                </a:gridCol>
                <a:gridCol w="1182622">
                  <a:extLst>
                    <a:ext uri="{9D8B030D-6E8A-4147-A177-3AD203B41FA5}">
                      <a16:colId xmlns:a16="http://schemas.microsoft.com/office/drawing/2014/main" val="225599867"/>
                    </a:ext>
                  </a:extLst>
                </a:gridCol>
                <a:gridCol w="1182622">
                  <a:extLst>
                    <a:ext uri="{9D8B030D-6E8A-4147-A177-3AD203B41FA5}">
                      <a16:colId xmlns:a16="http://schemas.microsoft.com/office/drawing/2014/main" val="384606301"/>
                    </a:ext>
                  </a:extLst>
                </a:gridCol>
              </a:tblGrid>
              <a:tr h="370840">
                <a:tc>
                  <a:txBody>
                    <a:bodyPr/>
                    <a:lstStyle/>
                    <a:p>
                      <a:pPr>
                        <a:buNone/>
                      </a:pPr>
                      <a:r>
                        <a:rPr lang="en-IE" dirty="0"/>
                        <a:t>Cost Item</a:t>
                      </a:r>
                    </a:p>
                  </a:txBody>
                  <a:tcPr anchor="ctr">
                    <a:solidFill>
                      <a:srgbClr val="53705E"/>
                    </a:solidFill>
                  </a:tcPr>
                </a:tc>
                <a:tc>
                  <a:txBody>
                    <a:bodyPr/>
                    <a:lstStyle/>
                    <a:p>
                      <a:pPr>
                        <a:buNone/>
                      </a:pPr>
                      <a:r>
                        <a:rPr lang="en-IE" dirty="0"/>
                        <a:t>Type (Fixed / Variable)</a:t>
                      </a:r>
                    </a:p>
                  </a:txBody>
                  <a:tcPr anchor="ctr">
                    <a:solidFill>
                      <a:srgbClr val="53705E"/>
                    </a:solidFill>
                  </a:tcPr>
                </a:tc>
                <a:tc>
                  <a:txBody>
                    <a:bodyPr/>
                    <a:lstStyle/>
                    <a:p>
                      <a:pPr>
                        <a:buNone/>
                      </a:pPr>
                      <a:r>
                        <a:rPr lang="en-IE" dirty="0"/>
                        <a:t>One-Time / Ongoing</a:t>
                      </a:r>
                    </a:p>
                  </a:txBody>
                  <a:tcPr anchor="ctr">
                    <a:solidFill>
                      <a:srgbClr val="53705E"/>
                    </a:solidFill>
                  </a:tcPr>
                </a:tc>
                <a:tc>
                  <a:txBody>
                    <a:bodyPr/>
                    <a:lstStyle/>
                    <a:p>
                      <a:pPr>
                        <a:buNone/>
                      </a:pPr>
                      <a:r>
                        <a:rPr lang="en-IE" dirty="0"/>
                        <a:t>What Increases This Cost?</a:t>
                      </a:r>
                    </a:p>
                  </a:txBody>
                  <a:tcPr anchor="ctr">
                    <a:solidFill>
                      <a:srgbClr val="53705E"/>
                    </a:solidFill>
                  </a:tcPr>
                </a:tc>
                <a:tc>
                  <a:txBody>
                    <a:bodyPr/>
                    <a:lstStyle/>
                    <a:p>
                      <a:pPr>
                        <a:buNone/>
                      </a:pPr>
                      <a:r>
                        <a:rPr lang="en-IE" dirty="0"/>
                        <a:t>Pilot Estimate</a:t>
                      </a:r>
                    </a:p>
                  </a:txBody>
                  <a:tcPr anchor="ctr">
                    <a:solidFill>
                      <a:srgbClr val="53705E"/>
                    </a:solidFill>
                  </a:tcPr>
                </a:tc>
                <a:tc>
                  <a:txBody>
                    <a:bodyPr/>
                    <a:lstStyle/>
                    <a:p>
                      <a:pPr>
                        <a:buNone/>
                      </a:pPr>
                      <a:r>
                        <a:rPr lang="en-IE" dirty="0"/>
                        <a:t>Scale Estimate (Multi-Site)</a:t>
                      </a:r>
                    </a:p>
                  </a:txBody>
                  <a:tcPr anchor="ctr">
                    <a:solidFill>
                      <a:srgbClr val="53705E"/>
                    </a:solidFill>
                  </a:tcPr>
                </a:tc>
                <a:extLst>
                  <a:ext uri="{0D108BD9-81ED-4DB2-BD59-A6C34878D82A}">
                    <a16:rowId xmlns:a16="http://schemas.microsoft.com/office/drawing/2014/main" val="2081849989"/>
                  </a:ext>
                </a:extLst>
              </a:tr>
              <a:tr h="370840">
                <a:tc>
                  <a:txBody>
                    <a:bodyPr/>
                    <a:lstStyle/>
                    <a:p>
                      <a:pPr>
                        <a:buNone/>
                      </a:pPr>
                      <a:r>
                        <a:rPr lang="en-IE" b="1" dirty="0">
                          <a:solidFill>
                            <a:srgbClr val="53705E"/>
                          </a:solidFill>
                        </a:rPr>
                        <a:t>AR Experience Development</a:t>
                      </a:r>
                    </a:p>
                  </a:txBody>
                  <a:tcPr anchor="ctr">
                    <a:solidFill>
                      <a:schemeClr val="bg1"/>
                    </a:solidFill>
                  </a:tcPr>
                </a:tc>
                <a:tc>
                  <a:txBody>
                    <a:bodyPr/>
                    <a:lstStyle/>
                    <a:p>
                      <a:pPr>
                        <a:buNone/>
                      </a:pPr>
                      <a:r>
                        <a:rPr lang="en-IE"/>
                        <a:t>Fixed</a:t>
                      </a:r>
                    </a:p>
                  </a:txBody>
                  <a:tcPr anchor="ctr">
                    <a:solidFill>
                      <a:srgbClr val="E7E6D9"/>
                    </a:solidFill>
                  </a:tcPr>
                </a:tc>
                <a:tc>
                  <a:txBody>
                    <a:bodyPr/>
                    <a:lstStyle/>
                    <a:p>
                      <a:pPr>
                        <a:buNone/>
                      </a:pPr>
                      <a:r>
                        <a:rPr lang="en-IE"/>
                        <a:t>One-time</a:t>
                      </a:r>
                    </a:p>
                  </a:txBody>
                  <a:tcPr anchor="ctr">
                    <a:solidFill>
                      <a:srgbClr val="E7E6D9"/>
                    </a:solidFill>
                  </a:tcPr>
                </a:tc>
                <a:tc>
                  <a:txBody>
                    <a:bodyPr/>
                    <a:lstStyle/>
                    <a:p>
                      <a:pPr>
                        <a:buNone/>
                      </a:pPr>
                      <a:r>
                        <a:rPr lang="en-US"/>
                        <a:t>Scope complexity, number of scenes, level of animation</a:t>
                      </a:r>
                    </a:p>
                  </a:txBody>
                  <a:tcPr anchor="ctr">
                    <a:solidFill>
                      <a:srgbClr val="E7E6D9"/>
                    </a:solidFill>
                  </a:tcPr>
                </a:tc>
                <a:tc>
                  <a:txBody>
                    <a:bodyPr/>
                    <a:lstStyle/>
                    <a:p>
                      <a:pPr>
                        <a:buNone/>
                      </a:pPr>
                      <a:r>
                        <a:rPr lang="en-IE"/>
                        <a:t>€4,000</a:t>
                      </a:r>
                    </a:p>
                  </a:txBody>
                  <a:tcPr anchor="ctr">
                    <a:solidFill>
                      <a:srgbClr val="E7E6D9"/>
                    </a:solidFill>
                  </a:tcPr>
                </a:tc>
                <a:tc>
                  <a:txBody>
                    <a:bodyPr/>
                    <a:lstStyle/>
                    <a:p>
                      <a:pPr>
                        <a:buNone/>
                      </a:pPr>
                      <a:r>
                        <a:rPr lang="en-IE" dirty="0"/>
                        <a:t>€12,000</a:t>
                      </a:r>
                    </a:p>
                  </a:txBody>
                  <a:tcPr anchor="ctr">
                    <a:solidFill>
                      <a:srgbClr val="E7E6D9"/>
                    </a:solidFill>
                  </a:tcPr>
                </a:tc>
                <a:extLst>
                  <a:ext uri="{0D108BD9-81ED-4DB2-BD59-A6C34878D82A}">
                    <a16:rowId xmlns:a16="http://schemas.microsoft.com/office/drawing/2014/main" val="1898481456"/>
                  </a:ext>
                </a:extLst>
              </a:tr>
              <a:tr h="370840">
                <a:tc>
                  <a:txBody>
                    <a:bodyPr/>
                    <a:lstStyle/>
                    <a:p>
                      <a:pPr>
                        <a:buNone/>
                      </a:pPr>
                      <a:r>
                        <a:rPr lang="en-IE" b="1" dirty="0">
                          <a:solidFill>
                            <a:srgbClr val="53705E"/>
                          </a:solidFill>
                        </a:rPr>
                        <a:t>Scriptwriting &amp; Story Design</a:t>
                      </a:r>
                    </a:p>
                  </a:txBody>
                  <a:tcPr anchor="ctr">
                    <a:solidFill>
                      <a:schemeClr val="bg1"/>
                    </a:solidFill>
                  </a:tcPr>
                </a:tc>
                <a:tc>
                  <a:txBody>
                    <a:bodyPr/>
                    <a:lstStyle/>
                    <a:p>
                      <a:pPr>
                        <a:buNone/>
                      </a:pPr>
                      <a:r>
                        <a:rPr lang="en-IE"/>
                        <a:t>Fixed</a:t>
                      </a:r>
                    </a:p>
                  </a:txBody>
                  <a:tcPr anchor="ctr">
                    <a:solidFill>
                      <a:srgbClr val="E7E6D9"/>
                    </a:solidFill>
                  </a:tcPr>
                </a:tc>
                <a:tc>
                  <a:txBody>
                    <a:bodyPr/>
                    <a:lstStyle/>
                    <a:p>
                      <a:pPr>
                        <a:buNone/>
                      </a:pPr>
                      <a:r>
                        <a:rPr lang="en-IE"/>
                        <a:t>One-time</a:t>
                      </a:r>
                    </a:p>
                  </a:txBody>
                  <a:tcPr anchor="ctr">
                    <a:solidFill>
                      <a:srgbClr val="E7E6D9"/>
                    </a:solidFill>
                  </a:tcPr>
                </a:tc>
                <a:tc>
                  <a:txBody>
                    <a:bodyPr/>
                    <a:lstStyle/>
                    <a:p>
                      <a:pPr>
                        <a:buNone/>
                      </a:pPr>
                      <a:r>
                        <a:rPr lang="en-US"/>
                        <a:t>Number of locations, research depth</a:t>
                      </a:r>
                    </a:p>
                  </a:txBody>
                  <a:tcPr anchor="ctr">
                    <a:solidFill>
                      <a:srgbClr val="E7E6D9"/>
                    </a:solidFill>
                  </a:tcPr>
                </a:tc>
                <a:tc>
                  <a:txBody>
                    <a:bodyPr/>
                    <a:lstStyle/>
                    <a:p>
                      <a:pPr>
                        <a:buNone/>
                      </a:pPr>
                      <a:r>
                        <a:rPr lang="en-IE"/>
                        <a:t>€1,500</a:t>
                      </a:r>
                    </a:p>
                  </a:txBody>
                  <a:tcPr anchor="ctr">
                    <a:solidFill>
                      <a:srgbClr val="E7E6D9"/>
                    </a:solidFill>
                  </a:tcPr>
                </a:tc>
                <a:tc>
                  <a:txBody>
                    <a:bodyPr/>
                    <a:lstStyle/>
                    <a:p>
                      <a:pPr>
                        <a:buNone/>
                      </a:pPr>
                      <a:r>
                        <a:rPr lang="en-IE"/>
                        <a:t>€4,500</a:t>
                      </a:r>
                    </a:p>
                  </a:txBody>
                  <a:tcPr anchor="ctr">
                    <a:solidFill>
                      <a:srgbClr val="E7E6D9"/>
                    </a:solidFill>
                  </a:tcPr>
                </a:tc>
                <a:extLst>
                  <a:ext uri="{0D108BD9-81ED-4DB2-BD59-A6C34878D82A}">
                    <a16:rowId xmlns:a16="http://schemas.microsoft.com/office/drawing/2014/main" val="2884645570"/>
                  </a:ext>
                </a:extLst>
              </a:tr>
              <a:tr h="370840">
                <a:tc>
                  <a:txBody>
                    <a:bodyPr/>
                    <a:lstStyle/>
                    <a:p>
                      <a:pPr>
                        <a:buNone/>
                      </a:pPr>
                      <a:r>
                        <a:rPr lang="en-IE" b="1" dirty="0">
                          <a:solidFill>
                            <a:srgbClr val="53705E"/>
                          </a:solidFill>
                        </a:rPr>
                        <a:t>Voiceover Recording</a:t>
                      </a:r>
                    </a:p>
                  </a:txBody>
                  <a:tcPr anchor="ctr">
                    <a:solidFill>
                      <a:schemeClr val="bg1"/>
                    </a:solidFill>
                  </a:tcPr>
                </a:tc>
                <a:tc>
                  <a:txBody>
                    <a:bodyPr/>
                    <a:lstStyle/>
                    <a:p>
                      <a:pPr>
                        <a:buNone/>
                      </a:pPr>
                      <a:r>
                        <a:rPr lang="en-IE"/>
                        <a:t>Variable</a:t>
                      </a:r>
                    </a:p>
                  </a:txBody>
                  <a:tcPr anchor="ctr">
                    <a:solidFill>
                      <a:srgbClr val="E7E6D9"/>
                    </a:solidFill>
                  </a:tcPr>
                </a:tc>
                <a:tc>
                  <a:txBody>
                    <a:bodyPr/>
                    <a:lstStyle/>
                    <a:p>
                      <a:pPr>
                        <a:buNone/>
                      </a:pPr>
                      <a:r>
                        <a:rPr lang="en-IE"/>
                        <a:t>One-time</a:t>
                      </a:r>
                    </a:p>
                  </a:txBody>
                  <a:tcPr anchor="ctr">
                    <a:solidFill>
                      <a:srgbClr val="E7E6D9"/>
                    </a:solidFill>
                  </a:tcPr>
                </a:tc>
                <a:tc>
                  <a:txBody>
                    <a:bodyPr/>
                    <a:lstStyle/>
                    <a:p>
                      <a:pPr>
                        <a:buNone/>
                      </a:pPr>
                      <a:r>
                        <a:rPr lang="en-US"/>
                        <a:t>Languages required, professional talent level</a:t>
                      </a:r>
                    </a:p>
                  </a:txBody>
                  <a:tcPr anchor="ctr">
                    <a:solidFill>
                      <a:srgbClr val="E7E6D9"/>
                    </a:solidFill>
                  </a:tcPr>
                </a:tc>
                <a:tc>
                  <a:txBody>
                    <a:bodyPr/>
                    <a:lstStyle/>
                    <a:p>
                      <a:pPr>
                        <a:buNone/>
                      </a:pPr>
                      <a:r>
                        <a:rPr lang="en-IE"/>
                        <a:t>€1,000</a:t>
                      </a:r>
                    </a:p>
                  </a:txBody>
                  <a:tcPr anchor="ctr">
                    <a:solidFill>
                      <a:srgbClr val="E7E6D9"/>
                    </a:solidFill>
                  </a:tcPr>
                </a:tc>
                <a:tc>
                  <a:txBody>
                    <a:bodyPr/>
                    <a:lstStyle/>
                    <a:p>
                      <a:pPr>
                        <a:buNone/>
                      </a:pPr>
                      <a:r>
                        <a:rPr lang="en-IE"/>
                        <a:t>€3,000</a:t>
                      </a:r>
                    </a:p>
                  </a:txBody>
                  <a:tcPr anchor="ctr">
                    <a:solidFill>
                      <a:srgbClr val="E7E6D9"/>
                    </a:solidFill>
                  </a:tcPr>
                </a:tc>
                <a:extLst>
                  <a:ext uri="{0D108BD9-81ED-4DB2-BD59-A6C34878D82A}">
                    <a16:rowId xmlns:a16="http://schemas.microsoft.com/office/drawing/2014/main" val="3236146804"/>
                  </a:ext>
                </a:extLst>
              </a:tr>
              <a:tr h="370840">
                <a:tc>
                  <a:txBody>
                    <a:bodyPr/>
                    <a:lstStyle/>
                    <a:p>
                      <a:pPr>
                        <a:buNone/>
                      </a:pPr>
                      <a:r>
                        <a:rPr lang="en-IE" b="1" dirty="0">
                          <a:solidFill>
                            <a:srgbClr val="53705E"/>
                          </a:solidFill>
                        </a:rPr>
                        <a:t>Graphic Design &amp; Branding</a:t>
                      </a:r>
                    </a:p>
                  </a:txBody>
                  <a:tcPr anchor="ctr">
                    <a:solidFill>
                      <a:schemeClr val="bg1"/>
                    </a:solidFill>
                  </a:tcPr>
                </a:tc>
                <a:tc>
                  <a:txBody>
                    <a:bodyPr/>
                    <a:lstStyle/>
                    <a:p>
                      <a:pPr>
                        <a:buNone/>
                      </a:pPr>
                      <a:r>
                        <a:rPr lang="en-IE"/>
                        <a:t>Fixed</a:t>
                      </a:r>
                    </a:p>
                  </a:txBody>
                  <a:tcPr anchor="ctr">
                    <a:solidFill>
                      <a:srgbClr val="E7E6D9"/>
                    </a:solidFill>
                  </a:tcPr>
                </a:tc>
                <a:tc>
                  <a:txBody>
                    <a:bodyPr/>
                    <a:lstStyle/>
                    <a:p>
                      <a:pPr>
                        <a:buNone/>
                      </a:pPr>
                      <a:r>
                        <a:rPr lang="en-IE"/>
                        <a:t>One-time</a:t>
                      </a:r>
                    </a:p>
                  </a:txBody>
                  <a:tcPr anchor="ctr">
                    <a:solidFill>
                      <a:srgbClr val="E7E6D9"/>
                    </a:solidFill>
                  </a:tcPr>
                </a:tc>
                <a:tc>
                  <a:txBody>
                    <a:bodyPr/>
                    <a:lstStyle/>
                    <a:p>
                      <a:pPr>
                        <a:buNone/>
                      </a:pPr>
                      <a:r>
                        <a:rPr lang="en-IE"/>
                        <a:t>Custom illustration, 3D assets</a:t>
                      </a:r>
                    </a:p>
                  </a:txBody>
                  <a:tcPr anchor="ctr">
                    <a:solidFill>
                      <a:srgbClr val="E7E6D9"/>
                    </a:solidFill>
                  </a:tcPr>
                </a:tc>
                <a:tc>
                  <a:txBody>
                    <a:bodyPr/>
                    <a:lstStyle/>
                    <a:p>
                      <a:pPr>
                        <a:buNone/>
                      </a:pPr>
                      <a:r>
                        <a:rPr lang="en-IE"/>
                        <a:t>€800</a:t>
                      </a:r>
                    </a:p>
                  </a:txBody>
                  <a:tcPr anchor="ctr">
                    <a:solidFill>
                      <a:srgbClr val="E7E6D9"/>
                    </a:solidFill>
                  </a:tcPr>
                </a:tc>
                <a:tc>
                  <a:txBody>
                    <a:bodyPr/>
                    <a:lstStyle/>
                    <a:p>
                      <a:pPr>
                        <a:buNone/>
                      </a:pPr>
                      <a:r>
                        <a:rPr lang="en-IE"/>
                        <a:t>€2,500</a:t>
                      </a:r>
                    </a:p>
                  </a:txBody>
                  <a:tcPr anchor="ctr">
                    <a:solidFill>
                      <a:srgbClr val="E7E6D9"/>
                    </a:solidFill>
                  </a:tcPr>
                </a:tc>
                <a:extLst>
                  <a:ext uri="{0D108BD9-81ED-4DB2-BD59-A6C34878D82A}">
                    <a16:rowId xmlns:a16="http://schemas.microsoft.com/office/drawing/2014/main" val="631316440"/>
                  </a:ext>
                </a:extLst>
              </a:tr>
              <a:tr h="370840">
                <a:tc>
                  <a:txBody>
                    <a:bodyPr/>
                    <a:lstStyle/>
                    <a:p>
                      <a:pPr>
                        <a:buNone/>
                      </a:pPr>
                      <a:r>
                        <a:rPr lang="en-IE" b="1" dirty="0">
                          <a:solidFill>
                            <a:srgbClr val="53705E"/>
                          </a:solidFill>
                        </a:rPr>
                        <a:t>AR Platform Subscription</a:t>
                      </a:r>
                    </a:p>
                  </a:txBody>
                  <a:tcPr anchor="ctr">
                    <a:solidFill>
                      <a:schemeClr val="bg1"/>
                    </a:solidFill>
                  </a:tcPr>
                </a:tc>
                <a:tc>
                  <a:txBody>
                    <a:bodyPr/>
                    <a:lstStyle/>
                    <a:p>
                      <a:pPr>
                        <a:buNone/>
                      </a:pPr>
                      <a:r>
                        <a:rPr lang="en-IE"/>
                        <a:t>Fixed</a:t>
                      </a:r>
                    </a:p>
                  </a:txBody>
                  <a:tcPr anchor="ctr">
                    <a:solidFill>
                      <a:srgbClr val="E7E6D9"/>
                    </a:solidFill>
                  </a:tcPr>
                </a:tc>
                <a:tc>
                  <a:txBody>
                    <a:bodyPr/>
                    <a:lstStyle/>
                    <a:p>
                      <a:pPr>
                        <a:buNone/>
                      </a:pPr>
                      <a:r>
                        <a:rPr lang="en-IE"/>
                        <a:t>Ongoing (Annual)</a:t>
                      </a:r>
                    </a:p>
                  </a:txBody>
                  <a:tcPr anchor="ctr">
                    <a:solidFill>
                      <a:srgbClr val="E7E6D9"/>
                    </a:solidFill>
                  </a:tcPr>
                </a:tc>
                <a:tc>
                  <a:txBody>
                    <a:bodyPr/>
                    <a:lstStyle/>
                    <a:p>
                      <a:pPr>
                        <a:buNone/>
                      </a:pPr>
                      <a:r>
                        <a:rPr lang="en-US"/>
                        <a:t>User numbers, storage, feature upgrades</a:t>
                      </a:r>
                    </a:p>
                  </a:txBody>
                  <a:tcPr anchor="ctr">
                    <a:solidFill>
                      <a:srgbClr val="E7E6D9"/>
                    </a:solidFill>
                  </a:tcPr>
                </a:tc>
                <a:tc>
                  <a:txBody>
                    <a:bodyPr/>
                    <a:lstStyle/>
                    <a:p>
                      <a:pPr>
                        <a:buNone/>
                      </a:pPr>
                      <a:r>
                        <a:rPr lang="en-IE"/>
                        <a:t>€1,200/year</a:t>
                      </a:r>
                    </a:p>
                  </a:txBody>
                  <a:tcPr anchor="ctr">
                    <a:solidFill>
                      <a:srgbClr val="E7E6D9"/>
                    </a:solidFill>
                  </a:tcPr>
                </a:tc>
                <a:tc>
                  <a:txBody>
                    <a:bodyPr/>
                    <a:lstStyle/>
                    <a:p>
                      <a:pPr>
                        <a:buNone/>
                      </a:pPr>
                      <a:r>
                        <a:rPr lang="en-IE"/>
                        <a:t>€2,500/year</a:t>
                      </a:r>
                    </a:p>
                  </a:txBody>
                  <a:tcPr anchor="ctr">
                    <a:solidFill>
                      <a:srgbClr val="E7E6D9"/>
                    </a:solidFill>
                  </a:tcPr>
                </a:tc>
                <a:extLst>
                  <a:ext uri="{0D108BD9-81ED-4DB2-BD59-A6C34878D82A}">
                    <a16:rowId xmlns:a16="http://schemas.microsoft.com/office/drawing/2014/main" val="868182480"/>
                  </a:ext>
                </a:extLst>
              </a:tr>
              <a:tr h="370840">
                <a:tc>
                  <a:txBody>
                    <a:bodyPr/>
                    <a:lstStyle/>
                    <a:p>
                      <a:pPr>
                        <a:buNone/>
                      </a:pPr>
                      <a:r>
                        <a:rPr lang="en-IE" b="1" dirty="0">
                          <a:solidFill>
                            <a:srgbClr val="53705E"/>
                          </a:solidFill>
                        </a:rPr>
                        <a:t>Hosting &amp; Cloud Storage</a:t>
                      </a:r>
                    </a:p>
                  </a:txBody>
                  <a:tcPr anchor="ctr">
                    <a:solidFill>
                      <a:schemeClr val="bg1"/>
                    </a:solidFill>
                  </a:tcPr>
                </a:tc>
                <a:tc>
                  <a:txBody>
                    <a:bodyPr/>
                    <a:lstStyle/>
                    <a:p>
                      <a:pPr>
                        <a:buNone/>
                      </a:pPr>
                      <a:r>
                        <a:rPr lang="en-IE"/>
                        <a:t>Variable</a:t>
                      </a:r>
                    </a:p>
                  </a:txBody>
                  <a:tcPr anchor="ctr">
                    <a:solidFill>
                      <a:srgbClr val="E7E6D9"/>
                    </a:solidFill>
                  </a:tcPr>
                </a:tc>
                <a:tc>
                  <a:txBody>
                    <a:bodyPr/>
                    <a:lstStyle/>
                    <a:p>
                      <a:pPr>
                        <a:buNone/>
                      </a:pPr>
                      <a:r>
                        <a:rPr lang="en-IE"/>
                        <a:t>Ongoing (Annual)</a:t>
                      </a:r>
                    </a:p>
                  </a:txBody>
                  <a:tcPr anchor="ctr">
                    <a:solidFill>
                      <a:srgbClr val="E7E6D9"/>
                    </a:solidFill>
                  </a:tcPr>
                </a:tc>
                <a:tc>
                  <a:txBody>
                    <a:bodyPr/>
                    <a:lstStyle/>
                    <a:p>
                      <a:pPr>
                        <a:buNone/>
                      </a:pPr>
                      <a:r>
                        <a:rPr lang="en-IE"/>
                        <a:t>Traffic, content size</a:t>
                      </a:r>
                    </a:p>
                  </a:txBody>
                  <a:tcPr anchor="ctr">
                    <a:solidFill>
                      <a:srgbClr val="E7E6D9"/>
                    </a:solidFill>
                  </a:tcPr>
                </a:tc>
                <a:tc>
                  <a:txBody>
                    <a:bodyPr/>
                    <a:lstStyle/>
                    <a:p>
                      <a:pPr>
                        <a:buNone/>
                      </a:pPr>
                      <a:r>
                        <a:rPr lang="en-IE"/>
                        <a:t>€300/year</a:t>
                      </a:r>
                    </a:p>
                  </a:txBody>
                  <a:tcPr anchor="ctr">
                    <a:solidFill>
                      <a:srgbClr val="E7E6D9"/>
                    </a:solidFill>
                  </a:tcPr>
                </a:tc>
                <a:tc>
                  <a:txBody>
                    <a:bodyPr/>
                    <a:lstStyle/>
                    <a:p>
                      <a:pPr>
                        <a:buNone/>
                      </a:pPr>
                      <a:r>
                        <a:rPr lang="en-IE"/>
                        <a:t>€800/year</a:t>
                      </a:r>
                    </a:p>
                  </a:txBody>
                  <a:tcPr anchor="ctr">
                    <a:solidFill>
                      <a:srgbClr val="E7E6D9"/>
                    </a:solidFill>
                  </a:tcPr>
                </a:tc>
                <a:extLst>
                  <a:ext uri="{0D108BD9-81ED-4DB2-BD59-A6C34878D82A}">
                    <a16:rowId xmlns:a16="http://schemas.microsoft.com/office/drawing/2014/main" val="2195970861"/>
                  </a:ext>
                </a:extLst>
              </a:tr>
              <a:tr h="370840">
                <a:tc>
                  <a:txBody>
                    <a:bodyPr/>
                    <a:lstStyle/>
                    <a:p>
                      <a:pPr>
                        <a:buNone/>
                      </a:pPr>
                      <a:r>
                        <a:rPr lang="en-IE" b="1" dirty="0">
                          <a:solidFill>
                            <a:srgbClr val="53705E"/>
                          </a:solidFill>
                        </a:rPr>
                        <a:t>Tablets (3 units pilot)</a:t>
                      </a:r>
                    </a:p>
                  </a:txBody>
                  <a:tcPr anchor="ctr">
                    <a:solidFill>
                      <a:schemeClr val="bg1"/>
                    </a:solidFill>
                  </a:tcPr>
                </a:tc>
                <a:tc>
                  <a:txBody>
                    <a:bodyPr/>
                    <a:lstStyle/>
                    <a:p>
                      <a:pPr>
                        <a:buNone/>
                      </a:pPr>
                      <a:r>
                        <a:rPr lang="en-IE"/>
                        <a:t>Variable</a:t>
                      </a:r>
                    </a:p>
                  </a:txBody>
                  <a:tcPr anchor="ctr">
                    <a:solidFill>
                      <a:srgbClr val="E7E6D9"/>
                    </a:solidFill>
                  </a:tcPr>
                </a:tc>
                <a:tc>
                  <a:txBody>
                    <a:bodyPr/>
                    <a:lstStyle/>
                    <a:p>
                      <a:pPr>
                        <a:buNone/>
                      </a:pPr>
                      <a:r>
                        <a:rPr lang="en-IE"/>
                        <a:t>One-time</a:t>
                      </a:r>
                    </a:p>
                  </a:txBody>
                  <a:tcPr anchor="ctr">
                    <a:solidFill>
                      <a:srgbClr val="E7E6D9"/>
                    </a:solidFill>
                  </a:tcPr>
                </a:tc>
                <a:tc>
                  <a:txBody>
                    <a:bodyPr/>
                    <a:lstStyle/>
                    <a:p>
                      <a:pPr>
                        <a:buNone/>
                      </a:pPr>
                      <a:r>
                        <a:rPr lang="en-US"/>
                        <a:t>Number of visitor devices required</a:t>
                      </a:r>
                    </a:p>
                  </a:txBody>
                  <a:tcPr anchor="ctr">
                    <a:solidFill>
                      <a:srgbClr val="E7E6D9"/>
                    </a:solidFill>
                  </a:tcPr>
                </a:tc>
                <a:tc>
                  <a:txBody>
                    <a:bodyPr/>
                    <a:lstStyle/>
                    <a:p>
                      <a:pPr>
                        <a:buNone/>
                      </a:pPr>
                      <a:r>
                        <a:rPr lang="en-IE"/>
                        <a:t>€900</a:t>
                      </a:r>
                    </a:p>
                  </a:txBody>
                  <a:tcPr anchor="ctr">
                    <a:solidFill>
                      <a:srgbClr val="E7E6D9"/>
                    </a:solidFill>
                  </a:tcPr>
                </a:tc>
                <a:tc>
                  <a:txBody>
                    <a:bodyPr/>
                    <a:lstStyle/>
                    <a:p>
                      <a:pPr>
                        <a:buNone/>
                      </a:pPr>
                      <a:r>
                        <a:rPr lang="en-IE"/>
                        <a:t>€3,000</a:t>
                      </a:r>
                    </a:p>
                  </a:txBody>
                  <a:tcPr anchor="ctr">
                    <a:solidFill>
                      <a:srgbClr val="E7E6D9"/>
                    </a:solidFill>
                  </a:tcPr>
                </a:tc>
                <a:extLst>
                  <a:ext uri="{0D108BD9-81ED-4DB2-BD59-A6C34878D82A}">
                    <a16:rowId xmlns:a16="http://schemas.microsoft.com/office/drawing/2014/main" val="2129359240"/>
                  </a:ext>
                </a:extLst>
              </a:tr>
              <a:tr h="370840">
                <a:tc>
                  <a:txBody>
                    <a:bodyPr/>
                    <a:lstStyle/>
                    <a:p>
                      <a:pPr>
                        <a:buNone/>
                      </a:pPr>
                      <a:r>
                        <a:rPr lang="en-IE" b="1" dirty="0" err="1">
                          <a:solidFill>
                            <a:srgbClr val="53705E"/>
                          </a:solidFill>
                        </a:rPr>
                        <a:t>WiFi</a:t>
                      </a:r>
                      <a:r>
                        <a:rPr lang="en-IE" b="1" dirty="0">
                          <a:solidFill>
                            <a:srgbClr val="53705E"/>
                          </a:solidFill>
                        </a:rPr>
                        <a:t> / Connectivity</a:t>
                      </a:r>
                    </a:p>
                  </a:txBody>
                  <a:tcPr anchor="ctr">
                    <a:solidFill>
                      <a:schemeClr val="bg1"/>
                    </a:solidFill>
                  </a:tcPr>
                </a:tc>
                <a:tc>
                  <a:txBody>
                    <a:bodyPr/>
                    <a:lstStyle/>
                    <a:p>
                      <a:pPr>
                        <a:buNone/>
                      </a:pPr>
                      <a:r>
                        <a:rPr lang="en-IE"/>
                        <a:t>Fixed</a:t>
                      </a:r>
                    </a:p>
                  </a:txBody>
                  <a:tcPr anchor="ctr">
                    <a:solidFill>
                      <a:srgbClr val="E7E6D9"/>
                    </a:solidFill>
                  </a:tcPr>
                </a:tc>
                <a:tc>
                  <a:txBody>
                    <a:bodyPr/>
                    <a:lstStyle/>
                    <a:p>
                      <a:pPr>
                        <a:buNone/>
                      </a:pPr>
                      <a:r>
                        <a:rPr lang="en-IE"/>
                        <a:t>Ongoing (Monthly)</a:t>
                      </a:r>
                    </a:p>
                  </a:txBody>
                  <a:tcPr anchor="ctr">
                    <a:solidFill>
                      <a:srgbClr val="E7E6D9"/>
                    </a:solidFill>
                  </a:tcPr>
                </a:tc>
                <a:tc>
                  <a:txBody>
                    <a:bodyPr/>
                    <a:lstStyle/>
                    <a:p>
                      <a:pPr>
                        <a:buNone/>
                      </a:pPr>
                      <a:r>
                        <a:rPr lang="en-IE"/>
                        <a:t>Bandwidth, visitor volume</a:t>
                      </a:r>
                    </a:p>
                  </a:txBody>
                  <a:tcPr anchor="ctr">
                    <a:solidFill>
                      <a:srgbClr val="E7E6D9"/>
                    </a:solidFill>
                  </a:tcPr>
                </a:tc>
                <a:tc>
                  <a:txBody>
                    <a:bodyPr/>
                    <a:lstStyle/>
                    <a:p>
                      <a:pPr>
                        <a:buNone/>
                      </a:pPr>
                      <a:r>
                        <a:rPr lang="en-IE"/>
                        <a:t>€480/year</a:t>
                      </a:r>
                    </a:p>
                  </a:txBody>
                  <a:tcPr anchor="ctr">
                    <a:solidFill>
                      <a:srgbClr val="E7E6D9"/>
                    </a:solidFill>
                  </a:tcPr>
                </a:tc>
                <a:tc>
                  <a:txBody>
                    <a:bodyPr/>
                    <a:lstStyle/>
                    <a:p>
                      <a:pPr>
                        <a:buNone/>
                      </a:pPr>
                      <a:r>
                        <a:rPr lang="en-IE" dirty="0"/>
                        <a:t>€1,200/year</a:t>
                      </a:r>
                    </a:p>
                  </a:txBody>
                  <a:tcPr anchor="ctr">
                    <a:solidFill>
                      <a:srgbClr val="E7E6D9"/>
                    </a:solidFill>
                  </a:tcPr>
                </a:tc>
                <a:extLst>
                  <a:ext uri="{0D108BD9-81ED-4DB2-BD59-A6C34878D82A}">
                    <a16:rowId xmlns:a16="http://schemas.microsoft.com/office/drawing/2014/main" val="33618138"/>
                  </a:ext>
                </a:extLst>
              </a:tr>
            </a:tbl>
          </a:graphicData>
        </a:graphic>
      </p:graphicFrame>
    </p:spTree>
    <p:extLst>
      <p:ext uri="{BB962C8B-B14F-4D97-AF65-F5344CB8AC3E}">
        <p14:creationId xmlns:p14="http://schemas.microsoft.com/office/powerpoint/2010/main" val="1964110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37FFF-AEA9-7BF4-843A-437F9F5FF28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45BA89B-AC70-292B-0590-0E31714C1989}"/>
              </a:ext>
            </a:extLst>
          </p:cNvPr>
          <p:cNvSpPr/>
          <p:nvPr/>
        </p:nvSpPr>
        <p:spPr>
          <a:xfrm>
            <a:off x="356853" y="268959"/>
            <a:ext cx="6845968" cy="1449006"/>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C08E61FF-7538-8945-3F5B-409D546FE5B3}"/>
              </a:ext>
            </a:extLst>
          </p:cNvPr>
          <p:cNvSpPr txBox="1"/>
          <p:nvPr/>
        </p:nvSpPr>
        <p:spPr>
          <a:xfrm>
            <a:off x="1949056" y="533051"/>
            <a:ext cx="4589244" cy="1077218"/>
          </a:xfrm>
          <a:prstGeom prst="rect">
            <a:avLst/>
          </a:prstGeom>
          <a:noFill/>
        </p:spPr>
        <p:txBody>
          <a:bodyPr wrap="square" rtlCol="0">
            <a:spAutoFit/>
          </a:bodyPr>
          <a:lstStyle/>
          <a:p>
            <a:r>
              <a:rPr lang="en-US" sz="3200" dirty="0">
                <a:solidFill>
                  <a:schemeClr val="bg1"/>
                </a:solidFill>
              </a:rPr>
              <a:t>Advanced Cost Structure – Immersive Pilot Example</a:t>
            </a:r>
            <a:endPar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endParaRPr>
          </a:p>
        </p:txBody>
      </p:sp>
      <p:grpSp>
        <p:nvGrpSpPr>
          <p:cNvPr id="33" name="Group 32">
            <a:extLst>
              <a:ext uri="{FF2B5EF4-FFF2-40B4-BE49-F238E27FC236}">
                <a16:creationId xmlns:a16="http://schemas.microsoft.com/office/drawing/2014/main" id="{B28E8D2F-03FD-A4F1-EBDD-F7CA2C318A42}"/>
              </a:ext>
            </a:extLst>
          </p:cNvPr>
          <p:cNvGrpSpPr/>
          <p:nvPr/>
        </p:nvGrpSpPr>
        <p:grpSpPr>
          <a:xfrm>
            <a:off x="643781" y="533051"/>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7123824F-93C1-9E98-6397-5332E97B335A}"/>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98D446A5-9069-885E-858E-85BBB517A383}"/>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39E5C25E-C2CE-EC4A-E2B5-3523228E6123}"/>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6EB8CEC9-F9D3-4242-77B1-7EA9AF793143}"/>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574322A5-CDFC-3572-601F-F51104C5FC5F}"/>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3F9D38CC-16E1-F066-4653-A8886D6B003E}"/>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F425F84A-D843-5AAB-1DCE-C8D9BAB7F5CB}"/>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09C9B39A-DFB6-AE6D-0AD8-6DA34567BF34}"/>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E90B4F42-940F-E0A6-F8A9-671CD3A5C40F}"/>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0C861B65-13E9-0BF1-C2E3-C83CC07035B1}"/>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C43998E6-D91E-287C-2E52-E068CA8BC475}"/>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725BA182-0CF2-604B-EE4D-B01951CE9B22}"/>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827E5323-91B6-46F6-F088-87C9F4ABCAA1}"/>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AB2115EF-8E11-E64C-01DD-EBA630212648}"/>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AEC10F85-AE76-2EF7-902A-DA2A1D7E9811}"/>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aphicFrame>
        <p:nvGraphicFramePr>
          <p:cNvPr id="5" name="Table 4">
            <a:extLst>
              <a:ext uri="{FF2B5EF4-FFF2-40B4-BE49-F238E27FC236}">
                <a16:creationId xmlns:a16="http://schemas.microsoft.com/office/drawing/2014/main" id="{DB4F39CF-C43A-1947-7F1D-8811121767A7}"/>
              </a:ext>
            </a:extLst>
          </p:cNvPr>
          <p:cNvGraphicFramePr>
            <a:graphicFrameLocks noGrp="1"/>
          </p:cNvGraphicFramePr>
          <p:nvPr/>
        </p:nvGraphicFramePr>
        <p:xfrm>
          <a:off x="356853" y="1697743"/>
          <a:ext cx="6845966" cy="4765612"/>
        </p:xfrm>
        <a:graphic>
          <a:graphicData uri="http://schemas.openxmlformats.org/drawingml/2006/table">
            <a:tbl>
              <a:tblPr firstRow="1" bandRow="1">
                <a:tableStyleId>{5C22544A-7EE6-4342-B048-85BDC9FD1C3A}</a:tableStyleId>
              </a:tblPr>
              <a:tblGrid>
                <a:gridCol w="1319547">
                  <a:extLst>
                    <a:ext uri="{9D8B030D-6E8A-4147-A177-3AD203B41FA5}">
                      <a16:colId xmlns:a16="http://schemas.microsoft.com/office/drawing/2014/main" val="925581970"/>
                    </a:ext>
                  </a:extLst>
                </a:gridCol>
                <a:gridCol w="886691">
                  <a:extLst>
                    <a:ext uri="{9D8B030D-6E8A-4147-A177-3AD203B41FA5}">
                      <a16:colId xmlns:a16="http://schemas.microsoft.com/office/drawing/2014/main" val="3507381889"/>
                    </a:ext>
                  </a:extLst>
                </a:gridCol>
                <a:gridCol w="1091862">
                  <a:extLst>
                    <a:ext uri="{9D8B030D-6E8A-4147-A177-3AD203B41FA5}">
                      <a16:colId xmlns:a16="http://schemas.microsoft.com/office/drawing/2014/main" val="2059786942"/>
                    </a:ext>
                  </a:extLst>
                </a:gridCol>
                <a:gridCol w="1182622">
                  <a:extLst>
                    <a:ext uri="{9D8B030D-6E8A-4147-A177-3AD203B41FA5}">
                      <a16:colId xmlns:a16="http://schemas.microsoft.com/office/drawing/2014/main" val="2880104183"/>
                    </a:ext>
                  </a:extLst>
                </a:gridCol>
                <a:gridCol w="1182622">
                  <a:extLst>
                    <a:ext uri="{9D8B030D-6E8A-4147-A177-3AD203B41FA5}">
                      <a16:colId xmlns:a16="http://schemas.microsoft.com/office/drawing/2014/main" val="225599867"/>
                    </a:ext>
                  </a:extLst>
                </a:gridCol>
                <a:gridCol w="1182622">
                  <a:extLst>
                    <a:ext uri="{9D8B030D-6E8A-4147-A177-3AD203B41FA5}">
                      <a16:colId xmlns:a16="http://schemas.microsoft.com/office/drawing/2014/main" val="384606301"/>
                    </a:ext>
                  </a:extLst>
                </a:gridCol>
              </a:tblGrid>
              <a:tr h="370840">
                <a:tc>
                  <a:txBody>
                    <a:bodyPr/>
                    <a:lstStyle/>
                    <a:p>
                      <a:pPr>
                        <a:buNone/>
                      </a:pPr>
                      <a:r>
                        <a:rPr lang="en-IE" dirty="0"/>
                        <a:t>Cost Item</a:t>
                      </a:r>
                    </a:p>
                  </a:txBody>
                  <a:tcPr anchor="ctr">
                    <a:solidFill>
                      <a:srgbClr val="53705E"/>
                    </a:solidFill>
                  </a:tcPr>
                </a:tc>
                <a:tc>
                  <a:txBody>
                    <a:bodyPr/>
                    <a:lstStyle/>
                    <a:p>
                      <a:pPr>
                        <a:buNone/>
                      </a:pPr>
                      <a:r>
                        <a:rPr lang="en-IE" dirty="0"/>
                        <a:t>Type (Fixed / Variable)</a:t>
                      </a:r>
                    </a:p>
                  </a:txBody>
                  <a:tcPr anchor="ctr">
                    <a:solidFill>
                      <a:srgbClr val="53705E"/>
                    </a:solidFill>
                  </a:tcPr>
                </a:tc>
                <a:tc>
                  <a:txBody>
                    <a:bodyPr/>
                    <a:lstStyle/>
                    <a:p>
                      <a:pPr>
                        <a:buNone/>
                      </a:pPr>
                      <a:r>
                        <a:rPr lang="en-IE" dirty="0"/>
                        <a:t>One-Time / Ongoing</a:t>
                      </a:r>
                    </a:p>
                  </a:txBody>
                  <a:tcPr anchor="ctr">
                    <a:solidFill>
                      <a:srgbClr val="53705E"/>
                    </a:solidFill>
                  </a:tcPr>
                </a:tc>
                <a:tc>
                  <a:txBody>
                    <a:bodyPr/>
                    <a:lstStyle/>
                    <a:p>
                      <a:pPr>
                        <a:buNone/>
                      </a:pPr>
                      <a:r>
                        <a:rPr lang="en-IE" dirty="0"/>
                        <a:t>What Increases This Cost?</a:t>
                      </a:r>
                    </a:p>
                  </a:txBody>
                  <a:tcPr anchor="ctr">
                    <a:solidFill>
                      <a:srgbClr val="53705E"/>
                    </a:solidFill>
                  </a:tcPr>
                </a:tc>
                <a:tc>
                  <a:txBody>
                    <a:bodyPr/>
                    <a:lstStyle/>
                    <a:p>
                      <a:pPr>
                        <a:buNone/>
                      </a:pPr>
                      <a:r>
                        <a:rPr lang="en-IE" dirty="0"/>
                        <a:t>Pilot Estimate</a:t>
                      </a:r>
                    </a:p>
                  </a:txBody>
                  <a:tcPr anchor="ctr">
                    <a:solidFill>
                      <a:srgbClr val="53705E"/>
                    </a:solidFill>
                  </a:tcPr>
                </a:tc>
                <a:tc>
                  <a:txBody>
                    <a:bodyPr/>
                    <a:lstStyle/>
                    <a:p>
                      <a:pPr>
                        <a:buNone/>
                      </a:pPr>
                      <a:r>
                        <a:rPr lang="en-IE" dirty="0"/>
                        <a:t>Scale Estimate (Multi-Site)</a:t>
                      </a:r>
                    </a:p>
                  </a:txBody>
                  <a:tcPr anchor="ctr">
                    <a:solidFill>
                      <a:srgbClr val="53705E"/>
                    </a:solidFill>
                  </a:tcPr>
                </a:tc>
                <a:extLst>
                  <a:ext uri="{0D108BD9-81ED-4DB2-BD59-A6C34878D82A}">
                    <a16:rowId xmlns:a16="http://schemas.microsoft.com/office/drawing/2014/main" val="2081849989"/>
                  </a:ext>
                </a:extLst>
              </a:tr>
              <a:tr h="370840">
                <a:tc>
                  <a:txBody>
                    <a:bodyPr/>
                    <a:lstStyle/>
                    <a:p>
                      <a:pPr>
                        <a:buNone/>
                      </a:pPr>
                      <a:r>
                        <a:rPr lang="en-IE" b="1" dirty="0">
                          <a:solidFill>
                            <a:srgbClr val="53705E"/>
                          </a:solidFill>
                        </a:rPr>
                        <a:t>Testing &amp; Integration</a:t>
                      </a:r>
                    </a:p>
                  </a:txBody>
                  <a:tcPr anchor="ctr">
                    <a:solidFill>
                      <a:schemeClr val="bg1"/>
                    </a:solidFill>
                  </a:tcPr>
                </a:tc>
                <a:tc>
                  <a:txBody>
                    <a:bodyPr/>
                    <a:lstStyle/>
                    <a:p>
                      <a:pPr>
                        <a:buNone/>
                      </a:pPr>
                      <a:r>
                        <a:rPr lang="en-IE"/>
                        <a:t>Fixed</a:t>
                      </a:r>
                    </a:p>
                  </a:txBody>
                  <a:tcPr anchor="ctr">
                    <a:solidFill>
                      <a:srgbClr val="E7E6D9"/>
                    </a:solidFill>
                  </a:tcPr>
                </a:tc>
                <a:tc>
                  <a:txBody>
                    <a:bodyPr/>
                    <a:lstStyle/>
                    <a:p>
                      <a:pPr>
                        <a:buNone/>
                      </a:pPr>
                      <a:r>
                        <a:rPr lang="en-IE"/>
                        <a:t>One-time</a:t>
                      </a:r>
                    </a:p>
                  </a:txBody>
                  <a:tcPr anchor="ctr">
                    <a:solidFill>
                      <a:srgbClr val="E7E6D9"/>
                    </a:solidFill>
                  </a:tcPr>
                </a:tc>
                <a:tc>
                  <a:txBody>
                    <a:bodyPr/>
                    <a:lstStyle/>
                    <a:p>
                      <a:pPr>
                        <a:buNone/>
                      </a:pPr>
                      <a:r>
                        <a:rPr lang="en-IE"/>
                        <a:t>Technical complexity, external consultants</a:t>
                      </a:r>
                    </a:p>
                  </a:txBody>
                  <a:tcPr anchor="ctr">
                    <a:solidFill>
                      <a:srgbClr val="E7E6D9"/>
                    </a:solidFill>
                  </a:tcPr>
                </a:tc>
                <a:tc>
                  <a:txBody>
                    <a:bodyPr/>
                    <a:lstStyle/>
                    <a:p>
                      <a:pPr>
                        <a:buNone/>
                      </a:pPr>
                      <a:r>
                        <a:rPr lang="en-IE"/>
                        <a:t>€800</a:t>
                      </a:r>
                    </a:p>
                  </a:txBody>
                  <a:tcPr anchor="ctr">
                    <a:solidFill>
                      <a:srgbClr val="E7E6D9"/>
                    </a:solidFill>
                  </a:tcPr>
                </a:tc>
                <a:tc>
                  <a:txBody>
                    <a:bodyPr/>
                    <a:lstStyle/>
                    <a:p>
                      <a:pPr>
                        <a:buNone/>
                      </a:pPr>
                      <a:r>
                        <a:rPr lang="en-IE" dirty="0"/>
                        <a:t>€2,000</a:t>
                      </a:r>
                    </a:p>
                  </a:txBody>
                  <a:tcPr anchor="ctr">
                    <a:solidFill>
                      <a:srgbClr val="E7E6D9"/>
                    </a:solidFill>
                  </a:tcPr>
                </a:tc>
                <a:extLst>
                  <a:ext uri="{0D108BD9-81ED-4DB2-BD59-A6C34878D82A}">
                    <a16:rowId xmlns:a16="http://schemas.microsoft.com/office/drawing/2014/main" val="3480394877"/>
                  </a:ext>
                </a:extLst>
              </a:tr>
              <a:tr h="370840">
                <a:tc>
                  <a:txBody>
                    <a:bodyPr/>
                    <a:lstStyle/>
                    <a:p>
                      <a:pPr>
                        <a:buNone/>
                      </a:pPr>
                      <a:r>
                        <a:rPr lang="en-IE" b="1" dirty="0">
                          <a:solidFill>
                            <a:srgbClr val="53705E"/>
                          </a:solidFill>
                        </a:rPr>
                        <a:t>Staff Training</a:t>
                      </a:r>
                    </a:p>
                  </a:txBody>
                  <a:tcPr anchor="ctr">
                    <a:solidFill>
                      <a:schemeClr val="bg1"/>
                    </a:solidFill>
                  </a:tcPr>
                </a:tc>
                <a:tc>
                  <a:txBody>
                    <a:bodyPr/>
                    <a:lstStyle/>
                    <a:p>
                      <a:pPr>
                        <a:buNone/>
                      </a:pPr>
                      <a:r>
                        <a:rPr lang="en-IE"/>
                        <a:t>Variable</a:t>
                      </a:r>
                    </a:p>
                  </a:txBody>
                  <a:tcPr anchor="ctr">
                    <a:solidFill>
                      <a:srgbClr val="E7E6D9"/>
                    </a:solidFill>
                  </a:tcPr>
                </a:tc>
                <a:tc>
                  <a:txBody>
                    <a:bodyPr/>
                    <a:lstStyle/>
                    <a:p>
                      <a:pPr>
                        <a:buNone/>
                      </a:pPr>
                      <a:r>
                        <a:rPr lang="en-IE"/>
                        <a:t>One-time</a:t>
                      </a:r>
                    </a:p>
                  </a:txBody>
                  <a:tcPr anchor="ctr">
                    <a:solidFill>
                      <a:srgbClr val="E7E6D9"/>
                    </a:solidFill>
                  </a:tcPr>
                </a:tc>
                <a:tc>
                  <a:txBody>
                    <a:bodyPr/>
                    <a:lstStyle/>
                    <a:p>
                      <a:pPr>
                        <a:buNone/>
                      </a:pPr>
                      <a:r>
                        <a:rPr lang="en-IE"/>
                        <a:t>Staff numbers, session length</a:t>
                      </a:r>
                    </a:p>
                  </a:txBody>
                  <a:tcPr anchor="ctr">
                    <a:solidFill>
                      <a:srgbClr val="E7E6D9"/>
                    </a:solidFill>
                  </a:tcPr>
                </a:tc>
                <a:tc>
                  <a:txBody>
                    <a:bodyPr/>
                    <a:lstStyle/>
                    <a:p>
                      <a:pPr>
                        <a:buNone/>
                      </a:pPr>
                      <a:r>
                        <a:rPr lang="en-IE"/>
                        <a:t>€600</a:t>
                      </a:r>
                    </a:p>
                  </a:txBody>
                  <a:tcPr anchor="ctr">
                    <a:solidFill>
                      <a:srgbClr val="E7E6D9"/>
                    </a:solidFill>
                  </a:tcPr>
                </a:tc>
                <a:tc>
                  <a:txBody>
                    <a:bodyPr/>
                    <a:lstStyle/>
                    <a:p>
                      <a:pPr>
                        <a:buNone/>
                      </a:pPr>
                      <a:r>
                        <a:rPr lang="en-IE"/>
                        <a:t>€1,500</a:t>
                      </a:r>
                    </a:p>
                  </a:txBody>
                  <a:tcPr anchor="ctr">
                    <a:solidFill>
                      <a:srgbClr val="E7E6D9"/>
                    </a:solidFill>
                  </a:tcPr>
                </a:tc>
                <a:extLst>
                  <a:ext uri="{0D108BD9-81ED-4DB2-BD59-A6C34878D82A}">
                    <a16:rowId xmlns:a16="http://schemas.microsoft.com/office/drawing/2014/main" val="14082457"/>
                  </a:ext>
                </a:extLst>
              </a:tr>
              <a:tr h="370840">
                <a:tc>
                  <a:txBody>
                    <a:bodyPr/>
                    <a:lstStyle/>
                    <a:p>
                      <a:pPr>
                        <a:buNone/>
                      </a:pPr>
                      <a:r>
                        <a:rPr lang="en-IE" b="1" dirty="0">
                          <a:solidFill>
                            <a:srgbClr val="53705E"/>
                          </a:solidFill>
                        </a:rPr>
                        <a:t>Insurance Update</a:t>
                      </a:r>
                    </a:p>
                  </a:txBody>
                  <a:tcPr anchor="ctr">
                    <a:solidFill>
                      <a:schemeClr val="bg1"/>
                    </a:solidFill>
                  </a:tcPr>
                </a:tc>
                <a:tc>
                  <a:txBody>
                    <a:bodyPr/>
                    <a:lstStyle/>
                    <a:p>
                      <a:pPr>
                        <a:buNone/>
                      </a:pPr>
                      <a:r>
                        <a:rPr lang="en-IE"/>
                        <a:t>Fixed</a:t>
                      </a:r>
                    </a:p>
                  </a:txBody>
                  <a:tcPr anchor="ctr">
                    <a:solidFill>
                      <a:srgbClr val="E7E6D9"/>
                    </a:solidFill>
                  </a:tcPr>
                </a:tc>
                <a:tc>
                  <a:txBody>
                    <a:bodyPr/>
                    <a:lstStyle/>
                    <a:p>
                      <a:pPr>
                        <a:buNone/>
                      </a:pPr>
                      <a:r>
                        <a:rPr lang="en-IE"/>
                        <a:t>Annual</a:t>
                      </a:r>
                    </a:p>
                  </a:txBody>
                  <a:tcPr anchor="ctr">
                    <a:solidFill>
                      <a:srgbClr val="E7E6D9"/>
                    </a:solidFill>
                  </a:tcPr>
                </a:tc>
                <a:tc>
                  <a:txBody>
                    <a:bodyPr/>
                    <a:lstStyle/>
                    <a:p>
                      <a:pPr>
                        <a:buNone/>
                      </a:pPr>
                      <a:r>
                        <a:rPr lang="en-US"/>
                        <a:t>Equipment value, public liability cover</a:t>
                      </a:r>
                    </a:p>
                  </a:txBody>
                  <a:tcPr anchor="ctr">
                    <a:solidFill>
                      <a:srgbClr val="E7E6D9"/>
                    </a:solidFill>
                  </a:tcPr>
                </a:tc>
                <a:tc>
                  <a:txBody>
                    <a:bodyPr/>
                    <a:lstStyle/>
                    <a:p>
                      <a:pPr>
                        <a:buNone/>
                      </a:pPr>
                      <a:r>
                        <a:rPr lang="en-IE"/>
                        <a:t>€500</a:t>
                      </a:r>
                    </a:p>
                  </a:txBody>
                  <a:tcPr anchor="ctr">
                    <a:solidFill>
                      <a:srgbClr val="E7E6D9"/>
                    </a:solidFill>
                  </a:tcPr>
                </a:tc>
                <a:tc>
                  <a:txBody>
                    <a:bodyPr/>
                    <a:lstStyle/>
                    <a:p>
                      <a:pPr>
                        <a:buNone/>
                      </a:pPr>
                      <a:r>
                        <a:rPr lang="en-IE"/>
                        <a:t>€800</a:t>
                      </a:r>
                    </a:p>
                  </a:txBody>
                  <a:tcPr anchor="ctr">
                    <a:solidFill>
                      <a:srgbClr val="E7E6D9"/>
                    </a:solidFill>
                  </a:tcPr>
                </a:tc>
                <a:extLst>
                  <a:ext uri="{0D108BD9-81ED-4DB2-BD59-A6C34878D82A}">
                    <a16:rowId xmlns:a16="http://schemas.microsoft.com/office/drawing/2014/main" val="1267913582"/>
                  </a:ext>
                </a:extLst>
              </a:tr>
              <a:tr h="370840">
                <a:tc>
                  <a:txBody>
                    <a:bodyPr/>
                    <a:lstStyle/>
                    <a:p>
                      <a:pPr>
                        <a:buNone/>
                      </a:pPr>
                      <a:r>
                        <a:rPr lang="en-IE" b="1" dirty="0">
                          <a:solidFill>
                            <a:srgbClr val="53705E"/>
                          </a:solidFill>
                        </a:rPr>
                        <a:t>Maintenance &amp; Updates</a:t>
                      </a:r>
                    </a:p>
                  </a:txBody>
                  <a:tcPr anchor="ctr">
                    <a:solidFill>
                      <a:schemeClr val="bg1"/>
                    </a:solidFill>
                  </a:tcPr>
                </a:tc>
                <a:tc>
                  <a:txBody>
                    <a:bodyPr/>
                    <a:lstStyle/>
                    <a:p>
                      <a:pPr>
                        <a:buNone/>
                      </a:pPr>
                      <a:r>
                        <a:rPr lang="en-IE"/>
                        <a:t>Variable</a:t>
                      </a:r>
                    </a:p>
                  </a:txBody>
                  <a:tcPr anchor="ctr">
                    <a:solidFill>
                      <a:srgbClr val="E7E6D9"/>
                    </a:solidFill>
                  </a:tcPr>
                </a:tc>
                <a:tc>
                  <a:txBody>
                    <a:bodyPr/>
                    <a:lstStyle/>
                    <a:p>
                      <a:pPr>
                        <a:buNone/>
                      </a:pPr>
                      <a:r>
                        <a:rPr lang="en-IE"/>
                        <a:t>Annual</a:t>
                      </a:r>
                    </a:p>
                  </a:txBody>
                  <a:tcPr anchor="ctr">
                    <a:solidFill>
                      <a:srgbClr val="E7E6D9"/>
                    </a:solidFill>
                  </a:tcPr>
                </a:tc>
                <a:tc>
                  <a:txBody>
                    <a:bodyPr/>
                    <a:lstStyle/>
                    <a:p>
                      <a:pPr>
                        <a:buNone/>
                      </a:pPr>
                      <a:r>
                        <a:rPr lang="en-IE"/>
                        <a:t>Bug fixes, content refresh, OS updates</a:t>
                      </a:r>
                    </a:p>
                  </a:txBody>
                  <a:tcPr anchor="ctr">
                    <a:solidFill>
                      <a:srgbClr val="E7E6D9"/>
                    </a:solidFill>
                  </a:tcPr>
                </a:tc>
                <a:tc>
                  <a:txBody>
                    <a:bodyPr/>
                    <a:lstStyle/>
                    <a:p>
                      <a:pPr>
                        <a:buNone/>
                      </a:pPr>
                      <a:r>
                        <a:rPr lang="en-IE"/>
                        <a:t>€1,000/year</a:t>
                      </a:r>
                    </a:p>
                  </a:txBody>
                  <a:tcPr anchor="ctr">
                    <a:solidFill>
                      <a:srgbClr val="E7E6D9"/>
                    </a:solidFill>
                  </a:tcPr>
                </a:tc>
                <a:tc>
                  <a:txBody>
                    <a:bodyPr/>
                    <a:lstStyle/>
                    <a:p>
                      <a:pPr>
                        <a:buNone/>
                      </a:pPr>
                      <a:r>
                        <a:rPr lang="en-IE" dirty="0"/>
                        <a:t>€3,000/year</a:t>
                      </a:r>
                    </a:p>
                  </a:txBody>
                  <a:tcPr anchor="ctr">
                    <a:solidFill>
                      <a:srgbClr val="E7E6D9"/>
                    </a:solidFill>
                  </a:tcPr>
                </a:tc>
                <a:extLst>
                  <a:ext uri="{0D108BD9-81ED-4DB2-BD59-A6C34878D82A}">
                    <a16:rowId xmlns:a16="http://schemas.microsoft.com/office/drawing/2014/main" val="1253955633"/>
                  </a:ext>
                </a:extLst>
              </a:tr>
            </a:tbl>
          </a:graphicData>
        </a:graphic>
      </p:graphicFrame>
      <p:sp>
        <p:nvSpPr>
          <p:cNvPr id="18" name="TextBox 17">
            <a:extLst>
              <a:ext uri="{FF2B5EF4-FFF2-40B4-BE49-F238E27FC236}">
                <a16:creationId xmlns:a16="http://schemas.microsoft.com/office/drawing/2014/main" id="{BDF01E14-FDDA-4073-FA43-BC21EBFAE14C}"/>
              </a:ext>
            </a:extLst>
          </p:cNvPr>
          <p:cNvSpPr txBox="1"/>
          <p:nvPr/>
        </p:nvSpPr>
        <p:spPr>
          <a:xfrm>
            <a:off x="356853" y="6761019"/>
            <a:ext cx="6515002" cy="3477875"/>
          </a:xfrm>
          <a:prstGeom prst="rect">
            <a:avLst/>
          </a:prstGeom>
          <a:noFill/>
        </p:spPr>
        <p:txBody>
          <a:bodyPr wrap="square" rtlCol="0">
            <a:spAutoFit/>
          </a:bodyPr>
          <a:lstStyle/>
          <a:p>
            <a:pPr marL="342900" indent="-342900">
              <a:buFont typeface="Wingdings" panose="05000000000000000000" pitchFamily="2" charset="2"/>
              <a:buChar char="v"/>
            </a:pPr>
            <a:r>
              <a:rPr lang="en-US" sz="2000" b="1" dirty="0">
                <a:solidFill>
                  <a:srgbClr val="53705E"/>
                </a:solidFill>
              </a:rPr>
              <a:t>Financial Summary Pilot (Year 1)</a:t>
            </a:r>
          </a:p>
          <a:p>
            <a:r>
              <a:rPr lang="en-US" sz="1600" dirty="0"/>
              <a:t>Estimated One-Time Costs: €13,400</a:t>
            </a:r>
          </a:p>
          <a:p>
            <a:r>
              <a:rPr lang="en-US" sz="1600" dirty="0"/>
              <a:t>Estimated Annual Ongoing Costs: €3,480</a:t>
            </a:r>
          </a:p>
          <a:p>
            <a:r>
              <a:rPr lang="en-US" sz="1600" dirty="0"/>
              <a:t>Approximate Year 1 Total: €16,880</a:t>
            </a:r>
          </a:p>
          <a:p>
            <a:pPr marL="342900" indent="-342900">
              <a:buFont typeface="Wingdings" panose="05000000000000000000" pitchFamily="2" charset="2"/>
              <a:buChar char="v"/>
            </a:pPr>
            <a:endParaRPr lang="en-US" sz="2000" b="1" dirty="0">
              <a:solidFill>
                <a:srgbClr val="53705E"/>
              </a:solidFill>
            </a:endParaRPr>
          </a:p>
          <a:p>
            <a:pPr marL="342900" indent="-342900">
              <a:buFont typeface="Wingdings" panose="05000000000000000000" pitchFamily="2" charset="2"/>
              <a:buChar char="v"/>
            </a:pPr>
            <a:r>
              <a:rPr lang="en-US" sz="2000" b="1" dirty="0">
                <a:solidFill>
                  <a:srgbClr val="53705E"/>
                </a:solidFill>
              </a:rPr>
              <a:t>Scale Scenario (Multi-Site Expansion)</a:t>
            </a:r>
          </a:p>
          <a:p>
            <a:r>
              <a:rPr lang="en-US" sz="1600" dirty="0"/>
              <a:t>Estimated One-Time Costs: €38,500</a:t>
            </a:r>
          </a:p>
          <a:p>
            <a:r>
              <a:rPr lang="en-US" sz="1600" dirty="0"/>
              <a:t>Estimated Annual Ongoing Costs: €8,300</a:t>
            </a:r>
          </a:p>
          <a:p>
            <a:endParaRPr lang="en-US" sz="1600" dirty="0"/>
          </a:p>
          <a:p>
            <a:r>
              <a:rPr lang="en-US" sz="1600" dirty="0"/>
              <a:t>This table shows realistic immersive cost categories</a:t>
            </a:r>
          </a:p>
          <a:p>
            <a:pPr marL="285750" indent="-285750">
              <a:buFont typeface="Arial" panose="020B0604020202020204" pitchFamily="34" charset="0"/>
              <a:buChar char="•"/>
            </a:pPr>
            <a:r>
              <a:rPr lang="en-US" sz="1600" dirty="0"/>
              <a:t>Differentiates pilot vs scale</a:t>
            </a:r>
          </a:p>
          <a:p>
            <a:pPr marL="285750" indent="-285750">
              <a:buFont typeface="Arial" panose="020B0604020202020204" pitchFamily="34" charset="0"/>
              <a:buChar char="•"/>
            </a:pPr>
            <a:r>
              <a:rPr lang="en-US" sz="1600" dirty="0"/>
              <a:t>Separates one-time vs recurring</a:t>
            </a:r>
          </a:p>
          <a:p>
            <a:pPr marL="285750" indent="-285750">
              <a:buFont typeface="Arial" panose="020B0604020202020204" pitchFamily="34" charset="0"/>
              <a:buChar char="•"/>
            </a:pPr>
            <a:r>
              <a:rPr lang="en-US" sz="1600" dirty="0"/>
              <a:t>Identifies what actually drives cost increases</a:t>
            </a:r>
          </a:p>
        </p:txBody>
      </p:sp>
    </p:spTree>
    <p:extLst>
      <p:ext uri="{BB962C8B-B14F-4D97-AF65-F5344CB8AC3E}">
        <p14:creationId xmlns:p14="http://schemas.microsoft.com/office/powerpoint/2010/main" val="506743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B3DF0-7DF9-AA0B-7E54-5F79C7E4139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35F91F2-2851-67EB-3FC1-5063A0F6D34B}"/>
              </a:ext>
            </a:extLst>
          </p:cNvPr>
          <p:cNvSpPr/>
          <p:nvPr/>
        </p:nvSpPr>
        <p:spPr>
          <a:xfrm>
            <a:off x="356853" y="268958"/>
            <a:ext cx="6845968" cy="1992979"/>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BF37C5BF-A5E1-5A40-C5A8-542869F06A6E}"/>
              </a:ext>
            </a:extLst>
          </p:cNvPr>
          <p:cNvSpPr txBox="1"/>
          <p:nvPr/>
        </p:nvSpPr>
        <p:spPr>
          <a:xfrm>
            <a:off x="1938522" y="783891"/>
            <a:ext cx="4589244" cy="1200329"/>
          </a:xfrm>
          <a:prstGeom prst="rect">
            <a:avLst/>
          </a:prstGeom>
          <a:noFill/>
        </p:spPr>
        <p:txBody>
          <a:bodyPr wrap="square" rtlCol="0">
            <a:spAutoFit/>
          </a:bodyPr>
          <a:lstStyle/>
          <a:p>
            <a:r>
              <a:rPr lang="en-US" sz="3600" b="1" dirty="0">
                <a:solidFill>
                  <a:schemeClr val="bg1"/>
                </a:solidFill>
              </a:rPr>
              <a:t>Implementation: </a:t>
            </a:r>
          </a:p>
          <a:p>
            <a:r>
              <a:rPr lang="en-US" sz="3600" dirty="0">
                <a:solidFill>
                  <a:schemeClr val="bg1"/>
                </a:solidFill>
              </a:rPr>
              <a:t>Build a Realistic Budget</a:t>
            </a:r>
          </a:p>
        </p:txBody>
      </p:sp>
      <p:sp>
        <p:nvSpPr>
          <p:cNvPr id="10" name="Rectangle 9">
            <a:extLst>
              <a:ext uri="{FF2B5EF4-FFF2-40B4-BE49-F238E27FC236}">
                <a16:creationId xmlns:a16="http://schemas.microsoft.com/office/drawing/2014/main" id="{3535D586-CCA7-BB4A-5108-476293B0039F}"/>
              </a:ext>
            </a:extLst>
          </p:cNvPr>
          <p:cNvSpPr/>
          <p:nvPr/>
        </p:nvSpPr>
        <p:spPr>
          <a:xfrm>
            <a:off x="356853" y="2226647"/>
            <a:ext cx="6845968" cy="8196207"/>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11" name="TextBox 10">
            <a:extLst>
              <a:ext uri="{FF2B5EF4-FFF2-40B4-BE49-F238E27FC236}">
                <a16:creationId xmlns:a16="http://schemas.microsoft.com/office/drawing/2014/main" id="{BE6E63D9-CC1F-765C-4543-DA9A4B74F976}"/>
              </a:ext>
            </a:extLst>
          </p:cNvPr>
          <p:cNvSpPr txBox="1"/>
          <p:nvPr/>
        </p:nvSpPr>
        <p:spPr>
          <a:xfrm>
            <a:off x="691690" y="2343270"/>
            <a:ext cx="6176294" cy="5970865"/>
          </a:xfrm>
          <a:prstGeom prst="rect">
            <a:avLst/>
          </a:prstGeom>
          <a:noFill/>
        </p:spPr>
        <p:txBody>
          <a:bodyPr wrap="square" rtlCol="0">
            <a:spAutoFit/>
          </a:bodyPr>
          <a:lstStyle/>
          <a:p>
            <a:r>
              <a:rPr lang="en-US" sz="2800" b="1" dirty="0">
                <a:solidFill>
                  <a:srgbClr val="C77362"/>
                </a:solidFill>
              </a:rPr>
              <a:t>ROI Scenario Planning</a:t>
            </a:r>
          </a:p>
          <a:p>
            <a:endParaRPr lang="en-US" sz="1600" b="1" dirty="0">
              <a:solidFill>
                <a:schemeClr val="bg1"/>
              </a:solidFill>
            </a:endParaRPr>
          </a:p>
          <a:p>
            <a:r>
              <a:rPr lang="en-US" b="1" dirty="0"/>
              <a:t>Testing Financial Viability Under Different Performance Conditions</a:t>
            </a:r>
          </a:p>
          <a:p>
            <a:endParaRPr lang="en-US" b="1" dirty="0"/>
          </a:p>
          <a:p>
            <a:r>
              <a:rPr lang="en-US" b="1" dirty="0"/>
              <a:t>Strategic Purpose</a:t>
            </a:r>
          </a:p>
          <a:p>
            <a:r>
              <a:rPr lang="en-US" sz="1600" dirty="0"/>
              <a:t>Immersive projects rarely fail because the idea is poor.</a:t>
            </a:r>
            <a:br>
              <a:rPr lang="en-US" sz="1600" dirty="0"/>
            </a:br>
            <a:r>
              <a:rPr lang="en-US" sz="1600" dirty="0"/>
              <a:t>They fail because projected revenue assumptions are overly optimistic.</a:t>
            </a:r>
          </a:p>
          <a:p>
            <a:endParaRPr lang="en-US" sz="1600" dirty="0"/>
          </a:p>
          <a:p>
            <a:r>
              <a:rPr lang="en-US" sz="1600" dirty="0"/>
              <a:t>This exercise helps you to:</a:t>
            </a:r>
          </a:p>
          <a:p>
            <a:endParaRPr lang="en-US" sz="1600" dirty="0"/>
          </a:p>
          <a:p>
            <a:pPr marL="285750" indent="-285750">
              <a:buFont typeface="Arial" panose="020B0604020202020204" pitchFamily="34" charset="0"/>
              <a:buChar char="•"/>
            </a:pPr>
            <a:r>
              <a:rPr lang="en-US" sz="1600" dirty="0"/>
              <a:t>Identify break-even thresholds</a:t>
            </a:r>
          </a:p>
          <a:p>
            <a:pPr marL="285750" indent="-285750">
              <a:buFont typeface="Arial" panose="020B0604020202020204" pitchFamily="34" charset="0"/>
              <a:buChar char="•"/>
            </a:pPr>
            <a:r>
              <a:rPr lang="en-US" sz="1600" dirty="0"/>
              <a:t>Test financial resilience under conservative conditions</a:t>
            </a:r>
          </a:p>
          <a:p>
            <a:pPr marL="285750" indent="-285750">
              <a:buFont typeface="Arial" panose="020B0604020202020204" pitchFamily="34" charset="0"/>
              <a:buChar char="•"/>
            </a:pPr>
            <a:r>
              <a:rPr lang="en-US" sz="1600" dirty="0"/>
              <a:t>Quantify acceptable downside risk</a:t>
            </a:r>
          </a:p>
          <a:p>
            <a:pPr marL="285750" indent="-285750">
              <a:buFont typeface="Arial" panose="020B0604020202020204" pitchFamily="34" charset="0"/>
              <a:buChar char="•"/>
            </a:pPr>
            <a:r>
              <a:rPr lang="en-US" sz="1600" dirty="0"/>
              <a:t>Separate “strategic value” from “financial return”</a:t>
            </a:r>
          </a:p>
          <a:p>
            <a:pPr marL="285750" indent="-285750">
              <a:buFont typeface="Arial" panose="020B0604020202020204" pitchFamily="34" charset="0"/>
              <a:buChar char="•"/>
            </a:pPr>
            <a:endParaRPr lang="en-US" sz="1600" dirty="0"/>
          </a:p>
          <a:p>
            <a:r>
              <a:rPr lang="en-US" sz="2000" b="1" dirty="0">
                <a:solidFill>
                  <a:schemeClr val="bg1"/>
                </a:solidFill>
                <a:highlight>
                  <a:srgbClr val="53705E"/>
                </a:highlight>
              </a:rPr>
              <a:t>Establish Baseline Operating Data</a:t>
            </a:r>
          </a:p>
          <a:p>
            <a:endParaRPr lang="en-US" sz="2000" b="1" dirty="0">
              <a:solidFill>
                <a:schemeClr val="bg1"/>
              </a:solidFill>
              <a:highlight>
                <a:srgbClr val="469395"/>
              </a:highlight>
            </a:endParaRPr>
          </a:p>
          <a:p>
            <a:r>
              <a:rPr lang="en-US" sz="1600" dirty="0"/>
              <a:t>Before modelling uplift, participants must define the Baseline Metric and the Current Position to ground the model in reality.</a:t>
            </a:r>
          </a:p>
          <a:p>
            <a:pPr marL="285750" indent="-285750">
              <a:buFont typeface="Arial" panose="020B0604020202020204" pitchFamily="34" charset="0"/>
              <a:buChar char="•"/>
            </a:pPr>
            <a:endParaRPr lang="en-US" sz="1600" dirty="0"/>
          </a:p>
          <a:p>
            <a:endParaRPr lang="en-IE" dirty="0">
              <a:solidFill>
                <a:schemeClr val="bg1"/>
              </a:solidFill>
            </a:endParaRPr>
          </a:p>
        </p:txBody>
      </p:sp>
      <p:grpSp>
        <p:nvGrpSpPr>
          <p:cNvPr id="33" name="Group 32">
            <a:extLst>
              <a:ext uri="{FF2B5EF4-FFF2-40B4-BE49-F238E27FC236}">
                <a16:creationId xmlns:a16="http://schemas.microsoft.com/office/drawing/2014/main" id="{959BBABF-B886-1A83-16AC-833981F9EC9D}"/>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33247430-4E98-7A2D-6592-BACB3D785C79}"/>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DBD9CD49-F405-D0FB-4056-42BDAAC3871E}"/>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BEF411B3-BB04-C91C-1EE9-8DB80F8CD45D}"/>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E4D02982-D55E-D5A4-45C9-01C634D145D8}"/>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683546AE-0AB0-4264-29CB-73689B057117}"/>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8FE48998-68DE-CBCC-213E-8CD47D6BAE4D}"/>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0CDD5A90-B082-75DE-CAD8-7B35C247AC11}"/>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3A1E81DD-8236-3EBC-51BB-38C051C1916E}"/>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A1AA6872-4862-9A06-DB26-1034A8702FC5}"/>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CDBED36D-EC36-623E-ABEF-2354C6CC022C}"/>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07C16BEF-4209-2E1A-E626-74D9750BDC85}"/>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B20759AA-058F-0A33-0D8D-34F87C152D6D}"/>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C0AED0E8-E12D-C18C-E388-B3A50FD0A3D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001048F-32E6-9D29-6135-173E5AED19F5}"/>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BE8D3989-7919-0159-EF57-228098302B1B}"/>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aphicFrame>
        <p:nvGraphicFramePr>
          <p:cNvPr id="5" name="Table 4">
            <a:extLst>
              <a:ext uri="{FF2B5EF4-FFF2-40B4-BE49-F238E27FC236}">
                <a16:creationId xmlns:a16="http://schemas.microsoft.com/office/drawing/2014/main" id="{DE394C73-7492-0878-3708-8EC505E2C597}"/>
              </a:ext>
            </a:extLst>
          </p:cNvPr>
          <p:cNvGraphicFramePr>
            <a:graphicFrameLocks noGrp="1"/>
          </p:cNvGraphicFramePr>
          <p:nvPr/>
        </p:nvGraphicFramePr>
        <p:xfrm>
          <a:off x="537891" y="7980985"/>
          <a:ext cx="6521450" cy="2183513"/>
        </p:xfrm>
        <a:graphic>
          <a:graphicData uri="http://schemas.openxmlformats.org/drawingml/2006/table">
            <a:tbl>
              <a:tblPr/>
              <a:tblGrid>
                <a:gridCol w="3260725">
                  <a:extLst>
                    <a:ext uri="{9D8B030D-6E8A-4147-A177-3AD203B41FA5}">
                      <a16:colId xmlns:a16="http://schemas.microsoft.com/office/drawing/2014/main" val="3071721475"/>
                    </a:ext>
                  </a:extLst>
                </a:gridCol>
                <a:gridCol w="3260725">
                  <a:extLst>
                    <a:ext uri="{9D8B030D-6E8A-4147-A177-3AD203B41FA5}">
                      <a16:colId xmlns:a16="http://schemas.microsoft.com/office/drawing/2014/main" val="740337150"/>
                    </a:ext>
                  </a:extLst>
                </a:gridCol>
              </a:tblGrid>
              <a:tr h="0">
                <a:tc>
                  <a:txBody>
                    <a:bodyPr/>
                    <a:lstStyle/>
                    <a:p>
                      <a:pPr>
                        <a:buNone/>
                      </a:pPr>
                      <a:r>
                        <a:rPr lang="en-IE" sz="1800" b="1" dirty="0">
                          <a:solidFill>
                            <a:schemeClr val="bg1"/>
                          </a:solidFill>
                        </a:rPr>
                        <a:t>Baseline Metric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705E"/>
                    </a:solidFill>
                  </a:tcPr>
                </a:tc>
                <a:tc>
                  <a:txBody>
                    <a:bodyPr/>
                    <a:lstStyle/>
                    <a:p>
                      <a:pPr>
                        <a:buNone/>
                      </a:pPr>
                      <a:r>
                        <a:rPr lang="en-IE" sz="1800" b="1" dirty="0">
                          <a:solidFill>
                            <a:schemeClr val="bg1"/>
                          </a:solidFill>
                        </a:rPr>
                        <a:t>Current Position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705E"/>
                    </a:solidFill>
                  </a:tcPr>
                </a:tc>
                <a:extLst>
                  <a:ext uri="{0D108BD9-81ED-4DB2-BD59-A6C34878D82A}">
                    <a16:rowId xmlns:a16="http://schemas.microsoft.com/office/drawing/2014/main" val="3283191975"/>
                  </a:ext>
                </a:extLst>
              </a:tr>
              <a:tr h="0">
                <a:tc>
                  <a:txBody>
                    <a:bodyPr/>
                    <a:lstStyle/>
                    <a:p>
                      <a:pPr>
                        <a:buNone/>
                      </a:pPr>
                      <a:r>
                        <a:rPr lang="en-IE" dirty="0"/>
                        <a:t>Annual Visitors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E"/>
                        <a:t>8,000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4646834"/>
                  </a:ext>
                </a:extLst>
              </a:tr>
              <a:tr h="0">
                <a:tc>
                  <a:txBody>
                    <a:bodyPr/>
                    <a:lstStyle/>
                    <a:p>
                      <a:pPr>
                        <a:buNone/>
                      </a:pPr>
                      <a:r>
                        <a:rPr lang="en-IE"/>
                        <a:t>Average Ticket Price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E" dirty="0"/>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2406837"/>
                  </a:ext>
                </a:extLst>
              </a:tr>
              <a:tr h="0">
                <a:tc>
                  <a:txBody>
                    <a:bodyPr/>
                    <a:lstStyle/>
                    <a:p>
                      <a:pPr>
                        <a:buNone/>
                      </a:pPr>
                      <a:r>
                        <a:rPr lang="en-IE"/>
                        <a:t>Current Annual Revenue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E"/>
                        <a:t>€96,000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8625765"/>
                  </a:ext>
                </a:extLst>
              </a:tr>
              <a:tr h="0">
                <a:tc>
                  <a:txBody>
                    <a:bodyPr/>
                    <a:lstStyle/>
                    <a:p>
                      <a:pPr>
                        <a:buNone/>
                      </a:pPr>
                      <a:r>
                        <a:rPr lang="en-IE"/>
                        <a:t>Annual Ongoing Immersive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E" dirty="0"/>
                        <a:t>€3,480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8956085"/>
                  </a:ext>
                </a:extLst>
              </a:tr>
              <a:tr h="0">
                <a:tc>
                  <a:txBody>
                    <a:bodyPr/>
                    <a:lstStyle/>
                    <a:p>
                      <a:pPr>
                        <a:buNone/>
                      </a:pPr>
                      <a:r>
                        <a:rPr lang="en-US" dirty="0"/>
                        <a:t>Year 1 Total Cost (including development)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E" dirty="0"/>
                        <a:t>€16,880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9451349"/>
                  </a:ext>
                </a:extLst>
              </a:tr>
            </a:tbl>
          </a:graphicData>
        </a:graphic>
      </p:graphicFrame>
    </p:spTree>
    <p:extLst>
      <p:ext uri="{BB962C8B-B14F-4D97-AF65-F5344CB8AC3E}">
        <p14:creationId xmlns:p14="http://schemas.microsoft.com/office/powerpoint/2010/main" val="4286783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1B62D-35BB-EBA7-FFC5-248016D8BC8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1437BE7-D949-48A4-349B-59F536142E98}"/>
              </a:ext>
            </a:extLst>
          </p:cNvPr>
          <p:cNvSpPr/>
          <p:nvPr/>
        </p:nvSpPr>
        <p:spPr>
          <a:xfrm>
            <a:off x="356853" y="268959"/>
            <a:ext cx="6845968" cy="1449006"/>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A4F5C879-AF16-F192-990D-05F72ACF4B4F}"/>
              </a:ext>
            </a:extLst>
          </p:cNvPr>
          <p:cNvSpPr txBox="1"/>
          <p:nvPr/>
        </p:nvSpPr>
        <p:spPr>
          <a:xfrm>
            <a:off x="1949056" y="533051"/>
            <a:ext cx="4589244" cy="1077218"/>
          </a:xfrm>
          <a:prstGeom prst="rect">
            <a:avLst/>
          </a:prstGeom>
          <a:noFill/>
        </p:spPr>
        <p:txBody>
          <a:bodyPr wrap="square" rtlCol="0">
            <a:spAutoFit/>
          </a:bodyPr>
          <a:lstStyle/>
          <a:p>
            <a:r>
              <a:rPr lang="en-US" sz="3200" b="1" dirty="0">
                <a:solidFill>
                  <a:schemeClr val="bg1"/>
                </a:solidFill>
              </a:rPr>
              <a:t>ROI Scenario Planning</a:t>
            </a:r>
          </a:p>
          <a:p>
            <a:r>
              <a:rPr lang="en-IE" sz="3200" dirty="0">
                <a:solidFill>
                  <a:schemeClr val="bg1"/>
                </a:solidFill>
              </a:rPr>
              <a:t>Scenario Table – Year 1</a:t>
            </a:r>
            <a:endParaRPr lang="en-US" sz="3200" dirty="0">
              <a:solidFill>
                <a:schemeClr val="bg1"/>
              </a:solidFill>
            </a:endParaRPr>
          </a:p>
        </p:txBody>
      </p:sp>
      <p:grpSp>
        <p:nvGrpSpPr>
          <p:cNvPr id="33" name="Group 32">
            <a:extLst>
              <a:ext uri="{FF2B5EF4-FFF2-40B4-BE49-F238E27FC236}">
                <a16:creationId xmlns:a16="http://schemas.microsoft.com/office/drawing/2014/main" id="{11C5EB38-AB0E-11D2-6FEC-4E2E78BC404B}"/>
              </a:ext>
            </a:extLst>
          </p:cNvPr>
          <p:cNvGrpSpPr/>
          <p:nvPr/>
        </p:nvGrpSpPr>
        <p:grpSpPr>
          <a:xfrm>
            <a:off x="643781" y="533051"/>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639969C4-EE42-F977-789C-E5E73E9AB54D}"/>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AF897F28-46FC-E178-9B44-EB8B03C2C688}"/>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17359B79-DDA0-594A-EA89-E94E84C36DEE}"/>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CE4DBF1A-6010-D28B-E492-4CF40DB57BEA}"/>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80682A9F-DB15-6B33-1B45-E09FF4D43D67}"/>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1168176A-25A2-D4D0-7FFF-A35FD36C6E39}"/>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2FF80F2E-FDC7-D8DB-2C60-C27E111D92A6}"/>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C47C4B13-D814-E620-9D39-FED880378D0C}"/>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552C0147-C21E-2F7F-3D8F-124A20CE5D9B}"/>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2658CBBD-F8A3-D325-7864-C104BD97B13E}"/>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EB7D5F05-A5F9-46BA-8048-DC2C26145704}"/>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D90BC2A9-FC87-8389-5ACA-A38B399C1AEA}"/>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0BBE5EFF-FAED-0D66-BC01-034639D5316B}"/>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3E222631-9347-E3D7-C368-0C11A0D8E462}"/>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C0D4910D-3DE1-6B27-3A00-D2C1B26EB93A}"/>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aphicFrame>
        <p:nvGraphicFramePr>
          <p:cNvPr id="5" name="Table 4">
            <a:extLst>
              <a:ext uri="{FF2B5EF4-FFF2-40B4-BE49-F238E27FC236}">
                <a16:creationId xmlns:a16="http://schemas.microsoft.com/office/drawing/2014/main" id="{620B22A3-410C-10B9-DF52-D31726B66529}"/>
              </a:ext>
            </a:extLst>
          </p:cNvPr>
          <p:cNvGraphicFramePr>
            <a:graphicFrameLocks noGrp="1"/>
          </p:cNvGraphicFramePr>
          <p:nvPr>
            <p:extLst>
              <p:ext uri="{D42A27DB-BD31-4B8C-83A1-F6EECF244321}">
                <p14:modId xmlns:p14="http://schemas.microsoft.com/office/powerpoint/2010/main" val="3202158574"/>
              </p:ext>
            </p:extLst>
          </p:nvPr>
        </p:nvGraphicFramePr>
        <p:xfrm>
          <a:off x="69271" y="1894132"/>
          <a:ext cx="7421132" cy="2179320"/>
        </p:xfrm>
        <a:graphic>
          <a:graphicData uri="http://schemas.openxmlformats.org/drawingml/2006/table">
            <a:tbl>
              <a:tblPr firstRow="1" bandRow="1">
                <a:tableStyleId>{5C22544A-7EE6-4342-B048-85BDC9FD1C3A}</a:tableStyleId>
              </a:tblPr>
              <a:tblGrid>
                <a:gridCol w="1011382">
                  <a:extLst>
                    <a:ext uri="{9D8B030D-6E8A-4147-A177-3AD203B41FA5}">
                      <a16:colId xmlns:a16="http://schemas.microsoft.com/office/drawing/2014/main" val="925581970"/>
                    </a:ext>
                  </a:extLst>
                </a:gridCol>
                <a:gridCol w="895409">
                  <a:extLst>
                    <a:ext uri="{9D8B030D-6E8A-4147-A177-3AD203B41FA5}">
                      <a16:colId xmlns:a16="http://schemas.microsoft.com/office/drawing/2014/main" val="3507381889"/>
                    </a:ext>
                  </a:extLst>
                </a:gridCol>
                <a:gridCol w="750367">
                  <a:extLst>
                    <a:ext uri="{9D8B030D-6E8A-4147-A177-3AD203B41FA5}">
                      <a16:colId xmlns:a16="http://schemas.microsoft.com/office/drawing/2014/main" val="2059786942"/>
                    </a:ext>
                  </a:extLst>
                </a:gridCol>
                <a:gridCol w="952795">
                  <a:extLst>
                    <a:ext uri="{9D8B030D-6E8A-4147-A177-3AD203B41FA5}">
                      <a16:colId xmlns:a16="http://schemas.microsoft.com/office/drawing/2014/main" val="2880104183"/>
                    </a:ext>
                  </a:extLst>
                </a:gridCol>
                <a:gridCol w="952795">
                  <a:extLst>
                    <a:ext uri="{9D8B030D-6E8A-4147-A177-3AD203B41FA5}">
                      <a16:colId xmlns:a16="http://schemas.microsoft.com/office/drawing/2014/main" val="225599867"/>
                    </a:ext>
                  </a:extLst>
                </a:gridCol>
                <a:gridCol w="986866">
                  <a:extLst>
                    <a:ext uri="{9D8B030D-6E8A-4147-A177-3AD203B41FA5}">
                      <a16:colId xmlns:a16="http://schemas.microsoft.com/office/drawing/2014/main" val="384606301"/>
                    </a:ext>
                  </a:extLst>
                </a:gridCol>
                <a:gridCol w="918723">
                  <a:extLst>
                    <a:ext uri="{9D8B030D-6E8A-4147-A177-3AD203B41FA5}">
                      <a16:colId xmlns:a16="http://schemas.microsoft.com/office/drawing/2014/main" val="184136878"/>
                    </a:ext>
                  </a:extLst>
                </a:gridCol>
                <a:gridCol w="952795">
                  <a:extLst>
                    <a:ext uri="{9D8B030D-6E8A-4147-A177-3AD203B41FA5}">
                      <a16:colId xmlns:a16="http://schemas.microsoft.com/office/drawing/2014/main" val="1241428684"/>
                    </a:ext>
                  </a:extLst>
                </a:gridCol>
              </a:tblGrid>
              <a:tr h="473241">
                <a:tc>
                  <a:txBody>
                    <a:bodyPr/>
                    <a:lstStyle/>
                    <a:p>
                      <a:pPr>
                        <a:buNone/>
                      </a:pPr>
                      <a:r>
                        <a:rPr lang="en-IE" sz="1600" dirty="0"/>
                        <a:t>Scenario</a:t>
                      </a:r>
                    </a:p>
                  </a:txBody>
                  <a:tcPr anchor="ctr">
                    <a:solidFill>
                      <a:srgbClr val="53705E"/>
                    </a:solidFill>
                  </a:tcPr>
                </a:tc>
                <a:tc>
                  <a:txBody>
                    <a:bodyPr/>
                    <a:lstStyle/>
                    <a:p>
                      <a:pPr>
                        <a:buNone/>
                      </a:pPr>
                      <a:r>
                        <a:rPr lang="en-IE" sz="1600" dirty="0"/>
                        <a:t>Extra Visitors</a:t>
                      </a:r>
                    </a:p>
                  </a:txBody>
                  <a:tcPr anchor="ctr">
                    <a:solidFill>
                      <a:srgbClr val="53705E"/>
                    </a:solidFill>
                  </a:tcPr>
                </a:tc>
                <a:tc>
                  <a:txBody>
                    <a:bodyPr/>
                    <a:lstStyle/>
                    <a:p>
                      <a:pPr>
                        <a:buNone/>
                      </a:pPr>
                      <a:r>
                        <a:rPr lang="en-IE" sz="1600" dirty="0"/>
                        <a:t>Ticket Increase</a:t>
                      </a:r>
                    </a:p>
                  </a:txBody>
                  <a:tcPr anchor="ctr">
                    <a:solidFill>
                      <a:srgbClr val="53705E"/>
                    </a:solidFill>
                  </a:tcPr>
                </a:tc>
                <a:tc>
                  <a:txBody>
                    <a:bodyPr/>
                    <a:lstStyle/>
                    <a:p>
                      <a:pPr>
                        <a:buNone/>
                      </a:pPr>
                      <a:r>
                        <a:rPr lang="en-IE" sz="1600" dirty="0"/>
                        <a:t>Revenue from New Visitors</a:t>
                      </a:r>
                    </a:p>
                  </a:txBody>
                  <a:tcPr anchor="ctr">
                    <a:solidFill>
                      <a:srgbClr val="53705E"/>
                    </a:solidFill>
                  </a:tcPr>
                </a:tc>
                <a:tc>
                  <a:txBody>
                    <a:bodyPr/>
                    <a:lstStyle/>
                    <a:p>
                      <a:pPr>
                        <a:buNone/>
                      </a:pPr>
                      <a:r>
                        <a:rPr lang="en-IE" sz="1600" dirty="0"/>
                        <a:t>Revenue from Price Increase</a:t>
                      </a:r>
                    </a:p>
                  </a:txBody>
                  <a:tcPr anchor="ctr">
                    <a:solidFill>
                      <a:srgbClr val="53705E"/>
                    </a:solidFill>
                  </a:tcPr>
                </a:tc>
                <a:tc>
                  <a:txBody>
                    <a:bodyPr/>
                    <a:lstStyle/>
                    <a:p>
                      <a:pPr>
                        <a:buNone/>
                      </a:pPr>
                      <a:r>
                        <a:rPr lang="en-IE" sz="1600" dirty="0"/>
                        <a:t>Total Additional Revenue</a:t>
                      </a:r>
                    </a:p>
                  </a:txBody>
                  <a:tcPr anchor="ctr">
                    <a:solidFill>
                      <a:srgbClr val="53705E"/>
                    </a:solidFill>
                  </a:tcPr>
                </a:tc>
                <a:tc>
                  <a:txBody>
                    <a:bodyPr/>
                    <a:lstStyle/>
                    <a:p>
                      <a:pPr>
                        <a:buNone/>
                      </a:pPr>
                      <a:r>
                        <a:rPr lang="en-IE" sz="1600" dirty="0"/>
                        <a:t>Year 1 Cost</a:t>
                      </a:r>
                    </a:p>
                  </a:txBody>
                  <a:tcPr anchor="ctr">
                    <a:solidFill>
                      <a:srgbClr val="53705E"/>
                    </a:solidFill>
                  </a:tcPr>
                </a:tc>
                <a:tc>
                  <a:txBody>
                    <a:bodyPr/>
                    <a:lstStyle/>
                    <a:p>
                      <a:pPr>
                        <a:buNone/>
                      </a:pPr>
                      <a:r>
                        <a:rPr lang="en-IE" sz="1600" dirty="0"/>
                        <a:t>Net Position</a:t>
                      </a:r>
                    </a:p>
                  </a:txBody>
                  <a:tcPr anchor="ctr">
                    <a:solidFill>
                      <a:srgbClr val="53705E"/>
                    </a:solidFill>
                  </a:tcPr>
                </a:tc>
                <a:extLst>
                  <a:ext uri="{0D108BD9-81ED-4DB2-BD59-A6C34878D82A}">
                    <a16:rowId xmlns:a16="http://schemas.microsoft.com/office/drawing/2014/main" val="2081849989"/>
                  </a:ext>
                </a:extLst>
              </a:tr>
              <a:tr h="370840">
                <a:tc>
                  <a:txBody>
                    <a:bodyPr/>
                    <a:lstStyle/>
                    <a:p>
                      <a:pPr>
                        <a:buNone/>
                      </a:pPr>
                      <a:r>
                        <a:rPr lang="en-IE" sz="1200" dirty="0"/>
                        <a:t>Conservative</a:t>
                      </a:r>
                    </a:p>
                  </a:txBody>
                  <a:tcPr anchor="ctr">
                    <a:solidFill>
                      <a:schemeClr val="bg1"/>
                    </a:solidFill>
                  </a:tcPr>
                </a:tc>
                <a:tc>
                  <a:txBody>
                    <a:bodyPr/>
                    <a:lstStyle/>
                    <a:p>
                      <a:pPr>
                        <a:buNone/>
                      </a:pPr>
                      <a:r>
                        <a:rPr lang="en-IE" sz="1400"/>
                        <a:t>+200</a:t>
                      </a:r>
                    </a:p>
                  </a:txBody>
                  <a:tcPr anchor="ctr">
                    <a:solidFill>
                      <a:srgbClr val="E7E6D9"/>
                    </a:solidFill>
                  </a:tcPr>
                </a:tc>
                <a:tc>
                  <a:txBody>
                    <a:bodyPr/>
                    <a:lstStyle/>
                    <a:p>
                      <a:pPr>
                        <a:buNone/>
                      </a:pPr>
                      <a:r>
                        <a:rPr lang="en-IE" sz="1400"/>
                        <a:t>€0</a:t>
                      </a:r>
                    </a:p>
                  </a:txBody>
                  <a:tcPr anchor="ctr">
                    <a:solidFill>
                      <a:srgbClr val="E7E6D9"/>
                    </a:solidFill>
                  </a:tcPr>
                </a:tc>
                <a:tc>
                  <a:txBody>
                    <a:bodyPr/>
                    <a:lstStyle/>
                    <a:p>
                      <a:pPr>
                        <a:buNone/>
                      </a:pPr>
                      <a:r>
                        <a:rPr lang="en-IE" sz="1400"/>
                        <a:t>€2,400</a:t>
                      </a:r>
                    </a:p>
                  </a:txBody>
                  <a:tcPr anchor="ctr">
                    <a:solidFill>
                      <a:srgbClr val="E7E6D9"/>
                    </a:solidFill>
                  </a:tcPr>
                </a:tc>
                <a:tc>
                  <a:txBody>
                    <a:bodyPr/>
                    <a:lstStyle/>
                    <a:p>
                      <a:pPr>
                        <a:buNone/>
                      </a:pPr>
                      <a:r>
                        <a:rPr lang="en-IE" sz="1400"/>
                        <a:t>€0</a:t>
                      </a:r>
                    </a:p>
                  </a:txBody>
                  <a:tcPr anchor="ctr">
                    <a:solidFill>
                      <a:srgbClr val="E7E6D9"/>
                    </a:solidFill>
                  </a:tcPr>
                </a:tc>
                <a:tc>
                  <a:txBody>
                    <a:bodyPr/>
                    <a:lstStyle/>
                    <a:p>
                      <a:pPr>
                        <a:buNone/>
                      </a:pPr>
                      <a:r>
                        <a:rPr lang="en-IE" sz="1400" dirty="0"/>
                        <a:t>€2,400</a:t>
                      </a:r>
                    </a:p>
                  </a:txBody>
                  <a:tcPr anchor="ctr">
                    <a:solidFill>
                      <a:srgbClr val="E7E6D9"/>
                    </a:solidFill>
                  </a:tcPr>
                </a:tc>
                <a:tc>
                  <a:txBody>
                    <a:bodyPr/>
                    <a:lstStyle/>
                    <a:p>
                      <a:pPr>
                        <a:buNone/>
                      </a:pPr>
                      <a:r>
                        <a:rPr lang="en-IE" sz="1400" dirty="0"/>
                        <a:t>€16,880</a:t>
                      </a:r>
                    </a:p>
                  </a:txBody>
                  <a:tcPr anchor="ctr">
                    <a:solidFill>
                      <a:srgbClr val="E7E6D9"/>
                    </a:solidFill>
                  </a:tcPr>
                </a:tc>
                <a:tc>
                  <a:txBody>
                    <a:bodyPr/>
                    <a:lstStyle/>
                    <a:p>
                      <a:pPr>
                        <a:buNone/>
                      </a:pPr>
                      <a:r>
                        <a:rPr lang="en-IE" sz="1400"/>
                        <a:t>–€14,480</a:t>
                      </a:r>
                    </a:p>
                  </a:txBody>
                  <a:tcPr anchor="ctr">
                    <a:solidFill>
                      <a:srgbClr val="E7E6D9"/>
                    </a:solidFill>
                  </a:tcPr>
                </a:tc>
                <a:extLst>
                  <a:ext uri="{0D108BD9-81ED-4DB2-BD59-A6C34878D82A}">
                    <a16:rowId xmlns:a16="http://schemas.microsoft.com/office/drawing/2014/main" val="1898481456"/>
                  </a:ext>
                </a:extLst>
              </a:tr>
              <a:tr h="370840">
                <a:tc>
                  <a:txBody>
                    <a:bodyPr/>
                    <a:lstStyle/>
                    <a:p>
                      <a:pPr>
                        <a:buNone/>
                      </a:pPr>
                      <a:r>
                        <a:rPr lang="en-IE" sz="1400"/>
                        <a:t>Realistic</a:t>
                      </a:r>
                    </a:p>
                  </a:txBody>
                  <a:tcPr anchor="ctr">
                    <a:solidFill>
                      <a:schemeClr val="bg1"/>
                    </a:solidFill>
                  </a:tcPr>
                </a:tc>
                <a:tc>
                  <a:txBody>
                    <a:bodyPr/>
                    <a:lstStyle/>
                    <a:p>
                      <a:pPr>
                        <a:buNone/>
                      </a:pPr>
                      <a:r>
                        <a:rPr lang="en-IE" sz="1400"/>
                        <a:t>+400</a:t>
                      </a:r>
                    </a:p>
                  </a:txBody>
                  <a:tcPr anchor="ctr">
                    <a:solidFill>
                      <a:srgbClr val="E7E6D9"/>
                    </a:solidFill>
                  </a:tcPr>
                </a:tc>
                <a:tc>
                  <a:txBody>
                    <a:bodyPr/>
                    <a:lstStyle/>
                    <a:p>
                      <a:pPr>
                        <a:buNone/>
                      </a:pPr>
                      <a:r>
                        <a:rPr lang="en-IE" sz="1400"/>
                        <a:t>€1</a:t>
                      </a:r>
                    </a:p>
                  </a:txBody>
                  <a:tcPr anchor="ctr">
                    <a:solidFill>
                      <a:srgbClr val="E7E6D9"/>
                    </a:solidFill>
                  </a:tcPr>
                </a:tc>
                <a:tc>
                  <a:txBody>
                    <a:bodyPr/>
                    <a:lstStyle/>
                    <a:p>
                      <a:pPr>
                        <a:buNone/>
                      </a:pPr>
                      <a:r>
                        <a:rPr lang="en-IE" sz="1400"/>
                        <a:t>€4,800</a:t>
                      </a:r>
                    </a:p>
                  </a:txBody>
                  <a:tcPr anchor="ctr">
                    <a:solidFill>
                      <a:srgbClr val="E7E6D9"/>
                    </a:solidFill>
                  </a:tcPr>
                </a:tc>
                <a:tc>
                  <a:txBody>
                    <a:bodyPr/>
                    <a:lstStyle/>
                    <a:p>
                      <a:pPr>
                        <a:buNone/>
                      </a:pPr>
                      <a:r>
                        <a:rPr lang="en-IE" sz="1400"/>
                        <a:t>€8,000</a:t>
                      </a:r>
                    </a:p>
                  </a:txBody>
                  <a:tcPr anchor="ctr">
                    <a:solidFill>
                      <a:srgbClr val="E7E6D9"/>
                    </a:solidFill>
                  </a:tcPr>
                </a:tc>
                <a:tc>
                  <a:txBody>
                    <a:bodyPr/>
                    <a:lstStyle/>
                    <a:p>
                      <a:pPr>
                        <a:buNone/>
                      </a:pPr>
                      <a:r>
                        <a:rPr lang="en-IE" sz="1400"/>
                        <a:t>€12,800</a:t>
                      </a:r>
                    </a:p>
                  </a:txBody>
                  <a:tcPr anchor="ctr">
                    <a:solidFill>
                      <a:srgbClr val="E7E6D9"/>
                    </a:solidFill>
                  </a:tcPr>
                </a:tc>
                <a:tc>
                  <a:txBody>
                    <a:bodyPr/>
                    <a:lstStyle/>
                    <a:p>
                      <a:pPr>
                        <a:buNone/>
                      </a:pPr>
                      <a:r>
                        <a:rPr lang="en-IE" sz="1400" dirty="0"/>
                        <a:t>€16,880</a:t>
                      </a:r>
                    </a:p>
                  </a:txBody>
                  <a:tcPr anchor="ctr">
                    <a:solidFill>
                      <a:srgbClr val="E7E6D9"/>
                    </a:solidFill>
                  </a:tcPr>
                </a:tc>
                <a:tc>
                  <a:txBody>
                    <a:bodyPr/>
                    <a:lstStyle/>
                    <a:p>
                      <a:pPr>
                        <a:buNone/>
                      </a:pPr>
                      <a:r>
                        <a:rPr lang="en-IE" sz="1400" dirty="0"/>
                        <a:t>–€4,080</a:t>
                      </a:r>
                    </a:p>
                  </a:txBody>
                  <a:tcPr anchor="ctr">
                    <a:solidFill>
                      <a:srgbClr val="E7E6D9"/>
                    </a:solidFill>
                  </a:tcPr>
                </a:tc>
                <a:extLst>
                  <a:ext uri="{0D108BD9-81ED-4DB2-BD59-A6C34878D82A}">
                    <a16:rowId xmlns:a16="http://schemas.microsoft.com/office/drawing/2014/main" val="2884645570"/>
                  </a:ext>
                </a:extLst>
              </a:tr>
              <a:tr h="370840">
                <a:tc>
                  <a:txBody>
                    <a:bodyPr/>
                    <a:lstStyle/>
                    <a:p>
                      <a:pPr>
                        <a:buNone/>
                      </a:pPr>
                      <a:r>
                        <a:rPr lang="en-IE" sz="1400"/>
                        <a:t>Optimistic</a:t>
                      </a:r>
                    </a:p>
                  </a:txBody>
                  <a:tcPr anchor="ctr">
                    <a:solidFill>
                      <a:schemeClr val="bg1"/>
                    </a:solidFill>
                  </a:tcPr>
                </a:tc>
                <a:tc>
                  <a:txBody>
                    <a:bodyPr/>
                    <a:lstStyle/>
                    <a:p>
                      <a:pPr>
                        <a:buNone/>
                      </a:pPr>
                      <a:r>
                        <a:rPr lang="en-IE" sz="1400"/>
                        <a:t>+800</a:t>
                      </a:r>
                    </a:p>
                  </a:txBody>
                  <a:tcPr anchor="ctr">
                    <a:solidFill>
                      <a:srgbClr val="E7E6D9"/>
                    </a:solidFill>
                  </a:tcPr>
                </a:tc>
                <a:tc>
                  <a:txBody>
                    <a:bodyPr/>
                    <a:lstStyle/>
                    <a:p>
                      <a:pPr>
                        <a:buNone/>
                      </a:pPr>
                      <a:r>
                        <a:rPr lang="en-IE" sz="1400"/>
                        <a:t>€2</a:t>
                      </a:r>
                    </a:p>
                  </a:txBody>
                  <a:tcPr anchor="ctr">
                    <a:solidFill>
                      <a:srgbClr val="E7E6D9"/>
                    </a:solidFill>
                  </a:tcPr>
                </a:tc>
                <a:tc>
                  <a:txBody>
                    <a:bodyPr/>
                    <a:lstStyle/>
                    <a:p>
                      <a:pPr>
                        <a:buNone/>
                      </a:pPr>
                      <a:r>
                        <a:rPr lang="en-IE" sz="1400"/>
                        <a:t>€9,600</a:t>
                      </a:r>
                    </a:p>
                  </a:txBody>
                  <a:tcPr anchor="ctr">
                    <a:solidFill>
                      <a:srgbClr val="E7E6D9"/>
                    </a:solidFill>
                  </a:tcPr>
                </a:tc>
                <a:tc>
                  <a:txBody>
                    <a:bodyPr/>
                    <a:lstStyle/>
                    <a:p>
                      <a:pPr>
                        <a:buNone/>
                      </a:pPr>
                      <a:r>
                        <a:rPr lang="en-IE" sz="1400"/>
                        <a:t>€16,000</a:t>
                      </a:r>
                    </a:p>
                  </a:txBody>
                  <a:tcPr anchor="ctr">
                    <a:solidFill>
                      <a:srgbClr val="E7E6D9"/>
                    </a:solidFill>
                  </a:tcPr>
                </a:tc>
                <a:tc>
                  <a:txBody>
                    <a:bodyPr/>
                    <a:lstStyle/>
                    <a:p>
                      <a:pPr>
                        <a:buNone/>
                      </a:pPr>
                      <a:r>
                        <a:rPr lang="en-IE" sz="1400"/>
                        <a:t>€25,600</a:t>
                      </a:r>
                    </a:p>
                  </a:txBody>
                  <a:tcPr anchor="ctr">
                    <a:solidFill>
                      <a:srgbClr val="E7E6D9"/>
                    </a:solidFill>
                  </a:tcPr>
                </a:tc>
                <a:tc>
                  <a:txBody>
                    <a:bodyPr/>
                    <a:lstStyle/>
                    <a:p>
                      <a:pPr>
                        <a:buNone/>
                      </a:pPr>
                      <a:r>
                        <a:rPr lang="en-IE" sz="1400"/>
                        <a:t>€16,880</a:t>
                      </a:r>
                    </a:p>
                  </a:txBody>
                  <a:tcPr anchor="ctr">
                    <a:solidFill>
                      <a:srgbClr val="E7E6D9"/>
                    </a:solidFill>
                  </a:tcPr>
                </a:tc>
                <a:tc>
                  <a:txBody>
                    <a:bodyPr/>
                    <a:lstStyle/>
                    <a:p>
                      <a:pPr>
                        <a:buNone/>
                      </a:pPr>
                      <a:r>
                        <a:rPr lang="en-IE" sz="1400" dirty="0"/>
                        <a:t>+€8,720</a:t>
                      </a:r>
                    </a:p>
                  </a:txBody>
                  <a:tcPr anchor="ctr">
                    <a:solidFill>
                      <a:srgbClr val="E7E6D9"/>
                    </a:solidFill>
                  </a:tcPr>
                </a:tc>
                <a:extLst>
                  <a:ext uri="{0D108BD9-81ED-4DB2-BD59-A6C34878D82A}">
                    <a16:rowId xmlns:a16="http://schemas.microsoft.com/office/drawing/2014/main" val="3236146804"/>
                  </a:ext>
                </a:extLst>
              </a:tr>
            </a:tbl>
          </a:graphicData>
        </a:graphic>
      </p:graphicFrame>
      <p:sp>
        <p:nvSpPr>
          <p:cNvPr id="6" name="TextBox 5">
            <a:extLst>
              <a:ext uri="{FF2B5EF4-FFF2-40B4-BE49-F238E27FC236}">
                <a16:creationId xmlns:a16="http://schemas.microsoft.com/office/drawing/2014/main" id="{BE4AE849-A26D-FD2C-2D06-750341BCEB08}"/>
              </a:ext>
            </a:extLst>
          </p:cNvPr>
          <p:cNvSpPr txBox="1"/>
          <p:nvPr/>
        </p:nvSpPr>
        <p:spPr>
          <a:xfrm>
            <a:off x="654651" y="4374076"/>
            <a:ext cx="6709336" cy="2769989"/>
          </a:xfrm>
          <a:prstGeom prst="rect">
            <a:avLst/>
          </a:prstGeom>
          <a:noFill/>
        </p:spPr>
        <p:txBody>
          <a:bodyPr wrap="square">
            <a:spAutoFit/>
          </a:bodyPr>
          <a:lstStyle/>
          <a:p>
            <a:pPr>
              <a:buNone/>
            </a:pPr>
            <a:r>
              <a:rPr lang="en-US" b="1" dirty="0">
                <a:solidFill>
                  <a:srgbClr val="53705E"/>
                </a:solidFill>
              </a:rPr>
              <a:t>Interpretation</a:t>
            </a:r>
          </a:p>
          <a:p>
            <a:pPr marL="285750" indent="-285750">
              <a:buFont typeface="Arial" panose="020B0604020202020204" pitchFamily="34" charset="0"/>
              <a:buChar char="•"/>
            </a:pPr>
            <a:r>
              <a:rPr lang="en-US" sz="1600" dirty="0"/>
              <a:t>Conservative case results in significant Year 1 loss.</a:t>
            </a:r>
          </a:p>
          <a:p>
            <a:pPr marL="285750" indent="-285750">
              <a:buFont typeface="Arial" panose="020B0604020202020204" pitchFamily="34" charset="0"/>
              <a:buChar char="•"/>
            </a:pPr>
            <a:r>
              <a:rPr lang="en-US" sz="1600" dirty="0"/>
              <a:t>Realistic case narrows loss but does not break even.</a:t>
            </a:r>
          </a:p>
          <a:p>
            <a:pPr marL="285750" indent="-285750">
              <a:buFont typeface="Arial" panose="020B0604020202020204" pitchFamily="34" charset="0"/>
              <a:buChar char="•"/>
            </a:pPr>
            <a:r>
              <a:rPr lang="en-US" sz="1600" dirty="0"/>
              <a:t>Optimistic case generates surplus.</a:t>
            </a:r>
          </a:p>
          <a:p>
            <a:pPr>
              <a:buFont typeface="Arial" panose="020B0604020202020204" pitchFamily="34" charset="0"/>
              <a:buChar char="•"/>
            </a:pPr>
            <a:endParaRPr lang="en-US" b="1" dirty="0">
              <a:solidFill>
                <a:srgbClr val="469395"/>
              </a:solidFill>
            </a:endParaRPr>
          </a:p>
          <a:p>
            <a:pPr>
              <a:buNone/>
            </a:pPr>
            <a:r>
              <a:rPr lang="en-US" b="1" dirty="0">
                <a:solidFill>
                  <a:srgbClr val="53705E"/>
                </a:solidFill>
              </a:rPr>
              <a:t>This leads to mature financial questions:</a:t>
            </a:r>
          </a:p>
          <a:p>
            <a:pPr>
              <a:buNone/>
            </a:pPr>
            <a:endParaRPr lang="en-US" b="1" dirty="0">
              <a:solidFill>
                <a:srgbClr val="469395"/>
              </a:solidFill>
            </a:endParaRPr>
          </a:p>
          <a:p>
            <a:pPr marL="285750" indent="-285750">
              <a:buFont typeface="Arial" panose="020B0604020202020204" pitchFamily="34" charset="0"/>
              <a:buChar char="•"/>
            </a:pPr>
            <a:r>
              <a:rPr lang="en-US" dirty="0"/>
              <a:t>Is the </a:t>
            </a:r>
            <a:r>
              <a:rPr lang="en-US" dirty="0" err="1"/>
              <a:t>organisation</a:t>
            </a:r>
            <a:r>
              <a:rPr lang="en-US" dirty="0"/>
              <a:t> prepared to absorb a Year 1 loss?</a:t>
            </a:r>
          </a:p>
          <a:p>
            <a:pPr marL="285750" indent="-285750">
              <a:buFont typeface="Arial" panose="020B0604020202020204" pitchFamily="34" charset="0"/>
              <a:buChar char="•"/>
            </a:pPr>
            <a:r>
              <a:rPr lang="en-US" dirty="0"/>
              <a:t>Is this investment justified over a 3–5 year horizon?</a:t>
            </a:r>
          </a:p>
          <a:p>
            <a:pPr marL="285750" indent="-285750">
              <a:buFont typeface="Arial" panose="020B0604020202020204" pitchFamily="34" charset="0"/>
              <a:buChar char="•"/>
            </a:pPr>
            <a:r>
              <a:rPr lang="en-US" dirty="0"/>
              <a:t>Does the model depend heavily on price increase sensitivity?</a:t>
            </a:r>
          </a:p>
        </p:txBody>
      </p:sp>
    </p:spTree>
    <p:extLst>
      <p:ext uri="{BB962C8B-B14F-4D97-AF65-F5344CB8AC3E}">
        <p14:creationId xmlns:p14="http://schemas.microsoft.com/office/powerpoint/2010/main" val="1201777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D13C6-4822-90FF-1665-93B5A99B573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46BD96-6D9D-3004-9C2D-57268E9E8F9C}"/>
              </a:ext>
            </a:extLst>
          </p:cNvPr>
          <p:cNvSpPr/>
          <p:nvPr/>
        </p:nvSpPr>
        <p:spPr>
          <a:xfrm>
            <a:off x="356853" y="268958"/>
            <a:ext cx="6845968" cy="2141835"/>
          </a:xfrm>
          <a:prstGeom prst="rect">
            <a:avLst/>
          </a:prstGeom>
          <a:solidFill>
            <a:srgbClr val="F3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3203EE77-B014-3C69-4F8D-B67596C67FB8}"/>
              </a:ext>
            </a:extLst>
          </p:cNvPr>
          <p:cNvSpPr txBox="1"/>
          <p:nvPr/>
        </p:nvSpPr>
        <p:spPr>
          <a:xfrm>
            <a:off x="1949056" y="770488"/>
            <a:ext cx="4589244" cy="1138773"/>
          </a:xfrm>
          <a:prstGeom prst="rect">
            <a:avLst/>
          </a:prstGeom>
          <a:noFill/>
        </p:spPr>
        <p:txBody>
          <a:bodyPr wrap="square" rtlCol="0">
            <a:spAutoFit/>
          </a:bodyPr>
          <a:lstStyle/>
          <a:p>
            <a:r>
              <a:rPr lang="en-US" sz="3600" b="1" dirty="0">
                <a:solidFill>
                  <a:schemeClr val="tx1">
                    <a:lumMod val="75000"/>
                    <a:lumOff val="25000"/>
                  </a:schemeClr>
                </a:solidFill>
              </a:rPr>
              <a:t>Implementation</a:t>
            </a:r>
          </a:p>
          <a:p>
            <a:r>
              <a:rPr lang="en-US" sz="3200" b="1" dirty="0">
                <a:solidFill>
                  <a:srgbClr val="C77362"/>
                </a:solidFill>
              </a:rPr>
              <a:t>Identifying Costs Drivers</a:t>
            </a:r>
          </a:p>
        </p:txBody>
      </p:sp>
      <p:grpSp>
        <p:nvGrpSpPr>
          <p:cNvPr id="33" name="Group 32">
            <a:extLst>
              <a:ext uri="{FF2B5EF4-FFF2-40B4-BE49-F238E27FC236}">
                <a16:creationId xmlns:a16="http://schemas.microsoft.com/office/drawing/2014/main" id="{FB611596-9BC4-B839-6F92-B49A843AA35A}"/>
              </a:ext>
            </a:extLst>
          </p:cNvPr>
          <p:cNvGrpSpPr/>
          <p:nvPr/>
        </p:nvGrpSpPr>
        <p:grpSpPr>
          <a:xfrm>
            <a:off x="643801" y="807308"/>
            <a:ext cx="1018347" cy="1051755"/>
            <a:chOff x="8130434" y="5055580"/>
            <a:chExt cx="1018347" cy="1051755"/>
          </a:xfrm>
          <a:solidFill>
            <a:srgbClr val="000000"/>
          </a:solidFill>
        </p:grpSpPr>
        <p:grpSp>
          <p:nvGrpSpPr>
            <p:cNvPr id="34" name="Graphic 2">
              <a:extLst>
                <a:ext uri="{FF2B5EF4-FFF2-40B4-BE49-F238E27FC236}">
                  <a16:creationId xmlns:a16="http://schemas.microsoft.com/office/drawing/2014/main" id="{926E59A7-646C-31FF-0550-D2686157F7AF}"/>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D0674253-FC65-83E0-E5A4-2673FC3C6CC6}"/>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C77362"/>
              </a:solid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AEB514CD-8057-FAFA-397A-CA23B799D737}"/>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C77362"/>
              </a:solid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E0BE519A-4D1C-1C57-CF26-4A41FC47BA0E}"/>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C77362"/>
              </a:solid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F01F7AA6-A7E7-D6D1-5E13-D60D71B80F6F}"/>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ED8E022C-C2B8-3C7B-8BC5-DFE69412C11C}"/>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F550CBCB-C1EC-7591-0E72-D09E2A902BC3}"/>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3FD57568-03F3-E5F3-BC07-E652DF33C1C2}"/>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330DB7EA-540B-EEFE-AF8D-A258A004D59F}"/>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62E7BF64-6DE6-555D-DC75-EB112EE5628E}"/>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C8452B11-998D-34BC-995E-D716891BFA94}"/>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7C8792F3-A9D5-5F5B-6A62-1FA6B78A0959}"/>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FCA0C62F-2C22-58F7-A465-DD970EA8E655}"/>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3EDBE4EB-A6A8-D62D-48EE-DDBE7A7D7536}"/>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F86EF385-A1E5-4782-A141-E7C88F0A7580}"/>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6" name="Rectangle 5">
            <a:extLst>
              <a:ext uri="{FF2B5EF4-FFF2-40B4-BE49-F238E27FC236}">
                <a16:creationId xmlns:a16="http://schemas.microsoft.com/office/drawing/2014/main" id="{6912A05C-0C02-DEC4-56E8-2544D2ACA193}"/>
              </a:ext>
            </a:extLst>
          </p:cNvPr>
          <p:cNvSpPr/>
          <p:nvPr/>
        </p:nvSpPr>
        <p:spPr>
          <a:xfrm>
            <a:off x="356853" y="2593087"/>
            <a:ext cx="6845968" cy="7925157"/>
          </a:xfrm>
          <a:prstGeom prst="rect">
            <a:avLst/>
          </a:prstGeom>
          <a:no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10" name="TextBox 9">
            <a:extLst>
              <a:ext uri="{FF2B5EF4-FFF2-40B4-BE49-F238E27FC236}">
                <a16:creationId xmlns:a16="http://schemas.microsoft.com/office/drawing/2014/main" id="{CEA18844-7187-7747-D831-5780850383DD}"/>
              </a:ext>
            </a:extLst>
          </p:cNvPr>
          <p:cNvSpPr txBox="1"/>
          <p:nvPr/>
        </p:nvSpPr>
        <p:spPr>
          <a:xfrm>
            <a:off x="643801" y="2608386"/>
            <a:ext cx="6297387" cy="7909858"/>
          </a:xfrm>
          <a:prstGeom prst="rect">
            <a:avLst/>
          </a:prstGeom>
          <a:noFill/>
        </p:spPr>
        <p:txBody>
          <a:bodyPr wrap="square" rtlCol="0">
            <a:spAutoFit/>
          </a:bodyPr>
          <a:lstStyle/>
          <a:p>
            <a:r>
              <a:rPr lang="en-US" sz="2400" b="1" dirty="0">
                <a:solidFill>
                  <a:srgbClr val="C77362"/>
                </a:solidFill>
              </a:rPr>
              <a:t>Assessing Your Cost Drivers</a:t>
            </a:r>
          </a:p>
          <a:p>
            <a:endParaRPr lang="en-US" sz="1600" dirty="0">
              <a:solidFill>
                <a:schemeClr val="tx1">
                  <a:lumMod val="85000"/>
                  <a:lumOff val="15000"/>
                </a:schemeClr>
              </a:solidFill>
            </a:endParaRPr>
          </a:p>
          <a:p>
            <a:r>
              <a:rPr lang="en-US" sz="1600" dirty="0">
                <a:solidFill>
                  <a:schemeClr val="tx1">
                    <a:lumMod val="85000"/>
                    <a:lumOff val="15000"/>
                  </a:schemeClr>
                </a:solidFill>
              </a:rPr>
              <a:t>A </a:t>
            </a:r>
            <a:r>
              <a:rPr lang="en-US" sz="1600" b="1" dirty="0">
                <a:solidFill>
                  <a:schemeClr val="tx1">
                    <a:lumMod val="85000"/>
                    <a:lumOff val="15000"/>
                  </a:schemeClr>
                </a:solidFill>
              </a:rPr>
              <a:t>cost driver</a:t>
            </a:r>
            <a:r>
              <a:rPr lang="en-US" sz="1600" dirty="0">
                <a:solidFill>
                  <a:schemeClr val="tx1">
                    <a:lumMod val="85000"/>
                    <a:lumOff val="15000"/>
                  </a:schemeClr>
                </a:solidFill>
              </a:rPr>
              <a:t> is a specific decision, feature, or design choice that directly increases the total cost of your project.</a:t>
            </a:r>
          </a:p>
          <a:p>
            <a:r>
              <a:rPr lang="en-US" sz="1600" dirty="0">
                <a:solidFill>
                  <a:schemeClr val="tx1">
                    <a:lumMod val="85000"/>
                    <a:lumOff val="15000"/>
                  </a:schemeClr>
                </a:solidFill>
              </a:rPr>
              <a:t>It is not just “something expensive.”</a:t>
            </a:r>
          </a:p>
          <a:p>
            <a:endParaRPr lang="en-US" sz="1600" dirty="0">
              <a:solidFill>
                <a:schemeClr val="tx1">
                  <a:lumMod val="85000"/>
                  <a:lumOff val="15000"/>
                </a:schemeClr>
              </a:solidFill>
            </a:endParaRPr>
          </a:p>
          <a:p>
            <a:r>
              <a:rPr lang="en-US" sz="1600" dirty="0">
                <a:solidFill>
                  <a:schemeClr val="tx1">
                    <a:lumMod val="85000"/>
                    <a:lumOff val="15000"/>
                  </a:schemeClr>
                </a:solidFill>
              </a:rPr>
              <a:t>It is the </a:t>
            </a:r>
            <a:r>
              <a:rPr lang="en-US" sz="1600" b="1" dirty="0">
                <a:solidFill>
                  <a:schemeClr val="tx1">
                    <a:lumMod val="85000"/>
                    <a:lumOff val="15000"/>
                  </a:schemeClr>
                </a:solidFill>
              </a:rPr>
              <a:t>factor that causes costs to rise</a:t>
            </a:r>
            <a:r>
              <a:rPr lang="en-US" sz="1600" dirty="0">
                <a:solidFill>
                  <a:schemeClr val="tx1">
                    <a:lumMod val="85000"/>
                    <a:lumOff val="15000"/>
                  </a:schemeClr>
                </a:solidFill>
              </a:rPr>
              <a:t> when you increase scale, complexity, quality, or technical sophistication. In other words</a:t>
            </a:r>
            <a:r>
              <a:rPr lang="en-US" sz="1600" b="1" dirty="0">
                <a:solidFill>
                  <a:schemeClr val="tx1">
                    <a:lumMod val="85000"/>
                    <a:lumOff val="15000"/>
                  </a:schemeClr>
                </a:solidFill>
              </a:rPr>
              <a:t>, A cost driver is the lever that pushes your budget up or down</a:t>
            </a:r>
            <a:r>
              <a:rPr lang="en-US" sz="1600" dirty="0">
                <a:solidFill>
                  <a:schemeClr val="tx1">
                    <a:lumMod val="85000"/>
                    <a:lumOff val="15000"/>
                  </a:schemeClr>
                </a:solidFill>
              </a:rPr>
              <a:t>. When you change the lever — the budget changes.</a:t>
            </a:r>
          </a:p>
          <a:p>
            <a:endParaRPr lang="en-US" sz="1600" dirty="0">
              <a:solidFill>
                <a:schemeClr val="tx1">
                  <a:lumMod val="85000"/>
                  <a:lumOff val="15000"/>
                </a:schemeClr>
              </a:solidFill>
            </a:endParaRPr>
          </a:p>
          <a:p>
            <a:r>
              <a:rPr lang="en-US" sz="2000" b="1" dirty="0">
                <a:solidFill>
                  <a:srgbClr val="C77362"/>
                </a:solidFill>
              </a:rPr>
              <a:t>Why This Matters</a:t>
            </a:r>
          </a:p>
          <a:p>
            <a:r>
              <a:rPr lang="en-US" sz="1600" dirty="0"/>
              <a:t>Many tourism SMEs think, </a:t>
            </a:r>
            <a:r>
              <a:rPr lang="en-US" sz="1600" b="1" i="1" dirty="0"/>
              <a:t>“We’ll just add one more feature.”</a:t>
            </a:r>
          </a:p>
          <a:p>
            <a:r>
              <a:rPr lang="en-US" sz="1600" dirty="0"/>
              <a:t>But each added layer often multiplies cost, not just adds to it.</a:t>
            </a:r>
          </a:p>
          <a:p>
            <a:endParaRPr lang="en-US" sz="1600" dirty="0"/>
          </a:p>
          <a:p>
            <a:r>
              <a:rPr lang="en-US" sz="1600" dirty="0"/>
              <a:t>Cost drivers are usually connected to complexity, </a:t>
            </a:r>
            <a:r>
              <a:rPr lang="en-US" sz="1600" dirty="0" err="1"/>
              <a:t>customisation</a:t>
            </a:r>
            <a:r>
              <a:rPr lang="en-US" sz="1600" dirty="0"/>
              <a:t>, scale, technical sophistication and human input. If you don’t identify them early, your project becomes financially unstable.</a:t>
            </a:r>
          </a:p>
          <a:p>
            <a:endParaRPr lang="en-US" sz="1600" dirty="0"/>
          </a:p>
          <a:p>
            <a:r>
              <a:rPr lang="en-US" sz="1600" dirty="0">
                <a:solidFill>
                  <a:schemeClr val="tx1">
                    <a:lumMod val="85000"/>
                    <a:lumOff val="15000"/>
                  </a:schemeClr>
                </a:solidFill>
              </a:rPr>
              <a:t>The goal is not to build the most advanced immersive experience. The goal is to build the most sustainable one with a structured financial model.</a:t>
            </a:r>
          </a:p>
          <a:p>
            <a:endParaRPr lang="en-US" sz="1600" b="1"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Define the idea clearly</a:t>
            </a:r>
          </a:p>
          <a:p>
            <a:pPr marL="285750" indent="-285750">
              <a:buFont typeface="Arial" panose="020B0604020202020204" pitchFamily="34" charset="0"/>
              <a:buChar char="•"/>
            </a:pPr>
            <a:r>
              <a:rPr lang="en-US" sz="1600" dirty="0">
                <a:solidFill>
                  <a:schemeClr val="tx1">
                    <a:lumMod val="85000"/>
                    <a:lumOff val="15000"/>
                  </a:schemeClr>
                </a:solidFill>
              </a:rPr>
              <a:t>Identify cost drivers</a:t>
            </a:r>
          </a:p>
          <a:p>
            <a:pPr marL="285750" indent="-285750">
              <a:buFont typeface="Arial" panose="020B0604020202020204" pitchFamily="34" charset="0"/>
              <a:buChar char="•"/>
            </a:pPr>
            <a:r>
              <a:rPr lang="en-US" sz="1600" dirty="0">
                <a:solidFill>
                  <a:schemeClr val="tx1">
                    <a:lumMod val="85000"/>
                    <a:lumOff val="15000"/>
                  </a:schemeClr>
                </a:solidFill>
              </a:rPr>
              <a:t>Look at </a:t>
            </a:r>
            <a:r>
              <a:rPr lang="en-US" sz="1600" dirty="0" err="1">
                <a:solidFill>
                  <a:schemeClr val="tx1">
                    <a:lumMod val="85000"/>
                    <a:lumOff val="15000"/>
                  </a:schemeClr>
                </a:solidFill>
              </a:rPr>
              <a:t>CapEx</a:t>
            </a:r>
            <a:r>
              <a:rPr lang="en-US" sz="1600" dirty="0">
                <a:solidFill>
                  <a:schemeClr val="tx1">
                    <a:lumMod val="85000"/>
                    <a:lumOff val="15000"/>
                  </a:schemeClr>
                </a:solidFill>
              </a:rPr>
              <a:t> (Capital Expenditure, one-off expenses, e.g., iPads) vs </a:t>
            </a:r>
            <a:r>
              <a:rPr lang="en-US" sz="1600" dirty="0" err="1">
                <a:solidFill>
                  <a:schemeClr val="tx1">
                    <a:lumMod val="85000"/>
                    <a:lumOff val="15000"/>
                  </a:schemeClr>
                </a:solidFill>
              </a:rPr>
              <a:t>OpEx</a:t>
            </a:r>
            <a:r>
              <a:rPr lang="en-US" sz="1600" dirty="0">
                <a:solidFill>
                  <a:schemeClr val="tx1">
                    <a:lumMod val="85000"/>
                    <a:lumOff val="15000"/>
                  </a:schemeClr>
                </a:solidFill>
              </a:rPr>
              <a:t> (Operational Expenditure – regular expenses, e.g., wages, hosting, advertising)</a:t>
            </a:r>
          </a:p>
          <a:p>
            <a:pPr marL="285750" indent="-285750">
              <a:buFont typeface="Arial" panose="020B0604020202020204" pitchFamily="34" charset="0"/>
              <a:buChar char="•"/>
            </a:pPr>
            <a:r>
              <a:rPr lang="en-US" sz="1600" dirty="0">
                <a:solidFill>
                  <a:schemeClr val="tx1">
                    <a:lumMod val="85000"/>
                    <a:lumOff val="15000"/>
                  </a:schemeClr>
                </a:solidFill>
              </a:rPr>
              <a:t>Calculate break-even</a:t>
            </a:r>
          </a:p>
          <a:p>
            <a:pPr marL="285750" indent="-285750">
              <a:buFont typeface="Arial" panose="020B0604020202020204" pitchFamily="34" charset="0"/>
              <a:buChar char="•"/>
            </a:pPr>
            <a:r>
              <a:rPr lang="en-US" sz="1600" dirty="0">
                <a:solidFill>
                  <a:schemeClr val="tx1">
                    <a:lumMod val="85000"/>
                    <a:lumOff val="15000"/>
                  </a:schemeClr>
                </a:solidFill>
              </a:rPr>
              <a:t>Build phased plan</a:t>
            </a:r>
          </a:p>
          <a:p>
            <a:pPr marL="285750" indent="-285750">
              <a:buFont typeface="Arial" panose="020B0604020202020204" pitchFamily="34" charset="0"/>
              <a:buChar char="•"/>
            </a:pPr>
            <a:r>
              <a:rPr lang="en-US" sz="1600" dirty="0">
                <a:solidFill>
                  <a:schemeClr val="tx1">
                    <a:lumMod val="85000"/>
                    <a:lumOff val="15000"/>
                  </a:schemeClr>
                </a:solidFill>
              </a:rPr>
              <a:t>Discuss maintenance &amp; risk</a:t>
            </a:r>
            <a:endParaRPr lang="en-IE" dirty="0">
              <a:solidFill>
                <a:srgbClr val="DFDECB"/>
              </a:solidFill>
            </a:endParaRPr>
          </a:p>
        </p:txBody>
      </p:sp>
      <p:grpSp>
        <p:nvGrpSpPr>
          <p:cNvPr id="11" name="Group 10">
            <a:extLst>
              <a:ext uri="{FF2B5EF4-FFF2-40B4-BE49-F238E27FC236}">
                <a16:creationId xmlns:a16="http://schemas.microsoft.com/office/drawing/2014/main" id="{60AFDA20-3EE2-F8C5-BCE1-5A2F8F5EA7F9}"/>
              </a:ext>
            </a:extLst>
          </p:cNvPr>
          <p:cNvGrpSpPr/>
          <p:nvPr/>
        </p:nvGrpSpPr>
        <p:grpSpPr>
          <a:xfrm>
            <a:off x="5993462" y="-18896"/>
            <a:ext cx="1754197" cy="1200329"/>
            <a:chOff x="820758" y="1070301"/>
            <a:chExt cx="1015997" cy="1177569"/>
          </a:xfrm>
          <a:solidFill>
            <a:srgbClr val="EE4F27"/>
          </a:solidFill>
        </p:grpSpPr>
        <p:sp>
          <p:nvSpPr>
            <p:cNvPr id="12" name="Oval 11">
              <a:extLst>
                <a:ext uri="{FF2B5EF4-FFF2-40B4-BE49-F238E27FC236}">
                  <a16:creationId xmlns:a16="http://schemas.microsoft.com/office/drawing/2014/main" id="{4527FB5B-4230-A329-FA42-16A425D053E6}"/>
                </a:ext>
              </a:extLst>
            </p:cNvPr>
            <p:cNvSpPr/>
            <p:nvPr/>
          </p:nvSpPr>
          <p:spPr>
            <a:xfrm>
              <a:off x="1015999" y="1137919"/>
              <a:ext cx="625515" cy="1059522"/>
            </a:xfrm>
            <a:prstGeom prst="ellipse">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3" name="TextBox 12">
              <a:extLst>
                <a:ext uri="{FF2B5EF4-FFF2-40B4-BE49-F238E27FC236}">
                  <a16:creationId xmlns:a16="http://schemas.microsoft.com/office/drawing/2014/main" id="{BF77166B-BF94-03D7-44CA-78DEC2081FFA}"/>
                </a:ext>
              </a:extLst>
            </p:cNvPr>
            <p:cNvSpPr txBox="1"/>
            <p:nvPr/>
          </p:nvSpPr>
          <p:spPr>
            <a:xfrm>
              <a:off x="820758" y="1070301"/>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2</a:t>
              </a:r>
            </a:p>
          </p:txBody>
        </p:sp>
      </p:grpSp>
    </p:spTree>
    <p:extLst>
      <p:ext uri="{BB962C8B-B14F-4D97-AF65-F5344CB8AC3E}">
        <p14:creationId xmlns:p14="http://schemas.microsoft.com/office/powerpoint/2010/main" val="680565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81C6E-B9F5-6662-995E-799E4D3A693D}"/>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8334E05C-9426-28A5-1B48-1789E2A91550}"/>
              </a:ext>
            </a:extLst>
          </p:cNvPr>
          <p:cNvPicPr>
            <a:picLocks noChangeAspect="1"/>
          </p:cNvPicPr>
          <p:nvPr/>
        </p:nvPicPr>
        <p:blipFill>
          <a:blip r:embed="rId2"/>
          <a:srcRect t="14010"/>
          <a:stretch>
            <a:fillRect/>
          </a:stretch>
        </p:blipFill>
        <p:spPr>
          <a:xfrm>
            <a:off x="0" y="0"/>
            <a:ext cx="7559675" cy="3656572"/>
          </a:xfrm>
          <a:prstGeom prst="rect">
            <a:avLst/>
          </a:prstGeom>
        </p:spPr>
      </p:pic>
      <p:sp>
        <p:nvSpPr>
          <p:cNvPr id="5" name="Rectangle 4">
            <a:extLst>
              <a:ext uri="{FF2B5EF4-FFF2-40B4-BE49-F238E27FC236}">
                <a16:creationId xmlns:a16="http://schemas.microsoft.com/office/drawing/2014/main" id="{D8EFAEEB-400B-79BB-8181-3738CAD593C1}"/>
              </a:ext>
            </a:extLst>
          </p:cNvPr>
          <p:cNvSpPr/>
          <p:nvPr/>
        </p:nvSpPr>
        <p:spPr>
          <a:xfrm>
            <a:off x="481543" y="3869652"/>
            <a:ext cx="6845968" cy="6645948"/>
          </a:xfrm>
          <a:prstGeom prst="rect">
            <a:avLst/>
          </a:prstGeom>
          <a:no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6" name="TextBox 5">
            <a:extLst>
              <a:ext uri="{FF2B5EF4-FFF2-40B4-BE49-F238E27FC236}">
                <a16:creationId xmlns:a16="http://schemas.microsoft.com/office/drawing/2014/main" id="{87089BCA-367F-A40D-697E-0EE9182B305B}"/>
              </a:ext>
            </a:extLst>
          </p:cNvPr>
          <p:cNvSpPr txBox="1"/>
          <p:nvPr/>
        </p:nvSpPr>
        <p:spPr>
          <a:xfrm>
            <a:off x="810178" y="3869652"/>
            <a:ext cx="6407741" cy="6555641"/>
          </a:xfrm>
          <a:prstGeom prst="rect">
            <a:avLst/>
          </a:prstGeom>
          <a:noFill/>
        </p:spPr>
        <p:txBody>
          <a:bodyPr wrap="square" rtlCol="0">
            <a:spAutoFit/>
          </a:bodyPr>
          <a:lstStyle/>
          <a:p>
            <a:r>
              <a:rPr lang="en-US" sz="2400" b="1" dirty="0">
                <a:solidFill>
                  <a:srgbClr val="C77362"/>
                </a:solidFill>
              </a:rPr>
              <a:t>Irish Example: </a:t>
            </a:r>
          </a:p>
          <a:p>
            <a:r>
              <a:rPr lang="en-US" b="1" dirty="0">
                <a:solidFill>
                  <a:srgbClr val="C77362"/>
                </a:solidFill>
              </a:rPr>
              <a:t>Small Literary AR Trail – Sligo (Yeats-Inspired Walking Experience)</a:t>
            </a:r>
            <a:endParaRPr lang="en-US" sz="1600" dirty="0">
              <a:solidFill>
                <a:schemeClr val="tx1">
                  <a:lumMod val="85000"/>
                  <a:lumOff val="15000"/>
                </a:schemeClr>
              </a:solidFill>
            </a:endParaRPr>
          </a:p>
          <a:p>
            <a:r>
              <a:rPr lang="en-US" sz="1600" i="1" dirty="0">
                <a:solidFill>
                  <a:schemeClr val="tx1">
                    <a:lumMod val="85000"/>
                    <a:lumOff val="15000"/>
                  </a:schemeClr>
                </a:solidFill>
              </a:rPr>
              <a:t>County Sligo, often referred to as </a:t>
            </a:r>
            <a:r>
              <a:rPr lang="en-US" sz="1600" b="1" i="1" dirty="0">
                <a:solidFill>
                  <a:schemeClr val="tx1">
                    <a:lumMod val="85000"/>
                    <a:lumOff val="15000"/>
                  </a:schemeClr>
                </a:solidFill>
              </a:rPr>
              <a:t>"Yeats Country,"</a:t>
            </a:r>
            <a:r>
              <a:rPr lang="en-US" sz="1600" i="1" dirty="0">
                <a:solidFill>
                  <a:schemeClr val="tx1">
                    <a:lumMod val="85000"/>
                    <a:lumOff val="15000"/>
                  </a:schemeClr>
                </a:solidFill>
              </a:rPr>
              <a:t> was the spiritual home, muse, and final resting place of Nobel Prize-winning poet William Butler Yeats (1865–1939). </a:t>
            </a:r>
          </a:p>
          <a:p>
            <a:endParaRPr lang="en-US" sz="1600" i="1" dirty="0">
              <a:solidFill>
                <a:schemeClr val="tx1">
                  <a:lumMod val="85000"/>
                  <a:lumOff val="15000"/>
                </a:schemeClr>
              </a:solidFill>
            </a:endParaRPr>
          </a:p>
          <a:p>
            <a:r>
              <a:rPr lang="en-US" sz="1600" i="1" dirty="0">
                <a:solidFill>
                  <a:schemeClr val="tx1">
                    <a:lumMod val="85000"/>
                    <a:lumOff val="15000"/>
                  </a:schemeClr>
                </a:solidFill>
              </a:rPr>
              <a:t>While born in Dublin, Yeats spent much of his childhood in Sligo with his maternal grandparents, and the landscape, folklore, and scenery of the region deeply influenced his poetry throughout his life. </a:t>
            </a:r>
            <a:r>
              <a:rPr lang="en-US" sz="1600" dirty="0">
                <a:solidFill>
                  <a:schemeClr val="tx1">
                    <a:lumMod val="85000"/>
                    <a:lumOff val="15000"/>
                  </a:schemeClr>
                </a:solidFill>
              </a:rPr>
              <a:t> </a:t>
            </a:r>
          </a:p>
          <a:p>
            <a:r>
              <a:rPr lang="en-US" sz="1600" dirty="0">
                <a:solidFill>
                  <a:schemeClr val="tx1">
                    <a:lumMod val="85000"/>
                    <a:lumOff val="15000"/>
                  </a:schemeClr>
                </a:solidFill>
                <a:hlinkClick r:id="rId3">
                  <a:extLst>
                    <a:ext uri="{A12FA001-AC4F-418D-AE19-62706E023703}">
                      <ahyp:hlinkClr xmlns:ahyp="http://schemas.microsoft.com/office/drawing/2018/hyperlinkcolor" val="tx"/>
                    </a:ext>
                  </a:extLst>
                </a:hlinkClick>
              </a:rPr>
              <a:t>https://www.yeatssociety.com/yeats-in-sligo/</a:t>
            </a:r>
            <a:r>
              <a:rPr lang="en-US" sz="1600" dirty="0">
                <a:solidFill>
                  <a:schemeClr val="tx1">
                    <a:lumMod val="85000"/>
                    <a:lumOff val="15000"/>
                  </a:schemeClr>
                </a:solidFill>
              </a:rPr>
              <a:t> </a:t>
            </a:r>
          </a:p>
          <a:p>
            <a:endParaRPr lang="en-US" sz="1600" dirty="0">
              <a:solidFill>
                <a:schemeClr val="tx1">
                  <a:lumMod val="85000"/>
                  <a:lumOff val="15000"/>
                </a:schemeClr>
              </a:solidFill>
            </a:endParaRPr>
          </a:p>
          <a:p>
            <a:r>
              <a:rPr lang="en-US" sz="2000" b="1" dirty="0">
                <a:solidFill>
                  <a:schemeClr val="bg1"/>
                </a:solidFill>
                <a:highlight>
                  <a:srgbClr val="C77362"/>
                </a:highlight>
              </a:rPr>
              <a:t>STEP 1: Define the Concept Clearly (Before Any Budgeting)</a:t>
            </a:r>
          </a:p>
          <a:p>
            <a:endParaRPr lang="en-US" sz="2000" b="1" dirty="0">
              <a:solidFill>
                <a:schemeClr val="bg1"/>
              </a:solidFill>
              <a:highlight>
                <a:srgbClr val="C77362"/>
              </a:highlight>
            </a:endParaRPr>
          </a:p>
          <a:p>
            <a:r>
              <a:rPr lang="en-US" sz="1600" b="1" dirty="0"/>
              <a:t>With this concept clearly defined, it becomes possible to identify cost drivers and build a realistic budget.</a:t>
            </a:r>
          </a:p>
          <a:p>
            <a:r>
              <a:rPr lang="en-US" sz="1600" dirty="0">
                <a:solidFill>
                  <a:schemeClr val="tx1">
                    <a:lumMod val="85000"/>
                    <a:lumOff val="15000"/>
                  </a:schemeClr>
                </a:solidFill>
              </a:rPr>
              <a:t>Many SMEs start pricing before defining scope. That leads to vague budgets and underestimation. Clarity reduces financial surprises.</a:t>
            </a:r>
          </a:p>
          <a:p>
            <a:r>
              <a:rPr lang="en-US" sz="1600" b="1" dirty="0">
                <a:solidFill>
                  <a:srgbClr val="75504C"/>
                </a:solidFill>
              </a:rPr>
              <a:t>The Idea: </a:t>
            </a:r>
            <a:r>
              <a:rPr lang="en-US" sz="1600" dirty="0">
                <a:solidFill>
                  <a:schemeClr val="tx1">
                    <a:lumMod val="85000"/>
                    <a:lumOff val="15000"/>
                  </a:schemeClr>
                </a:solidFill>
              </a:rPr>
              <a:t>A self-guided AR walking trail in Sligo town where visitors scan QR codes at key Yeats-related locations and experience:</a:t>
            </a:r>
          </a:p>
          <a:p>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Audio narration of poetry</a:t>
            </a:r>
          </a:p>
          <a:p>
            <a:pPr marL="285750" indent="-285750">
              <a:buFont typeface="Arial" panose="020B0604020202020204" pitchFamily="34" charset="0"/>
              <a:buChar char="•"/>
            </a:pPr>
            <a:r>
              <a:rPr lang="en-US" sz="1600" dirty="0">
                <a:solidFill>
                  <a:schemeClr val="tx1">
                    <a:lumMod val="85000"/>
                    <a:lumOff val="15000"/>
                  </a:schemeClr>
                </a:solidFill>
              </a:rPr>
              <a:t>Archival imagery overlays</a:t>
            </a:r>
          </a:p>
          <a:p>
            <a:pPr marL="285750" indent="-285750">
              <a:buFont typeface="Arial" panose="020B0604020202020204" pitchFamily="34" charset="0"/>
              <a:buChar char="•"/>
            </a:pPr>
            <a:r>
              <a:rPr lang="en-US" sz="1600" dirty="0">
                <a:solidFill>
                  <a:schemeClr val="tx1">
                    <a:lumMod val="85000"/>
                    <a:lumOff val="15000"/>
                  </a:schemeClr>
                </a:solidFill>
              </a:rPr>
              <a:t>Light AR animations inspired by landscape</a:t>
            </a:r>
          </a:p>
          <a:p>
            <a:pPr marL="285750" indent="-285750">
              <a:buFont typeface="Arial" panose="020B0604020202020204" pitchFamily="34" charset="0"/>
              <a:buChar char="•"/>
            </a:pPr>
            <a:r>
              <a:rPr lang="en-US" sz="1600" dirty="0">
                <a:solidFill>
                  <a:schemeClr val="tx1">
                    <a:lumMod val="85000"/>
                    <a:lumOff val="15000"/>
                  </a:schemeClr>
                </a:solidFill>
              </a:rPr>
              <a:t>Optional guided group version using tablets</a:t>
            </a:r>
          </a:p>
          <a:p>
            <a:endParaRPr lang="en-IE" dirty="0">
              <a:solidFill>
                <a:srgbClr val="DFDECB"/>
              </a:solidFill>
            </a:endParaRPr>
          </a:p>
        </p:txBody>
      </p:sp>
    </p:spTree>
    <p:extLst>
      <p:ext uri="{BB962C8B-B14F-4D97-AF65-F5344CB8AC3E}">
        <p14:creationId xmlns:p14="http://schemas.microsoft.com/office/powerpoint/2010/main" val="2602235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6AB33-769C-A8C8-1CAD-161E95029B0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93B0DD9-E7E8-A89E-0E98-BFB498409FD9}"/>
              </a:ext>
            </a:extLst>
          </p:cNvPr>
          <p:cNvSpPr/>
          <p:nvPr/>
        </p:nvSpPr>
        <p:spPr>
          <a:xfrm>
            <a:off x="356853" y="360218"/>
            <a:ext cx="6845968" cy="10187681"/>
          </a:xfrm>
          <a:prstGeom prst="rect">
            <a:avLst/>
          </a:prstGeom>
          <a:no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10" name="TextBox 9">
            <a:extLst>
              <a:ext uri="{FF2B5EF4-FFF2-40B4-BE49-F238E27FC236}">
                <a16:creationId xmlns:a16="http://schemas.microsoft.com/office/drawing/2014/main" id="{5292E1E6-924C-3B84-9499-C74FD55CF96A}"/>
              </a:ext>
            </a:extLst>
          </p:cNvPr>
          <p:cNvSpPr txBox="1"/>
          <p:nvPr/>
        </p:nvSpPr>
        <p:spPr>
          <a:xfrm>
            <a:off x="795080" y="813779"/>
            <a:ext cx="6407741" cy="6894195"/>
          </a:xfrm>
          <a:prstGeom prst="rect">
            <a:avLst/>
          </a:prstGeom>
          <a:noFill/>
        </p:spPr>
        <p:txBody>
          <a:bodyPr wrap="square" rtlCol="0">
            <a:spAutoFit/>
          </a:bodyPr>
          <a:lstStyle/>
          <a:p>
            <a:r>
              <a:rPr lang="en-US" sz="2400" b="1" dirty="0">
                <a:solidFill>
                  <a:srgbClr val="C77362"/>
                </a:solidFill>
              </a:rPr>
              <a:t>Define the Idea Clearly:</a:t>
            </a:r>
            <a:endParaRPr lang="en-US" b="1" dirty="0">
              <a:solidFill>
                <a:schemeClr val="tx1">
                  <a:lumMod val="85000"/>
                  <a:lumOff val="15000"/>
                </a:schemeClr>
              </a:solidFill>
            </a:endParaRPr>
          </a:p>
          <a:p>
            <a:endParaRPr lang="en-US" sz="1600" i="1" dirty="0">
              <a:solidFill>
                <a:schemeClr val="tx1">
                  <a:lumMod val="85000"/>
                  <a:lumOff val="15000"/>
                </a:schemeClr>
              </a:solidFill>
            </a:endParaRPr>
          </a:p>
          <a:p>
            <a:r>
              <a:rPr lang="en-US" sz="1600" dirty="0"/>
              <a:t>If you cannot describe your immersive experience in operational detail, you cannot cost it accurately.</a:t>
            </a:r>
          </a:p>
          <a:p>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chemeClr val="tx1">
                    <a:lumMod val="85000"/>
                    <a:lumOff val="15000"/>
                  </a:schemeClr>
                </a:solidFill>
              </a:rPr>
              <a:t>Experience Name: </a:t>
            </a:r>
            <a:r>
              <a:rPr lang="en-US" sz="1600" dirty="0">
                <a:solidFill>
                  <a:schemeClr val="tx1">
                    <a:lumMod val="85000"/>
                    <a:lumOff val="15000"/>
                  </a:schemeClr>
                </a:solidFill>
              </a:rPr>
              <a:t>Yeats Walk – An Augmented Literary Journey Through Sligo</a:t>
            </a:r>
          </a:p>
          <a:p>
            <a:pPr marL="285750" indent="-285750">
              <a:buFont typeface="Wingdings" panose="05000000000000000000" pitchFamily="2" charset="2"/>
              <a:buChar char="v"/>
            </a:pPr>
            <a:r>
              <a:rPr lang="en-US" sz="1600" b="1" dirty="0">
                <a:solidFill>
                  <a:schemeClr val="tx1">
                    <a:lumMod val="85000"/>
                    <a:lumOff val="15000"/>
                  </a:schemeClr>
                </a:solidFill>
              </a:rPr>
              <a:t>Audience: </a:t>
            </a:r>
            <a:r>
              <a:rPr lang="en-US" sz="1600" dirty="0">
                <a:solidFill>
                  <a:schemeClr val="tx1">
                    <a:lumMod val="85000"/>
                    <a:lumOff val="15000"/>
                  </a:schemeClr>
                </a:solidFill>
              </a:rPr>
              <a:t>Cultural tourists aged 35+, literary enthusiasts, small group visitors.</a:t>
            </a:r>
          </a:p>
          <a:p>
            <a:pPr marL="285750" indent="-285750">
              <a:buFont typeface="Wingdings" panose="05000000000000000000" pitchFamily="2" charset="2"/>
              <a:buChar char="v"/>
            </a:pPr>
            <a:r>
              <a:rPr lang="en-US" sz="1600" b="1" dirty="0">
                <a:solidFill>
                  <a:schemeClr val="tx1">
                    <a:lumMod val="85000"/>
                    <a:lumOff val="15000"/>
                  </a:schemeClr>
                </a:solidFill>
              </a:rPr>
              <a:t>Format: </a:t>
            </a:r>
            <a:r>
              <a:rPr lang="en-US" sz="1600" dirty="0">
                <a:solidFill>
                  <a:schemeClr val="tx1">
                    <a:lumMod val="85000"/>
                    <a:lumOff val="15000"/>
                  </a:schemeClr>
                </a:solidFill>
              </a:rPr>
              <a:t>Self-guided walking route using QR-based web AR.</a:t>
            </a:r>
          </a:p>
          <a:p>
            <a:pPr marL="285750" indent="-285750">
              <a:buFont typeface="Wingdings" panose="05000000000000000000" pitchFamily="2" charset="2"/>
              <a:buChar char="v"/>
            </a:pPr>
            <a:r>
              <a:rPr lang="en-US" sz="1600" b="1" dirty="0">
                <a:solidFill>
                  <a:schemeClr val="tx1">
                    <a:lumMod val="85000"/>
                    <a:lumOff val="15000"/>
                  </a:schemeClr>
                </a:solidFill>
              </a:rPr>
              <a:t>Locations: </a:t>
            </a:r>
            <a:r>
              <a:rPr lang="en-US" sz="1600" dirty="0">
                <a:solidFill>
                  <a:schemeClr val="tx1">
                    <a:lumMod val="85000"/>
                    <a:lumOff val="15000"/>
                  </a:schemeClr>
                </a:solidFill>
              </a:rPr>
              <a:t>3 key Yeats-related sites in town </a:t>
            </a:r>
            <a:r>
              <a:rPr lang="en-US" sz="1600" dirty="0" err="1">
                <a:solidFill>
                  <a:schemeClr val="tx1">
                    <a:lumMod val="85000"/>
                    <a:lumOff val="15000"/>
                  </a:schemeClr>
                </a:solidFill>
              </a:rPr>
              <a:t>centre</a:t>
            </a:r>
            <a:r>
              <a:rPr lang="en-US" sz="1600" dirty="0">
                <a:solidFill>
                  <a:schemeClr val="tx1">
                    <a:lumMod val="85000"/>
                    <a:lumOff val="15000"/>
                  </a:schemeClr>
                </a:solidFill>
              </a:rPr>
              <a:t>.</a:t>
            </a:r>
          </a:p>
          <a:p>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chemeClr val="tx1">
                    <a:lumMod val="85000"/>
                    <a:lumOff val="15000"/>
                  </a:schemeClr>
                </a:solidFill>
              </a:rPr>
              <a:t>Content at Each Stop:</a:t>
            </a:r>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dirty="0">
                <a:solidFill>
                  <a:schemeClr val="tx1">
                    <a:lumMod val="85000"/>
                    <a:lumOff val="15000"/>
                  </a:schemeClr>
                </a:solidFill>
              </a:rPr>
              <a:t>2-minute professional narration.</a:t>
            </a:r>
          </a:p>
          <a:p>
            <a:pPr marL="285750" indent="-285750">
              <a:buFont typeface="Wingdings" panose="05000000000000000000" pitchFamily="2" charset="2"/>
              <a:buChar char="v"/>
            </a:pPr>
            <a:r>
              <a:rPr lang="en-US" sz="1600" dirty="0">
                <a:solidFill>
                  <a:schemeClr val="tx1">
                    <a:lumMod val="85000"/>
                    <a:lumOff val="15000"/>
                  </a:schemeClr>
                </a:solidFill>
              </a:rPr>
              <a:t>Archival imagery overlay.</a:t>
            </a:r>
          </a:p>
          <a:p>
            <a:pPr marL="285750" indent="-285750">
              <a:buFont typeface="Wingdings" panose="05000000000000000000" pitchFamily="2" charset="2"/>
              <a:buChar char="v"/>
            </a:pPr>
            <a:r>
              <a:rPr lang="en-US" sz="1600" dirty="0">
                <a:solidFill>
                  <a:schemeClr val="tx1">
                    <a:lumMod val="85000"/>
                    <a:lumOff val="15000"/>
                  </a:schemeClr>
                </a:solidFill>
              </a:rPr>
              <a:t>Subtle animated poetic visual element.</a:t>
            </a:r>
          </a:p>
          <a:p>
            <a:pPr marL="285750" indent="-285750">
              <a:buFont typeface="Wingdings" panose="05000000000000000000" pitchFamily="2" charset="2"/>
              <a:buChar char="v"/>
            </a:pPr>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chemeClr val="tx1">
                    <a:lumMod val="85000"/>
                    <a:lumOff val="15000"/>
                  </a:schemeClr>
                </a:solidFill>
              </a:rPr>
              <a:t>Revenue Model: </a:t>
            </a:r>
            <a:r>
              <a:rPr lang="en-US" sz="1600" dirty="0">
                <a:solidFill>
                  <a:schemeClr val="tx1">
                    <a:lumMod val="85000"/>
                    <a:lumOff val="15000"/>
                  </a:schemeClr>
                </a:solidFill>
              </a:rPr>
              <a:t>€3 add-on to existing heritage ticket.</a:t>
            </a:r>
          </a:p>
          <a:p>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chemeClr val="tx1">
                    <a:lumMod val="85000"/>
                    <a:lumOff val="15000"/>
                  </a:schemeClr>
                </a:solidFill>
              </a:rPr>
              <a:t>Phase 2 Potential: </a:t>
            </a:r>
            <a:r>
              <a:rPr lang="en-US" sz="1600" dirty="0">
                <a:solidFill>
                  <a:schemeClr val="tx1">
                    <a:lumMod val="85000"/>
                    <a:lumOff val="15000"/>
                  </a:schemeClr>
                </a:solidFill>
              </a:rPr>
              <a:t>Expand to 6 stops + multilingual option.</a:t>
            </a:r>
          </a:p>
          <a:p>
            <a:endParaRPr lang="en-US" sz="1600" dirty="0">
              <a:solidFill>
                <a:schemeClr val="tx1">
                  <a:lumMod val="85000"/>
                  <a:lumOff val="15000"/>
                </a:schemeClr>
              </a:solidFill>
            </a:endParaRPr>
          </a:p>
          <a:p>
            <a:r>
              <a:rPr lang="en-US" sz="1600" dirty="0">
                <a:solidFill>
                  <a:schemeClr val="tx1">
                    <a:lumMod val="85000"/>
                    <a:lumOff val="15000"/>
                  </a:schemeClr>
                </a:solidFill>
              </a:rPr>
              <a:t>Now this can be budgeted.</a:t>
            </a:r>
          </a:p>
          <a:p>
            <a:endParaRPr lang="en-US" sz="1600" dirty="0">
              <a:solidFill>
                <a:schemeClr val="tx1">
                  <a:lumMod val="85000"/>
                  <a:lumOff val="15000"/>
                </a:schemeClr>
              </a:solidFill>
            </a:endParaRPr>
          </a:p>
          <a:p>
            <a:endParaRPr lang="en-US" sz="1600" i="1" dirty="0">
              <a:solidFill>
                <a:schemeClr val="tx1">
                  <a:lumMod val="85000"/>
                  <a:lumOff val="15000"/>
                </a:schemeClr>
              </a:solidFill>
            </a:endParaRPr>
          </a:p>
          <a:p>
            <a:endParaRPr lang="en-US" sz="1600" i="1" dirty="0">
              <a:solidFill>
                <a:schemeClr val="tx1">
                  <a:lumMod val="85000"/>
                  <a:lumOff val="15000"/>
                </a:schemeClr>
              </a:solidFill>
            </a:endParaRPr>
          </a:p>
          <a:p>
            <a:endParaRPr lang="en-IE" dirty="0">
              <a:solidFill>
                <a:srgbClr val="DFDECB"/>
              </a:solidFill>
            </a:endParaRPr>
          </a:p>
        </p:txBody>
      </p:sp>
      <p:pic>
        <p:nvPicPr>
          <p:cNvPr id="11" name="Picture 4" descr="Yeats country">
            <a:extLst>
              <a:ext uri="{FF2B5EF4-FFF2-40B4-BE49-F238E27FC236}">
                <a16:creationId xmlns:a16="http://schemas.microsoft.com/office/drawing/2014/main" id="{33B8E5BB-94DC-6654-BC36-503D9D15C3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686" y="6862794"/>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DDC2BFB-45C6-D109-E4AA-6437AFA7DBC2}"/>
              </a:ext>
            </a:extLst>
          </p:cNvPr>
          <p:cNvSpPr txBox="1"/>
          <p:nvPr/>
        </p:nvSpPr>
        <p:spPr>
          <a:xfrm>
            <a:off x="356853" y="10144000"/>
            <a:ext cx="6820428" cy="307777"/>
          </a:xfrm>
          <a:prstGeom prst="rect">
            <a:avLst/>
          </a:prstGeom>
          <a:noFill/>
        </p:spPr>
        <p:txBody>
          <a:bodyPr wrap="square" rtlCol="0">
            <a:spAutoFit/>
          </a:bodyPr>
          <a:lstStyle/>
          <a:p>
            <a:pPr algn="ctr"/>
            <a:r>
              <a:rPr lang="en-IE" sz="1400" dirty="0"/>
              <a:t>Image credit: </a:t>
            </a:r>
            <a:r>
              <a:rPr lang="en-IE" sz="1400" dirty="0">
                <a:hlinkClick r:id="rId3"/>
              </a:rPr>
              <a:t>https://intheknowtraveler.com/spell-bound-yeats-country-ireland/</a:t>
            </a:r>
            <a:r>
              <a:rPr lang="en-IE" sz="1400" dirty="0"/>
              <a:t> </a:t>
            </a:r>
          </a:p>
        </p:txBody>
      </p:sp>
    </p:spTree>
    <p:extLst>
      <p:ext uri="{BB962C8B-B14F-4D97-AF65-F5344CB8AC3E}">
        <p14:creationId xmlns:p14="http://schemas.microsoft.com/office/powerpoint/2010/main" val="97187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C9D6D4F-8531-097F-B3AA-AA14327A5A2F}"/>
              </a:ext>
            </a:extLst>
          </p:cNvPr>
          <p:cNvSpPr>
            <a:spLocks noGrp="1"/>
          </p:cNvSpPr>
          <p:nvPr>
            <p:ph type="sldNum" sz="quarter" idx="4"/>
          </p:nvPr>
        </p:nvSpPr>
        <p:spPr/>
        <p:txBody>
          <a:bodyPr/>
          <a:lstStyle/>
          <a:p>
            <a:fld id="{48F63A3B-78C7-47BE-AE5E-E10140E04643}" type="slidenum">
              <a:rPr lang="en-US" smtClean="0"/>
              <a:pPr/>
              <a:t>13</a:t>
            </a:fld>
            <a:endParaRPr lang="en-US" dirty="0"/>
          </a:p>
        </p:txBody>
      </p:sp>
      <p:pic>
        <p:nvPicPr>
          <p:cNvPr id="4100" name="Picture 4">
            <a:extLst>
              <a:ext uri="{FF2B5EF4-FFF2-40B4-BE49-F238E27FC236}">
                <a16:creationId xmlns:a16="http://schemas.microsoft.com/office/drawing/2014/main" id="{56CDFA61-C916-4886-5F7A-F0FC41451011}"/>
              </a:ext>
            </a:extLst>
          </p:cNvPr>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t="1635" b="163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39403D2F-438D-6419-D574-A895F632BBEC}"/>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13791" r="13791"/>
          <a:stretch>
            <a:fillRect/>
          </a:stretch>
        </p:blipFill>
        <p:spPr bwMode="auto">
          <a:xfrm>
            <a:off x="806450" y="4697413"/>
            <a:ext cx="2830513" cy="521017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WB Yeats: Fresh doubt that Sligo grave contains poet's remains - BBC News">
            <a:extLst>
              <a:ext uri="{FF2B5EF4-FFF2-40B4-BE49-F238E27FC236}">
                <a16:creationId xmlns:a16="http://schemas.microsoft.com/office/drawing/2014/main" id="{210A3066-70D3-B613-FAB8-79D67C5C1F7D}"/>
              </a:ext>
            </a:extLst>
          </p:cNvPr>
          <p:cNvPicPr>
            <a:picLocks noGrp="1" noChangeAspect="1" noChangeArrowheads="1"/>
          </p:cNvPicPr>
          <p:nvPr>
            <p:ph type="pic" sz="quarter" idx="15"/>
          </p:nvPr>
        </p:nvPicPr>
        <p:blipFill>
          <a:blip r:embed="rId4">
            <a:extLst>
              <a:ext uri="{28A0092B-C50C-407E-A947-70E740481C1C}">
                <a14:useLocalDpi xmlns:a14="http://schemas.microsoft.com/office/drawing/2010/main" val="0"/>
              </a:ext>
            </a:extLst>
          </a:blip>
          <a:srcRect l="11419" r="1141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2F27C60D-8A07-B9C0-72F2-861239D66F80}"/>
              </a:ext>
            </a:extLst>
          </p:cNvPr>
          <p:cNvPicPr>
            <a:picLocks noGrp="1" noChangeAspect="1" noChangeArrowheads="1"/>
          </p:cNvPicPr>
          <p:nvPr>
            <p:ph type="pic" sz="quarter" idx="12"/>
          </p:nvPr>
        </p:nvPicPr>
        <p:blipFill rotWithShape="1">
          <a:blip r:embed="rId5">
            <a:extLst>
              <a:ext uri="{28A0092B-C50C-407E-A947-70E740481C1C}">
                <a14:useLocalDpi xmlns:a14="http://schemas.microsoft.com/office/drawing/2010/main" val="0"/>
              </a:ext>
            </a:extLst>
          </a:blip>
          <a:srcRect l="1758" r="1758"/>
          <a:stretch>
            <a:fillRect/>
          </a:stretch>
        </p:blipFill>
        <p:spPr bwMode="auto">
          <a:xfrm>
            <a:off x="3948113" y="784225"/>
            <a:ext cx="2830512" cy="5210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722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56E74-B99A-1D80-5FEF-BCA0D5A6B813}"/>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B50DE2E9-378E-B60F-FD0B-C631989D79A6}"/>
              </a:ext>
            </a:extLst>
          </p:cNvPr>
          <p:cNvSpPr/>
          <p:nvPr/>
        </p:nvSpPr>
        <p:spPr>
          <a:xfrm>
            <a:off x="356853" y="290946"/>
            <a:ext cx="6845968" cy="10256954"/>
          </a:xfrm>
          <a:prstGeom prst="rect">
            <a:avLst/>
          </a:prstGeom>
          <a:no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776015AC-9A57-3661-CE64-9BBCF55FAB81}"/>
              </a:ext>
            </a:extLst>
          </p:cNvPr>
          <p:cNvSpPr txBox="1"/>
          <p:nvPr/>
        </p:nvSpPr>
        <p:spPr>
          <a:xfrm>
            <a:off x="795080" y="667702"/>
            <a:ext cx="6407741" cy="4739759"/>
          </a:xfrm>
          <a:prstGeom prst="rect">
            <a:avLst/>
          </a:prstGeom>
          <a:noFill/>
        </p:spPr>
        <p:txBody>
          <a:bodyPr wrap="square" rtlCol="0">
            <a:spAutoFit/>
          </a:bodyPr>
          <a:lstStyle/>
          <a:p>
            <a:pPr marL="285750" indent="-285750">
              <a:buFont typeface="Arial" panose="020B0604020202020204" pitchFamily="34" charset="0"/>
              <a:buChar char="•"/>
            </a:pPr>
            <a:endParaRPr lang="en-US" b="1" dirty="0">
              <a:solidFill>
                <a:srgbClr val="75504C"/>
              </a:solidFill>
            </a:endParaRPr>
          </a:p>
          <a:p>
            <a:r>
              <a:rPr lang="en-IE" sz="2000" b="1" dirty="0">
                <a:solidFill>
                  <a:schemeClr val="bg1"/>
                </a:solidFill>
                <a:highlight>
                  <a:srgbClr val="C77362"/>
                </a:highlight>
              </a:rPr>
              <a:t>STEP 2: Identify the Core Experience vs Enhancements</a:t>
            </a:r>
          </a:p>
          <a:p>
            <a:r>
              <a:rPr lang="en-IE" sz="1600" dirty="0">
                <a:solidFill>
                  <a:schemeClr val="tx1">
                    <a:lumMod val="85000"/>
                    <a:lumOff val="15000"/>
                  </a:schemeClr>
                </a:solidFill>
              </a:rPr>
              <a:t>Before identifying cost drivers, separate:</a:t>
            </a:r>
          </a:p>
          <a:p>
            <a:endParaRPr lang="en-IE" sz="1600" dirty="0">
              <a:solidFill>
                <a:schemeClr val="tx1">
                  <a:lumMod val="85000"/>
                  <a:lumOff val="15000"/>
                </a:schemeClr>
              </a:solidFill>
            </a:endParaRPr>
          </a:p>
          <a:p>
            <a:r>
              <a:rPr lang="en-IE" b="1" dirty="0">
                <a:solidFill>
                  <a:srgbClr val="75504C"/>
                </a:solidFill>
              </a:rPr>
              <a:t>Core Version (Phase 1) </a:t>
            </a:r>
            <a:r>
              <a:rPr lang="en-IE" sz="1600" b="1" dirty="0">
                <a:solidFill>
                  <a:schemeClr val="tx1">
                    <a:lumMod val="85000"/>
                    <a:lumOff val="15000"/>
                  </a:schemeClr>
                </a:solidFill>
              </a:rPr>
              <a:t>- </a:t>
            </a:r>
            <a:r>
              <a:rPr lang="en-IE" sz="1600" dirty="0">
                <a:solidFill>
                  <a:schemeClr val="tx1">
                    <a:lumMod val="85000"/>
                    <a:lumOff val="15000"/>
                  </a:schemeClr>
                </a:solidFill>
              </a:rPr>
              <a:t>3 locations, QR codes, hosted audio narration, basic image overlay, smartphone-based (no app download required)</a:t>
            </a:r>
          </a:p>
          <a:p>
            <a:endParaRPr lang="en-IE" sz="1600" dirty="0">
              <a:solidFill>
                <a:schemeClr val="tx1">
                  <a:lumMod val="85000"/>
                  <a:lumOff val="15000"/>
                </a:schemeClr>
              </a:solidFill>
            </a:endParaRPr>
          </a:p>
          <a:p>
            <a:r>
              <a:rPr lang="en-IE" b="1" dirty="0">
                <a:solidFill>
                  <a:srgbClr val="75504C"/>
                </a:solidFill>
              </a:rPr>
              <a:t>Enhanced Version (Future Phase) - </a:t>
            </a:r>
            <a:r>
              <a:rPr lang="en-IE" sz="1600" dirty="0">
                <a:solidFill>
                  <a:schemeClr val="tx1">
                    <a:lumMod val="85000"/>
                    <a:lumOff val="15000"/>
                  </a:schemeClr>
                </a:solidFill>
              </a:rPr>
              <a:t>8–10 locations, custom AR interface, 3D landscape reconstructions, multilingual voiceover, data analytics dashboard, tablets for guided tours.</a:t>
            </a:r>
          </a:p>
          <a:p>
            <a:endParaRPr lang="en-IE" sz="1600" dirty="0">
              <a:solidFill>
                <a:schemeClr val="tx1">
                  <a:lumMod val="85000"/>
                  <a:lumOff val="15000"/>
                </a:schemeClr>
              </a:solidFill>
            </a:endParaRPr>
          </a:p>
          <a:p>
            <a:r>
              <a:rPr lang="en-IE" sz="1600" dirty="0">
                <a:solidFill>
                  <a:schemeClr val="tx1">
                    <a:lumMod val="85000"/>
                    <a:lumOff val="15000"/>
                  </a:schemeClr>
                </a:solidFill>
              </a:rPr>
              <a:t>This separation immediately reveals cost drivers.</a:t>
            </a:r>
          </a:p>
          <a:p>
            <a:endParaRPr lang="en-IE" sz="1600" dirty="0">
              <a:solidFill>
                <a:schemeClr val="tx1">
                  <a:lumMod val="85000"/>
                  <a:lumOff val="15000"/>
                </a:schemeClr>
              </a:solidFill>
            </a:endParaRPr>
          </a:p>
          <a:p>
            <a:r>
              <a:rPr lang="en-US" sz="2000" b="1" dirty="0">
                <a:solidFill>
                  <a:schemeClr val="bg1"/>
                </a:solidFill>
                <a:highlight>
                  <a:srgbClr val="C77362"/>
                </a:highlight>
              </a:rPr>
              <a:t>STEP 3: Identify Cost Drivers in This Project</a:t>
            </a:r>
          </a:p>
          <a:p>
            <a:r>
              <a:rPr lang="en-US" sz="1600" dirty="0">
                <a:solidFill>
                  <a:schemeClr val="tx1">
                    <a:lumMod val="85000"/>
                    <a:lumOff val="15000"/>
                  </a:schemeClr>
                </a:solidFill>
              </a:rPr>
              <a:t>Now let’s properly apply the definition. A </a:t>
            </a:r>
            <a:r>
              <a:rPr lang="en-US" sz="1600" b="1" dirty="0">
                <a:solidFill>
                  <a:schemeClr val="tx1">
                    <a:lumMod val="85000"/>
                    <a:lumOff val="15000"/>
                  </a:schemeClr>
                </a:solidFill>
              </a:rPr>
              <a:t>cost driver</a:t>
            </a:r>
            <a:r>
              <a:rPr lang="en-US" sz="1600" dirty="0">
                <a:solidFill>
                  <a:schemeClr val="tx1">
                    <a:lumMod val="85000"/>
                    <a:lumOff val="15000"/>
                  </a:schemeClr>
                </a:solidFill>
              </a:rPr>
              <a:t> is any decision that increases complexity, scale, or technical sophistication — and therefore increases cost. The table in the next section is adapted to the WB Yeats Concept.</a:t>
            </a:r>
            <a:endParaRPr lang="en-IE" dirty="0">
              <a:solidFill>
                <a:schemeClr val="tx1">
                  <a:lumMod val="85000"/>
                  <a:lumOff val="15000"/>
                </a:schemeClr>
              </a:solidFill>
            </a:endParaRPr>
          </a:p>
        </p:txBody>
      </p:sp>
      <p:pic>
        <p:nvPicPr>
          <p:cNvPr id="3074" name="Picture 2" descr="Explore Yeats Country - Best Places to Visit in Sligo - Rose of Innisfree">
            <a:extLst>
              <a:ext uri="{FF2B5EF4-FFF2-40B4-BE49-F238E27FC236}">
                <a16:creationId xmlns:a16="http://schemas.microsoft.com/office/drawing/2014/main" id="{7815387E-A6E9-B66B-6A29-7EAB46BFE6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080" y="5722662"/>
            <a:ext cx="6076775" cy="4052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976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1453B-AB89-675A-D8F9-578F9EF1521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1BFEB44-11FB-A9D7-04D9-295EA4FB01C7}"/>
              </a:ext>
            </a:extLst>
          </p:cNvPr>
          <p:cNvGraphicFramePr>
            <a:graphicFrameLocks noGrp="1"/>
          </p:cNvGraphicFramePr>
          <p:nvPr/>
        </p:nvGraphicFramePr>
        <p:xfrm>
          <a:off x="636270" y="625415"/>
          <a:ext cx="6287133" cy="9022080"/>
        </p:xfrm>
        <a:graphic>
          <a:graphicData uri="http://schemas.openxmlformats.org/drawingml/2006/table">
            <a:tbl>
              <a:tblPr firstRow="1" bandRow="1">
                <a:tableStyleId>{5C22544A-7EE6-4342-B048-85BDC9FD1C3A}</a:tableStyleId>
              </a:tblPr>
              <a:tblGrid>
                <a:gridCol w="2095711">
                  <a:extLst>
                    <a:ext uri="{9D8B030D-6E8A-4147-A177-3AD203B41FA5}">
                      <a16:colId xmlns:a16="http://schemas.microsoft.com/office/drawing/2014/main" val="925581970"/>
                    </a:ext>
                  </a:extLst>
                </a:gridCol>
                <a:gridCol w="2380346">
                  <a:extLst>
                    <a:ext uri="{9D8B030D-6E8A-4147-A177-3AD203B41FA5}">
                      <a16:colId xmlns:a16="http://schemas.microsoft.com/office/drawing/2014/main" val="3507381889"/>
                    </a:ext>
                  </a:extLst>
                </a:gridCol>
                <a:gridCol w="1811076">
                  <a:extLst>
                    <a:ext uri="{9D8B030D-6E8A-4147-A177-3AD203B41FA5}">
                      <a16:colId xmlns:a16="http://schemas.microsoft.com/office/drawing/2014/main" val="2059786942"/>
                    </a:ext>
                  </a:extLst>
                </a:gridCol>
              </a:tblGrid>
              <a:tr h="370840">
                <a:tc>
                  <a:txBody>
                    <a:bodyPr/>
                    <a:lstStyle/>
                    <a:p>
                      <a:pPr algn="ctr"/>
                      <a:r>
                        <a:rPr lang="en-IE" sz="2000" b="1" dirty="0"/>
                        <a:t>Cost Driver Category </a:t>
                      </a:r>
                    </a:p>
                  </a:txBody>
                  <a:tcPr anchor="ctr">
                    <a:solidFill>
                      <a:srgbClr val="C77362"/>
                    </a:solidFill>
                  </a:tcPr>
                </a:tc>
                <a:tc>
                  <a:txBody>
                    <a:bodyPr/>
                    <a:lstStyle/>
                    <a:p>
                      <a:pPr algn="ctr"/>
                      <a:r>
                        <a:rPr lang="en-IE" sz="2000" b="1" dirty="0"/>
                        <a:t>Examples of Costs</a:t>
                      </a:r>
                    </a:p>
                  </a:txBody>
                  <a:tcPr anchor="ctr">
                    <a:solidFill>
                      <a:srgbClr val="C77362"/>
                    </a:solidFill>
                  </a:tcPr>
                </a:tc>
                <a:tc>
                  <a:txBody>
                    <a:bodyPr/>
                    <a:lstStyle/>
                    <a:p>
                      <a:pPr algn="ctr"/>
                      <a:r>
                        <a:rPr lang="en-IE" sz="2000" b="1" dirty="0"/>
                        <a:t>Type of Cost Driver</a:t>
                      </a:r>
                    </a:p>
                  </a:txBody>
                  <a:tcPr anchor="ctr">
                    <a:solidFill>
                      <a:srgbClr val="C77362"/>
                    </a:solidFill>
                  </a:tcPr>
                </a:tc>
                <a:extLst>
                  <a:ext uri="{0D108BD9-81ED-4DB2-BD59-A6C34878D82A}">
                    <a16:rowId xmlns:a16="http://schemas.microsoft.com/office/drawing/2014/main" val="2081849989"/>
                  </a:ext>
                </a:extLst>
              </a:tr>
              <a:tr h="370840">
                <a:tc>
                  <a:txBody>
                    <a:bodyPr/>
                    <a:lstStyle/>
                    <a:p>
                      <a:r>
                        <a:rPr lang="en-IE" sz="1600" b="1" dirty="0">
                          <a:solidFill>
                            <a:schemeClr val="bg1"/>
                          </a:solidFill>
                        </a:rPr>
                        <a:t>Number of Locations</a:t>
                      </a:r>
                    </a:p>
                  </a:txBody>
                  <a:tcPr anchor="ctr">
                    <a:solidFill>
                      <a:srgbClr val="C77362"/>
                    </a:solidFill>
                  </a:tcPr>
                </a:tc>
                <a:tc>
                  <a:txBody>
                    <a:bodyPr/>
                    <a:lstStyle/>
                    <a:p>
                      <a:r>
                        <a:rPr lang="en-US" sz="1600" dirty="0">
                          <a:solidFill>
                            <a:schemeClr val="tx1">
                              <a:lumMod val="85000"/>
                              <a:lumOff val="15000"/>
                            </a:schemeClr>
                          </a:solidFill>
                        </a:rPr>
                        <a:t>Each additional stop increases: content creation, filming, voice recordings, design work, insurance, testing, signage and maintenance</a:t>
                      </a:r>
                    </a:p>
                    <a:p>
                      <a:endParaRPr lang="en-IE" sz="1600" dirty="0">
                        <a:solidFill>
                          <a:schemeClr val="tx1">
                            <a:lumMod val="85000"/>
                            <a:lumOff val="15000"/>
                          </a:schemeClr>
                        </a:solidFill>
                      </a:endParaRPr>
                    </a:p>
                  </a:txBody>
                  <a:tcPr anchor="ctr">
                    <a:solidFill>
                      <a:srgbClr val="E7E6D9"/>
                    </a:solidFill>
                  </a:tcPr>
                </a:tc>
                <a:tc>
                  <a:txBody>
                    <a:bodyPr/>
                    <a:lstStyle/>
                    <a:p>
                      <a:r>
                        <a:rPr lang="en-US" sz="1600" dirty="0">
                          <a:solidFill>
                            <a:schemeClr val="tx1">
                              <a:lumMod val="85000"/>
                              <a:lumOff val="15000"/>
                            </a:schemeClr>
                          </a:solidFill>
                        </a:rPr>
                        <a:t>This is a scale driver or </a:t>
                      </a:r>
                      <a:r>
                        <a:rPr lang="en-US" sz="1600" b="1" dirty="0">
                          <a:solidFill>
                            <a:schemeClr val="tx1">
                              <a:lumMod val="85000"/>
                              <a:lumOff val="15000"/>
                            </a:schemeClr>
                          </a:solidFill>
                        </a:rPr>
                        <a:t>multiplier.</a:t>
                      </a:r>
                      <a:endParaRPr lang="en-IE" sz="1600" b="1" dirty="0">
                        <a:solidFill>
                          <a:schemeClr val="tx1">
                            <a:lumMod val="85000"/>
                            <a:lumOff val="15000"/>
                          </a:schemeClr>
                        </a:solidFill>
                      </a:endParaRPr>
                    </a:p>
                  </a:txBody>
                  <a:tcPr anchor="ctr">
                    <a:solidFill>
                      <a:srgbClr val="E7E6D9"/>
                    </a:solidFill>
                  </a:tcPr>
                </a:tc>
                <a:extLst>
                  <a:ext uri="{0D108BD9-81ED-4DB2-BD59-A6C34878D82A}">
                    <a16:rowId xmlns:a16="http://schemas.microsoft.com/office/drawing/2014/main" val="2159813016"/>
                  </a:ext>
                </a:extLst>
              </a:tr>
              <a:tr h="370840">
                <a:tc>
                  <a:txBody>
                    <a:bodyPr/>
                    <a:lstStyle/>
                    <a:p>
                      <a:r>
                        <a:rPr lang="en-US" sz="1600" b="1" dirty="0">
                          <a:solidFill>
                            <a:schemeClr val="bg1"/>
                          </a:solidFill>
                        </a:rPr>
                        <a:t>Type of Technology</a:t>
                      </a:r>
                    </a:p>
                    <a:p>
                      <a:endParaRPr lang="en-IE" sz="1600" b="1" dirty="0">
                        <a:solidFill>
                          <a:schemeClr val="bg1"/>
                        </a:solidFill>
                      </a:endParaRPr>
                    </a:p>
                  </a:txBody>
                  <a:tcPr anchor="ctr">
                    <a:solidFill>
                      <a:srgbClr val="C77362"/>
                    </a:solidFill>
                  </a:tcPr>
                </a:tc>
                <a:tc>
                  <a:txBody>
                    <a:bodyPr/>
                    <a:lstStyle/>
                    <a:p>
                      <a:r>
                        <a:rPr lang="en-US" sz="1600" b="1" dirty="0">
                          <a:solidFill>
                            <a:schemeClr val="tx1">
                              <a:lumMod val="85000"/>
                              <a:lumOff val="15000"/>
                            </a:schemeClr>
                          </a:solidFill>
                        </a:rPr>
                        <a:t>Option A:</a:t>
                      </a:r>
                      <a:br>
                        <a:rPr lang="en-US" sz="1600" dirty="0">
                          <a:solidFill>
                            <a:schemeClr val="tx1">
                              <a:lumMod val="85000"/>
                              <a:lumOff val="15000"/>
                            </a:schemeClr>
                          </a:solidFill>
                        </a:rPr>
                      </a:br>
                      <a:r>
                        <a:rPr lang="en-US" sz="1600" dirty="0">
                          <a:solidFill>
                            <a:schemeClr val="tx1">
                              <a:lumMod val="85000"/>
                              <a:lumOff val="15000"/>
                            </a:schemeClr>
                          </a:solidFill>
                        </a:rPr>
                        <a:t>QR code + hosted web-based AR platform</a:t>
                      </a:r>
                      <a:br>
                        <a:rPr lang="en-US" sz="1600" dirty="0">
                          <a:solidFill>
                            <a:schemeClr val="tx1">
                              <a:lumMod val="85000"/>
                              <a:lumOff val="15000"/>
                            </a:schemeClr>
                          </a:solidFill>
                        </a:rPr>
                      </a:br>
                      <a:r>
                        <a:rPr lang="en-US" sz="1600" dirty="0">
                          <a:solidFill>
                            <a:schemeClr val="tx1">
                              <a:lumMod val="85000"/>
                              <a:lumOff val="15000"/>
                            </a:schemeClr>
                          </a:solidFill>
                        </a:rPr>
                        <a:t>Low development cost.</a:t>
                      </a:r>
                    </a:p>
                    <a:p>
                      <a:endParaRPr lang="en-US" sz="1600" dirty="0">
                        <a:solidFill>
                          <a:schemeClr val="tx1">
                            <a:lumMod val="85000"/>
                            <a:lumOff val="15000"/>
                          </a:schemeClr>
                        </a:solidFill>
                      </a:endParaRPr>
                    </a:p>
                    <a:p>
                      <a:r>
                        <a:rPr lang="en-US" sz="1600" b="1" dirty="0">
                          <a:solidFill>
                            <a:schemeClr val="tx1">
                              <a:lumMod val="85000"/>
                              <a:lumOff val="15000"/>
                            </a:schemeClr>
                          </a:solidFill>
                        </a:rPr>
                        <a:t>Option B:</a:t>
                      </a:r>
                      <a:br>
                        <a:rPr lang="en-US" sz="1600" dirty="0">
                          <a:solidFill>
                            <a:schemeClr val="tx1">
                              <a:lumMod val="85000"/>
                              <a:lumOff val="15000"/>
                            </a:schemeClr>
                          </a:solidFill>
                        </a:rPr>
                      </a:br>
                      <a:r>
                        <a:rPr lang="en-US" sz="1600" dirty="0">
                          <a:solidFill>
                            <a:schemeClr val="tx1">
                              <a:lumMod val="85000"/>
                              <a:lumOff val="15000"/>
                            </a:schemeClr>
                          </a:solidFill>
                        </a:rPr>
                        <a:t>Fully custom app</a:t>
                      </a:r>
                      <a:br>
                        <a:rPr lang="en-US" sz="1600" dirty="0">
                          <a:solidFill>
                            <a:schemeClr val="tx1">
                              <a:lumMod val="85000"/>
                              <a:lumOff val="15000"/>
                            </a:schemeClr>
                          </a:solidFill>
                        </a:rPr>
                      </a:br>
                      <a:r>
                        <a:rPr lang="en-US" sz="1600" dirty="0">
                          <a:solidFill>
                            <a:schemeClr val="tx1">
                              <a:lumMod val="85000"/>
                              <a:lumOff val="15000"/>
                            </a:schemeClr>
                          </a:solidFill>
                        </a:rPr>
                        <a:t>High development + ongoing maintenance cost.</a:t>
                      </a:r>
                    </a:p>
                    <a:p>
                      <a:pPr marL="285750" indent="-285750">
                        <a:buFont typeface="Arial" panose="020B0604020202020204" pitchFamily="34" charset="0"/>
                        <a:buChar char="•"/>
                      </a:pPr>
                      <a:endParaRPr lang="en-IE" sz="1600" dirty="0">
                        <a:solidFill>
                          <a:schemeClr val="tx1">
                            <a:lumMod val="85000"/>
                            <a:lumOff val="15000"/>
                          </a:schemeClr>
                        </a:solidFill>
                      </a:endParaRPr>
                    </a:p>
                  </a:txBody>
                  <a:tcPr anchor="ctr">
                    <a:solidFill>
                      <a:srgbClr val="E7E6D9"/>
                    </a:solidFill>
                  </a:tcPr>
                </a:tc>
                <a:tc>
                  <a:txBody>
                    <a:bodyPr/>
                    <a:lstStyle/>
                    <a:p>
                      <a:r>
                        <a:rPr lang="en-US" sz="1600" dirty="0">
                          <a:solidFill>
                            <a:schemeClr val="tx1">
                              <a:lumMod val="85000"/>
                              <a:lumOff val="15000"/>
                            </a:schemeClr>
                          </a:solidFill>
                        </a:rPr>
                        <a:t>This is a </a:t>
                      </a:r>
                      <a:r>
                        <a:rPr lang="en-US" sz="1600" b="1" dirty="0" err="1">
                          <a:solidFill>
                            <a:schemeClr val="tx1">
                              <a:lumMod val="85000"/>
                              <a:lumOff val="15000"/>
                            </a:schemeClr>
                          </a:solidFill>
                        </a:rPr>
                        <a:t>customisation</a:t>
                      </a:r>
                      <a:r>
                        <a:rPr lang="en-US" sz="1600" b="1" dirty="0">
                          <a:solidFill>
                            <a:schemeClr val="tx1">
                              <a:lumMod val="85000"/>
                              <a:lumOff val="15000"/>
                            </a:schemeClr>
                          </a:solidFill>
                        </a:rPr>
                        <a:t> </a:t>
                      </a:r>
                      <a:r>
                        <a:rPr lang="en-US" sz="1600" b="0" dirty="0">
                          <a:solidFill>
                            <a:schemeClr val="tx1">
                              <a:lumMod val="85000"/>
                              <a:lumOff val="15000"/>
                            </a:schemeClr>
                          </a:solidFill>
                        </a:rPr>
                        <a:t>driver.</a:t>
                      </a:r>
                      <a:endParaRPr lang="en-IE" sz="1600" b="0" dirty="0">
                        <a:solidFill>
                          <a:schemeClr val="tx1">
                            <a:lumMod val="85000"/>
                            <a:lumOff val="15000"/>
                          </a:schemeClr>
                        </a:solidFill>
                      </a:endParaRPr>
                    </a:p>
                  </a:txBody>
                  <a:tcPr anchor="ctr">
                    <a:solidFill>
                      <a:srgbClr val="E7E6D9"/>
                    </a:solidFill>
                  </a:tcPr>
                </a:tc>
                <a:extLst>
                  <a:ext uri="{0D108BD9-81ED-4DB2-BD59-A6C34878D82A}">
                    <a16:rowId xmlns:a16="http://schemas.microsoft.com/office/drawing/2014/main" val="106661872"/>
                  </a:ext>
                </a:extLst>
              </a:tr>
              <a:tr h="370840">
                <a:tc>
                  <a:txBody>
                    <a:bodyPr/>
                    <a:lstStyle/>
                    <a:p>
                      <a:r>
                        <a:rPr lang="en-US" sz="1600" b="1" dirty="0">
                          <a:solidFill>
                            <a:schemeClr val="bg1"/>
                          </a:solidFill>
                        </a:rPr>
                        <a:t>Level of Animation / Production Quality</a:t>
                      </a:r>
                      <a:endParaRPr lang="en-IE" sz="1600" b="1" dirty="0">
                        <a:solidFill>
                          <a:schemeClr val="bg1"/>
                        </a:solidFill>
                      </a:endParaRPr>
                    </a:p>
                  </a:txBody>
                  <a:tcPr anchor="ctr">
                    <a:solidFill>
                      <a:srgbClr val="C77362"/>
                    </a:solidFill>
                  </a:tcPr>
                </a:tc>
                <a:tc>
                  <a:txBody>
                    <a:bodyPr/>
                    <a:lstStyle/>
                    <a:p>
                      <a:pPr marL="285750" indent="-285750">
                        <a:buFont typeface="Arial" panose="020B0604020202020204" pitchFamily="34" charset="0"/>
                        <a:buChar char="•"/>
                      </a:pPr>
                      <a:r>
                        <a:rPr lang="en-US" sz="1600" dirty="0">
                          <a:solidFill>
                            <a:schemeClr val="tx1">
                              <a:lumMod val="85000"/>
                              <a:lumOff val="15000"/>
                            </a:schemeClr>
                          </a:solidFill>
                        </a:rPr>
                        <a:t>Simple </a:t>
                      </a:r>
                      <a:r>
                        <a:rPr lang="en-IE" sz="1600" dirty="0">
                          <a:solidFill>
                            <a:schemeClr val="tx1">
                              <a:lumMod val="85000"/>
                              <a:lumOff val="15000"/>
                            </a:schemeClr>
                          </a:solidFill>
                        </a:rPr>
                        <a:t>historic photo fade-in overlay </a:t>
                      </a:r>
                      <a:r>
                        <a:rPr lang="en-US" sz="1600" dirty="0">
                          <a:solidFill>
                            <a:schemeClr val="tx1">
                              <a:lumMod val="85000"/>
                              <a:lumOff val="15000"/>
                            </a:schemeClr>
                          </a:solidFill>
                        </a:rPr>
                        <a:t> = low cost</a:t>
                      </a:r>
                    </a:p>
                    <a:p>
                      <a:pPr marL="285750" indent="-285750">
                        <a:buFont typeface="Arial" panose="020B0604020202020204" pitchFamily="34" charset="0"/>
                        <a:buChar char="•"/>
                      </a:pPr>
                      <a:r>
                        <a:rPr lang="en-US" sz="1600" dirty="0">
                          <a:solidFill>
                            <a:schemeClr val="tx1">
                              <a:lumMod val="85000"/>
                              <a:lumOff val="15000"/>
                            </a:schemeClr>
                          </a:solidFill>
                        </a:rPr>
                        <a:t>3D reconstruction </a:t>
                      </a:r>
                      <a:r>
                        <a:rPr lang="en-IE" sz="1600" dirty="0">
                          <a:solidFill>
                            <a:schemeClr val="tx1">
                              <a:lumMod val="85000"/>
                              <a:lumOff val="15000"/>
                            </a:schemeClr>
                          </a:solidFill>
                        </a:rPr>
                        <a:t>of 19th-century Sligo town</a:t>
                      </a:r>
                      <a:r>
                        <a:rPr lang="en-US" sz="1600" dirty="0">
                          <a:solidFill>
                            <a:schemeClr val="tx1">
                              <a:lumMod val="85000"/>
                              <a:lumOff val="15000"/>
                            </a:schemeClr>
                          </a:solidFill>
                        </a:rPr>
                        <a:t> = high cost</a:t>
                      </a:r>
                    </a:p>
                    <a:p>
                      <a:pPr marL="0" indent="0">
                        <a:buFont typeface="Arial" panose="020B0604020202020204" pitchFamily="34" charset="0"/>
                        <a:buNone/>
                      </a:pPr>
                      <a:endParaRPr lang="en-US" sz="1600" dirty="0">
                        <a:solidFill>
                          <a:schemeClr val="tx1">
                            <a:lumMod val="85000"/>
                            <a:lumOff val="15000"/>
                          </a:schemeClr>
                        </a:solidFill>
                      </a:endParaRPr>
                    </a:p>
                    <a:p>
                      <a:r>
                        <a:rPr lang="en-US" sz="1600" dirty="0">
                          <a:solidFill>
                            <a:schemeClr val="tx1">
                              <a:lumMod val="85000"/>
                              <a:lumOff val="15000"/>
                            </a:schemeClr>
                          </a:solidFill>
                        </a:rPr>
                        <a:t>Complex animation requires 3D modelling, specialist software, rendering time, technical testing</a:t>
                      </a:r>
                    </a:p>
                    <a:p>
                      <a:endParaRPr lang="en-US" sz="1600" dirty="0">
                        <a:solidFill>
                          <a:schemeClr val="tx1">
                            <a:lumMod val="85000"/>
                            <a:lumOff val="15000"/>
                          </a:schemeClr>
                        </a:solidFill>
                      </a:endParaRPr>
                    </a:p>
                    <a:p>
                      <a:r>
                        <a:rPr lang="en-US" sz="1600" dirty="0">
                          <a:solidFill>
                            <a:schemeClr val="tx1">
                              <a:lumMod val="85000"/>
                              <a:lumOff val="15000"/>
                            </a:schemeClr>
                          </a:solidFill>
                        </a:rPr>
                        <a:t>Costs multiply quickly.</a:t>
                      </a:r>
                    </a:p>
                    <a:p>
                      <a:pPr marL="285750" indent="-285750">
                        <a:buFont typeface="Arial" panose="020B0604020202020204" pitchFamily="34" charset="0"/>
                        <a:buChar char="•"/>
                      </a:pPr>
                      <a:endParaRPr lang="en-IE" sz="1600" dirty="0">
                        <a:solidFill>
                          <a:schemeClr val="tx1">
                            <a:lumMod val="85000"/>
                            <a:lumOff val="15000"/>
                          </a:schemeClr>
                        </a:solidFill>
                      </a:endParaRPr>
                    </a:p>
                  </a:txBody>
                  <a:tcPr anchor="ctr">
                    <a:solidFill>
                      <a:srgbClr val="E7E6D9"/>
                    </a:solidFill>
                  </a:tcPr>
                </a:tc>
                <a:tc>
                  <a:txBody>
                    <a:bodyPr/>
                    <a:lstStyle/>
                    <a:p>
                      <a:r>
                        <a:rPr lang="en-US" sz="1600" dirty="0">
                          <a:solidFill>
                            <a:schemeClr val="tx1">
                              <a:lumMod val="85000"/>
                              <a:lumOff val="15000"/>
                            </a:schemeClr>
                          </a:solidFill>
                        </a:rPr>
                        <a:t>This is a </a:t>
                      </a:r>
                      <a:r>
                        <a:rPr lang="en-US" sz="1600" b="1" dirty="0">
                          <a:solidFill>
                            <a:schemeClr val="tx1">
                              <a:lumMod val="85000"/>
                              <a:lumOff val="15000"/>
                            </a:schemeClr>
                          </a:solidFill>
                        </a:rPr>
                        <a:t>complexity </a:t>
                      </a:r>
                      <a:r>
                        <a:rPr lang="en-US" sz="1600" dirty="0">
                          <a:solidFill>
                            <a:schemeClr val="tx1">
                              <a:lumMod val="85000"/>
                              <a:lumOff val="15000"/>
                            </a:schemeClr>
                          </a:solidFill>
                        </a:rPr>
                        <a:t>driver.</a:t>
                      </a:r>
                      <a:endParaRPr lang="en-IE" sz="1600" dirty="0">
                        <a:solidFill>
                          <a:schemeClr val="tx1">
                            <a:lumMod val="85000"/>
                            <a:lumOff val="15000"/>
                          </a:schemeClr>
                        </a:solidFill>
                      </a:endParaRPr>
                    </a:p>
                  </a:txBody>
                  <a:tcPr anchor="ctr">
                    <a:solidFill>
                      <a:srgbClr val="E7E6D9"/>
                    </a:solidFill>
                  </a:tcPr>
                </a:tc>
                <a:extLst>
                  <a:ext uri="{0D108BD9-81ED-4DB2-BD59-A6C34878D82A}">
                    <a16:rowId xmlns:a16="http://schemas.microsoft.com/office/drawing/2014/main" val="1252230661"/>
                  </a:ext>
                </a:extLst>
              </a:tr>
            </a:tbl>
          </a:graphicData>
        </a:graphic>
      </p:graphicFrame>
    </p:spTree>
    <p:extLst>
      <p:ext uri="{BB962C8B-B14F-4D97-AF65-F5344CB8AC3E}">
        <p14:creationId xmlns:p14="http://schemas.microsoft.com/office/powerpoint/2010/main" val="3780629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B3EBB-1136-3DFD-4293-C43FC39DC0E6}"/>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6493326-3F6B-2168-9B92-6F130DF97614}"/>
              </a:ext>
            </a:extLst>
          </p:cNvPr>
          <p:cNvGraphicFramePr>
            <a:graphicFrameLocks noGrp="1"/>
          </p:cNvGraphicFramePr>
          <p:nvPr/>
        </p:nvGraphicFramePr>
        <p:xfrm>
          <a:off x="636270" y="625415"/>
          <a:ext cx="6287133" cy="7223760"/>
        </p:xfrm>
        <a:graphic>
          <a:graphicData uri="http://schemas.openxmlformats.org/drawingml/2006/table">
            <a:tbl>
              <a:tblPr firstRow="1" bandRow="1">
                <a:tableStyleId>{5C22544A-7EE6-4342-B048-85BDC9FD1C3A}</a:tableStyleId>
              </a:tblPr>
              <a:tblGrid>
                <a:gridCol w="2095711">
                  <a:extLst>
                    <a:ext uri="{9D8B030D-6E8A-4147-A177-3AD203B41FA5}">
                      <a16:colId xmlns:a16="http://schemas.microsoft.com/office/drawing/2014/main" val="925581970"/>
                    </a:ext>
                  </a:extLst>
                </a:gridCol>
                <a:gridCol w="2380346">
                  <a:extLst>
                    <a:ext uri="{9D8B030D-6E8A-4147-A177-3AD203B41FA5}">
                      <a16:colId xmlns:a16="http://schemas.microsoft.com/office/drawing/2014/main" val="3507381889"/>
                    </a:ext>
                  </a:extLst>
                </a:gridCol>
                <a:gridCol w="1811076">
                  <a:extLst>
                    <a:ext uri="{9D8B030D-6E8A-4147-A177-3AD203B41FA5}">
                      <a16:colId xmlns:a16="http://schemas.microsoft.com/office/drawing/2014/main" val="2059786942"/>
                    </a:ext>
                  </a:extLst>
                </a:gridCol>
              </a:tblGrid>
              <a:tr h="370840">
                <a:tc>
                  <a:txBody>
                    <a:bodyPr/>
                    <a:lstStyle/>
                    <a:p>
                      <a:pPr algn="ctr"/>
                      <a:r>
                        <a:rPr lang="en-IE" sz="2000" b="1" dirty="0"/>
                        <a:t>Cost Driver Category </a:t>
                      </a:r>
                    </a:p>
                  </a:txBody>
                  <a:tcPr anchor="ctr">
                    <a:solidFill>
                      <a:srgbClr val="C77362"/>
                    </a:solidFill>
                  </a:tcPr>
                </a:tc>
                <a:tc>
                  <a:txBody>
                    <a:bodyPr/>
                    <a:lstStyle/>
                    <a:p>
                      <a:pPr algn="ctr"/>
                      <a:r>
                        <a:rPr lang="en-IE" sz="2000" b="1" dirty="0"/>
                        <a:t>Examples of Costs</a:t>
                      </a:r>
                    </a:p>
                  </a:txBody>
                  <a:tcPr anchor="ctr">
                    <a:solidFill>
                      <a:srgbClr val="C77362"/>
                    </a:solidFill>
                  </a:tcPr>
                </a:tc>
                <a:tc>
                  <a:txBody>
                    <a:bodyPr/>
                    <a:lstStyle/>
                    <a:p>
                      <a:pPr algn="ctr"/>
                      <a:r>
                        <a:rPr lang="en-IE" sz="2000" b="1" dirty="0"/>
                        <a:t>Type of Cost Driver</a:t>
                      </a:r>
                    </a:p>
                  </a:txBody>
                  <a:tcPr anchor="ctr">
                    <a:solidFill>
                      <a:srgbClr val="C77362"/>
                    </a:solidFill>
                  </a:tcPr>
                </a:tc>
                <a:extLst>
                  <a:ext uri="{0D108BD9-81ED-4DB2-BD59-A6C34878D82A}">
                    <a16:rowId xmlns:a16="http://schemas.microsoft.com/office/drawing/2014/main" val="2081849989"/>
                  </a:ext>
                </a:extLst>
              </a:tr>
              <a:tr h="370840">
                <a:tc>
                  <a:txBody>
                    <a:bodyPr/>
                    <a:lstStyle/>
                    <a:p>
                      <a:r>
                        <a:rPr lang="en-IE" sz="1600" b="1" dirty="0">
                          <a:solidFill>
                            <a:schemeClr val="bg1"/>
                          </a:solidFill>
                        </a:rPr>
                        <a:t>Multilingual Content</a:t>
                      </a:r>
                    </a:p>
                  </a:txBody>
                  <a:tcPr anchor="ctr">
                    <a:solidFill>
                      <a:srgbClr val="C77362"/>
                    </a:solidFill>
                  </a:tcPr>
                </a:tc>
                <a:tc>
                  <a:txBody>
                    <a:bodyPr/>
                    <a:lstStyle/>
                    <a:p>
                      <a:r>
                        <a:rPr lang="en-US" sz="1600" dirty="0">
                          <a:solidFill>
                            <a:schemeClr val="tx1">
                              <a:lumMod val="85000"/>
                              <a:lumOff val="15000"/>
                            </a:schemeClr>
                          </a:solidFill>
                        </a:rPr>
                        <a:t>Adding French, German, Spanish means:</a:t>
                      </a:r>
                    </a:p>
                    <a:p>
                      <a:endParaRPr lang="en-US" sz="1600" dirty="0">
                        <a:solidFill>
                          <a:schemeClr val="tx1">
                            <a:lumMod val="85000"/>
                            <a:lumOff val="15000"/>
                          </a:schemeClr>
                        </a:solidFill>
                      </a:endParaRPr>
                    </a:p>
                    <a:p>
                      <a:pPr marL="0" marR="0" lvl="0" indent="0" algn="l" defTabSz="755934" rtl="0" eaLnBrk="1" fontAlgn="auto" latinLnBrk="0" hangingPunct="1">
                        <a:lnSpc>
                          <a:spcPct val="100000"/>
                        </a:lnSpc>
                        <a:spcBef>
                          <a:spcPts val="0"/>
                        </a:spcBef>
                        <a:spcAft>
                          <a:spcPts val="0"/>
                        </a:spcAft>
                        <a:buClrTx/>
                        <a:buSzTx/>
                        <a:buFontTx/>
                        <a:buNone/>
                        <a:tabLst/>
                        <a:defRPr/>
                      </a:pPr>
                      <a:r>
                        <a:rPr lang="en-US" sz="1600" dirty="0">
                          <a:solidFill>
                            <a:schemeClr val="tx1">
                              <a:lumMod val="85000"/>
                              <a:lumOff val="15000"/>
                            </a:schemeClr>
                          </a:solidFill>
                        </a:rPr>
                        <a:t>Each additional language multiplies script translation, voice recording, cultural editing, quality control and subtitle syncing.</a:t>
                      </a:r>
                    </a:p>
                    <a:p>
                      <a:endParaRPr lang="en-US" sz="1600" dirty="0">
                        <a:solidFill>
                          <a:schemeClr val="tx1">
                            <a:lumMod val="85000"/>
                            <a:lumOff val="15000"/>
                          </a:schemeClr>
                        </a:solidFill>
                      </a:endParaRPr>
                    </a:p>
                    <a:p>
                      <a:r>
                        <a:rPr lang="en-US" sz="1600" dirty="0">
                          <a:solidFill>
                            <a:schemeClr val="tx1">
                              <a:lumMod val="85000"/>
                              <a:lumOff val="15000"/>
                            </a:schemeClr>
                          </a:solidFill>
                        </a:rPr>
                        <a:t>Each language replicates production costs.</a:t>
                      </a:r>
                    </a:p>
                    <a:p>
                      <a:endParaRPr lang="en-US" sz="1600" dirty="0">
                        <a:solidFill>
                          <a:schemeClr val="tx1">
                            <a:lumMod val="85000"/>
                            <a:lumOff val="15000"/>
                          </a:schemeClr>
                        </a:solidFill>
                      </a:endParaRPr>
                    </a:p>
                    <a:p>
                      <a:endParaRPr lang="en-IE" sz="1600" dirty="0">
                        <a:solidFill>
                          <a:schemeClr val="tx1">
                            <a:lumMod val="85000"/>
                            <a:lumOff val="15000"/>
                          </a:schemeClr>
                        </a:solidFill>
                      </a:endParaRPr>
                    </a:p>
                  </a:txBody>
                  <a:tcPr anchor="ctr">
                    <a:solidFill>
                      <a:srgbClr val="E7E6D9"/>
                    </a:solidFill>
                  </a:tcPr>
                </a:tc>
                <a:tc>
                  <a:txBody>
                    <a:bodyPr/>
                    <a:lstStyle/>
                    <a:p>
                      <a:r>
                        <a:rPr lang="en-US" sz="1600" dirty="0">
                          <a:solidFill>
                            <a:schemeClr val="tx1">
                              <a:lumMod val="85000"/>
                              <a:lumOff val="15000"/>
                            </a:schemeClr>
                          </a:solidFill>
                        </a:rPr>
                        <a:t>This is a </a:t>
                      </a:r>
                      <a:r>
                        <a:rPr lang="en-US" sz="1600" b="1" dirty="0">
                          <a:solidFill>
                            <a:schemeClr val="tx1">
                              <a:lumMod val="85000"/>
                              <a:lumOff val="15000"/>
                            </a:schemeClr>
                          </a:solidFill>
                        </a:rPr>
                        <a:t>duplication </a:t>
                      </a:r>
                      <a:r>
                        <a:rPr lang="en-US" sz="1600" dirty="0">
                          <a:solidFill>
                            <a:schemeClr val="tx1">
                              <a:lumMod val="85000"/>
                              <a:lumOff val="15000"/>
                            </a:schemeClr>
                          </a:solidFill>
                        </a:rPr>
                        <a:t>driver.</a:t>
                      </a:r>
                      <a:endParaRPr lang="en-IE" sz="1600" dirty="0">
                        <a:solidFill>
                          <a:schemeClr val="tx1">
                            <a:lumMod val="85000"/>
                            <a:lumOff val="15000"/>
                          </a:schemeClr>
                        </a:solidFill>
                      </a:endParaRPr>
                    </a:p>
                  </a:txBody>
                  <a:tcPr anchor="ctr">
                    <a:solidFill>
                      <a:srgbClr val="E7E6D9"/>
                    </a:solidFill>
                  </a:tcPr>
                </a:tc>
                <a:extLst>
                  <a:ext uri="{0D108BD9-81ED-4DB2-BD59-A6C34878D82A}">
                    <a16:rowId xmlns:a16="http://schemas.microsoft.com/office/drawing/2014/main" val="3168512330"/>
                  </a:ext>
                </a:extLst>
              </a:tr>
              <a:tr h="370840">
                <a:tc>
                  <a:txBody>
                    <a:bodyPr/>
                    <a:lstStyle/>
                    <a:p>
                      <a:r>
                        <a:rPr lang="en-IE" sz="1600" b="1" kern="1200" dirty="0">
                          <a:solidFill>
                            <a:schemeClr val="bg1"/>
                          </a:solidFill>
                          <a:latin typeface="+mn-lt"/>
                          <a:ea typeface="+mn-ea"/>
                          <a:cs typeface="+mn-cs"/>
                        </a:rPr>
                        <a:t>Staffing Model</a:t>
                      </a:r>
                    </a:p>
                  </a:txBody>
                  <a:tcPr anchor="ctr">
                    <a:solidFill>
                      <a:srgbClr val="C77362"/>
                    </a:solidFill>
                  </a:tcPr>
                </a:tc>
                <a:tc>
                  <a:txBody>
                    <a:bodyPr/>
                    <a:lstStyle/>
                    <a:p>
                      <a:r>
                        <a:rPr lang="en-US" sz="1600" b="1" dirty="0">
                          <a:solidFill>
                            <a:schemeClr val="tx1">
                              <a:lumMod val="85000"/>
                              <a:lumOff val="15000"/>
                            </a:schemeClr>
                          </a:solidFill>
                        </a:rPr>
                        <a:t>Self-guided trail:</a:t>
                      </a:r>
                      <a:br>
                        <a:rPr lang="en-US" sz="1600" dirty="0">
                          <a:solidFill>
                            <a:schemeClr val="tx1">
                              <a:lumMod val="85000"/>
                              <a:lumOff val="15000"/>
                            </a:schemeClr>
                          </a:solidFill>
                        </a:rPr>
                      </a:br>
                      <a:r>
                        <a:rPr lang="en-US" sz="1600" dirty="0">
                          <a:solidFill>
                            <a:schemeClr val="tx1">
                              <a:lumMod val="85000"/>
                              <a:lumOff val="15000"/>
                            </a:schemeClr>
                          </a:solidFill>
                        </a:rPr>
                        <a:t>Minimal staffing.</a:t>
                      </a:r>
                    </a:p>
                    <a:p>
                      <a:endParaRPr lang="en-US" sz="1600" dirty="0">
                        <a:solidFill>
                          <a:schemeClr val="tx1">
                            <a:lumMod val="85000"/>
                            <a:lumOff val="15000"/>
                          </a:schemeClr>
                        </a:solidFill>
                      </a:endParaRPr>
                    </a:p>
                    <a:p>
                      <a:r>
                        <a:rPr lang="en-US" sz="1600" b="1" dirty="0">
                          <a:solidFill>
                            <a:schemeClr val="tx1">
                              <a:lumMod val="85000"/>
                              <a:lumOff val="15000"/>
                            </a:schemeClr>
                          </a:solidFill>
                        </a:rPr>
                        <a:t>Guided immersive group experience:</a:t>
                      </a:r>
                    </a:p>
                    <a:p>
                      <a:pPr marL="285750" indent="-285750">
                        <a:buFont typeface="Arial" panose="020B0604020202020204" pitchFamily="34" charset="0"/>
                        <a:buChar char="•"/>
                      </a:pPr>
                      <a:r>
                        <a:rPr lang="en-US" sz="1600" dirty="0">
                          <a:solidFill>
                            <a:schemeClr val="tx1">
                              <a:lumMod val="85000"/>
                              <a:lumOff val="15000"/>
                            </a:schemeClr>
                          </a:solidFill>
                        </a:rPr>
                        <a:t>Staff training</a:t>
                      </a:r>
                    </a:p>
                    <a:p>
                      <a:pPr marL="285750" indent="-285750">
                        <a:buFont typeface="Arial" panose="020B0604020202020204" pitchFamily="34" charset="0"/>
                        <a:buChar char="•"/>
                      </a:pPr>
                      <a:r>
                        <a:rPr lang="en-US" sz="1600" dirty="0">
                          <a:solidFill>
                            <a:schemeClr val="tx1">
                              <a:lumMod val="85000"/>
                              <a:lumOff val="15000"/>
                            </a:schemeClr>
                          </a:solidFill>
                        </a:rPr>
                        <a:t>Wage costs (€18–€22/hour)</a:t>
                      </a:r>
                    </a:p>
                    <a:p>
                      <a:pPr marL="285750" indent="-285750">
                        <a:buFont typeface="Arial" panose="020B0604020202020204" pitchFamily="34" charset="0"/>
                        <a:buChar char="•"/>
                      </a:pPr>
                      <a:r>
                        <a:rPr lang="en-US" sz="1600" dirty="0">
                          <a:solidFill>
                            <a:schemeClr val="tx1">
                              <a:lumMod val="85000"/>
                              <a:lumOff val="15000"/>
                            </a:schemeClr>
                          </a:solidFill>
                        </a:rPr>
                        <a:t>Scheduling</a:t>
                      </a:r>
                    </a:p>
                    <a:p>
                      <a:pPr marL="285750" indent="-285750">
                        <a:buFont typeface="Arial" panose="020B0604020202020204" pitchFamily="34" charset="0"/>
                        <a:buChar char="•"/>
                      </a:pPr>
                      <a:r>
                        <a:rPr lang="en-US" sz="1600" dirty="0">
                          <a:solidFill>
                            <a:schemeClr val="tx1">
                              <a:lumMod val="85000"/>
                              <a:lumOff val="15000"/>
                            </a:schemeClr>
                          </a:solidFill>
                        </a:rPr>
                        <a:t>Insurance considerations</a:t>
                      </a:r>
                    </a:p>
                    <a:p>
                      <a:pPr marL="0" indent="0">
                        <a:buFont typeface="Arial" panose="020B0604020202020204" pitchFamily="34" charset="0"/>
                        <a:buNone/>
                      </a:pPr>
                      <a:endParaRPr lang="en-IE" sz="1600" dirty="0">
                        <a:solidFill>
                          <a:schemeClr val="tx1">
                            <a:lumMod val="85000"/>
                            <a:lumOff val="15000"/>
                          </a:schemeClr>
                        </a:solidFill>
                      </a:endParaRPr>
                    </a:p>
                  </a:txBody>
                  <a:tcPr anchor="ctr">
                    <a:solidFill>
                      <a:srgbClr val="E7E6D9"/>
                    </a:solidFill>
                  </a:tcPr>
                </a:tc>
                <a:tc>
                  <a:txBody>
                    <a:bodyPr/>
                    <a:lstStyle/>
                    <a:p>
                      <a:r>
                        <a:rPr lang="en-US" sz="1600" dirty="0">
                          <a:solidFill>
                            <a:schemeClr val="tx1">
                              <a:lumMod val="85000"/>
                              <a:lumOff val="15000"/>
                            </a:schemeClr>
                          </a:solidFill>
                        </a:rPr>
                        <a:t>This is a </a:t>
                      </a:r>
                      <a:r>
                        <a:rPr lang="en-US" sz="1600" b="1" dirty="0" err="1">
                          <a:solidFill>
                            <a:schemeClr val="tx1">
                              <a:lumMod val="85000"/>
                              <a:lumOff val="15000"/>
                            </a:schemeClr>
                          </a:solidFill>
                        </a:rPr>
                        <a:t>labour</a:t>
                      </a:r>
                      <a:r>
                        <a:rPr lang="en-US" sz="1600" b="1" dirty="0">
                          <a:solidFill>
                            <a:schemeClr val="tx1">
                              <a:lumMod val="85000"/>
                              <a:lumOff val="15000"/>
                            </a:schemeClr>
                          </a:solidFill>
                        </a:rPr>
                        <a:t> </a:t>
                      </a:r>
                      <a:r>
                        <a:rPr lang="en-US" sz="1600" b="0" dirty="0">
                          <a:solidFill>
                            <a:schemeClr val="tx1">
                              <a:lumMod val="85000"/>
                              <a:lumOff val="15000"/>
                            </a:schemeClr>
                          </a:solidFill>
                        </a:rPr>
                        <a:t>driver.</a:t>
                      </a:r>
                      <a:endParaRPr lang="en-IE" sz="1600" b="0" dirty="0">
                        <a:solidFill>
                          <a:schemeClr val="tx1">
                            <a:lumMod val="85000"/>
                            <a:lumOff val="15000"/>
                          </a:schemeClr>
                        </a:solidFill>
                      </a:endParaRPr>
                    </a:p>
                  </a:txBody>
                  <a:tcPr anchor="ctr">
                    <a:solidFill>
                      <a:srgbClr val="E7E6D9"/>
                    </a:solidFill>
                  </a:tcPr>
                </a:tc>
                <a:extLst>
                  <a:ext uri="{0D108BD9-81ED-4DB2-BD59-A6C34878D82A}">
                    <a16:rowId xmlns:a16="http://schemas.microsoft.com/office/drawing/2014/main" val="1150810443"/>
                  </a:ext>
                </a:extLst>
              </a:tr>
            </a:tbl>
          </a:graphicData>
        </a:graphic>
      </p:graphicFrame>
    </p:spTree>
    <p:extLst>
      <p:ext uri="{BB962C8B-B14F-4D97-AF65-F5344CB8AC3E}">
        <p14:creationId xmlns:p14="http://schemas.microsoft.com/office/powerpoint/2010/main" val="2647958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7663F-77AF-E329-47FA-9326C3B6E6BB}"/>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6525105-6ECC-C5BA-E58B-9B9C85685282}"/>
              </a:ext>
            </a:extLst>
          </p:cNvPr>
          <p:cNvGraphicFramePr>
            <a:graphicFrameLocks noGrp="1"/>
          </p:cNvGraphicFramePr>
          <p:nvPr/>
        </p:nvGraphicFramePr>
        <p:xfrm>
          <a:off x="636270" y="2068029"/>
          <a:ext cx="6287133" cy="6858000"/>
        </p:xfrm>
        <a:graphic>
          <a:graphicData uri="http://schemas.openxmlformats.org/drawingml/2006/table">
            <a:tbl>
              <a:tblPr firstRow="1" bandRow="1">
                <a:tableStyleId>{5C22544A-7EE6-4342-B048-85BDC9FD1C3A}</a:tableStyleId>
              </a:tblPr>
              <a:tblGrid>
                <a:gridCol w="2095711">
                  <a:extLst>
                    <a:ext uri="{9D8B030D-6E8A-4147-A177-3AD203B41FA5}">
                      <a16:colId xmlns:a16="http://schemas.microsoft.com/office/drawing/2014/main" val="925581970"/>
                    </a:ext>
                  </a:extLst>
                </a:gridCol>
                <a:gridCol w="2380346">
                  <a:extLst>
                    <a:ext uri="{9D8B030D-6E8A-4147-A177-3AD203B41FA5}">
                      <a16:colId xmlns:a16="http://schemas.microsoft.com/office/drawing/2014/main" val="3507381889"/>
                    </a:ext>
                  </a:extLst>
                </a:gridCol>
                <a:gridCol w="1811076">
                  <a:extLst>
                    <a:ext uri="{9D8B030D-6E8A-4147-A177-3AD203B41FA5}">
                      <a16:colId xmlns:a16="http://schemas.microsoft.com/office/drawing/2014/main" val="2059786942"/>
                    </a:ext>
                  </a:extLst>
                </a:gridCol>
              </a:tblGrid>
              <a:tr h="370840">
                <a:tc>
                  <a:txBody>
                    <a:bodyPr/>
                    <a:lstStyle/>
                    <a:p>
                      <a:pPr algn="ctr"/>
                      <a:r>
                        <a:rPr lang="en-IE" sz="2000" b="1" dirty="0">
                          <a:solidFill>
                            <a:srgbClr val="C77362"/>
                          </a:solidFill>
                        </a:rPr>
                        <a:t>Budget Category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E" sz="2000" b="1" dirty="0">
                          <a:solidFill>
                            <a:srgbClr val="C77362"/>
                          </a:solidFill>
                        </a:rPr>
                        <a:t>Itemised Costs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E" sz="2000" b="1" dirty="0">
                          <a:solidFill>
                            <a:srgbClr val="C77362"/>
                          </a:solidFill>
                        </a:rPr>
                        <a:t>Cost Impact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1849989"/>
                  </a:ext>
                </a:extLst>
              </a:tr>
              <a:tr h="370840">
                <a:tc>
                  <a:txBody>
                    <a:bodyPr/>
                    <a:lstStyle/>
                    <a:p>
                      <a:r>
                        <a:rPr lang="en-IE" sz="1600" b="1" dirty="0">
                          <a:solidFill>
                            <a:srgbClr val="C77362"/>
                          </a:solidFill>
                        </a:rPr>
                        <a:t>Development &amp; Content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sz="1600" dirty="0">
                          <a:solidFill>
                            <a:schemeClr val="tx1">
                              <a:lumMod val="85000"/>
                              <a:lumOff val="15000"/>
                            </a:schemeClr>
                          </a:solidFill>
                        </a:rPr>
                        <a:t>Scriptwriting (3 locations) – €1,000</a:t>
                      </a:r>
                    </a:p>
                    <a:p>
                      <a:pPr marL="285750" indent="-285750">
                        <a:buFont typeface="Arial" panose="020B0604020202020204" pitchFamily="34" charset="0"/>
                        <a:buChar char="•"/>
                      </a:pPr>
                      <a:r>
                        <a:rPr lang="en-US" sz="1600" dirty="0">
                          <a:solidFill>
                            <a:schemeClr val="tx1">
                              <a:lumMod val="85000"/>
                              <a:lumOff val="15000"/>
                            </a:schemeClr>
                          </a:solidFill>
                        </a:rPr>
                        <a:t>Voiceover recording – €1,000</a:t>
                      </a:r>
                    </a:p>
                    <a:p>
                      <a:pPr marL="285750" indent="-285750">
                        <a:buFont typeface="Arial" panose="020B0604020202020204" pitchFamily="34" charset="0"/>
                        <a:buChar char="•"/>
                      </a:pPr>
                      <a:r>
                        <a:rPr lang="en-US" sz="1600" dirty="0">
                          <a:solidFill>
                            <a:schemeClr val="tx1">
                              <a:lumMod val="85000"/>
                              <a:lumOff val="15000"/>
                            </a:schemeClr>
                          </a:solidFill>
                        </a:rPr>
                        <a:t>Basic animation &amp; overlays – €2,000</a:t>
                      </a:r>
                    </a:p>
                    <a:p>
                      <a:pPr marL="285750" indent="-285750">
                        <a:buFont typeface="Arial" panose="020B0604020202020204" pitchFamily="34" charset="0"/>
                        <a:buChar char="•"/>
                      </a:pPr>
                      <a:r>
                        <a:rPr lang="en-US" sz="1600" dirty="0">
                          <a:solidFill>
                            <a:schemeClr val="tx1">
                              <a:lumMod val="85000"/>
                              <a:lumOff val="15000"/>
                            </a:schemeClr>
                          </a:solidFill>
                        </a:rPr>
                        <a:t>Graphic design &amp; branding – €500</a:t>
                      </a:r>
                      <a:endParaRPr lang="en-IE" sz="160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E" sz="1600" dirty="0">
                          <a:solidFill>
                            <a:schemeClr val="tx1">
                              <a:lumMod val="85000"/>
                              <a:lumOff val="15000"/>
                            </a:schemeClr>
                          </a:solidFill>
                        </a:rPr>
                        <a:t>Subtotal: €4,500</a:t>
                      </a:r>
                      <a:endParaRPr lang="en-IE" sz="1600" b="1"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9813016"/>
                  </a:ext>
                </a:extLst>
              </a:tr>
              <a:tr h="370840">
                <a:tc>
                  <a:txBody>
                    <a:bodyPr/>
                    <a:lstStyle/>
                    <a:p>
                      <a:r>
                        <a:rPr lang="en-US" sz="1600" b="1" dirty="0">
                          <a:solidFill>
                            <a:srgbClr val="C77362"/>
                          </a:solidFill>
                        </a:rPr>
                        <a:t>Technology</a:t>
                      </a:r>
                    </a:p>
                    <a:p>
                      <a:endParaRPr lang="en-IE" sz="1600" b="1" dirty="0">
                        <a:solidFill>
                          <a:srgbClr val="C77362"/>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sz="1600" dirty="0">
                          <a:solidFill>
                            <a:schemeClr val="tx1">
                              <a:lumMod val="85000"/>
                              <a:lumOff val="15000"/>
                            </a:schemeClr>
                          </a:solidFill>
                        </a:rPr>
                        <a:t>AR platform subscription – €200/month</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Hosting – €20/month</a:t>
                      </a:r>
                    </a:p>
                    <a:p>
                      <a:pPr marL="285750" indent="-285750">
                        <a:buFont typeface="Arial" panose="020B0604020202020204" pitchFamily="34" charset="0"/>
                        <a:buChar char="•"/>
                      </a:pPr>
                      <a:r>
                        <a:rPr lang="en-US" sz="1600" dirty="0">
                          <a:solidFill>
                            <a:schemeClr val="tx1">
                              <a:lumMod val="85000"/>
                              <a:lumOff val="15000"/>
                            </a:schemeClr>
                          </a:solidFill>
                        </a:rPr>
                        <a:t>Testing &amp; integration – €800</a:t>
                      </a:r>
                      <a:endParaRPr lang="en-IE" sz="160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dirty="0">
                          <a:solidFill>
                            <a:schemeClr val="tx1">
                              <a:lumMod val="85000"/>
                              <a:lumOff val="15000"/>
                            </a:schemeClr>
                          </a:solidFill>
                        </a:rPr>
                        <a:t>Year 1 Technology Total €3,000</a:t>
                      </a:r>
                      <a:endParaRPr lang="en-IE" sz="1600" b="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661872"/>
                  </a:ext>
                </a:extLst>
              </a:tr>
              <a:tr h="370840">
                <a:tc>
                  <a:txBody>
                    <a:bodyPr/>
                    <a:lstStyle/>
                    <a:p>
                      <a:r>
                        <a:rPr lang="en-IE" sz="1600" b="1" dirty="0">
                          <a:solidFill>
                            <a:srgbClr val="C77362"/>
                          </a:solidFill>
                        </a:rPr>
                        <a:t>Hardware (Optional Guided Version)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sz="1600" dirty="0">
                          <a:solidFill>
                            <a:schemeClr val="tx1">
                              <a:lumMod val="85000"/>
                              <a:lumOff val="15000"/>
                            </a:schemeClr>
                          </a:solidFill>
                        </a:rPr>
                        <a:t>4 iPads (€500 each) – €2,000</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Portable </a:t>
                      </a:r>
                      <a:r>
                        <a:rPr lang="en-US" sz="1600" dirty="0" err="1">
                          <a:solidFill>
                            <a:schemeClr val="tx1">
                              <a:lumMod val="85000"/>
                              <a:lumOff val="15000"/>
                            </a:schemeClr>
                          </a:solidFill>
                        </a:rPr>
                        <a:t>WiFi</a:t>
                      </a:r>
                      <a:r>
                        <a:rPr lang="en-US" sz="1600" dirty="0">
                          <a:solidFill>
                            <a:schemeClr val="tx1">
                              <a:lumMod val="85000"/>
                              <a:lumOff val="15000"/>
                            </a:schemeClr>
                          </a:solidFill>
                        </a:rPr>
                        <a:t> – €40/month</a:t>
                      </a:r>
                      <a:endParaRPr lang="en-IE" sz="160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IE" sz="1600" dirty="0">
                          <a:solidFill>
                            <a:schemeClr val="tx1">
                              <a:lumMod val="85000"/>
                              <a:lumOff val="15000"/>
                            </a:schemeClr>
                          </a:solidFill>
                        </a:rPr>
                        <a:t>Subtotal: €2,480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2230661"/>
                  </a:ext>
                </a:extLst>
              </a:tr>
              <a:tr h="370840">
                <a:tc>
                  <a:txBody>
                    <a:bodyPr/>
                    <a:lstStyle/>
                    <a:p>
                      <a:r>
                        <a:rPr lang="en-IE" sz="1600" b="1" dirty="0">
                          <a:solidFill>
                            <a:srgbClr val="C77362"/>
                          </a:solidFill>
                        </a:rPr>
                        <a:t>Compliance &amp; Insurance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sz="1600" dirty="0">
                          <a:solidFill>
                            <a:schemeClr val="tx1">
                              <a:lumMod val="85000"/>
                              <a:lumOff val="15000"/>
                            </a:schemeClr>
                          </a:solidFill>
                        </a:rPr>
                        <a:t>Insurance update – €500</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GDPR signage &amp; privacy setup – €300</a:t>
                      </a:r>
                      <a:endParaRPr lang="en-IE" sz="160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IE" sz="1600" dirty="0">
                          <a:solidFill>
                            <a:schemeClr val="tx1">
                              <a:lumMod val="85000"/>
                              <a:lumOff val="15000"/>
                            </a:schemeClr>
                          </a:solidFill>
                        </a:rPr>
                        <a:t>Subtotal: €800</a:t>
                      </a:r>
                      <a:endParaRPr lang="en-IE" sz="1600" b="1" dirty="0">
                        <a:solidFill>
                          <a:schemeClr val="tx1">
                            <a:lumMod val="85000"/>
                            <a:lumOff val="15000"/>
                          </a:schemeClr>
                        </a:solidFill>
                      </a:endParaRPr>
                    </a:p>
                    <a:p>
                      <a:endParaRPr lang="en-IE" sz="1600" dirty="0">
                        <a:solidFill>
                          <a:schemeClr val="tx1">
                            <a:lumMod val="85000"/>
                            <a:lumOff val="1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402862"/>
                  </a:ext>
                </a:extLst>
              </a:tr>
            </a:tbl>
          </a:graphicData>
        </a:graphic>
      </p:graphicFrame>
      <p:sp>
        <p:nvSpPr>
          <p:cNvPr id="3" name="TextBox 2">
            <a:extLst>
              <a:ext uri="{FF2B5EF4-FFF2-40B4-BE49-F238E27FC236}">
                <a16:creationId xmlns:a16="http://schemas.microsoft.com/office/drawing/2014/main" id="{C937448A-47A2-5BB8-3ECD-A42643A51495}"/>
              </a:ext>
            </a:extLst>
          </p:cNvPr>
          <p:cNvSpPr txBox="1"/>
          <p:nvPr/>
        </p:nvSpPr>
        <p:spPr>
          <a:xfrm>
            <a:off x="817417" y="1476540"/>
            <a:ext cx="6287132" cy="400110"/>
          </a:xfrm>
          <a:prstGeom prst="rect">
            <a:avLst/>
          </a:prstGeom>
          <a:noFill/>
        </p:spPr>
        <p:txBody>
          <a:bodyPr wrap="square">
            <a:spAutoFit/>
          </a:bodyPr>
          <a:lstStyle/>
          <a:p>
            <a:r>
              <a:rPr lang="en-US" sz="2000" b="1" dirty="0">
                <a:solidFill>
                  <a:srgbClr val="75504C"/>
                </a:solidFill>
              </a:rPr>
              <a:t>Example Budget – Phase 1 (Lean Pilot Version)</a:t>
            </a:r>
            <a:endParaRPr lang="en-IE" sz="2000" b="1" dirty="0">
              <a:solidFill>
                <a:srgbClr val="75504C"/>
              </a:solidFill>
            </a:endParaRPr>
          </a:p>
        </p:txBody>
      </p:sp>
      <p:sp>
        <p:nvSpPr>
          <p:cNvPr id="4" name="TextBox 3">
            <a:extLst>
              <a:ext uri="{FF2B5EF4-FFF2-40B4-BE49-F238E27FC236}">
                <a16:creationId xmlns:a16="http://schemas.microsoft.com/office/drawing/2014/main" id="{A2D067F2-97EA-D3FD-39ED-B8E211A4CA83}"/>
              </a:ext>
            </a:extLst>
          </p:cNvPr>
          <p:cNvSpPr txBox="1"/>
          <p:nvPr/>
        </p:nvSpPr>
        <p:spPr>
          <a:xfrm>
            <a:off x="616526" y="9068115"/>
            <a:ext cx="5250873" cy="1384995"/>
          </a:xfrm>
          <a:prstGeom prst="rect">
            <a:avLst/>
          </a:prstGeom>
          <a:noFill/>
        </p:spPr>
        <p:txBody>
          <a:bodyPr wrap="square" rtlCol="0">
            <a:spAutoFit/>
          </a:bodyPr>
          <a:lstStyle/>
          <a:p>
            <a:r>
              <a:rPr lang="en-US" b="1" dirty="0">
                <a:solidFill>
                  <a:srgbClr val="75504C"/>
                </a:solidFill>
              </a:rPr>
              <a:t>Phase 1 Total Estimate:</a:t>
            </a:r>
          </a:p>
          <a:p>
            <a:r>
              <a:rPr lang="en-US" sz="1600" dirty="0">
                <a:solidFill>
                  <a:srgbClr val="75504C"/>
                </a:solidFill>
              </a:rPr>
              <a:t>Approximately €10,000–€12,000</a:t>
            </a:r>
          </a:p>
          <a:p>
            <a:r>
              <a:rPr lang="en-US" sz="1600" dirty="0">
                <a:solidFill>
                  <a:srgbClr val="75504C"/>
                </a:solidFill>
              </a:rPr>
              <a:t>Add 15% contingency €1,500</a:t>
            </a:r>
          </a:p>
          <a:p>
            <a:r>
              <a:rPr lang="en-US" sz="1600" dirty="0">
                <a:solidFill>
                  <a:srgbClr val="75504C"/>
                </a:solidFill>
              </a:rPr>
              <a:t>True working budget €11,500–€13,500</a:t>
            </a:r>
          </a:p>
          <a:p>
            <a:endParaRPr lang="en-IE" dirty="0"/>
          </a:p>
        </p:txBody>
      </p:sp>
      <p:sp>
        <p:nvSpPr>
          <p:cNvPr id="6" name="TextBox 5">
            <a:extLst>
              <a:ext uri="{FF2B5EF4-FFF2-40B4-BE49-F238E27FC236}">
                <a16:creationId xmlns:a16="http://schemas.microsoft.com/office/drawing/2014/main" id="{09C0F7FA-88F3-7BAD-3F25-310CC2C94DE2}"/>
              </a:ext>
            </a:extLst>
          </p:cNvPr>
          <p:cNvSpPr txBox="1"/>
          <p:nvPr/>
        </p:nvSpPr>
        <p:spPr>
          <a:xfrm>
            <a:off x="817417" y="638505"/>
            <a:ext cx="4849092" cy="1169551"/>
          </a:xfrm>
          <a:prstGeom prst="rect">
            <a:avLst/>
          </a:prstGeom>
          <a:noFill/>
        </p:spPr>
        <p:txBody>
          <a:bodyPr wrap="square" rtlCol="0">
            <a:spAutoFit/>
          </a:bodyPr>
          <a:lstStyle/>
          <a:p>
            <a:r>
              <a:rPr lang="en-US" sz="2000" b="1" dirty="0">
                <a:solidFill>
                  <a:schemeClr val="bg1"/>
                </a:solidFill>
                <a:highlight>
                  <a:srgbClr val="C77362"/>
                </a:highlight>
              </a:rPr>
              <a:t>STEP 4: Build the Budget Structure</a:t>
            </a:r>
          </a:p>
          <a:p>
            <a:endParaRPr lang="en-US" sz="1600" dirty="0">
              <a:solidFill>
                <a:schemeClr val="tx1">
                  <a:lumMod val="85000"/>
                  <a:lumOff val="15000"/>
                </a:schemeClr>
              </a:solidFill>
            </a:endParaRPr>
          </a:p>
          <a:p>
            <a:r>
              <a:rPr lang="en-US" sz="1600" dirty="0">
                <a:solidFill>
                  <a:schemeClr val="tx1">
                    <a:lumMod val="85000"/>
                    <a:lumOff val="15000"/>
                  </a:schemeClr>
                </a:solidFill>
              </a:rPr>
              <a:t>Now we move into real implementation.</a:t>
            </a:r>
          </a:p>
          <a:p>
            <a:endParaRPr lang="en-IE" dirty="0"/>
          </a:p>
        </p:txBody>
      </p:sp>
    </p:spTree>
    <p:extLst>
      <p:ext uri="{BB962C8B-B14F-4D97-AF65-F5344CB8AC3E}">
        <p14:creationId xmlns:p14="http://schemas.microsoft.com/office/powerpoint/2010/main" val="468968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6B548-4C51-C9C7-B142-182B61FA0B4A}"/>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ACB059A2-706A-901E-E58E-52FD3D07DB1D}"/>
              </a:ext>
            </a:extLst>
          </p:cNvPr>
          <p:cNvSpPr/>
          <p:nvPr/>
        </p:nvSpPr>
        <p:spPr>
          <a:xfrm>
            <a:off x="356853" y="276468"/>
            <a:ext cx="6845968" cy="9985263"/>
          </a:xfrm>
          <a:prstGeom prst="rect">
            <a:avLst/>
          </a:prstGeom>
          <a:solidFill>
            <a:schemeClr val="bg1"/>
          </a:solid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rgbClr val="DFDECB"/>
              </a:solidFill>
            </a:endParaRPr>
          </a:p>
        </p:txBody>
      </p:sp>
      <p:sp>
        <p:nvSpPr>
          <p:cNvPr id="2" name="TextBox 1">
            <a:extLst>
              <a:ext uri="{FF2B5EF4-FFF2-40B4-BE49-F238E27FC236}">
                <a16:creationId xmlns:a16="http://schemas.microsoft.com/office/drawing/2014/main" id="{3E46C05A-3899-9A9D-9A24-FF18D5FF28FF}"/>
              </a:ext>
            </a:extLst>
          </p:cNvPr>
          <p:cNvSpPr txBox="1"/>
          <p:nvPr/>
        </p:nvSpPr>
        <p:spPr>
          <a:xfrm>
            <a:off x="554182" y="720436"/>
            <a:ext cx="6151418" cy="6924973"/>
          </a:xfrm>
          <a:prstGeom prst="rect">
            <a:avLst/>
          </a:prstGeom>
          <a:noFill/>
        </p:spPr>
        <p:txBody>
          <a:bodyPr wrap="square" rtlCol="0">
            <a:spAutoFit/>
          </a:bodyPr>
          <a:lstStyle/>
          <a:p>
            <a:r>
              <a:rPr lang="en-US" sz="2000" b="1" dirty="0">
                <a:solidFill>
                  <a:schemeClr val="bg1"/>
                </a:solidFill>
                <a:highlight>
                  <a:srgbClr val="C77362"/>
                </a:highlight>
              </a:rPr>
              <a:t>STEP 5: Financial Planning – Break-Even</a:t>
            </a:r>
          </a:p>
          <a:p>
            <a:endParaRPr lang="en-US" sz="1600" dirty="0">
              <a:solidFill>
                <a:schemeClr val="tx1">
                  <a:lumMod val="85000"/>
                  <a:lumOff val="15000"/>
                </a:schemeClr>
              </a:solidFill>
            </a:endParaRPr>
          </a:p>
          <a:p>
            <a:r>
              <a:rPr lang="en-US" b="1" dirty="0">
                <a:solidFill>
                  <a:srgbClr val="75504C"/>
                </a:solidFill>
              </a:rPr>
              <a:t>If:</a:t>
            </a:r>
          </a:p>
          <a:p>
            <a:r>
              <a:rPr lang="en-US" sz="1600" dirty="0">
                <a:solidFill>
                  <a:schemeClr val="tx1">
                    <a:lumMod val="85000"/>
                    <a:lumOff val="15000"/>
                  </a:schemeClr>
                </a:solidFill>
              </a:rPr>
              <a:t>Project cost = €12,000</a:t>
            </a:r>
            <a:br>
              <a:rPr lang="en-US" sz="1600" dirty="0">
                <a:solidFill>
                  <a:schemeClr val="tx1">
                    <a:lumMod val="85000"/>
                    <a:lumOff val="15000"/>
                  </a:schemeClr>
                </a:solidFill>
              </a:rPr>
            </a:br>
            <a:r>
              <a:rPr lang="en-US" sz="1600" dirty="0">
                <a:solidFill>
                  <a:schemeClr val="tx1">
                    <a:lumMod val="85000"/>
                    <a:lumOff val="15000"/>
                  </a:schemeClr>
                </a:solidFill>
              </a:rPr>
              <a:t>Ticket uplift = €3 per visitor</a:t>
            </a:r>
          </a:p>
          <a:p>
            <a:endParaRPr lang="en-US" sz="1600" dirty="0">
              <a:solidFill>
                <a:schemeClr val="tx1">
                  <a:lumMod val="85000"/>
                  <a:lumOff val="15000"/>
                </a:schemeClr>
              </a:solidFill>
            </a:endParaRPr>
          </a:p>
          <a:p>
            <a:r>
              <a:rPr lang="en-US" sz="1600" dirty="0">
                <a:solidFill>
                  <a:schemeClr val="tx1">
                    <a:lumMod val="85000"/>
                    <a:lumOff val="15000"/>
                  </a:schemeClr>
                </a:solidFill>
              </a:rPr>
              <a:t>Break-even visitors required: 12,000 ÷ 3 = 4,000 visitors</a:t>
            </a:r>
          </a:p>
          <a:p>
            <a:endParaRPr lang="en-US" sz="1600" dirty="0">
              <a:solidFill>
                <a:schemeClr val="tx1">
                  <a:lumMod val="85000"/>
                  <a:lumOff val="15000"/>
                </a:schemeClr>
              </a:solidFill>
            </a:endParaRPr>
          </a:p>
          <a:p>
            <a:r>
              <a:rPr lang="en-US" b="1" dirty="0">
                <a:solidFill>
                  <a:srgbClr val="75504C"/>
                </a:solidFill>
              </a:rPr>
              <a:t>Now ask:</a:t>
            </a:r>
            <a:br>
              <a:rPr lang="en-US" sz="1600" dirty="0">
                <a:solidFill>
                  <a:schemeClr val="tx1">
                    <a:lumMod val="85000"/>
                    <a:lumOff val="15000"/>
                  </a:schemeClr>
                </a:solidFill>
              </a:rPr>
            </a:br>
            <a:r>
              <a:rPr lang="en-US" sz="1600" b="1" dirty="0">
                <a:solidFill>
                  <a:schemeClr val="tx1">
                    <a:lumMod val="85000"/>
                    <a:lumOff val="15000"/>
                  </a:schemeClr>
                </a:solidFill>
              </a:rPr>
              <a:t>Is this realistic in Sligo annually? </a:t>
            </a:r>
            <a:r>
              <a:rPr lang="en-US" sz="1600" dirty="0">
                <a:solidFill>
                  <a:schemeClr val="tx1">
                    <a:lumMod val="85000"/>
                    <a:lumOff val="15000"/>
                  </a:schemeClr>
                </a:solidFill>
              </a:rPr>
              <a:t>If not, adjust:</a:t>
            </a:r>
          </a:p>
          <a:p>
            <a:r>
              <a:rPr lang="en-US" sz="1600" dirty="0">
                <a:solidFill>
                  <a:schemeClr val="tx1">
                    <a:lumMod val="85000"/>
                    <a:lumOff val="15000"/>
                  </a:schemeClr>
                </a:solidFill>
              </a:rPr>
              <a:t>Pricing</a:t>
            </a:r>
          </a:p>
          <a:p>
            <a:r>
              <a:rPr lang="en-US" sz="1600" dirty="0">
                <a:solidFill>
                  <a:schemeClr val="tx1">
                    <a:lumMod val="85000"/>
                    <a:lumOff val="15000"/>
                  </a:schemeClr>
                </a:solidFill>
              </a:rPr>
              <a:t>Scope</a:t>
            </a:r>
          </a:p>
          <a:p>
            <a:r>
              <a:rPr lang="en-US" sz="1600" dirty="0">
                <a:solidFill>
                  <a:schemeClr val="tx1">
                    <a:lumMod val="85000"/>
                    <a:lumOff val="15000"/>
                  </a:schemeClr>
                </a:solidFill>
              </a:rPr>
              <a:t>Phasing</a:t>
            </a:r>
          </a:p>
          <a:p>
            <a:r>
              <a:rPr lang="en-US" sz="1600" dirty="0">
                <a:solidFill>
                  <a:schemeClr val="tx1">
                    <a:lumMod val="85000"/>
                    <a:lumOff val="15000"/>
                  </a:schemeClr>
                </a:solidFill>
              </a:rPr>
              <a:t>This is where financial realism enters.</a:t>
            </a:r>
          </a:p>
          <a:p>
            <a:endParaRPr lang="en-US" sz="1600" dirty="0">
              <a:solidFill>
                <a:schemeClr val="tx1">
                  <a:lumMod val="85000"/>
                  <a:lumOff val="15000"/>
                </a:schemeClr>
              </a:solidFill>
            </a:endParaRPr>
          </a:p>
          <a:p>
            <a:r>
              <a:rPr lang="en-US" sz="2000" b="1" dirty="0">
                <a:solidFill>
                  <a:schemeClr val="bg1"/>
                </a:solidFill>
                <a:highlight>
                  <a:srgbClr val="C77362"/>
                </a:highlight>
              </a:rPr>
              <a:t>STEP 6: Phased Implementation Plan</a:t>
            </a:r>
          </a:p>
          <a:p>
            <a:endParaRPr lang="en-US" sz="1600" dirty="0"/>
          </a:p>
          <a:p>
            <a:r>
              <a:rPr lang="en-US" sz="1600" dirty="0"/>
              <a:t>Instead of launching a fully expanded trail:</a:t>
            </a:r>
          </a:p>
          <a:p>
            <a:endParaRPr lang="en-US" sz="1600" dirty="0"/>
          </a:p>
          <a:p>
            <a:br>
              <a:rPr lang="en-US" sz="1600" dirty="0"/>
            </a:br>
            <a:endParaRPr lang="en-US" sz="1600" dirty="0"/>
          </a:p>
          <a:p>
            <a:br>
              <a:rPr lang="en-US" sz="1600" dirty="0"/>
            </a:br>
            <a:endParaRPr lang="en-US" sz="1600" dirty="0"/>
          </a:p>
          <a:p>
            <a:endParaRPr lang="en-US" sz="1600" dirty="0">
              <a:solidFill>
                <a:schemeClr val="tx1">
                  <a:lumMod val="85000"/>
                  <a:lumOff val="15000"/>
                </a:schemeClr>
              </a:solidFill>
            </a:endParaRPr>
          </a:p>
          <a:p>
            <a:endParaRPr lang="en-IE" dirty="0">
              <a:solidFill>
                <a:schemeClr val="tx1">
                  <a:lumMod val="85000"/>
                  <a:lumOff val="15000"/>
                </a:schemeClr>
              </a:solidFill>
            </a:endParaRPr>
          </a:p>
          <a:p>
            <a:endParaRPr lang="en-IE" dirty="0"/>
          </a:p>
        </p:txBody>
      </p:sp>
      <p:graphicFrame>
        <p:nvGraphicFramePr>
          <p:cNvPr id="3" name="Table 2">
            <a:extLst>
              <a:ext uri="{FF2B5EF4-FFF2-40B4-BE49-F238E27FC236}">
                <a16:creationId xmlns:a16="http://schemas.microsoft.com/office/drawing/2014/main" id="{BAB8BB82-F6D4-B7F5-E866-802390CE08F2}"/>
              </a:ext>
            </a:extLst>
          </p:cNvPr>
          <p:cNvGraphicFramePr>
            <a:graphicFrameLocks noGrp="1"/>
          </p:cNvGraphicFramePr>
          <p:nvPr/>
        </p:nvGraphicFramePr>
        <p:xfrm>
          <a:off x="554182" y="5562072"/>
          <a:ext cx="6451311" cy="3931920"/>
        </p:xfrm>
        <a:graphic>
          <a:graphicData uri="http://schemas.openxmlformats.org/drawingml/2006/table">
            <a:tbl>
              <a:tblPr firstRow="1" bandRow="1">
                <a:tableStyleId>{5C22544A-7EE6-4342-B048-85BDC9FD1C3A}</a:tableStyleId>
              </a:tblPr>
              <a:tblGrid>
                <a:gridCol w="2150437">
                  <a:extLst>
                    <a:ext uri="{9D8B030D-6E8A-4147-A177-3AD203B41FA5}">
                      <a16:colId xmlns:a16="http://schemas.microsoft.com/office/drawing/2014/main" val="925581970"/>
                    </a:ext>
                  </a:extLst>
                </a:gridCol>
                <a:gridCol w="1987582">
                  <a:extLst>
                    <a:ext uri="{9D8B030D-6E8A-4147-A177-3AD203B41FA5}">
                      <a16:colId xmlns:a16="http://schemas.microsoft.com/office/drawing/2014/main" val="3507381889"/>
                    </a:ext>
                  </a:extLst>
                </a:gridCol>
                <a:gridCol w="2313292">
                  <a:extLst>
                    <a:ext uri="{9D8B030D-6E8A-4147-A177-3AD203B41FA5}">
                      <a16:colId xmlns:a16="http://schemas.microsoft.com/office/drawing/2014/main" val="2059786942"/>
                    </a:ext>
                  </a:extLst>
                </a:gridCol>
              </a:tblGrid>
              <a:tr h="370840">
                <a:tc>
                  <a:txBody>
                    <a:bodyPr/>
                    <a:lstStyle/>
                    <a:p>
                      <a:pPr algn="ctr"/>
                      <a:r>
                        <a:rPr lang="en-US" sz="1800" b="1" dirty="0"/>
                        <a:t>Phase 1 </a:t>
                      </a:r>
                    </a:p>
                    <a:p>
                      <a:pPr algn="ctr"/>
                      <a:r>
                        <a:rPr lang="en-US" sz="1800" b="0" dirty="0"/>
                        <a:t>(6 Months)</a:t>
                      </a:r>
                    </a:p>
                  </a:txBody>
                  <a:tcPr>
                    <a:solidFill>
                      <a:srgbClr val="75504C"/>
                    </a:solidFill>
                  </a:tcPr>
                </a:tc>
                <a:tc>
                  <a:txBody>
                    <a:bodyPr/>
                    <a:lstStyle/>
                    <a:p>
                      <a:pPr algn="ctr"/>
                      <a:r>
                        <a:rPr lang="en-US" sz="1800" b="1" dirty="0"/>
                        <a:t>Phase 2 </a:t>
                      </a:r>
                    </a:p>
                    <a:p>
                      <a:pPr algn="ctr"/>
                      <a:r>
                        <a:rPr lang="en-US" sz="1800" b="0" dirty="0"/>
                        <a:t>(After Validation)</a:t>
                      </a:r>
                    </a:p>
                  </a:txBody>
                  <a:tcPr>
                    <a:solidFill>
                      <a:srgbClr val="75504C"/>
                    </a:solidFill>
                  </a:tcPr>
                </a:tc>
                <a:tc>
                  <a:txBody>
                    <a:bodyPr/>
                    <a:lstStyle/>
                    <a:p>
                      <a:pPr algn="ctr"/>
                      <a:r>
                        <a:rPr lang="en-US" sz="1800" b="1" dirty="0"/>
                        <a:t>Phase 3</a:t>
                      </a:r>
                    </a:p>
                    <a:p>
                      <a:pPr marL="0" marR="0" lvl="0" indent="0" algn="ctr" defTabSz="755934" rtl="0" eaLnBrk="1" fontAlgn="auto" latinLnBrk="0" hangingPunct="1">
                        <a:lnSpc>
                          <a:spcPct val="100000"/>
                        </a:lnSpc>
                        <a:spcBef>
                          <a:spcPts val="0"/>
                        </a:spcBef>
                        <a:spcAft>
                          <a:spcPts val="0"/>
                        </a:spcAft>
                        <a:buClrTx/>
                        <a:buSzTx/>
                        <a:buFontTx/>
                        <a:buNone/>
                        <a:tabLst/>
                        <a:defRPr/>
                      </a:pPr>
                      <a:r>
                        <a:rPr lang="en-US" sz="1800" b="0" dirty="0"/>
                        <a:t>Only after proven ROI</a:t>
                      </a:r>
                    </a:p>
                    <a:p>
                      <a:pPr algn="ctr"/>
                      <a:endParaRPr lang="en-US" sz="1800" b="1" dirty="0"/>
                    </a:p>
                  </a:txBody>
                  <a:tcPr>
                    <a:solidFill>
                      <a:srgbClr val="75504C"/>
                    </a:solidFill>
                  </a:tcPr>
                </a:tc>
                <a:extLst>
                  <a:ext uri="{0D108BD9-81ED-4DB2-BD59-A6C34878D82A}">
                    <a16:rowId xmlns:a16="http://schemas.microsoft.com/office/drawing/2014/main" val="2081849989"/>
                  </a:ext>
                </a:extLst>
              </a:tr>
              <a:tr h="370840">
                <a:tc>
                  <a:txBody>
                    <a:bodyPr/>
                    <a:lstStyle/>
                    <a:p>
                      <a:pPr marL="285750" indent="-285750">
                        <a:buFont typeface="Arial" panose="020B0604020202020204" pitchFamily="34" charset="0"/>
                        <a:buChar char="•"/>
                      </a:pPr>
                      <a:r>
                        <a:rPr lang="en-US" sz="1600" dirty="0">
                          <a:solidFill>
                            <a:schemeClr val="tx1">
                              <a:lumMod val="85000"/>
                              <a:lumOff val="15000"/>
                            </a:schemeClr>
                          </a:solidFill>
                        </a:rPr>
                        <a:t>3 locations</a:t>
                      </a:r>
                    </a:p>
                    <a:p>
                      <a:pPr marL="285750" indent="-285750">
                        <a:buFont typeface="Arial" panose="020B0604020202020204" pitchFamily="34" charset="0"/>
                        <a:buChar char="•"/>
                      </a:pPr>
                      <a:r>
                        <a:rPr lang="en-US" sz="1600" dirty="0">
                          <a:solidFill>
                            <a:schemeClr val="tx1">
                              <a:lumMod val="85000"/>
                              <a:lumOff val="15000"/>
                            </a:schemeClr>
                          </a:solidFill>
                        </a:rPr>
                        <a:t>Single language</a:t>
                      </a:r>
                    </a:p>
                    <a:p>
                      <a:pPr marL="285750" indent="-285750">
                        <a:buFont typeface="Arial" panose="020B0604020202020204" pitchFamily="34" charset="0"/>
                        <a:buChar char="•"/>
                      </a:pPr>
                      <a:r>
                        <a:rPr lang="en-US" sz="1600" dirty="0">
                          <a:solidFill>
                            <a:schemeClr val="tx1">
                              <a:lumMod val="85000"/>
                              <a:lumOff val="15000"/>
                            </a:schemeClr>
                          </a:solidFill>
                        </a:rPr>
                        <a:t>QR code delivery</a:t>
                      </a:r>
                    </a:p>
                    <a:p>
                      <a:pPr marL="285750" indent="-285750">
                        <a:buFont typeface="Arial" panose="020B0604020202020204" pitchFamily="34" charset="0"/>
                        <a:buChar char="•"/>
                      </a:pPr>
                      <a:r>
                        <a:rPr lang="en-US" sz="1600" dirty="0">
                          <a:solidFill>
                            <a:schemeClr val="tx1">
                              <a:lumMod val="85000"/>
                              <a:lumOff val="15000"/>
                            </a:schemeClr>
                          </a:solidFill>
                        </a:rPr>
                        <a:t>Measure engagement</a:t>
                      </a:r>
                    </a:p>
                    <a:p>
                      <a:pPr marL="285750" indent="-285750">
                        <a:buFont typeface="Arial" panose="020B0604020202020204" pitchFamily="34" charset="0"/>
                        <a:buChar char="•"/>
                      </a:pPr>
                      <a:r>
                        <a:rPr lang="en-US" sz="1600" dirty="0">
                          <a:solidFill>
                            <a:schemeClr val="tx1">
                              <a:lumMod val="85000"/>
                              <a:lumOff val="15000"/>
                            </a:schemeClr>
                          </a:solidFill>
                        </a:rPr>
                        <a:t>Collect visitor feedback</a:t>
                      </a:r>
                    </a:p>
                    <a:p>
                      <a:pPr marL="285750" indent="-285750">
                        <a:buFont typeface="Arial" panose="020B0604020202020204" pitchFamily="34" charset="0"/>
                        <a:buChar char="•"/>
                      </a:pPr>
                      <a:endParaRPr lang="en-IE" sz="1600" dirty="0">
                        <a:solidFill>
                          <a:schemeClr val="tx1">
                            <a:lumMod val="85000"/>
                            <a:lumOff val="15000"/>
                          </a:schemeClr>
                        </a:solidFill>
                      </a:endParaRPr>
                    </a:p>
                  </a:txBody>
                  <a:tcPr>
                    <a:solidFill>
                      <a:srgbClr val="E7E6D9"/>
                    </a:solidFill>
                  </a:tcPr>
                </a:tc>
                <a:tc>
                  <a:txBody>
                    <a:bodyPr/>
                    <a:lstStyle/>
                    <a:p>
                      <a:r>
                        <a:rPr lang="en-US" sz="1600" b="1" dirty="0">
                          <a:solidFill>
                            <a:schemeClr val="tx1">
                              <a:lumMod val="85000"/>
                              <a:lumOff val="15000"/>
                            </a:schemeClr>
                          </a:solidFill>
                        </a:rPr>
                        <a:t>If:</a:t>
                      </a:r>
                    </a:p>
                    <a:p>
                      <a:pPr marL="0" indent="0">
                        <a:buFont typeface="Arial" panose="020B0604020202020204" pitchFamily="34" charset="0"/>
                        <a:buNone/>
                      </a:pPr>
                      <a:r>
                        <a:rPr lang="en-US" sz="1600" dirty="0">
                          <a:solidFill>
                            <a:schemeClr val="tx1">
                              <a:lumMod val="85000"/>
                              <a:lumOff val="15000"/>
                            </a:schemeClr>
                          </a:solidFill>
                        </a:rPr>
                        <a:t>Engagement strong</a:t>
                      </a:r>
                    </a:p>
                    <a:p>
                      <a:pPr marL="0" indent="0">
                        <a:buFont typeface="Arial" panose="020B0604020202020204" pitchFamily="34" charset="0"/>
                        <a:buNone/>
                      </a:pPr>
                      <a:r>
                        <a:rPr lang="en-US" sz="1600" dirty="0">
                          <a:solidFill>
                            <a:schemeClr val="tx1">
                              <a:lumMod val="85000"/>
                              <a:lumOff val="15000"/>
                            </a:schemeClr>
                          </a:solidFill>
                        </a:rPr>
                        <a:t>Visitors dwell longer</a:t>
                      </a:r>
                    </a:p>
                    <a:p>
                      <a:pPr marL="0" indent="0">
                        <a:buFont typeface="Arial" panose="020B0604020202020204" pitchFamily="34" charset="0"/>
                        <a:buNone/>
                      </a:pPr>
                      <a:r>
                        <a:rPr lang="en-US" sz="1600" dirty="0">
                          <a:solidFill>
                            <a:schemeClr val="tx1">
                              <a:lumMod val="85000"/>
                              <a:lumOff val="15000"/>
                            </a:schemeClr>
                          </a:solidFill>
                        </a:rPr>
                        <a:t>Café spend increases</a:t>
                      </a:r>
                    </a:p>
                    <a:p>
                      <a:pPr marL="0" indent="0">
                        <a:buFont typeface="Arial" panose="020B0604020202020204" pitchFamily="34" charset="0"/>
                        <a:buNone/>
                      </a:pPr>
                      <a:r>
                        <a:rPr lang="en-US" sz="1600" dirty="0">
                          <a:solidFill>
                            <a:schemeClr val="tx1">
                              <a:lumMod val="85000"/>
                              <a:lumOff val="15000"/>
                            </a:schemeClr>
                          </a:solidFill>
                        </a:rPr>
                        <a:t>Media interest grows</a:t>
                      </a:r>
                    </a:p>
                    <a:p>
                      <a:endParaRPr lang="en-US" sz="1600" dirty="0">
                        <a:solidFill>
                          <a:schemeClr val="tx1">
                            <a:lumMod val="85000"/>
                            <a:lumOff val="15000"/>
                          </a:schemeClr>
                        </a:solidFill>
                      </a:endParaRPr>
                    </a:p>
                    <a:p>
                      <a:r>
                        <a:rPr lang="en-US" sz="1600" b="1" dirty="0">
                          <a:solidFill>
                            <a:schemeClr val="tx1">
                              <a:lumMod val="85000"/>
                              <a:lumOff val="15000"/>
                            </a:schemeClr>
                          </a:solidFill>
                        </a:rPr>
                        <a:t>Then:</a:t>
                      </a:r>
                    </a:p>
                    <a:p>
                      <a:r>
                        <a:rPr lang="en-US" sz="1600" dirty="0">
                          <a:solidFill>
                            <a:schemeClr val="tx1">
                              <a:lumMod val="85000"/>
                              <a:lumOff val="15000"/>
                            </a:schemeClr>
                          </a:solidFill>
                        </a:rPr>
                        <a:t>Add 2 more locations</a:t>
                      </a:r>
                    </a:p>
                    <a:p>
                      <a:r>
                        <a:rPr lang="en-US" sz="1600" dirty="0">
                          <a:solidFill>
                            <a:schemeClr val="tx1">
                              <a:lumMod val="85000"/>
                              <a:lumOff val="15000"/>
                            </a:schemeClr>
                          </a:solidFill>
                        </a:rPr>
                        <a:t>Improve visuals</a:t>
                      </a:r>
                    </a:p>
                    <a:p>
                      <a:r>
                        <a:rPr lang="en-US" sz="1600" dirty="0">
                          <a:solidFill>
                            <a:schemeClr val="tx1">
                              <a:lumMod val="85000"/>
                              <a:lumOff val="15000"/>
                            </a:schemeClr>
                          </a:solidFill>
                        </a:rPr>
                        <a:t>Explore funding for expansion</a:t>
                      </a:r>
                    </a:p>
                    <a:p>
                      <a:pPr marL="285750" indent="-285750">
                        <a:buFont typeface="Arial" panose="020B0604020202020204" pitchFamily="34" charset="0"/>
                        <a:buChar char="•"/>
                      </a:pPr>
                      <a:endParaRPr lang="en-IE" sz="1600" dirty="0">
                        <a:solidFill>
                          <a:schemeClr val="tx1">
                            <a:lumMod val="85000"/>
                            <a:lumOff val="15000"/>
                          </a:schemeClr>
                        </a:solidFill>
                      </a:endParaRPr>
                    </a:p>
                  </a:txBody>
                  <a:tcPr>
                    <a:solidFill>
                      <a:srgbClr val="E7E6D9"/>
                    </a:solidFill>
                  </a:tcPr>
                </a:tc>
                <a:tc>
                  <a:txBody>
                    <a:bodyPr/>
                    <a:lstStyle/>
                    <a:p>
                      <a:r>
                        <a:rPr lang="en-US" sz="1600" dirty="0">
                          <a:solidFill>
                            <a:schemeClr val="tx1">
                              <a:lumMod val="85000"/>
                              <a:lumOff val="15000"/>
                            </a:schemeClr>
                          </a:solidFill>
                        </a:rPr>
                        <a:t>Custom app</a:t>
                      </a:r>
                    </a:p>
                    <a:p>
                      <a:r>
                        <a:rPr lang="en-US" sz="1600" dirty="0">
                          <a:solidFill>
                            <a:schemeClr val="tx1">
                              <a:lumMod val="85000"/>
                              <a:lumOff val="15000"/>
                            </a:schemeClr>
                          </a:solidFill>
                        </a:rPr>
                        <a:t>Multilingual content</a:t>
                      </a:r>
                    </a:p>
                    <a:p>
                      <a:r>
                        <a:rPr lang="en-US" sz="1600" dirty="0">
                          <a:solidFill>
                            <a:schemeClr val="tx1">
                              <a:lumMod val="85000"/>
                              <a:lumOff val="15000"/>
                            </a:schemeClr>
                          </a:solidFill>
                        </a:rPr>
                        <a:t>International marketing</a:t>
                      </a:r>
                    </a:p>
                    <a:p>
                      <a:pPr marL="285750" indent="-285750">
                        <a:buFont typeface="Arial" panose="020B0604020202020204" pitchFamily="34" charset="0"/>
                        <a:buChar char="•"/>
                      </a:pPr>
                      <a:endParaRPr lang="en-IE" sz="1600" dirty="0">
                        <a:solidFill>
                          <a:schemeClr val="tx1">
                            <a:lumMod val="85000"/>
                            <a:lumOff val="15000"/>
                          </a:schemeClr>
                        </a:solidFill>
                      </a:endParaRPr>
                    </a:p>
                  </a:txBody>
                  <a:tcPr>
                    <a:solidFill>
                      <a:srgbClr val="E7E6D9"/>
                    </a:solidFill>
                  </a:tcPr>
                </a:tc>
                <a:extLst>
                  <a:ext uri="{0D108BD9-81ED-4DB2-BD59-A6C34878D82A}">
                    <a16:rowId xmlns:a16="http://schemas.microsoft.com/office/drawing/2014/main" val="2159813016"/>
                  </a:ext>
                </a:extLst>
              </a:tr>
            </a:tbl>
          </a:graphicData>
        </a:graphic>
      </p:graphicFrame>
    </p:spTree>
    <p:extLst>
      <p:ext uri="{BB962C8B-B14F-4D97-AF65-F5344CB8AC3E}">
        <p14:creationId xmlns:p14="http://schemas.microsoft.com/office/powerpoint/2010/main" val="2355289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33BE0-EED2-1FB8-9035-676227039DE0}"/>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5282CC32-B61F-BCAE-DC7D-1FDDC66E8130}"/>
              </a:ext>
            </a:extLst>
          </p:cNvPr>
          <p:cNvSpPr/>
          <p:nvPr/>
        </p:nvSpPr>
        <p:spPr>
          <a:xfrm>
            <a:off x="356853" y="276468"/>
            <a:ext cx="6845968" cy="9985263"/>
          </a:xfrm>
          <a:prstGeom prst="rect">
            <a:avLst/>
          </a:prstGeom>
          <a:solidFill>
            <a:schemeClr val="bg1"/>
          </a:solid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rgbClr val="DFDECB"/>
              </a:solidFill>
            </a:endParaRPr>
          </a:p>
        </p:txBody>
      </p:sp>
      <p:sp>
        <p:nvSpPr>
          <p:cNvPr id="2" name="TextBox 1">
            <a:extLst>
              <a:ext uri="{FF2B5EF4-FFF2-40B4-BE49-F238E27FC236}">
                <a16:creationId xmlns:a16="http://schemas.microsoft.com/office/drawing/2014/main" id="{A4B4FEE8-A651-6397-DBDA-B2F76FBCD25E}"/>
              </a:ext>
            </a:extLst>
          </p:cNvPr>
          <p:cNvSpPr txBox="1"/>
          <p:nvPr/>
        </p:nvSpPr>
        <p:spPr>
          <a:xfrm>
            <a:off x="554182" y="720436"/>
            <a:ext cx="6151418" cy="9387185"/>
          </a:xfrm>
          <a:prstGeom prst="rect">
            <a:avLst/>
          </a:prstGeom>
          <a:noFill/>
        </p:spPr>
        <p:txBody>
          <a:bodyPr wrap="square" rtlCol="0">
            <a:spAutoFit/>
          </a:bodyPr>
          <a:lstStyle/>
          <a:p>
            <a:r>
              <a:rPr lang="en-US" sz="2000" b="1" dirty="0">
                <a:solidFill>
                  <a:schemeClr val="bg1"/>
                </a:solidFill>
                <a:highlight>
                  <a:srgbClr val="C77362"/>
                </a:highlight>
              </a:rPr>
              <a:t>STEP 7: Operational Planning (Often Forgotten)</a:t>
            </a:r>
          </a:p>
          <a:p>
            <a:endParaRPr lang="en-US" sz="2000" dirty="0">
              <a:solidFill>
                <a:schemeClr val="tx1">
                  <a:lumMod val="85000"/>
                  <a:lumOff val="15000"/>
                </a:schemeClr>
              </a:solidFill>
              <a:highlight>
                <a:srgbClr val="C77362"/>
              </a:highlight>
            </a:endParaRPr>
          </a:p>
          <a:p>
            <a:r>
              <a:rPr lang="en-US" sz="1600" b="1" dirty="0">
                <a:solidFill>
                  <a:schemeClr val="tx1">
                    <a:lumMod val="85000"/>
                    <a:lumOff val="15000"/>
                  </a:schemeClr>
                </a:solidFill>
              </a:rPr>
              <a:t>After launch, Who:</a:t>
            </a:r>
          </a:p>
          <a:p>
            <a:pPr marL="285750" indent="-285750">
              <a:buFont typeface="Arial" panose="020B0604020202020204" pitchFamily="34" charset="0"/>
              <a:buChar char="•"/>
            </a:pPr>
            <a:r>
              <a:rPr lang="en-US" sz="1600" dirty="0">
                <a:solidFill>
                  <a:schemeClr val="tx1">
                    <a:lumMod val="85000"/>
                    <a:lumOff val="15000"/>
                  </a:schemeClr>
                </a:solidFill>
              </a:rPr>
              <a:t>Updates content?</a:t>
            </a:r>
          </a:p>
          <a:p>
            <a:pPr marL="285750" indent="-285750">
              <a:buFont typeface="Arial" panose="020B0604020202020204" pitchFamily="34" charset="0"/>
              <a:buChar char="•"/>
            </a:pPr>
            <a:r>
              <a:rPr lang="en-US" sz="1600" dirty="0">
                <a:solidFill>
                  <a:schemeClr val="tx1">
                    <a:lumMod val="85000"/>
                    <a:lumOff val="15000"/>
                  </a:schemeClr>
                </a:solidFill>
              </a:rPr>
              <a:t>Fixes broken QR codes?</a:t>
            </a:r>
          </a:p>
          <a:p>
            <a:pPr marL="285750" indent="-285750">
              <a:buFont typeface="Arial" panose="020B0604020202020204" pitchFamily="34" charset="0"/>
              <a:buChar char="•"/>
            </a:pPr>
            <a:r>
              <a:rPr lang="en-US" sz="1600" dirty="0">
                <a:solidFill>
                  <a:schemeClr val="tx1">
                    <a:lumMod val="85000"/>
                    <a:lumOff val="15000"/>
                  </a:schemeClr>
                </a:solidFill>
              </a:rPr>
              <a:t>Renews subscription?</a:t>
            </a:r>
          </a:p>
          <a:p>
            <a:pPr marL="285750" indent="-285750">
              <a:buFont typeface="Arial" panose="020B0604020202020204" pitchFamily="34" charset="0"/>
              <a:buChar char="•"/>
            </a:pPr>
            <a:r>
              <a:rPr lang="en-US" sz="1600" dirty="0">
                <a:solidFill>
                  <a:schemeClr val="tx1">
                    <a:lumMod val="85000"/>
                    <a:lumOff val="15000"/>
                  </a:schemeClr>
                </a:solidFill>
              </a:rPr>
              <a:t>Replaces damaged tablets?</a:t>
            </a:r>
          </a:p>
          <a:p>
            <a:pPr marL="285750" indent="-285750">
              <a:buFont typeface="Arial" panose="020B0604020202020204" pitchFamily="34" charset="0"/>
              <a:buChar char="•"/>
            </a:pPr>
            <a:endParaRPr lang="en-US" sz="1600" dirty="0">
              <a:solidFill>
                <a:schemeClr val="tx1">
                  <a:lumMod val="85000"/>
                  <a:lumOff val="15000"/>
                </a:schemeClr>
              </a:solidFill>
            </a:endParaRPr>
          </a:p>
          <a:p>
            <a:r>
              <a:rPr lang="en-US" sz="1600" b="1" dirty="0">
                <a:solidFill>
                  <a:schemeClr val="tx1">
                    <a:lumMod val="85000"/>
                    <a:lumOff val="15000"/>
                  </a:schemeClr>
                </a:solidFill>
              </a:rPr>
              <a:t>Annual maintenance budget:</a:t>
            </a:r>
            <a:br>
              <a:rPr lang="en-US" sz="1600" dirty="0">
                <a:solidFill>
                  <a:schemeClr val="tx1">
                    <a:lumMod val="85000"/>
                    <a:lumOff val="15000"/>
                  </a:schemeClr>
                </a:solidFill>
              </a:rPr>
            </a:br>
            <a:r>
              <a:rPr lang="en-US" sz="1600" dirty="0">
                <a:solidFill>
                  <a:schemeClr val="tx1">
                    <a:lumMod val="85000"/>
                    <a:lumOff val="15000"/>
                  </a:schemeClr>
                </a:solidFill>
              </a:rPr>
              <a:t>10–20% of initial cost.</a:t>
            </a:r>
          </a:p>
          <a:p>
            <a:r>
              <a:rPr lang="en-US" sz="1600" dirty="0">
                <a:solidFill>
                  <a:schemeClr val="tx1">
                    <a:lumMod val="85000"/>
                    <a:lumOff val="15000"/>
                  </a:schemeClr>
                </a:solidFill>
              </a:rPr>
              <a:t>If initial cost €12,000:</a:t>
            </a:r>
            <a:br>
              <a:rPr lang="en-US" sz="1600" dirty="0">
                <a:solidFill>
                  <a:schemeClr val="tx1">
                    <a:lumMod val="85000"/>
                    <a:lumOff val="15000"/>
                  </a:schemeClr>
                </a:solidFill>
              </a:rPr>
            </a:br>
            <a:r>
              <a:rPr lang="en-US" sz="1600" dirty="0">
                <a:solidFill>
                  <a:schemeClr val="tx1">
                    <a:lumMod val="85000"/>
                    <a:lumOff val="15000"/>
                  </a:schemeClr>
                </a:solidFill>
              </a:rPr>
              <a:t>Annual maintenance €1,500–€2,000</a:t>
            </a:r>
          </a:p>
          <a:p>
            <a:r>
              <a:rPr lang="en-US" sz="1600" dirty="0">
                <a:solidFill>
                  <a:schemeClr val="tx1">
                    <a:lumMod val="85000"/>
                    <a:lumOff val="15000"/>
                  </a:schemeClr>
                </a:solidFill>
              </a:rPr>
              <a:t>Without this, the experience deteriorates.</a:t>
            </a:r>
          </a:p>
          <a:p>
            <a:endParaRPr lang="en-US" sz="1600" dirty="0">
              <a:solidFill>
                <a:schemeClr val="tx1">
                  <a:lumMod val="85000"/>
                  <a:lumOff val="15000"/>
                </a:schemeClr>
              </a:solidFill>
            </a:endParaRPr>
          </a:p>
          <a:p>
            <a:r>
              <a:rPr lang="en-US" sz="2000" b="1" dirty="0">
                <a:solidFill>
                  <a:schemeClr val="bg1"/>
                </a:solidFill>
                <a:highlight>
                  <a:srgbClr val="C77362"/>
                </a:highlight>
              </a:rPr>
              <a:t>STEP 8: Risk Management</a:t>
            </a:r>
          </a:p>
          <a:p>
            <a:endParaRPr lang="en-US" sz="1600" b="1" dirty="0"/>
          </a:p>
          <a:p>
            <a:r>
              <a:rPr lang="en-US" sz="1600" b="1" dirty="0"/>
              <a:t>Potential Risks:</a:t>
            </a:r>
          </a:p>
          <a:p>
            <a:pPr marL="285750" indent="-285750">
              <a:buFont typeface="Arial" panose="020B0604020202020204" pitchFamily="34" charset="0"/>
              <a:buChar char="•"/>
            </a:pPr>
            <a:r>
              <a:rPr lang="en-US" sz="1600" dirty="0"/>
              <a:t>Platform closes</a:t>
            </a:r>
          </a:p>
          <a:p>
            <a:pPr marL="285750" indent="-285750">
              <a:buFont typeface="Arial" panose="020B0604020202020204" pitchFamily="34" charset="0"/>
              <a:buChar char="•"/>
            </a:pPr>
            <a:r>
              <a:rPr lang="en-US" sz="1600" dirty="0"/>
              <a:t>Technology glitches</a:t>
            </a:r>
          </a:p>
          <a:p>
            <a:pPr marL="285750" indent="-285750">
              <a:buFont typeface="Arial" panose="020B0604020202020204" pitchFamily="34" charset="0"/>
              <a:buChar char="•"/>
            </a:pPr>
            <a:r>
              <a:rPr lang="en-US" sz="1600" dirty="0"/>
              <a:t>Low visitor uptake</a:t>
            </a:r>
          </a:p>
          <a:p>
            <a:pPr marL="285750" indent="-285750">
              <a:buFont typeface="Arial" panose="020B0604020202020204" pitchFamily="34" charset="0"/>
              <a:buChar char="•"/>
            </a:pPr>
            <a:r>
              <a:rPr lang="en-US" sz="1600" dirty="0"/>
              <a:t>Weather affecting signage</a:t>
            </a:r>
          </a:p>
          <a:p>
            <a:pPr marL="285750" indent="-285750">
              <a:buFont typeface="Arial" panose="020B0604020202020204" pitchFamily="34" charset="0"/>
              <a:buChar char="•"/>
            </a:pPr>
            <a:r>
              <a:rPr lang="en-US" sz="1600" dirty="0"/>
              <a:t>Copyright complaints</a:t>
            </a:r>
          </a:p>
          <a:p>
            <a:endParaRPr lang="en-US" sz="1600" dirty="0"/>
          </a:p>
          <a:p>
            <a:r>
              <a:rPr lang="en-US" sz="1600" b="1" dirty="0"/>
              <a:t>Mitigation:</a:t>
            </a:r>
          </a:p>
          <a:p>
            <a:pPr marL="285750" indent="-285750">
              <a:buFont typeface="Arial" panose="020B0604020202020204" pitchFamily="34" charset="0"/>
              <a:buChar char="•"/>
            </a:pPr>
            <a:r>
              <a:rPr lang="en-US" sz="1600" dirty="0"/>
              <a:t>Choose stable platform</a:t>
            </a:r>
          </a:p>
          <a:p>
            <a:pPr marL="285750" indent="-285750">
              <a:buFont typeface="Arial" panose="020B0604020202020204" pitchFamily="34" charset="0"/>
              <a:buChar char="•"/>
            </a:pPr>
            <a:r>
              <a:rPr lang="en-US" sz="1600" dirty="0"/>
              <a:t>Keep printed backup content</a:t>
            </a:r>
          </a:p>
          <a:p>
            <a:pPr marL="285750" indent="-285750">
              <a:buFont typeface="Arial" panose="020B0604020202020204" pitchFamily="34" charset="0"/>
              <a:buChar char="•"/>
            </a:pPr>
            <a:r>
              <a:rPr lang="en-US" sz="1600" dirty="0"/>
              <a:t>Avoid copying Yeats text without checking rights</a:t>
            </a:r>
          </a:p>
          <a:p>
            <a:pPr marL="285750" indent="-285750">
              <a:buFont typeface="Arial" panose="020B0604020202020204" pitchFamily="34" charset="0"/>
              <a:buChar char="•"/>
            </a:pPr>
            <a:r>
              <a:rPr lang="en-US" sz="1600" dirty="0"/>
              <a:t>Start small</a:t>
            </a:r>
          </a:p>
          <a:p>
            <a:endParaRPr lang="en-US" sz="1600" dirty="0"/>
          </a:p>
          <a:p>
            <a:r>
              <a:rPr lang="en-US" b="1" dirty="0">
                <a:solidFill>
                  <a:schemeClr val="bg1"/>
                </a:solidFill>
                <a:highlight>
                  <a:srgbClr val="C77362"/>
                </a:highlight>
              </a:rPr>
              <a:t>STEP 9: Revenue Opportunities Beyond Tickets</a:t>
            </a:r>
          </a:p>
          <a:p>
            <a:r>
              <a:rPr lang="en-US" sz="1600" b="1" dirty="0"/>
              <a:t>The AR trail could:</a:t>
            </a:r>
          </a:p>
          <a:p>
            <a:pPr marL="285750" indent="-285750">
              <a:buFont typeface="Arial" panose="020B0604020202020204" pitchFamily="34" charset="0"/>
              <a:buChar char="•"/>
            </a:pPr>
            <a:r>
              <a:rPr lang="en-US" sz="1600" dirty="0"/>
              <a:t>Increase café sales</a:t>
            </a:r>
          </a:p>
          <a:p>
            <a:pPr marL="285750" indent="-285750">
              <a:buFont typeface="Arial" panose="020B0604020202020204" pitchFamily="34" charset="0"/>
              <a:buChar char="•"/>
            </a:pPr>
            <a:r>
              <a:rPr lang="en-US" sz="1600" dirty="0"/>
              <a:t>Encourage overnight stays</a:t>
            </a:r>
          </a:p>
          <a:p>
            <a:pPr marL="285750" indent="-285750">
              <a:buFont typeface="Arial" panose="020B0604020202020204" pitchFamily="34" charset="0"/>
              <a:buChar char="•"/>
            </a:pPr>
            <a:r>
              <a:rPr lang="en-US" sz="1600" dirty="0"/>
              <a:t>Support grant applications</a:t>
            </a:r>
          </a:p>
          <a:p>
            <a:pPr marL="285750" indent="-285750">
              <a:buFont typeface="Arial" panose="020B0604020202020204" pitchFamily="34" charset="0"/>
              <a:buChar char="•"/>
            </a:pPr>
            <a:r>
              <a:rPr lang="en-US" sz="1600" dirty="0"/>
              <a:t>Attract literary festivals</a:t>
            </a:r>
          </a:p>
          <a:p>
            <a:pPr marL="285750" indent="-285750">
              <a:buFont typeface="Arial" panose="020B0604020202020204" pitchFamily="34" charset="0"/>
              <a:buChar char="•"/>
            </a:pPr>
            <a:r>
              <a:rPr lang="en-US" sz="1600" dirty="0"/>
              <a:t>Generate sponsorship from local businesses</a:t>
            </a:r>
          </a:p>
          <a:p>
            <a:r>
              <a:rPr lang="en-US" sz="1600" dirty="0"/>
              <a:t>Financial impact is not always direct ticket sales.</a:t>
            </a:r>
            <a:endParaRPr lang="en-IE" dirty="0"/>
          </a:p>
        </p:txBody>
      </p:sp>
    </p:spTree>
    <p:extLst>
      <p:ext uri="{BB962C8B-B14F-4D97-AF65-F5344CB8AC3E}">
        <p14:creationId xmlns:p14="http://schemas.microsoft.com/office/powerpoint/2010/main" val="191069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98E7E-EDAF-A0BB-490C-8ABBB118084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F2599BA-F110-3E7A-4BAD-CF354A09DBDD}"/>
              </a:ext>
            </a:extLst>
          </p:cNvPr>
          <p:cNvSpPr/>
          <p:nvPr/>
        </p:nvSpPr>
        <p:spPr>
          <a:xfrm>
            <a:off x="356853" y="268958"/>
            <a:ext cx="6845968" cy="2141835"/>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69251C3F-7A9B-C2B0-9967-2FFD019CA489}"/>
              </a:ext>
            </a:extLst>
          </p:cNvPr>
          <p:cNvSpPr txBox="1"/>
          <p:nvPr/>
        </p:nvSpPr>
        <p:spPr>
          <a:xfrm>
            <a:off x="1949056" y="465177"/>
            <a:ext cx="4589244" cy="1631216"/>
          </a:xfrm>
          <a:prstGeom prst="rect">
            <a:avLst/>
          </a:prstGeom>
          <a:noFill/>
        </p:spPr>
        <p:txBody>
          <a:bodyPr wrap="square" rtlCol="0">
            <a:spAutoFit/>
          </a:bodyPr>
          <a:lstStyle/>
          <a:p>
            <a:r>
              <a:rPr lang="en-US" sz="3600" b="1" dirty="0">
                <a:solidFill>
                  <a:schemeClr val="bg1"/>
                </a:solidFill>
              </a:rPr>
              <a:t>Implementation</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Adapt &amp; Repurpose Instead of Build (Example)</a:t>
            </a:r>
          </a:p>
        </p:txBody>
      </p:sp>
      <p:sp>
        <p:nvSpPr>
          <p:cNvPr id="20" name="Rectangle 19">
            <a:extLst>
              <a:ext uri="{FF2B5EF4-FFF2-40B4-BE49-F238E27FC236}">
                <a16:creationId xmlns:a16="http://schemas.microsoft.com/office/drawing/2014/main" id="{F64F08F4-63F1-6C01-CBF0-E97E8A80D194}"/>
              </a:ext>
            </a:extLst>
          </p:cNvPr>
          <p:cNvSpPr/>
          <p:nvPr/>
        </p:nvSpPr>
        <p:spPr>
          <a:xfrm>
            <a:off x="356853" y="2384319"/>
            <a:ext cx="6845968" cy="8018173"/>
          </a:xfrm>
          <a:prstGeom prst="rect">
            <a:avLst/>
          </a:prstGeom>
          <a:no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78F4E4A5-E1DD-BE38-2FB5-C1715EB7593B}"/>
              </a:ext>
            </a:extLst>
          </p:cNvPr>
          <p:cNvSpPr txBox="1"/>
          <p:nvPr/>
        </p:nvSpPr>
        <p:spPr>
          <a:xfrm>
            <a:off x="1534248" y="2526369"/>
            <a:ext cx="5448146" cy="7355860"/>
          </a:xfrm>
          <a:prstGeom prst="rect">
            <a:avLst/>
          </a:prstGeom>
          <a:noFill/>
        </p:spPr>
        <p:txBody>
          <a:bodyPr wrap="square" rtlCol="0">
            <a:spAutoFit/>
          </a:bodyPr>
          <a:lstStyle/>
          <a:p>
            <a:r>
              <a:rPr lang="en-US" sz="2400" b="1" dirty="0">
                <a:solidFill>
                  <a:srgbClr val="C77362"/>
                </a:solidFill>
              </a:rPr>
              <a:t>Irish Example: </a:t>
            </a:r>
          </a:p>
          <a:p>
            <a:endParaRPr lang="en-US" sz="2400" b="1" dirty="0">
              <a:solidFill>
                <a:srgbClr val="C77362"/>
              </a:solidFill>
            </a:endParaRPr>
          </a:p>
          <a:p>
            <a:r>
              <a:rPr lang="en-US" sz="2400" b="1" dirty="0">
                <a:solidFill>
                  <a:srgbClr val="C77362"/>
                </a:solidFill>
              </a:rPr>
              <a:t>Bantry, West Cork Town Immersive Film Tour</a:t>
            </a:r>
          </a:p>
          <a:p>
            <a:endParaRPr lang="en-US" b="1" dirty="0">
              <a:solidFill>
                <a:srgbClr val="C77362"/>
              </a:solidFill>
            </a:endParaRPr>
          </a:p>
          <a:p>
            <a:r>
              <a:rPr lang="en-US" b="1" i="1" dirty="0">
                <a:solidFill>
                  <a:srgbClr val="C77362"/>
                </a:solidFill>
              </a:rPr>
              <a:t>Bantry Old Town Tour </a:t>
            </a:r>
            <a:r>
              <a:rPr lang="en-US" sz="1600" i="1" dirty="0">
                <a:solidFill>
                  <a:schemeClr val="tx1">
                    <a:lumMod val="85000"/>
                    <a:lumOff val="15000"/>
                  </a:schemeClr>
                </a:solidFill>
              </a:rPr>
              <a:t>(Pilot €3k, Scale €15k+):</a:t>
            </a:r>
            <a:r>
              <a:rPr lang="en-US" sz="1600" dirty="0">
                <a:solidFill>
                  <a:schemeClr val="tx1">
                    <a:lumMod val="85000"/>
                    <a:lumOff val="15000"/>
                  </a:schemeClr>
                </a:solidFill>
              </a:rPr>
              <a:t> A local guide filmed a </a:t>
            </a:r>
            <a:r>
              <a:rPr lang="en-US" sz="1600" b="1" dirty="0">
                <a:solidFill>
                  <a:schemeClr val="tx1">
                    <a:lumMod val="85000"/>
                    <a:lumOff val="15000"/>
                  </a:schemeClr>
                </a:solidFill>
              </a:rPr>
              <a:t>3-minute 360° video</a:t>
            </a:r>
            <a:r>
              <a:rPr lang="en-US" sz="1600" dirty="0">
                <a:solidFill>
                  <a:schemeClr val="tx1">
                    <a:lumMod val="85000"/>
                    <a:lumOff val="15000"/>
                  </a:schemeClr>
                </a:solidFill>
              </a:rPr>
              <a:t> of the town dock and historic pub scene (€3k for filming and editing). </a:t>
            </a:r>
          </a:p>
          <a:p>
            <a:endParaRPr lang="en-US" sz="1600" dirty="0">
              <a:solidFill>
                <a:schemeClr val="tx1">
                  <a:lumMod val="85000"/>
                  <a:lumOff val="15000"/>
                </a:schemeClr>
              </a:solidFill>
            </a:endParaRPr>
          </a:p>
          <a:p>
            <a:r>
              <a:rPr lang="en-US" sz="1600" dirty="0">
                <a:solidFill>
                  <a:schemeClr val="tx1">
                    <a:lumMod val="85000"/>
                    <a:lumOff val="15000"/>
                  </a:schemeClr>
                </a:solidFill>
              </a:rPr>
              <a:t>It’s hosted on a private YouTube link and accessed via a QR code on a simple sign. </a:t>
            </a:r>
          </a:p>
          <a:p>
            <a:endParaRPr lang="en-US" sz="1600" dirty="0">
              <a:solidFill>
                <a:schemeClr val="tx1">
                  <a:lumMod val="85000"/>
                  <a:lumOff val="15000"/>
                </a:schemeClr>
              </a:solidFill>
            </a:endParaRPr>
          </a:p>
          <a:p>
            <a:r>
              <a:rPr lang="en-US" sz="1600" dirty="0">
                <a:solidFill>
                  <a:schemeClr val="tx1">
                    <a:lumMod val="85000"/>
                    <a:lumOff val="15000"/>
                  </a:schemeClr>
                </a:solidFill>
              </a:rPr>
              <a:t>Visitors use their phones to watch. If engagement is good, the group plans to develop a </a:t>
            </a:r>
            <a:r>
              <a:rPr lang="en-US" sz="1600" b="1" dirty="0">
                <a:solidFill>
                  <a:schemeClr val="tx1">
                    <a:lumMod val="85000"/>
                    <a:lumOff val="15000"/>
                  </a:schemeClr>
                </a:solidFill>
              </a:rPr>
              <a:t>native app tour</a:t>
            </a:r>
            <a:r>
              <a:rPr lang="en-US" sz="1600" dirty="0">
                <a:solidFill>
                  <a:schemeClr val="tx1">
                    <a:lumMod val="85000"/>
                    <a:lumOff val="15000"/>
                  </a:schemeClr>
                </a:solidFill>
              </a:rPr>
              <a:t> (estimated €15k) with multiple locations, audio guides, and AR hotspots.</a:t>
            </a:r>
          </a:p>
          <a:p>
            <a:endParaRPr lang="en-US" dirty="0">
              <a:solidFill>
                <a:schemeClr val="tx1">
                  <a:lumMod val="85000"/>
                  <a:lumOff val="15000"/>
                </a:schemeClr>
              </a:solidFill>
            </a:endParaRPr>
          </a:p>
          <a:p>
            <a:r>
              <a:rPr lang="en-US" b="1" i="1" dirty="0">
                <a:solidFill>
                  <a:srgbClr val="C77362"/>
                </a:solidFill>
              </a:rPr>
              <a:t>Bantry Heritage Pub AR </a:t>
            </a:r>
            <a:r>
              <a:rPr lang="en-US" i="1" dirty="0">
                <a:solidFill>
                  <a:schemeClr val="tx1">
                    <a:lumMod val="85000"/>
                    <a:lumOff val="15000"/>
                  </a:schemeClr>
                </a:solidFill>
              </a:rPr>
              <a:t>(</a:t>
            </a:r>
            <a:r>
              <a:rPr lang="en-US" sz="1600" i="1" dirty="0">
                <a:solidFill>
                  <a:schemeClr val="tx1">
                    <a:lumMod val="85000"/>
                    <a:lumOff val="15000"/>
                  </a:schemeClr>
                </a:solidFill>
              </a:rPr>
              <a:t>Pilot €2k, Scale €8k):</a:t>
            </a:r>
            <a:r>
              <a:rPr lang="en-US" sz="1600" dirty="0">
                <a:solidFill>
                  <a:schemeClr val="tx1">
                    <a:lumMod val="85000"/>
                    <a:lumOff val="15000"/>
                  </a:schemeClr>
                </a:solidFill>
              </a:rPr>
              <a:t> A Bantry pub repurposed its archived photos by creating </a:t>
            </a:r>
            <a:r>
              <a:rPr lang="en-US" sz="1600" b="1" dirty="0">
                <a:solidFill>
                  <a:schemeClr val="tx1">
                    <a:lumMod val="85000"/>
                    <a:lumOff val="15000"/>
                  </a:schemeClr>
                </a:solidFill>
              </a:rPr>
              <a:t>smartphone AR overlays</a:t>
            </a:r>
            <a:r>
              <a:rPr lang="en-US" sz="1600" dirty="0">
                <a:solidFill>
                  <a:schemeClr val="tx1">
                    <a:lumMod val="85000"/>
                    <a:lumOff val="15000"/>
                  </a:schemeClr>
                </a:solidFill>
              </a:rPr>
              <a:t>. </a:t>
            </a:r>
          </a:p>
          <a:p>
            <a:endParaRPr lang="en-US" sz="1600" dirty="0">
              <a:solidFill>
                <a:schemeClr val="tx1">
                  <a:lumMod val="85000"/>
                  <a:lumOff val="15000"/>
                </a:schemeClr>
              </a:solidFill>
            </a:endParaRPr>
          </a:p>
          <a:p>
            <a:r>
              <a:rPr lang="en-US" sz="1600" dirty="0">
                <a:solidFill>
                  <a:schemeClr val="tx1">
                    <a:lumMod val="85000"/>
                    <a:lumOff val="15000"/>
                  </a:schemeClr>
                </a:solidFill>
              </a:rPr>
              <a:t>Patrons point their phone camera at old framed photos on the wall to see historical scenes come alive (using a low-cost AR app platform). </a:t>
            </a:r>
          </a:p>
          <a:p>
            <a:endParaRPr lang="en-US" sz="1600" dirty="0">
              <a:solidFill>
                <a:schemeClr val="tx1">
                  <a:lumMod val="85000"/>
                  <a:lumOff val="15000"/>
                </a:schemeClr>
              </a:solidFill>
            </a:endParaRPr>
          </a:p>
          <a:p>
            <a:r>
              <a:rPr lang="en-US" sz="1600" dirty="0">
                <a:solidFill>
                  <a:schemeClr val="tx1">
                    <a:lumMod val="85000"/>
                    <a:lumOff val="15000"/>
                  </a:schemeClr>
                </a:solidFill>
              </a:rPr>
              <a:t>Initial set-up (piloting 3 photos) cost €2k (designer/AR subscription). If visitors love it, they will add more scenes and possibly tablet stations in the pub (€8k total).</a:t>
            </a:r>
            <a:endParaRPr lang="en-IE" sz="1600" dirty="0">
              <a:solidFill>
                <a:srgbClr val="DFDECB"/>
              </a:solidFill>
            </a:endParaRPr>
          </a:p>
        </p:txBody>
      </p:sp>
      <p:grpSp>
        <p:nvGrpSpPr>
          <p:cNvPr id="22" name="Graphic 2">
            <a:extLst>
              <a:ext uri="{FF2B5EF4-FFF2-40B4-BE49-F238E27FC236}">
                <a16:creationId xmlns:a16="http://schemas.microsoft.com/office/drawing/2014/main" id="{B178B96C-12E7-874A-FDF0-5BBC5457F9FB}"/>
              </a:ext>
            </a:extLst>
          </p:cNvPr>
          <p:cNvGrpSpPr/>
          <p:nvPr/>
        </p:nvGrpSpPr>
        <p:grpSpPr>
          <a:xfrm>
            <a:off x="539895" y="2698719"/>
            <a:ext cx="862842" cy="1010542"/>
            <a:chOff x="-2478450" y="6659762"/>
            <a:chExt cx="1055890" cy="1330292"/>
          </a:xfrm>
          <a:solidFill>
            <a:srgbClr val="C77362"/>
          </a:solidFill>
        </p:grpSpPr>
        <p:grpSp>
          <p:nvGrpSpPr>
            <p:cNvPr id="23" name="Graphic 2">
              <a:extLst>
                <a:ext uri="{FF2B5EF4-FFF2-40B4-BE49-F238E27FC236}">
                  <a16:creationId xmlns:a16="http://schemas.microsoft.com/office/drawing/2014/main" id="{799F7006-7A9D-7E34-6F4F-BC15C697AAFF}"/>
                </a:ext>
              </a:extLst>
            </p:cNvPr>
            <p:cNvGrpSpPr/>
            <p:nvPr/>
          </p:nvGrpSpPr>
          <p:grpSpPr>
            <a:xfrm>
              <a:off x="-2347228" y="6993943"/>
              <a:ext cx="924668" cy="996110"/>
              <a:chOff x="-2347228" y="6993943"/>
              <a:chExt cx="924668" cy="996110"/>
            </a:xfrm>
            <a:grpFill/>
          </p:grpSpPr>
          <p:sp>
            <p:nvSpPr>
              <p:cNvPr id="29" name="Freeform 1440">
                <a:extLst>
                  <a:ext uri="{FF2B5EF4-FFF2-40B4-BE49-F238E27FC236}">
                    <a16:creationId xmlns:a16="http://schemas.microsoft.com/office/drawing/2014/main" id="{3D7E694C-F202-F7FF-CE16-BFF314A21F6C}"/>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C77362"/>
                </a:solidFill>
                <a:prstDash val="solid"/>
                <a:miter/>
              </a:ln>
            </p:spPr>
            <p:txBody>
              <a:bodyPr rtlCol="0" anchor="ctr"/>
              <a:lstStyle/>
              <a:p>
                <a:endParaRPr lang="en-US"/>
              </a:p>
            </p:txBody>
          </p:sp>
          <p:sp>
            <p:nvSpPr>
              <p:cNvPr id="30" name="Freeform 1441">
                <a:extLst>
                  <a:ext uri="{FF2B5EF4-FFF2-40B4-BE49-F238E27FC236}">
                    <a16:creationId xmlns:a16="http://schemas.microsoft.com/office/drawing/2014/main" id="{0EC5A20B-C580-2AEA-AD36-ED54F2BD9611}"/>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C77362"/>
                </a:solidFill>
                <a:prstDash val="solid"/>
                <a:miter/>
              </a:ln>
            </p:spPr>
            <p:txBody>
              <a:bodyPr rtlCol="0" anchor="ctr"/>
              <a:lstStyle/>
              <a:p>
                <a:endParaRPr lang="en-US"/>
              </a:p>
            </p:txBody>
          </p:sp>
          <p:sp>
            <p:nvSpPr>
              <p:cNvPr id="31" name="Freeform 1442">
                <a:extLst>
                  <a:ext uri="{FF2B5EF4-FFF2-40B4-BE49-F238E27FC236}">
                    <a16:creationId xmlns:a16="http://schemas.microsoft.com/office/drawing/2014/main" id="{A962CDFA-A097-9422-76DB-5AFBDDA85C2B}"/>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C77362"/>
                </a:solidFill>
                <a:prstDash val="solid"/>
                <a:miter/>
              </a:ln>
            </p:spPr>
            <p:txBody>
              <a:bodyPr rtlCol="0" anchor="ctr"/>
              <a:lstStyle/>
              <a:p>
                <a:endParaRPr lang="en-US"/>
              </a:p>
            </p:txBody>
          </p:sp>
          <p:sp>
            <p:nvSpPr>
              <p:cNvPr id="32" name="Freeform 1443">
                <a:extLst>
                  <a:ext uri="{FF2B5EF4-FFF2-40B4-BE49-F238E27FC236}">
                    <a16:creationId xmlns:a16="http://schemas.microsoft.com/office/drawing/2014/main" id="{F651FE60-12E4-71C2-9540-1FA78C4568C3}"/>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C77362"/>
                </a:solidFill>
                <a:prstDash val="solid"/>
                <a:miter/>
              </a:ln>
            </p:spPr>
            <p:txBody>
              <a:bodyPr rtlCol="0" anchor="ctr"/>
              <a:lstStyle/>
              <a:p>
                <a:endParaRPr lang="en-US" dirty="0"/>
              </a:p>
            </p:txBody>
          </p:sp>
        </p:grpSp>
        <p:sp>
          <p:nvSpPr>
            <p:cNvPr id="24" name="Freeform 1435">
              <a:extLst>
                <a:ext uri="{FF2B5EF4-FFF2-40B4-BE49-F238E27FC236}">
                  <a16:creationId xmlns:a16="http://schemas.microsoft.com/office/drawing/2014/main" id="{59227E87-D03B-6917-1C61-400FA1C24EE1}"/>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C77362"/>
              </a:solidFill>
              <a:prstDash val="solid"/>
              <a:miter/>
            </a:ln>
          </p:spPr>
          <p:txBody>
            <a:bodyPr rtlCol="0" anchor="ctr"/>
            <a:lstStyle/>
            <a:p>
              <a:endParaRPr lang="en-US"/>
            </a:p>
          </p:txBody>
        </p:sp>
        <p:sp>
          <p:nvSpPr>
            <p:cNvPr id="25" name="Freeform 1436">
              <a:extLst>
                <a:ext uri="{FF2B5EF4-FFF2-40B4-BE49-F238E27FC236}">
                  <a16:creationId xmlns:a16="http://schemas.microsoft.com/office/drawing/2014/main" id="{1F79E474-97B4-0793-BCFB-6EF6126B65EA}"/>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C77362"/>
              </a:solidFill>
              <a:prstDash val="solid"/>
              <a:miter/>
            </a:ln>
          </p:spPr>
          <p:txBody>
            <a:bodyPr rtlCol="0" anchor="ctr"/>
            <a:lstStyle/>
            <a:p>
              <a:endParaRPr lang="en-US"/>
            </a:p>
          </p:txBody>
        </p:sp>
        <p:sp>
          <p:nvSpPr>
            <p:cNvPr id="26" name="Freeform 1437">
              <a:extLst>
                <a:ext uri="{FF2B5EF4-FFF2-40B4-BE49-F238E27FC236}">
                  <a16:creationId xmlns:a16="http://schemas.microsoft.com/office/drawing/2014/main" id="{D2F23174-C16E-6556-CEB6-280AAF6082EA}"/>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C77362"/>
              </a:solidFill>
              <a:prstDash val="solid"/>
              <a:miter/>
            </a:ln>
          </p:spPr>
          <p:txBody>
            <a:bodyPr rtlCol="0" anchor="ctr"/>
            <a:lstStyle/>
            <a:p>
              <a:endParaRPr lang="en-US"/>
            </a:p>
          </p:txBody>
        </p:sp>
        <p:sp>
          <p:nvSpPr>
            <p:cNvPr id="27" name="Freeform 1438">
              <a:extLst>
                <a:ext uri="{FF2B5EF4-FFF2-40B4-BE49-F238E27FC236}">
                  <a16:creationId xmlns:a16="http://schemas.microsoft.com/office/drawing/2014/main" id="{3E1EABB1-6F7B-A982-7DF9-8BC183B6F06E}"/>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C77362"/>
              </a:solidFill>
              <a:prstDash val="solid"/>
              <a:miter/>
            </a:ln>
          </p:spPr>
          <p:txBody>
            <a:bodyPr rtlCol="0" anchor="ctr"/>
            <a:lstStyle/>
            <a:p>
              <a:endParaRPr lang="en-US"/>
            </a:p>
          </p:txBody>
        </p:sp>
        <p:sp>
          <p:nvSpPr>
            <p:cNvPr id="28" name="Freeform 1439">
              <a:extLst>
                <a:ext uri="{FF2B5EF4-FFF2-40B4-BE49-F238E27FC236}">
                  <a16:creationId xmlns:a16="http://schemas.microsoft.com/office/drawing/2014/main" id="{13AFD3B1-2FB2-CA8E-52FA-40F23AB7F54D}"/>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C77362"/>
              </a:solidFill>
              <a:prstDash val="solid"/>
              <a:miter/>
            </a:ln>
          </p:spPr>
          <p:txBody>
            <a:bodyPr rtlCol="0" anchor="ctr"/>
            <a:lstStyle/>
            <a:p>
              <a:endParaRPr lang="en-US"/>
            </a:p>
          </p:txBody>
        </p:sp>
      </p:grpSp>
      <p:grpSp>
        <p:nvGrpSpPr>
          <p:cNvPr id="33" name="Group 32">
            <a:extLst>
              <a:ext uri="{FF2B5EF4-FFF2-40B4-BE49-F238E27FC236}">
                <a16:creationId xmlns:a16="http://schemas.microsoft.com/office/drawing/2014/main" id="{19C159FF-6C27-C534-ADCA-4980EF7C8E0E}"/>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7704D07D-B8D1-816E-1230-A55D8E571394}"/>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955C8DF5-5F56-3D57-77A8-AC9F365D77FA}"/>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FC154213-DA4A-224E-AE08-A87BE2B7A54F}"/>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4051049A-0603-1449-A42D-272EF9454686}"/>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4CC17FF8-B2F4-C481-2445-B54B0DB620E9}"/>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728AD7E6-2071-2E87-8DC0-511F4D759211}"/>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06DC09CA-C1A9-1F24-DD77-259291ADCE85}"/>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1C8BA3D5-7D56-F363-364C-D31A3CC5A282}"/>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9F717F89-A45F-696C-B8C8-6071B62CFA45}"/>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DC885584-9605-4A95-A8BB-A8F40A18734E}"/>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85D252BC-DA42-CFB3-C354-6A5A2006F1FA}"/>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65AA42D0-74AF-05F9-0158-6A988F756B46}"/>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22A3E126-6719-6C51-AD49-ADAD14B0BA7E}"/>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6F4F26EF-FF33-6DCF-A699-E041A324807A}"/>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19875954-AABC-D210-8F47-667C846A687F}"/>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5" name="Group 4">
            <a:extLst>
              <a:ext uri="{FF2B5EF4-FFF2-40B4-BE49-F238E27FC236}">
                <a16:creationId xmlns:a16="http://schemas.microsoft.com/office/drawing/2014/main" id="{2F4428C9-6C27-883A-87A8-C8B780F5D521}"/>
              </a:ext>
            </a:extLst>
          </p:cNvPr>
          <p:cNvGrpSpPr/>
          <p:nvPr/>
        </p:nvGrpSpPr>
        <p:grpSpPr>
          <a:xfrm>
            <a:off x="5946888" y="46862"/>
            <a:ext cx="1754197" cy="1200329"/>
            <a:chOff x="820758" y="1078895"/>
            <a:chExt cx="1015997" cy="1177569"/>
          </a:xfrm>
          <a:solidFill>
            <a:srgbClr val="EE4F27"/>
          </a:solidFill>
        </p:grpSpPr>
        <p:sp>
          <p:nvSpPr>
            <p:cNvPr id="6" name="Oval 5">
              <a:extLst>
                <a:ext uri="{FF2B5EF4-FFF2-40B4-BE49-F238E27FC236}">
                  <a16:creationId xmlns:a16="http://schemas.microsoft.com/office/drawing/2014/main" id="{92B40214-5BC7-7A3E-97DD-61282A7AC4FC}"/>
                </a:ext>
              </a:extLst>
            </p:cNvPr>
            <p:cNvSpPr/>
            <p:nvPr/>
          </p:nvSpPr>
          <p:spPr>
            <a:xfrm>
              <a:off x="1015999" y="1137919"/>
              <a:ext cx="625515" cy="1059522"/>
            </a:xfrm>
            <a:prstGeom prst="ellipse">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 name="TextBox 6">
              <a:extLst>
                <a:ext uri="{FF2B5EF4-FFF2-40B4-BE49-F238E27FC236}">
                  <a16:creationId xmlns:a16="http://schemas.microsoft.com/office/drawing/2014/main" id="{C14454D3-BCE9-649F-D402-CE5F951F12AC}"/>
                </a:ext>
              </a:extLst>
            </p:cNvPr>
            <p:cNvSpPr txBox="1"/>
            <p:nvPr/>
          </p:nvSpPr>
          <p:spPr>
            <a:xfrm>
              <a:off x="820758" y="1078895"/>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3</a:t>
              </a:r>
            </a:p>
          </p:txBody>
        </p:sp>
      </p:grpSp>
    </p:spTree>
    <p:extLst>
      <p:ext uri="{BB962C8B-B14F-4D97-AF65-F5344CB8AC3E}">
        <p14:creationId xmlns:p14="http://schemas.microsoft.com/office/powerpoint/2010/main" val="3536774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348FD-166E-0699-86AF-081DD47C7AC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27F891-1C63-E2F2-6A6E-2623D6D31280}"/>
              </a:ext>
            </a:extLst>
          </p:cNvPr>
          <p:cNvSpPr/>
          <p:nvPr/>
        </p:nvSpPr>
        <p:spPr>
          <a:xfrm>
            <a:off x="356853" y="268958"/>
            <a:ext cx="6845968" cy="2141835"/>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A5D1FC53-3726-D631-2683-7AA5E998EBBE}"/>
              </a:ext>
            </a:extLst>
          </p:cNvPr>
          <p:cNvSpPr txBox="1"/>
          <p:nvPr/>
        </p:nvSpPr>
        <p:spPr>
          <a:xfrm>
            <a:off x="1972961" y="440252"/>
            <a:ext cx="4589244" cy="1631216"/>
          </a:xfrm>
          <a:prstGeom prst="rect">
            <a:avLst/>
          </a:prstGeom>
          <a:noFill/>
        </p:spPr>
        <p:txBody>
          <a:bodyPr wrap="square" rtlCol="0">
            <a:spAutoFit/>
          </a:bodyPr>
          <a:lstStyle/>
          <a:p>
            <a:r>
              <a:rPr lang="en-US" sz="3600" b="1" dirty="0">
                <a:solidFill>
                  <a:schemeClr val="bg1"/>
                </a:solidFill>
              </a:rPr>
              <a:t>Implementation</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Adapt &amp; Repurpose Instead of Build (Example)</a:t>
            </a:r>
          </a:p>
        </p:txBody>
      </p:sp>
      <p:sp>
        <p:nvSpPr>
          <p:cNvPr id="20" name="Rectangle 19">
            <a:extLst>
              <a:ext uri="{FF2B5EF4-FFF2-40B4-BE49-F238E27FC236}">
                <a16:creationId xmlns:a16="http://schemas.microsoft.com/office/drawing/2014/main" id="{0ABFBC75-03AF-0357-1EE5-B0959E33DDAF}"/>
              </a:ext>
            </a:extLst>
          </p:cNvPr>
          <p:cNvSpPr/>
          <p:nvPr/>
        </p:nvSpPr>
        <p:spPr>
          <a:xfrm>
            <a:off x="356853" y="2384319"/>
            <a:ext cx="6845968" cy="8018173"/>
          </a:xfrm>
          <a:prstGeom prst="rect">
            <a:avLst/>
          </a:prstGeom>
          <a:no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3F3DBB93-FE97-CA74-1DC5-FA55E9B8EF7F}"/>
              </a:ext>
            </a:extLst>
          </p:cNvPr>
          <p:cNvSpPr txBox="1"/>
          <p:nvPr/>
        </p:nvSpPr>
        <p:spPr>
          <a:xfrm>
            <a:off x="685488" y="2526369"/>
            <a:ext cx="6296905" cy="7725192"/>
          </a:xfrm>
          <a:prstGeom prst="rect">
            <a:avLst/>
          </a:prstGeom>
          <a:noFill/>
        </p:spPr>
        <p:txBody>
          <a:bodyPr wrap="square" rtlCol="0">
            <a:spAutoFit/>
          </a:bodyPr>
          <a:lstStyle/>
          <a:p>
            <a:r>
              <a:rPr lang="en-US" sz="2400" b="1" dirty="0">
                <a:solidFill>
                  <a:srgbClr val="C77362"/>
                </a:solidFill>
              </a:rPr>
              <a:t>Bantry, West Cork Town Immersive Film Tour</a:t>
            </a:r>
          </a:p>
          <a:p>
            <a:endParaRPr lang="en-US" b="1" dirty="0">
              <a:solidFill>
                <a:srgbClr val="C77362"/>
              </a:solidFill>
            </a:endParaRPr>
          </a:p>
          <a:p>
            <a:r>
              <a:rPr lang="en-US" b="1" i="1" dirty="0" err="1">
                <a:solidFill>
                  <a:srgbClr val="C77362"/>
                </a:solidFill>
              </a:rPr>
              <a:t>Durrus</a:t>
            </a:r>
            <a:r>
              <a:rPr lang="en-US" b="1" i="1" dirty="0">
                <a:solidFill>
                  <a:srgbClr val="C77362"/>
                </a:solidFill>
              </a:rPr>
              <a:t> School Ghost Story </a:t>
            </a:r>
            <a:r>
              <a:rPr lang="en-US" sz="1600" i="1" dirty="0">
                <a:solidFill>
                  <a:schemeClr val="tx1">
                    <a:lumMod val="85000"/>
                    <a:lumOff val="15000"/>
                  </a:schemeClr>
                </a:solidFill>
              </a:rPr>
              <a:t>(Pilot €1.5k, Scale €7k):</a:t>
            </a:r>
            <a:r>
              <a:rPr lang="en-US" sz="1600" dirty="0">
                <a:solidFill>
                  <a:schemeClr val="tx1">
                    <a:lumMod val="85000"/>
                    <a:lumOff val="15000"/>
                  </a:schemeClr>
                </a:solidFill>
              </a:rPr>
              <a:t> Local students and teachers created an </a:t>
            </a:r>
            <a:r>
              <a:rPr lang="en-US" sz="1600" b="1" dirty="0">
                <a:solidFill>
                  <a:schemeClr val="tx1">
                    <a:lumMod val="85000"/>
                    <a:lumOff val="15000"/>
                  </a:schemeClr>
                </a:solidFill>
              </a:rPr>
              <a:t>original audio drama</a:t>
            </a:r>
            <a:r>
              <a:rPr lang="en-US" sz="1600" dirty="0">
                <a:solidFill>
                  <a:schemeClr val="tx1">
                    <a:lumMod val="85000"/>
                    <a:lumOff val="15000"/>
                  </a:schemeClr>
                </a:solidFill>
              </a:rPr>
              <a:t> about a local legend and set it at specific points around the village. </a:t>
            </a:r>
          </a:p>
          <a:p>
            <a:endParaRPr lang="en-US" sz="1600" dirty="0">
              <a:solidFill>
                <a:schemeClr val="tx1">
                  <a:lumMod val="85000"/>
                  <a:lumOff val="15000"/>
                </a:schemeClr>
              </a:solidFill>
            </a:endParaRPr>
          </a:p>
          <a:p>
            <a:r>
              <a:rPr lang="en-US" sz="1600" dirty="0">
                <a:solidFill>
                  <a:schemeClr val="tx1">
                    <a:lumMod val="85000"/>
                    <a:lumOff val="15000"/>
                  </a:schemeClr>
                </a:solidFill>
              </a:rPr>
              <a:t>They use simple recording gear and free editing (cost €1.5k including student labor). </a:t>
            </a:r>
          </a:p>
          <a:p>
            <a:endParaRPr lang="en-US" sz="1600" dirty="0">
              <a:solidFill>
                <a:schemeClr val="tx1">
                  <a:lumMod val="85000"/>
                  <a:lumOff val="15000"/>
                </a:schemeClr>
              </a:solidFill>
            </a:endParaRPr>
          </a:p>
          <a:p>
            <a:r>
              <a:rPr lang="en-US" sz="1600" dirty="0">
                <a:solidFill>
                  <a:schemeClr val="tx1">
                    <a:lumMod val="85000"/>
                    <a:lumOff val="15000"/>
                  </a:schemeClr>
                </a:solidFill>
              </a:rPr>
              <a:t>Audio clips are triggered by QR codes on a printed map. </a:t>
            </a:r>
          </a:p>
          <a:p>
            <a:endParaRPr lang="en-US" sz="1600" dirty="0">
              <a:solidFill>
                <a:schemeClr val="tx1">
                  <a:lumMod val="85000"/>
                  <a:lumOff val="15000"/>
                </a:schemeClr>
              </a:solidFill>
            </a:endParaRPr>
          </a:p>
          <a:p>
            <a:r>
              <a:rPr lang="en-US" sz="1600" dirty="0">
                <a:solidFill>
                  <a:schemeClr val="tx1">
                    <a:lumMod val="85000"/>
                    <a:lumOff val="15000"/>
                  </a:schemeClr>
                </a:solidFill>
              </a:rPr>
              <a:t>If feedback is positive, the village will fund professionally voiced narration and add illustrations for an €7k interactive trail booklet &amp; app.</a:t>
            </a:r>
          </a:p>
          <a:p>
            <a:endParaRPr lang="en-IE" dirty="0">
              <a:solidFill>
                <a:srgbClr val="DFDECB"/>
              </a:solidFill>
            </a:endParaRPr>
          </a:p>
          <a:p>
            <a:r>
              <a:rPr lang="en-US" sz="2000" b="1" dirty="0">
                <a:solidFill>
                  <a:srgbClr val="C77362"/>
                </a:solidFill>
              </a:rPr>
              <a:t>Step-by-Step Actions</a:t>
            </a:r>
          </a:p>
          <a:p>
            <a:pPr marL="342900" indent="-342900">
              <a:buFont typeface="+mj-lt"/>
              <a:buAutoNum type="arabicPeriod"/>
            </a:pPr>
            <a:endParaRPr lang="en-US" sz="1600" b="1" dirty="0"/>
          </a:p>
          <a:p>
            <a:pPr marL="342900" indent="-342900">
              <a:buFont typeface="+mj-lt"/>
              <a:buAutoNum type="arabicPeriod"/>
            </a:pPr>
            <a:r>
              <a:rPr lang="en-US" sz="1600" b="1" dirty="0"/>
              <a:t>Inventory Assets:</a:t>
            </a:r>
            <a:r>
              <a:rPr lang="en-US" sz="1600" dirty="0"/>
              <a:t> List existing videos, photographs, recordings, or exhibit materials.</a:t>
            </a:r>
          </a:p>
          <a:p>
            <a:pPr marL="342900" indent="-342900">
              <a:buFont typeface="+mj-lt"/>
              <a:buAutoNum type="arabicPeriod"/>
            </a:pPr>
            <a:r>
              <a:rPr lang="en-US" sz="1600" b="1" dirty="0"/>
              <a:t>Explore Free Tools:</a:t>
            </a:r>
            <a:r>
              <a:rPr lang="en-US" sz="1600" dirty="0"/>
              <a:t> Research off-the-shelf platforms (e.g. YouTube, Google Street View, free AR apps) that match your needs.</a:t>
            </a:r>
          </a:p>
          <a:p>
            <a:pPr marL="342900" indent="-342900">
              <a:buFont typeface="+mj-lt"/>
              <a:buAutoNum type="arabicPeriod"/>
            </a:pPr>
            <a:r>
              <a:rPr lang="en-US" sz="1600" b="1" dirty="0"/>
              <a:t>Prototype Quickly:</a:t>
            </a:r>
            <a:r>
              <a:rPr lang="en-US" sz="1600" dirty="0"/>
              <a:t> Create a </a:t>
            </a:r>
            <a:r>
              <a:rPr lang="en-US" sz="1600" b="1" dirty="0"/>
              <a:t>proof-of-concept</a:t>
            </a:r>
            <a:r>
              <a:rPr lang="en-US" sz="1600" dirty="0"/>
              <a:t> using these tools. For example, shoot a short 360° clip on a borrowed camera and test on phones.</a:t>
            </a:r>
          </a:p>
          <a:p>
            <a:pPr marL="342900" indent="-342900">
              <a:buFont typeface="+mj-lt"/>
              <a:buAutoNum type="arabicPeriod"/>
            </a:pPr>
            <a:r>
              <a:rPr lang="en-US" sz="1600" b="1" dirty="0"/>
              <a:t>Gather Feedback Early:</a:t>
            </a:r>
            <a:r>
              <a:rPr lang="en-US" sz="1600" dirty="0"/>
              <a:t> Show the prototype to a small audience (staff, local volunteers) to check usability and interest.</a:t>
            </a:r>
          </a:p>
          <a:p>
            <a:pPr marL="342900" indent="-342900">
              <a:buFont typeface="+mj-lt"/>
              <a:buAutoNum type="arabicPeriod"/>
            </a:pPr>
            <a:r>
              <a:rPr lang="en-US" sz="1600" b="1" dirty="0"/>
              <a:t>Refine Content:</a:t>
            </a:r>
            <a:r>
              <a:rPr lang="en-US" sz="1600" dirty="0"/>
              <a:t> Improve the story/dialogue using local input, without changing the underlying low-cost tech.</a:t>
            </a:r>
          </a:p>
          <a:p>
            <a:pPr marL="342900" indent="-342900">
              <a:buFont typeface="+mj-lt"/>
              <a:buAutoNum type="arabicPeriod"/>
            </a:pPr>
            <a:r>
              <a:rPr lang="en-US" sz="1600" b="1" dirty="0"/>
              <a:t>Decide Next Steps:</a:t>
            </a:r>
            <a:r>
              <a:rPr lang="en-US" sz="1600" dirty="0"/>
              <a:t> Based on results, plan whether to scale up (more locations, higher-end tech) or pivot.</a:t>
            </a:r>
          </a:p>
          <a:p>
            <a:endParaRPr lang="en-IE" dirty="0">
              <a:solidFill>
                <a:srgbClr val="DFDECB"/>
              </a:solidFill>
            </a:endParaRPr>
          </a:p>
        </p:txBody>
      </p:sp>
      <p:grpSp>
        <p:nvGrpSpPr>
          <p:cNvPr id="33" name="Group 32">
            <a:extLst>
              <a:ext uri="{FF2B5EF4-FFF2-40B4-BE49-F238E27FC236}">
                <a16:creationId xmlns:a16="http://schemas.microsoft.com/office/drawing/2014/main" id="{6BDE8992-18EE-A11A-F95D-E08E620DB652}"/>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26BFD557-725E-9495-06FF-A5ABB66D41C8}"/>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930ABB13-8A61-9668-DE4A-B8342F526B34}"/>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675AB691-5E46-224E-32F0-34100B961599}"/>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B3766F16-4194-058F-7E14-36C822B610C2}"/>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DB7A844B-455D-E3DF-134E-417A7F312669}"/>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9317E7A8-15C7-504A-AB6A-521D0417DC9F}"/>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A2B13C5E-AF52-FAED-222D-BB41010B56B6}"/>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A97A400E-3F25-F70F-3DA6-BEBA44214DE2}"/>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2C2C627B-8204-BDFC-28EE-8FAD9625764D}"/>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82855FC8-9988-027E-C331-2625ED77187D}"/>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B974A5C8-8292-F262-EC13-50C807A09173}"/>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B6F8D8CF-C417-82C0-E871-2802485F933C}"/>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8823F4D7-17B7-48E9-EDC9-568D3642C594}"/>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F6964C3B-1302-F8AA-3161-4D5AAB05BA42}"/>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DF4B6269-68FE-D63D-53C0-F7AF8ABB650E}"/>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1658460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B6D52-AC89-133A-22B0-34BACD376D1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44434AB-E4F8-22E5-D2A6-B517DD0BD697}"/>
              </a:ext>
            </a:extLst>
          </p:cNvPr>
          <p:cNvSpPr/>
          <p:nvPr/>
        </p:nvSpPr>
        <p:spPr>
          <a:xfrm>
            <a:off x="356853" y="268958"/>
            <a:ext cx="6845968" cy="2141835"/>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1D275AD6-1FA0-BD71-E113-88644964DC0B}"/>
              </a:ext>
            </a:extLst>
          </p:cNvPr>
          <p:cNvSpPr txBox="1"/>
          <p:nvPr/>
        </p:nvSpPr>
        <p:spPr>
          <a:xfrm>
            <a:off x="1949056" y="482562"/>
            <a:ext cx="4589244" cy="1631216"/>
          </a:xfrm>
          <a:prstGeom prst="rect">
            <a:avLst/>
          </a:prstGeom>
          <a:noFill/>
        </p:spPr>
        <p:txBody>
          <a:bodyPr wrap="square" rtlCol="0">
            <a:spAutoFit/>
          </a:bodyPr>
          <a:lstStyle/>
          <a:p>
            <a:r>
              <a:rPr lang="en-US" sz="3600" b="1" dirty="0">
                <a:solidFill>
                  <a:schemeClr val="bg1"/>
                </a:solidFill>
              </a:rPr>
              <a:t>Implementation</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Adapt &amp; Repurpose Instead of Build (Example)</a:t>
            </a:r>
          </a:p>
        </p:txBody>
      </p:sp>
      <p:sp>
        <p:nvSpPr>
          <p:cNvPr id="20" name="Rectangle 19">
            <a:extLst>
              <a:ext uri="{FF2B5EF4-FFF2-40B4-BE49-F238E27FC236}">
                <a16:creationId xmlns:a16="http://schemas.microsoft.com/office/drawing/2014/main" id="{C1C4B398-A806-39A6-B37C-A88F1980BE7C}"/>
              </a:ext>
            </a:extLst>
          </p:cNvPr>
          <p:cNvSpPr/>
          <p:nvPr/>
        </p:nvSpPr>
        <p:spPr>
          <a:xfrm>
            <a:off x="356853" y="2384319"/>
            <a:ext cx="6845968" cy="8018173"/>
          </a:xfrm>
          <a:prstGeom prst="rect">
            <a:avLst/>
          </a:prstGeom>
          <a:no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369E4806-AA4B-1415-A5A3-A9430296C251}"/>
              </a:ext>
            </a:extLst>
          </p:cNvPr>
          <p:cNvSpPr txBox="1"/>
          <p:nvPr/>
        </p:nvSpPr>
        <p:spPr>
          <a:xfrm>
            <a:off x="1671968" y="2526369"/>
            <a:ext cx="5310425" cy="5324535"/>
          </a:xfrm>
          <a:prstGeom prst="rect">
            <a:avLst/>
          </a:prstGeom>
          <a:noFill/>
        </p:spPr>
        <p:txBody>
          <a:bodyPr wrap="square" rtlCol="0">
            <a:spAutoFit/>
          </a:bodyPr>
          <a:lstStyle/>
          <a:p>
            <a:r>
              <a:rPr lang="en-US" sz="2400" b="1" dirty="0">
                <a:solidFill>
                  <a:srgbClr val="C77362"/>
                </a:solidFill>
              </a:rPr>
              <a:t>Bantry, West Cork Town Immersive Film Tour</a:t>
            </a:r>
          </a:p>
          <a:p>
            <a:endParaRPr lang="en-IE" dirty="0">
              <a:solidFill>
                <a:srgbClr val="C77362"/>
              </a:solidFill>
            </a:endParaRPr>
          </a:p>
          <a:p>
            <a:r>
              <a:rPr lang="en-US" sz="2400" b="1" dirty="0">
                <a:solidFill>
                  <a:srgbClr val="C77362"/>
                </a:solidFill>
              </a:rPr>
              <a:t>Success Metrics</a:t>
            </a:r>
          </a:p>
          <a:p>
            <a:endParaRPr lang="en-US" sz="2400" b="1" dirty="0">
              <a:solidFill>
                <a:srgbClr val="469395"/>
              </a:solidFill>
            </a:endParaRPr>
          </a:p>
          <a:p>
            <a:pPr marL="285750" indent="-285750">
              <a:buFont typeface="Wingdings" panose="05000000000000000000" pitchFamily="2" charset="2"/>
              <a:buChar char="v"/>
            </a:pPr>
            <a:r>
              <a:rPr lang="en-US" sz="1600" b="1" dirty="0">
                <a:solidFill>
                  <a:schemeClr val="tx1">
                    <a:lumMod val="85000"/>
                    <a:lumOff val="15000"/>
                  </a:schemeClr>
                </a:solidFill>
              </a:rPr>
              <a:t>Engagement:</a:t>
            </a:r>
            <a:r>
              <a:rPr lang="en-US" sz="1600" dirty="0">
                <a:solidFill>
                  <a:schemeClr val="tx1">
                    <a:lumMod val="85000"/>
                    <a:lumOff val="15000"/>
                  </a:schemeClr>
                </a:solidFill>
              </a:rPr>
              <a:t> Number of QR scans or video plays; average watch time.</a:t>
            </a:r>
          </a:p>
          <a:p>
            <a:pPr marL="285750" indent="-285750">
              <a:buFont typeface="Wingdings" panose="05000000000000000000" pitchFamily="2" charset="2"/>
              <a:buChar char="v"/>
            </a:pPr>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chemeClr val="tx1">
                    <a:lumMod val="85000"/>
                    <a:lumOff val="15000"/>
                  </a:schemeClr>
                </a:solidFill>
              </a:rPr>
              <a:t>Budget Efficiency:</a:t>
            </a:r>
            <a:r>
              <a:rPr lang="en-US" sz="1600" dirty="0">
                <a:solidFill>
                  <a:schemeClr val="tx1">
                    <a:lumMod val="85000"/>
                    <a:lumOff val="15000"/>
                  </a:schemeClr>
                </a:solidFill>
              </a:rPr>
              <a:t> Actual pilot cost vs. initial estimate.</a:t>
            </a:r>
          </a:p>
          <a:p>
            <a:pPr marL="285750" indent="-285750">
              <a:buFont typeface="Wingdings" panose="05000000000000000000" pitchFamily="2" charset="2"/>
              <a:buChar char="v"/>
            </a:pPr>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chemeClr val="tx1">
                    <a:lumMod val="85000"/>
                    <a:lumOff val="15000"/>
                  </a:schemeClr>
                </a:solidFill>
              </a:rPr>
              <a:t>Qualitative Feedback:</a:t>
            </a:r>
            <a:r>
              <a:rPr lang="en-US" sz="1600" dirty="0">
                <a:solidFill>
                  <a:schemeClr val="tx1">
                    <a:lumMod val="85000"/>
                    <a:lumOff val="15000"/>
                  </a:schemeClr>
                </a:solidFill>
              </a:rPr>
              <a:t> Visitor comments on story and tech (e.g. surveys, comments).</a:t>
            </a:r>
          </a:p>
          <a:p>
            <a:pPr marL="285750" indent="-285750">
              <a:buFont typeface="Wingdings" panose="05000000000000000000" pitchFamily="2" charset="2"/>
              <a:buChar char="v"/>
            </a:pPr>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chemeClr val="tx1">
                    <a:lumMod val="85000"/>
                    <a:lumOff val="15000"/>
                  </a:schemeClr>
                </a:solidFill>
              </a:rPr>
              <a:t>Ease of Use:</a:t>
            </a:r>
            <a:r>
              <a:rPr lang="en-US" sz="1600" dirty="0">
                <a:solidFill>
                  <a:schemeClr val="tx1">
                    <a:lumMod val="85000"/>
                    <a:lumOff val="15000"/>
                  </a:schemeClr>
                </a:solidFill>
              </a:rPr>
              <a:t> Percentage of users who can access content smoothly (no crashes or confusion).</a:t>
            </a:r>
          </a:p>
          <a:p>
            <a:pPr marL="285750" indent="-285750">
              <a:buFont typeface="Wingdings" panose="05000000000000000000" pitchFamily="2" charset="2"/>
              <a:buChar char="v"/>
            </a:pPr>
            <a:endParaRPr lang="en-US" sz="16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chemeClr val="tx1">
                    <a:lumMod val="85000"/>
                    <a:lumOff val="15000"/>
                  </a:schemeClr>
                </a:solidFill>
              </a:rPr>
              <a:t>Social Reach:</a:t>
            </a:r>
            <a:r>
              <a:rPr lang="en-US" sz="1600" dirty="0">
                <a:solidFill>
                  <a:schemeClr val="tx1">
                    <a:lumMod val="85000"/>
                    <a:lumOff val="15000"/>
                  </a:schemeClr>
                </a:solidFill>
              </a:rPr>
              <a:t> Shares, likes, or reposts of teaser clips on social media.</a:t>
            </a:r>
          </a:p>
          <a:p>
            <a:endParaRPr lang="en-IE" dirty="0">
              <a:solidFill>
                <a:srgbClr val="DFDECB"/>
              </a:solidFill>
            </a:endParaRPr>
          </a:p>
        </p:txBody>
      </p:sp>
      <p:grpSp>
        <p:nvGrpSpPr>
          <p:cNvPr id="22" name="Graphic 2">
            <a:extLst>
              <a:ext uri="{FF2B5EF4-FFF2-40B4-BE49-F238E27FC236}">
                <a16:creationId xmlns:a16="http://schemas.microsoft.com/office/drawing/2014/main" id="{972B9194-DE71-6E2C-5385-A78AE00A8756}"/>
              </a:ext>
            </a:extLst>
          </p:cNvPr>
          <p:cNvGrpSpPr/>
          <p:nvPr/>
        </p:nvGrpSpPr>
        <p:grpSpPr>
          <a:xfrm>
            <a:off x="605157" y="2681334"/>
            <a:ext cx="862842" cy="1010542"/>
            <a:chOff x="-2478450" y="6659762"/>
            <a:chExt cx="1055890" cy="1330292"/>
          </a:xfrm>
          <a:solidFill>
            <a:srgbClr val="C77362"/>
          </a:solidFill>
        </p:grpSpPr>
        <p:grpSp>
          <p:nvGrpSpPr>
            <p:cNvPr id="23" name="Graphic 2">
              <a:extLst>
                <a:ext uri="{FF2B5EF4-FFF2-40B4-BE49-F238E27FC236}">
                  <a16:creationId xmlns:a16="http://schemas.microsoft.com/office/drawing/2014/main" id="{130E2538-22F0-D694-A5FD-7BD176C5CEFF}"/>
                </a:ext>
              </a:extLst>
            </p:cNvPr>
            <p:cNvGrpSpPr/>
            <p:nvPr/>
          </p:nvGrpSpPr>
          <p:grpSpPr>
            <a:xfrm>
              <a:off x="-2347228" y="6993943"/>
              <a:ext cx="924668" cy="996110"/>
              <a:chOff x="-2347228" y="6993943"/>
              <a:chExt cx="924668" cy="996110"/>
            </a:xfrm>
            <a:grpFill/>
          </p:grpSpPr>
          <p:sp>
            <p:nvSpPr>
              <p:cNvPr id="29" name="Freeform 1440">
                <a:extLst>
                  <a:ext uri="{FF2B5EF4-FFF2-40B4-BE49-F238E27FC236}">
                    <a16:creationId xmlns:a16="http://schemas.microsoft.com/office/drawing/2014/main" id="{09605A39-7F60-EE00-364C-8DCCFD418C1D}"/>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C77362"/>
                </a:solidFill>
                <a:prstDash val="solid"/>
                <a:miter/>
              </a:ln>
            </p:spPr>
            <p:txBody>
              <a:bodyPr rtlCol="0" anchor="ctr"/>
              <a:lstStyle/>
              <a:p>
                <a:endParaRPr lang="en-US"/>
              </a:p>
            </p:txBody>
          </p:sp>
          <p:sp>
            <p:nvSpPr>
              <p:cNvPr id="30" name="Freeform 1441">
                <a:extLst>
                  <a:ext uri="{FF2B5EF4-FFF2-40B4-BE49-F238E27FC236}">
                    <a16:creationId xmlns:a16="http://schemas.microsoft.com/office/drawing/2014/main" id="{18F4C23E-35E1-BF13-80EC-FE1D79616E56}"/>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C77362"/>
                </a:solidFill>
                <a:prstDash val="solid"/>
                <a:miter/>
              </a:ln>
            </p:spPr>
            <p:txBody>
              <a:bodyPr rtlCol="0" anchor="ctr"/>
              <a:lstStyle/>
              <a:p>
                <a:endParaRPr lang="en-US"/>
              </a:p>
            </p:txBody>
          </p:sp>
          <p:sp>
            <p:nvSpPr>
              <p:cNvPr id="31" name="Freeform 1442">
                <a:extLst>
                  <a:ext uri="{FF2B5EF4-FFF2-40B4-BE49-F238E27FC236}">
                    <a16:creationId xmlns:a16="http://schemas.microsoft.com/office/drawing/2014/main" id="{64E409DE-0F74-7865-6003-05D8ABA25EE2}"/>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C77362"/>
                </a:solidFill>
                <a:prstDash val="solid"/>
                <a:miter/>
              </a:ln>
            </p:spPr>
            <p:txBody>
              <a:bodyPr rtlCol="0" anchor="ctr"/>
              <a:lstStyle/>
              <a:p>
                <a:endParaRPr lang="en-US"/>
              </a:p>
            </p:txBody>
          </p:sp>
          <p:sp>
            <p:nvSpPr>
              <p:cNvPr id="32" name="Freeform 1443">
                <a:extLst>
                  <a:ext uri="{FF2B5EF4-FFF2-40B4-BE49-F238E27FC236}">
                    <a16:creationId xmlns:a16="http://schemas.microsoft.com/office/drawing/2014/main" id="{6151F1E2-452B-CCE0-FB1D-7D91FE2165D7}"/>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C77362"/>
                </a:solidFill>
                <a:prstDash val="solid"/>
                <a:miter/>
              </a:ln>
            </p:spPr>
            <p:txBody>
              <a:bodyPr rtlCol="0" anchor="ctr"/>
              <a:lstStyle/>
              <a:p>
                <a:endParaRPr lang="en-US" dirty="0"/>
              </a:p>
            </p:txBody>
          </p:sp>
        </p:grpSp>
        <p:sp>
          <p:nvSpPr>
            <p:cNvPr id="24" name="Freeform 1435">
              <a:extLst>
                <a:ext uri="{FF2B5EF4-FFF2-40B4-BE49-F238E27FC236}">
                  <a16:creationId xmlns:a16="http://schemas.microsoft.com/office/drawing/2014/main" id="{02D1191C-3453-CB7F-0814-31B3AA876ADA}"/>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C77362"/>
              </a:solidFill>
              <a:prstDash val="solid"/>
              <a:miter/>
            </a:ln>
          </p:spPr>
          <p:txBody>
            <a:bodyPr rtlCol="0" anchor="ctr"/>
            <a:lstStyle/>
            <a:p>
              <a:endParaRPr lang="en-US"/>
            </a:p>
          </p:txBody>
        </p:sp>
        <p:sp>
          <p:nvSpPr>
            <p:cNvPr id="25" name="Freeform 1436">
              <a:extLst>
                <a:ext uri="{FF2B5EF4-FFF2-40B4-BE49-F238E27FC236}">
                  <a16:creationId xmlns:a16="http://schemas.microsoft.com/office/drawing/2014/main" id="{BBFFB806-A728-861F-162C-77675FBAC1F6}"/>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C77362"/>
              </a:solidFill>
              <a:prstDash val="solid"/>
              <a:miter/>
            </a:ln>
          </p:spPr>
          <p:txBody>
            <a:bodyPr rtlCol="0" anchor="ctr"/>
            <a:lstStyle/>
            <a:p>
              <a:endParaRPr lang="en-US"/>
            </a:p>
          </p:txBody>
        </p:sp>
        <p:sp>
          <p:nvSpPr>
            <p:cNvPr id="26" name="Freeform 1437">
              <a:extLst>
                <a:ext uri="{FF2B5EF4-FFF2-40B4-BE49-F238E27FC236}">
                  <a16:creationId xmlns:a16="http://schemas.microsoft.com/office/drawing/2014/main" id="{761B2932-4892-1C36-32E5-088AF459E7DD}"/>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C77362"/>
              </a:solidFill>
              <a:prstDash val="solid"/>
              <a:miter/>
            </a:ln>
          </p:spPr>
          <p:txBody>
            <a:bodyPr rtlCol="0" anchor="ctr"/>
            <a:lstStyle/>
            <a:p>
              <a:endParaRPr lang="en-US"/>
            </a:p>
          </p:txBody>
        </p:sp>
        <p:sp>
          <p:nvSpPr>
            <p:cNvPr id="27" name="Freeform 1438">
              <a:extLst>
                <a:ext uri="{FF2B5EF4-FFF2-40B4-BE49-F238E27FC236}">
                  <a16:creationId xmlns:a16="http://schemas.microsoft.com/office/drawing/2014/main" id="{948E0B91-4443-34A7-61F0-559992CF91F6}"/>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C77362"/>
              </a:solidFill>
              <a:prstDash val="solid"/>
              <a:miter/>
            </a:ln>
          </p:spPr>
          <p:txBody>
            <a:bodyPr rtlCol="0" anchor="ctr"/>
            <a:lstStyle/>
            <a:p>
              <a:endParaRPr lang="en-US"/>
            </a:p>
          </p:txBody>
        </p:sp>
        <p:sp>
          <p:nvSpPr>
            <p:cNvPr id="28" name="Freeform 1439">
              <a:extLst>
                <a:ext uri="{FF2B5EF4-FFF2-40B4-BE49-F238E27FC236}">
                  <a16:creationId xmlns:a16="http://schemas.microsoft.com/office/drawing/2014/main" id="{DB0162DB-0DD4-CEDD-D35F-5AEACAB06B48}"/>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C77362"/>
              </a:solidFill>
              <a:prstDash val="solid"/>
              <a:miter/>
            </a:ln>
          </p:spPr>
          <p:txBody>
            <a:bodyPr rtlCol="0" anchor="ctr"/>
            <a:lstStyle/>
            <a:p>
              <a:endParaRPr lang="en-US"/>
            </a:p>
          </p:txBody>
        </p:sp>
      </p:grpSp>
      <p:grpSp>
        <p:nvGrpSpPr>
          <p:cNvPr id="33" name="Group 32">
            <a:extLst>
              <a:ext uri="{FF2B5EF4-FFF2-40B4-BE49-F238E27FC236}">
                <a16:creationId xmlns:a16="http://schemas.microsoft.com/office/drawing/2014/main" id="{3B9AF004-9DFF-4EAF-C6F2-5B00410042E0}"/>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CDF929E3-5A41-EDCF-8EB9-177EA21E76D9}"/>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ABB17B66-0B8B-DE30-1D6F-701E6FA30851}"/>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8AD8617E-B0C8-AE91-ADA2-D818FD1C4FF8}"/>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8766E008-71F0-CD13-FE26-0C3258F69B6D}"/>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368D6C56-4AE1-7F16-2B83-C01AF5D62C5F}"/>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960B3EA4-94B3-1AF0-BD36-27E2CE018EC0}"/>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BC363673-8950-A91B-28D8-385E0547C43F}"/>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2BD29876-740A-D7E1-E654-99BFD5FAACEC}"/>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617834C3-51EE-8D8D-1F19-A3BD464FA7BE}"/>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E0C4AE6F-7B37-8352-0688-A8A24BD432BD}"/>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D5166B1F-5892-3ABA-4A95-32517CECDB27}"/>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FB52C5B4-E71C-C12A-4F8D-FE72BFCFB60A}"/>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7FA1D1E9-DA5B-4685-8D1B-9C74F80525FF}"/>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6585AC5-FF9A-2A57-2840-6CF320827600}"/>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CB4364D3-884F-6542-5C5E-BC6F5A713AFA}"/>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826121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0D9A3-567C-0FD7-22F1-4C84434DEB9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8A5B6F-0826-15DB-2FF5-D1FEBA91162E}"/>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FFCB5A9F-93CA-9841-12FD-35AEBD5EA0EA}"/>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Implementation </a:t>
            </a:r>
          </a:p>
          <a:p>
            <a:r>
              <a:rPr lang="en-US" sz="3200" dirty="0">
                <a:solidFill>
                  <a:schemeClr val="bg1"/>
                </a:solidFill>
              </a:rPr>
              <a:t>Affordable &amp; Scalable </a:t>
            </a:r>
          </a:p>
          <a:p>
            <a:r>
              <a:rPr lang="en-US" sz="3200" dirty="0">
                <a:solidFill>
                  <a:schemeClr val="bg1"/>
                </a:solidFill>
              </a:rPr>
              <a:t>Approaches</a:t>
            </a:r>
          </a:p>
        </p:txBody>
      </p:sp>
      <p:sp>
        <p:nvSpPr>
          <p:cNvPr id="10" name="Rectangle 9">
            <a:extLst>
              <a:ext uri="{FF2B5EF4-FFF2-40B4-BE49-F238E27FC236}">
                <a16:creationId xmlns:a16="http://schemas.microsoft.com/office/drawing/2014/main" id="{0DAC24FC-84DE-FB29-F0BD-FB599DBDA77D}"/>
              </a:ext>
            </a:extLst>
          </p:cNvPr>
          <p:cNvSpPr/>
          <p:nvPr/>
        </p:nvSpPr>
        <p:spPr>
          <a:xfrm>
            <a:off x="356853" y="2239977"/>
            <a:ext cx="6845968" cy="322296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CF30A359-1EE5-15E3-B73C-53AA59262A3C}"/>
              </a:ext>
            </a:extLst>
          </p:cNvPr>
          <p:cNvSpPr txBox="1"/>
          <p:nvPr/>
        </p:nvSpPr>
        <p:spPr>
          <a:xfrm>
            <a:off x="691690" y="2432382"/>
            <a:ext cx="6176294" cy="3139321"/>
          </a:xfrm>
          <a:prstGeom prst="rect">
            <a:avLst/>
          </a:prstGeom>
          <a:noFill/>
        </p:spPr>
        <p:txBody>
          <a:bodyPr wrap="square" rtlCol="0">
            <a:spAutoFit/>
          </a:bodyPr>
          <a:lstStyle/>
          <a:p>
            <a:r>
              <a:rPr lang="en-US" sz="2000" b="1" dirty="0">
                <a:solidFill>
                  <a:srgbClr val="53705E"/>
                </a:solidFill>
              </a:rPr>
              <a:t>Phased implementation</a:t>
            </a:r>
            <a:endParaRPr lang="en-US" sz="1600" b="1" dirty="0">
              <a:solidFill>
                <a:srgbClr val="53705E"/>
              </a:solidFill>
            </a:endParaRPr>
          </a:p>
          <a:p>
            <a:endParaRPr lang="en-US" sz="1600" b="1" dirty="0">
              <a:solidFill>
                <a:schemeClr val="tx1">
                  <a:lumMod val="85000"/>
                  <a:lumOff val="15000"/>
                </a:schemeClr>
              </a:solidFill>
            </a:endParaRPr>
          </a:p>
          <a:p>
            <a:r>
              <a:rPr lang="en-US" sz="1600" dirty="0">
                <a:solidFill>
                  <a:schemeClr val="tx1">
                    <a:lumMod val="85000"/>
                    <a:lumOff val="15000"/>
                  </a:schemeClr>
                </a:solidFill>
              </a:rPr>
              <a:t>You don’t have to do everything at once. Start with a low-cost pilot to test one or two features before a big rollout.</a:t>
            </a:r>
          </a:p>
          <a:p>
            <a:endParaRPr lang="en-US" sz="1600" dirty="0">
              <a:solidFill>
                <a:schemeClr val="tx1">
                  <a:lumMod val="85000"/>
                  <a:lumOff val="15000"/>
                </a:schemeClr>
              </a:solidFill>
            </a:endParaRPr>
          </a:p>
          <a:p>
            <a:r>
              <a:rPr lang="en-US" sz="1600" dirty="0">
                <a:solidFill>
                  <a:schemeClr val="tx1">
                    <a:lumMod val="85000"/>
                    <a:lumOff val="15000"/>
                  </a:schemeClr>
                </a:solidFill>
              </a:rPr>
              <a:t>As one expert note advises, </a:t>
            </a:r>
            <a:r>
              <a:rPr lang="en-US" sz="1600" i="1" dirty="0">
                <a:solidFill>
                  <a:schemeClr val="tx1">
                    <a:lumMod val="85000"/>
                    <a:lumOff val="15000"/>
                  </a:schemeClr>
                </a:solidFill>
              </a:rPr>
              <a:t>“Start small – pilot a single AR demo or kiosk – then expand once you’ve measured engagement and confirmed value”.</a:t>
            </a:r>
          </a:p>
          <a:p>
            <a:r>
              <a:rPr lang="en-US" sz="1600" i="1" dirty="0">
                <a:solidFill>
                  <a:schemeClr val="tx1">
                    <a:lumMod val="85000"/>
                    <a:lumOff val="15000"/>
                  </a:schemeClr>
                </a:solidFill>
              </a:rPr>
              <a:t> </a:t>
            </a:r>
          </a:p>
          <a:p>
            <a:r>
              <a:rPr lang="en-US" sz="1600" dirty="0">
                <a:solidFill>
                  <a:schemeClr val="tx1">
                    <a:lumMod val="85000"/>
                    <a:lumOff val="15000"/>
                  </a:schemeClr>
                </a:solidFill>
              </a:rPr>
              <a:t>In practice, that means perhaps renting or borrowing equipment initially, or using a pop-up installation. Gradual adoption </a:t>
            </a:r>
            <a:r>
              <a:rPr lang="en-US" sz="1600" b="1" dirty="0">
                <a:solidFill>
                  <a:schemeClr val="tx1">
                    <a:lumMod val="85000"/>
                    <a:lumOff val="15000"/>
                  </a:schemeClr>
                </a:solidFill>
              </a:rPr>
              <a:t>mitigates risk</a:t>
            </a:r>
            <a:r>
              <a:rPr lang="en-US" sz="1600" dirty="0">
                <a:solidFill>
                  <a:schemeClr val="tx1">
                    <a:lumMod val="85000"/>
                    <a:lumOff val="15000"/>
                  </a:schemeClr>
                </a:solidFill>
              </a:rPr>
              <a:t> and helps refine spending.</a:t>
            </a:r>
          </a:p>
          <a:p>
            <a:pPr marL="285750" indent="-285750">
              <a:buFont typeface="Wingdings" panose="05000000000000000000" pitchFamily="2" charset="2"/>
              <a:buChar char="v"/>
            </a:pPr>
            <a:endParaRPr lang="en-IE" dirty="0">
              <a:solidFill>
                <a:schemeClr val="tx1">
                  <a:lumMod val="75000"/>
                  <a:lumOff val="25000"/>
                </a:schemeClr>
              </a:solidFill>
            </a:endParaRPr>
          </a:p>
        </p:txBody>
      </p:sp>
      <p:sp>
        <p:nvSpPr>
          <p:cNvPr id="20" name="Rectangle 19">
            <a:extLst>
              <a:ext uri="{FF2B5EF4-FFF2-40B4-BE49-F238E27FC236}">
                <a16:creationId xmlns:a16="http://schemas.microsoft.com/office/drawing/2014/main" id="{4ACDA785-B02A-3BE7-D78A-F8F401B85BD6}"/>
              </a:ext>
            </a:extLst>
          </p:cNvPr>
          <p:cNvSpPr/>
          <p:nvPr/>
        </p:nvSpPr>
        <p:spPr>
          <a:xfrm>
            <a:off x="356853" y="5834243"/>
            <a:ext cx="6845968" cy="4077968"/>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51E90560-915F-8177-FD5F-B58E26A776F6}"/>
              </a:ext>
            </a:extLst>
          </p:cNvPr>
          <p:cNvSpPr txBox="1"/>
          <p:nvPr/>
        </p:nvSpPr>
        <p:spPr>
          <a:xfrm>
            <a:off x="1671968" y="5858228"/>
            <a:ext cx="5310425" cy="3970318"/>
          </a:xfrm>
          <a:prstGeom prst="rect">
            <a:avLst/>
          </a:prstGeom>
          <a:noFill/>
        </p:spPr>
        <p:txBody>
          <a:bodyPr wrap="square" rtlCol="0">
            <a:spAutoFit/>
          </a:bodyPr>
          <a:lstStyle/>
          <a:p>
            <a:r>
              <a:rPr lang="en-US" sz="2400" b="1" dirty="0">
                <a:solidFill>
                  <a:srgbClr val="53705E"/>
                </a:solidFill>
              </a:rPr>
              <a:t>Irish Example: </a:t>
            </a:r>
          </a:p>
          <a:p>
            <a:r>
              <a:rPr lang="en-US" b="1" dirty="0">
                <a:solidFill>
                  <a:srgbClr val="53705E"/>
                </a:solidFill>
              </a:rPr>
              <a:t>A small </a:t>
            </a:r>
            <a:r>
              <a:rPr lang="en-US" b="1" dirty="0" err="1">
                <a:solidFill>
                  <a:srgbClr val="53705E"/>
                </a:solidFill>
              </a:rPr>
              <a:t>centre</a:t>
            </a:r>
            <a:r>
              <a:rPr lang="en-US" b="1" dirty="0">
                <a:solidFill>
                  <a:srgbClr val="53705E"/>
                </a:solidFill>
              </a:rPr>
              <a:t> in West Cork wants to create a fully immersive film scene simulation from a famous film</a:t>
            </a:r>
            <a:r>
              <a:rPr lang="en-US" b="1" dirty="0">
                <a:solidFill>
                  <a:srgbClr val="469395"/>
                </a:solidFill>
              </a:rPr>
              <a:t>.</a:t>
            </a:r>
          </a:p>
          <a:p>
            <a:r>
              <a:rPr lang="en-IE" sz="1600" dirty="0">
                <a:solidFill>
                  <a:schemeClr val="tx1">
                    <a:lumMod val="85000"/>
                    <a:lumOff val="15000"/>
                  </a:schemeClr>
                </a:solidFill>
              </a:rPr>
              <a:t>Instead of building a €25,000 VR experience…</a:t>
            </a:r>
          </a:p>
          <a:p>
            <a:endParaRPr lang="en-IE" sz="1600" dirty="0">
              <a:solidFill>
                <a:srgbClr val="469395"/>
              </a:solidFill>
            </a:endParaRPr>
          </a:p>
          <a:p>
            <a:r>
              <a:rPr lang="en-IE" sz="1600" b="1" dirty="0">
                <a:solidFill>
                  <a:srgbClr val="53705E"/>
                </a:solidFill>
              </a:rPr>
              <a:t>PHASE 1 – Low-Cost Pilot (€3,000–€5,000)</a:t>
            </a:r>
          </a:p>
          <a:p>
            <a:r>
              <a:rPr lang="en-IE" sz="1600" dirty="0">
                <a:solidFill>
                  <a:schemeClr val="tx1">
                    <a:lumMod val="85000"/>
                    <a:lumOff val="15000"/>
                  </a:schemeClr>
                </a:solidFill>
              </a:rPr>
              <a:t>✔ 360° panoramic scenery and authentic buildings filmed locally. Local actors and community dressed up with props recreating  one or more scenes</a:t>
            </a:r>
            <a:br>
              <a:rPr lang="en-IE" sz="1600" dirty="0">
                <a:solidFill>
                  <a:schemeClr val="tx1">
                    <a:lumMod val="85000"/>
                    <a:lumOff val="15000"/>
                  </a:schemeClr>
                </a:solidFill>
              </a:rPr>
            </a:br>
            <a:r>
              <a:rPr lang="en-IE" sz="1600" dirty="0">
                <a:solidFill>
                  <a:schemeClr val="tx1">
                    <a:lumMod val="85000"/>
                    <a:lumOff val="15000"/>
                  </a:schemeClr>
                </a:solidFill>
              </a:rPr>
              <a:t>✔ Hosted on YouTube (private link)</a:t>
            </a:r>
            <a:br>
              <a:rPr lang="en-IE" sz="1600" dirty="0">
                <a:solidFill>
                  <a:schemeClr val="tx1">
                    <a:lumMod val="85000"/>
                    <a:lumOff val="15000"/>
                  </a:schemeClr>
                </a:solidFill>
              </a:rPr>
            </a:br>
            <a:r>
              <a:rPr lang="en-IE" sz="1600" dirty="0">
                <a:solidFill>
                  <a:schemeClr val="tx1">
                    <a:lumMod val="85000"/>
                    <a:lumOff val="15000"/>
                  </a:schemeClr>
                </a:solidFill>
              </a:rPr>
              <a:t>✔ Viewed via visitor smartphones</a:t>
            </a:r>
            <a:br>
              <a:rPr lang="en-IE" sz="1600" dirty="0">
                <a:solidFill>
                  <a:schemeClr val="tx1">
                    <a:lumMod val="85000"/>
                    <a:lumOff val="15000"/>
                  </a:schemeClr>
                </a:solidFill>
              </a:rPr>
            </a:br>
            <a:r>
              <a:rPr lang="en-IE" sz="1600" dirty="0">
                <a:solidFill>
                  <a:schemeClr val="tx1">
                    <a:lumMod val="85000"/>
                    <a:lumOff val="15000"/>
                  </a:schemeClr>
                </a:solidFill>
              </a:rPr>
              <a:t>✔ QR code signage installed</a:t>
            </a:r>
            <a:br>
              <a:rPr lang="en-IE" sz="1600" dirty="0">
                <a:solidFill>
                  <a:schemeClr val="tx1">
                    <a:lumMod val="85000"/>
                    <a:lumOff val="15000"/>
                  </a:schemeClr>
                </a:solidFill>
              </a:rPr>
            </a:br>
            <a:r>
              <a:rPr lang="en-IE" sz="1600" dirty="0">
                <a:solidFill>
                  <a:schemeClr val="tx1">
                    <a:lumMod val="85000"/>
                    <a:lumOff val="15000"/>
                  </a:schemeClr>
                </a:solidFill>
              </a:rPr>
              <a:t>✔ Short 3-minute immersive story</a:t>
            </a:r>
          </a:p>
          <a:p>
            <a:endParaRPr lang="en-IE" sz="1600" dirty="0">
              <a:solidFill>
                <a:schemeClr val="tx1">
                  <a:lumMod val="85000"/>
                  <a:lumOff val="15000"/>
                </a:schemeClr>
              </a:solidFill>
            </a:endParaRPr>
          </a:p>
          <a:p>
            <a:r>
              <a:rPr lang="en-IE" sz="1600" b="1" dirty="0">
                <a:solidFill>
                  <a:schemeClr val="tx1">
                    <a:lumMod val="85000"/>
                    <a:lumOff val="15000"/>
                  </a:schemeClr>
                </a:solidFill>
              </a:rPr>
              <a:t>Goal:</a:t>
            </a:r>
            <a:r>
              <a:rPr lang="en-IE" sz="1600" dirty="0">
                <a:solidFill>
                  <a:schemeClr val="tx1">
                    <a:lumMod val="85000"/>
                    <a:lumOff val="15000"/>
                  </a:schemeClr>
                </a:solidFill>
              </a:rPr>
              <a:t> Test engagement.</a:t>
            </a:r>
            <a:endParaRPr lang="en-IE" dirty="0">
              <a:solidFill>
                <a:schemeClr val="tx1">
                  <a:lumMod val="85000"/>
                  <a:lumOff val="15000"/>
                </a:schemeClr>
              </a:solidFill>
            </a:endParaRPr>
          </a:p>
        </p:txBody>
      </p:sp>
      <p:grpSp>
        <p:nvGrpSpPr>
          <p:cNvPr id="22" name="Graphic 2">
            <a:extLst>
              <a:ext uri="{FF2B5EF4-FFF2-40B4-BE49-F238E27FC236}">
                <a16:creationId xmlns:a16="http://schemas.microsoft.com/office/drawing/2014/main" id="{B9AD3EDA-05A4-BA08-9A93-7E005F1F4BF0}"/>
              </a:ext>
            </a:extLst>
          </p:cNvPr>
          <p:cNvGrpSpPr/>
          <p:nvPr/>
        </p:nvGrpSpPr>
        <p:grpSpPr>
          <a:xfrm>
            <a:off x="605157" y="6075408"/>
            <a:ext cx="862842" cy="1010542"/>
            <a:chOff x="-2478450" y="6659762"/>
            <a:chExt cx="1055890" cy="1330292"/>
          </a:xfrm>
          <a:noFill/>
        </p:grpSpPr>
        <p:grpSp>
          <p:nvGrpSpPr>
            <p:cNvPr id="23" name="Graphic 2">
              <a:extLst>
                <a:ext uri="{FF2B5EF4-FFF2-40B4-BE49-F238E27FC236}">
                  <a16:creationId xmlns:a16="http://schemas.microsoft.com/office/drawing/2014/main" id="{5B9DC4A3-C42F-8C84-AC79-827B8F6DFB94}"/>
                </a:ext>
              </a:extLst>
            </p:cNvPr>
            <p:cNvGrpSpPr/>
            <p:nvPr/>
          </p:nvGrpSpPr>
          <p:grpSpPr>
            <a:xfrm>
              <a:off x="-2347228" y="6993943"/>
              <a:ext cx="924668" cy="996110"/>
              <a:chOff x="-2347228" y="6993943"/>
              <a:chExt cx="924668" cy="996110"/>
            </a:xfrm>
            <a:grpFill/>
          </p:grpSpPr>
          <p:sp>
            <p:nvSpPr>
              <p:cNvPr id="29" name="Freeform 1440">
                <a:extLst>
                  <a:ext uri="{FF2B5EF4-FFF2-40B4-BE49-F238E27FC236}">
                    <a16:creationId xmlns:a16="http://schemas.microsoft.com/office/drawing/2014/main" id="{CDAE52B7-71A0-5909-2CF1-0173057415C1}"/>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53705E"/>
                </a:solidFill>
                <a:prstDash val="solid"/>
                <a:miter/>
              </a:ln>
            </p:spPr>
            <p:txBody>
              <a:bodyPr rtlCol="0" anchor="ctr"/>
              <a:lstStyle/>
              <a:p>
                <a:endParaRPr lang="en-US"/>
              </a:p>
            </p:txBody>
          </p:sp>
          <p:sp>
            <p:nvSpPr>
              <p:cNvPr id="30" name="Freeform 1441">
                <a:extLst>
                  <a:ext uri="{FF2B5EF4-FFF2-40B4-BE49-F238E27FC236}">
                    <a16:creationId xmlns:a16="http://schemas.microsoft.com/office/drawing/2014/main" id="{69A00558-C07A-B4AA-5D7C-95F3F77A1E1E}"/>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53705E"/>
                </a:solidFill>
                <a:prstDash val="solid"/>
                <a:miter/>
              </a:ln>
            </p:spPr>
            <p:txBody>
              <a:bodyPr rtlCol="0" anchor="ctr"/>
              <a:lstStyle/>
              <a:p>
                <a:endParaRPr lang="en-US"/>
              </a:p>
            </p:txBody>
          </p:sp>
          <p:sp>
            <p:nvSpPr>
              <p:cNvPr id="31" name="Freeform 1442">
                <a:extLst>
                  <a:ext uri="{FF2B5EF4-FFF2-40B4-BE49-F238E27FC236}">
                    <a16:creationId xmlns:a16="http://schemas.microsoft.com/office/drawing/2014/main" id="{7BA52C7F-C1C8-728E-20B1-760D0B74A5E6}"/>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53705E"/>
                </a:solidFill>
                <a:prstDash val="solid"/>
                <a:miter/>
              </a:ln>
            </p:spPr>
            <p:txBody>
              <a:bodyPr rtlCol="0" anchor="ctr"/>
              <a:lstStyle/>
              <a:p>
                <a:endParaRPr lang="en-US"/>
              </a:p>
            </p:txBody>
          </p:sp>
          <p:sp>
            <p:nvSpPr>
              <p:cNvPr id="32" name="Freeform 1443">
                <a:extLst>
                  <a:ext uri="{FF2B5EF4-FFF2-40B4-BE49-F238E27FC236}">
                    <a16:creationId xmlns:a16="http://schemas.microsoft.com/office/drawing/2014/main" id="{3951B833-DD35-B01B-87DB-080E92EE7683}"/>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53705E"/>
                </a:solidFill>
                <a:prstDash val="solid"/>
                <a:miter/>
              </a:ln>
            </p:spPr>
            <p:txBody>
              <a:bodyPr rtlCol="0" anchor="ctr"/>
              <a:lstStyle/>
              <a:p>
                <a:endParaRPr lang="en-US" dirty="0"/>
              </a:p>
            </p:txBody>
          </p:sp>
        </p:grpSp>
        <p:sp>
          <p:nvSpPr>
            <p:cNvPr id="24" name="Freeform 1435">
              <a:extLst>
                <a:ext uri="{FF2B5EF4-FFF2-40B4-BE49-F238E27FC236}">
                  <a16:creationId xmlns:a16="http://schemas.microsoft.com/office/drawing/2014/main" id="{82D13865-6B48-4B44-964E-D67B7B9C8B74}"/>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53705E"/>
              </a:solidFill>
              <a:prstDash val="solid"/>
              <a:miter/>
            </a:ln>
          </p:spPr>
          <p:txBody>
            <a:bodyPr rtlCol="0" anchor="ctr"/>
            <a:lstStyle/>
            <a:p>
              <a:endParaRPr lang="en-US"/>
            </a:p>
          </p:txBody>
        </p:sp>
        <p:sp>
          <p:nvSpPr>
            <p:cNvPr id="25" name="Freeform 1436">
              <a:extLst>
                <a:ext uri="{FF2B5EF4-FFF2-40B4-BE49-F238E27FC236}">
                  <a16:creationId xmlns:a16="http://schemas.microsoft.com/office/drawing/2014/main" id="{7CB997CC-5604-EF1D-8F9B-1D86E44B094E}"/>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53705E"/>
              </a:solidFill>
              <a:prstDash val="solid"/>
              <a:miter/>
            </a:ln>
          </p:spPr>
          <p:txBody>
            <a:bodyPr rtlCol="0" anchor="ctr"/>
            <a:lstStyle/>
            <a:p>
              <a:endParaRPr lang="en-US"/>
            </a:p>
          </p:txBody>
        </p:sp>
        <p:sp>
          <p:nvSpPr>
            <p:cNvPr id="26" name="Freeform 1437">
              <a:extLst>
                <a:ext uri="{FF2B5EF4-FFF2-40B4-BE49-F238E27FC236}">
                  <a16:creationId xmlns:a16="http://schemas.microsoft.com/office/drawing/2014/main" id="{77149923-4DD7-0A48-16DC-60711D2891DD}"/>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53705E"/>
              </a:solidFill>
              <a:prstDash val="solid"/>
              <a:miter/>
            </a:ln>
          </p:spPr>
          <p:txBody>
            <a:bodyPr rtlCol="0" anchor="ctr"/>
            <a:lstStyle/>
            <a:p>
              <a:endParaRPr lang="en-US"/>
            </a:p>
          </p:txBody>
        </p:sp>
        <p:sp>
          <p:nvSpPr>
            <p:cNvPr id="27" name="Freeform 1438">
              <a:extLst>
                <a:ext uri="{FF2B5EF4-FFF2-40B4-BE49-F238E27FC236}">
                  <a16:creationId xmlns:a16="http://schemas.microsoft.com/office/drawing/2014/main" id="{574A9602-27CE-D270-EC3D-EE8127309661}"/>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53705E"/>
              </a:solidFill>
              <a:prstDash val="solid"/>
              <a:miter/>
            </a:ln>
          </p:spPr>
          <p:txBody>
            <a:bodyPr rtlCol="0" anchor="ctr"/>
            <a:lstStyle/>
            <a:p>
              <a:endParaRPr lang="en-US"/>
            </a:p>
          </p:txBody>
        </p:sp>
        <p:sp>
          <p:nvSpPr>
            <p:cNvPr id="28" name="Freeform 1439">
              <a:extLst>
                <a:ext uri="{FF2B5EF4-FFF2-40B4-BE49-F238E27FC236}">
                  <a16:creationId xmlns:a16="http://schemas.microsoft.com/office/drawing/2014/main" id="{225CED2E-F577-B82E-C416-D38884959BF8}"/>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53705E"/>
              </a:solidFill>
              <a:prstDash val="solid"/>
              <a:miter/>
            </a:ln>
          </p:spPr>
          <p:txBody>
            <a:bodyPr rtlCol="0" anchor="ctr"/>
            <a:lstStyle/>
            <a:p>
              <a:endParaRPr lang="en-US"/>
            </a:p>
          </p:txBody>
        </p:sp>
      </p:grpSp>
      <p:grpSp>
        <p:nvGrpSpPr>
          <p:cNvPr id="33" name="Group 32">
            <a:extLst>
              <a:ext uri="{FF2B5EF4-FFF2-40B4-BE49-F238E27FC236}">
                <a16:creationId xmlns:a16="http://schemas.microsoft.com/office/drawing/2014/main" id="{DE7BF3C6-9E6C-39BB-F573-C7FEEB13D500}"/>
              </a:ext>
            </a:extLst>
          </p:cNvPr>
          <p:cNvGrpSpPr/>
          <p:nvPr/>
        </p:nvGrpSpPr>
        <p:grpSpPr>
          <a:xfrm>
            <a:off x="58838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C58E2AE0-A59A-F194-A2E1-9D54849A3085}"/>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26732441-7B15-161C-9BE1-FAB2C79B17C3}"/>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C7415803-CC9A-A97B-3604-860DFE345905}"/>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dirty="0"/>
              </a:p>
            </p:txBody>
          </p:sp>
          <p:sp>
            <p:nvSpPr>
              <p:cNvPr id="48" name="Freeform 302">
                <a:extLst>
                  <a:ext uri="{FF2B5EF4-FFF2-40B4-BE49-F238E27FC236}">
                    <a16:creationId xmlns:a16="http://schemas.microsoft.com/office/drawing/2014/main" id="{E3FF9A5A-312F-CF87-EF1E-96BACDC189C8}"/>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5EF0F57A-BEF1-0BE6-CAE7-9D57A168BE4F}"/>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6BE08871-DD7A-0889-6ABE-CC0B75E5BE83}"/>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B0B4615E-90CE-DA03-FA8C-EDF8675939FF}"/>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1367991E-9AC0-39E7-76C6-6F13AD4DB7EF}"/>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E0BDAD61-2A11-96E4-B746-D70753FB87B5}"/>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3CA67C4E-1D32-20B7-1D6A-AD82F3D89D42}"/>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53EF5C86-40B7-8363-2AF9-23A03C7D9798}"/>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234D77E1-767D-8FA1-1E14-CBF8EB8FC07A}"/>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E6F845B4-816D-09AF-569D-E3B82C38E8A7}"/>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9DF41B76-5304-D7F0-D42E-7432F6541A76}"/>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59E1F258-F7C8-C3C3-4239-272232AB1A42}"/>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3C98E297-8FA5-9268-4059-495A2E53568B}"/>
              </a:ext>
            </a:extLst>
          </p:cNvPr>
          <p:cNvGrpSpPr/>
          <p:nvPr/>
        </p:nvGrpSpPr>
        <p:grpSpPr>
          <a:xfrm>
            <a:off x="5946888" y="43757"/>
            <a:ext cx="1754197" cy="1200329"/>
            <a:chOff x="820758" y="1075849"/>
            <a:chExt cx="1015997" cy="1177569"/>
          </a:xfrm>
          <a:solidFill>
            <a:srgbClr val="EE4F27"/>
          </a:solidFill>
        </p:grpSpPr>
        <p:sp>
          <p:nvSpPr>
            <p:cNvPr id="5" name="Oval 4">
              <a:extLst>
                <a:ext uri="{FF2B5EF4-FFF2-40B4-BE49-F238E27FC236}">
                  <a16:creationId xmlns:a16="http://schemas.microsoft.com/office/drawing/2014/main" id="{195EEADA-AE91-F499-5D36-6271536D91EC}"/>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 name="TextBox 6">
              <a:extLst>
                <a:ext uri="{FF2B5EF4-FFF2-40B4-BE49-F238E27FC236}">
                  <a16:creationId xmlns:a16="http://schemas.microsoft.com/office/drawing/2014/main" id="{5CF47AC3-DCEB-FE3E-8B35-5481B2428FAC}"/>
                </a:ext>
              </a:extLst>
            </p:cNvPr>
            <p:cNvSpPr txBox="1"/>
            <p:nvPr/>
          </p:nvSpPr>
          <p:spPr>
            <a:xfrm>
              <a:off x="820758" y="1075849"/>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4</a:t>
              </a:r>
            </a:p>
          </p:txBody>
        </p:sp>
      </p:grpSp>
    </p:spTree>
    <p:extLst>
      <p:ext uri="{BB962C8B-B14F-4D97-AF65-F5344CB8AC3E}">
        <p14:creationId xmlns:p14="http://schemas.microsoft.com/office/powerpoint/2010/main" val="1094946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157BF-A60E-4BB2-373F-924ABD9F03F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7962569-D248-690A-D05F-8EB703C460E8}"/>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61F26E87-ABD9-9041-5B38-8D7FEABFDC6E}"/>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Implementation </a:t>
            </a:r>
          </a:p>
          <a:p>
            <a:r>
              <a:rPr lang="en-US" sz="3200" dirty="0">
                <a:solidFill>
                  <a:schemeClr val="bg1"/>
                </a:solidFill>
              </a:rPr>
              <a:t>Affordable &amp; Scalable </a:t>
            </a:r>
          </a:p>
          <a:p>
            <a:r>
              <a:rPr lang="en-US" sz="3200" dirty="0">
                <a:solidFill>
                  <a:schemeClr val="bg1"/>
                </a:solidFill>
              </a:rPr>
              <a:t>Approaches</a:t>
            </a:r>
          </a:p>
        </p:txBody>
      </p:sp>
      <p:sp>
        <p:nvSpPr>
          <p:cNvPr id="10" name="Rectangle 9">
            <a:extLst>
              <a:ext uri="{FF2B5EF4-FFF2-40B4-BE49-F238E27FC236}">
                <a16:creationId xmlns:a16="http://schemas.microsoft.com/office/drawing/2014/main" id="{ED324466-88D1-9037-F941-A81634FBB5E5}"/>
              </a:ext>
            </a:extLst>
          </p:cNvPr>
          <p:cNvSpPr/>
          <p:nvPr/>
        </p:nvSpPr>
        <p:spPr>
          <a:xfrm>
            <a:off x="356853" y="2239977"/>
            <a:ext cx="6845968" cy="8088256"/>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364FE012-05C7-9F81-BECE-354A8C3A5ADF}"/>
              </a:ext>
            </a:extLst>
          </p:cNvPr>
          <p:cNvSpPr txBox="1"/>
          <p:nvPr/>
        </p:nvSpPr>
        <p:spPr>
          <a:xfrm>
            <a:off x="691690" y="2432382"/>
            <a:ext cx="6176294" cy="7663636"/>
          </a:xfrm>
          <a:prstGeom prst="rect">
            <a:avLst/>
          </a:prstGeom>
          <a:noFill/>
        </p:spPr>
        <p:txBody>
          <a:bodyPr wrap="square" rtlCol="0">
            <a:spAutoFit/>
          </a:bodyPr>
          <a:lstStyle/>
          <a:p>
            <a:r>
              <a:rPr lang="en-US" sz="2400" b="1" dirty="0">
                <a:solidFill>
                  <a:schemeClr val="bg1"/>
                </a:solidFill>
                <a:highlight>
                  <a:srgbClr val="C77362"/>
                </a:highlight>
              </a:rPr>
              <a:t>Phase 1 – Low-Cost Pilot (€3,000–€5,000)</a:t>
            </a:r>
          </a:p>
          <a:p>
            <a:endParaRPr lang="en-US" sz="1600" b="1" dirty="0">
              <a:solidFill>
                <a:schemeClr val="tx1">
                  <a:lumMod val="85000"/>
                  <a:lumOff val="15000"/>
                </a:schemeClr>
              </a:solidFill>
            </a:endParaRPr>
          </a:p>
          <a:p>
            <a:r>
              <a:rPr lang="en-US" sz="2000" b="1" dirty="0">
                <a:solidFill>
                  <a:srgbClr val="C77362"/>
                </a:solidFill>
              </a:rPr>
              <a:t>Goal</a:t>
            </a:r>
          </a:p>
          <a:p>
            <a:r>
              <a:rPr lang="en-US" sz="1600" dirty="0">
                <a:solidFill>
                  <a:schemeClr val="tx1">
                    <a:lumMod val="85000"/>
                    <a:lumOff val="15000"/>
                  </a:schemeClr>
                </a:solidFill>
              </a:rPr>
              <a:t>The purpose of a pilot phase is </a:t>
            </a:r>
            <a:r>
              <a:rPr lang="en-US" sz="1600" b="1" dirty="0">
                <a:solidFill>
                  <a:schemeClr val="tx1">
                    <a:lumMod val="85000"/>
                    <a:lumOff val="15000"/>
                  </a:schemeClr>
                </a:solidFill>
              </a:rPr>
              <a:t>not to build the final immersive experience</a:t>
            </a:r>
            <a:r>
              <a:rPr lang="en-US" sz="1600" dirty="0">
                <a:solidFill>
                  <a:schemeClr val="tx1">
                    <a:lumMod val="85000"/>
                    <a:lumOff val="15000"/>
                  </a:schemeClr>
                </a:solidFill>
              </a:rPr>
              <a:t>, but to test whether visitors are interested in the concept and whether the storytelling resonates with them.</a:t>
            </a:r>
          </a:p>
          <a:p>
            <a:endParaRPr lang="en-US" sz="1600" dirty="0">
              <a:solidFill>
                <a:schemeClr val="tx1">
                  <a:lumMod val="85000"/>
                  <a:lumOff val="15000"/>
                </a:schemeClr>
              </a:solidFill>
            </a:endParaRPr>
          </a:p>
          <a:p>
            <a:r>
              <a:rPr lang="en-US" sz="1600" dirty="0">
                <a:solidFill>
                  <a:schemeClr val="tx1">
                    <a:lumMod val="85000"/>
                    <a:lumOff val="15000"/>
                  </a:schemeClr>
                </a:solidFill>
              </a:rPr>
              <a:t>Many tourism </a:t>
            </a:r>
            <a:r>
              <a:rPr lang="en-US" sz="1600" dirty="0" err="1">
                <a:solidFill>
                  <a:schemeClr val="tx1">
                    <a:lumMod val="85000"/>
                    <a:lumOff val="15000"/>
                  </a:schemeClr>
                </a:solidFill>
              </a:rPr>
              <a:t>organisations</a:t>
            </a:r>
            <a:r>
              <a:rPr lang="en-US" sz="1600" dirty="0">
                <a:solidFill>
                  <a:schemeClr val="tx1">
                    <a:lumMod val="85000"/>
                    <a:lumOff val="15000"/>
                  </a:schemeClr>
                </a:solidFill>
              </a:rPr>
              <a:t> assume they must launch a polished, technology-heavy experience immediately. In reality, starting with a small pilot allows you to test audience engagement, identify practical challenges, and understand how visitors interact with the story before investing significant resources.</a:t>
            </a:r>
          </a:p>
          <a:p>
            <a:endParaRPr lang="en-US" sz="1600" dirty="0">
              <a:solidFill>
                <a:schemeClr val="tx1">
                  <a:lumMod val="85000"/>
                  <a:lumOff val="15000"/>
                </a:schemeClr>
              </a:solidFill>
            </a:endParaRPr>
          </a:p>
          <a:p>
            <a:r>
              <a:rPr lang="en-US" sz="1600" dirty="0">
                <a:solidFill>
                  <a:schemeClr val="tx1">
                    <a:lumMod val="85000"/>
                    <a:lumOff val="15000"/>
                  </a:schemeClr>
                </a:solidFill>
              </a:rPr>
              <a:t>In this West Cork example, the </a:t>
            </a:r>
            <a:r>
              <a:rPr lang="en-US" sz="1600" dirty="0" err="1">
                <a:solidFill>
                  <a:schemeClr val="tx1">
                    <a:lumMod val="85000"/>
                    <a:lumOff val="15000"/>
                  </a:schemeClr>
                </a:solidFill>
              </a:rPr>
              <a:t>centre</a:t>
            </a:r>
            <a:r>
              <a:rPr lang="en-US" sz="1600" dirty="0">
                <a:solidFill>
                  <a:schemeClr val="tx1">
                    <a:lumMod val="85000"/>
                    <a:lumOff val="15000"/>
                  </a:schemeClr>
                </a:solidFill>
              </a:rPr>
              <a:t> wants to create an immersive experience inspired by a well-known film scene shot in the region. Instead of investing immediately in a €25,000 VR installation or custom application, they begin with a simpler storytelling prototype that can be delivered through visitors’ smartphones.</a:t>
            </a:r>
          </a:p>
          <a:p>
            <a:endParaRPr lang="en-US" sz="1600" dirty="0">
              <a:solidFill>
                <a:schemeClr val="tx1">
                  <a:lumMod val="85000"/>
                  <a:lumOff val="15000"/>
                </a:schemeClr>
              </a:solidFill>
            </a:endParaRPr>
          </a:p>
          <a:p>
            <a:r>
              <a:rPr lang="en-US" sz="1600" dirty="0">
                <a:solidFill>
                  <a:schemeClr val="tx1">
                    <a:lumMod val="85000"/>
                    <a:lumOff val="15000"/>
                  </a:schemeClr>
                </a:solidFill>
              </a:rPr>
              <a:t>This approach reduces financial risk and allows the </a:t>
            </a:r>
            <a:r>
              <a:rPr lang="en-US" sz="1600" dirty="0" err="1">
                <a:solidFill>
                  <a:schemeClr val="tx1">
                    <a:lumMod val="85000"/>
                    <a:lumOff val="15000"/>
                  </a:schemeClr>
                </a:solidFill>
              </a:rPr>
              <a:t>organisation</a:t>
            </a:r>
            <a:r>
              <a:rPr lang="en-US" sz="1600" dirty="0">
                <a:solidFill>
                  <a:schemeClr val="tx1">
                    <a:lumMod val="85000"/>
                    <a:lumOff val="15000"/>
                  </a:schemeClr>
                </a:solidFill>
              </a:rPr>
              <a:t> to refine the concept based on real visitor feedback.</a:t>
            </a:r>
          </a:p>
          <a:p>
            <a:br>
              <a:rPr lang="en-US" sz="1600" dirty="0">
                <a:solidFill>
                  <a:schemeClr val="tx1">
                    <a:lumMod val="85000"/>
                    <a:lumOff val="15000"/>
                  </a:schemeClr>
                </a:solidFill>
              </a:rPr>
            </a:br>
            <a:endParaRPr lang="en-US" sz="1600" dirty="0">
              <a:solidFill>
                <a:schemeClr val="tx1">
                  <a:lumMod val="85000"/>
                  <a:lumOff val="15000"/>
                </a:schemeClr>
              </a:solidFill>
            </a:endParaRPr>
          </a:p>
          <a:p>
            <a:r>
              <a:rPr lang="en-US" sz="2400" b="1" dirty="0">
                <a:solidFill>
                  <a:schemeClr val="bg1"/>
                </a:solidFill>
                <a:highlight>
                  <a:srgbClr val="53705E"/>
                </a:highlight>
              </a:rPr>
              <a:t>Step 1 – Identify a Key Scene</a:t>
            </a:r>
          </a:p>
          <a:p>
            <a:endParaRPr lang="en-US" sz="2400" b="1" dirty="0">
              <a:solidFill>
                <a:schemeClr val="bg1"/>
              </a:solidFill>
              <a:highlight>
                <a:srgbClr val="53705E"/>
              </a:highlight>
            </a:endParaRPr>
          </a:p>
          <a:p>
            <a:r>
              <a:rPr lang="en-US" sz="1600" dirty="0">
                <a:solidFill>
                  <a:schemeClr val="tx1">
                    <a:lumMod val="85000"/>
                    <a:lumOff val="15000"/>
                  </a:schemeClr>
                </a:solidFill>
              </a:rPr>
              <a:t>The first step is to choose a moment from the film that has a strong connection to the local landscape and that visitors will immediately </a:t>
            </a:r>
            <a:r>
              <a:rPr lang="en-US" sz="1600" dirty="0" err="1">
                <a:solidFill>
                  <a:schemeClr val="tx1">
                    <a:lumMod val="85000"/>
                    <a:lumOff val="15000"/>
                  </a:schemeClr>
                </a:solidFill>
              </a:rPr>
              <a:t>recognise</a:t>
            </a:r>
            <a:r>
              <a:rPr lang="en-US" sz="1600" dirty="0">
                <a:solidFill>
                  <a:schemeClr val="tx1">
                    <a:lumMod val="85000"/>
                    <a:lumOff val="15000"/>
                  </a:schemeClr>
                </a:solidFill>
              </a:rPr>
              <a:t> or emotionally connect with.</a:t>
            </a:r>
          </a:p>
          <a:p>
            <a:pPr marL="285750" indent="-285750">
              <a:buFont typeface="Wingdings" panose="05000000000000000000" pitchFamily="2" charset="2"/>
              <a:buChar char="v"/>
            </a:pPr>
            <a:endParaRPr lang="en-IE" sz="1600" dirty="0">
              <a:solidFill>
                <a:schemeClr val="tx1">
                  <a:lumMod val="85000"/>
                  <a:lumOff val="15000"/>
                </a:schemeClr>
              </a:solidFill>
            </a:endParaRPr>
          </a:p>
        </p:txBody>
      </p:sp>
      <p:grpSp>
        <p:nvGrpSpPr>
          <p:cNvPr id="33" name="Group 32">
            <a:extLst>
              <a:ext uri="{FF2B5EF4-FFF2-40B4-BE49-F238E27FC236}">
                <a16:creationId xmlns:a16="http://schemas.microsoft.com/office/drawing/2014/main" id="{8ED6234B-482D-E09A-3B7B-79EE17337BCA}"/>
              </a:ext>
            </a:extLst>
          </p:cNvPr>
          <p:cNvGrpSpPr/>
          <p:nvPr/>
        </p:nvGrpSpPr>
        <p:grpSpPr>
          <a:xfrm>
            <a:off x="58838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ECA6A789-FD35-02CD-81BD-EB1161455878}"/>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00EA83A5-D149-A73F-52DE-290C12E2FC3E}"/>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7374C6D2-6BE6-13F5-2CCF-612E022D17E2}"/>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dirty="0"/>
              </a:p>
            </p:txBody>
          </p:sp>
          <p:sp>
            <p:nvSpPr>
              <p:cNvPr id="48" name="Freeform 302">
                <a:extLst>
                  <a:ext uri="{FF2B5EF4-FFF2-40B4-BE49-F238E27FC236}">
                    <a16:creationId xmlns:a16="http://schemas.microsoft.com/office/drawing/2014/main" id="{F23582A2-882B-2F81-423A-5A46130EE985}"/>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219800AA-C848-320F-9999-F68083F2ECF9}"/>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DF2BFFCB-EED4-EC82-3863-26451017986F}"/>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58ACAA26-2E0B-A423-E0D7-3E57DF09DDE0}"/>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ED43D03E-8A5B-88FD-FDD2-E9A66F11E934}"/>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2796A23E-7C94-9F0C-7E8B-CA0DC7A24173}"/>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592A6AD4-2BF5-A135-D680-896D3EE4B1B3}"/>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BA42FA8A-343F-F120-2AE3-644A08246FF1}"/>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38419D15-1CE7-2584-AFDA-9556375C9430}"/>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457F7251-85FA-0B5D-76D0-737F02AD1642}"/>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81CBE742-8EC6-B6EE-0AC4-F2829AE4A0EC}"/>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C797AAC0-0364-6328-5243-28EADAC11286}"/>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1D210F40-2A17-E2FB-43C2-90EBA0D39463}"/>
              </a:ext>
            </a:extLst>
          </p:cNvPr>
          <p:cNvGrpSpPr/>
          <p:nvPr/>
        </p:nvGrpSpPr>
        <p:grpSpPr>
          <a:xfrm>
            <a:off x="5946888" y="43757"/>
            <a:ext cx="1754197" cy="1200329"/>
            <a:chOff x="820758" y="1075849"/>
            <a:chExt cx="1015997" cy="1177569"/>
          </a:xfrm>
          <a:solidFill>
            <a:srgbClr val="EE4F27"/>
          </a:solidFill>
        </p:grpSpPr>
        <p:sp>
          <p:nvSpPr>
            <p:cNvPr id="5" name="Oval 4">
              <a:extLst>
                <a:ext uri="{FF2B5EF4-FFF2-40B4-BE49-F238E27FC236}">
                  <a16:creationId xmlns:a16="http://schemas.microsoft.com/office/drawing/2014/main" id="{E26C2D4A-2274-F3B9-F0D1-CA9F4FCCECC5}"/>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 name="TextBox 6">
              <a:extLst>
                <a:ext uri="{FF2B5EF4-FFF2-40B4-BE49-F238E27FC236}">
                  <a16:creationId xmlns:a16="http://schemas.microsoft.com/office/drawing/2014/main" id="{83A8A98E-106C-5588-9B51-D4E71C8CA8A4}"/>
                </a:ext>
              </a:extLst>
            </p:cNvPr>
            <p:cNvSpPr txBox="1"/>
            <p:nvPr/>
          </p:nvSpPr>
          <p:spPr>
            <a:xfrm>
              <a:off x="820758" y="1075849"/>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4</a:t>
              </a:r>
            </a:p>
          </p:txBody>
        </p:sp>
      </p:grpSp>
      <p:sp>
        <p:nvSpPr>
          <p:cNvPr id="6" name="Rectangle 5">
            <a:extLst>
              <a:ext uri="{FF2B5EF4-FFF2-40B4-BE49-F238E27FC236}">
                <a16:creationId xmlns:a16="http://schemas.microsoft.com/office/drawing/2014/main" id="{D2B5B12F-41DA-5F9B-51C6-4444999389B9}"/>
              </a:ext>
            </a:extLst>
          </p:cNvPr>
          <p:cNvSpPr/>
          <p:nvPr/>
        </p:nvSpPr>
        <p:spPr>
          <a:xfrm>
            <a:off x="356853" y="276469"/>
            <a:ext cx="6845968" cy="9795786"/>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Tree>
    <p:extLst>
      <p:ext uri="{BB962C8B-B14F-4D97-AF65-F5344CB8AC3E}">
        <p14:creationId xmlns:p14="http://schemas.microsoft.com/office/powerpoint/2010/main" val="843525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A6B7D-2134-8162-E03B-996423AC60A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2611672-0F15-365F-5F1E-7DB053B472FD}"/>
              </a:ext>
            </a:extLst>
          </p:cNvPr>
          <p:cNvSpPr/>
          <p:nvPr/>
        </p:nvSpPr>
        <p:spPr>
          <a:xfrm>
            <a:off x="356853" y="207818"/>
            <a:ext cx="6845968" cy="10276177"/>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18E93811-B6B1-E1ED-19CB-BD745C0EE3C5}"/>
              </a:ext>
            </a:extLst>
          </p:cNvPr>
          <p:cNvSpPr txBox="1"/>
          <p:nvPr/>
        </p:nvSpPr>
        <p:spPr>
          <a:xfrm>
            <a:off x="691690" y="207818"/>
            <a:ext cx="6176294" cy="10679847"/>
          </a:xfrm>
          <a:prstGeom prst="rect">
            <a:avLst/>
          </a:prstGeom>
          <a:noFill/>
        </p:spPr>
        <p:txBody>
          <a:bodyPr wrap="square" rtlCol="0">
            <a:spAutoFit/>
          </a:bodyPr>
          <a:lstStyle/>
          <a:p>
            <a:endParaRPr lang="en-US" sz="1600" dirty="0">
              <a:solidFill>
                <a:schemeClr val="tx1">
                  <a:lumMod val="85000"/>
                  <a:lumOff val="15000"/>
                </a:schemeClr>
              </a:solidFill>
            </a:endParaRPr>
          </a:p>
          <a:p>
            <a:r>
              <a:rPr lang="en-US" sz="1600" dirty="0">
                <a:solidFill>
                  <a:schemeClr val="tx1">
                    <a:lumMod val="85000"/>
                    <a:lumOff val="15000"/>
                  </a:schemeClr>
                </a:solidFill>
              </a:rPr>
              <a:t>For example, the </a:t>
            </a:r>
            <a:r>
              <a:rPr lang="en-US" sz="1600" dirty="0" err="1">
                <a:solidFill>
                  <a:schemeClr val="tx1">
                    <a:lumMod val="85000"/>
                    <a:lumOff val="15000"/>
                  </a:schemeClr>
                </a:solidFill>
              </a:rPr>
              <a:t>centre</a:t>
            </a:r>
            <a:r>
              <a:rPr lang="en-US" sz="1600" dirty="0">
                <a:solidFill>
                  <a:schemeClr val="tx1">
                    <a:lumMod val="85000"/>
                    <a:lumOff val="15000"/>
                  </a:schemeClr>
                </a:solidFill>
              </a:rPr>
              <a:t> might select a dramatic scene filmed on a coastal cliff, in a village square, or near a historic building. The aim is to identify a moment where the physical location itself plays an important role in the story.</a:t>
            </a:r>
          </a:p>
          <a:p>
            <a:endParaRPr lang="en-US" sz="1600" dirty="0">
              <a:solidFill>
                <a:schemeClr val="tx1">
                  <a:lumMod val="85000"/>
                  <a:lumOff val="15000"/>
                </a:schemeClr>
              </a:solidFill>
            </a:endParaRPr>
          </a:p>
          <a:p>
            <a:r>
              <a:rPr lang="en-US" sz="1600" dirty="0">
                <a:solidFill>
                  <a:schemeClr val="tx1">
                    <a:lumMod val="85000"/>
                    <a:lumOff val="15000"/>
                  </a:schemeClr>
                </a:solidFill>
              </a:rPr>
              <a:t>Selecting a single scene helps to keep the pilot manageable. It ensures that the team focuses on creating one compelling storytelling moment rather than trying to recreate an entire film narrative.</a:t>
            </a:r>
          </a:p>
          <a:p>
            <a:endParaRPr lang="en-US" sz="1600" dirty="0">
              <a:solidFill>
                <a:schemeClr val="tx1">
                  <a:lumMod val="85000"/>
                  <a:lumOff val="15000"/>
                </a:schemeClr>
              </a:solidFill>
            </a:endParaRPr>
          </a:p>
          <a:p>
            <a:r>
              <a:rPr lang="en-US" sz="1600" dirty="0">
                <a:solidFill>
                  <a:schemeClr val="tx1">
                    <a:lumMod val="85000"/>
                    <a:lumOff val="15000"/>
                  </a:schemeClr>
                </a:solidFill>
              </a:rPr>
              <a:t>At this stage, the team should also consider:</a:t>
            </a:r>
          </a:p>
          <a:p>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whether the location is easy for visitors to access</a:t>
            </a:r>
          </a:p>
          <a:p>
            <a:pPr marL="285750" indent="-285750">
              <a:buFont typeface="Arial" panose="020B0604020202020204" pitchFamily="34" charset="0"/>
              <a:buChar char="•"/>
            </a:pPr>
            <a:r>
              <a:rPr lang="en-US" sz="1600" dirty="0">
                <a:solidFill>
                  <a:schemeClr val="tx1">
                    <a:lumMod val="85000"/>
                    <a:lumOff val="15000"/>
                  </a:schemeClr>
                </a:solidFill>
              </a:rPr>
              <a:t>whether it is safe for visitors to stand and view the experience</a:t>
            </a:r>
          </a:p>
          <a:p>
            <a:pPr marL="285750" indent="-285750">
              <a:buFont typeface="Arial" panose="020B0604020202020204" pitchFamily="34" charset="0"/>
              <a:buChar char="•"/>
            </a:pPr>
            <a:r>
              <a:rPr lang="en-US" sz="1600" dirty="0">
                <a:solidFill>
                  <a:schemeClr val="tx1">
                    <a:lumMod val="85000"/>
                    <a:lumOff val="15000"/>
                  </a:schemeClr>
                </a:solidFill>
              </a:rPr>
              <a:t>whether there is space to install a small sign or marker explaining the scene</a:t>
            </a:r>
          </a:p>
          <a:p>
            <a:endParaRPr lang="en-US" sz="1600" dirty="0">
              <a:solidFill>
                <a:schemeClr val="tx1">
                  <a:lumMod val="85000"/>
                  <a:lumOff val="15000"/>
                </a:schemeClr>
              </a:solidFill>
            </a:endParaRPr>
          </a:p>
          <a:p>
            <a:r>
              <a:rPr lang="en-US" sz="1600" dirty="0">
                <a:solidFill>
                  <a:schemeClr val="tx1">
                    <a:lumMod val="85000"/>
                    <a:lumOff val="15000"/>
                  </a:schemeClr>
                </a:solidFill>
              </a:rPr>
              <a:t>Choosing the right scene is critical because the landscape itself becomes part of the immersive storytelling.</a:t>
            </a:r>
          </a:p>
          <a:p>
            <a:br>
              <a:rPr lang="en-US" sz="1600" dirty="0">
                <a:solidFill>
                  <a:schemeClr val="tx1">
                    <a:lumMod val="85000"/>
                    <a:lumOff val="15000"/>
                  </a:schemeClr>
                </a:solidFill>
              </a:rPr>
            </a:br>
            <a:r>
              <a:rPr lang="en-US" sz="2400" b="1" dirty="0">
                <a:solidFill>
                  <a:schemeClr val="bg1"/>
                </a:solidFill>
                <a:highlight>
                  <a:srgbClr val="53705E"/>
                </a:highlight>
              </a:rPr>
              <a:t>Step 2 – Film a Short Recreation</a:t>
            </a:r>
          </a:p>
          <a:p>
            <a:endParaRPr lang="en-US" sz="2400" b="1" dirty="0">
              <a:solidFill>
                <a:schemeClr val="bg1"/>
              </a:solidFill>
              <a:highlight>
                <a:srgbClr val="53705E"/>
              </a:highlight>
            </a:endParaRPr>
          </a:p>
          <a:p>
            <a:r>
              <a:rPr lang="en-US" sz="1600" dirty="0">
                <a:solidFill>
                  <a:schemeClr val="tx1">
                    <a:lumMod val="85000"/>
                    <a:lumOff val="15000"/>
                  </a:schemeClr>
                </a:solidFill>
              </a:rPr>
              <a:t>Once the scene has been selected, the </a:t>
            </a:r>
            <a:r>
              <a:rPr lang="en-US" sz="1600" dirty="0" err="1">
                <a:solidFill>
                  <a:schemeClr val="tx1">
                    <a:lumMod val="85000"/>
                    <a:lumOff val="15000"/>
                  </a:schemeClr>
                </a:solidFill>
              </a:rPr>
              <a:t>centre</a:t>
            </a:r>
            <a:r>
              <a:rPr lang="en-US" sz="1600" dirty="0">
                <a:solidFill>
                  <a:schemeClr val="tx1">
                    <a:lumMod val="85000"/>
                    <a:lumOff val="15000"/>
                  </a:schemeClr>
                </a:solidFill>
              </a:rPr>
              <a:t> can recreate a short storytelling moment inspired by the film. This does not require expensive equipment or professional production. In many cases, a small creative team can produce effective content using local resources.</a:t>
            </a:r>
          </a:p>
          <a:p>
            <a:endParaRPr lang="en-US" sz="1600" dirty="0">
              <a:solidFill>
                <a:schemeClr val="tx1">
                  <a:lumMod val="85000"/>
                  <a:lumOff val="15000"/>
                </a:schemeClr>
              </a:solidFill>
            </a:endParaRPr>
          </a:p>
          <a:p>
            <a:r>
              <a:rPr lang="en-US" sz="1600" dirty="0">
                <a:solidFill>
                  <a:schemeClr val="tx1">
                    <a:lumMod val="85000"/>
                    <a:lumOff val="15000"/>
                  </a:schemeClr>
                </a:solidFill>
              </a:rPr>
              <a:t>The filming process might involve:</a:t>
            </a:r>
          </a:p>
          <a:p>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using the real landscape where the original scene was filmed</a:t>
            </a:r>
          </a:p>
          <a:p>
            <a:pPr marL="285750" indent="-285750">
              <a:buFont typeface="Arial" panose="020B0604020202020204" pitchFamily="34" charset="0"/>
              <a:buChar char="•"/>
            </a:pPr>
            <a:r>
              <a:rPr lang="en-US" sz="1600" dirty="0">
                <a:solidFill>
                  <a:schemeClr val="tx1">
                    <a:lumMod val="85000"/>
                    <a:lumOff val="15000"/>
                  </a:schemeClr>
                </a:solidFill>
              </a:rPr>
              <a:t>involving local theatre actors or community volunteers</a:t>
            </a:r>
          </a:p>
          <a:p>
            <a:pPr marL="285750" indent="-285750">
              <a:buFont typeface="Arial" panose="020B0604020202020204" pitchFamily="34" charset="0"/>
              <a:buChar char="•"/>
            </a:pPr>
            <a:r>
              <a:rPr lang="en-US" sz="1600" dirty="0">
                <a:solidFill>
                  <a:schemeClr val="tx1">
                    <a:lumMod val="85000"/>
                    <a:lumOff val="15000"/>
                  </a:schemeClr>
                </a:solidFill>
              </a:rPr>
              <a:t>recreating simple props or costumes related to the scene</a:t>
            </a:r>
          </a:p>
          <a:p>
            <a:pPr marL="285750" indent="-285750">
              <a:buFont typeface="Arial" panose="020B0604020202020204" pitchFamily="34" charset="0"/>
              <a:buChar char="•"/>
            </a:pPr>
            <a:endParaRPr lang="en-US" sz="1600" dirty="0">
              <a:solidFill>
                <a:schemeClr val="tx1">
                  <a:lumMod val="85000"/>
                  <a:lumOff val="15000"/>
                </a:schemeClr>
              </a:solidFill>
            </a:endParaRPr>
          </a:p>
          <a:p>
            <a:r>
              <a:rPr lang="en-US" sz="1600" dirty="0">
                <a:solidFill>
                  <a:schemeClr val="tx1">
                    <a:lumMod val="85000"/>
                    <a:lumOff val="15000"/>
                  </a:schemeClr>
                </a:solidFill>
              </a:rPr>
              <a:t>The goal is not to reproduce the film perfectly. Instead, the aim is to capture the atmosphere and narrative so visitors can imagine how the film scene unfolded in that location.</a:t>
            </a:r>
          </a:p>
          <a:p>
            <a:endParaRPr lang="en-US" sz="1600" dirty="0">
              <a:solidFill>
                <a:schemeClr val="tx1">
                  <a:lumMod val="85000"/>
                  <a:lumOff val="15000"/>
                </a:schemeClr>
              </a:solidFill>
            </a:endParaRPr>
          </a:p>
          <a:p>
            <a:r>
              <a:rPr lang="en-US" sz="1600" dirty="0">
                <a:solidFill>
                  <a:schemeClr val="tx1">
                    <a:lumMod val="85000"/>
                    <a:lumOff val="15000"/>
                  </a:schemeClr>
                </a:solidFill>
              </a:rPr>
              <a:t>The final video should be short, ideally between two and three minutes. This length is long enough to tell a meaningful story but short enough to keep visitors engaged while standing outdoors.</a:t>
            </a:r>
          </a:p>
          <a:p>
            <a:endParaRPr lang="en-IE" sz="1600" dirty="0">
              <a:solidFill>
                <a:schemeClr val="tx1">
                  <a:lumMod val="85000"/>
                  <a:lumOff val="15000"/>
                </a:schemeClr>
              </a:solidFill>
            </a:endParaRPr>
          </a:p>
        </p:txBody>
      </p:sp>
      <p:sp>
        <p:nvSpPr>
          <p:cNvPr id="2" name="Rectangle 1">
            <a:extLst>
              <a:ext uri="{FF2B5EF4-FFF2-40B4-BE49-F238E27FC236}">
                <a16:creationId xmlns:a16="http://schemas.microsoft.com/office/drawing/2014/main" id="{71AC30E8-9159-27C9-FBD2-B87CB401B5CD}"/>
              </a:ext>
            </a:extLst>
          </p:cNvPr>
          <p:cNvSpPr/>
          <p:nvPr/>
        </p:nvSpPr>
        <p:spPr>
          <a:xfrm>
            <a:off x="356853" y="276469"/>
            <a:ext cx="6845968" cy="9795786"/>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Tree>
    <p:extLst>
      <p:ext uri="{BB962C8B-B14F-4D97-AF65-F5344CB8AC3E}">
        <p14:creationId xmlns:p14="http://schemas.microsoft.com/office/powerpoint/2010/main" val="3792984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D1E7-2B2D-2C40-5E3E-25EDE521F02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523F47D-F5DF-64F7-6002-5CC8FD0FB900}"/>
              </a:ext>
            </a:extLst>
          </p:cNvPr>
          <p:cNvSpPr/>
          <p:nvPr/>
        </p:nvSpPr>
        <p:spPr>
          <a:xfrm>
            <a:off x="356853" y="207818"/>
            <a:ext cx="6845968" cy="10120415"/>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AB8D65DE-D5A6-D60E-F87B-3914E74D01F6}"/>
              </a:ext>
            </a:extLst>
          </p:cNvPr>
          <p:cNvSpPr txBox="1"/>
          <p:nvPr/>
        </p:nvSpPr>
        <p:spPr>
          <a:xfrm>
            <a:off x="691690" y="207818"/>
            <a:ext cx="6176294" cy="10556736"/>
          </a:xfrm>
          <a:prstGeom prst="rect">
            <a:avLst/>
          </a:prstGeom>
          <a:noFill/>
        </p:spPr>
        <p:txBody>
          <a:bodyPr wrap="square" rtlCol="0">
            <a:spAutoFit/>
          </a:bodyPr>
          <a:lstStyle/>
          <a:p>
            <a:endParaRPr lang="en-US" sz="1600" dirty="0">
              <a:solidFill>
                <a:schemeClr val="tx1">
                  <a:lumMod val="85000"/>
                  <a:lumOff val="15000"/>
                </a:schemeClr>
              </a:solidFill>
            </a:endParaRPr>
          </a:p>
          <a:p>
            <a:r>
              <a:rPr lang="en-US" sz="1600" dirty="0">
                <a:solidFill>
                  <a:schemeClr val="tx1">
                    <a:lumMod val="85000"/>
                    <a:lumOff val="15000"/>
                  </a:schemeClr>
                </a:solidFill>
              </a:rPr>
              <a:t>Short immersive storytelling is often more effective than long, complex productions because it fits naturally into the flow of a walking tour.</a:t>
            </a:r>
          </a:p>
          <a:p>
            <a:br>
              <a:rPr lang="en-US" sz="1600" dirty="0">
                <a:solidFill>
                  <a:schemeClr val="tx1">
                    <a:lumMod val="85000"/>
                    <a:lumOff val="15000"/>
                  </a:schemeClr>
                </a:solidFill>
              </a:rPr>
            </a:br>
            <a:endParaRPr lang="en-US" sz="2400" b="1" dirty="0">
              <a:solidFill>
                <a:schemeClr val="bg1"/>
              </a:solidFill>
              <a:highlight>
                <a:srgbClr val="53705E"/>
              </a:highlight>
            </a:endParaRPr>
          </a:p>
          <a:p>
            <a:r>
              <a:rPr lang="en-US" sz="2400" b="1" dirty="0">
                <a:solidFill>
                  <a:schemeClr val="bg1"/>
                </a:solidFill>
                <a:highlight>
                  <a:srgbClr val="53705E"/>
                </a:highlight>
              </a:rPr>
              <a:t>Step 3 – Host the Content Online</a:t>
            </a:r>
          </a:p>
          <a:p>
            <a:endParaRPr lang="en-US" sz="2400" b="1" dirty="0">
              <a:solidFill>
                <a:schemeClr val="bg1"/>
              </a:solidFill>
              <a:highlight>
                <a:srgbClr val="53705E"/>
              </a:highlight>
            </a:endParaRPr>
          </a:p>
          <a:p>
            <a:r>
              <a:rPr lang="en-US" sz="1600" dirty="0">
                <a:solidFill>
                  <a:schemeClr val="tx1">
                    <a:lumMod val="85000"/>
                    <a:lumOff val="15000"/>
                  </a:schemeClr>
                </a:solidFill>
              </a:rPr>
              <a:t>After filming and editing the video, the </a:t>
            </a:r>
            <a:r>
              <a:rPr lang="en-US" sz="1600" dirty="0" err="1">
                <a:solidFill>
                  <a:schemeClr val="tx1">
                    <a:lumMod val="85000"/>
                    <a:lumOff val="15000"/>
                  </a:schemeClr>
                </a:solidFill>
              </a:rPr>
              <a:t>centre</a:t>
            </a:r>
            <a:r>
              <a:rPr lang="en-US" sz="1600" dirty="0">
                <a:solidFill>
                  <a:schemeClr val="tx1">
                    <a:lumMod val="85000"/>
                    <a:lumOff val="15000"/>
                  </a:schemeClr>
                </a:solidFill>
              </a:rPr>
              <a:t> needs a simple way for visitors to access the content.</a:t>
            </a:r>
          </a:p>
          <a:p>
            <a:endParaRPr lang="en-US" sz="1600" dirty="0">
              <a:solidFill>
                <a:schemeClr val="tx1">
                  <a:lumMod val="85000"/>
                  <a:lumOff val="15000"/>
                </a:schemeClr>
              </a:solidFill>
            </a:endParaRPr>
          </a:p>
          <a:p>
            <a:r>
              <a:rPr lang="en-US" sz="1600" dirty="0">
                <a:solidFill>
                  <a:schemeClr val="tx1">
                    <a:lumMod val="85000"/>
                    <a:lumOff val="15000"/>
                  </a:schemeClr>
                </a:solidFill>
              </a:rPr>
              <a:t>One of the most affordable options is to host the video on an existing platform such as YouTube or Vimeo using a private or unlisted link. This avoids the cost of developing a custom mobile application.</a:t>
            </a:r>
          </a:p>
          <a:p>
            <a:endParaRPr lang="en-US" sz="1600" dirty="0">
              <a:solidFill>
                <a:schemeClr val="tx1">
                  <a:lumMod val="85000"/>
                  <a:lumOff val="15000"/>
                </a:schemeClr>
              </a:solidFill>
            </a:endParaRPr>
          </a:p>
          <a:p>
            <a:r>
              <a:rPr lang="en-US" sz="1600" dirty="0">
                <a:solidFill>
                  <a:schemeClr val="tx1">
                    <a:lumMod val="85000"/>
                    <a:lumOff val="15000"/>
                  </a:schemeClr>
                </a:solidFill>
              </a:rPr>
              <a:t>Visitors can then access the video by scanning a QR code with their smartphone. When they scan the code, the video opens directly in their browser and plays automatically.</a:t>
            </a:r>
          </a:p>
          <a:p>
            <a:endParaRPr lang="en-US" sz="1600" dirty="0">
              <a:solidFill>
                <a:schemeClr val="tx1">
                  <a:lumMod val="85000"/>
                  <a:lumOff val="15000"/>
                </a:schemeClr>
              </a:solidFill>
            </a:endParaRPr>
          </a:p>
          <a:p>
            <a:r>
              <a:rPr lang="en-US" sz="1600" dirty="0">
                <a:solidFill>
                  <a:schemeClr val="tx1">
                    <a:lumMod val="85000"/>
                    <a:lumOff val="15000"/>
                  </a:schemeClr>
                </a:solidFill>
              </a:rPr>
              <a:t>Using existing platforms significantly reduces technical complexity. It also ensures that the experience works on most smartphones without requiring visitors to download an additional app.</a:t>
            </a:r>
          </a:p>
          <a:p>
            <a:endParaRPr lang="en-US" sz="1600" dirty="0">
              <a:solidFill>
                <a:schemeClr val="tx1">
                  <a:lumMod val="85000"/>
                  <a:lumOff val="15000"/>
                </a:schemeClr>
              </a:solidFill>
            </a:endParaRPr>
          </a:p>
          <a:p>
            <a:r>
              <a:rPr lang="en-US" sz="2400" b="1" dirty="0">
                <a:solidFill>
                  <a:schemeClr val="bg1"/>
                </a:solidFill>
                <a:highlight>
                  <a:srgbClr val="53705E"/>
                </a:highlight>
              </a:rPr>
              <a:t>Step 4 – Install Simple Signage</a:t>
            </a:r>
          </a:p>
          <a:p>
            <a:endParaRPr lang="en-US" sz="2400" b="1" dirty="0">
              <a:solidFill>
                <a:schemeClr val="bg1"/>
              </a:solidFill>
              <a:highlight>
                <a:srgbClr val="53705E"/>
              </a:highlight>
            </a:endParaRPr>
          </a:p>
          <a:p>
            <a:r>
              <a:rPr lang="en-US" sz="1600" dirty="0"/>
              <a:t>To guide visitors to the experience, the </a:t>
            </a:r>
            <a:r>
              <a:rPr lang="en-US" sz="1600" dirty="0" err="1"/>
              <a:t>centre</a:t>
            </a:r>
            <a:r>
              <a:rPr lang="en-US" sz="1600" dirty="0"/>
              <a:t> installs a small sign at the filming location. This sign explains the connection between the place and the film scene and invites visitors to scan the QR code.</a:t>
            </a:r>
          </a:p>
          <a:p>
            <a:endParaRPr lang="en-US" sz="1600" dirty="0"/>
          </a:p>
          <a:p>
            <a:r>
              <a:rPr lang="en-US" sz="1600" dirty="0"/>
              <a:t>The signage should be clear, durable, and visually appealing. It may include:</a:t>
            </a:r>
          </a:p>
          <a:p>
            <a:pPr marL="285750" indent="-285750">
              <a:buFont typeface="Arial" panose="020B0604020202020204" pitchFamily="34" charset="0"/>
              <a:buChar char="•"/>
            </a:pPr>
            <a:r>
              <a:rPr lang="en-US" sz="1600" dirty="0"/>
              <a:t>a short description of the scene</a:t>
            </a:r>
          </a:p>
          <a:p>
            <a:pPr marL="285750" indent="-285750">
              <a:buFont typeface="Arial" panose="020B0604020202020204" pitchFamily="34" charset="0"/>
              <a:buChar char="•"/>
            </a:pPr>
            <a:r>
              <a:rPr lang="en-US" sz="1600" dirty="0"/>
              <a:t>a still image from the film or the recreated version</a:t>
            </a:r>
          </a:p>
          <a:p>
            <a:pPr marL="285750" indent="-285750">
              <a:buFont typeface="Arial" panose="020B0604020202020204" pitchFamily="34" charset="0"/>
              <a:buChar char="•"/>
            </a:pPr>
            <a:r>
              <a:rPr lang="en-US" sz="1600" dirty="0"/>
              <a:t>the QR code linking to the video</a:t>
            </a:r>
          </a:p>
          <a:p>
            <a:pPr marL="285750" indent="-285750">
              <a:buFont typeface="Arial" panose="020B0604020202020204" pitchFamily="34" charset="0"/>
              <a:buChar char="•"/>
            </a:pPr>
            <a:endParaRPr lang="en-US" sz="1600" dirty="0"/>
          </a:p>
          <a:p>
            <a:r>
              <a:rPr lang="en-US" sz="1600" dirty="0"/>
              <a:t>Positioning the sign carefully is important so visitors can look at the landscape while watching the scene. This creates the sense that the story is unfolding directly in front of them.</a:t>
            </a:r>
          </a:p>
          <a:p>
            <a:endParaRPr lang="en-US" sz="1600" dirty="0"/>
          </a:p>
          <a:p>
            <a:endParaRPr lang="en-IE" sz="1600" dirty="0">
              <a:solidFill>
                <a:schemeClr val="tx1">
                  <a:lumMod val="85000"/>
                  <a:lumOff val="15000"/>
                </a:schemeClr>
              </a:solidFill>
            </a:endParaRPr>
          </a:p>
        </p:txBody>
      </p:sp>
      <p:sp>
        <p:nvSpPr>
          <p:cNvPr id="2" name="Rectangle 1">
            <a:extLst>
              <a:ext uri="{FF2B5EF4-FFF2-40B4-BE49-F238E27FC236}">
                <a16:creationId xmlns:a16="http://schemas.microsoft.com/office/drawing/2014/main" id="{DF44B745-1540-5A19-5370-C43EDF3A8C5E}"/>
              </a:ext>
            </a:extLst>
          </p:cNvPr>
          <p:cNvSpPr/>
          <p:nvPr/>
        </p:nvSpPr>
        <p:spPr>
          <a:xfrm>
            <a:off x="356853" y="276469"/>
            <a:ext cx="6845968" cy="9795786"/>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Tree>
    <p:extLst>
      <p:ext uri="{BB962C8B-B14F-4D97-AF65-F5344CB8AC3E}">
        <p14:creationId xmlns:p14="http://schemas.microsoft.com/office/powerpoint/2010/main" val="4100935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A8384-CC7B-6884-3271-D9ABFEC0B1B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34E7357-2AEB-CDF6-29A8-DD4F366F4E09}"/>
              </a:ext>
            </a:extLst>
          </p:cNvPr>
          <p:cNvSpPr/>
          <p:nvPr/>
        </p:nvSpPr>
        <p:spPr>
          <a:xfrm>
            <a:off x="356853" y="207819"/>
            <a:ext cx="6845968" cy="5509200"/>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2133C508-5813-3C14-2580-BDFC059DB1D4}"/>
              </a:ext>
            </a:extLst>
          </p:cNvPr>
          <p:cNvSpPr txBox="1"/>
          <p:nvPr/>
        </p:nvSpPr>
        <p:spPr>
          <a:xfrm>
            <a:off x="691690" y="207818"/>
            <a:ext cx="6176294" cy="5509200"/>
          </a:xfrm>
          <a:prstGeom prst="rect">
            <a:avLst/>
          </a:prstGeom>
          <a:noFill/>
        </p:spPr>
        <p:txBody>
          <a:bodyPr wrap="square" rtlCol="0">
            <a:spAutoFit/>
          </a:bodyPr>
          <a:lstStyle/>
          <a:p>
            <a:endParaRPr lang="en-US" sz="1600" dirty="0"/>
          </a:p>
          <a:p>
            <a:r>
              <a:rPr lang="en-US" sz="1600" dirty="0"/>
              <a:t>Even simple signage can create a powerful storytelling moment when visitors connect the physical environment with the narrative they are watching.</a:t>
            </a:r>
          </a:p>
          <a:p>
            <a:endParaRPr lang="en-US" sz="1600" dirty="0">
              <a:solidFill>
                <a:schemeClr val="tx1">
                  <a:lumMod val="85000"/>
                  <a:lumOff val="15000"/>
                </a:schemeClr>
              </a:solidFill>
            </a:endParaRPr>
          </a:p>
          <a:p>
            <a:r>
              <a:rPr lang="en-US" sz="2400" b="1" dirty="0">
                <a:solidFill>
                  <a:schemeClr val="bg1"/>
                </a:solidFill>
                <a:highlight>
                  <a:srgbClr val="53705E"/>
                </a:highlight>
              </a:rPr>
              <a:t>Step 5 – Visitor Experience</a:t>
            </a:r>
          </a:p>
          <a:p>
            <a:endParaRPr lang="en-US" sz="2400" b="1" dirty="0">
              <a:solidFill>
                <a:schemeClr val="bg1"/>
              </a:solidFill>
              <a:highlight>
                <a:srgbClr val="53705E"/>
              </a:highlight>
            </a:endParaRPr>
          </a:p>
          <a:p>
            <a:r>
              <a:rPr lang="en-US" sz="1600" dirty="0">
                <a:solidFill>
                  <a:schemeClr val="tx1">
                    <a:lumMod val="85000"/>
                    <a:lumOff val="15000"/>
                  </a:schemeClr>
                </a:solidFill>
              </a:rPr>
              <a:t>When visitors arrive at the location, they scan the QR code using their phone and watch the short immersive video. As they watch, they can look up at the real landscape and imagine the events of the film taking place in that exact spot.</a:t>
            </a:r>
          </a:p>
          <a:p>
            <a:endParaRPr lang="en-US" sz="1600" dirty="0">
              <a:solidFill>
                <a:schemeClr val="tx1">
                  <a:lumMod val="85000"/>
                  <a:lumOff val="15000"/>
                </a:schemeClr>
              </a:solidFill>
            </a:endParaRPr>
          </a:p>
          <a:p>
            <a:r>
              <a:rPr lang="en-US" sz="1600" dirty="0">
                <a:solidFill>
                  <a:schemeClr val="tx1">
                    <a:lumMod val="85000"/>
                    <a:lumOff val="15000"/>
                  </a:schemeClr>
                </a:solidFill>
              </a:rPr>
              <a:t>This combination of storytelling and place creates the immersive effect. The visitor is not simply watching a video; they are experiencing the story within the real environment where it happened.</a:t>
            </a:r>
          </a:p>
          <a:p>
            <a:endParaRPr lang="en-US" sz="1600" dirty="0">
              <a:solidFill>
                <a:schemeClr val="tx1">
                  <a:lumMod val="85000"/>
                  <a:lumOff val="15000"/>
                </a:schemeClr>
              </a:solidFill>
            </a:endParaRPr>
          </a:p>
          <a:p>
            <a:r>
              <a:rPr lang="en-US" sz="1600" dirty="0">
                <a:solidFill>
                  <a:schemeClr val="tx1">
                    <a:lumMod val="85000"/>
                    <a:lumOff val="15000"/>
                  </a:schemeClr>
                </a:solidFill>
              </a:rPr>
              <a:t>Importantly, this experience requires no </a:t>
            </a:r>
            <a:r>
              <a:rPr lang="en-US" sz="1600" dirty="0" err="1">
                <a:solidFill>
                  <a:schemeClr val="tx1">
                    <a:lumMod val="85000"/>
                    <a:lumOff val="15000"/>
                  </a:schemeClr>
                </a:solidFill>
              </a:rPr>
              <a:t>specialised</a:t>
            </a:r>
            <a:r>
              <a:rPr lang="en-US" sz="1600" dirty="0">
                <a:solidFill>
                  <a:schemeClr val="tx1">
                    <a:lumMod val="85000"/>
                    <a:lumOff val="15000"/>
                  </a:schemeClr>
                </a:solidFill>
              </a:rPr>
              <a:t> technology. Visitors use their own phones, which removes the need for expensive equipment and makes the experience accessible to a wide audience.</a:t>
            </a:r>
          </a:p>
          <a:p>
            <a:br>
              <a:rPr lang="en-US" sz="1600" dirty="0">
                <a:solidFill>
                  <a:schemeClr val="tx1">
                    <a:lumMod val="85000"/>
                    <a:lumOff val="15000"/>
                  </a:schemeClr>
                </a:solidFill>
              </a:rPr>
            </a:br>
            <a:endParaRPr lang="en-IE" sz="1600" dirty="0">
              <a:solidFill>
                <a:schemeClr val="tx1">
                  <a:lumMod val="85000"/>
                  <a:lumOff val="15000"/>
                </a:schemeClr>
              </a:solidFill>
            </a:endParaRPr>
          </a:p>
        </p:txBody>
      </p:sp>
      <p:sp>
        <p:nvSpPr>
          <p:cNvPr id="3" name="Rectangle 2">
            <a:extLst>
              <a:ext uri="{FF2B5EF4-FFF2-40B4-BE49-F238E27FC236}">
                <a16:creationId xmlns:a16="http://schemas.microsoft.com/office/drawing/2014/main" id="{278AB6B2-2B32-E7B1-B467-416D89AC936D}"/>
              </a:ext>
            </a:extLst>
          </p:cNvPr>
          <p:cNvSpPr/>
          <p:nvPr/>
        </p:nvSpPr>
        <p:spPr>
          <a:xfrm>
            <a:off x="356853" y="276469"/>
            <a:ext cx="6845968" cy="9795786"/>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4" name="TextBox 3">
            <a:extLst>
              <a:ext uri="{FF2B5EF4-FFF2-40B4-BE49-F238E27FC236}">
                <a16:creationId xmlns:a16="http://schemas.microsoft.com/office/drawing/2014/main" id="{349CA223-0562-C807-C9FA-EDC80893B1F2}"/>
              </a:ext>
            </a:extLst>
          </p:cNvPr>
          <p:cNvSpPr txBox="1"/>
          <p:nvPr/>
        </p:nvSpPr>
        <p:spPr>
          <a:xfrm>
            <a:off x="691690" y="5832533"/>
            <a:ext cx="6176294" cy="4401205"/>
          </a:xfrm>
          <a:prstGeom prst="rect">
            <a:avLst/>
          </a:prstGeom>
          <a:noFill/>
        </p:spPr>
        <p:txBody>
          <a:bodyPr wrap="square" rtlCol="0">
            <a:spAutoFit/>
          </a:bodyPr>
          <a:lstStyle/>
          <a:p>
            <a:r>
              <a:rPr lang="en-US" sz="2800" b="1" dirty="0">
                <a:solidFill>
                  <a:srgbClr val="C77362"/>
                </a:solidFill>
              </a:rPr>
              <a:t>Make Sure to Consider the Ethics</a:t>
            </a:r>
          </a:p>
          <a:p>
            <a:endParaRPr lang="en-US" dirty="0">
              <a:solidFill>
                <a:schemeClr val="tx1">
                  <a:lumMod val="85000"/>
                  <a:lumOff val="15000"/>
                </a:schemeClr>
              </a:solidFill>
            </a:endParaRPr>
          </a:p>
          <a:p>
            <a:r>
              <a:rPr lang="en-US" dirty="0">
                <a:solidFill>
                  <a:schemeClr val="tx1">
                    <a:lumMod val="85000"/>
                    <a:lumOff val="15000"/>
                  </a:schemeClr>
                </a:solidFill>
              </a:rPr>
              <a:t>When you recreate a “famous film scene,” ethics are not just legal — they’re cultural, commercial, and community-based.</a:t>
            </a:r>
          </a:p>
          <a:p>
            <a:endParaRPr lang="en-US" dirty="0">
              <a:solidFill>
                <a:schemeClr val="tx1">
                  <a:lumMod val="85000"/>
                  <a:lumOff val="15000"/>
                </a:schemeClr>
              </a:solidFill>
            </a:endParaRPr>
          </a:p>
          <a:p>
            <a:r>
              <a:rPr lang="en-US" b="1" dirty="0">
                <a:solidFill>
                  <a:schemeClr val="tx1">
                    <a:lumMod val="85000"/>
                    <a:lumOff val="15000"/>
                  </a:schemeClr>
                </a:solidFill>
              </a:rPr>
              <a:t>Instead of </a:t>
            </a:r>
            <a:r>
              <a:rPr lang="en-US" dirty="0">
                <a:solidFill>
                  <a:schemeClr val="tx1">
                    <a:lumMod val="85000"/>
                    <a:lumOff val="15000"/>
                  </a:schemeClr>
                </a:solidFill>
              </a:rPr>
              <a:t>- “Recreate a famous scene”</a:t>
            </a:r>
          </a:p>
          <a:p>
            <a:r>
              <a:rPr lang="en-US" b="1" dirty="0">
                <a:solidFill>
                  <a:schemeClr val="tx1">
                    <a:lumMod val="85000"/>
                    <a:lumOff val="15000"/>
                  </a:schemeClr>
                </a:solidFill>
              </a:rPr>
              <a:t>Shift to </a:t>
            </a:r>
            <a:r>
              <a:rPr lang="en-US" dirty="0">
                <a:solidFill>
                  <a:schemeClr val="tx1">
                    <a:lumMod val="85000"/>
                    <a:lumOff val="15000"/>
                  </a:schemeClr>
                </a:solidFill>
              </a:rPr>
              <a:t>- “Create a locally interpreted immersive story inspired by the cinematic heritage of West Cork.”</a:t>
            </a:r>
          </a:p>
          <a:p>
            <a:endParaRPr lang="en-US" dirty="0">
              <a:solidFill>
                <a:schemeClr val="tx1">
                  <a:lumMod val="85000"/>
                  <a:lumOff val="15000"/>
                </a:schemeClr>
              </a:solidFill>
            </a:endParaRPr>
          </a:p>
          <a:p>
            <a:r>
              <a:rPr lang="en-US" dirty="0">
                <a:solidFill>
                  <a:schemeClr val="tx1">
                    <a:lumMod val="85000"/>
                    <a:lumOff val="15000"/>
                  </a:schemeClr>
                </a:solidFill>
              </a:rPr>
              <a:t>That small shift makes a massive ethical difference.</a:t>
            </a:r>
          </a:p>
          <a:p>
            <a:endParaRPr lang="en-US" dirty="0">
              <a:solidFill>
                <a:schemeClr val="tx1">
                  <a:lumMod val="85000"/>
                  <a:lumOff val="15000"/>
                </a:schemeClr>
              </a:solidFill>
            </a:endParaRPr>
          </a:p>
          <a:p>
            <a:r>
              <a:rPr lang="en-US" dirty="0">
                <a:solidFill>
                  <a:schemeClr val="tx1">
                    <a:lumMod val="85000"/>
                    <a:lumOff val="15000"/>
                  </a:schemeClr>
                </a:solidFill>
              </a:rPr>
              <a:t>More on ethics and legalities in the next page. Then we move onto Phase 2 and Phase 3.</a:t>
            </a:r>
          </a:p>
          <a:p>
            <a:r>
              <a:rPr lang="en-US" dirty="0">
                <a:solidFill>
                  <a:schemeClr val="tx1">
                    <a:lumMod val="85000"/>
                    <a:lumOff val="15000"/>
                  </a:schemeClr>
                </a:solidFill>
              </a:rPr>
              <a:t>_______________________________________________</a:t>
            </a:r>
          </a:p>
          <a:p>
            <a:endParaRPr lang="en-IE" dirty="0"/>
          </a:p>
        </p:txBody>
      </p:sp>
    </p:spTree>
    <p:extLst>
      <p:ext uri="{BB962C8B-B14F-4D97-AF65-F5344CB8AC3E}">
        <p14:creationId xmlns:p14="http://schemas.microsoft.com/office/powerpoint/2010/main" val="241981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3BCBC-4770-54F8-F8D6-4AA50536AF3E}"/>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66343CBB-AEA1-3B4C-1DDB-A33964AD2815}"/>
              </a:ext>
            </a:extLst>
          </p:cNvPr>
          <p:cNvSpPr/>
          <p:nvPr/>
        </p:nvSpPr>
        <p:spPr>
          <a:xfrm>
            <a:off x="356853" y="276469"/>
            <a:ext cx="6845968" cy="9795786"/>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14AF3C66-9D80-6C9D-40F7-46075F488F9B}"/>
              </a:ext>
            </a:extLst>
          </p:cNvPr>
          <p:cNvSpPr txBox="1"/>
          <p:nvPr/>
        </p:nvSpPr>
        <p:spPr>
          <a:xfrm>
            <a:off x="777923" y="430081"/>
            <a:ext cx="6145482" cy="7171194"/>
          </a:xfrm>
          <a:prstGeom prst="rect">
            <a:avLst/>
          </a:prstGeom>
          <a:noFill/>
        </p:spPr>
        <p:txBody>
          <a:bodyPr wrap="square" rtlCol="0">
            <a:spAutoFit/>
          </a:bodyPr>
          <a:lstStyle/>
          <a:p>
            <a:endParaRPr lang="en-US" sz="1600" dirty="0">
              <a:solidFill>
                <a:schemeClr val="tx1">
                  <a:lumMod val="85000"/>
                  <a:lumOff val="15000"/>
                </a:schemeClr>
              </a:solidFill>
            </a:endParaRPr>
          </a:p>
          <a:p>
            <a:r>
              <a:rPr lang="en-US" sz="2000" b="1" dirty="0">
                <a:solidFill>
                  <a:schemeClr val="bg1"/>
                </a:solidFill>
                <a:highlight>
                  <a:srgbClr val="C77362"/>
                </a:highlight>
              </a:rPr>
              <a:t>Intellectual Property &amp; Copyright Ethics</a:t>
            </a:r>
          </a:p>
          <a:p>
            <a:endParaRPr lang="en-US" sz="2000" b="1" dirty="0">
              <a:solidFill>
                <a:schemeClr val="bg1"/>
              </a:solidFill>
              <a:highlight>
                <a:srgbClr val="C77362"/>
              </a:highlight>
            </a:endParaRPr>
          </a:p>
          <a:p>
            <a:r>
              <a:rPr lang="en-US" sz="1600" dirty="0">
                <a:solidFill>
                  <a:schemeClr val="tx1">
                    <a:lumMod val="85000"/>
                    <a:lumOff val="15000"/>
                  </a:schemeClr>
                </a:solidFill>
              </a:rPr>
              <a:t>If the film is still protected by copyright (which almost all modern films are)</a:t>
            </a:r>
          </a:p>
          <a:p>
            <a:endParaRPr lang="en-US" sz="1600" dirty="0">
              <a:solidFill>
                <a:schemeClr val="tx1">
                  <a:lumMod val="85000"/>
                  <a:lumOff val="15000"/>
                </a:schemeClr>
              </a:solidFill>
            </a:endParaRPr>
          </a:p>
          <a:p>
            <a:r>
              <a:rPr lang="en-US" sz="2000" b="1" dirty="0">
                <a:solidFill>
                  <a:srgbClr val="C77362"/>
                </a:solidFill>
              </a:rPr>
              <a:t>Key ethical questions:</a:t>
            </a:r>
          </a:p>
          <a:p>
            <a:pPr marL="285750" indent="-285750">
              <a:buFont typeface="Arial" panose="020B0604020202020204" pitchFamily="34" charset="0"/>
              <a:buChar char="•"/>
            </a:pPr>
            <a:r>
              <a:rPr lang="en-US" sz="1600" dirty="0">
                <a:solidFill>
                  <a:schemeClr val="tx1">
                    <a:lumMod val="85000"/>
                    <a:lumOff val="15000"/>
                  </a:schemeClr>
                </a:solidFill>
              </a:rPr>
              <a:t>Are you recreating </a:t>
            </a:r>
            <a:r>
              <a:rPr lang="en-US" sz="1600" b="1" dirty="0">
                <a:solidFill>
                  <a:schemeClr val="tx1">
                    <a:lumMod val="85000"/>
                    <a:lumOff val="15000"/>
                  </a:schemeClr>
                </a:solidFill>
              </a:rPr>
              <a:t>specific dialogue, script, music, costumes, or set design</a:t>
            </a:r>
            <a:r>
              <a:rPr lang="en-US" sz="1600" dirty="0">
                <a:solidFill>
                  <a:schemeClr val="tx1">
                    <a:lumMod val="85000"/>
                    <a:lumOff val="15000"/>
                  </a:schemeClr>
                </a:solidFill>
              </a:rPr>
              <a:t>?</a:t>
            </a:r>
          </a:p>
          <a:p>
            <a:pPr marL="285750" indent="-285750">
              <a:buFont typeface="Arial" panose="020B0604020202020204" pitchFamily="34" charset="0"/>
              <a:buChar char="•"/>
            </a:pPr>
            <a:r>
              <a:rPr lang="en-US" sz="1600" dirty="0">
                <a:solidFill>
                  <a:schemeClr val="tx1">
                    <a:lumMod val="85000"/>
                    <a:lumOff val="15000"/>
                  </a:schemeClr>
                </a:solidFill>
              </a:rPr>
              <a:t>Are you using the </a:t>
            </a:r>
            <a:r>
              <a:rPr lang="en-US" sz="1600" b="1" dirty="0">
                <a:solidFill>
                  <a:schemeClr val="tx1">
                    <a:lumMod val="85000"/>
                    <a:lumOff val="15000"/>
                  </a:schemeClr>
                </a:solidFill>
              </a:rPr>
              <a:t>film’s name, branding, logo, or characters</a:t>
            </a:r>
            <a:r>
              <a:rPr lang="en-US" sz="1600" dirty="0">
                <a:solidFill>
                  <a:schemeClr val="tx1">
                    <a:lumMod val="85000"/>
                    <a:lumOff val="15000"/>
                  </a:schemeClr>
                </a:solidFill>
              </a:rPr>
              <a:t>?</a:t>
            </a:r>
          </a:p>
          <a:p>
            <a:pPr marL="285750" indent="-285750">
              <a:buFont typeface="Arial" panose="020B0604020202020204" pitchFamily="34" charset="0"/>
              <a:buChar char="•"/>
            </a:pPr>
            <a:r>
              <a:rPr lang="en-US" sz="1600" dirty="0">
                <a:solidFill>
                  <a:schemeClr val="tx1">
                    <a:lumMod val="85000"/>
                    <a:lumOff val="15000"/>
                  </a:schemeClr>
                </a:solidFill>
              </a:rPr>
              <a:t>Are you suggesting official affiliation?</a:t>
            </a:r>
          </a:p>
          <a:p>
            <a:endParaRPr lang="en-US" sz="1600" dirty="0">
              <a:solidFill>
                <a:schemeClr val="tx1">
                  <a:lumMod val="85000"/>
                  <a:lumOff val="15000"/>
                </a:schemeClr>
              </a:solidFill>
            </a:endParaRPr>
          </a:p>
          <a:p>
            <a:r>
              <a:rPr lang="en-US" sz="1600" b="1" dirty="0">
                <a:solidFill>
                  <a:schemeClr val="tx1">
                    <a:lumMod val="85000"/>
                    <a:lumOff val="15000"/>
                  </a:schemeClr>
                </a:solidFill>
              </a:rPr>
              <a:t>Ethical risk: </a:t>
            </a:r>
            <a:r>
              <a:rPr lang="en-US" sz="1600" dirty="0">
                <a:solidFill>
                  <a:schemeClr val="tx1">
                    <a:lumMod val="85000"/>
                    <a:lumOff val="15000"/>
                  </a:schemeClr>
                </a:solidFill>
              </a:rPr>
              <a:t>Even if filmed locally, the </a:t>
            </a:r>
            <a:r>
              <a:rPr lang="en-US" sz="1600" i="1" dirty="0">
                <a:solidFill>
                  <a:schemeClr val="tx1">
                    <a:lumMod val="85000"/>
                    <a:lumOff val="15000"/>
                  </a:schemeClr>
                </a:solidFill>
              </a:rPr>
              <a:t>creative expression</a:t>
            </a:r>
            <a:r>
              <a:rPr lang="en-US" sz="1600" dirty="0">
                <a:solidFill>
                  <a:schemeClr val="tx1">
                    <a:lumMod val="85000"/>
                    <a:lumOff val="15000"/>
                  </a:schemeClr>
                </a:solidFill>
              </a:rPr>
              <a:t> (script, characters, visual styling) belongs to the rights holder.</a:t>
            </a:r>
          </a:p>
          <a:p>
            <a:endParaRPr lang="en-US" sz="1600" dirty="0">
              <a:solidFill>
                <a:schemeClr val="tx1">
                  <a:lumMod val="85000"/>
                  <a:lumOff val="15000"/>
                </a:schemeClr>
              </a:solidFill>
            </a:endParaRPr>
          </a:p>
          <a:p>
            <a:r>
              <a:rPr lang="en-US" sz="1600" b="1" dirty="0">
                <a:solidFill>
                  <a:schemeClr val="tx1">
                    <a:lumMod val="85000"/>
                    <a:lumOff val="15000"/>
                  </a:schemeClr>
                </a:solidFill>
              </a:rPr>
              <a:t>Ethical approach:</a:t>
            </a:r>
          </a:p>
          <a:p>
            <a:pPr marL="285750" indent="-285750">
              <a:buFont typeface="Arial" panose="020B0604020202020204" pitchFamily="34" charset="0"/>
              <a:buChar char="•"/>
            </a:pPr>
            <a:r>
              <a:rPr lang="en-US" sz="1600" dirty="0">
                <a:solidFill>
                  <a:schemeClr val="tx1">
                    <a:lumMod val="85000"/>
                    <a:lumOff val="15000"/>
                  </a:schemeClr>
                </a:solidFill>
              </a:rPr>
              <a:t>Do </a:t>
            </a:r>
            <a:r>
              <a:rPr lang="en-US" sz="1600" b="1" dirty="0">
                <a:solidFill>
                  <a:schemeClr val="tx1">
                    <a:lumMod val="85000"/>
                    <a:lumOff val="15000"/>
                  </a:schemeClr>
                </a:solidFill>
              </a:rPr>
              <a:t>not</a:t>
            </a:r>
            <a:r>
              <a:rPr lang="en-US" sz="1600" dirty="0">
                <a:solidFill>
                  <a:schemeClr val="tx1">
                    <a:lumMod val="85000"/>
                    <a:lumOff val="15000"/>
                  </a:schemeClr>
                </a:solidFill>
              </a:rPr>
              <a:t> replicate exact scenes or dialogue.</a:t>
            </a:r>
          </a:p>
          <a:p>
            <a:pPr marL="285750" indent="-285750">
              <a:buFont typeface="Arial" panose="020B0604020202020204" pitchFamily="34" charset="0"/>
              <a:buChar char="•"/>
            </a:pPr>
            <a:r>
              <a:rPr lang="en-US" sz="1600" dirty="0">
                <a:solidFill>
                  <a:schemeClr val="tx1">
                    <a:lumMod val="85000"/>
                    <a:lumOff val="15000"/>
                  </a:schemeClr>
                </a:solidFill>
              </a:rPr>
              <a:t>Avoid trademarked names or logos.</a:t>
            </a:r>
          </a:p>
          <a:p>
            <a:pPr marL="285750" indent="-285750">
              <a:buFont typeface="Arial" panose="020B0604020202020204" pitchFamily="34" charset="0"/>
              <a:buChar char="•"/>
            </a:pPr>
            <a:endParaRPr lang="en-US" sz="1600" dirty="0">
              <a:solidFill>
                <a:schemeClr val="tx1">
                  <a:lumMod val="85000"/>
                  <a:lumOff val="15000"/>
                </a:schemeClr>
              </a:solidFill>
            </a:endParaRPr>
          </a:p>
          <a:p>
            <a:r>
              <a:rPr lang="en-US" sz="1600" dirty="0">
                <a:solidFill>
                  <a:schemeClr val="tx1">
                    <a:lumMod val="85000"/>
                    <a:lumOff val="15000"/>
                  </a:schemeClr>
                </a:solidFill>
              </a:rPr>
              <a:t>Frame it as:</a:t>
            </a:r>
          </a:p>
          <a:p>
            <a:pPr marL="285750" indent="-285750">
              <a:buFont typeface="Arial" panose="020B0604020202020204" pitchFamily="34" charset="0"/>
              <a:buChar char="•"/>
            </a:pPr>
            <a:r>
              <a:rPr lang="en-US" sz="1600" dirty="0">
                <a:solidFill>
                  <a:schemeClr val="tx1">
                    <a:lumMod val="85000"/>
                    <a:lumOff val="15000"/>
                  </a:schemeClr>
                </a:solidFill>
              </a:rPr>
              <a:t>“Inspired by films shot in West Cork”</a:t>
            </a:r>
            <a:br>
              <a:rPr lang="en-US" sz="1600" dirty="0">
                <a:solidFill>
                  <a:schemeClr val="tx1">
                    <a:lumMod val="85000"/>
                    <a:lumOff val="15000"/>
                  </a:schemeClr>
                </a:solidFill>
              </a:rPr>
            </a:br>
            <a:r>
              <a:rPr lang="en-US" sz="1600" dirty="0">
                <a:solidFill>
                  <a:schemeClr val="tx1">
                    <a:lumMod val="85000"/>
                    <a:lumOff val="15000"/>
                  </a:schemeClr>
                </a:solidFill>
              </a:rPr>
              <a:t>rather than</a:t>
            </a:r>
            <a:br>
              <a:rPr lang="en-US" sz="1600" dirty="0">
                <a:solidFill>
                  <a:schemeClr val="tx1">
                    <a:lumMod val="85000"/>
                    <a:lumOff val="15000"/>
                  </a:schemeClr>
                </a:solidFill>
              </a:rPr>
            </a:br>
            <a:r>
              <a:rPr lang="en-US" sz="1600" dirty="0">
                <a:solidFill>
                  <a:schemeClr val="tx1">
                    <a:lumMod val="85000"/>
                    <a:lumOff val="15000"/>
                  </a:schemeClr>
                </a:solidFill>
              </a:rPr>
              <a:t>“Step into [Film Name]”</a:t>
            </a:r>
          </a:p>
          <a:p>
            <a:endParaRPr lang="en-US" sz="1600" dirty="0">
              <a:solidFill>
                <a:schemeClr val="tx1">
                  <a:lumMod val="85000"/>
                  <a:lumOff val="15000"/>
                </a:schemeClr>
              </a:solidFill>
            </a:endParaRPr>
          </a:p>
          <a:p>
            <a:r>
              <a:rPr lang="en-US" sz="1600" dirty="0">
                <a:solidFill>
                  <a:schemeClr val="tx1">
                    <a:lumMod val="85000"/>
                    <a:lumOff val="15000"/>
                  </a:schemeClr>
                </a:solidFill>
              </a:rPr>
              <a:t>If exact recreation is intended → permission/licensing is ethically required.</a:t>
            </a:r>
          </a:p>
          <a:p>
            <a:br>
              <a:rPr lang="en-US" sz="1600" dirty="0">
                <a:solidFill>
                  <a:schemeClr val="tx1">
                    <a:lumMod val="85000"/>
                    <a:lumOff val="15000"/>
                  </a:schemeClr>
                </a:solidFill>
              </a:rPr>
            </a:br>
            <a:endParaRPr lang="en-IE" sz="1600" dirty="0">
              <a:solidFill>
                <a:schemeClr val="tx1">
                  <a:lumMod val="85000"/>
                  <a:lumOff val="15000"/>
                </a:schemeClr>
              </a:solidFill>
            </a:endParaRPr>
          </a:p>
        </p:txBody>
      </p:sp>
    </p:spTree>
    <p:extLst>
      <p:ext uri="{BB962C8B-B14F-4D97-AF65-F5344CB8AC3E}">
        <p14:creationId xmlns:p14="http://schemas.microsoft.com/office/powerpoint/2010/main" val="33599134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D3F5E-308C-58B7-8EC2-579758D1AAE9}"/>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EEB325F0-8B00-6839-F899-4395F5A93ADE}"/>
              </a:ext>
            </a:extLst>
          </p:cNvPr>
          <p:cNvSpPr/>
          <p:nvPr/>
        </p:nvSpPr>
        <p:spPr>
          <a:xfrm>
            <a:off x="356853" y="276469"/>
            <a:ext cx="6845968" cy="9740367"/>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DA1A64E9-1795-210E-F0FB-1F9600AAD1D7}"/>
              </a:ext>
            </a:extLst>
          </p:cNvPr>
          <p:cNvSpPr txBox="1"/>
          <p:nvPr/>
        </p:nvSpPr>
        <p:spPr>
          <a:xfrm>
            <a:off x="696037" y="430081"/>
            <a:ext cx="6227368" cy="9417963"/>
          </a:xfrm>
          <a:prstGeom prst="rect">
            <a:avLst/>
          </a:prstGeom>
          <a:noFill/>
        </p:spPr>
        <p:txBody>
          <a:bodyPr wrap="square" rtlCol="0">
            <a:spAutoFit/>
          </a:bodyPr>
          <a:lstStyle/>
          <a:p>
            <a:pPr marL="342900" indent="-342900">
              <a:buFont typeface="Wingdings" panose="05000000000000000000" pitchFamily="2" charset="2"/>
              <a:buChar char="v"/>
            </a:pPr>
            <a:r>
              <a:rPr lang="en-US" sz="2000" b="1" dirty="0">
                <a:solidFill>
                  <a:srgbClr val="C77362"/>
                </a:solidFill>
              </a:rPr>
              <a:t>Moral Rights of Creators</a:t>
            </a:r>
          </a:p>
          <a:p>
            <a:r>
              <a:rPr lang="en-US" sz="1600" dirty="0">
                <a:solidFill>
                  <a:schemeClr val="tx1">
                    <a:lumMod val="85000"/>
                    <a:lumOff val="15000"/>
                  </a:schemeClr>
                </a:solidFill>
              </a:rPr>
              <a:t>Even if legally permissible, ethical storytelling asks:</a:t>
            </a:r>
          </a:p>
          <a:p>
            <a:pPr marL="285750" indent="-285750">
              <a:buFont typeface="Arial" panose="020B0604020202020204" pitchFamily="34" charset="0"/>
              <a:buChar char="•"/>
            </a:pPr>
            <a:r>
              <a:rPr lang="en-US" sz="1600" dirty="0">
                <a:solidFill>
                  <a:schemeClr val="tx1">
                    <a:lumMod val="85000"/>
                    <a:lumOff val="15000"/>
                  </a:schemeClr>
                </a:solidFill>
              </a:rPr>
              <a:t>Are you respecting the artistic intent of the filmmakers?</a:t>
            </a:r>
          </a:p>
          <a:p>
            <a:pPr marL="285750" indent="-285750">
              <a:buFont typeface="Arial" panose="020B0604020202020204" pitchFamily="34" charset="0"/>
              <a:buChar char="•"/>
            </a:pPr>
            <a:r>
              <a:rPr lang="en-US" sz="1600" dirty="0">
                <a:solidFill>
                  <a:schemeClr val="tx1">
                    <a:lumMod val="85000"/>
                    <a:lumOff val="15000"/>
                  </a:schemeClr>
                </a:solidFill>
              </a:rPr>
              <a:t>Are you </a:t>
            </a:r>
            <a:r>
              <a:rPr lang="en-US" sz="1600" dirty="0" err="1">
                <a:solidFill>
                  <a:schemeClr val="tx1">
                    <a:lumMod val="85000"/>
                    <a:lumOff val="15000"/>
                  </a:schemeClr>
                </a:solidFill>
              </a:rPr>
              <a:t>trivialising</a:t>
            </a:r>
            <a:r>
              <a:rPr lang="en-US" sz="1600" dirty="0">
                <a:solidFill>
                  <a:schemeClr val="tx1">
                    <a:lumMod val="85000"/>
                    <a:lumOff val="15000"/>
                  </a:schemeClr>
                </a:solidFill>
              </a:rPr>
              <a:t> or </a:t>
            </a:r>
            <a:r>
              <a:rPr lang="en-US" sz="1600" dirty="0" err="1">
                <a:solidFill>
                  <a:schemeClr val="tx1">
                    <a:lumMod val="85000"/>
                    <a:lumOff val="15000"/>
                  </a:schemeClr>
                </a:solidFill>
              </a:rPr>
              <a:t>commercialising</a:t>
            </a:r>
            <a:r>
              <a:rPr lang="en-US" sz="1600" dirty="0">
                <a:solidFill>
                  <a:schemeClr val="tx1">
                    <a:lumMod val="85000"/>
                    <a:lumOff val="15000"/>
                  </a:schemeClr>
                </a:solidFill>
              </a:rPr>
              <a:t> something in a way that distorts its meaning?</a:t>
            </a:r>
          </a:p>
          <a:p>
            <a:pPr marL="285750" indent="-285750">
              <a:buFont typeface="Arial" panose="020B0604020202020204" pitchFamily="34" charset="0"/>
              <a:buChar char="•"/>
            </a:pPr>
            <a:endParaRPr lang="en-US" sz="1600" dirty="0">
              <a:solidFill>
                <a:schemeClr val="tx1">
                  <a:lumMod val="85000"/>
                  <a:lumOff val="15000"/>
                </a:schemeClr>
              </a:solidFill>
            </a:endParaRPr>
          </a:p>
          <a:p>
            <a:r>
              <a:rPr lang="en-US" sz="1600" dirty="0">
                <a:solidFill>
                  <a:schemeClr val="tx1">
                    <a:lumMod val="85000"/>
                    <a:lumOff val="15000"/>
                  </a:schemeClr>
                </a:solidFill>
              </a:rPr>
              <a:t>For example:</a:t>
            </a:r>
          </a:p>
          <a:p>
            <a:r>
              <a:rPr lang="en-US" sz="1600" dirty="0">
                <a:solidFill>
                  <a:schemeClr val="tx1">
                    <a:lumMod val="85000"/>
                    <a:lumOff val="15000"/>
                  </a:schemeClr>
                </a:solidFill>
              </a:rPr>
              <a:t>Turning a serious historical film into a novelty selfie attraction.</a:t>
            </a:r>
          </a:p>
          <a:p>
            <a:r>
              <a:rPr lang="en-US" sz="1600" dirty="0">
                <a:solidFill>
                  <a:schemeClr val="tx1">
                    <a:lumMod val="85000"/>
                    <a:lumOff val="15000"/>
                  </a:schemeClr>
                </a:solidFill>
              </a:rPr>
              <a:t>Removing social or political context from a story.</a:t>
            </a:r>
          </a:p>
          <a:p>
            <a:r>
              <a:rPr lang="en-US" sz="1600" dirty="0">
                <a:solidFill>
                  <a:schemeClr val="tx1">
                    <a:lumMod val="85000"/>
                    <a:lumOff val="15000"/>
                  </a:schemeClr>
                </a:solidFill>
              </a:rPr>
              <a:t>Ethical tourism should enhance meaning — not dilute it.</a:t>
            </a:r>
          </a:p>
          <a:p>
            <a:endParaRPr lang="en-US" sz="1600" dirty="0">
              <a:solidFill>
                <a:schemeClr val="tx1">
                  <a:lumMod val="85000"/>
                  <a:lumOff val="15000"/>
                </a:schemeClr>
              </a:solidFill>
            </a:endParaRPr>
          </a:p>
          <a:p>
            <a:pPr marL="342900" indent="-342900">
              <a:buFont typeface="Wingdings" panose="05000000000000000000" pitchFamily="2" charset="2"/>
              <a:buChar char="v"/>
            </a:pPr>
            <a:r>
              <a:rPr lang="en-US" sz="2000" b="1" dirty="0">
                <a:solidFill>
                  <a:srgbClr val="C77362"/>
                </a:solidFill>
              </a:rPr>
              <a:t>Community Representation Ethics</a:t>
            </a:r>
          </a:p>
          <a:p>
            <a:r>
              <a:rPr lang="en-US" sz="1600" dirty="0">
                <a:solidFill>
                  <a:schemeClr val="tx1">
                    <a:lumMod val="85000"/>
                    <a:lumOff val="15000"/>
                  </a:schemeClr>
                </a:solidFill>
              </a:rPr>
              <a:t>Since local actors and community members are involved:</a:t>
            </a:r>
          </a:p>
          <a:p>
            <a:endParaRPr lang="en-US" sz="1600" dirty="0">
              <a:solidFill>
                <a:schemeClr val="tx1">
                  <a:lumMod val="85000"/>
                  <a:lumOff val="15000"/>
                </a:schemeClr>
              </a:solidFill>
            </a:endParaRPr>
          </a:p>
          <a:p>
            <a:r>
              <a:rPr lang="en-US" sz="1600" b="1" dirty="0">
                <a:solidFill>
                  <a:schemeClr val="tx1">
                    <a:lumMod val="85000"/>
                    <a:lumOff val="15000"/>
                  </a:schemeClr>
                </a:solidFill>
              </a:rPr>
              <a:t>Ethical considerations:</a:t>
            </a:r>
          </a:p>
          <a:p>
            <a:pPr marL="285750" indent="-285750">
              <a:buFont typeface="Arial" panose="020B0604020202020204" pitchFamily="34" charset="0"/>
              <a:buChar char="•"/>
            </a:pPr>
            <a:r>
              <a:rPr lang="en-US" sz="1600" dirty="0">
                <a:solidFill>
                  <a:schemeClr val="tx1">
                    <a:lumMod val="85000"/>
                    <a:lumOff val="15000"/>
                  </a:schemeClr>
                </a:solidFill>
              </a:rPr>
              <a:t>Are participants paid or fairly compensated?</a:t>
            </a:r>
          </a:p>
          <a:p>
            <a:pPr marL="285750" indent="-285750">
              <a:buFont typeface="Arial" panose="020B0604020202020204" pitchFamily="34" charset="0"/>
              <a:buChar char="•"/>
            </a:pPr>
            <a:r>
              <a:rPr lang="en-US" sz="1600" dirty="0">
                <a:solidFill>
                  <a:schemeClr val="tx1">
                    <a:lumMod val="85000"/>
                    <a:lumOff val="15000"/>
                  </a:schemeClr>
                </a:solidFill>
              </a:rPr>
              <a:t>Are vulnerable groups being used symbolically?</a:t>
            </a:r>
          </a:p>
          <a:p>
            <a:pPr marL="285750" indent="-285750">
              <a:buFont typeface="Arial" panose="020B0604020202020204" pitchFamily="34" charset="0"/>
              <a:buChar char="•"/>
            </a:pPr>
            <a:r>
              <a:rPr lang="en-US" sz="1600" dirty="0">
                <a:solidFill>
                  <a:schemeClr val="tx1">
                    <a:lumMod val="85000"/>
                    <a:lumOff val="15000"/>
                  </a:schemeClr>
                </a:solidFill>
              </a:rPr>
              <a:t>Is the story aligned with local identity?</a:t>
            </a:r>
          </a:p>
          <a:p>
            <a:pPr marL="285750" indent="-285750">
              <a:buFont typeface="Arial" panose="020B0604020202020204" pitchFamily="34" charset="0"/>
              <a:buChar char="•"/>
            </a:pPr>
            <a:r>
              <a:rPr lang="en-US" sz="1600" dirty="0">
                <a:solidFill>
                  <a:schemeClr val="tx1">
                    <a:lumMod val="85000"/>
                    <a:lumOff val="15000"/>
                  </a:schemeClr>
                </a:solidFill>
              </a:rPr>
              <a:t>Does the project benefit the community financially?</a:t>
            </a:r>
          </a:p>
          <a:p>
            <a:pPr marL="285750" indent="-285750">
              <a:buFont typeface="Arial" panose="020B0604020202020204" pitchFamily="34" charset="0"/>
              <a:buChar char="•"/>
            </a:pPr>
            <a:endParaRPr lang="en-US" sz="1600" dirty="0">
              <a:solidFill>
                <a:schemeClr val="tx1">
                  <a:lumMod val="85000"/>
                  <a:lumOff val="15000"/>
                </a:schemeClr>
              </a:solidFill>
            </a:endParaRPr>
          </a:p>
          <a:p>
            <a:pPr marL="342900" indent="-342900">
              <a:buFont typeface="Wingdings" panose="05000000000000000000" pitchFamily="2" charset="2"/>
              <a:buChar char="v"/>
            </a:pPr>
            <a:r>
              <a:rPr lang="en-US" sz="2000" b="1" dirty="0">
                <a:solidFill>
                  <a:srgbClr val="C77362"/>
                </a:solidFill>
              </a:rPr>
              <a:t>Visitor Transparency</a:t>
            </a:r>
          </a:p>
          <a:p>
            <a:r>
              <a:rPr lang="en-US" sz="1600" dirty="0">
                <a:solidFill>
                  <a:schemeClr val="tx1">
                    <a:lumMod val="85000"/>
                    <a:lumOff val="15000"/>
                  </a:schemeClr>
                </a:solidFill>
              </a:rPr>
              <a:t>Ethical immersive tourism avoids misleading visitors.</a:t>
            </a:r>
          </a:p>
          <a:p>
            <a:r>
              <a:rPr lang="en-US" sz="1600" dirty="0">
                <a:solidFill>
                  <a:schemeClr val="tx1">
                    <a:lumMod val="85000"/>
                    <a:lumOff val="15000"/>
                  </a:schemeClr>
                </a:solidFill>
              </a:rPr>
              <a:t>You should clearly state:</a:t>
            </a:r>
          </a:p>
          <a:p>
            <a:pPr marL="285750" indent="-285750">
              <a:buFont typeface="Arial" panose="020B0604020202020204" pitchFamily="34" charset="0"/>
              <a:buChar char="•"/>
            </a:pPr>
            <a:r>
              <a:rPr lang="en-US" sz="1600" dirty="0">
                <a:solidFill>
                  <a:schemeClr val="tx1">
                    <a:lumMod val="85000"/>
                    <a:lumOff val="15000"/>
                  </a:schemeClr>
                </a:solidFill>
              </a:rPr>
              <a:t>This is a </a:t>
            </a:r>
            <a:r>
              <a:rPr lang="en-US" sz="1600" b="1" dirty="0">
                <a:solidFill>
                  <a:schemeClr val="tx1">
                    <a:lumMod val="85000"/>
                    <a:lumOff val="15000"/>
                  </a:schemeClr>
                </a:solidFill>
              </a:rPr>
              <a:t>community interpretation</a:t>
            </a: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It is </a:t>
            </a:r>
            <a:r>
              <a:rPr lang="en-US" sz="1600" b="1" dirty="0">
                <a:solidFill>
                  <a:schemeClr val="tx1">
                    <a:lumMod val="85000"/>
                    <a:lumOff val="15000"/>
                  </a:schemeClr>
                </a:solidFill>
              </a:rPr>
              <a:t>not an official film production</a:t>
            </a: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It is an </a:t>
            </a:r>
            <a:r>
              <a:rPr lang="en-US" sz="1600" b="1" dirty="0">
                <a:solidFill>
                  <a:schemeClr val="tx1">
                    <a:lumMod val="85000"/>
                    <a:lumOff val="15000"/>
                  </a:schemeClr>
                </a:solidFill>
              </a:rPr>
              <a:t>independent immersive experience inspired by local filming history</a:t>
            </a:r>
            <a:endParaRPr lang="en-US" sz="1600" dirty="0">
              <a:solidFill>
                <a:schemeClr val="tx1">
                  <a:lumMod val="85000"/>
                  <a:lumOff val="15000"/>
                </a:schemeClr>
              </a:solidFill>
            </a:endParaRPr>
          </a:p>
          <a:p>
            <a:r>
              <a:rPr lang="en-US" sz="1600" dirty="0">
                <a:solidFill>
                  <a:schemeClr val="tx1">
                    <a:lumMod val="85000"/>
                    <a:lumOff val="15000"/>
                  </a:schemeClr>
                </a:solidFill>
              </a:rPr>
              <a:t>Transparency builds trust.</a:t>
            </a:r>
          </a:p>
          <a:p>
            <a:endParaRPr lang="en-US" sz="1600" dirty="0">
              <a:solidFill>
                <a:srgbClr val="53705E"/>
              </a:solidFill>
            </a:endParaRPr>
          </a:p>
          <a:p>
            <a:pPr marL="342900" indent="-342900">
              <a:buFont typeface="Wingdings" panose="05000000000000000000" pitchFamily="2" charset="2"/>
              <a:buChar char="v"/>
            </a:pPr>
            <a:r>
              <a:rPr lang="en-US" sz="2000" b="1" dirty="0">
                <a:solidFill>
                  <a:srgbClr val="C77362"/>
                </a:solidFill>
              </a:rPr>
              <a:t>Data &amp; Digital Ethics</a:t>
            </a:r>
          </a:p>
          <a:p>
            <a:r>
              <a:rPr lang="en-US" sz="1600" i="1" dirty="0">
                <a:solidFill>
                  <a:schemeClr val="tx1">
                    <a:lumMod val="85000"/>
                    <a:lumOff val="15000"/>
                  </a:schemeClr>
                </a:solidFill>
              </a:rPr>
              <a:t>GDPR applies in Ireland and the EU. </a:t>
            </a:r>
            <a:r>
              <a:rPr lang="en-US" sz="1600" dirty="0">
                <a:solidFill>
                  <a:schemeClr val="tx1">
                    <a:lumMod val="85000"/>
                    <a:lumOff val="15000"/>
                  </a:schemeClr>
                </a:solidFill>
              </a:rPr>
              <a:t>If hosted on YouTube and accessed via QR codes, consider:</a:t>
            </a:r>
          </a:p>
          <a:p>
            <a:pPr marL="285750" indent="-285750">
              <a:buFont typeface="Arial" panose="020B0604020202020204" pitchFamily="34" charset="0"/>
              <a:buChar char="•"/>
            </a:pPr>
            <a:r>
              <a:rPr lang="en-US" sz="1600" dirty="0">
                <a:solidFill>
                  <a:schemeClr val="tx1">
                    <a:lumMod val="85000"/>
                    <a:lumOff val="15000"/>
                  </a:schemeClr>
                </a:solidFill>
              </a:rPr>
              <a:t>Are you collecting visitor data?</a:t>
            </a:r>
          </a:p>
          <a:p>
            <a:pPr marL="285750" indent="-285750">
              <a:buFont typeface="Arial" panose="020B0604020202020204" pitchFamily="34" charset="0"/>
              <a:buChar char="•"/>
            </a:pPr>
            <a:r>
              <a:rPr lang="en-US" sz="1600" dirty="0">
                <a:solidFill>
                  <a:schemeClr val="tx1">
                    <a:lumMod val="85000"/>
                    <a:lumOff val="15000"/>
                  </a:schemeClr>
                </a:solidFill>
              </a:rPr>
              <a:t>Is consent required?</a:t>
            </a:r>
          </a:p>
          <a:p>
            <a:pPr marL="285750" indent="-285750">
              <a:buFont typeface="Arial" panose="020B0604020202020204" pitchFamily="34" charset="0"/>
              <a:buChar char="•"/>
            </a:pPr>
            <a:r>
              <a:rPr lang="en-US" sz="1600" dirty="0">
                <a:solidFill>
                  <a:schemeClr val="tx1">
                    <a:lumMod val="85000"/>
                    <a:lumOff val="15000"/>
                  </a:schemeClr>
                </a:solidFill>
              </a:rPr>
              <a:t>Is tracking disclosed?</a:t>
            </a:r>
          </a:p>
          <a:p>
            <a:pPr marL="285750" indent="-285750">
              <a:buFont typeface="Arial" panose="020B0604020202020204" pitchFamily="34" charset="0"/>
              <a:buChar char="•"/>
            </a:pPr>
            <a:r>
              <a:rPr lang="en-US" sz="1600" dirty="0">
                <a:solidFill>
                  <a:schemeClr val="tx1">
                    <a:lumMod val="85000"/>
                    <a:lumOff val="15000"/>
                  </a:schemeClr>
                </a:solidFill>
              </a:rPr>
              <a:t>Are minors protected?</a:t>
            </a:r>
            <a:endParaRPr lang="en-IE" sz="1600" dirty="0">
              <a:solidFill>
                <a:schemeClr val="tx1">
                  <a:lumMod val="85000"/>
                  <a:lumOff val="15000"/>
                </a:schemeClr>
              </a:solidFill>
            </a:endParaRPr>
          </a:p>
        </p:txBody>
      </p:sp>
    </p:spTree>
    <p:extLst>
      <p:ext uri="{BB962C8B-B14F-4D97-AF65-F5344CB8AC3E}">
        <p14:creationId xmlns:p14="http://schemas.microsoft.com/office/powerpoint/2010/main" val="4112137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DA102-C8F6-AB40-A927-3705700C3F75}"/>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281A9CEF-C13A-BC0A-51CD-8978260F23F8}"/>
              </a:ext>
            </a:extLst>
          </p:cNvPr>
          <p:cNvSpPr/>
          <p:nvPr/>
        </p:nvSpPr>
        <p:spPr>
          <a:xfrm>
            <a:off x="356853" y="276469"/>
            <a:ext cx="6845968" cy="10064294"/>
          </a:xfrm>
          <a:prstGeom prst="rect">
            <a:avLst/>
          </a:prstGeom>
          <a:noFill/>
          <a:ln w="38100">
            <a:solidFill>
              <a:srgbClr val="53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39EB5DA5-FDB9-2663-911F-C04050D08E93}"/>
              </a:ext>
            </a:extLst>
          </p:cNvPr>
          <p:cNvSpPr txBox="1"/>
          <p:nvPr/>
        </p:nvSpPr>
        <p:spPr>
          <a:xfrm>
            <a:off x="682389" y="430081"/>
            <a:ext cx="6241016" cy="10310515"/>
          </a:xfrm>
          <a:prstGeom prst="rect">
            <a:avLst/>
          </a:prstGeom>
          <a:noFill/>
        </p:spPr>
        <p:txBody>
          <a:bodyPr wrap="square" rtlCol="0">
            <a:spAutoFit/>
          </a:bodyPr>
          <a:lstStyle/>
          <a:p>
            <a:endParaRPr lang="en-US" sz="1600" dirty="0">
              <a:solidFill>
                <a:schemeClr val="tx1">
                  <a:lumMod val="85000"/>
                  <a:lumOff val="15000"/>
                </a:schemeClr>
              </a:solidFill>
            </a:endParaRPr>
          </a:p>
          <a:p>
            <a:pPr marL="342900" indent="-342900">
              <a:buFont typeface="Wingdings" panose="05000000000000000000" pitchFamily="2" charset="2"/>
              <a:buChar char="v"/>
            </a:pPr>
            <a:r>
              <a:rPr lang="en-US" sz="2000" b="1" dirty="0">
                <a:solidFill>
                  <a:srgbClr val="C77362"/>
                </a:solidFill>
              </a:rPr>
              <a:t>Cultural Sustainability</a:t>
            </a:r>
          </a:p>
          <a:p>
            <a:r>
              <a:rPr lang="en-US" sz="1600" b="1" dirty="0">
                <a:solidFill>
                  <a:schemeClr val="tx1">
                    <a:lumMod val="85000"/>
                    <a:lumOff val="15000"/>
                  </a:schemeClr>
                </a:solidFill>
              </a:rPr>
              <a:t>A deeper ethical question, </a:t>
            </a:r>
            <a:r>
              <a:rPr lang="en-US" sz="1600" dirty="0">
                <a:solidFill>
                  <a:schemeClr val="tx1">
                    <a:lumMod val="85000"/>
                    <a:lumOff val="15000"/>
                  </a:schemeClr>
                </a:solidFill>
              </a:rPr>
              <a:t>does this support long-term place identity? Or does it reduce the location to a single cinematic moment?</a:t>
            </a:r>
          </a:p>
          <a:p>
            <a:endParaRPr lang="en-US" sz="1600" dirty="0">
              <a:solidFill>
                <a:schemeClr val="tx1">
                  <a:lumMod val="85000"/>
                  <a:lumOff val="15000"/>
                </a:schemeClr>
              </a:solidFill>
            </a:endParaRPr>
          </a:p>
          <a:p>
            <a:r>
              <a:rPr lang="en-US" sz="1600" dirty="0">
                <a:solidFill>
                  <a:schemeClr val="tx1">
                    <a:lumMod val="85000"/>
                    <a:lumOff val="15000"/>
                  </a:schemeClr>
                </a:solidFill>
              </a:rPr>
              <a:t>Ethical immersive tourism should:</a:t>
            </a:r>
          </a:p>
          <a:p>
            <a:pPr marL="285750" indent="-285750">
              <a:buFont typeface="Arial" panose="020B0604020202020204" pitchFamily="34" charset="0"/>
              <a:buChar char="•"/>
            </a:pPr>
            <a:r>
              <a:rPr lang="en-US" sz="1600" b="1" dirty="0">
                <a:solidFill>
                  <a:schemeClr val="tx1">
                    <a:lumMod val="85000"/>
                    <a:lumOff val="15000"/>
                  </a:schemeClr>
                </a:solidFill>
              </a:rPr>
              <a:t>Layer storytelling - Connect film to heritage - Avoid “Disneyfication”</a:t>
            </a:r>
          </a:p>
          <a:p>
            <a:pPr marL="285750" indent="-285750">
              <a:buFont typeface="Arial" panose="020B0604020202020204" pitchFamily="34" charset="0"/>
              <a:buChar char="•"/>
            </a:pPr>
            <a:endParaRPr lang="en-US" sz="1600" b="1" dirty="0">
              <a:solidFill>
                <a:schemeClr val="tx1">
                  <a:lumMod val="85000"/>
                  <a:lumOff val="15000"/>
                </a:schemeClr>
              </a:solidFill>
            </a:endParaRPr>
          </a:p>
          <a:p>
            <a:pPr marL="342900" indent="-342900">
              <a:buFont typeface="Wingdings" panose="05000000000000000000" pitchFamily="2" charset="2"/>
              <a:buChar char="v"/>
            </a:pPr>
            <a:r>
              <a:rPr lang="en-US" sz="2000" b="1" dirty="0">
                <a:solidFill>
                  <a:srgbClr val="C77362"/>
                </a:solidFill>
              </a:rPr>
              <a:t>Commercial Ethics</a:t>
            </a:r>
          </a:p>
          <a:p>
            <a:r>
              <a:rPr lang="en-US" sz="1600" dirty="0">
                <a:solidFill>
                  <a:schemeClr val="tx1">
                    <a:lumMod val="85000"/>
                    <a:lumOff val="15000"/>
                  </a:schemeClr>
                </a:solidFill>
              </a:rPr>
              <a:t>If charging entry - Are you profiting from another company’s IP?</a:t>
            </a:r>
          </a:p>
          <a:p>
            <a:r>
              <a:rPr lang="en-US" sz="1600" dirty="0">
                <a:solidFill>
                  <a:schemeClr val="tx1">
                    <a:lumMod val="85000"/>
                    <a:lumOff val="15000"/>
                  </a:schemeClr>
                </a:solidFill>
              </a:rPr>
              <a:t>An ethical alternative - Partner with:</a:t>
            </a:r>
          </a:p>
          <a:p>
            <a:pPr marL="742950" lvl="1" indent="-285750">
              <a:buFont typeface="Arial" panose="020B0604020202020204" pitchFamily="34" charset="0"/>
              <a:buChar char="•"/>
            </a:pPr>
            <a:r>
              <a:rPr lang="en-US" sz="1600" dirty="0">
                <a:solidFill>
                  <a:schemeClr val="tx1">
                    <a:lumMod val="85000"/>
                    <a:lumOff val="15000"/>
                  </a:schemeClr>
                </a:solidFill>
              </a:rPr>
              <a:t>Local tourism office</a:t>
            </a:r>
          </a:p>
          <a:p>
            <a:pPr marL="742950" lvl="1" indent="-285750">
              <a:buFont typeface="Arial" panose="020B0604020202020204" pitchFamily="34" charset="0"/>
              <a:buChar char="•"/>
            </a:pPr>
            <a:r>
              <a:rPr lang="en-US" sz="1600" dirty="0">
                <a:solidFill>
                  <a:schemeClr val="tx1">
                    <a:lumMod val="85000"/>
                    <a:lumOff val="15000"/>
                  </a:schemeClr>
                </a:solidFill>
              </a:rPr>
              <a:t>Film commission</a:t>
            </a:r>
          </a:p>
          <a:p>
            <a:pPr marL="742950" lvl="1" indent="-285750">
              <a:buFont typeface="Arial" panose="020B0604020202020204" pitchFamily="34" charset="0"/>
              <a:buChar char="•"/>
            </a:pPr>
            <a:r>
              <a:rPr lang="en-US" sz="1600" dirty="0">
                <a:solidFill>
                  <a:schemeClr val="tx1">
                    <a:lumMod val="85000"/>
                    <a:lumOff val="15000"/>
                  </a:schemeClr>
                </a:solidFill>
              </a:rPr>
              <a:t>Rights holder</a:t>
            </a:r>
          </a:p>
          <a:p>
            <a:r>
              <a:rPr lang="en-US" sz="1600" dirty="0">
                <a:solidFill>
                  <a:schemeClr val="tx1">
                    <a:lumMod val="85000"/>
                    <a:lumOff val="15000"/>
                  </a:schemeClr>
                </a:solidFill>
              </a:rPr>
              <a:t>Or create a </a:t>
            </a:r>
            <a:r>
              <a:rPr lang="en-US" sz="1600" b="1" dirty="0">
                <a:solidFill>
                  <a:schemeClr val="tx1">
                    <a:lumMod val="85000"/>
                    <a:lumOff val="15000"/>
                  </a:schemeClr>
                </a:solidFill>
              </a:rPr>
              <a:t>“Behind the Scenes of West Cork Film Locations”</a:t>
            </a:r>
            <a:r>
              <a:rPr lang="en-US" sz="1600" dirty="0">
                <a:solidFill>
                  <a:schemeClr val="tx1">
                    <a:lumMod val="85000"/>
                    <a:lumOff val="15000"/>
                  </a:schemeClr>
                </a:solidFill>
              </a:rPr>
              <a:t> experience instead.</a:t>
            </a:r>
          </a:p>
          <a:p>
            <a:endParaRPr lang="en-US" sz="1600" dirty="0">
              <a:solidFill>
                <a:schemeClr val="tx1">
                  <a:lumMod val="85000"/>
                  <a:lumOff val="15000"/>
                </a:schemeClr>
              </a:solidFill>
            </a:endParaRPr>
          </a:p>
          <a:p>
            <a:r>
              <a:rPr lang="en-US" sz="2000" b="1" i="1" dirty="0">
                <a:solidFill>
                  <a:schemeClr val="tx1">
                    <a:lumMod val="85000"/>
                    <a:lumOff val="15000"/>
                  </a:schemeClr>
                </a:solidFill>
              </a:rPr>
              <a:t>For UPLIFT, this is actually a powerful teaching moment:</a:t>
            </a:r>
            <a:br>
              <a:rPr lang="en-US" sz="2000" b="1" i="1" dirty="0">
                <a:solidFill>
                  <a:schemeClr val="tx1">
                    <a:lumMod val="85000"/>
                    <a:lumOff val="15000"/>
                  </a:schemeClr>
                </a:solidFill>
              </a:rPr>
            </a:br>
            <a:r>
              <a:rPr lang="en-US" sz="2000" b="1" i="1" dirty="0">
                <a:solidFill>
                  <a:schemeClr val="tx1">
                    <a:lumMod val="85000"/>
                    <a:lumOff val="15000"/>
                  </a:schemeClr>
                </a:solidFill>
              </a:rPr>
              <a:t>Low-tech does not mean low-ethics.</a:t>
            </a:r>
          </a:p>
          <a:p>
            <a:endParaRPr lang="en-US" sz="1600" dirty="0">
              <a:solidFill>
                <a:schemeClr val="tx1">
                  <a:lumMod val="85000"/>
                  <a:lumOff val="15000"/>
                </a:schemeClr>
              </a:solidFill>
            </a:endParaRPr>
          </a:p>
          <a:p>
            <a:pPr marL="342900" indent="-342900">
              <a:buFont typeface="Wingdings" panose="05000000000000000000" pitchFamily="2" charset="2"/>
              <a:buChar char="v"/>
            </a:pPr>
            <a:r>
              <a:rPr lang="en-US" sz="2000" b="1" dirty="0">
                <a:solidFill>
                  <a:srgbClr val="C77362"/>
                </a:solidFill>
              </a:rPr>
              <a:t>Ethical Checklist for Phase 1 Pilot</a:t>
            </a:r>
          </a:p>
          <a:p>
            <a:r>
              <a:rPr lang="en-US" sz="1600" dirty="0">
                <a:solidFill>
                  <a:schemeClr val="tx1">
                    <a:lumMod val="85000"/>
                    <a:lumOff val="15000"/>
                  </a:schemeClr>
                </a:solidFill>
              </a:rPr>
              <a:t>Before launching:</a:t>
            </a:r>
          </a:p>
          <a:p>
            <a:r>
              <a:rPr lang="en-US" sz="1600" dirty="0">
                <a:solidFill>
                  <a:schemeClr val="tx1">
                    <a:lumMod val="85000"/>
                    <a:lumOff val="15000"/>
                  </a:schemeClr>
                </a:solidFill>
              </a:rPr>
              <a:t>✔ No copyrighted dialogue used</a:t>
            </a:r>
            <a:br>
              <a:rPr lang="en-US" sz="1600" dirty="0">
                <a:solidFill>
                  <a:schemeClr val="tx1">
                    <a:lumMod val="85000"/>
                    <a:lumOff val="15000"/>
                  </a:schemeClr>
                </a:solidFill>
              </a:rPr>
            </a:br>
            <a:r>
              <a:rPr lang="en-US" sz="1600" dirty="0">
                <a:solidFill>
                  <a:schemeClr val="tx1">
                    <a:lumMod val="85000"/>
                    <a:lumOff val="15000"/>
                  </a:schemeClr>
                </a:solidFill>
              </a:rPr>
              <a:t>✔ No trademarked logos</a:t>
            </a:r>
            <a:br>
              <a:rPr lang="en-US" sz="1600" dirty="0">
                <a:solidFill>
                  <a:schemeClr val="tx1">
                    <a:lumMod val="85000"/>
                    <a:lumOff val="15000"/>
                  </a:schemeClr>
                </a:solidFill>
              </a:rPr>
            </a:br>
            <a:r>
              <a:rPr lang="en-US" sz="1600" dirty="0">
                <a:solidFill>
                  <a:schemeClr val="tx1">
                    <a:lumMod val="85000"/>
                    <a:lumOff val="15000"/>
                  </a:schemeClr>
                </a:solidFill>
              </a:rPr>
              <a:t>✔ No direct scene replication</a:t>
            </a:r>
            <a:br>
              <a:rPr lang="en-US" sz="1600" dirty="0">
                <a:solidFill>
                  <a:schemeClr val="tx1">
                    <a:lumMod val="85000"/>
                    <a:lumOff val="15000"/>
                  </a:schemeClr>
                </a:solidFill>
              </a:rPr>
            </a:br>
            <a:r>
              <a:rPr lang="en-US" sz="1600" dirty="0">
                <a:solidFill>
                  <a:schemeClr val="tx1">
                    <a:lumMod val="85000"/>
                    <a:lumOff val="15000"/>
                  </a:schemeClr>
                </a:solidFill>
              </a:rPr>
              <a:t>✔ Clear visitor disclosure</a:t>
            </a:r>
            <a:br>
              <a:rPr lang="en-US" sz="1600" dirty="0">
                <a:solidFill>
                  <a:schemeClr val="tx1">
                    <a:lumMod val="85000"/>
                    <a:lumOff val="15000"/>
                  </a:schemeClr>
                </a:solidFill>
              </a:rPr>
            </a:br>
            <a:r>
              <a:rPr lang="en-US" sz="1600" dirty="0">
                <a:solidFill>
                  <a:schemeClr val="tx1">
                    <a:lumMod val="85000"/>
                    <a:lumOff val="15000"/>
                  </a:schemeClr>
                </a:solidFill>
              </a:rPr>
              <a:t>✔ Community consent</a:t>
            </a:r>
            <a:br>
              <a:rPr lang="en-US" sz="1600" dirty="0">
                <a:solidFill>
                  <a:schemeClr val="tx1">
                    <a:lumMod val="85000"/>
                    <a:lumOff val="15000"/>
                  </a:schemeClr>
                </a:solidFill>
              </a:rPr>
            </a:br>
            <a:r>
              <a:rPr lang="en-US" sz="1600" dirty="0">
                <a:solidFill>
                  <a:schemeClr val="tx1">
                    <a:lumMod val="85000"/>
                    <a:lumOff val="15000"/>
                  </a:schemeClr>
                </a:solidFill>
              </a:rPr>
              <a:t>✔ GDPR compliant</a:t>
            </a:r>
            <a:br>
              <a:rPr lang="en-US" sz="1600" dirty="0">
                <a:solidFill>
                  <a:schemeClr val="tx1">
                    <a:lumMod val="85000"/>
                    <a:lumOff val="15000"/>
                  </a:schemeClr>
                </a:solidFill>
              </a:rPr>
            </a:br>
            <a:r>
              <a:rPr lang="en-US" sz="1600" dirty="0">
                <a:solidFill>
                  <a:schemeClr val="tx1">
                    <a:lumMod val="85000"/>
                    <a:lumOff val="15000"/>
                  </a:schemeClr>
                </a:solidFill>
              </a:rPr>
              <a:t>✔ Cultural integrity preserved</a:t>
            </a:r>
          </a:p>
          <a:p>
            <a:br>
              <a:rPr lang="en-US" sz="1600" dirty="0">
                <a:solidFill>
                  <a:schemeClr val="tx1">
                    <a:lumMod val="85000"/>
                    <a:lumOff val="15000"/>
                  </a:schemeClr>
                </a:solidFill>
              </a:rPr>
            </a:br>
            <a:endParaRPr lang="en-US" sz="1600" dirty="0">
              <a:solidFill>
                <a:schemeClr val="tx1">
                  <a:lumMod val="85000"/>
                  <a:lumOff val="15000"/>
                </a:schemeClr>
              </a:solidFill>
            </a:endParaRPr>
          </a:p>
          <a:p>
            <a:pPr marL="342900" indent="-342900">
              <a:buFont typeface="Wingdings" panose="05000000000000000000" pitchFamily="2" charset="2"/>
              <a:buChar char="v"/>
            </a:pPr>
            <a:r>
              <a:rPr lang="en-US" sz="2000" b="1" dirty="0">
                <a:solidFill>
                  <a:srgbClr val="C77362"/>
                </a:solidFill>
              </a:rPr>
              <a:t>Big Picture</a:t>
            </a:r>
          </a:p>
          <a:p>
            <a:r>
              <a:rPr lang="en-US" sz="1600" dirty="0">
                <a:solidFill>
                  <a:schemeClr val="tx1">
                    <a:lumMod val="85000"/>
                    <a:lumOff val="15000"/>
                  </a:schemeClr>
                </a:solidFill>
              </a:rPr>
              <a:t>The ethics are about:</a:t>
            </a:r>
          </a:p>
          <a:p>
            <a:pPr marL="285750" indent="-285750">
              <a:buFont typeface="Arial" panose="020B0604020202020204" pitchFamily="34" charset="0"/>
              <a:buChar char="•"/>
            </a:pPr>
            <a:r>
              <a:rPr lang="en-US" sz="1600" dirty="0">
                <a:solidFill>
                  <a:schemeClr val="tx1">
                    <a:lumMod val="85000"/>
                    <a:lumOff val="15000"/>
                  </a:schemeClr>
                </a:solidFill>
              </a:rPr>
              <a:t>Respecting creators</a:t>
            </a:r>
          </a:p>
          <a:p>
            <a:pPr marL="285750" indent="-285750">
              <a:buFont typeface="Arial" panose="020B0604020202020204" pitchFamily="34" charset="0"/>
              <a:buChar char="•"/>
            </a:pPr>
            <a:r>
              <a:rPr lang="en-US" sz="1600" dirty="0">
                <a:solidFill>
                  <a:schemeClr val="tx1">
                    <a:lumMod val="85000"/>
                    <a:lumOff val="15000"/>
                  </a:schemeClr>
                </a:solidFill>
              </a:rPr>
              <a:t>Respecting community</a:t>
            </a:r>
          </a:p>
          <a:p>
            <a:pPr marL="285750" indent="-285750">
              <a:buFont typeface="Arial" panose="020B0604020202020204" pitchFamily="34" charset="0"/>
              <a:buChar char="•"/>
            </a:pPr>
            <a:r>
              <a:rPr lang="en-US" sz="1600" dirty="0">
                <a:solidFill>
                  <a:schemeClr val="tx1">
                    <a:lumMod val="85000"/>
                    <a:lumOff val="15000"/>
                  </a:schemeClr>
                </a:solidFill>
              </a:rPr>
              <a:t>Respecting visitors</a:t>
            </a:r>
          </a:p>
          <a:p>
            <a:pPr marL="285750" indent="-285750">
              <a:buFont typeface="Arial" panose="020B0604020202020204" pitchFamily="34" charset="0"/>
              <a:buChar char="•"/>
            </a:pPr>
            <a:r>
              <a:rPr lang="en-US" sz="1600" dirty="0">
                <a:solidFill>
                  <a:schemeClr val="tx1">
                    <a:lumMod val="85000"/>
                    <a:lumOff val="15000"/>
                  </a:schemeClr>
                </a:solidFill>
              </a:rPr>
              <a:t>Respecting intellectual property</a:t>
            </a:r>
          </a:p>
          <a:p>
            <a:pPr marL="285750" indent="-285750">
              <a:buFont typeface="Arial" panose="020B0604020202020204" pitchFamily="34" charset="0"/>
              <a:buChar char="•"/>
            </a:pPr>
            <a:r>
              <a:rPr lang="en-US" sz="1600" dirty="0">
                <a:solidFill>
                  <a:schemeClr val="tx1">
                    <a:lumMod val="85000"/>
                    <a:lumOff val="15000"/>
                  </a:schemeClr>
                </a:solidFill>
              </a:rPr>
              <a:t>Avoiding cultural extraction</a:t>
            </a:r>
          </a:p>
          <a:p>
            <a:endParaRPr lang="en-IE" sz="1600" dirty="0">
              <a:solidFill>
                <a:schemeClr val="tx1">
                  <a:lumMod val="85000"/>
                  <a:lumOff val="15000"/>
                </a:schemeClr>
              </a:solidFill>
            </a:endParaRPr>
          </a:p>
        </p:txBody>
      </p:sp>
    </p:spTree>
    <p:extLst>
      <p:ext uri="{BB962C8B-B14F-4D97-AF65-F5344CB8AC3E}">
        <p14:creationId xmlns:p14="http://schemas.microsoft.com/office/powerpoint/2010/main" val="3708836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34CAD-AAA1-E7BC-0378-0221D2BBF7D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5255542-C5A6-8D0F-7508-970ED7F71F82}"/>
              </a:ext>
            </a:extLst>
          </p:cNvPr>
          <p:cNvSpPr/>
          <p:nvPr/>
        </p:nvSpPr>
        <p:spPr>
          <a:xfrm>
            <a:off x="356853" y="207818"/>
            <a:ext cx="6845968" cy="10120415"/>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91D70408-C917-3913-87CD-D4E5F3C04447}"/>
              </a:ext>
            </a:extLst>
          </p:cNvPr>
          <p:cNvSpPr txBox="1"/>
          <p:nvPr/>
        </p:nvSpPr>
        <p:spPr>
          <a:xfrm>
            <a:off x="691690" y="418998"/>
            <a:ext cx="6176294" cy="6740307"/>
          </a:xfrm>
          <a:prstGeom prst="rect">
            <a:avLst/>
          </a:prstGeom>
          <a:noFill/>
        </p:spPr>
        <p:txBody>
          <a:bodyPr wrap="square" rtlCol="0">
            <a:spAutoFit/>
          </a:bodyPr>
          <a:lstStyle/>
          <a:p>
            <a:endParaRPr lang="en-US" sz="1600" dirty="0"/>
          </a:p>
          <a:p>
            <a:r>
              <a:rPr lang="en-US" sz="2400" b="1" dirty="0">
                <a:solidFill>
                  <a:schemeClr val="bg1"/>
                </a:solidFill>
                <a:highlight>
                  <a:srgbClr val="BF8146"/>
                </a:highlight>
              </a:rPr>
              <a:t>Phase 2 – Evaluating the Pilot</a:t>
            </a:r>
          </a:p>
          <a:p>
            <a:endParaRPr lang="en-US" sz="2400" b="1" dirty="0">
              <a:solidFill>
                <a:schemeClr val="bg1"/>
              </a:solidFill>
              <a:highlight>
                <a:srgbClr val="BF8146"/>
              </a:highlight>
            </a:endParaRPr>
          </a:p>
          <a:p>
            <a:r>
              <a:rPr lang="en-US" sz="1600" dirty="0">
                <a:solidFill>
                  <a:schemeClr val="tx1">
                    <a:lumMod val="85000"/>
                    <a:lumOff val="15000"/>
                  </a:schemeClr>
                </a:solidFill>
              </a:rPr>
              <a:t>Once the pilot experience has been launched, the </a:t>
            </a:r>
            <a:r>
              <a:rPr lang="en-US" sz="1600" dirty="0" err="1">
                <a:solidFill>
                  <a:schemeClr val="tx1">
                    <a:lumMod val="85000"/>
                    <a:lumOff val="15000"/>
                  </a:schemeClr>
                </a:solidFill>
              </a:rPr>
              <a:t>organisation</a:t>
            </a:r>
            <a:r>
              <a:rPr lang="en-US" sz="1600" dirty="0">
                <a:solidFill>
                  <a:schemeClr val="tx1">
                    <a:lumMod val="85000"/>
                    <a:lumOff val="15000"/>
                  </a:schemeClr>
                </a:solidFill>
              </a:rPr>
              <a:t> needs to assess how visitors respond to it.</a:t>
            </a:r>
          </a:p>
          <a:p>
            <a:endParaRPr lang="en-US" sz="1600" dirty="0">
              <a:solidFill>
                <a:schemeClr val="tx1">
                  <a:lumMod val="85000"/>
                  <a:lumOff val="15000"/>
                </a:schemeClr>
              </a:solidFill>
            </a:endParaRPr>
          </a:p>
          <a:p>
            <a:r>
              <a:rPr lang="en-US" sz="1600" dirty="0">
                <a:solidFill>
                  <a:schemeClr val="tx1">
                    <a:lumMod val="85000"/>
                    <a:lumOff val="15000"/>
                  </a:schemeClr>
                </a:solidFill>
              </a:rPr>
              <a:t>Evaluation helps determine whether the idea is worth expanding into a larger immersive project.</a:t>
            </a:r>
          </a:p>
          <a:p>
            <a:endParaRPr lang="en-US" sz="1600" dirty="0">
              <a:solidFill>
                <a:schemeClr val="tx1">
                  <a:lumMod val="85000"/>
                  <a:lumOff val="15000"/>
                </a:schemeClr>
              </a:solidFill>
            </a:endParaRPr>
          </a:p>
          <a:p>
            <a:r>
              <a:rPr lang="en-US" sz="1600" dirty="0">
                <a:solidFill>
                  <a:schemeClr val="tx1">
                    <a:lumMod val="85000"/>
                    <a:lumOff val="15000"/>
                  </a:schemeClr>
                </a:solidFill>
              </a:rPr>
              <a:t>Several indicators can be used to understand visitor engagement.</a:t>
            </a:r>
          </a:p>
          <a:p>
            <a:r>
              <a:rPr lang="en-US" sz="1600" dirty="0">
                <a:solidFill>
                  <a:schemeClr val="tx1">
                    <a:lumMod val="85000"/>
                    <a:lumOff val="15000"/>
                  </a:schemeClr>
                </a:solidFill>
              </a:rPr>
              <a:t>The number of QR code scans can reveal how many people interact with the experience. Visitor feedback, collected through informal conversations or short surveys, can show whether the story was engaging or memorable.</a:t>
            </a:r>
          </a:p>
          <a:p>
            <a:endParaRPr lang="en-US" sz="1600" dirty="0">
              <a:solidFill>
                <a:schemeClr val="tx1">
                  <a:lumMod val="85000"/>
                  <a:lumOff val="15000"/>
                </a:schemeClr>
              </a:solidFill>
            </a:endParaRPr>
          </a:p>
          <a:p>
            <a:r>
              <a:rPr lang="en-US" sz="1600" dirty="0">
                <a:solidFill>
                  <a:schemeClr val="tx1">
                    <a:lumMod val="85000"/>
                    <a:lumOff val="15000"/>
                  </a:schemeClr>
                </a:solidFill>
              </a:rPr>
              <a:t>Social media activity may also indicate interest. Visitors often share photos or comments about unique experiences, which can help spread awareness of the project.</a:t>
            </a:r>
          </a:p>
          <a:p>
            <a:endParaRPr lang="en-US" sz="1600" dirty="0">
              <a:solidFill>
                <a:schemeClr val="tx1">
                  <a:lumMod val="85000"/>
                  <a:lumOff val="15000"/>
                </a:schemeClr>
              </a:solidFill>
            </a:endParaRPr>
          </a:p>
          <a:p>
            <a:r>
              <a:rPr lang="en-US" sz="1600" dirty="0">
                <a:solidFill>
                  <a:schemeClr val="tx1">
                    <a:lumMod val="85000"/>
                    <a:lumOff val="15000"/>
                  </a:schemeClr>
                </a:solidFill>
              </a:rPr>
              <a:t>Observing visitor </a:t>
            </a:r>
            <a:r>
              <a:rPr lang="en-US" sz="1600" dirty="0" err="1">
                <a:solidFill>
                  <a:schemeClr val="tx1">
                    <a:lumMod val="85000"/>
                    <a:lumOff val="15000"/>
                  </a:schemeClr>
                </a:solidFill>
              </a:rPr>
              <a:t>behaviour</a:t>
            </a:r>
            <a:r>
              <a:rPr lang="en-US" sz="1600" dirty="0">
                <a:solidFill>
                  <a:schemeClr val="tx1">
                    <a:lumMod val="85000"/>
                    <a:lumOff val="15000"/>
                  </a:schemeClr>
                </a:solidFill>
              </a:rPr>
              <a:t> can also provide valuable insights. For example, staff might notice whether visitors spend several minutes at the location or whether they quickly move on.</a:t>
            </a:r>
          </a:p>
          <a:p>
            <a:endParaRPr lang="en-US" sz="1600" dirty="0">
              <a:solidFill>
                <a:schemeClr val="tx1">
                  <a:lumMod val="85000"/>
                  <a:lumOff val="15000"/>
                </a:schemeClr>
              </a:solidFill>
            </a:endParaRPr>
          </a:p>
          <a:p>
            <a:r>
              <a:rPr lang="en-US" sz="1600" dirty="0">
                <a:solidFill>
                  <a:schemeClr val="tx1">
                    <a:lumMod val="85000"/>
                    <a:lumOff val="15000"/>
                  </a:schemeClr>
                </a:solidFill>
              </a:rPr>
              <a:t>These forms of feedback help the </a:t>
            </a:r>
            <a:r>
              <a:rPr lang="en-US" sz="1600" dirty="0" err="1">
                <a:solidFill>
                  <a:schemeClr val="tx1">
                    <a:lumMod val="85000"/>
                    <a:lumOff val="15000"/>
                  </a:schemeClr>
                </a:solidFill>
              </a:rPr>
              <a:t>organisation</a:t>
            </a:r>
            <a:r>
              <a:rPr lang="en-US" sz="1600" dirty="0">
                <a:solidFill>
                  <a:schemeClr val="tx1">
                    <a:lumMod val="85000"/>
                    <a:lumOff val="15000"/>
                  </a:schemeClr>
                </a:solidFill>
              </a:rPr>
              <a:t> understand what worked well and what could be improved before expanding the project.</a:t>
            </a:r>
          </a:p>
          <a:p>
            <a:endParaRPr lang="en-IE" sz="1600" dirty="0">
              <a:solidFill>
                <a:schemeClr val="tx1">
                  <a:lumMod val="85000"/>
                  <a:lumOff val="15000"/>
                </a:schemeClr>
              </a:solidFill>
            </a:endParaRPr>
          </a:p>
        </p:txBody>
      </p:sp>
    </p:spTree>
    <p:extLst>
      <p:ext uri="{BB962C8B-B14F-4D97-AF65-F5344CB8AC3E}">
        <p14:creationId xmlns:p14="http://schemas.microsoft.com/office/powerpoint/2010/main" val="230734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02E00-F3B3-9884-EEDC-CF3DA8219B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5240C36-84EF-25CD-0CF1-DF3E9855BE96}"/>
              </a:ext>
            </a:extLst>
          </p:cNvPr>
          <p:cNvSpPr/>
          <p:nvPr/>
        </p:nvSpPr>
        <p:spPr>
          <a:xfrm>
            <a:off x="356853" y="207818"/>
            <a:ext cx="6845968" cy="10120415"/>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5084EAB5-ABDA-F6E8-26FF-547281317930}"/>
              </a:ext>
            </a:extLst>
          </p:cNvPr>
          <p:cNvSpPr txBox="1"/>
          <p:nvPr/>
        </p:nvSpPr>
        <p:spPr>
          <a:xfrm>
            <a:off x="691690" y="207818"/>
            <a:ext cx="6176294" cy="6247864"/>
          </a:xfrm>
          <a:prstGeom prst="rect">
            <a:avLst/>
          </a:prstGeom>
          <a:noFill/>
        </p:spPr>
        <p:txBody>
          <a:bodyPr wrap="square" rtlCol="0">
            <a:spAutoFit/>
          </a:bodyPr>
          <a:lstStyle/>
          <a:p>
            <a:endParaRPr lang="en-US" sz="1600" dirty="0">
              <a:solidFill>
                <a:schemeClr val="tx1">
                  <a:lumMod val="85000"/>
                  <a:lumOff val="15000"/>
                </a:schemeClr>
              </a:solidFill>
            </a:endParaRPr>
          </a:p>
          <a:p>
            <a:r>
              <a:rPr lang="en-US" sz="2400" b="1" dirty="0">
                <a:solidFill>
                  <a:schemeClr val="bg1"/>
                </a:solidFill>
                <a:highlight>
                  <a:srgbClr val="469395"/>
                </a:highlight>
              </a:rPr>
              <a:t>Phase 3 – Scaling the Experience</a:t>
            </a:r>
          </a:p>
          <a:p>
            <a:endParaRPr lang="en-US" sz="2400" b="1" dirty="0">
              <a:solidFill>
                <a:schemeClr val="bg1"/>
              </a:solidFill>
              <a:highlight>
                <a:srgbClr val="BF8146"/>
              </a:highlight>
            </a:endParaRPr>
          </a:p>
          <a:p>
            <a:r>
              <a:rPr lang="en-US" sz="1600" dirty="0">
                <a:solidFill>
                  <a:schemeClr val="tx1">
                    <a:lumMod val="85000"/>
                    <a:lumOff val="15000"/>
                  </a:schemeClr>
                </a:solidFill>
              </a:rPr>
              <a:t>If the pilot generates strong interest and positive feedback, the </a:t>
            </a:r>
            <a:r>
              <a:rPr lang="en-US" sz="1600" dirty="0" err="1">
                <a:solidFill>
                  <a:schemeClr val="tx1">
                    <a:lumMod val="85000"/>
                    <a:lumOff val="15000"/>
                  </a:schemeClr>
                </a:solidFill>
              </a:rPr>
              <a:t>organisation</a:t>
            </a:r>
            <a:r>
              <a:rPr lang="en-US" sz="1600" dirty="0">
                <a:solidFill>
                  <a:schemeClr val="tx1">
                    <a:lumMod val="85000"/>
                    <a:lumOff val="15000"/>
                  </a:schemeClr>
                </a:solidFill>
              </a:rPr>
              <a:t> can begin to expand the experience gradually.</a:t>
            </a:r>
          </a:p>
          <a:p>
            <a:endParaRPr lang="en-US" sz="1600" dirty="0">
              <a:solidFill>
                <a:schemeClr val="tx1">
                  <a:lumMod val="85000"/>
                  <a:lumOff val="15000"/>
                </a:schemeClr>
              </a:solidFill>
            </a:endParaRPr>
          </a:p>
          <a:p>
            <a:r>
              <a:rPr lang="en-US" sz="1600" dirty="0">
                <a:solidFill>
                  <a:schemeClr val="tx1">
                    <a:lumMod val="85000"/>
                    <a:lumOff val="15000"/>
                  </a:schemeClr>
                </a:solidFill>
              </a:rPr>
              <a:t>Rather than launching a full-scale immersive project immediately, the </a:t>
            </a:r>
            <a:r>
              <a:rPr lang="en-US" sz="1600" dirty="0" err="1">
                <a:solidFill>
                  <a:schemeClr val="tx1">
                    <a:lumMod val="85000"/>
                    <a:lumOff val="15000"/>
                  </a:schemeClr>
                </a:solidFill>
              </a:rPr>
              <a:t>centre</a:t>
            </a:r>
            <a:r>
              <a:rPr lang="en-US" sz="1600" dirty="0">
                <a:solidFill>
                  <a:schemeClr val="tx1">
                    <a:lumMod val="85000"/>
                    <a:lumOff val="15000"/>
                  </a:schemeClr>
                </a:solidFill>
              </a:rPr>
              <a:t> can build on the successful elements of the pilot.</a:t>
            </a:r>
          </a:p>
          <a:p>
            <a:endParaRPr lang="en-US" sz="1600" dirty="0">
              <a:solidFill>
                <a:schemeClr val="tx1">
                  <a:lumMod val="85000"/>
                  <a:lumOff val="15000"/>
                </a:schemeClr>
              </a:solidFill>
            </a:endParaRPr>
          </a:p>
          <a:p>
            <a:r>
              <a:rPr lang="en-US" sz="1600" dirty="0">
                <a:solidFill>
                  <a:schemeClr val="tx1">
                    <a:lumMod val="85000"/>
                    <a:lumOff val="15000"/>
                  </a:schemeClr>
                </a:solidFill>
              </a:rPr>
              <a:t>For example, they might add additional scenes from the film at other locations around the region, creating a multi-stop storytelling trail.</a:t>
            </a:r>
          </a:p>
          <a:p>
            <a:r>
              <a:rPr lang="en-US" sz="1600" dirty="0">
                <a:solidFill>
                  <a:schemeClr val="tx1">
                    <a:lumMod val="85000"/>
                    <a:lumOff val="15000"/>
                  </a:schemeClr>
                </a:solidFill>
              </a:rPr>
              <a:t>Guided tours could also be introduced, where a storyteller or guide leads visitors between locations while explaining the history of the film and the landscape.</a:t>
            </a:r>
          </a:p>
          <a:p>
            <a:endParaRPr lang="en-US" sz="1600" dirty="0">
              <a:solidFill>
                <a:schemeClr val="tx1">
                  <a:lumMod val="85000"/>
                  <a:lumOff val="15000"/>
                </a:schemeClr>
              </a:solidFill>
            </a:endParaRPr>
          </a:p>
          <a:p>
            <a:r>
              <a:rPr lang="en-US" sz="1600" dirty="0">
                <a:solidFill>
                  <a:schemeClr val="tx1">
                    <a:lumMod val="85000"/>
                    <a:lumOff val="15000"/>
                  </a:schemeClr>
                </a:solidFill>
              </a:rPr>
              <a:t>More advanced technology might also be introduced over time. Augmented reality overlays could show elements of the original film scene superimposed onto the landscape. Sound design or ambient audio could enhance the atmosphere.</a:t>
            </a:r>
          </a:p>
          <a:p>
            <a:endParaRPr lang="en-US" sz="1600" dirty="0">
              <a:solidFill>
                <a:schemeClr val="tx1">
                  <a:lumMod val="85000"/>
                  <a:lumOff val="15000"/>
                </a:schemeClr>
              </a:solidFill>
            </a:endParaRPr>
          </a:p>
          <a:p>
            <a:r>
              <a:rPr lang="en-US" sz="1600" dirty="0">
                <a:solidFill>
                  <a:schemeClr val="tx1">
                    <a:lumMod val="85000"/>
                    <a:lumOff val="15000"/>
                  </a:schemeClr>
                </a:solidFill>
              </a:rPr>
              <a:t>Because the pilot has already demonstrated visitor interest, these investments carry less financial risk.</a:t>
            </a:r>
          </a:p>
          <a:p>
            <a:endParaRPr lang="en-US" sz="1600" dirty="0">
              <a:solidFill>
                <a:schemeClr val="tx1">
                  <a:lumMod val="85000"/>
                  <a:lumOff val="15000"/>
                </a:schemeClr>
              </a:solidFill>
            </a:endParaRPr>
          </a:p>
          <a:p>
            <a:pPr marL="285750" indent="-285750">
              <a:buFont typeface="Wingdings" panose="05000000000000000000" pitchFamily="2" charset="2"/>
              <a:buChar char="v"/>
            </a:pPr>
            <a:endParaRPr lang="en-IE" sz="1600" dirty="0">
              <a:solidFill>
                <a:schemeClr val="tx1">
                  <a:lumMod val="85000"/>
                  <a:lumOff val="15000"/>
                </a:schemeClr>
              </a:solidFill>
            </a:endParaRPr>
          </a:p>
        </p:txBody>
      </p:sp>
    </p:spTree>
    <p:extLst>
      <p:ext uri="{BB962C8B-B14F-4D97-AF65-F5344CB8AC3E}">
        <p14:creationId xmlns:p14="http://schemas.microsoft.com/office/powerpoint/2010/main" val="1103843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F3461-A3DE-4C4C-8ED0-6F0C79D7BAC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7EC5E62-65A6-1814-6D47-C584847BBD8C}"/>
              </a:ext>
            </a:extLst>
          </p:cNvPr>
          <p:cNvSpPr/>
          <p:nvPr/>
        </p:nvSpPr>
        <p:spPr>
          <a:xfrm>
            <a:off x="356853" y="207818"/>
            <a:ext cx="6845968" cy="10120415"/>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5BAC2822-0C3C-1BA2-92A6-21FD09F0EB42}"/>
              </a:ext>
            </a:extLst>
          </p:cNvPr>
          <p:cNvSpPr txBox="1"/>
          <p:nvPr/>
        </p:nvSpPr>
        <p:spPr>
          <a:xfrm>
            <a:off x="691690" y="207818"/>
            <a:ext cx="6176294" cy="8094524"/>
          </a:xfrm>
          <a:prstGeom prst="rect">
            <a:avLst/>
          </a:prstGeom>
          <a:noFill/>
        </p:spPr>
        <p:txBody>
          <a:bodyPr wrap="square" rtlCol="0">
            <a:spAutoFit/>
          </a:bodyPr>
          <a:lstStyle/>
          <a:p>
            <a:endParaRPr lang="en-US" sz="1600" b="1" dirty="0"/>
          </a:p>
          <a:p>
            <a:r>
              <a:rPr lang="en-US" sz="2400" b="1" dirty="0">
                <a:solidFill>
                  <a:srgbClr val="C77362"/>
                </a:solidFill>
              </a:rPr>
              <a:t>Key Lesson for Participants</a:t>
            </a:r>
          </a:p>
          <a:p>
            <a:endParaRPr lang="en-US" sz="2400" b="1" dirty="0">
              <a:solidFill>
                <a:srgbClr val="C77362"/>
              </a:solidFill>
            </a:endParaRPr>
          </a:p>
          <a:p>
            <a:r>
              <a:rPr lang="en-US" sz="1600" dirty="0"/>
              <a:t>One of the most important lessons from this example is that immersive tourism experiences do not need to begin with complex or expensive technology.</a:t>
            </a:r>
          </a:p>
          <a:p>
            <a:endParaRPr lang="en-US" sz="1600" dirty="0"/>
          </a:p>
          <a:p>
            <a:r>
              <a:rPr lang="en-US" sz="1600" dirty="0"/>
              <a:t>Many successful projects start with simple storytelling concepts that connect visitors emotionally to a place.</a:t>
            </a:r>
          </a:p>
          <a:p>
            <a:endParaRPr lang="en-US" sz="1600" dirty="0"/>
          </a:p>
          <a:p>
            <a:r>
              <a:rPr lang="en-US" sz="1600" dirty="0"/>
              <a:t>By testing ideas through small pilots, </a:t>
            </a:r>
            <a:r>
              <a:rPr lang="en-US" sz="1600" dirty="0" err="1"/>
              <a:t>organisations</a:t>
            </a:r>
            <a:r>
              <a:rPr lang="en-US" sz="1600" dirty="0"/>
              <a:t> can learn what visitors respond to and refine the experience before committing larger budgets.</a:t>
            </a:r>
          </a:p>
          <a:p>
            <a:endParaRPr lang="en-US" sz="1600" dirty="0"/>
          </a:p>
          <a:p>
            <a:r>
              <a:rPr lang="en-US" sz="1600" dirty="0"/>
              <a:t>This approach allows creative ideas to grow sustainably rather than relying on large initial investments.</a:t>
            </a:r>
          </a:p>
          <a:p>
            <a:br>
              <a:rPr lang="en-US" sz="1600" dirty="0"/>
            </a:br>
            <a:endParaRPr lang="en-US" sz="1600" dirty="0"/>
          </a:p>
          <a:p>
            <a:r>
              <a:rPr lang="en-US" sz="2400" b="1" dirty="0">
                <a:solidFill>
                  <a:srgbClr val="C77362"/>
                </a:solidFill>
              </a:rPr>
              <a:t>Reflection Question</a:t>
            </a:r>
          </a:p>
          <a:p>
            <a:r>
              <a:rPr lang="en-US" sz="1600" dirty="0"/>
              <a:t>To conclude this section, participants can be asked to reflect on their own </a:t>
            </a:r>
            <a:r>
              <a:rPr lang="en-US" sz="1600" dirty="0" err="1"/>
              <a:t>organisation</a:t>
            </a:r>
            <a:r>
              <a:rPr lang="en-US" sz="1600" dirty="0"/>
              <a:t> or destination.</a:t>
            </a:r>
          </a:p>
          <a:p>
            <a:endParaRPr lang="en-US" sz="1600" dirty="0"/>
          </a:p>
          <a:p>
            <a:r>
              <a:rPr lang="en-US" sz="1600" dirty="0"/>
              <a:t>A useful question is:</a:t>
            </a:r>
          </a:p>
          <a:p>
            <a:endParaRPr lang="en-US" sz="1600" dirty="0"/>
          </a:p>
          <a:p>
            <a:r>
              <a:rPr lang="en-US" b="1" dirty="0"/>
              <a:t>What is one immersive experience idea you could test as a small pilot using the resources you already have?</a:t>
            </a:r>
          </a:p>
          <a:p>
            <a:endParaRPr lang="en-US" sz="1600" dirty="0"/>
          </a:p>
          <a:p>
            <a:r>
              <a:rPr lang="en-US" sz="1600" dirty="0"/>
              <a:t>Encouraging participants to think about achievable pilot projects helps shift the conversation from abstract ideas to practical action.</a:t>
            </a:r>
          </a:p>
          <a:p>
            <a:endParaRPr lang="en-US" sz="1600" dirty="0">
              <a:solidFill>
                <a:schemeClr val="tx1">
                  <a:lumMod val="85000"/>
                  <a:lumOff val="15000"/>
                </a:schemeClr>
              </a:solidFill>
            </a:endParaRPr>
          </a:p>
          <a:p>
            <a:pPr marL="285750" indent="-285750">
              <a:buFont typeface="Wingdings" panose="05000000000000000000" pitchFamily="2" charset="2"/>
              <a:buChar char="v"/>
            </a:pPr>
            <a:endParaRPr lang="en-IE" sz="1600" dirty="0">
              <a:solidFill>
                <a:schemeClr val="tx1">
                  <a:lumMod val="85000"/>
                  <a:lumOff val="15000"/>
                </a:schemeClr>
              </a:solidFill>
            </a:endParaRPr>
          </a:p>
        </p:txBody>
      </p:sp>
    </p:spTree>
    <p:extLst>
      <p:ext uri="{BB962C8B-B14F-4D97-AF65-F5344CB8AC3E}">
        <p14:creationId xmlns:p14="http://schemas.microsoft.com/office/powerpoint/2010/main" val="1313011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D5554-55DC-67D3-7938-15B5585C964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D274550-1BFB-F7F7-C179-9488D9BE9FFF}"/>
              </a:ext>
            </a:extLst>
          </p:cNvPr>
          <p:cNvSpPr/>
          <p:nvPr/>
        </p:nvSpPr>
        <p:spPr>
          <a:xfrm>
            <a:off x="-9335" y="-1"/>
            <a:ext cx="6845968" cy="10177177"/>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 Placeholder 6">
            <a:extLst>
              <a:ext uri="{FF2B5EF4-FFF2-40B4-BE49-F238E27FC236}">
                <a16:creationId xmlns:a16="http://schemas.microsoft.com/office/drawing/2014/main" id="{12B11482-DE6E-2CFD-8AE5-CA0D71E9085F}"/>
              </a:ext>
            </a:extLst>
          </p:cNvPr>
          <p:cNvSpPr>
            <a:spLocks noGrp="1"/>
          </p:cNvSpPr>
          <p:nvPr>
            <p:ph type="body" sz="quarter" idx="61"/>
          </p:nvPr>
        </p:nvSpPr>
        <p:spPr>
          <a:xfrm>
            <a:off x="-9335" y="644872"/>
            <a:ext cx="6216171" cy="586086"/>
          </a:xfrm>
          <a:solidFill>
            <a:srgbClr val="B5B285"/>
          </a:solidFill>
        </p:spPr>
        <p:txBody>
          <a:bodyPr/>
          <a:lstStyle/>
          <a:p>
            <a:r>
              <a:rPr lang="en-IE" b="0" dirty="0"/>
              <a:t>Financial Approaches &amp; Solutions</a:t>
            </a:r>
          </a:p>
        </p:txBody>
      </p:sp>
      <p:sp>
        <p:nvSpPr>
          <p:cNvPr id="8" name="Text Placeholder 7">
            <a:extLst>
              <a:ext uri="{FF2B5EF4-FFF2-40B4-BE49-F238E27FC236}">
                <a16:creationId xmlns:a16="http://schemas.microsoft.com/office/drawing/2014/main" id="{7BBC9B00-6A65-7025-DAC2-1A8B65751A8A}"/>
              </a:ext>
            </a:extLst>
          </p:cNvPr>
          <p:cNvSpPr>
            <a:spLocks noGrp="1"/>
          </p:cNvSpPr>
          <p:nvPr>
            <p:ph type="body" sz="quarter" idx="64"/>
          </p:nvPr>
        </p:nvSpPr>
        <p:spPr>
          <a:xfrm>
            <a:off x="558735" y="1495063"/>
            <a:ext cx="6076734" cy="7187048"/>
          </a:xfrm>
        </p:spPr>
        <p:txBody>
          <a:bodyPr/>
          <a:lstStyle/>
          <a:p>
            <a:pPr marL="457200" lvl="0" indent="-457200">
              <a:buFont typeface="Wingdings" panose="05000000000000000000" pitchFamily="2" charset="2"/>
              <a:buChar char="v"/>
            </a:pPr>
            <a:r>
              <a:rPr lang="en-IE" sz="2000" b="1" dirty="0">
                <a:solidFill>
                  <a:schemeClr val="bg1"/>
                </a:solidFill>
              </a:rPr>
              <a:t>Phased Investment – Regional AR Trail</a:t>
            </a:r>
          </a:p>
          <a:p>
            <a:pPr lvl="0"/>
            <a:endParaRPr lang="en-IE" sz="1800" b="1" dirty="0">
              <a:solidFill>
                <a:schemeClr val="bg1"/>
              </a:solidFill>
            </a:endParaRPr>
          </a:p>
          <a:p>
            <a:pPr lvl="0"/>
            <a:r>
              <a:rPr lang="en-IE" sz="1600" b="1" dirty="0">
                <a:solidFill>
                  <a:schemeClr val="bg1"/>
                </a:solidFill>
              </a:rPr>
              <a:t>A region wanted to create an AR-enhanced literary trail across multiple towns. Instead of funding all at once (which would be huge), they phased it: </a:t>
            </a:r>
          </a:p>
          <a:p>
            <a:pPr lvl="0"/>
            <a:endParaRPr lang="en-IE" sz="1600" dirty="0">
              <a:solidFill>
                <a:schemeClr val="bg1"/>
              </a:solidFill>
            </a:endParaRPr>
          </a:p>
          <a:p>
            <a:pPr marL="342900" lvl="0" indent="-342900">
              <a:buFont typeface="+mj-lt"/>
              <a:buAutoNum type="arabicPeriod"/>
            </a:pPr>
            <a:r>
              <a:rPr lang="en-IE" sz="1600" dirty="0">
                <a:solidFill>
                  <a:schemeClr val="bg1"/>
                </a:solidFill>
              </a:rPr>
              <a:t>Year 1, they built AR content for 2 key sites with a €10k budget (got a tourism grant to cover half). </a:t>
            </a:r>
          </a:p>
          <a:p>
            <a:pPr marL="342900" lvl="0" indent="-342900">
              <a:buFont typeface="+mj-lt"/>
              <a:buAutoNum type="arabicPeriod"/>
            </a:pPr>
            <a:r>
              <a:rPr lang="en-IE" sz="1600" dirty="0">
                <a:solidFill>
                  <a:schemeClr val="bg1"/>
                </a:solidFill>
              </a:rPr>
              <a:t>They used that success to attract a sponsor for Year 2 to add 5 more sites. </a:t>
            </a:r>
          </a:p>
          <a:p>
            <a:pPr marL="342900" lvl="0" indent="-342900">
              <a:buFont typeface="+mj-lt"/>
              <a:buAutoNum type="arabicPeriod"/>
            </a:pPr>
            <a:r>
              <a:rPr lang="en-IE" sz="1600" dirty="0">
                <a:solidFill>
                  <a:schemeClr val="bg1"/>
                </a:solidFill>
              </a:rPr>
              <a:t>By Year 3, seeing increased tourist numbers, the regional government allocated regular funding to complete the trail and maintain it. </a:t>
            </a:r>
          </a:p>
          <a:p>
            <a:pPr lvl="0"/>
            <a:endParaRPr lang="en-IE" sz="1600" dirty="0">
              <a:solidFill>
                <a:schemeClr val="bg1"/>
              </a:solidFill>
            </a:endParaRPr>
          </a:p>
          <a:p>
            <a:pPr lvl="0"/>
            <a:r>
              <a:rPr lang="en-IE" sz="1600" dirty="0">
                <a:solidFill>
                  <a:schemeClr val="bg1"/>
                </a:solidFill>
              </a:rPr>
              <a:t>Each phase had its own budget and ROI analysis, making it digestible and showing proof at each step. </a:t>
            </a:r>
          </a:p>
          <a:p>
            <a:pPr lvl="0"/>
            <a:endParaRPr lang="en-IE" sz="1600" dirty="0">
              <a:solidFill>
                <a:schemeClr val="bg1"/>
              </a:solidFill>
            </a:endParaRPr>
          </a:p>
          <a:p>
            <a:pPr lvl="0"/>
            <a:r>
              <a:rPr lang="en-IE" sz="1600" dirty="0">
                <a:solidFill>
                  <a:schemeClr val="bg1"/>
                </a:solidFill>
              </a:rPr>
              <a:t>For an SME, similarly, you could phase: maybe start with one chapter of an immersive story, then later add more chapters as finances allow. </a:t>
            </a:r>
          </a:p>
          <a:p>
            <a:pPr lvl="0"/>
            <a:endParaRPr lang="en-IE" sz="1600" dirty="0">
              <a:solidFill>
                <a:schemeClr val="bg1"/>
              </a:solidFill>
            </a:endParaRPr>
          </a:p>
          <a:p>
            <a:pPr lvl="0"/>
            <a:r>
              <a:rPr lang="en-IE" sz="1600" dirty="0">
                <a:solidFill>
                  <a:schemeClr val="bg1"/>
                </a:solidFill>
              </a:rPr>
              <a:t>This case shows how breaking into phases can turn a €30k dream into manageable chunks with support along the way.</a:t>
            </a:r>
          </a:p>
          <a:p>
            <a:pPr lvl="0"/>
            <a:endParaRPr lang="en-IE" sz="1600" dirty="0">
              <a:solidFill>
                <a:schemeClr val="bg1"/>
              </a:solidFill>
            </a:endParaRPr>
          </a:p>
          <a:p>
            <a:pPr marL="342900" lvl="0" indent="-342900">
              <a:buFont typeface="Wingdings" panose="05000000000000000000" pitchFamily="2" charset="2"/>
              <a:buChar char="v"/>
            </a:pPr>
            <a:r>
              <a:rPr lang="en-IE" sz="2000" b="1" dirty="0">
                <a:solidFill>
                  <a:schemeClr val="bg1"/>
                </a:solidFill>
              </a:rPr>
              <a:t>Crowdfunding a VR Experience</a:t>
            </a:r>
          </a:p>
          <a:p>
            <a:pPr lvl="0"/>
            <a:endParaRPr lang="en-IE" sz="1600" dirty="0">
              <a:solidFill>
                <a:schemeClr val="bg1"/>
              </a:solidFill>
            </a:endParaRPr>
          </a:p>
          <a:p>
            <a:pPr lvl="0"/>
            <a:r>
              <a:rPr lang="en-IE" sz="1600" b="1" dirty="0">
                <a:solidFill>
                  <a:schemeClr val="bg1"/>
                </a:solidFill>
              </a:rPr>
              <a:t>A small museum had an idea for a VR exhibit but no budget. They launched a crowdfunding campaign (Kickstarter) telling their community “Help us bring this story to life in VR!”</a:t>
            </a:r>
          </a:p>
          <a:p>
            <a:pPr lvl="0"/>
            <a:endParaRPr lang="en-IE" sz="1600" dirty="0">
              <a:solidFill>
                <a:schemeClr val="bg1"/>
              </a:solidFill>
            </a:endParaRPr>
          </a:p>
          <a:p>
            <a:pPr lvl="0"/>
            <a:r>
              <a:rPr lang="en-IE" sz="1600" dirty="0">
                <a:solidFill>
                  <a:schemeClr val="bg1"/>
                </a:solidFill>
              </a:rPr>
              <a:t>They offered rewards like exclusive early access, name credits, etc. They raised several thousand euros which, combined with a bit of their own savings, funded a basic VR setup. </a:t>
            </a:r>
          </a:p>
        </p:txBody>
      </p:sp>
      <p:sp>
        <p:nvSpPr>
          <p:cNvPr id="6" name="Slide Number Placeholder 5">
            <a:extLst>
              <a:ext uri="{FF2B5EF4-FFF2-40B4-BE49-F238E27FC236}">
                <a16:creationId xmlns:a16="http://schemas.microsoft.com/office/drawing/2014/main" id="{7563B98A-1B03-AD95-9715-ECA0DADAB926}"/>
              </a:ext>
            </a:extLst>
          </p:cNvPr>
          <p:cNvSpPr>
            <a:spLocks noGrp="1"/>
          </p:cNvSpPr>
          <p:nvPr>
            <p:ph type="sldNum" sz="quarter" idx="4"/>
          </p:nvPr>
        </p:nvSpPr>
        <p:spPr/>
        <p:txBody>
          <a:bodyPr/>
          <a:lstStyle/>
          <a:p>
            <a:fld id="{48F63A3B-78C7-47BE-AE5E-E10140E04643}" type="slidenum">
              <a:rPr lang="en-US" smtClean="0"/>
              <a:pPr/>
              <a:t>34</a:t>
            </a:fld>
            <a:endParaRPr lang="en-US" dirty="0"/>
          </a:p>
        </p:txBody>
      </p:sp>
    </p:spTree>
    <p:extLst>
      <p:ext uri="{BB962C8B-B14F-4D97-AF65-F5344CB8AC3E}">
        <p14:creationId xmlns:p14="http://schemas.microsoft.com/office/powerpoint/2010/main" val="1100450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D046B-D903-E7F9-F337-11E68B8420E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59F7A81-A8BC-7142-CA9D-D89444499FA7}"/>
              </a:ext>
            </a:extLst>
          </p:cNvPr>
          <p:cNvSpPr/>
          <p:nvPr/>
        </p:nvSpPr>
        <p:spPr>
          <a:xfrm>
            <a:off x="-9335" y="-1"/>
            <a:ext cx="6845968" cy="10177177"/>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 Placeholder 6">
            <a:extLst>
              <a:ext uri="{FF2B5EF4-FFF2-40B4-BE49-F238E27FC236}">
                <a16:creationId xmlns:a16="http://schemas.microsoft.com/office/drawing/2014/main" id="{04B2D8E0-14CB-CF1D-6FDD-A635F328F9D2}"/>
              </a:ext>
            </a:extLst>
          </p:cNvPr>
          <p:cNvSpPr>
            <a:spLocks noGrp="1"/>
          </p:cNvSpPr>
          <p:nvPr>
            <p:ph type="body" sz="quarter" idx="61"/>
          </p:nvPr>
        </p:nvSpPr>
        <p:spPr>
          <a:xfrm>
            <a:off x="-9335" y="644872"/>
            <a:ext cx="6216171" cy="586086"/>
          </a:xfrm>
          <a:solidFill>
            <a:srgbClr val="B5B285"/>
          </a:solidFill>
        </p:spPr>
        <p:txBody>
          <a:bodyPr/>
          <a:lstStyle/>
          <a:p>
            <a:r>
              <a:rPr lang="en-IE" b="0" dirty="0"/>
              <a:t>Financial Approaches &amp; Solutions</a:t>
            </a:r>
          </a:p>
        </p:txBody>
      </p:sp>
      <p:sp>
        <p:nvSpPr>
          <p:cNvPr id="8" name="Text Placeholder 7">
            <a:extLst>
              <a:ext uri="{FF2B5EF4-FFF2-40B4-BE49-F238E27FC236}">
                <a16:creationId xmlns:a16="http://schemas.microsoft.com/office/drawing/2014/main" id="{24A35169-5700-B6A9-18C1-6073C5464732}"/>
              </a:ext>
            </a:extLst>
          </p:cNvPr>
          <p:cNvSpPr>
            <a:spLocks noGrp="1"/>
          </p:cNvSpPr>
          <p:nvPr>
            <p:ph type="body" sz="quarter" idx="64"/>
          </p:nvPr>
        </p:nvSpPr>
        <p:spPr>
          <a:xfrm>
            <a:off x="558735" y="1495063"/>
            <a:ext cx="6076734" cy="7187048"/>
          </a:xfrm>
        </p:spPr>
        <p:txBody>
          <a:bodyPr/>
          <a:lstStyle/>
          <a:p>
            <a:pPr lvl="0"/>
            <a:r>
              <a:rPr lang="en-IE" sz="1600" dirty="0">
                <a:solidFill>
                  <a:schemeClr val="bg1"/>
                </a:solidFill>
              </a:rPr>
              <a:t>The community buy-in not only provided money but also a ready audience. Post-launch, those backers became ambassadors who brought friends/family to see “the thing they funded.” </a:t>
            </a:r>
          </a:p>
          <a:p>
            <a:pPr lvl="0"/>
            <a:endParaRPr lang="en-IE" sz="1600" dirty="0">
              <a:solidFill>
                <a:schemeClr val="bg1"/>
              </a:solidFill>
            </a:endParaRPr>
          </a:p>
          <a:p>
            <a:pPr lvl="0"/>
            <a:r>
              <a:rPr lang="en-IE" sz="1600" dirty="0">
                <a:solidFill>
                  <a:schemeClr val="bg1"/>
                </a:solidFill>
              </a:rPr>
              <a:t>This example highlights alternative financing – if your story resonates, people might literally invest in it. It also turns financing into marketing (two birds, one stone).</a:t>
            </a:r>
          </a:p>
          <a:p>
            <a:pPr lvl="0"/>
            <a:endParaRPr lang="en-IE" sz="1600" dirty="0">
              <a:solidFill>
                <a:schemeClr val="bg1"/>
              </a:solidFill>
            </a:endParaRPr>
          </a:p>
          <a:p>
            <a:pPr marL="342900" lvl="0" indent="-342900">
              <a:buFont typeface="Wingdings" panose="05000000000000000000" pitchFamily="2" charset="2"/>
              <a:buChar char="v"/>
            </a:pPr>
            <a:r>
              <a:rPr lang="en-IE" sz="2000" b="1" dirty="0">
                <a:solidFill>
                  <a:schemeClr val="bg1"/>
                </a:solidFill>
              </a:rPr>
              <a:t>Cost-saving through Partnerships</a:t>
            </a:r>
          </a:p>
          <a:p>
            <a:pPr lvl="0"/>
            <a:endParaRPr lang="en-IE" sz="1600" dirty="0">
              <a:solidFill>
                <a:schemeClr val="bg1"/>
              </a:solidFill>
            </a:endParaRPr>
          </a:p>
          <a:p>
            <a:pPr lvl="0"/>
            <a:r>
              <a:rPr lang="en-IE" sz="1600" b="1" dirty="0">
                <a:solidFill>
                  <a:schemeClr val="bg1"/>
                </a:solidFill>
              </a:rPr>
              <a:t>An outdoor historic site wanted an audio immersion (soundscape) installation along a trail. Instead of hiring an expensive sound engineer outright, they partnered with a local university’s music tech department.</a:t>
            </a:r>
          </a:p>
          <a:p>
            <a:pPr lvl="0"/>
            <a:endParaRPr lang="en-IE" sz="1600" dirty="0">
              <a:solidFill>
                <a:schemeClr val="bg1"/>
              </a:solidFill>
            </a:endParaRPr>
          </a:p>
          <a:p>
            <a:pPr lvl="0"/>
            <a:r>
              <a:rPr lang="en-IE" sz="1600" dirty="0">
                <a:solidFill>
                  <a:schemeClr val="bg1"/>
                </a:solidFill>
              </a:rPr>
              <a:t> The students created the soundscapes as part of their coursework, supervised by their professor (who ensured quality). The site paid only a small honorarium and equipment costs – maybe 1/10th of what a commercial project would cost. </a:t>
            </a:r>
          </a:p>
          <a:p>
            <a:pPr lvl="0"/>
            <a:endParaRPr lang="en-IE" sz="1600" dirty="0">
              <a:solidFill>
                <a:schemeClr val="bg1"/>
              </a:solidFill>
            </a:endParaRPr>
          </a:p>
          <a:p>
            <a:pPr lvl="0"/>
            <a:r>
              <a:rPr lang="en-IE" sz="1600" dirty="0">
                <a:solidFill>
                  <a:schemeClr val="bg1"/>
                </a:solidFill>
              </a:rPr>
              <a:t>This partnership saved money and gave students experience. For other tech, similar partnerships can work (e.g. a local coding bootcamp might develop your app prototype). It underscores that thinking outside the usual vendor-client box can dramatically cut costs.</a:t>
            </a:r>
          </a:p>
          <a:p>
            <a:pPr lvl="0"/>
            <a:endParaRPr lang="en-IE" sz="1600" dirty="0">
              <a:solidFill>
                <a:schemeClr val="bg1"/>
              </a:solidFill>
            </a:endParaRPr>
          </a:p>
          <a:p>
            <a:pPr marL="342900" lvl="0" indent="-342900">
              <a:buFont typeface="Wingdings" panose="05000000000000000000" pitchFamily="2" charset="2"/>
              <a:buChar char="v"/>
            </a:pPr>
            <a:r>
              <a:rPr lang="en-IE" sz="2000" b="1" dirty="0">
                <a:solidFill>
                  <a:schemeClr val="bg1"/>
                </a:solidFill>
              </a:rPr>
              <a:t>Sponsorship Win-Win</a:t>
            </a:r>
          </a:p>
          <a:p>
            <a:pPr lvl="0"/>
            <a:endParaRPr lang="en-IE" sz="1600" i="1" dirty="0">
              <a:solidFill>
                <a:schemeClr val="bg1"/>
              </a:solidFill>
            </a:endParaRPr>
          </a:p>
          <a:p>
            <a:pPr lvl="0"/>
            <a:r>
              <a:rPr lang="en-IE" sz="1600" b="1" dirty="0">
                <a:solidFill>
                  <a:schemeClr val="bg1"/>
                </a:solidFill>
              </a:rPr>
              <a:t>A literary festival created an AR app where visitors could see characters pop up around the venue. They secured a sponsorship from a tech company that was eager to reach artsy audiences. </a:t>
            </a:r>
          </a:p>
          <a:p>
            <a:pPr lvl="0"/>
            <a:endParaRPr lang="en-IE" sz="1600" dirty="0">
              <a:solidFill>
                <a:schemeClr val="bg1"/>
              </a:solidFill>
            </a:endParaRPr>
          </a:p>
          <a:p>
            <a:pPr lvl="0"/>
            <a:r>
              <a:rPr lang="en-IE" sz="1600" dirty="0">
                <a:solidFill>
                  <a:schemeClr val="bg1"/>
                </a:solidFill>
              </a:rPr>
              <a:t>The sponsor covered the app development costs (€5k) in exchange for a “Powered by [Company]” on the app and marketing materials. </a:t>
            </a:r>
          </a:p>
        </p:txBody>
      </p:sp>
      <p:sp>
        <p:nvSpPr>
          <p:cNvPr id="6" name="Slide Number Placeholder 5">
            <a:extLst>
              <a:ext uri="{FF2B5EF4-FFF2-40B4-BE49-F238E27FC236}">
                <a16:creationId xmlns:a16="http://schemas.microsoft.com/office/drawing/2014/main" id="{BEF39E68-7F92-CF9F-93BB-7817144405F5}"/>
              </a:ext>
            </a:extLst>
          </p:cNvPr>
          <p:cNvSpPr>
            <a:spLocks noGrp="1"/>
          </p:cNvSpPr>
          <p:nvPr>
            <p:ph type="sldNum" sz="quarter" idx="4"/>
          </p:nvPr>
        </p:nvSpPr>
        <p:spPr/>
        <p:txBody>
          <a:bodyPr/>
          <a:lstStyle/>
          <a:p>
            <a:fld id="{48F63A3B-78C7-47BE-AE5E-E10140E04643}" type="slidenum">
              <a:rPr lang="en-US" smtClean="0"/>
              <a:pPr/>
              <a:t>35</a:t>
            </a:fld>
            <a:endParaRPr lang="en-US" dirty="0"/>
          </a:p>
        </p:txBody>
      </p:sp>
    </p:spTree>
    <p:extLst>
      <p:ext uri="{BB962C8B-B14F-4D97-AF65-F5344CB8AC3E}">
        <p14:creationId xmlns:p14="http://schemas.microsoft.com/office/powerpoint/2010/main" val="1900061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0376D-08B9-4E68-3430-B38868EF20D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33A17A3-2805-6F3E-F31A-04E925A13243}"/>
              </a:ext>
            </a:extLst>
          </p:cNvPr>
          <p:cNvSpPr/>
          <p:nvPr/>
        </p:nvSpPr>
        <p:spPr>
          <a:xfrm>
            <a:off x="-9335" y="-1"/>
            <a:ext cx="6845968" cy="10177177"/>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 Placeholder 6">
            <a:extLst>
              <a:ext uri="{FF2B5EF4-FFF2-40B4-BE49-F238E27FC236}">
                <a16:creationId xmlns:a16="http://schemas.microsoft.com/office/drawing/2014/main" id="{A9253A90-69EB-9ABB-D3FF-0A059C5B8688}"/>
              </a:ext>
            </a:extLst>
          </p:cNvPr>
          <p:cNvSpPr>
            <a:spLocks noGrp="1"/>
          </p:cNvSpPr>
          <p:nvPr>
            <p:ph type="body" sz="quarter" idx="61"/>
          </p:nvPr>
        </p:nvSpPr>
        <p:spPr>
          <a:xfrm>
            <a:off x="-9335" y="644872"/>
            <a:ext cx="6410135" cy="586086"/>
          </a:xfrm>
          <a:solidFill>
            <a:srgbClr val="B5B285"/>
          </a:solidFill>
        </p:spPr>
        <p:txBody>
          <a:bodyPr/>
          <a:lstStyle/>
          <a:p>
            <a:r>
              <a:rPr lang="en-IE" b="0" dirty="0"/>
              <a:t>Financial Approaches &amp; Solutions</a:t>
            </a:r>
          </a:p>
        </p:txBody>
      </p:sp>
      <p:sp>
        <p:nvSpPr>
          <p:cNvPr id="8" name="Text Placeholder 7">
            <a:extLst>
              <a:ext uri="{FF2B5EF4-FFF2-40B4-BE49-F238E27FC236}">
                <a16:creationId xmlns:a16="http://schemas.microsoft.com/office/drawing/2014/main" id="{94E74CC3-06F1-68AD-8D63-06CE413AB3BF}"/>
              </a:ext>
            </a:extLst>
          </p:cNvPr>
          <p:cNvSpPr>
            <a:spLocks noGrp="1"/>
          </p:cNvSpPr>
          <p:nvPr>
            <p:ph type="body" sz="quarter" idx="64"/>
          </p:nvPr>
        </p:nvSpPr>
        <p:spPr>
          <a:xfrm>
            <a:off x="558735" y="1495063"/>
            <a:ext cx="6076734" cy="7187048"/>
          </a:xfrm>
        </p:spPr>
        <p:txBody>
          <a:bodyPr/>
          <a:lstStyle/>
          <a:p>
            <a:pPr lvl="0"/>
            <a:r>
              <a:rPr lang="en-IE" sz="1600" dirty="0">
                <a:solidFill>
                  <a:schemeClr val="bg1"/>
                </a:solidFill>
              </a:rPr>
              <a:t>The SME essentially got their product funded, and the company got goodwill and exposure. Attendees didn’t mind the subtle branding, as it was tastefully done.</a:t>
            </a:r>
          </a:p>
          <a:p>
            <a:pPr lvl="0"/>
            <a:endParaRPr lang="en-IE" sz="1600" dirty="0">
              <a:solidFill>
                <a:schemeClr val="bg1"/>
              </a:solidFill>
            </a:endParaRPr>
          </a:p>
          <a:p>
            <a:pPr lvl="0"/>
            <a:r>
              <a:rPr lang="en-IE" sz="1600" dirty="0">
                <a:solidFill>
                  <a:schemeClr val="bg1"/>
                </a:solidFill>
              </a:rPr>
              <a:t> This shows that if your immersive idea has a cool factor or aligns with a company’s interests, you might find willing sponsors – be it a local bank, a telecom provider, or even a hardware shop (imagine “This audio tour is brought to you by XYZ Electronics – they love innovation in our community”). </a:t>
            </a:r>
          </a:p>
          <a:p>
            <a:pPr lvl="0"/>
            <a:endParaRPr lang="en-IE" sz="1600" dirty="0">
              <a:solidFill>
                <a:schemeClr val="bg1"/>
              </a:solidFill>
            </a:endParaRPr>
          </a:p>
          <a:p>
            <a:pPr lvl="0"/>
            <a:r>
              <a:rPr lang="en-IE" sz="1600" dirty="0">
                <a:solidFill>
                  <a:schemeClr val="bg1"/>
                </a:solidFill>
              </a:rPr>
              <a:t>It’s about pitching mutual benefit.</a:t>
            </a:r>
          </a:p>
          <a:p>
            <a:pPr lvl="0"/>
            <a:endParaRPr lang="en-IE" sz="1400" dirty="0">
              <a:solidFill>
                <a:schemeClr val="bg1"/>
              </a:solidFill>
            </a:endParaRPr>
          </a:p>
          <a:p>
            <a:r>
              <a:rPr lang="en-IE" sz="2000" b="1" dirty="0">
                <a:solidFill>
                  <a:schemeClr val="bg1"/>
                </a:solidFill>
              </a:rPr>
              <a:t>Resources &amp; Further Reading:</a:t>
            </a:r>
          </a:p>
          <a:p>
            <a:endParaRPr lang="en-IE" sz="1400" dirty="0">
              <a:solidFill>
                <a:schemeClr val="bg1"/>
              </a:solidFill>
            </a:endParaRPr>
          </a:p>
          <a:p>
            <a:pPr marL="285750" lvl="0" indent="-285750">
              <a:buFont typeface="Arial" panose="020B0604020202020204" pitchFamily="34" charset="0"/>
              <a:buChar char="•"/>
            </a:pPr>
            <a:r>
              <a:rPr lang="en-IE" sz="1600" b="1" dirty="0">
                <a:solidFill>
                  <a:schemeClr val="bg1"/>
                </a:solidFill>
              </a:rPr>
              <a:t>Cost Estimation Guides:</a:t>
            </a:r>
            <a:r>
              <a:rPr lang="en-IE" sz="1600" dirty="0">
                <a:solidFill>
                  <a:schemeClr val="bg1"/>
                </a:solidFill>
              </a:rPr>
              <a:t> </a:t>
            </a:r>
            <a:r>
              <a:rPr lang="en-IE" sz="1400" dirty="0">
                <a:solidFill>
                  <a:schemeClr val="bg1"/>
                </a:solidFill>
              </a:rPr>
              <a:t>There are blog posts like </a:t>
            </a:r>
            <a:r>
              <a:rPr lang="en-IE" sz="1400" i="1" dirty="0">
                <a:solidFill>
                  <a:schemeClr val="bg1"/>
                </a:solidFill>
              </a:rPr>
              <a:t>“How much does it cost to build an AR app?”</a:t>
            </a:r>
            <a:r>
              <a:rPr lang="en-IE" sz="1400" dirty="0">
                <a:solidFill>
                  <a:schemeClr val="bg1"/>
                </a:solidFill>
              </a:rPr>
              <a:t> or </a:t>
            </a:r>
            <a:r>
              <a:rPr lang="en-IE" sz="1400" i="1" dirty="0">
                <a:solidFill>
                  <a:schemeClr val="bg1"/>
                </a:solidFill>
              </a:rPr>
              <a:t>“VR development cost breakdown 2025”</a:t>
            </a:r>
            <a:r>
              <a:rPr lang="en-IE" sz="1400" dirty="0">
                <a:solidFill>
                  <a:schemeClr val="bg1"/>
                </a:solidFill>
              </a:rPr>
              <a:t>. These can give rough figures and factors affecting cost (devices, complexity, content). While your mileage may vary, they provide ballpark ranges to inform your budget assumptions.</a:t>
            </a:r>
          </a:p>
          <a:p>
            <a:pPr marL="285750" lvl="0" indent="-285750">
              <a:buFont typeface="Arial" panose="020B0604020202020204" pitchFamily="34" charset="0"/>
              <a:buChar char="•"/>
            </a:pPr>
            <a:endParaRPr lang="en-IE" sz="1400" dirty="0">
              <a:solidFill>
                <a:schemeClr val="bg1"/>
              </a:solidFill>
            </a:endParaRPr>
          </a:p>
          <a:p>
            <a:pPr marL="285750" lvl="0" indent="-285750">
              <a:buFont typeface="Arial" panose="020B0604020202020204" pitchFamily="34" charset="0"/>
              <a:buChar char="•"/>
            </a:pPr>
            <a:r>
              <a:rPr lang="en-IE" sz="1600" b="1" dirty="0">
                <a:solidFill>
                  <a:schemeClr val="bg1"/>
                </a:solidFill>
              </a:rPr>
              <a:t>Grant Databases: </a:t>
            </a:r>
            <a:r>
              <a:rPr lang="en-IE" sz="1400" dirty="0">
                <a:solidFill>
                  <a:schemeClr val="bg1"/>
                </a:solidFill>
              </a:rPr>
              <a:t>For Europe, check the EU’s funding portal or resources like </a:t>
            </a:r>
            <a:r>
              <a:rPr lang="en-IE" sz="1400" b="1" dirty="0">
                <a:solidFill>
                  <a:schemeClr val="bg1"/>
                </a:solidFill>
              </a:rPr>
              <a:t>Europa Tourism Funding Guide</a:t>
            </a:r>
            <a:r>
              <a:rPr lang="en-IE" sz="1400" dirty="0">
                <a:solidFill>
                  <a:schemeClr val="bg1"/>
                </a:solidFill>
              </a:rPr>
              <a:t>. Nationally, organizations like </a:t>
            </a:r>
            <a:r>
              <a:rPr lang="en-IE" sz="1400" b="1" dirty="0">
                <a:solidFill>
                  <a:schemeClr val="bg1"/>
                </a:solidFill>
              </a:rPr>
              <a:t>Tourism boards or cultural funds</a:t>
            </a:r>
            <a:r>
              <a:rPr lang="en-IE" sz="1400" dirty="0">
                <a:solidFill>
                  <a:schemeClr val="bg1"/>
                </a:solidFill>
              </a:rPr>
              <a:t> often have grant listings or advisors. Also, look at creative technology grants (sometimes under culture or arts rather than tourism explicitly). Knowing what’s available can shape your finance plan – e.g. if a grant covers 70% of costs up to X amount, you plan your project around that.</a:t>
            </a:r>
          </a:p>
          <a:p>
            <a:pPr marL="285750" lvl="0" indent="-285750">
              <a:buFont typeface="Arial" panose="020B0604020202020204" pitchFamily="34" charset="0"/>
              <a:buChar char="•"/>
            </a:pPr>
            <a:endParaRPr lang="en-IE" sz="1400" dirty="0">
              <a:solidFill>
                <a:schemeClr val="bg1"/>
              </a:solidFill>
            </a:endParaRPr>
          </a:p>
          <a:p>
            <a:pPr marL="285750" lvl="0" indent="-285750">
              <a:buFont typeface="Arial" panose="020B0604020202020204" pitchFamily="34" charset="0"/>
              <a:buChar char="•"/>
            </a:pPr>
            <a:r>
              <a:rPr lang="en-IE" sz="1600" b="1" dirty="0">
                <a:solidFill>
                  <a:schemeClr val="bg1"/>
                </a:solidFill>
              </a:rPr>
              <a:t>ROI Case Studies: </a:t>
            </a:r>
            <a:r>
              <a:rPr lang="en-IE" sz="1400" dirty="0">
                <a:solidFill>
                  <a:schemeClr val="bg1"/>
                </a:solidFill>
              </a:rPr>
              <a:t>Search for reports or articles where museums or attractions discuss outcomes of tech investments. For example, </a:t>
            </a:r>
            <a:r>
              <a:rPr lang="en-IE" sz="1400" b="1" dirty="0">
                <a:solidFill>
                  <a:schemeClr val="bg1"/>
                </a:solidFill>
              </a:rPr>
              <a:t>American Alliance of Museums</a:t>
            </a:r>
            <a:r>
              <a:rPr lang="en-IE" sz="1400" dirty="0">
                <a:solidFill>
                  <a:schemeClr val="bg1"/>
                </a:solidFill>
              </a:rPr>
              <a:t> or </a:t>
            </a:r>
            <a:r>
              <a:rPr lang="en-IE" sz="1400" b="1" dirty="0">
                <a:solidFill>
                  <a:schemeClr val="bg1"/>
                </a:solidFill>
              </a:rPr>
              <a:t>Themed Entertainment Association</a:t>
            </a:r>
            <a:r>
              <a:rPr lang="en-IE" sz="1400" dirty="0">
                <a:solidFill>
                  <a:schemeClr val="bg1"/>
                </a:solidFill>
              </a:rPr>
              <a:t> sometimes publish pieces like “Digital Media ROI in Museums”. They might say “X exhibit cost Y but led to Z% attendance increase”. These help you make your case with analogous data. Even if not exact, it adds credibility to say, “When Museum A introduced AR, they saw a 15% rise in dwell time and 10% more shop sales; we anticipate similar returns.”</a:t>
            </a:r>
          </a:p>
          <a:p>
            <a:pPr marL="285750" lvl="0" indent="-285750">
              <a:buFont typeface="Arial" panose="020B0604020202020204" pitchFamily="34" charset="0"/>
              <a:buChar char="•"/>
            </a:pPr>
            <a:endParaRPr lang="en-IE" sz="1400" dirty="0">
              <a:solidFill>
                <a:schemeClr val="bg1"/>
              </a:solidFill>
            </a:endParaRPr>
          </a:p>
          <a:p>
            <a:pPr lvl="0"/>
            <a:endParaRPr lang="en-IE" sz="1600" dirty="0">
              <a:solidFill>
                <a:schemeClr val="bg1"/>
              </a:solidFill>
            </a:endParaRPr>
          </a:p>
        </p:txBody>
      </p:sp>
      <p:sp>
        <p:nvSpPr>
          <p:cNvPr id="6" name="Slide Number Placeholder 5">
            <a:extLst>
              <a:ext uri="{FF2B5EF4-FFF2-40B4-BE49-F238E27FC236}">
                <a16:creationId xmlns:a16="http://schemas.microsoft.com/office/drawing/2014/main" id="{CEDFCA5E-8859-D9EA-683D-7AE5BD28BD48}"/>
              </a:ext>
            </a:extLst>
          </p:cNvPr>
          <p:cNvSpPr>
            <a:spLocks noGrp="1"/>
          </p:cNvSpPr>
          <p:nvPr>
            <p:ph type="sldNum" sz="quarter" idx="4"/>
          </p:nvPr>
        </p:nvSpPr>
        <p:spPr/>
        <p:txBody>
          <a:bodyPr/>
          <a:lstStyle/>
          <a:p>
            <a:fld id="{48F63A3B-78C7-47BE-AE5E-E10140E04643}" type="slidenum">
              <a:rPr lang="en-US" smtClean="0"/>
              <a:pPr/>
              <a:t>36</a:t>
            </a:fld>
            <a:endParaRPr lang="en-US" dirty="0"/>
          </a:p>
        </p:txBody>
      </p:sp>
    </p:spTree>
    <p:extLst>
      <p:ext uri="{BB962C8B-B14F-4D97-AF65-F5344CB8AC3E}">
        <p14:creationId xmlns:p14="http://schemas.microsoft.com/office/powerpoint/2010/main" val="1008941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7CB5B-8D7F-5F17-9B23-598C298BE38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E0BD0C7-61E2-B148-276D-D128D02C24B4}"/>
              </a:ext>
            </a:extLst>
          </p:cNvPr>
          <p:cNvSpPr/>
          <p:nvPr/>
        </p:nvSpPr>
        <p:spPr>
          <a:xfrm>
            <a:off x="-9335" y="-1"/>
            <a:ext cx="6845968" cy="10177177"/>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 Placeholder 6">
            <a:extLst>
              <a:ext uri="{FF2B5EF4-FFF2-40B4-BE49-F238E27FC236}">
                <a16:creationId xmlns:a16="http://schemas.microsoft.com/office/drawing/2014/main" id="{93C56D42-C29F-6217-4380-707459C5B514}"/>
              </a:ext>
            </a:extLst>
          </p:cNvPr>
          <p:cNvSpPr>
            <a:spLocks noGrp="1"/>
          </p:cNvSpPr>
          <p:nvPr>
            <p:ph type="body" sz="quarter" idx="61"/>
          </p:nvPr>
        </p:nvSpPr>
        <p:spPr>
          <a:xfrm>
            <a:off x="-9335" y="644872"/>
            <a:ext cx="6257735" cy="586086"/>
          </a:xfrm>
          <a:solidFill>
            <a:srgbClr val="B5B285"/>
          </a:solidFill>
        </p:spPr>
        <p:txBody>
          <a:bodyPr/>
          <a:lstStyle/>
          <a:p>
            <a:r>
              <a:rPr lang="en-IE" b="0" dirty="0"/>
              <a:t>Financial Approaches &amp; Solutions</a:t>
            </a:r>
          </a:p>
        </p:txBody>
      </p:sp>
      <p:sp>
        <p:nvSpPr>
          <p:cNvPr id="8" name="Text Placeholder 7">
            <a:extLst>
              <a:ext uri="{FF2B5EF4-FFF2-40B4-BE49-F238E27FC236}">
                <a16:creationId xmlns:a16="http://schemas.microsoft.com/office/drawing/2014/main" id="{9AEE43C4-1962-5056-60B5-3110F2482138}"/>
              </a:ext>
            </a:extLst>
          </p:cNvPr>
          <p:cNvSpPr>
            <a:spLocks noGrp="1"/>
          </p:cNvSpPr>
          <p:nvPr>
            <p:ph type="body" sz="quarter" idx="64"/>
          </p:nvPr>
        </p:nvSpPr>
        <p:spPr>
          <a:xfrm>
            <a:off x="558735" y="1495063"/>
            <a:ext cx="6076734" cy="7187048"/>
          </a:xfrm>
        </p:spPr>
        <p:txBody>
          <a:bodyPr/>
          <a:lstStyle/>
          <a:p>
            <a:pPr marL="285750" lvl="0" indent="-285750">
              <a:buFont typeface="Arial" panose="020B0604020202020204" pitchFamily="34" charset="0"/>
              <a:buChar char="•"/>
            </a:pPr>
            <a:r>
              <a:rPr lang="en-IE" sz="1600" b="1" dirty="0">
                <a:solidFill>
                  <a:schemeClr val="bg1"/>
                </a:solidFill>
              </a:rPr>
              <a:t>Budget Templates: </a:t>
            </a:r>
            <a:r>
              <a:rPr lang="en-IE" sz="1400" dirty="0">
                <a:solidFill>
                  <a:schemeClr val="bg1"/>
                </a:solidFill>
              </a:rPr>
              <a:t>Basic project budget templates (in Excel or Google Sheets) can be found on sites like </a:t>
            </a:r>
            <a:r>
              <a:rPr lang="en-IE" sz="1400" dirty="0" err="1">
                <a:solidFill>
                  <a:schemeClr val="bg1"/>
                </a:solidFill>
              </a:rPr>
              <a:t>TemplateLab</a:t>
            </a:r>
            <a:r>
              <a:rPr lang="en-IE" sz="1400" dirty="0">
                <a:solidFill>
                  <a:schemeClr val="bg1"/>
                </a:solidFill>
              </a:rPr>
              <a:t> or through project management resources. Grab one and customise for your purpose – it ensures you don’t forget categories and can tally easily. If numbers intimidate, a template with formulas built-in might help reduce errors.</a:t>
            </a:r>
          </a:p>
          <a:p>
            <a:pPr marL="285750" lvl="0" indent="-285750">
              <a:buFont typeface="Arial" panose="020B0604020202020204" pitchFamily="34" charset="0"/>
              <a:buChar char="•"/>
            </a:pPr>
            <a:endParaRPr lang="en-IE" sz="1400" dirty="0">
              <a:solidFill>
                <a:schemeClr val="bg1"/>
              </a:solidFill>
            </a:endParaRPr>
          </a:p>
          <a:p>
            <a:pPr marL="285750" lvl="0" indent="-285750">
              <a:buFont typeface="Arial" panose="020B0604020202020204" pitchFamily="34" charset="0"/>
              <a:buChar char="•"/>
            </a:pPr>
            <a:r>
              <a:rPr lang="en-IE" sz="1600" b="1" dirty="0">
                <a:solidFill>
                  <a:schemeClr val="bg1"/>
                </a:solidFill>
              </a:rPr>
              <a:t>Business Plan Assistance: </a:t>
            </a:r>
            <a:r>
              <a:rPr lang="en-IE" sz="1400" dirty="0">
                <a:solidFill>
                  <a:schemeClr val="bg1"/>
                </a:solidFill>
              </a:rPr>
              <a:t>If you need to pitch this to a bank or investor, a short section in a business plan will be required. </a:t>
            </a:r>
            <a:r>
              <a:rPr lang="en-US" sz="1400" dirty="0" err="1">
                <a:solidFill>
                  <a:schemeClr val="bg1"/>
                </a:solidFill>
              </a:rPr>
              <a:t>Organisations</a:t>
            </a:r>
            <a:r>
              <a:rPr lang="en-US" sz="1400" dirty="0">
                <a:solidFill>
                  <a:schemeClr val="bg1"/>
                </a:solidFill>
              </a:rPr>
              <a:t> like local small business development </a:t>
            </a:r>
            <a:r>
              <a:rPr lang="en-US" sz="1400" dirty="0" err="1">
                <a:solidFill>
                  <a:schemeClr val="bg1"/>
                </a:solidFill>
              </a:rPr>
              <a:t>centres</a:t>
            </a:r>
            <a:r>
              <a:rPr lang="en-IE" sz="1400" dirty="0">
                <a:solidFill>
                  <a:schemeClr val="bg1"/>
                </a:solidFill>
              </a:rPr>
              <a:t> often have free mentoring on writing business plans and budgets. They can review your financial projections and give feedback. </a:t>
            </a:r>
          </a:p>
          <a:p>
            <a:pPr marL="285750" lvl="0" indent="-285750">
              <a:buFont typeface="Arial" panose="020B0604020202020204" pitchFamily="34" charset="0"/>
              <a:buChar char="•"/>
            </a:pPr>
            <a:endParaRPr lang="en-IE" sz="1400" dirty="0">
              <a:solidFill>
                <a:schemeClr val="bg1"/>
              </a:solidFill>
            </a:endParaRPr>
          </a:p>
          <a:p>
            <a:pPr marL="285750" lvl="0" indent="-285750">
              <a:buFont typeface="Arial" panose="020B0604020202020204" pitchFamily="34" charset="0"/>
              <a:buChar char="•"/>
            </a:pPr>
            <a:r>
              <a:rPr lang="en-IE" sz="1400" dirty="0">
                <a:solidFill>
                  <a:schemeClr val="bg1"/>
                </a:solidFill>
              </a:rPr>
              <a:t>Also, sometimes banks have community programs or corporate social responsibility funds for local innovations – talking to your bank manager about your plan might yield unexpected support or at least advice on financing options (like a low-interest loan or line of credit specifically for tech upgrades). </a:t>
            </a:r>
          </a:p>
          <a:p>
            <a:pPr marL="285750" lvl="0" indent="-285750">
              <a:buFont typeface="Arial" panose="020B0604020202020204" pitchFamily="34" charset="0"/>
              <a:buChar char="•"/>
            </a:pPr>
            <a:endParaRPr lang="en-IE" sz="1400" dirty="0">
              <a:solidFill>
                <a:schemeClr val="bg1"/>
              </a:solidFill>
            </a:endParaRPr>
          </a:p>
          <a:p>
            <a:pPr marL="285750" lvl="0" indent="-285750">
              <a:buFont typeface="Arial" panose="020B0604020202020204" pitchFamily="34" charset="0"/>
              <a:buChar char="•"/>
            </a:pPr>
            <a:r>
              <a:rPr lang="en-IE" sz="1400" dirty="0">
                <a:solidFill>
                  <a:schemeClr val="bg1"/>
                </a:solidFill>
              </a:rPr>
              <a:t>Don’t overlook traditional financing if the ROI looks strong; small loans might be easily serviceable if the investment boosts revenue as expected.</a:t>
            </a:r>
          </a:p>
          <a:p>
            <a:pPr lvl="0"/>
            <a:endParaRPr lang="en-IE" sz="1600" dirty="0">
              <a:solidFill>
                <a:schemeClr val="bg1"/>
              </a:solidFill>
            </a:endParaRPr>
          </a:p>
        </p:txBody>
      </p:sp>
      <p:sp>
        <p:nvSpPr>
          <p:cNvPr id="6" name="Slide Number Placeholder 5">
            <a:extLst>
              <a:ext uri="{FF2B5EF4-FFF2-40B4-BE49-F238E27FC236}">
                <a16:creationId xmlns:a16="http://schemas.microsoft.com/office/drawing/2014/main" id="{58ADA6F4-58B7-9CC2-96BE-C09FC9CF971B}"/>
              </a:ext>
            </a:extLst>
          </p:cNvPr>
          <p:cNvSpPr>
            <a:spLocks noGrp="1"/>
          </p:cNvSpPr>
          <p:nvPr>
            <p:ph type="sldNum" sz="quarter" idx="4"/>
          </p:nvPr>
        </p:nvSpPr>
        <p:spPr/>
        <p:txBody>
          <a:bodyPr/>
          <a:lstStyle/>
          <a:p>
            <a:fld id="{48F63A3B-78C7-47BE-AE5E-E10140E04643}" type="slidenum">
              <a:rPr lang="en-US" smtClean="0"/>
              <a:pPr/>
              <a:t>37</a:t>
            </a:fld>
            <a:endParaRPr lang="en-US" dirty="0"/>
          </a:p>
        </p:txBody>
      </p:sp>
    </p:spTree>
    <p:extLst>
      <p:ext uri="{BB962C8B-B14F-4D97-AF65-F5344CB8AC3E}">
        <p14:creationId xmlns:p14="http://schemas.microsoft.com/office/powerpoint/2010/main" val="1476319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FC385-4569-5A50-20ED-1FD2E6A0FB5F}"/>
            </a:ext>
          </a:extLst>
        </p:cNvPr>
        <p:cNvGrpSpPr/>
        <p:nvPr/>
      </p:nvGrpSpPr>
      <p:grpSpPr>
        <a:xfrm>
          <a:off x="0" y="0"/>
          <a:ext cx="0" cy="0"/>
          <a:chOff x="0" y="0"/>
          <a:chExt cx="0" cy="0"/>
        </a:xfrm>
      </p:grpSpPr>
      <p:pic>
        <p:nvPicPr>
          <p:cNvPr id="6" name="Picture Placeholder 2">
            <a:extLst>
              <a:ext uri="{FF2B5EF4-FFF2-40B4-BE49-F238E27FC236}">
                <a16:creationId xmlns:a16="http://schemas.microsoft.com/office/drawing/2014/main" id="{2CC44A8D-FE35-3D66-34F0-CFE388BF33E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917" r="25917"/>
          <a:stretch>
            <a:fillRect/>
          </a:stretch>
        </p:blipFill>
        <p:spPr>
          <a:xfrm>
            <a:off x="0" y="1139825"/>
            <a:ext cx="6038850" cy="8335963"/>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prstClr val="white">
              <a:lumMod val="75000"/>
            </a:prstClr>
          </a:solidFill>
        </p:spPr>
      </p:pic>
      <p:sp>
        <p:nvSpPr>
          <p:cNvPr id="7" name="Slide Number Placeholder 5">
            <a:extLst>
              <a:ext uri="{FF2B5EF4-FFF2-40B4-BE49-F238E27FC236}">
                <a16:creationId xmlns:a16="http://schemas.microsoft.com/office/drawing/2014/main" id="{7CE2D905-238A-F771-A567-0B514FCB4D50}"/>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38</a:t>
            </a:fld>
            <a:endParaRPr lang="en-US" dirty="0"/>
          </a:p>
        </p:txBody>
      </p:sp>
      <p:sp>
        <p:nvSpPr>
          <p:cNvPr id="3" name="Text Placeholder 2">
            <a:extLst>
              <a:ext uri="{FF2B5EF4-FFF2-40B4-BE49-F238E27FC236}">
                <a16:creationId xmlns:a16="http://schemas.microsoft.com/office/drawing/2014/main" id="{F715801F-6E86-46D1-760E-DA699E91825E}"/>
              </a:ext>
            </a:extLst>
          </p:cNvPr>
          <p:cNvSpPr>
            <a:spLocks noGrp="1"/>
          </p:cNvSpPr>
          <p:nvPr>
            <p:ph type="body" sz="quarter" idx="61"/>
          </p:nvPr>
        </p:nvSpPr>
        <p:spPr>
          <a:xfrm>
            <a:off x="1101437" y="5240209"/>
            <a:ext cx="5627914" cy="2120699"/>
          </a:xfrm>
          <a:prstGeom prst="rect">
            <a:avLst/>
          </a:prstGeom>
          <a:solidFill>
            <a:srgbClr val="C77362"/>
          </a:solidFill>
        </p:spPr>
        <p:txBody>
          <a:bodyPr/>
          <a:lstStyle/>
          <a:p>
            <a:r>
              <a:rPr lang="en-IE" sz="4400" dirty="0"/>
              <a:t>Section 2</a:t>
            </a:r>
          </a:p>
          <a:p>
            <a:r>
              <a:rPr lang="en-IE" sz="3600" b="0" dirty="0"/>
              <a:t>Legal, Copyright, and Ethics</a:t>
            </a:r>
          </a:p>
        </p:txBody>
      </p:sp>
      <p:pic>
        <p:nvPicPr>
          <p:cNvPr id="22" name="Graphic 21">
            <a:extLst>
              <a:ext uri="{FF2B5EF4-FFF2-40B4-BE49-F238E27FC236}">
                <a16:creationId xmlns:a16="http://schemas.microsoft.com/office/drawing/2014/main" id="{EFA4B38F-5F03-9570-BB51-661F7415B460}"/>
              </a:ext>
            </a:extLst>
          </p:cNvPr>
          <p:cNvPicPr>
            <a:picLocks noChangeAspect="1"/>
          </p:cNvPicPr>
          <p:nvPr/>
        </p:nvPicPr>
        <p:blipFill>
          <a:blip r:embed="rId3">
            <a:extLst>
              <a:ext uri="{96DAC541-7B7A-43D3-8B79-37D633B846F1}">
                <asvg:svgBlip xmlns:asvg="http://schemas.microsoft.com/office/drawing/2016/SVG/main" r:embed="rId4"/>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B9A36D76-F7B6-7609-E82B-80DD0D47115B}"/>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105206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D562B-76E6-B2C5-FA9F-88F500AC97C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350AF39-3230-559C-CAA9-9B29A7055345}"/>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BAE9F129-E10E-EF95-9372-F273D16D0652}"/>
              </a:ext>
            </a:extLst>
          </p:cNvPr>
          <p:cNvSpPr txBox="1"/>
          <p:nvPr/>
        </p:nvSpPr>
        <p:spPr>
          <a:xfrm>
            <a:off x="2169437" y="581268"/>
            <a:ext cx="4161124" cy="1754326"/>
          </a:xfrm>
          <a:prstGeom prst="rect">
            <a:avLst/>
          </a:prstGeom>
          <a:noFill/>
        </p:spPr>
        <p:txBody>
          <a:bodyPr wrap="square" rtlCol="0">
            <a:spAutoFit/>
          </a:bodyPr>
          <a:lstStyle/>
          <a:p>
            <a:r>
              <a:rPr lang="en-US" sz="3600" b="1" dirty="0">
                <a:solidFill>
                  <a:schemeClr val="bg1"/>
                </a:solidFill>
              </a:rPr>
              <a:t>Implementation Clinic: </a:t>
            </a:r>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503F6141-25BF-162A-D9C1-193B23224A2B}"/>
              </a:ext>
            </a:extLst>
          </p:cNvPr>
          <p:cNvSpPr/>
          <p:nvPr/>
        </p:nvSpPr>
        <p:spPr>
          <a:xfrm>
            <a:off x="356853" y="2448134"/>
            <a:ext cx="6845968" cy="7974721"/>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0E2EE1F6-F950-6FE0-3379-CF2B24DEC77A}"/>
              </a:ext>
            </a:extLst>
          </p:cNvPr>
          <p:cNvSpPr txBox="1"/>
          <p:nvPr/>
        </p:nvSpPr>
        <p:spPr>
          <a:xfrm>
            <a:off x="691690" y="2545784"/>
            <a:ext cx="6176294" cy="4370427"/>
          </a:xfrm>
          <a:prstGeom prst="rect">
            <a:avLst/>
          </a:prstGeom>
          <a:noFill/>
        </p:spPr>
        <p:txBody>
          <a:bodyPr wrap="square" rtlCol="0">
            <a:spAutoFit/>
          </a:bodyPr>
          <a:lstStyle/>
          <a:p>
            <a:r>
              <a:rPr lang="en-US" sz="2000" b="1" dirty="0">
                <a:solidFill>
                  <a:srgbClr val="C77362"/>
                </a:solidFill>
              </a:rPr>
              <a:t>Example:</a:t>
            </a:r>
          </a:p>
          <a:p>
            <a:r>
              <a:rPr lang="en-US" sz="1600" dirty="0"/>
              <a:t>A small Irish tour operator creates an AR walking tour inspired by a famous modern fantasy film series. They:</a:t>
            </a:r>
          </a:p>
          <a:p>
            <a:pPr marL="285750" indent="-285750">
              <a:buFont typeface="Arial" panose="020B0604020202020204" pitchFamily="34" charset="0"/>
              <a:buChar char="•"/>
            </a:pPr>
            <a:r>
              <a:rPr lang="en-US" sz="1600" dirty="0"/>
              <a:t>Overlay character images in AR.</a:t>
            </a:r>
          </a:p>
          <a:p>
            <a:pPr marL="285750" indent="-285750">
              <a:buFont typeface="Arial" panose="020B0604020202020204" pitchFamily="34" charset="0"/>
              <a:buChar char="•"/>
            </a:pPr>
            <a:r>
              <a:rPr lang="en-US" sz="1600" dirty="0"/>
              <a:t>Use </a:t>
            </a:r>
            <a:r>
              <a:rPr lang="en-US" sz="1600" dirty="0" err="1"/>
              <a:t>recognisable</a:t>
            </a:r>
            <a:r>
              <a:rPr lang="en-US" sz="1600" dirty="0"/>
              <a:t> costume designs.</a:t>
            </a:r>
          </a:p>
          <a:p>
            <a:pPr marL="285750" indent="-285750">
              <a:buFont typeface="Arial" panose="020B0604020202020204" pitchFamily="34" charset="0"/>
              <a:buChar char="•"/>
            </a:pPr>
            <a:r>
              <a:rPr lang="en-US" sz="1600" dirty="0"/>
              <a:t>Include short film dialogue clips.</a:t>
            </a:r>
          </a:p>
          <a:p>
            <a:pPr marL="285750" indent="-285750">
              <a:buFont typeface="Arial" panose="020B0604020202020204" pitchFamily="34" charset="0"/>
              <a:buChar char="•"/>
            </a:pPr>
            <a:r>
              <a:rPr lang="en-US" sz="1600" dirty="0"/>
              <a:t>Use the film logo in promotional posters.</a:t>
            </a:r>
          </a:p>
          <a:p>
            <a:pPr marL="285750" indent="-285750">
              <a:buFont typeface="Arial" panose="020B0604020202020204" pitchFamily="34" charset="0"/>
              <a:buChar char="•"/>
            </a:pPr>
            <a:r>
              <a:rPr lang="en-US" sz="1600" dirty="0"/>
              <a:t>They justify it as “educational tourism.”</a:t>
            </a:r>
          </a:p>
          <a:p>
            <a:endParaRPr lang="en-US" sz="1600" dirty="0"/>
          </a:p>
          <a:p>
            <a:r>
              <a:rPr lang="en-US" sz="1600" b="1" dirty="0"/>
              <a:t> </a:t>
            </a:r>
            <a:r>
              <a:rPr lang="en-US" sz="1600" b="1" dirty="0">
                <a:solidFill>
                  <a:srgbClr val="C77362"/>
                </a:solidFill>
              </a:rPr>
              <a:t>What’s Wrong?</a:t>
            </a:r>
          </a:p>
          <a:p>
            <a:pPr marL="285750" indent="-285750">
              <a:buFont typeface="Arial" panose="020B0604020202020204" pitchFamily="34" charset="0"/>
              <a:buChar char="•"/>
            </a:pPr>
            <a:r>
              <a:rPr lang="en-US" sz="1600" dirty="0"/>
              <a:t>Character likenesses = protected.</a:t>
            </a:r>
          </a:p>
          <a:p>
            <a:pPr marL="285750" indent="-285750">
              <a:buFont typeface="Arial" panose="020B0604020202020204" pitchFamily="34" charset="0"/>
              <a:buChar char="•"/>
            </a:pPr>
            <a:r>
              <a:rPr lang="en-US" sz="1600" dirty="0"/>
              <a:t>Dialogue clips = protected.</a:t>
            </a:r>
          </a:p>
          <a:p>
            <a:pPr marL="285750" indent="-285750">
              <a:buFont typeface="Arial" panose="020B0604020202020204" pitchFamily="34" charset="0"/>
              <a:buChar char="•"/>
            </a:pPr>
            <a:r>
              <a:rPr lang="en-US" sz="1600" dirty="0"/>
              <a:t>Logo = trademark infringement.</a:t>
            </a:r>
          </a:p>
          <a:p>
            <a:pPr marL="285750" indent="-285750">
              <a:buFont typeface="Arial" panose="020B0604020202020204" pitchFamily="34" charset="0"/>
              <a:buChar char="•"/>
            </a:pPr>
            <a:r>
              <a:rPr lang="en-US" sz="1600" dirty="0"/>
              <a:t>Educational intent does not override copyright.</a:t>
            </a:r>
          </a:p>
          <a:p>
            <a:pPr marL="285750" indent="-285750">
              <a:buFont typeface="Arial" panose="020B0604020202020204" pitchFamily="34" charset="0"/>
              <a:buChar char="•"/>
            </a:pPr>
            <a:endParaRPr lang="en-US" sz="1600" dirty="0"/>
          </a:p>
          <a:p>
            <a:r>
              <a:rPr lang="en-US" sz="1600" dirty="0"/>
              <a:t>Even if no lawsuit occurs, they are exposed legally and reputationally.</a:t>
            </a:r>
          </a:p>
          <a:p>
            <a:endParaRPr lang="en-IE" dirty="0">
              <a:solidFill>
                <a:schemeClr val="tx1">
                  <a:lumMod val="75000"/>
                  <a:lumOff val="25000"/>
                </a:schemeClr>
              </a:solidFill>
            </a:endParaRPr>
          </a:p>
        </p:txBody>
      </p:sp>
      <p:grpSp>
        <p:nvGrpSpPr>
          <p:cNvPr id="4" name="Graphic 4">
            <a:extLst>
              <a:ext uri="{FF2B5EF4-FFF2-40B4-BE49-F238E27FC236}">
                <a16:creationId xmlns:a16="http://schemas.microsoft.com/office/drawing/2014/main" id="{AF2D90A0-6043-6648-18A2-627DE5B93099}"/>
              </a:ext>
            </a:extLst>
          </p:cNvPr>
          <p:cNvGrpSpPr/>
          <p:nvPr/>
        </p:nvGrpSpPr>
        <p:grpSpPr>
          <a:xfrm>
            <a:off x="487129" y="830179"/>
            <a:ext cx="1552033" cy="1019392"/>
            <a:chOff x="2314720" y="5191934"/>
            <a:chExt cx="1552033" cy="1019392"/>
          </a:xfrm>
        </p:grpSpPr>
        <p:sp>
          <p:nvSpPr>
            <p:cNvPr id="5" name="Freeform 69">
              <a:extLst>
                <a:ext uri="{FF2B5EF4-FFF2-40B4-BE49-F238E27FC236}">
                  <a16:creationId xmlns:a16="http://schemas.microsoft.com/office/drawing/2014/main" id="{E6E6C383-19E8-3672-0803-742FC002869F}"/>
                </a:ext>
              </a:extLst>
            </p:cNvPr>
            <p:cNvSpPr/>
            <p:nvPr/>
          </p:nvSpPr>
          <p:spPr>
            <a:xfrm>
              <a:off x="3230956" y="5294376"/>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600"/>
                    <a:pt x="686" y="2286"/>
                  </a:cubicBezTo>
                  <a:cubicBezTo>
                    <a:pt x="457"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6" name="Freeform 70">
              <a:extLst>
                <a:ext uri="{FF2B5EF4-FFF2-40B4-BE49-F238E27FC236}">
                  <a16:creationId xmlns:a16="http://schemas.microsoft.com/office/drawing/2014/main" id="{9E9913C7-7DAB-3F19-2C41-1A7BE387CAAE}"/>
                </a:ext>
              </a:extLst>
            </p:cNvPr>
            <p:cNvSpPr/>
            <p:nvPr/>
          </p:nvSpPr>
          <p:spPr>
            <a:xfrm>
              <a:off x="3235299" y="5312206"/>
              <a:ext cx="457" cy="2057"/>
            </a:xfrm>
            <a:custGeom>
              <a:avLst/>
              <a:gdLst>
                <a:gd name="connsiteX0" fmla="*/ 0 w 457"/>
                <a:gd name="connsiteY0" fmla="*/ 0 h 2057"/>
                <a:gd name="connsiteX1" fmla="*/ 457 w 457"/>
                <a:gd name="connsiteY1" fmla="*/ 2057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1"/>
                    <a:pt x="457" y="2057"/>
                  </a:cubicBezTo>
                  <a:cubicBezTo>
                    <a:pt x="457" y="1371"/>
                    <a:pt x="229" y="686"/>
                    <a:pt x="0" y="0"/>
                  </a:cubicBezTo>
                  <a:close/>
                </a:path>
              </a:pathLst>
            </a:custGeom>
            <a:solidFill>
              <a:srgbClr val="FFFFFF"/>
            </a:solidFill>
            <a:ln w="2286" cap="flat">
              <a:noFill/>
              <a:prstDash val="solid"/>
              <a:miter/>
            </a:ln>
          </p:spPr>
          <p:txBody>
            <a:bodyPr rtlCol="0" anchor="ctr"/>
            <a:lstStyle/>
            <a:p>
              <a:endParaRPr lang="en-US"/>
            </a:p>
          </p:txBody>
        </p:sp>
        <p:sp>
          <p:nvSpPr>
            <p:cNvPr id="7" name="Freeform 71">
              <a:extLst>
                <a:ext uri="{FF2B5EF4-FFF2-40B4-BE49-F238E27FC236}">
                  <a16:creationId xmlns:a16="http://schemas.microsoft.com/office/drawing/2014/main" id="{F27522A8-B807-2663-4356-2A00569DC682}"/>
                </a:ext>
              </a:extLst>
            </p:cNvPr>
            <p:cNvSpPr/>
            <p:nvPr/>
          </p:nvSpPr>
          <p:spPr>
            <a:xfrm>
              <a:off x="3234385" y="5307406"/>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229" y="1372"/>
                    <a:pt x="457" y="2286"/>
                  </a:cubicBezTo>
                  <a:cubicBezTo>
                    <a:pt x="229" y="1600"/>
                    <a:pt x="229" y="686"/>
                    <a:pt x="0" y="0"/>
                  </a:cubicBezTo>
                  <a:close/>
                </a:path>
              </a:pathLst>
            </a:custGeom>
            <a:solidFill>
              <a:srgbClr val="FFFFFF"/>
            </a:solidFill>
            <a:ln w="2286" cap="flat">
              <a:noFill/>
              <a:prstDash val="solid"/>
              <a:miter/>
            </a:ln>
          </p:spPr>
          <p:txBody>
            <a:bodyPr rtlCol="0" anchor="ctr"/>
            <a:lstStyle/>
            <a:p>
              <a:endParaRPr lang="en-US"/>
            </a:p>
          </p:txBody>
        </p:sp>
        <p:sp>
          <p:nvSpPr>
            <p:cNvPr id="14" name="Freeform 72">
              <a:extLst>
                <a:ext uri="{FF2B5EF4-FFF2-40B4-BE49-F238E27FC236}">
                  <a16:creationId xmlns:a16="http://schemas.microsoft.com/office/drawing/2014/main" id="{B292A075-C865-FC4B-877F-6F85752022D9}"/>
                </a:ext>
              </a:extLst>
            </p:cNvPr>
            <p:cNvSpPr/>
            <p:nvPr/>
          </p:nvSpPr>
          <p:spPr>
            <a:xfrm>
              <a:off x="3233470" y="5302834"/>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457" y="1372"/>
                    <a:pt x="457" y="2286"/>
                  </a:cubicBezTo>
                  <a:cubicBezTo>
                    <a:pt x="229" y="1600"/>
                    <a:pt x="0" y="915"/>
                    <a:pt x="0" y="0"/>
                  </a:cubicBezTo>
                  <a:close/>
                </a:path>
              </a:pathLst>
            </a:custGeom>
            <a:solidFill>
              <a:srgbClr val="FFFFFF"/>
            </a:solidFill>
            <a:ln w="2286" cap="flat">
              <a:noFill/>
              <a:prstDash val="solid"/>
              <a:miter/>
            </a:ln>
          </p:spPr>
          <p:txBody>
            <a:bodyPr rtlCol="0" anchor="ctr"/>
            <a:lstStyle/>
            <a:p>
              <a:endParaRPr lang="en-US"/>
            </a:p>
          </p:txBody>
        </p:sp>
        <p:sp>
          <p:nvSpPr>
            <p:cNvPr id="15" name="Freeform 73">
              <a:extLst>
                <a:ext uri="{FF2B5EF4-FFF2-40B4-BE49-F238E27FC236}">
                  <a16:creationId xmlns:a16="http://schemas.microsoft.com/office/drawing/2014/main" id="{EC9E4C8B-F517-57F2-3539-2511765C9FBA}"/>
                </a:ext>
              </a:extLst>
            </p:cNvPr>
            <p:cNvSpPr/>
            <p:nvPr/>
          </p:nvSpPr>
          <p:spPr>
            <a:xfrm>
              <a:off x="3232327" y="5298490"/>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371"/>
                    <a:pt x="686" y="2286"/>
                  </a:cubicBezTo>
                  <a:cubicBezTo>
                    <a:pt x="229" y="1600"/>
                    <a:pt x="0" y="686"/>
                    <a:pt x="0" y="0"/>
                  </a:cubicBezTo>
                  <a:close/>
                </a:path>
              </a:pathLst>
            </a:custGeom>
            <a:solidFill>
              <a:srgbClr val="FFFFFF"/>
            </a:solidFill>
            <a:ln w="2286" cap="flat">
              <a:noFill/>
              <a:prstDash val="solid"/>
              <a:miter/>
            </a:ln>
          </p:spPr>
          <p:txBody>
            <a:bodyPr rtlCol="0" anchor="ctr"/>
            <a:lstStyle/>
            <a:p>
              <a:endParaRPr lang="en-US"/>
            </a:p>
          </p:txBody>
        </p:sp>
        <p:sp>
          <p:nvSpPr>
            <p:cNvPr id="16" name="Freeform 74">
              <a:extLst>
                <a:ext uri="{FF2B5EF4-FFF2-40B4-BE49-F238E27FC236}">
                  <a16:creationId xmlns:a16="http://schemas.microsoft.com/office/drawing/2014/main" id="{69D51EE2-7DC0-022E-6B7F-90A8DEF7F632}"/>
                </a:ext>
              </a:extLst>
            </p:cNvPr>
            <p:cNvSpPr/>
            <p:nvPr/>
          </p:nvSpPr>
          <p:spPr>
            <a:xfrm>
              <a:off x="3211525" y="5450967"/>
              <a:ext cx="2286" cy="228"/>
            </a:xfrm>
            <a:custGeom>
              <a:avLst/>
              <a:gdLst>
                <a:gd name="connsiteX0" fmla="*/ 0 w 2286"/>
                <a:gd name="connsiteY0" fmla="*/ 0 h 228"/>
                <a:gd name="connsiteX1" fmla="*/ 0 w 2286"/>
                <a:gd name="connsiteY1" fmla="*/ 229 h 228"/>
                <a:gd name="connsiteX2" fmla="*/ 0 w 2286"/>
                <a:gd name="connsiteY2" fmla="*/ 0 h 228"/>
              </a:gdLst>
              <a:ahLst/>
              <a:cxnLst>
                <a:cxn ang="0">
                  <a:pos x="connsiteX0" y="connsiteY0"/>
                </a:cxn>
                <a:cxn ang="0">
                  <a:pos x="connsiteX1" y="connsiteY1"/>
                </a:cxn>
                <a:cxn ang="0">
                  <a:pos x="connsiteX2" y="connsiteY2"/>
                </a:cxn>
              </a:cxnLst>
              <a:rect l="l" t="t" r="r" b="b"/>
              <a:pathLst>
                <a:path w="2286" h="228">
                  <a:moveTo>
                    <a:pt x="0" y="0"/>
                  </a:moveTo>
                  <a:cubicBezTo>
                    <a:pt x="0" y="0"/>
                    <a:pt x="0" y="229"/>
                    <a:pt x="0" y="229"/>
                  </a:cubicBezTo>
                  <a:cubicBezTo>
                    <a:pt x="0" y="229"/>
                    <a:pt x="0" y="0"/>
                    <a:pt x="0" y="0"/>
                  </a:cubicBezTo>
                  <a:close/>
                </a:path>
              </a:pathLst>
            </a:custGeom>
            <a:solidFill>
              <a:srgbClr val="FFFFFF"/>
            </a:solidFill>
            <a:ln w="2286" cap="flat">
              <a:noFill/>
              <a:prstDash val="solid"/>
              <a:miter/>
            </a:ln>
          </p:spPr>
          <p:txBody>
            <a:bodyPr rtlCol="0" anchor="ctr"/>
            <a:lstStyle/>
            <a:p>
              <a:endParaRPr lang="en-US"/>
            </a:p>
          </p:txBody>
        </p:sp>
        <p:sp>
          <p:nvSpPr>
            <p:cNvPr id="17" name="Freeform 75">
              <a:extLst>
                <a:ext uri="{FF2B5EF4-FFF2-40B4-BE49-F238E27FC236}">
                  <a16:creationId xmlns:a16="http://schemas.microsoft.com/office/drawing/2014/main" id="{57B77EB4-A925-6A2E-53D8-9DB35BCE99D7}"/>
                </a:ext>
              </a:extLst>
            </p:cNvPr>
            <p:cNvSpPr/>
            <p:nvPr/>
          </p:nvSpPr>
          <p:spPr>
            <a:xfrm>
              <a:off x="3212039" y="5447080"/>
              <a:ext cx="171" cy="685"/>
            </a:xfrm>
            <a:custGeom>
              <a:avLst/>
              <a:gdLst>
                <a:gd name="connsiteX0" fmla="*/ 171 w 171"/>
                <a:gd name="connsiteY0" fmla="*/ 0 h 685"/>
                <a:gd name="connsiteX1" fmla="*/ 171 w 171"/>
                <a:gd name="connsiteY1" fmla="*/ 686 h 685"/>
                <a:gd name="connsiteX2" fmla="*/ 171 w 171"/>
                <a:gd name="connsiteY2" fmla="*/ 0 h 685"/>
              </a:gdLst>
              <a:ahLst/>
              <a:cxnLst>
                <a:cxn ang="0">
                  <a:pos x="connsiteX0" y="connsiteY0"/>
                </a:cxn>
                <a:cxn ang="0">
                  <a:pos x="connsiteX1" y="connsiteY1"/>
                </a:cxn>
                <a:cxn ang="0">
                  <a:pos x="connsiteX2" y="connsiteY2"/>
                </a:cxn>
              </a:cxnLst>
              <a:rect l="l" t="t" r="r" b="b"/>
              <a:pathLst>
                <a:path w="171" h="685">
                  <a:moveTo>
                    <a:pt x="171" y="0"/>
                  </a:moveTo>
                  <a:cubicBezTo>
                    <a:pt x="171" y="228"/>
                    <a:pt x="171" y="457"/>
                    <a:pt x="171" y="686"/>
                  </a:cubicBezTo>
                  <a:cubicBezTo>
                    <a:pt x="-57" y="457"/>
                    <a:pt x="-57" y="228"/>
                    <a:pt x="171" y="0"/>
                  </a:cubicBezTo>
                  <a:close/>
                </a:path>
              </a:pathLst>
            </a:custGeom>
            <a:solidFill>
              <a:srgbClr val="FFFFFF"/>
            </a:solidFill>
            <a:ln w="2286" cap="flat">
              <a:noFill/>
              <a:prstDash val="solid"/>
              <a:miter/>
            </a:ln>
          </p:spPr>
          <p:txBody>
            <a:bodyPr rtlCol="0" anchor="ctr"/>
            <a:lstStyle/>
            <a:p>
              <a:endParaRPr lang="en-US"/>
            </a:p>
          </p:txBody>
        </p:sp>
        <p:sp>
          <p:nvSpPr>
            <p:cNvPr id="18" name="Freeform 76">
              <a:extLst>
                <a:ext uri="{FF2B5EF4-FFF2-40B4-BE49-F238E27FC236}">
                  <a16:creationId xmlns:a16="http://schemas.microsoft.com/office/drawing/2014/main" id="{07AE2050-0B1C-E48B-E4A1-814F621B9400}"/>
                </a:ext>
              </a:extLst>
            </p:cNvPr>
            <p:cNvSpPr/>
            <p:nvPr/>
          </p:nvSpPr>
          <p:spPr>
            <a:xfrm>
              <a:off x="3236214" y="5317007"/>
              <a:ext cx="457" cy="2057"/>
            </a:xfrm>
            <a:custGeom>
              <a:avLst/>
              <a:gdLst>
                <a:gd name="connsiteX0" fmla="*/ 0 w 457"/>
                <a:gd name="connsiteY0" fmla="*/ 0 h 2057"/>
                <a:gd name="connsiteX1" fmla="*/ 457 w 457"/>
                <a:gd name="connsiteY1" fmla="*/ 2058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2"/>
                    <a:pt x="457" y="2058"/>
                  </a:cubicBezTo>
                  <a:cubicBezTo>
                    <a:pt x="229"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19" name="Freeform 77">
              <a:extLst>
                <a:ext uri="{FF2B5EF4-FFF2-40B4-BE49-F238E27FC236}">
                  <a16:creationId xmlns:a16="http://schemas.microsoft.com/office/drawing/2014/main" id="{C508CC7E-4434-BB25-A0CA-A8CF05497EEA}"/>
                </a:ext>
              </a:extLst>
            </p:cNvPr>
            <p:cNvSpPr/>
            <p:nvPr/>
          </p:nvSpPr>
          <p:spPr>
            <a:xfrm>
              <a:off x="3229813" y="5290032"/>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5"/>
                    <a:pt x="457" y="1600"/>
                    <a:pt x="686" y="2286"/>
                  </a:cubicBezTo>
                  <a:cubicBezTo>
                    <a:pt x="457" y="1600"/>
                    <a:pt x="229" y="914"/>
                    <a:pt x="0" y="0"/>
                  </a:cubicBezTo>
                  <a:close/>
                </a:path>
              </a:pathLst>
            </a:custGeom>
            <a:solidFill>
              <a:srgbClr val="FFFFFF"/>
            </a:solidFill>
            <a:ln w="2286" cap="flat">
              <a:noFill/>
              <a:prstDash val="solid"/>
              <a:miter/>
            </a:ln>
          </p:spPr>
          <p:txBody>
            <a:bodyPr rtlCol="0" anchor="ctr"/>
            <a:lstStyle/>
            <a:p>
              <a:endParaRPr lang="en-US"/>
            </a:p>
          </p:txBody>
        </p:sp>
        <p:sp>
          <p:nvSpPr>
            <p:cNvPr id="20" name="Freeform 78">
              <a:extLst>
                <a:ext uri="{FF2B5EF4-FFF2-40B4-BE49-F238E27FC236}">
                  <a16:creationId xmlns:a16="http://schemas.microsoft.com/office/drawing/2014/main" id="{1D6A2E84-2AA8-9FC5-FDE7-711D1263409A}"/>
                </a:ext>
              </a:extLst>
            </p:cNvPr>
            <p:cNvSpPr/>
            <p:nvPr/>
          </p:nvSpPr>
          <p:spPr>
            <a:xfrm>
              <a:off x="3220212" y="5395417"/>
              <a:ext cx="7772" cy="23774"/>
            </a:xfrm>
            <a:custGeom>
              <a:avLst/>
              <a:gdLst>
                <a:gd name="connsiteX0" fmla="*/ 7772 w 7772"/>
                <a:gd name="connsiteY0" fmla="*/ 0 h 23774"/>
                <a:gd name="connsiteX1" fmla="*/ 0 w 7772"/>
                <a:gd name="connsiteY1" fmla="*/ 23775 h 23774"/>
                <a:gd name="connsiteX2" fmla="*/ 7772 w 7772"/>
                <a:gd name="connsiteY2" fmla="*/ 0 h 23774"/>
              </a:gdLst>
              <a:ahLst/>
              <a:cxnLst>
                <a:cxn ang="0">
                  <a:pos x="connsiteX0" y="connsiteY0"/>
                </a:cxn>
                <a:cxn ang="0">
                  <a:pos x="connsiteX1" y="connsiteY1"/>
                </a:cxn>
                <a:cxn ang="0">
                  <a:pos x="connsiteX2" y="connsiteY2"/>
                </a:cxn>
              </a:cxnLst>
              <a:rect l="l" t="t" r="r" b="b"/>
              <a:pathLst>
                <a:path w="7772" h="23774">
                  <a:moveTo>
                    <a:pt x="7772" y="0"/>
                  </a:moveTo>
                  <a:cubicBezTo>
                    <a:pt x="5258" y="8001"/>
                    <a:pt x="2515" y="15774"/>
                    <a:pt x="0" y="23775"/>
                  </a:cubicBezTo>
                  <a:cubicBezTo>
                    <a:pt x="2743" y="16002"/>
                    <a:pt x="5258" y="8001"/>
                    <a:pt x="7772" y="0"/>
                  </a:cubicBezTo>
                  <a:close/>
                </a:path>
              </a:pathLst>
            </a:custGeom>
            <a:solidFill>
              <a:srgbClr val="FFFFFF"/>
            </a:solidFill>
            <a:ln w="2286" cap="flat">
              <a:noFill/>
              <a:prstDash val="solid"/>
              <a:miter/>
            </a:ln>
          </p:spPr>
          <p:txBody>
            <a:bodyPr rtlCol="0" anchor="ctr"/>
            <a:lstStyle/>
            <a:p>
              <a:endParaRPr lang="en-US"/>
            </a:p>
          </p:txBody>
        </p:sp>
        <p:sp>
          <p:nvSpPr>
            <p:cNvPr id="21" name="Freeform 79">
              <a:extLst>
                <a:ext uri="{FF2B5EF4-FFF2-40B4-BE49-F238E27FC236}">
                  <a16:creationId xmlns:a16="http://schemas.microsoft.com/office/drawing/2014/main" id="{336F563B-6B61-0524-26E2-3DF981EC89D7}"/>
                </a:ext>
              </a:extLst>
            </p:cNvPr>
            <p:cNvSpPr/>
            <p:nvPr/>
          </p:nvSpPr>
          <p:spPr>
            <a:xfrm>
              <a:off x="3237128" y="5322265"/>
              <a:ext cx="228" cy="1600"/>
            </a:xfrm>
            <a:custGeom>
              <a:avLst/>
              <a:gdLst>
                <a:gd name="connsiteX0" fmla="*/ 0 w 228"/>
                <a:gd name="connsiteY0" fmla="*/ 0 h 1600"/>
                <a:gd name="connsiteX1" fmla="*/ 229 w 228"/>
                <a:gd name="connsiteY1" fmla="*/ 1600 h 1600"/>
                <a:gd name="connsiteX2" fmla="*/ 0 w 228"/>
                <a:gd name="connsiteY2" fmla="*/ 0 h 1600"/>
              </a:gdLst>
              <a:ahLst/>
              <a:cxnLst>
                <a:cxn ang="0">
                  <a:pos x="connsiteX0" y="connsiteY0"/>
                </a:cxn>
                <a:cxn ang="0">
                  <a:pos x="connsiteX1" y="connsiteY1"/>
                </a:cxn>
                <a:cxn ang="0">
                  <a:pos x="connsiteX2" y="connsiteY2"/>
                </a:cxn>
              </a:cxnLst>
              <a:rect l="l" t="t" r="r" b="b"/>
              <a:pathLst>
                <a:path w="228" h="1600">
                  <a:moveTo>
                    <a:pt x="0" y="0"/>
                  </a:moveTo>
                  <a:cubicBezTo>
                    <a:pt x="0" y="457"/>
                    <a:pt x="229" y="1143"/>
                    <a:pt x="229" y="1600"/>
                  </a:cubicBezTo>
                  <a:cubicBezTo>
                    <a:pt x="229" y="1143"/>
                    <a:pt x="0" y="686"/>
                    <a:pt x="0" y="0"/>
                  </a:cubicBezTo>
                  <a:close/>
                </a:path>
              </a:pathLst>
            </a:custGeom>
            <a:solidFill>
              <a:srgbClr val="FFFFFF"/>
            </a:solidFill>
            <a:ln w="2286" cap="flat">
              <a:noFill/>
              <a:prstDash val="solid"/>
              <a:miter/>
            </a:ln>
          </p:spPr>
          <p:txBody>
            <a:bodyPr rtlCol="0" anchor="ctr"/>
            <a:lstStyle/>
            <a:p>
              <a:endParaRPr lang="en-US"/>
            </a:p>
          </p:txBody>
        </p:sp>
        <p:sp>
          <p:nvSpPr>
            <p:cNvPr id="22" name="Freeform 80">
              <a:extLst>
                <a:ext uri="{FF2B5EF4-FFF2-40B4-BE49-F238E27FC236}">
                  <a16:creationId xmlns:a16="http://schemas.microsoft.com/office/drawing/2014/main" id="{071B59AB-0F74-4627-1586-0A166318199B}"/>
                </a:ext>
              </a:extLst>
            </p:cNvPr>
            <p:cNvSpPr/>
            <p:nvPr/>
          </p:nvSpPr>
          <p:spPr>
            <a:xfrm>
              <a:off x="3206953" y="5251170"/>
              <a:ext cx="2286" cy="2286"/>
            </a:xfrm>
            <a:custGeom>
              <a:avLst/>
              <a:gdLst>
                <a:gd name="connsiteX0" fmla="*/ 0 w 2286"/>
                <a:gd name="connsiteY0" fmla="*/ 0 h 2286"/>
                <a:gd name="connsiteX1" fmla="*/ 2286 w 2286"/>
                <a:gd name="connsiteY1" fmla="*/ 2286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686" y="685"/>
                    <a:pt x="1372" y="1600"/>
                    <a:pt x="2286" y="2286"/>
                  </a:cubicBezTo>
                  <a:cubicBezTo>
                    <a:pt x="1600" y="1600"/>
                    <a:pt x="914" y="914"/>
                    <a:pt x="0" y="0"/>
                  </a:cubicBezTo>
                  <a:close/>
                </a:path>
              </a:pathLst>
            </a:custGeom>
            <a:solidFill>
              <a:srgbClr val="FFFFFF"/>
            </a:solidFill>
            <a:ln w="2286" cap="flat">
              <a:noFill/>
              <a:prstDash val="solid"/>
              <a:miter/>
            </a:ln>
          </p:spPr>
          <p:txBody>
            <a:bodyPr rtlCol="0" anchor="ctr"/>
            <a:lstStyle/>
            <a:p>
              <a:endParaRPr lang="en-US"/>
            </a:p>
          </p:txBody>
        </p:sp>
        <p:sp>
          <p:nvSpPr>
            <p:cNvPr id="23" name="Freeform 81">
              <a:extLst>
                <a:ext uri="{FF2B5EF4-FFF2-40B4-BE49-F238E27FC236}">
                  <a16:creationId xmlns:a16="http://schemas.microsoft.com/office/drawing/2014/main" id="{6EF6D597-C6B6-C777-6A1F-6E44299F2BB5}"/>
                </a:ext>
              </a:extLst>
            </p:cNvPr>
            <p:cNvSpPr/>
            <p:nvPr/>
          </p:nvSpPr>
          <p:spPr>
            <a:xfrm>
              <a:off x="3182721" y="5233568"/>
              <a:ext cx="3429" cy="1828"/>
            </a:xfrm>
            <a:custGeom>
              <a:avLst/>
              <a:gdLst>
                <a:gd name="connsiteX0" fmla="*/ 0 w 3429"/>
                <a:gd name="connsiteY0" fmla="*/ 0 h 1828"/>
                <a:gd name="connsiteX1" fmla="*/ 3429 w 3429"/>
                <a:gd name="connsiteY1" fmla="*/ 1829 h 1828"/>
                <a:gd name="connsiteX2" fmla="*/ 0 w 3429"/>
                <a:gd name="connsiteY2" fmla="*/ 0 h 1828"/>
              </a:gdLst>
              <a:ahLst/>
              <a:cxnLst>
                <a:cxn ang="0">
                  <a:pos x="connsiteX0" y="connsiteY0"/>
                </a:cxn>
                <a:cxn ang="0">
                  <a:pos x="connsiteX1" y="connsiteY1"/>
                </a:cxn>
                <a:cxn ang="0">
                  <a:pos x="connsiteX2" y="connsiteY2"/>
                </a:cxn>
              </a:cxnLst>
              <a:rect l="l" t="t" r="r" b="b"/>
              <a:pathLst>
                <a:path w="3429" h="1828">
                  <a:moveTo>
                    <a:pt x="0" y="0"/>
                  </a:moveTo>
                  <a:cubicBezTo>
                    <a:pt x="1143" y="686"/>
                    <a:pt x="2286" y="1143"/>
                    <a:pt x="3429" y="1829"/>
                  </a:cubicBezTo>
                  <a:cubicBezTo>
                    <a:pt x="2286" y="1143"/>
                    <a:pt x="1143" y="686"/>
                    <a:pt x="0" y="0"/>
                  </a:cubicBezTo>
                  <a:close/>
                </a:path>
              </a:pathLst>
            </a:custGeom>
            <a:solidFill>
              <a:srgbClr val="FFFFFF"/>
            </a:solidFill>
            <a:ln w="2286" cap="flat">
              <a:noFill/>
              <a:prstDash val="solid"/>
              <a:miter/>
            </a:ln>
          </p:spPr>
          <p:txBody>
            <a:bodyPr rtlCol="0" anchor="ctr"/>
            <a:lstStyle/>
            <a:p>
              <a:endParaRPr lang="en-US"/>
            </a:p>
          </p:txBody>
        </p:sp>
        <p:sp>
          <p:nvSpPr>
            <p:cNvPr id="24" name="Freeform 82">
              <a:extLst>
                <a:ext uri="{FF2B5EF4-FFF2-40B4-BE49-F238E27FC236}">
                  <a16:creationId xmlns:a16="http://schemas.microsoft.com/office/drawing/2014/main" id="{35BC1E08-8BAF-B284-3C23-E27109FC13A3}"/>
                </a:ext>
              </a:extLst>
            </p:cNvPr>
            <p:cNvSpPr/>
            <p:nvPr/>
          </p:nvSpPr>
          <p:spPr>
            <a:xfrm>
              <a:off x="3171291" y="5228539"/>
              <a:ext cx="3886" cy="1600"/>
            </a:xfrm>
            <a:custGeom>
              <a:avLst/>
              <a:gdLst>
                <a:gd name="connsiteX0" fmla="*/ 0 w 3886"/>
                <a:gd name="connsiteY0" fmla="*/ 0 h 1600"/>
                <a:gd name="connsiteX1" fmla="*/ 3886 w 3886"/>
                <a:gd name="connsiteY1" fmla="*/ 1600 h 1600"/>
                <a:gd name="connsiteX2" fmla="*/ 0 w 3886"/>
                <a:gd name="connsiteY2" fmla="*/ 0 h 1600"/>
              </a:gdLst>
              <a:ahLst/>
              <a:cxnLst>
                <a:cxn ang="0">
                  <a:pos x="connsiteX0" y="connsiteY0"/>
                </a:cxn>
                <a:cxn ang="0">
                  <a:pos x="connsiteX1" y="connsiteY1"/>
                </a:cxn>
                <a:cxn ang="0">
                  <a:pos x="connsiteX2" y="connsiteY2"/>
                </a:cxn>
              </a:cxnLst>
              <a:rect l="l" t="t" r="r" b="b"/>
              <a:pathLst>
                <a:path w="3886" h="1600">
                  <a:moveTo>
                    <a:pt x="0" y="0"/>
                  </a:moveTo>
                  <a:cubicBezTo>
                    <a:pt x="1372" y="457"/>
                    <a:pt x="2515" y="915"/>
                    <a:pt x="3886" y="1600"/>
                  </a:cubicBezTo>
                  <a:cubicBezTo>
                    <a:pt x="2515" y="915"/>
                    <a:pt x="1143" y="457"/>
                    <a:pt x="0" y="0"/>
                  </a:cubicBezTo>
                  <a:close/>
                </a:path>
              </a:pathLst>
            </a:custGeom>
            <a:solidFill>
              <a:srgbClr val="FFFFFF"/>
            </a:solidFill>
            <a:ln w="2286" cap="flat">
              <a:noFill/>
              <a:prstDash val="solid"/>
              <a:miter/>
            </a:ln>
          </p:spPr>
          <p:txBody>
            <a:bodyPr rtlCol="0" anchor="ctr"/>
            <a:lstStyle/>
            <a:p>
              <a:endParaRPr lang="en-US"/>
            </a:p>
          </p:txBody>
        </p:sp>
        <p:sp>
          <p:nvSpPr>
            <p:cNvPr id="25" name="Freeform 83">
              <a:extLst>
                <a:ext uri="{FF2B5EF4-FFF2-40B4-BE49-F238E27FC236}">
                  <a16:creationId xmlns:a16="http://schemas.microsoft.com/office/drawing/2014/main" id="{6D94E1E4-D25A-C026-BBD3-9CBB8AE652EC}"/>
                </a:ext>
              </a:extLst>
            </p:cNvPr>
            <p:cNvSpPr/>
            <p:nvPr/>
          </p:nvSpPr>
          <p:spPr>
            <a:xfrm>
              <a:off x="3228213" y="5286146"/>
              <a:ext cx="914" cy="2514"/>
            </a:xfrm>
            <a:custGeom>
              <a:avLst/>
              <a:gdLst>
                <a:gd name="connsiteX0" fmla="*/ 0 w 914"/>
                <a:gd name="connsiteY0" fmla="*/ 0 h 2514"/>
                <a:gd name="connsiteX1" fmla="*/ 914 w 914"/>
                <a:gd name="connsiteY1" fmla="*/ 2515 h 2514"/>
                <a:gd name="connsiteX2" fmla="*/ 0 w 914"/>
                <a:gd name="connsiteY2" fmla="*/ 0 h 2514"/>
              </a:gdLst>
              <a:ahLst/>
              <a:cxnLst>
                <a:cxn ang="0">
                  <a:pos x="connsiteX0" y="connsiteY0"/>
                </a:cxn>
                <a:cxn ang="0">
                  <a:pos x="connsiteX1" y="connsiteY1"/>
                </a:cxn>
                <a:cxn ang="0">
                  <a:pos x="connsiteX2" y="connsiteY2"/>
                </a:cxn>
              </a:cxnLst>
              <a:rect l="l" t="t" r="r" b="b"/>
              <a:pathLst>
                <a:path w="914" h="2514">
                  <a:moveTo>
                    <a:pt x="0" y="0"/>
                  </a:moveTo>
                  <a:cubicBezTo>
                    <a:pt x="229" y="686"/>
                    <a:pt x="457" y="1601"/>
                    <a:pt x="914" y="2515"/>
                  </a:cubicBezTo>
                  <a:cubicBezTo>
                    <a:pt x="686" y="1601"/>
                    <a:pt x="457" y="686"/>
                    <a:pt x="0" y="0"/>
                  </a:cubicBezTo>
                  <a:close/>
                </a:path>
              </a:pathLst>
            </a:custGeom>
            <a:solidFill>
              <a:srgbClr val="FFFFFF"/>
            </a:solidFill>
            <a:ln w="2286" cap="flat">
              <a:noFill/>
              <a:prstDash val="solid"/>
              <a:miter/>
            </a:ln>
          </p:spPr>
          <p:txBody>
            <a:bodyPr rtlCol="0" anchor="ctr"/>
            <a:lstStyle/>
            <a:p>
              <a:endParaRPr lang="en-US"/>
            </a:p>
          </p:txBody>
        </p:sp>
        <p:sp>
          <p:nvSpPr>
            <p:cNvPr id="26" name="Freeform 84">
              <a:extLst>
                <a:ext uri="{FF2B5EF4-FFF2-40B4-BE49-F238E27FC236}">
                  <a16:creationId xmlns:a16="http://schemas.microsoft.com/office/drawing/2014/main" id="{EE6574AE-AB61-7770-0443-924102D1F795}"/>
                </a:ext>
              </a:extLst>
            </p:cNvPr>
            <p:cNvSpPr/>
            <p:nvPr/>
          </p:nvSpPr>
          <p:spPr>
            <a:xfrm>
              <a:off x="3209467" y="5253913"/>
              <a:ext cx="2057" cy="2286"/>
            </a:xfrm>
            <a:custGeom>
              <a:avLst/>
              <a:gdLst>
                <a:gd name="connsiteX0" fmla="*/ 0 w 2057"/>
                <a:gd name="connsiteY0" fmla="*/ 0 h 2286"/>
                <a:gd name="connsiteX1" fmla="*/ 2057 w 2057"/>
                <a:gd name="connsiteY1" fmla="*/ 2286 h 2286"/>
                <a:gd name="connsiteX2" fmla="*/ 0 w 2057"/>
                <a:gd name="connsiteY2" fmla="*/ 0 h 2286"/>
              </a:gdLst>
              <a:ahLst/>
              <a:cxnLst>
                <a:cxn ang="0">
                  <a:pos x="connsiteX0" y="connsiteY0"/>
                </a:cxn>
                <a:cxn ang="0">
                  <a:pos x="connsiteX1" y="connsiteY1"/>
                </a:cxn>
                <a:cxn ang="0">
                  <a:pos x="connsiteX2" y="connsiteY2"/>
                </a:cxn>
              </a:cxnLst>
              <a:rect l="l" t="t" r="r" b="b"/>
              <a:pathLst>
                <a:path w="2057" h="2286">
                  <a:moveTo>
                    <a:pt x="0" y="0"/>
                  </a:moveTo>
                  <a:cubicBezTo>
                    <a:pt x="686" y="686"/>
                    <a:pt x="1372" y="1600"/>
                    <a:pt x="2057" y="2286"/>
                  </a:cubicBezTo>
                  <a:cubicBezTo>
                    <a:pt x="1372" y="1600"/>
                    <a:pt x="686" y="914"/>
                    <a:pt x="0" y="0"/>
                  </a:cubicBezTo>
                  <a:close/>
                </a:path>
              </a:pathLst>
            </a:custGeom>
            <a:solidFill>
              <a:srgbClr val="FFFFFF"/>
            </a:solidFill>
            <a:ln w="2286" cap="flat">
              <a:noFill/>
              <a:prstDash val="solid"/>
              <a:miter/>
            </a:ln>
          </p:spPr>
          <p:txBody>
            <a:bodyPr rtlCol="0" anchor="ctr"/>
            <a:lstStyle/>
            <a:p>
              <a:endParaRPr lang="en-US"/>
            </a:p>
          </p:txBody>
        </p:sp>
        <p:sp>
          <p:nvSpPr>
            <p:cNvPr id="27" name="Freeform 85">
              <a:extLst>
                <a:ext uri="{FF2B5EF4-FFF2-40B4-BE49-F238E27FC236}">
                  <a16:creationId xmlns:a16="http://schemas.microsoft.com/office/drawing/2014/main" id="{EE86973F-D041-68B4-97E7-78CEF9C58155}"/>
                </a:ext>
              </a:extLst>
            </p:cNvPr>
            <p:cNvSpPr/>
            <p:nvPr/>
          </p:nvSpPr>
          <p:spPr>
            <a:xfrm>
              <a:off x="3175177" y="5230139"/>
              <a:ext cx="3657" cy="1600"/>
            </a:xfrm>
            <a:custGeom>
              <a:avLst/>
              <a:gdLst>
                <a:gd name="connsiteX0" fmla="*/ 0 w 3657"/>
                <a:gd name="connsiteY0" fmla="*/ 0 h 1600"/>
                <a:gd name="connsiteX1" fmla="*/ 3658 w 3657"/>
                <a:gd name="connsiteY1" fmla="*/ 1601 h 1600"/>
                <a:gd name="connsiteX2" fmla="*/ 0 w 3657"/>
                <a:gd name="connsiteY2" fmla="*/ 0 h 1600"/>
              </a:gdLst>
              <a:ahLst/>
              <a:cxnLst>
                <a:cxn ang="0">
                  <a:pos x="connsiteX0" y="connsiteY0"/>
                </a:cxn>
                <a:cxn ang="0">
                  <a:pos x="connsiteX1" y="connsiteY1"/>
                </a:cxn>
                <a:cxn ang="0">
                  <a:pos x="connsiteX2" y="connsiteY2"/>
                </a:cxn>
              </a:cxnLst>
              <a:rect l="l" t="t" r="r" b="b"/>
              <a:pathLst>
                <a:path w="3657" h="1600">
                  <a:moveTo>
                    <a:pt x="0" y="0"/>
                  </a:moveTo>
                  <a:cubicBezTo>
                    <a:pt x="1143" y="458"/>
                    <a:pt x="2515" y="1143"/>
                    <a:pt x="3658" y="1601"/>
                  </a:cubicBezTo>
                  <a:cubicBezTo>
                    <a:pt x="2515" y="1143"/>
                    <a:pt x="1372" y="458"/>
                    <a:pt x="0" y="0"/>
                  </a:cubicBezTo>
                  <a:close/>
                </a:path>
              </a:pathLst>
            </a:custGeom>
            <a:solidFill>
              <a:srgbClr val="FFFFFF"/>
            </a:solidFill>
            <a:ln w="2286" cap="flat">
              <a:noFill/>
              <a:prstDash val="solid"/>
              <a:miter/>
            </a:ln>
          </p:spPr>
          <p:txBody>
            <a:bodyPr rtlCol="0" anchor="ctr"/>
            <a:lstStyle/>
            <a:p>
              <a:endParaRPr lang="en-US"/>
            </a:p>
          </p:txBody>
        </p:sp>
        <p:sp>
          <p:nvSpPr>
            <p:cNvPr id="28" name="Freeform 86">
              <a:extLst>
                <a:ext uri="{FF2B5EF4-FFF2-40B4-BE49-F238E27FC236}">
                  <a16:creationId xmlns:a16="http://schemas.microsoft.com/office/drawing/2014/main" id="{536389B1-A402-2660-9CD2-22B8355AEA7D}"/>
                </a:ext>
              </a:extLst>
            </p:cNvPr>
            <p:cNvSpPr/>
            <p:nvPr/>
          </p:nvSpPr>
          <p:spPr>
            <a:xfrm>
              <a:off x="3179064" y="5231739"/>
              <a:ext cx="3429" cy="1600"/>
            </a:xfrm>
            <a:custGeom>
              <a:avLst/>
              <a:gdLst>
                <a:gd name="connsiteX0" fmla="*/ 0 w 3429"/>
                <a:gd name="connsiteY0" fmla="*/ 0 h 1600"/>
                <a:gd name="connsiteX1" fmla="*/ 3429 w 3429"/>
                <a:gd name="connsiteY1" fmla="*/ 1600 h 1600"/>
                <a:gd name="connsiteX2" fmla="*/ 0 w 3429"/>
                <a:gd name="connsiteY2" fmla="*/ 0 h 1600"/>
              </a:gdLst>
              <a:ahLst/>
              <a:cxnLst>
                <a:cxn ang="0">
                  <a:pos x="connsiteX0" y="connsiteY0"/>
                </a:cxn>
                <a:cxn ang="0">
                  <a:pos x="connsiteX1" y="connsiteY1"/>
                </a:cxn>
                <a:cxn ang="0">
                  <a:pos x="connsiteX2" y="connsiteY2"/>
                </a:cxn>
              </a:cxnLst>
              <a:rect l="l" t="t" r="r" b="b"/>
              <a:pathLst>
                <a:path w="3429" h="1600">
                  <a:moveTo>
                    <a:pt x="0" y="0"/>
                  </a:moveTo>
                  <a:cubicBezTo>
                    <a:pt x="1143" y="457"/>
                    <a:pt x="2286" y="1143"/>
                    <a:pt x="3429" y="1600"/>
                  </a:cubicBezTo>
                  <a:cubicBezTo>
                    <a:pt x="2286" y="1143"/>
                    <a:pt x="1143" y="685"/>
                    <a:pt x="0" y="0"/>
                  </a:cubicBezTo>
                  <a:close/>
                </a:path>
              </a:pathLst>
            </a:custGeom>
            <a:solidFill>
              <a:srgbClr val="FFFFFF"/>
            </a:solidFill>
            <a:ln w="2286" cap="flat">
              <a:noFill/>
              <a:prstDash val="solid"/>
              <a:miter/>
            </a:ln>
          </p:spPr>
          <p:txBody>
            <a:bodyPr rtlCol="0" anchor="ctr"/>
            <a:lstStyle/>
            <a:p>
              <a:endParaRPr lang="en-US"/>
            </a:p>
          </p:txBody>
        </p:sp>
        <p:sp>
          <p:nvSpPr>
            <p:cNvPr id="29" name="Freeform 87">
              <a:extLst>
                <a:ext uri="{FF2B5EF4-FFF2-40B4-BE49-F238E27FC236}">
                  <a16:creationId xmlns:a16="http://schemas.microsoft.com/office/drawing/2014/main" id="{39CF52E9-90DB-9F2A-59F0-5B76F51BBA46}"/>
                </a:ext>
              </a:extLst>
            </p:cNvPr>
            <p:cNvSpPr/>
            <p:nvPr/>
          </p:nvSpPr>
          <p:spPr>
            <a:xfrm>
              <a:off x="2537383" y="5215205"/>
              <a:ext cx="900694" cy="908365"/>
            </a:xfrm>
            <a:custGeom>
              <a:avLst/>
              <a:gdLst>
                <a:gd name="connsiteX0" fmla="*/ 360502 w 900694"/>
                <a:gd name="connsiteY0" fmla="*/ 449960 h 908365"/>
                <a:gd name="connsiteX1" fmla="*/ 312953 w 900694"/>
                <a:gd name="connsiteY1" fmla="*/ 464590 h 908365"/>
                <a:gd name="connsiteX2" fmla="*/ 281178 w 900694"/>
                <a:gd name="connsiteY2" fmla="*/ 426414 h 908365"/>
                <a:gd name="connsiteX3" fmla="*/ 276835 w 900694"/>
                <a:gd name="connsiteY3" fmla="*/ 344347 h 908365"/>
                <a:gd name="connsiteX4" fmla="*/ 264719 w 900694"/>
                <a:gd name="connsiteY4" fmla="*/ 305942 h 908365"/>
                <a:gd name="connsiteX5" fmla="*/ 222656 w 900694"/>
                <a:gd name="connsiteY5" fmla="*/ 315086 h 908365"/>
                <a:gd name="connsiteX6" fmla="*/ 220828 w 900694"/>
                <a:gd name="connsiteY6" fmla="*/ 332459 h 908365"/>
                <a:gd name="connsiteX7" fmla="*/ 223114 w 900694"/>
                <a:gd name="connsiteY7" fmla="*/ 456132 h 908365"/>
                <a:gd name="connsiteX8" fmla="*/ 215798 w 900694"/>
                <a:gd name="connsiteY8" fmla="*/ 490193 h 908365"/>
                <a:gd name="connsiteX9" fmla="*/ 173965 w 900694"/>
                <a:gd name="connsiteY9" fmla="*/ 497280 h 908365"/>
                <a:gd name="connsiteX10" fmla="*/ 13487 w 900694"/>
                <a:gd name="connsiteY10" fmla="*/ 518768 h 908365"/>
                <a:gd name="connsiteX11" fmla="*/ 13716 w 900694"/>
                <a:gd name="connsiteY11" fmla="*/ 556945 h 908365"/>
                <a:gd name="connsiteX12" fmla="*/ 50292 w 900694"/>
                <a:gd name="connsiteY12" fmla="*/ 603122 h 908365"/>
                <a:gd name="connsiteX13" fmla="*/ 53950 w 900694"/>
                <a:gd name="connsiteY13" fmla="*/ 650442 h 908365"/>
                <a:gd name="connsiteX14" fmla="*/ 13487 w 900694"/>
                <a:gd name="connsiteY14" fmla="*/ 668273 h 908365"/>
                <a:gd name="connsiteX15" fmla="*/ 0 w 900694"/>
                <a:gd name="connsiteY15" fmla="*/ 667130 h 908365"/>
                <a:gd name="connsiteX16" fmla="*/ 20803 w 900694"/>
                <a:gd name="connsiteY16" fmla="*/ 674217 h 908365"/>
                <a:gd name="connsiteX17" fmla="*/ 171907 w 900694"/>
                <a:gd name="connsiteY17" fmla="*/ 675817 h 908365"/>
                <a:gd name="connsiteX18" fmla="*/ 294437 w 900694"/>
                <a:gd name="connsiteY18" fmla="*/ 770686 h 908365"/>
                <a:gd name="connsiteX19" fmla="*/ 338099 w 900694"/>
                <a:gd name="connsiteY19" fmla="*/ 841095 h 908365"/>
                <a:gd name="connsiteX20" fmla="*/ 422681 w 900694"/>
                <a:gd name="connsiteY20" fmla="*/ 884300 h 908365"/>
                <a:gd name="connsiteX21" fmla="*/ 531724 w 900694"/>
                <a:gd name="connsiteY21" fmla="*/ 897330 h 908365"/>
                <a:gd name="connsiteX22" fmla="*/ 629336 w 900694"/>
                <a:gd name="connsiteY22" fmla="*/ 901216 h 908365"/>
                <a:gd name="connsiteX23" fmla="*/ 779297 w 900694"/>
                <a:gd name="connsiteY23" fmla="*/ 899388 h 908365"/>
                <a:gd name="connsiteX24" fmla="*/ 877367 w 900694"/>
                <a:gd name="connsiteY24" fmla="*/ 796746 h 908365"/>
                <a:gd name="connsiteX25" fmla="*/ 890397 w 900694"/>
                <a:gd name="connsiteY25" fmla="*/ 703477 h 908365"/>
                <a:gd name="connsiteX26" fmla="*/ 887425 w 900694"/>
                <a:gd name="connsiteY26" fmla="*/ 726337 h 908365"/>
                <a:gd name="connsiteX27" fmla="*/ 900227 w 900694"/>
                <a:gd name="connsiteY27" fmla="*/ 459790 h 908365"/>
                <a:gd name="connsiteX28" fmla="*/ 896112 w 900694"/>
                <a:gd name="connsiteY28" fmla="*/ 348919 h 908365"/>
                <a:gd name="connsiteX29" fmla="*/ 854050 w 900694"/>
                <a:gd name="connsiteY29" fmla="*/ 284225 h 908365"/>
                <a:gd name="connsiteX30" fmla="*/ 865937 w 900694"/>
                <a:gd name="connsiteY30" fmla="*/ 285368 h 908365"/>
                <a:gd name="connsiteX31" fmla="*/ 743407 w 900694"/>
                <a:gd name="connsiteY31" fmla="*/ 285596 h 908365"/>
                <a:gd name="connsiteX32" fmla="*/ 693115 w 900694"/>
                <a:gd name="connsiteY32" fmla="*/ 273252 h 908365"/>
                <a:gd name="connsiteX33" fmla="*/ 673913 w 900694"/>
                <a:gd name="connsiteY33" fmla="*/ 243077 h 908365"/>
                <a:gd name="connsiteX34" fmla="*/ 673913 w 900694"/>
                <a:gd name="connsiteY34" fmla="*/ 243077 h 908365"/>
                <a:gd name="connsiteX35" fmla="*/ 650367 w 900694"/>
                <a:gd name="connsiteY35" fmla="*/ 72998 h 908365"/>
                <a:gd name="connsiteX36" fmla="*/ 633908 w 900694"/>
                <a:gd name="connsiteY36" fmla="*/ 13105 h 908365"/>
                <a:gd name="connsiteX37" fmla="*/ 621563 w 900694"/>
                <a:gd name="connsiteY37" fmla="*/ 8990 h 908365"/>
                <a:gd name="connsiteX38" fmla="*/ 557784 w 900694"/>
                <a:gd name="connsiteY38" fmla="*/ 75 h 908365"/>
                <a:gd name="connsiteX39" fmla="*/ 436626 w 900694"/>
                <a:gd name="connsiteY39" fmla="*/ 89229 h 908365"/>
                <a:gd name="connsiteX40" fmla="*/ 434340 w 900694"/>
                <a:gd name="connsiteY40" fmla="*/ 153466 h 908365"/>
                <a:gd name="connsiteX41" fmla="*/ 459943 w 900694"/>
                <a:gd name="connsiteY41" fmla="*/ 225246 h 908365"/>
                <a:gd name="connsiteX42" fmla="*/ 440969 w 900694"/>
                <a:gd name="connsiteY42" fmla="*/ 275538 h 908365"/>
                <a:gd name="connsiteX43" fmla="*/ 412623 w 900694"/>
                <a:gd name="connsiteY43" fmla="*/ 281024 h 908365"/>
                <a:gd name="connsiteX44" fmla="*/ 374218 w 900694"/>
                <a:gd name="connsiteY44" fmla="*/ 286054 h 908365"/>
                <a:gd name="connsiteX45" fmla="*/ 388391 w 900694"/>
                <a:gd name="connsiteY45" fmla="*/ 342518 h 908365"/>
                <a:gd name="connsiteX46" fmla="*/ 360502 w 900694"/>
                <a:gd name="connsiteY46" fmla="*/ 449960 h 90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0694" h="908365">
                  <a:moveTo>
                    <a:pt x="360502" y="449960"/>
                  </a:moveTo>
                  <a:cubicBezTo>
                    <a:pt x="347701" y="463676"/>
                    <a:pt x="332384" y="471220"/>
                    <a:pt x="312953" y="464590"/>
                  </a:cubicBezTo>
                  <a:cubicBezTo>
                    <a:pt x="294208" y="458418"/>
                    <a:pt x="284836" y="446074"/>
                    <a:pt x="281178" y="426414"/>
                  </a:cubicBezTo>
                  <a:cubicBezTo>
                    <a:pt x="275920" y="398982"/>
                    <a:pt x="277292" y="371779"/>
                    <a:pt x="276835" y="344347"/>
                  </a:cubicBezTo>
                  <a:cubicBezTo>
                    <a:pt x="276606" y="330173"/>
                    <a:pt x="275006" y="316686"/>
                    <a:pt x="264719" y="305942"/>
                  </a:cubicBezTo>
                  <a:cubicBezTo>
                    <a:pt x="250317" y="290626"/>
                    <a:pt x="229286" y="295198"/>
                    <a:pt x="222656" y="315086"/>
                  </a:cubicBezTo>
                  <a:cubicBezTo>
                    <a:pt x="220828" y="320572"/>
                    <a:pt x="220599" y="326744"/>
                    <a:pt x="220828" y="332459"/>
                  </a:cubicBezTo>
                  <a:cubicBezTo>
                    <a:pt x="222656" y="373607"/>
                    <a:pt x="218542" y="414984"/>
                    <a:pt x="223114" y="456132"/>
                  </a:cubicBezTo>
                  <a:cubicBezTo>
                    <a:pt x="224485" y="468019"/>
                    <a:pt x="221971" y="479678"/>
                    <a:pt x="215798" y="490193"/>
                  </a:cubicBezTo>
                  <a:cubicBezTo>
                    <a:pt x="205511" y="507567"/>
                    <a:pt x="189738" y="508939"/>
                    <a:pt x="173965" y="497280"/>
                  </a:cubicBezTo>
                  <a:cubicBezTo>
                    <a:pt x="95326" y="453160"/>
                    <a:pt x="34519" y="488822"/>
                    <a:pt x="13487" y="518768"/>
                  </a:cubicBezTo>
                  <a:cubicBezTo>
                    <a:pt x="0" y="537971"/>
                    <a:pt x="-457" y="538200"/>
                    <a:pt x="13716" y="556945"/>
                  </a:cubicBezTo>
                  <a:cubicBezTo>
                    <a:pt x="25603" y="572490"/>
                    <a:pt x="38862" y="587120"/>
                    <a:pt x="50292" y="603122"/>
                  </a:cubicBezTo>
                  <a:cubicBezTo>
                    <a:pt x="60808" y="617752"/>
                    <a:pt x="62865" y="634212"/>
                    <a:pt x="53950" y="650442"/>
                  </a:cubicBezTo>
                  <a:cubicBezTo>
                    <a:pt x="45263" y="666444"/>
                    <a:pt x="29947" y="669416"/>
                    <a:pt x="13487" y="668273"/>
                  </a:cubicBezTo>
                  <a:cubicBezTo>
                    <a:pt x="9144" y="668044"/>
                    <a:pt x="4572" y="667587"/>
                    <a:pt x="0" y="667130"/>
                  </a:cubicBezTo>
                  <a:cubicBezTo>
                    <a:pt x="6858" y="669873"/>
                    <a:pt x="13716" y="672388"/>
                    <a:pt x="20803" y="674217"/>
                  </a:cubicBezTo>
                  <a:cubicBezTo>
                    <a:pt x="70866" y="687704"/>
                    <a:pt x="121387" y="683361"/>
                    <a:pt x="171907" y="675817"/>
                  </a:cubicBezTo>
                  <a:cubicBezTo>
                    <a:pt x="183109" y="674217"/>
                    <a:pt x="249860" y="670559"/>
                    <a:pt x="294437" y="770686"/>
                  </a:cubicBezTo>
                  <a:cubicBezTo>
                    <a:pt x="305867" y="796289"/>
                    <a:pt x="316611" y="822121"/>
                    <a:pt x="338099" y="841095"/>
                  </a:cubicBezTo>
                  <a:cubicBezTo>
                    <a:pt x="362331" y="862583"/>
                    <a:pt x="391135" y="876985"/>
                    <a:pt x="422681" y="884300"/>
                  </a:cubicBezTo>
                  <a:cubicBezTo>
                    <a:pt x="457886" y="892530"/>
                    <a:pt x="495376" y="895273"/>
                    <a:pt x="531724" y="897330"/>
                  </a:cubicBezTo>
                  <a:cubicBezTo>
                    <a:pt x="564185" y="899388"/>
                    <a:pt x="596875" y="900302"/>
                    <a:pt x="629336" y="901216"/>
                  </a:cubicBezTo>
                  <a:cubicBezTo>
                    <a:pt x="680085" y="902588"/>
                    <a:pt x="729463" y="917676"/>
                    <a:pt x="779297" y="899388"/>
                  </a:cubicBezTo>
                  <a:cubicBezTo>
                    <a:pt x="827761" y="881557"/>
                    <a:pt x="861822" y="846352"/>
                    <a:pt x="877367" y="796746"/>
                  </a:cubicBezTo>
                  <a:cubicBezTo>
                    <a:pt x="886739" y="766800"/>
                    <a:pt x="886739" y="734567"/>
                    <a:pt x="890397" y="703477"/>
                  </a:cubicBezTo>
                  <a:lnTo>
                    <a:pt x="887425" y="726337"/>
                  </a:lnTo>
                  <a:cubicBezTo>
                    <a:pt x="899312" y="638326"/>
                    <a:pt x="900227" y="548487"/>
                    <a:pt x="900227" y="459790"/>
                  </a:cubicBezTo>
                  <a:cubicBezTo>
                    <a:pt x="900227" y="422985"/>
                    <a:pt x="902741" y="385266"/>
                    <a:pt x="896112" y="348919"/>
                  </a:cubicBezTo>
                  <a:cubicBezTo>
                    <a:pt x="891311" y="322172"/>
                    <a:pt x="875309" y="299770"/>
                    <a:pt x="854050" y="284225"/>
                  </a:cubicBezTo>
                  <a:cubicBezTo>
                    <a:pt x="857936" y="284682"/>
                    <a:pt x="862051" y="284911"/>
                    <a:pt x="865937" y="285368"/>
                  </a:cubicBezTo>
                  <a:cubicBezTo>
                    <a:pt x="825246" y="281024"/>
                    <a:pt x="784327" y="280110"/>
                    <a:pt x="743407" y="285596"/>
                  </a:cubicBezTo>
                  <a:cubicBezTo>
                    <a:pt x="724433" y="288111"/>
                    <a:pt x="708431" y="282625"/>
                    <a:pt x="693115" y="273252"/>
                  </a:cubicBezTo>
                  <a:cubicBezTo>
                    <a:pt x="680542" y="265708"/>
                    <a:pt x="674370" y="255650"/>
                    <a:pt x="673913" y="243077"/>
                  </a:cubicBezTo>
                  <a:cubicBezTo>
                    <a:pt x="673913" y="243077"/>
                    <a:pt x="673913" y="243077"/>
                    <a:pt x="673913" y="243077"/>
                  </a:cubicBezTo>
                  <a:cubicBezTo>
                    <a:pt x="629564" y="221817"/>
                    <a:pt x="655853" y="113232"/>
                    <a:pt x="650367" y="72998"/>
                  </a:cubicBezTo>
                  <a:cubicBezTo>
                    <a:pt x="647624" y="52882"/>
                    <a:pt x="642366" y="32308"/>
                    <a:pt x="633908" y="13105"/>
                  </a:cubicBezTo>
                  <a:cubicBezTo>
                    <a:pt x="630022" y="11505"/>
                    <a:pt x="625907" y="10133"/>
                    <a:pt x="621563" y="8990"/>
                  </a:cubicBezTo>
                  <a:cubicBezTo>
                    <a:pt x="600761" y="3047"/>
                    <a:pt x="579730" y="761"/>
                    <a:pt x="557784" y="75"/>
                  </a:cubicBezTo>
                  <a:cubicBezTo>
                    <a:pt x="496062" y="-1754"/>
                    <a:pt x="451714" y="30022"/>
                    <a:pt x="436626" y="89229"/>
                  </a:cubicBezTo>
                  <a:cubicBezTo>
                    <a:pt x="431140" y="110489"/>
                    <a:pt x="431140" y="131749"/>
                    <a:pt x="434340" y="153466"/>
                  </a:cubicBezTo>
                  <a:cubicBezTo>
                    <a:pt x="437998" y="179297"/>
                    <a:pt x="449885" y="201929"/>
                    <a:pt x="459943" y="225246"/>
                  </a:cubicBezTo>
                  <a:cubicBezTo>
                    <a:pt x="470687" y="249935"/>
                    <a:pt x="464972" y="263422"/>
                    <a:pt x="440969" y="275538"/>
                  </a:cubicBezTo>
                  <a:cubicBezTo>
                    <a:pt x="431825" y="280110"/>
                    <a:pt x="422681" y="282396"/>
                    <a:pt x="412623" y="281024"/>
                  </a:cubicBezTo>
                  <a:cubicBezTo>
                    <a:pt x="399821" y="279196"/>
                    <a:pt x="387477" y="279881"/>
                    <a:pt x="374218" y="286054"/>
                  </a:cubicBezTo>
                  <a:cubicBezTo>
                    <a:pt x="379247" y="305027"/>
                    <a:pt x="386105" y="323544"/>
                    <a:pt x="388391" y="342518"/>
                  </a:cubicBezTo>
                  <a:cubicBezTo>
                    <a:pt x="393192" y="381608"/>
                    <a:pt x="389077" y="419327"/>
                    <a:pt x="360502" y="449960"/>
                  </a:cubicBezTo>
                  <a:close/>
                </a:path>
              </a:pathLst>
            </a:custGeom>
            <a:solidFill>
              <a:srgbClr val="FFFFFF"/>
            </a:solidFill>
            <a:ln w="2286" cap="flat">
              <a:noFill/>
              <a:prstDash val="solid"/>
              <a:miter/>
            </a:ln>
          </p:spPr>
          <p:txBody>
            <a:bodyPr rtlCol="0" anchor="ctr"/>
            <a:lstStyle/>
            <a:p>
              <a:endParaRPr lang="en-US"/>
            </a:p>
          </p:txBody>
        </p:sp>
        <p:sp>
          <p:nvSpPr>
            <p:cNvPr id="30" name="Freeform 88">
              <a:extLst>
                <a:ext uri="{FF2B5EF4-FFF2-40B4-BE49-F238E27FC236}">
                  <a16:creationId xmlns:a16="http://schemas.microsoft.com/office/drawing/2014/main" id="{41BFD992-6CBE-408C-B113-9F57044AFE3E}"/>
                </a:ext>
              </a:extLst>
            </p:cNvPr>
            <p:cNvSpPr/>
            <p:nvPr/>
          </p:nvSpPr>
          <p:spPr>
            <a:xfrm>
              <a:off x="3186150" y="5235397"/>
              <a:ext cx="20802" cy="15544"/>
            </a:xfrm>
            <a:custGeom>
              <a:avLst/>
              <a:gdLst>
                <a:gd name="connsiteX0" fmla="*/ 0 w 20802"/>
                <a:gd name="connsiteY0" fmla="*/ 0 h 15544"/>
                <a:gd name="connsiteX1" fmla="*/ 20803 w 20802"/>
                <a:gd name="connsiteY1" fmla="*/ 15545 h 15544"/>
                <a:gd name="connsiteX2" fmla="*/ 0 w 20802"/>
                <a:gd name="connsiteY2" fmla="*/ 0 h 15544"/>
              </a:gdLst>
              <a:ahLst/>
              <a:cxnLst>
                <a:cxn ang="0">
                  <a:pos x="connsiteX0" y="connsiteY0"/>
                </a:cxn>
                <a:cxn ang="0">
                  <a:pos x="connsiteX1" y="connsiteY1"/>
                </a:cxn>
                <a:cxn ang="0">
                  <a:pos x="connsiteX2" y="connsiteY2"/>
                </a:cxn>
              </a:cxnLst>
              <a:rect l="l" t="t" r="r" b="b"/>
              <a:pathLst>
                <a:path w="20802" h="15544">
                  <a:moveTo>
                    <a:pt x="0" y="0"/>
                  </a:moveTo>
                  <a:cubicBezTo>
                    <a:pt x="8001" y="4344"/>
                    <a:pt x="14859" y="9601"/>
                    <a:pt x="20803" y="15545"/>
                  </a:cubicBezTo>
                  <a:cubicBezTo>
                    <a:pt x="14859" y="9830"/>
                    <a:pt x="8001" y="4572"/>
                    <a:pt x="0" y="0"/>
                  </a:cubicBezTo>
                  <a:close/>
                </a:path>
              </a:pathLst>
            </a:custGeom>
            <a:solidFill>
              <a:srgbClr val="FFFFFF"/>
            </a:solidFill>
            <a:ln w="2286" cap="flat">
              <a:noFill/>
              <a:prstDash val="solid"/>
              <a:miter/>
            </a:ln>
          </p:spPr>
          <p:txBody>
            <a:bodyPr rtlCol="0" anchor="ctr"/>
            <a:lstStyle/>
            <a:p>
              <a:endParaRPr lang="en-US"/>
            </a:p>
          </p:txBody>
        </p:sp>
        <p:sp>
          <p:nvSpPr>
            <p:cNvPr id="31" name="Freeform 89">
              <a:extLst>
                <a:ext uri="{FF2B5EF4-FFF2-40B4-BE49-F238E27FC236}">
                  <a16:creationId xmlns:a16="http://schemas.microsoft.com/office/drawing/2014/main" id="{7325D5B6-0584-D224-6642-DE53245286A5}"/>
                </a:ext>
              </a:extLst>
            </p:cNvPr>
            <p:cNvSpPr/>
            <p:nvPr/>
          </p:nvSpPr>
          <p:spPr>
            <a:xfrm>
              <a:off x="3220440" y="5269230"/>
              <a:ext cx="1371" cy="2514"/>
            </a:xfrm>
            <a:custGeom>
              <a:avLst/>
              <a:gdLst>
                <a:gd name="connsiteX0" fmla="*/ 0 w 1371"/>
                <a:gd name="connsiteY0" fmla="*/ 0 h 2514"/>
                <a:gd name="connsiteX1" fmla="*/ 1372 w 1371"/>
                <a:gd name="connsiteY1" fmla="*/ 2515 h 2514"/>
                <a:gd name="connsiteX2" fmla="*/ 0 w 1371"/>
                <a:gd name="connsiteY2" fmla="*/ 0 h 2514"/>
              </a:gdLst>
              <a:ahLst/>
              <a:cxnLst>
                <a:cxn ang="0">
                  <a:pos x="connsiteX0" y="connsiteY0"/>
                </a:cxn>
                <a:cxn ang="0">
                  <a:pos x="connsiteX1" y="connsiteY1"/>
                </a:cxn>
                <a:cxn ang="0">
                  <a:pos x="connsiteX2" y="connsiteY2"/>
                </a:cxn>
              </a:cxnLst>
              <a:rect l="l" t="t" r="r" b="b"/>
              <a:pathLst>
                <a:path w="1371" h="2514">
                  <a:moveTo>
                    <a:pt x="0" y="0"/>
                  </a:moveTo>
                  <a:cubicBezTo>
                    <a:pt x="457" y="914"/>
                    <a:pt x="914" y="1829"/>
                    <a:pt x="1372" y="2515"/>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2" name="Freeform 90">
              <a:extLst>
                <a:ext uri="{FF2B5EF4-FFF2-40B4-BE49-F238E27FC236}">
                  <a16:creationId xmlns:a16="http://schemas.microsoft.com/office/drawing/2014/main" id="{F90E46DF-A8C1-B220-6764-B728BB0CF1A8}"/>
                </a:ext>
              </a:extLst>
            </p:cNvPr>
            <p:cNvSpPr/>
            <p:nvPr/>
          </p:nvSpPr>
          <p:spPr>
            <a:xfrm>
              <a:off x="3218611" y="5266029"/>
              <a:ext cx="1600" cy="2514"/>
            </a:xfrm>
            <a:custGeom>
              <a:avLst/>
              <a:gdLst>
                <a:gd name="connsiteX0" fmla="*/ 0 w 1600"/>
                <a:gd name="connsiteY0" fmla="*/ 0 h 2514"/>
                <a:gd name="connsiteX1" fmla="*/ 1600 w 1600"/>
                <a:gd name="connsiteY1" fmla="*/ 2514 h 2514"/>
                <a:gd name="connsiteX2" fmla="*/ 0 w 1600"/>
                <a:gd name="connsiteY2" fmla="*/ 0 h 2514"/>
              </a:gdLst>
              <a:ahLst/>
              <a:cxnLst>
                <a:cxn ang="0">
                  <a:pos x="connsiteX0" y="connsiteY0"/>
                </a:cxn>
                <a:cxn ang="0">
                  <a:pos x="connsiteX1" y="connsiteY1"/>
                </a:cxn>
                <a:cxn ang="0">
                  <a:pos x="connsiteX2" y="connsiteY2"/>
                </a:cxn>
              </a:cxnLst>
              <a:rect l="l" t="t" r="r" b="b"/>
              <a:pathLst>
                <a:path w="1600" h="2514">
                  <a:moveTo>
                    <a:pt x="0" y="0"/>
                  </a:moveTo>
                  <a:cubicBezTo>
                    <a:pt x="457" y="914"/>
                    <a:pt x="914" y="1600"/>
                    <a:pt x="1600" y="2514"/>
                  </a:cubicBezTo>
                  <a:cubicBezTo>
                    <a:pt x="914" y="1600"/>
                    <a:pt x="457" y="685"/>
                    <a:pt x="0" y="0"/>
                  </a:cubicBezTo>
                  <a:close/>
                </a:path>
              </a:pathLst>
            </a:custGeom>
            <a:solidFill>
              <a:srgbClr val="FFFFFF"/>
            </a:solidFill>
            <a:ln w="2286" cap="flat">
              <a:noFill/>
              <a:prstDash val="solid"/>
              <a:miter/>
            </a:ln>
          </p:spPr>
          <p:txBody>
            <a:bodyPr rtlCol="0" anchor="ctr"/>
            <a:lstStyle/>
            <a:p>
              <a:endParaRPr lang="en-US"/>
            </a:p>
          </p:txBody>
        </p:sp>
        <p:sp>
          <p:nvSpPr>
            <p:cNvPr id="33" name="Freeform 91">
              <a:extLst>
                <a:ext uri="{FF2B5EF4-FFF2-40B4-BE49-F238E27FC236}">
                  <a16:creationId xmlns:a16="http://schemas.microsoft.com/office/drawing/2014/main" id="{3C76480F-780E-2632-5DA6-E3FC31E88CBF}"/>
                </a:ext>
              </a:extLst>
            </p:cNvPr>
            <p:cNvSpPr/>
            <p:nvPr/>
          </p:nvSpPr>
          <p:spPr>
            <a:xfrm>
              <a:off x="3222269" y="5272201"/>
              <a:ext cx="5715" cy="12573"/>
            </a:xfrm>
            <a:custGeom>
              <a:avLst/>
              <a:gdLst>
                <a:gd name="connsiteX0" fmla="*/ 0 w 5715"/>
                <a:gd name="connsiteY0" fmla="*/ 0 h 12573"/>
                <a:gd name="connsiteX1" fmla="*/ 5715 w 5715"/>
                <a:gd name="connsiteY1" fmla="*/ 12573 h 12573"/>
                <a:gd name="connsiteX2" fmla="*/ 0 w 5715"/>
                <a:gd name="connsiteY2" fmla="*/ 0 h 12573"/>
              </a:gdLst>
              <a:ahLst/>
              <a:cxnLst>
                <a:cxn ang="0">
                  <a:pos x="connsiteX0" y="connsiteY0"/>
                </a:cxn>
                <a:cxn ang="0">
                  <a:pos x="connsiteX1" y="connsiteY1"/>
                </a:cxn>
                <a:cxn ang="0">
                  <a:pos x="connsiteX2" y="connsiteY2"/>
                </a:cxn>
              </a:cxnLst>
              <a:rect l="l" t="t" r="r" b="b"/>
              <a:pathLst>
                <a:path w="5715" h="12573">
                  <a:moveTo>
                    <a:pt x="0" y="0"/>
                  </a:moveTo>
                  <a:cubicBezTo>
                    <a:pt x="2057" y="3886"/>
                    <a:pt x="3886" y="8229"/>
                    <a:pt x="5715" y="12573"/>
                  </a:cubicBezTo>
                  <a:cubicBezTo>
                    <a:pt x="3886" y="8229"/>
                    <a:pt x="2057" y="4115"/>
                    <a:pt x="0" y="0"/>
                  </a:cubicBezTo>
                  <a:close/>
                </a:path>
              </a:pathLst>
            </a:custGeom>
            <a:solidFill>
              <a:srgbClr val="FFFFFF"/>
            </a:solidFill>
            <a:ln w="2286" cap="flat">
              <a:noFill/>
              <a:prstDash val="solid"/>
              <a:miter/>
            </a:ln>
          </p:spPr>
          <p:txBody>
            <a:bodyPr rtlCol="0" anchor="ctr"/>
            <a:lstStyle/>
            <a:p>
              <a:endParaRPr lang="en-US"/>
            </a:p>
          </p:txBody>
        </p:sp>
        <p:sp>
          <p:nvSpPr>
            <p:cNvPr id="34" name="Freeform 92">
              <a:extLst>
                <a:ext uri="{FF2B5EF4-FFF2-40B4-BE49-F238E27FC236}">
                  <a16:creationId xmlns:a16="http://schemas.microsoft.com/office/drawing/2014/main" id="{310041E7-47D9-B9BE-21A1-4AE78CE7490B}"/>
                </a:ext>
              </a:extLst>
            </p:cNvPr>
            <p:cNvSpPr/>
            <p:nvPr/>
          </p:nvSpPr>
          <p:spPr>
            <a:xfrm>
              <a:off x="3211982" y="5256885"/>
              <a:ext cx="1828" cy="2286"/>
            </a:xfrm>
            <a:custGeom>
              <a:avLst/>
              <a:gdLst>
                <a:gd name="connsiteX0" fmla="*/ 0 w 1828"/>
                <a:gd name="connsiteY0" fmla="*/ 0 h 2286"/>
                <a:gd name="connsiteX1" fmla="*/ 1829 w 1828"/>
                <a:gd name="connsiteY1" fmla="*/ 2286 h 2286"/>
                <a:gd name="connsiteX2" fmla="*/ 0 w 1828"/>
                <a:gd name="connsiteY2" fmla="*/ 0 h 2286"/>
              </a:gdLst>
              <a:ahLst/>
              <a:cxnLst>
                <a:cxn ang="0">
                  <a:pos x="connsiteX0" y="connsiteY0"/>
                </a:cxn>
                <a:cxn ang="0">
                  <a:pos x="connsiteX1" y="connsiteY1"/>
                </a:cxn>
                <a:cxn ang="0">
                  <a:pos x="connsiteX2" y="connsiteY2"/>
                </a:cxn>
              </a:cxnLst>
              <a:rect l="l" t="t" r="r" b="b"/>
              <a:pathLst>
                <a:path w="1828" h="2286">
                  <a:moveTo>
                    <a:pt x="0" y="0"/>
                  </a:moveTo>
                  <a:cubicBezTo>
                    <a:pt x="686" y="685"/>
                    <a:pt x="1143" y="1600"/>
                    <a:pt x="1829" y="2286"/>
                  </a:cubicBezTo>
                  <a:cubicBezTo>
                    <a:pt x="1143" y="1371"/>
                    <a:pt x="686" y="685"/>
                    <a:pt x="0" y="0"/>
                  </a:cubicBezTo>
                  <a:close/>
                </a:path>
              </a:pathLst>
            </a:custGeom>
            <a:solidFill>
              <a:srgbClr val="FFFFFF"/>
            </a:solidFill>
            <a:ln w="2286" cap="flat">
              <a:noFill/>
              <a:prstDash val="solid"/>
              <a:miter/>
            </a:ln>
          </p:spPr>
          <p:txBody>
            <a:bodyPr rtlCol="0" anchor="ctr"/>
            <a:lstStyle/>
            <a:p>
              <a:endParaRPr lang="en-US"/>
            </a:p>
          </p:txBody>
        </p:sp>
        <p:sp>
          <p:nvSpPr>
            <p:cNvPr id="35" name="Freeform 93">
              <a:extLst>
                <a:ext uri="{FF2B5EF4-FFF2-40B4-BE49-F238E27FC236}">
                  <a16:creationId xmlns:a16="http://schemas.microsoft.com/office/drawing/2014/main" id="{97F4505D-362E-1C94-BAEB-3989739C2730}"/>
                </a:ext>
              </a:extLst>
            </p:cNvPr>
            <p:cNvSpPr/>
            <p:nvPr/>
          </p:nvSpPr>
          <p:spPr>
            <a:xfrm>
              <a:off x="3216554" y="5262829"/>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0"/>
                    <a:pt x="1600" y="2286"/>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6" name="Freeform 94">
              <a:extLst>
                <a:ext uri="{FF2B5EF4-FFF2-40B4-BE49-F238E27FC236}">
                  <a16:creationId xmlns:a16="http://schemas.microsoft.com/office/drawing/2014/main" id="{0E4D197B-B111-458B-7633-8B8E6477F885}"/>
                </a:ext>
              </a:extLst>
            </p:cNvPr>
            <p:cNvSpPr/>
            <p:nvPr/>
          </p:nvSpPr>
          <p:spPr>
            <a:xfrm>
              <a:off x="3214268" y="5259857"/>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1"/>
                    <a:pt x="1600" y="2286"/>
                  </a:cubicBezTo>
                  <a:cubicBezTo>
                    <a:pt x="1143" y="1372"/>
                    <a:pt x="686" y="686"/>
                    <a:pt x="0" y="0"/>
                  </a:cubicBezTo>
                  <a:close/>
                </a:path>
              </a:pathLst>
            </a:custGeom>
            <a:solidFill>
              <a:srgbClr val="FFFFFF"/>
            </a:solidFill>
            <a:ln w="2286" cap="flat">
              <a:noFill/>
              <a:prstDash val="solid"/>
              <a:miter/>
            </a:ln>
          </p:spPr>
          <p:txBody>
            <a:bodyPr rtlCol="0" anchor="ctr"/>
            <a:lstStyle/>
            <a:p>
              <a:endParaRPr lang="en-US"/>
            </a:p>
          </p:txBody>
        </p:sp>
        <p:sp>
          <p:nvSpPr>
            <p:cNvPr id="37" name="Freeform 95">
              <a:extLst>
                <a:ext uri="{FF2B5EF4-FFF2-40B4-BE49-F238E27FC236}">
                  <a16:creationId xmlns:a16="http://schemas.microsoft.com/office/drawing/2014/main" id="{E2A13D5F-8C98-0545-D22D-BA612D63AA3D}"/>
                </a:ext>
              </a:extLst>
            </p:cNvPr>
            <p:cNvSpPr/>
            <p:nvPr/>
          </p:nvSpPr>
          <p:spPr>
            <a:xfrm>
              <a:off x="3490417" y="6084417"/>
              <a:ext cx="4114" cy="22860"/>
            </a:xfrm>
            <a:custGeom>
              <a:avLst/>
              <a:gdLst>
                <a:gd name="connsiteX0" fmla="*/ 4115 w 4114"/>
                <a:gd name="connsiteY0" fmla="*/ 0 h 22860"/>
                <a:gd name="connsiteX1" fmla="*/ 0 w 4114"/>
                <a:gd name="connsiteY1" fmla="*/ 22860 h 22860"/>
                <a:gd name="connsiteX2" fmla="*/ 4115 w 4114"/>
                <a:gd name="connsiteY2" fmla="*/ 0 h 22860"/>
              </a:gdLst>
              <a:ahLst/>
              <a:cxnLst>
                <a:cxn ang="0">
                  <a:pos x="connsiteX0" y="connsiteY0"/>
                </a:cxn>
                <a:cxn ang="0">
                  <a:pos x="connsiteX1" y="connsiteY1"/>
                </a:cxn>
                <a:cxn ang="0">
                  <a:pos x="connsiteX2" y="connsiteY2"/>
                </a:cxn>
              </a:cxnLst>
              <a:rect l="l" t="t" r="r" b="b"/>
              <a:pathLst>
                <a:path w="4114" h="22860">
                  <a:moveTo>
                    <a:pt x="4115" y="0"/>
                  </a:moveTo>
                  <a:cubicBezTo>
                    <a:pt x="2743" y="7543"/>
                    <a:pt x="1372" y="15087"/>
                    <a:pt x="0" y="22860"/>
                  </a:cubicBezTo>
                  <a:cubicBezTo>
                    <a:pt x="1372" y="15087"/>
                    <a:pt x="2743" y="7543"/>
                    <a:pt x="4115" y="0"/>
                  </a:cubicBezTo>
                  <a:close/>
                </a:path>
              </a:pathLst>
            </a:custGeom>
            <a:solidFill>
              <a:srgbClr val="FFFFFF"/>
            </a:solidFill>
            <a:ln w="2286" cap="flat">
              <a:noFill/>
              <a:prstDash val="solid"/>
              <a:miter/>
            </a:ln>
          </p:spPr>
          <p:txBody>
            <a:bodyPr rtlCol="0" anchor="ctr"/>
            <a:lstStyle/>
            <a:p>
              <a:endParaRPr lang="en-US"/>
            </a:p>
          </p:txBody>
        </p:sp>
        <p:sp>
          <p:nvSpPr>
            <p:cNvPr id="38" name="Freeform 96">
              <a:extLst>
                <a:ext uri="{FF2B5EF4-FFF2-40B4-BE49-F238E27FC236}">
                  <a16:creationId xmlns:a16="http://schemas.microsoft.com/office/drawing/2014/main" id="{D46FB58E-9B72-E0B0-0D5F-C4CA6DED0F02}"/>
                </a:ext>
              </a:extLst>
            </p:cNvPr>
            <p:cNvSpPr/>
            <p:nvPr/>
          </p:nvSpPr>
          <p:spPr>
            <a:xfrm>
              <a:off x="2787472" y="6174943"/>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686"/>
                    <a:pt x="0" y="0"/>
                  </a:cubicBezTo>
                  <a:cubicBezTo>
                    <a:pt x="457" y="457"/>
                    <a:pt x="914" y="1143"/>
                    <a:pt x="1372" y="1600"/>
                  </a:cubicBezTo>
                  <a:close/>
                </a:path>
              </a:pathLst>
            </a:custGeom>
            <a:solidFill>
              <a:srgbClr val="FFFFFF"/>
            </a:solidFill>
            <a:ln w="2286" cap="flat">
              <a:noFill/>
              <a:prstDash val="solid"/>
              <a:miter/>
            </a:ln>
          </p:spPr>
          <p:txBody>
            <a:bodyPr rtlCol="0" anchor="ctr"/>
            <a:lstStyle/>
            <a:p>
              <a:endParaRPr lang="en-US"/>
            </a:p>
          </p:txBody>
        </p:sp>
        <p:sp>
          <p:nvSpPr>
            <p:cNvPr id="39" name="Freeform 97">
              <a:extLst>
                <a:ext uri="{FF2B5EF4-FFF2-40B4-BE49-F238E27FC236}">
                  <a16:creationId xmlns:a16="http://schemas.microsoft.com/office/drawing/2014/main" id="{96CBCCF3-CF57-E1C7-36C5-E76C9FC8A2F2}"/>
                </a:ext>
              </a:extLst>
            </p:cNvPr>
            <p:cNvSpPr/>
            <p:nvPr/>
          </p:nvSpPr>
          <p:spPr>
            <a:xfrm>
              <a:off x="3213125" y="5419191"/>
              <a:ext cx="7315" cy="24003"/>
            </a:xfrm>
            <a:custGeom>
              <a:avLst/>
              <a:gdLst>
                <a:gd name="connsiteX0" fmla="*/ 0 w 7315"/>
                <a:gd name="connsiteY0" fmla="*/ 24003 h 24003"/>
                <a:gd name="connsiteX1" fmla="*/ 0 w 7315"/>
                <a:gd name="connsiteY1" fmla="*/ 24003 h 24003"/>
                <a:gd name="connsiteX2" fmla="*/ 7315 w 7315"/>
                <a:gd name="connsiteY2" fmla="*/ 0 h 24003"/>
                <a:gd name="connsiteX3" fmla="*/ 0 w 7315"/>
                <a:gd name="connsiteY3" fmla="*/ 24003 h 24003"/>
                <a:gd name="connsiteX4" fmla="*/ 0 w 7315"/>
                <a:gd name="connsiteY4" fmla="*/ 24003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 h="24003">
                  <a:moveTo>
                    <a:pt x="0" y="24003"/>
                  </a:moveTo>
                  <a:cubicBezTo>
                    <a:pt x="0" y="24003"/>
                    <a:pt x="0" y="24003"/>
                    <a:pt x="0" y="24003"/>
                  </a:cubicBezTo>
                  <a:cubicBezTo>
                    <a:pt x="2286" y="16002"/>
                    <a:pt x="4801" y="8001"/>
                    <a:pt x="7315" y="0"/>
                  </a:cubicBezTo>
                  <a:cubicBezTo>
                    <a:pt x="4572" y="8001"/>
                    <a:pt x="2286" y="16002"/>
                    <a:pt x="0" y="24003"/>
                  </a:cubicBezTo>
                  <a:cubicBezTo>
                    <a:pt x="0" y="24003"/>
                    <a:pt x="0" y="24003"/>
                    <a:pt x="0" y="24003"/>
                  </a:cubicBezTo>
                  <a:close/>
                </a:path>
              </a:pathLst>
            </a:custGeom>
            <a:solidFill>
              <a:srgbClr val="FFFFFF"/>
            </a:solidFill>
            <a:ln w="2286" cap="flat">
              <a:noFill/>
              <a:prstDash val="solid"/>
              <a:miter/>
            </a:ln>
          </p:spPr>
          <p:txBody>
            <a:bodyPr rtlCol="0" anchor="ctr"/>
            <a:lstStyle/>
            <a:p>
              <a:endParaRPr lang="en-US"/>
            </a:p>
          </p:txBody>
        </p:sp>
        <p:sp>
          <p:nvSpPr>
            <p:cNvPr id="40" name="Freeform 98">
              <a:extLst>
                <a:ext uri="{FF2B5EF4-FFF2-40B4-BE49-F238E27FC236}">
                  <a16:creationId xmlns:a16="http://schemas.microsoft.com/office/drawing/2014/main" id="{89DA324C-9E55-28EF-CCA6-40853CFCCA1A}"/>
                </a:ext>
              </a:extLst>
            </p:cNvPr>
            <p:cNvSpPr/>
            <p:nvPr/>
          </p:nvSpPr>
          <p:spPr>
            <a:xfrm>
              <a:off x="2796387" y="6182029"/>
              <a:ext cx="1828" cy="228"/>
            </a:xfrm>
            <a:custGeom>
              <a:avLst/>
              <a:gdLst>
                <a:gd name="connsiteX0" fmla="*/ 1829 w 1828"/>
                <a:gd name="connsiteY0" fmla="*/ 228 h 228"/>
                <a:gd name="connsiteX1" fmla="*/ 0 w 1828"/>
                <a:gd name="connsiteY1" fmla="*/ 0 h 228"/>
                <a:gd name="connsiteX2" fmla="*/ 1829 w 1828"/>
                <a:gd name="connsiteY2" fmla="*/ 228 h 228"/>
              </a:gdLst>
              <a:ahLst/>
              <a:cxnLst>
                <a:cxn ang="0">
                  <a:pos x="connsiteX0" y="connsiteY0"/>
                </a:cxn>
                <a:cxn ang="0">
                  <a:pos x="connsiteX1" y="connsiteY1"/>
                </a:cxn>
                <a:cxn ang="0">
                  <a:pos x="connsiteX2" y="connsiteY2"/>
                </a:cxn>
              </a:cxnLst>
              <a:rect l="l" t="t" r="r" b="b"/>
              <a:pathLst>
                <a:path w="1828" h="228">
                  <a:moveTo>
                    <a:pt x="1829" y="228"/>
                  </a:moveTo>
                  <a:cubicBezTo>
                    <a:pt x="1143" y="228"/>
                    <a:pt x="686" y="228"/>
                    <a:pt x="0" y="0"/>
                  </a:cubicBezTo>
                  <a:cubicBezTo>
                    <a:pt x="686" y="0"/>
                    <a:pt x="1372" y="228"/>
                    <a:pt x="1829" y="228"/>
                  </a:cubicBezTo>
                  <a:close/>
                </a:path>
              </a:pathLst>
            </a:custGeom>
            <a:solidFill>
              <a:srgbClr val="FFFFFF"/>
            </a:solidFill>
            <a:ln w="2286" cap="flat">
              <a:noFill/>
              <a:prstDash val="solid"/>
              <a:miter/>
            </a:ln>
          </p:spPr>
          <p:txBody>
            <a:bodyPr rtlCol="0" anchor="ctr"/>
            <a:lstStyle/>
            <a:p>
              <a:endParaRPr lang="en-US"/>
            </a:p>
          </p:txBody>
        </p:sp>
        <p:sp>
          <p:nvSpPr>
            <p:cNvPr id="41" name="Freeform 99">
              <a:extLst>
                <a:ext uri="{FF2B5EF4-FFF2-40B4-BE49-F238E27FC236}">
                  <a16:creationId xmlns:a16="http://schemas.microsoft.com/office/drawing/2014/main" id="{48BFFC29-1D89-CD4C-8A62-7F49EABCABA6}"/>
                </a:ext>
              </a:extLst>
            </p:cNvPr>
            <p:cNvSpPr/>
            <p:nvPr/>
          </p:nvSpPr>
          <p:spPr>
            <a:xfrm>
              <a:off x="2793644" y="6180658"/>
              <a:ext cx="1828" cy="914"/>
            </a:xfrm>
            <a:custGeom>
              <a:avLst/>
              <a:gdLst>
                <a:gd name="connsiteX0" fmla="*/ 1829 w 1828"/>
                <a:gd name="connsiteY0" fmla="*/ 915 h 914"/>
                <a:gd name="connsiteX1" fmla="*/ 0 w 1828"/>
                <a:gd name="connsiteY1" fmla="*/ 0 h 914"/>
                <a:gd name="connsiteX2" fmla="*/ 1829 w 1828"/>
                <a:gd name="connsiteY2" fmla="*/ 915 h 914"/>
              </a:gdLst>
              <a:ahLst/>
              <a:cxnLst>
                <a:cxn ang="0">
                  <a:pos x="connsiteX0" y="connsiteY0"/>
                </a:cxn>
                <a:cxn ang="0">
                  <a:pos x="connsiteX1" y="connsiteY1"/>
                </a:cxn>
                <a:cxn ang="0">
                  <a:pos x="connsiteX2" y="connsiteY2"/>
                </a:cxn>
              </a:cxnLst>
              <a:rect l="l" t="t" r="r" b="b"/>
              <a:pathLst>
                <a:path w="1828" h="914">
                  <a:moveTo>
                    <a:pt x="1829" y="915"/>
                  </a:moveTo>
                  <a:cubicBezTo>
                    <a:pt x="1143" y="686"/>
                    <a:pt x="457" y="229"/>
                    <a:pt x="0" y="0"/>
                  </a:cubicBezTo>
                  <a:cubicBezTo>
                    <a:pt x="686" y="229"/>
                    <a:pt x="1143" y="686"/>
                    <a:pt x="1829" y="915"/>
                  </a:cubicBezTo>
                  <a:close/>
                </a:path>
              </a:pathLst>
            </a:custGeom>
            <a:solidFill>
              <a:srgbClr val="FFFFFF"/>
            </a:solidFill>
            <a:ln w="2286" cap="flat">
              <a:noFill/>
              <a:prstDash val="solid"/>
              <a:miter/>
            </a:ln>
          </p:spPr>
          <p:txBody>
            <a:bodyPr rtlCol="0" anchor="ctr"/>
            <a:lstStyle/>
            <a:p>
              <a:endParaRPr lang="en-US"/>
            </a:p>
          </p:txBody>
        </p:sp>
        <p:sp>
          <p:nvSpPr>
            <p:cNvPr id="42" name="Freeform 100">
              <a:extLst>
                <a:ext uri="{FF2B5EF4-FFF2-40B4-BE49-F238E27FC236}">
                  <a16:creationId xmlns:a16="http://schemas.microsoft.com/office/drawing/2014/main" id="{4697D777-8317-3ABF-8B23-503D89026953}"/>
                </a:ext>
              </a:extLst>
            </p:cNvPr>
            <p:cNvSpPr/>
            <p:nvPr/>
          </p:nvSpPr>
          <p:spPr>
            <a:xfrm>
              <a:off x="2785186" y="6172200"/>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457"/>
                    <a:pt x="0" y="0"/>
                  </a:cubicBezTo>
                  <a:cubicBezTo>
                    <a:pt x="457" y="457"/>
                    <a:pt x="914" y="914"/>
                    <a:pt x="1372" y="1600"/>
                  </a:cubicBezTo>
                  <a:close/>
                </a:path>
              </a:pathLst>
            </a:custGeom>
            <a:solidFill>
              <a:srgbClr val="FFFFFF"/>
            </a:solidFill>
            <a:ln w="2286" cap="flat">
              <a:noFill/>
              <a:prstDash val="solid"/>
              <a:miter/>
            </a:ln>
          </p:spPr>
          <p:txBody>
            <a:bodyPr rtlCol="0" anchor="ctr"/>
            <a:lstStyle/>
            <a:p>
              <a:endParaRPr lang="en-US"/>
            </a:p>
          </p:txBody>
        </p:sp>
        <p:sp>
          <p:nvSpPr>
            <p:cNvPr id="43" name="Freeform 101">
              <a:extLst>
                <a:ext uri="{FF2B5EF4-FFF2-40B4-BE49-F238E27FC236}">
                  <a16:creationId xmlns:a16="http://schemas.microsoft.com/office/drawing/2014/main" id="{1F3E5CA6-FD19-02AE-417F-ACC9AFBD2880}"/>
                </a:ext>
              </a:extLst>
            </p:cNvPr>
            <p:cNvSpPr/>
            <p:nvPr/>
          </p:nvSpPr>
          <p:spPr>
            <a:xfrm>
              <a:off x="2781300" y="6166485"/>
              <a:ext cx="1143" cy="1828"/>
            </a:xfrm>
            <a:custGeom>
              <a:avLst/>
              <a:gdLst>
                <a:gd name="connsiteX0" fmla="*/ 1143 w 1143"/>
                <a:gd name="connsiteY0" fmla="*/ 1829 h 1828"/>
                <a:gd name="connsiteX1" fmla="*/ 0 w 1143"/>
                <a:gd name="connsiteY1" fmla="*/ 0 h 1828"/>
                <a:gd name="connsiteX2" fmla="*/ 1143 w 1143"/>
                <a:gd name="connsiteY2" fmla="*/ 1829 h 1828"/>
              </a:gdLst>
              <a:ahLst/>
              <a:cxnLst>
                <a:cxn ang="0">
                  <a:pos x="connsiteX0" y="connsiteY0"/>
                </a:cxn>
                <a:cxn ang="0">
                  <a:pos x="connsiteX1" y="connsiteY1"/>
                </a:cxn>
                <a:cxn ang="0">
                  <a:pos x="connsiteX2" y="connsiteY2"/>
                </a:cxn>
              </a:cxnLst>
              <a:rect l="l" t="t" r="r" b="b"/>
              <a:pathLst>
                <a:path w="1143" h="1828">
                  <a:moveTo>
                    <a:pt x="1143" y="1829"/>
                  </a:moveTo>
                  <a:cubicBezTo>
                    <a:pt x="686" y="1143"/>
                    <a:pt x="457" y="686"/>
                    <a:pt x="0" y="0"/>
                  </a:cubicBezTo>
                  <a:cubicBezTo>
                    <a:pt x="457" y="686"/>
                    <a:pt x="914" y="1143"/>
                    <a:pt x="1143" y="1829"/>
                  </a:cubicBezTo>
                  <a:close/>
                </a:path>
              </a:pathLst>
            </a:custGeom>
            <a:solidFill>
              <a:srgbClr val="FFFFFF"/>
            </a:solidFill>
            <a:ln w="2286" cap="flat">
              <a:noFill/>
              <a:prstDash val="solid"/>
              <a:miter/>
            </a:ln>
          </p:spPr>
          <p:txBody>
            <a:bodyPr rtlCol="0" anchor="ctr"/>
            <a:lstStyle/>
            <a:p>
              <a:endParaRPr lang="en-US"/>
            </a:p>
          </p:txBody>
        </p:sp>
        <p:sp>
          <p:nvSpPr>
            <p:cNvPr id="44" name="Freeform 102">
              <a:extLst>
                <a:ext uri="{FF2B5EF4-FFF2-40B4-BE49-F238E27FC236}">
                  <a16:creationId xmlns:a16="http://schemas.microsoft.com/office/drawing/2014/main" id="{F06E70C7-740A-9B41-570D-1E037CA03923}"/>
                </a:ext>
              </a:extLst>
            </p:cNvPr>
            <p:cNvSpPr/>
            <p:nvPr/>
          </p:nvSpPr>
          <p:spPr>
            <a:xfrm>
              <a:off x="3211068" y="545485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45" name="Freeform 103">
              <a:extLst>
                <a:ext uri="{FF2B5EF4-FFF2-40B4-BE49-F238E27FC236}">
                  <a16:creationId xmlns:a16="http://schemas.microsoft.com/office/drawing/2014/main" id="{08A365FE-0152-20BF-C091-9BC3586A0CEF}"/>
                </a:ext>
              </a:extLst>
            </p:cNvPr>
            <p:cNvSpPr/>
            <p:nvPr/>
          </p:nvSpPr>
          <p:spPr>
            <a:xfrm>
              <a:off x="3418636" y="5502402"/>
              <a:ext cx="8458" cy="1143"/>
            </a:xfrm>
            <a:custGeom>
              <a:avLst/>
              <a:gdLst>
                <a:gd name="connsiteX0" fmla="*/ 0 w 8458"/>
                <a:gd name="connsiteY0" fmla="*/ 0 h 1143"/>
                <a:gd name="connsiteX1" fmla="*/ 8458 w 8458"/>
                <a:gd name="connsiteY1" fmla="*/ 1143 h 1143"/>
                <a:gd name="connsiteX2" fmla="*/ 0 w 8458"/>
                <a:gd name="connsiteY2" fmla="*/ 0 h 1143"/>
              </a:gdLst>
              <a:ahLst/>
              <a:cxnLst>
                <a:cxn ang="0">
                  <a:pos x="connsiteX0" y="connsiteY0"/>
                </a:cxn>
                <a:cxn ang="0">
                  <a:pos x="connsiteX1" y="connsiteY1"/>
                </a:cxn>
                <a:cxn ang="0">
                  <a:pos x="connsiteX2" y="connsiteY2"/>
                </a:cxn>
              </a:cxnLst>
              <a:rect l="l" t="t" r="r" b="b"/>
              <a:pathLst>
                <a:path w="8458" h="1143">
                  <a:moveTo>
                    <a:pt x="0" y="0"/>
                  </a:moveTo>
                  <a:cubicBezTo>
                    <a:pt x="2743" y="457"/>
                    <a:pt x="5715" y="686"/>
                    <a:pt x="8458" y="1143"/>
                  </a:cubicBezTo>
                  <a:cubicBezTo>
                    <a:pt x="5715" y="686"/>
                    <a:pt x="2743" y="457"/>
                    <a:pt x="0" y="0"/>
                  </a:cubicBezTo>
                  <a:close/>
                </a:path>
              </a:pathLst>
            </a:custGeom>
            <a:solidFill>
              <a:srgbClr val="FFFFFF"/>
            </a:solidFill>
            <a:ln w="2286" cap="flat">
              <a:noFill/>
              <a:prstDash val="solid"/>
              <a:miter/>
            </a:ln>
          </p:spPr>
          <p:txBody>
            <a:bodyPr rtlCol="0" anchor="ctr"/>
            <a:lstStyle/>
            <a:p>
              <a:endParaRPr lang="en-US"/>
            </a:p>
          </p:txBody>
        </p:sp>
        <p:sp>
          <p:nvSpPr>
            <p:cNvPr id="46" name="Freeform 104">
              <a:extLst>
                <a:ext uri="{FF2B5EF4-FFF2-40B4-BE49-F238E27FC236}">
                  <a16:creationId xmlns:a16="http://schemas.microsoft.com/office/drawing/2014/main" id="{4458AE20-A62D-3C63-D40D-46E8AEB04EDA}"/>
                </a:ext>
              </a:extLst>
            </p:cNvPr>
            <p:cNvSpPr/>
            <p:nvPr/>
          </p:nvSpPr>
          <p:spPr>
            <a:xfrm>
              <a:off x="2810560" y="6184087"/>
              <a:ext cx="5029" cy="457"/>
            </a:xfrm>
            <a:custGeom>
              <a:avLst/>
              <a:gdLst>
                <a:gd name="connsiteX0" fmla="*/ 5029 w 5029"/>
                <a:gd name="connsiteY0" fmla="*/ 457 h 457"/>
                <a:gd name="connsiteX1" fmla="*/ 0 w 5029"/>
                <a:gd name="connsiteY1" fmla="*/ 0 h 457"/>
                <a:gd name="connsiteX2" fmla="*/ 5029 w 5029"/>
                <a:gd name="connsiteY2" fmla="*/ 457 h 457"/>
              </a:gdLst>
              <a:ahLst/>
              <a:cxnLst>
                <a:cxn ang="0">
                  <a:pos x="connsiteX0" y="connsiteY0"/>
                </a:cxn>
                <a:cxn ang="0">
                  <a:pos x="connsiteX1" y="connsiteY1"/>
                </a:cxn>
                <a:cxn ang="0">
                  <a:pos x="connsiteX2" y="connsiteY2"/>
                </a:cxn>
              </a:cxnLst>
              <a:rect l="l" t="t" r="r" b="b"/>
              <a:pathLst>
                <a:path w="5029" h="457">
                  <a:moveTo>
                    <a:pt x="5029" y="457"/>
                  </a:moveTo>
                  <a:cubicBezTo>
                    <a:pt x="3200" y="229"/>
                    <a:pt x="1600" y="0"/>
                    <a:pt x="0" y="0"/>
                  </a:cubicBezTo>
                  <a:cubicBezTo>
                    <a:pt x="1600" y="229"/>
                    <a:pt x="3200" y="457"/>
                    <a:pt x="5029" y="457"/>
                  </a:cubicBezTo>
                  <a:close/>
                </a:path>
              </a:pathLst>
            </a:custGeom>
            <a:solidFill>
              <a:srgbClr val="FFFFFF"/>
            </a:solidFill>
            <a:ln w="2286" cap="flat">
              <a:noFill/>
              <a:prstDash val="solid"/>
              <a:miter/>
            </a:ln>
          </p:spPr>
          <p:txBody>
            <a:bodyPr rtlCol="0" anchor="ctr"/>
            <a:lstStyle/>
            <a:p>
              <a:endParaRPr lang="en-US"/>
            </a:p>
          </p:txBody>
        </p:sp>
        <p:sp>
          <p:nvSpPr>
            <p:cNvPr id="47" name="Freeform 105">
              <a:extLst>
                <a:ext uri="{FF2B5EF4-FFF2-40B4-BE49-F238E27FC236}">
                  <a16:creationId xmlns:a16="http://schemas.microsoft.com/office/drawing/2014/main" id="{5DC2A66D-92FC-7EA7-3DDC-22885B2E7DBD}"/>
                </a:ext>
              </a:extLst>
            </p:cNvPr>
            <p:cNvSpPr/>
            <p:nvPr/>
          </p:nvSpPr>
          <p:spPr>
            <a:xfrm>
              <a:off x="2757525" y="6054699"/>
              <a:ext cx="228" cy="11658"/>
            </a:xfrm>
            <a:custGeom>
              <a:avLst/>
              <a:gdLst>
                <a:gd name="connsiteX0" fmla="*/ 229 w 228"/>
                <a:gd name="connsiteY0" fmla="*/ 11658 h 11658"/>
                <a:gd name="connsiteX1" fmla="*/ 0 w 228"/>
                <a:gd name="connsiteY1" fmla="*/ 0 h 11658"/>
                <a:gd name="connsiteX2" fmla="*/ 229 w 228"/>
                <a:gd name="connsiteY2" fmla="*/ 11658 h 11658"/>
              </a:gdLst>
              <a:ahLst/>
              <a:cxnLst>
                <a:cxn ang="0">
                  <a:pos x="connsiteX0" y="connsiteY0"/>
                </a:cxn>
                <a:cxn ang="0">
                  <a:pos x="connsiteX1" y="connsiteY1"/>
                </a:cxn>
                <a:cxn ang="0">
                  <a:pos x="connsiteX2" y="connsiteY2"/>
                </a:cxn>
              </a:cxnLst>
              <a:rect l="l" t="t" r="r" b="b"/>
              <a:pathLst>
                <a:path w="228" h="11658">
                  <a:moveTo>
                    <a:pt x="229" y="11658"/>
                  </a:moveTo>
                  <a:cubicBezTo>
                    <a:pt x="0" y="7772"/>
                    <a:pt x="0" y="3886"/>
                    <a:pt x="0" y="0"/>
                  </a:cubicBezTo>
                  <a:cubicBezTo>
                    <a:pt x="0" y="3657"/>
                    <a:pt x="229" y="7772"/>
                    <a:pt x="229" y="11658"/>
                  </a:cubicBezTo>
                  <a:close/>
                </a:path>
              </a:pathLst>
            </a:custGeom>
            <a:solidFill>
              <a:srgbClr val="FFFFFF"/>
            </a:solidFill>
            <a:ln w="2286" cap="flat">
              <a:noFill/>
              <a:prstDash val="solid"/>
              <a:miter/>
            </a:ln>
          </p:spPr>
          <p:txBody>
            <a:bodyPr rtlCol="0" anchor="ctr"/>
            <a:lstStyle/>
            <a:p>
              <a:endParaRPr lang="en-US"/>
            </a:p>
          </p:txBody>
        </p:sp>
        <p:sp>
          <p:nvSpPr>
            <p:cNvPr id="48" name="Freeform 106">
              <a:extLst>
                <a:ext uri="{FF2B5EF4-FFF2-40B4-BE49-F238E27FC236}">
                  <a16:creationId xmlns:a16="http://schemas.microsoft.com/office/drawing/2014/main" id="{4BA4EDC8-D8ED-1FA2-8EC0-2FCC7C19FE23}"/>
                </a:ext>
              </a:extLst>
            </p:cNvPr>
            <p:cNvSpPr/>
            <p:nvPr/>
          </p:nvSpPr>
          <p:spPr>
            <a:xfrm>
              <a:off x="3430524" y="5504002"/>
              <a:ext cx="11658" cy="1828"/>
            </a:xfrm>
            <a:custGeom>
              <a:avLst/>
              <a:gdLst>
                <a:gd name="connsiteX0" fmla="*/ 0 w 11658"/>
                <a:gd name="connsiteY0" fmla="*/ 0 h 1828"/>
                <a:gd name="connsiteX1" fmla="*/ 11659 w 11658"/>
                <a:gd name="connsiteY1" fmla="*/ 1829 h 1828"/>
                <a:gd name="connsiteX2" fmla="*/ 0 w 11658"/>
                <a:gd name="connsiteY2" fmla="*/ 0 h 1828"/>
              </a:gdLst>
              <a:ahLst/>
              <a:cxnLst>
                <a:cxn ang="0">
                  <a:pos x="connsiteX0" y="connsiteY0"/>
                </a:cxn>
                <a:cxn ang="0">
                  <a:pos x="connsiteX1" y="connsiteY1"/>
                </a:cxn>
                <a:cxn ang="0">
                  <a:pos x="connsiteX2" y="connsiteY2"/>
                </a:cxn>
              </a:cxnLst>
              <a:rect l="l" t="t" r="r" b="b"/>
              <a:pathLst>
                <a:path w="11658" h="1828">
                  <a:moveTo>
                    <a:pt x="0" y="0"/>
                  </a:moveTo>
                  <a:cubicBezTo>
                    <a:pt x="3886" y="457"/>
                    <a:pt x="7772" y="1143"/>
                    <a:pt x="11659" y="1829"/>
                  </a:cubicBezTo>
                  <a:cubicBezTo>
                    <a:pt x="7772" y="1143"/>
                    <a:pt x="3886" y="686"/>
                    <a:pt x="0" y="0"/>
                  </a:cubicBezTo>
                  <a:close/>
                </a:path>
              </a:pathLst>
            </a:custGeom>
            <a:solidFill>
              <a:srgbClr val="FFFFFF"/>
            </a:solidFill>
            <a:ln w="2286" cap="flat">
              <a:noFill/>
              <a:prstDash val="solid"/>
              <a:miter/>
            </a:ln>
          </p:spPr>
          <p:txBody>
            <a:bodyPr rtlCol="0" anchor="ctr"/>
            <a:lstStyle/>
            <a:p>
              <a:endParaRPr lang="en-US"/>
            </a:p>
          </p:txBody>
        </p:sp>
        <p:sp>
          <p:nvSpPr>
            <p:cNvPr id="49" name="Freeform 107">
              <a:extLst>
                <a:ext uri="{FF2B5EF4-FFF2-40B4-BE49-F238E27FC236}">
                  <a16:creationId xmlns:a16="http://schemas.microsoft.com/office/drawing/2014/main" id="{54A89A32-55DD-A555-767B-663CF8EA5197}"/>
                </a:ext>
              </a:extLst>
            </p:cNvPr>
            <p:cNvSpPr/>
            <p:nvPr/>
          </p:nvSpPr>
          <p:spPr>
            <a:xfrm>
              <a:off x="3406063" y="5500801"/>
              <a:ext cx="8915" cy="1143"/>
            </a:xfrm>
            <a:custGeom>
              <a:avLst/>
              <a:gdLst>
                <a:gd name="connsiteX0" fmla="*/ 0 w 8915"/>
                <a:gd name="connsiteY0" fmla="*/ 0 h 1143"/>
                <a:gd name="connsiteX1" fmla="*/ 8915 w 8915"/>
                <a:gd name="connsiteY1" fmla="*/ 1143 h 1143"/>
                <a:gd name="connsiteX2" fmla="*/ 0 w 8915"/>
                <a:gd name="connsiteY2" fmla="*/ 0 h 1143"/>
              </a:gdLst>
              <a:ahLst/>
              <a:cxnLst>
                <a:cxn ang="0">
                  <a:pos x="connsiteX0" y="connsiteY0"/>
                </a:cxn>
                <a:cxn ang="0">
                  <a:pos x="connsiteX1" y="connsiteY1"/>
                </a:cxn>
                <a:cxn ang="0">
                  <a:pos x="connsiteX2" y="connsiteY2"/>
                </a:cxn>
              </a:cxnLst>
              <a:rect l="l" t="t" r="r" b="b"/>
              <a:pathLst>
                <a:path w="8915" h="1143">
                  <a:moveTo>
                    <a:pt x="0" y="0"/>
                  </a:moveTo>
                  <a:cubicBezTo>
                    <a:pt x="2972" y="228"/>
                    <a:pt x="5944" y="686"/>
                    <a:pt x="8915" y="1143"/>
                  </a:cubicBezTo>
                  <a:cubicBezTo>
                    <a:pt x="5944" y="686"/>
                    <a:pt x="2972" y="457"/>
                    <a:pt x="0" y="0"/>
                  </a:cubicBezTo>
                  <a:close/>
                </a:path>
              </a:pathLst>
            </a:custGeom>
            <a:solidFill>
              <a:srgbClr val="FFFFFF"/>
            </a:solidFill>
            <a:ln w="2286" cap="flat">
              <a:noFill/>
              <a:prstDash val="solid"/>
              <a:miter/>
            </a:ln>
          </p:spPr>
          <p:txBody>
            <a:bodyPr rtlCol="0" anchor="ctr"/>
            <a:lstStyle/>
            <a:p>
              <a:endParaRPr lang="en-US"/>
            </a:p>
          </p:txBody>
        </p:sp>
        <p:sp>
          <p:nvSpPr>
            <p:cNvPr id="50" name="Freeform 108">
              <a:extLst>
                <a:ext uri="{FF2B5EF4-FFF2-40B4-BE49-F238E27FC236}">
                  <a16:creationId xmlns:a16="http://schemas.microsoft.com/office/drawing/2014/main" id="{3EE99B54-A2B7-84ED-BBAD-0E33C4FAD82E}"/>
                </a:ext>
              </a:extLst>
            </p:cNvPr>
            <p:cNvSpPr/>
            <p:nvPr/>
          </p:nvSpPr>
          <p:spPr>
            <a:xfrm>
              <a:off x="2804845" y="6183172"/>
              <a:ext cx="2286" cy="457"/>
            </a:xfrm>
            <a:custGeom>
              <a:avLst/>
              <a:gdLst>
                <a:gd name="connsiteX0" fmla="*/ 2286 w 2286"/>
                <a:gd name="connsiteY0" fmla="*/ 457 h 457"/>
                <a:gd name="connsiteX1" fmla="*/ 0 w 2286"/>
                <a:gd name="connsiteY1" fmla="*/ 0 h 457"/>
                <a:gd name="connsiteX2" fmla="*/ 2286 w 2286"/>
                <a:gd name="connsiteY2" fmla="*/ 457 h 457"/>
              </a:gdLst>
              <a:ahLst/>
              <a:cxnLst>
                <a:cxn ang="0">
                  <a:pos x="connsiteX0" y="connsiteY0"/>
                </a:cxn>
                <a:cxn ang="0">
                  <a:pos x="connsiteX1" y="connsiteY1"/>
                </a:cxn>
                <a:cxn ang="0">
                  <a:pos x="connsiteX2" y="connsiteY2"/>
                </a:cxn>
              </a:cxnLst>
              <a:rect l="l" t="t" r="r" b="b"/>
              <a:pathLst>
                <a:path w="2286" h="457">
                  <a:moveTo>
                    <a:pt x="2286" y="457"/>
                  </a:moveTo>
                  <a:cubicBezTo>
                    <a:pt x="1372" y="228"/>
                    <a:pt x="686" y="228"/>
                    <a:pt x="0" y="0"/>
                  </a:cubicBezTo>
                  <a:cubicBezTo>
                    <a:pt x="457" y="228"/>
                    <a:pt x="1372" y="228"/>
                    <a:pt x="2286" y="457"/>
                  </a:cubicBezTo>
                  <a:close/>
                </a:path>
              </a:pathLst>
            </a:custGeom>
            <a:solidFill>
              <a:srgbClr val="FFFFFF"/>
            </a:solidFill>
            <a:ln w="2286" cap="flat">
              <a:noFill/>
              <a:prstDash val="solid"/>
              <a:miter/>
            </a:ln>
          </p:spPr>
          <p:txBody>
            <a:bodyPr rtlCol="0" anchor="ctr"/>
            <a:lstStyle/>
            <a:p>
              <a:endParaRPr lang="en-US"/>
            </a:p>
          </p:txBody>
        </p:sp>
        <p:sp>
          <p:nvSpPr>
            <p:cNvPr id="51" name="Freeform 109">
              <a:extLst>
                <a:ext uri="{FF2B5EF4-FFF2-40B4-BE49-F238E27FC236}">
                  <a16:creationId xmlns:a16="http://schemas.microsoft.com/office/drawing/2014/main" id="{120DBAB9-936B-4964-174C-F84744F02E26}"/>
                </a:ext>
              </a:extLst>
            </p:cNvPr>
            <p:cNvSpPr/>
            <p:nvPr/>
          </p:nvSpPr>
          <p:spPr>
            <a:xfrm>
              <a:off x="2727579" y="5945886"/>
              <a:ext cx="2971" cy="1828"/>
            </a:xfrm>
            <a:custGeom>
              <a:avLst/>
              <a:gdLst>
                <a:gd name="connsiteX0" fmla="*/ 2972 w 2971"/>
                <a:gd name="connsiteY0" fmla="*/ 1829 h 1828"/>
                <a:gd name="connsiteX1" fmla="*/ 0 w 2971"/>
                <a:gd name="connsiteY1" fmla="*/ 0 h 1828"/>
                <a:gd name="connsiteX2" fmla="*/ 2972 w 2971"/>
                <a:gd name="connsiteY2" fmla="*/ 1829 h 1828"/>
              </a:gdLst>
              <a:ahLst/>
              <a:cxnLst>
                <a:cxn ang="0">
                  <a:pos x="connsiteX0" y="connsiteY0"/>
                </a:cxn>
                <a:cxn ang="0">
                  <a:pos x="connsiteX1" y="connsiteY1"/>
                </a:cxn>
                <a:cxn ang="0">
                  <a:pos x="connsiteX2" y="connsiteY2"/>
                </a:cxn>
              </a:cxnLst>
              <a:rect l="l" t="t" r="r" b="b"/>
              <a:pathLst>
                <a:path w="2971" h="1828">
                  <a:moveTo>
                    <a:pt x="2972" y="1829"/>
                  </a:moveTo>
                  <a:cubicBezTo>
                    <a:pt x="2057" y="1143"/>
                    <a:pt x="914" y="457"/>
                    <a:pt x="0" y="0"/>
                  </a:cubicBezTo>
                  <a:cubicBezTo>
                    <a:pt x="914" y="457"/>
                    <a:pt x="1829" y="1143"/>
                    <a:pt x="2972" y="1829"/>
                  </a:cubicBezTo>
                  <a:close/>
                </a:path>
              </a:pathLst>
            </a:custGeom>
            <a:solidFill>
              <a:srgbClr val="FFFFFF"/>
            </a:solidFill>
            <a:ln w="2286" cap="flat">
              <a:noFill/>
              <a:prstDash val="solid"/>
              <a:miter/>
            </a:ln>
          </p:spPr>
          <p:txBody>
            <a:bodyPr rtlCol="0" anchor="ctr"/>
            <a:lstStyle/>
            <a:p>
              <a:endParaRPr lang="en-US"/>
            </a:p>
          </p:txBody>
        </p:sp>
        <p:sp>
          <p:nvSpPr>
            <p:cNvPr id="52" name="Freeform 110">
              <a:extLst>
                <a:ext uri="{FF2B5EF4-FFF2-40B4-BE49-F238E27FC236}">
                  <a16:creationId xmlns:a16="http://schemas.microsoft.com/office/drawing/2014/main" id="{2A109408-3F7B-4D38-8F6A-6AF0816A41EB}"/>
                </a:ext>
              </a:extLst>
            </p:cNvPr>
            <p:cNvSpPr/>
            <p:nvPr/>
          </p:nvSpPr>
          <p:spPr>
            <a:xfrm>
              <a:off x="2519781" y="5880277"/>
              <a:ext cx="1371" cy="8001"/>
            </a:xfrm>
            <a:custGeom>
              <a:avLst/>
              <a:gdLst>
                <a:gd name="connsiteX0" fmla="*/ 0 w 1371"/>
                <a:gd name="connsiteY0" fmla="*/ 0 h 8001"/>
                <a:gd name="connsiteX1" fmla="*/ 1372 w 1371"/>
                <a:gd name="connsiteY1" fmla="*/ 8001 h 8001"/>
                <a:gd name="connsiteX2" fmla="*/ 0 w 1371"/>
                <a:gd name="connsiteY2" fmla="*/ 0 h 8001"/>
                <a:gd name="connsiteX3" fmla="*/ 0 w 1371"/>
                <a:gd name="connsiteY3" fmla="*/ 0 h 8001"/>
              </a:gdLst>
              <a:ahLst/>
              <a:cxnLst>
                <a:cxn ang="0">
                  <a:pos x="connsiteX0" y="connsiteY0"/>
                </a:cxn>
                <a:cxn ang="0">
                  <a:pos x="connsiteX1" y="connsiteY1"/>
                </a:cxn>
                <a:cxn ang="0">
                  <a:pos x="connsiteX2" y="connsiteY2"/>
                </a:cxn>
                <a:cxn ang="0">
                  <a:pos x="connsiteX3" y="connsiteY3"/>
                </a:cxn>
              </a:cxnLst>
              <a:rect l="l" t="t" r="r" b="b"/>
              <a:pathLst>
                <a:path w="1371" h="8001">
                  <a:moveTo>
                    <a:pt x="0" y="0"/>
                  </a:moveTo>
                  <a:cubicBezTo>
                    <a:pt x="229" y="2743"/>
                    <a:pt x="686" y="5486"/>
                    <a:pt x="1372" y="8001"/>
                  </a:cubicBezTo>
                  <a:cubicBezTo>
                    <a:pt x="686" y="5486"/>
                    <a:pt x="229" y="2972"/>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3" name="Freeform 111">
              <a:extLst>
                <a:ext uri="{FF2B5EF4-FFF2-40B4-BE49-F238E27FC236}">
                  <a16:creationId xmlns:a16="http://schemas.microsoft.com/office/drawing/2014/main" id="{38C2EA98-1FC2-0B78-BB7F-074128CB94F1}"/>
                </a:ext>
              </a:extLst>
            </p:cNvPr>
            <p:cNvSpPr/>
            <p:nvPr/>
          </p:nvSpPr>
          <p:spPr>
            <a:xfrm>
              <a:off x="2520924" y="5888278"/>
              <a:ext cx="5029" cy="13944"/>
            </a:xfrm>
            <a:custGeom>
              <a:avLst/>
              <a:gdLst>
                <a:gd name="connsiteX0" fmla="*/ 5029 w 5029"/>
                <a:gd name="connsiteY0" fmla="*/ 13944 h 13944"/>
                <a:gd name="connsiteX1" fmla="*/ 0 w 5029"/>
                <a:gd name="connsiteY1" fmla="*/ 0 h 13944"/>
                <a:gd name="connsiteX2" fmla="*/ 5029 w 5029"/>
                <a:gd name="connsiteY2" fmla="*/ 13944 h 13944"/>
              </a:gdLst>
              <a:ahLst/>
              <a:cxnLst>
                <a:cxn ang="0">
                  <a:pos x="connsiteX0" y="connsiteY0"/>
                </a:cxn>
                <a:cxn ang="0">
                  <a:pos x="connsiteX1" y="connsiteY1"/>
                </a:cxn>
                <a:cxn ang="0">
                  <a:pos x="connsiteX2" y="connsiteY2"/>
                </a:cxn>
              </a:cxnLst>
              <a:rect l="l" t="t" r="r" b="b"/>
              <a:pathLst>
                <a:path w="5029" h="13944">
                  <a:moveTo>
                    <a:pt x="5029" y="13944"/>
                  </a:moveTo>
                  <a:cubicBezTo>
                    <a:pt x="2972" y="9830"/>
                    <a:pt x="1143" y="5029"/>
                    <a:pt x="0" y="0"/>
                  </a:cubicBezTo>
                  <a:cubicBezTo>
                    <a:pt x="1143" y="5258"/>
                    <a:pt x="2972" y="9830"/>
                    <a:pt x="5029" y="13944"/>
                  </a:cubicBezTo>
                  <a:close/>
                </a:path>
              </a:pathLst>
            </a:custGeom>
            <a:solidFill>
              <a:srgbClr val="FFFFFF"/>
            </a:solidFill>
            <a:ln w="2286" cap="flat">
              <a:noFill/>
              <a:prstDash val="solid"/>
              <a:miter/>
            </a:ln>
          </p:spPr>
          <p:txBody>
            <a:bodyPr rtlCol="0" anchor="ctr"/>
            <a:lstStyle/>
            <a:p>
              <a:endParaRPr lang="en-US"/>
            </a:p>
          </p:txBody>
        </p:sp>
        <p:sp>
          <p:nvSpPr>
            <p:cNvPr id="54" name="Freeform 112">
              <a:extLst>
                <a:ext uri="{FF2B5EF4-FFF2-40B4-BE49-F238E27FC236}">
                  <a16:creationId xmlns:a16="http://schemas.microsoft.com/office/drawing/2014/main" id="{EC933FE2-BAF0-C9F0-AD80-33AA7D7A66D3}"/>
                </a:ext>
              </a:extLst>
            </p:cNvPr>
            <p:cNvSpPr/>
            <p:nvPr/>
          </p:nvSpPr>
          <p:spPr>
            <a:xfrm>
              <a:off x="2704490" y="5940399"/>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55" name="Freeform 113">
              <a:extLst>
                <a:ext uri="{FF2B5EF4-FFF2-40B4-BE49-F238E27FC236}">
                  <a16:creationId xmlns:a16="http://schemas.microsoft.com/office/drawing/2014/main" id="{A523E15A-D6C4-6434-0C86-C438D97FAF30}"/>
                </a:ext>
              </a:extLst>
            </p:cNvPr>
            <p:cNvSpPr/>
            <p:nvPr/>
          </p:nvSpPr>
          <p:spPr>
            <a:xfrm>
              <a:off x="2715006" y="5941314"/>
              <a:ext cx="5486" cy="1371"/>
            </a:xfrm>
            <a:custGeom>
              <a:avLst/>
              <a:gdLst>
                <a:gd name="connsiteX0" fmla="*/ 5486 w 5486"/>
                <a:gd name="connsiteY0" fmla="*/ 1372 h 1371"/>
                <a:gd name="connsiteX1" fmla="*/ 0 w 5486"/>
                <a:gd name="connsiteY1" fmla="*/ 0 h 1371"/>
                <a:gd name="connsiteX2" fmla="*/ 5486 w 5486"/>
                <a:gd name="connsiteY2" fmla="*/ 1372 h 1371"/>
              </a:gdLst>
              <a:ahLst/>
              <a:cxnLst>
                <a:cxn ang="0">
                  <a:pos x="connsiteX0" y="connsiteY0"/>
                </a:cxn>
                <a:cxn ang="0">
                  <a:pos x="connsiteX1" y="connsiteY1"/>
                </a:cxn>
                <a:cxn ang="0">
                  <a:pos x="connsiteX2" y="connsiteY2"/>
                </a:cxn>
              </a:cxnLst>
              <a:rect l="l" t="t" r="r" b="b"/>
              <a:pathLst>
                <a:path w="5486" h="1371">
                  <a:moveTo>
                    <a:pt x="5486" y="1372"/>
                  </a:moveTo>
                  <a:cubicBezTo>
                    <a:pt x="3658" y="686"/>
                    <a:pt x="1829" y="229"/>
                    <a:pt x="0" y="0"/>
                  </a:cubicBezTo>
                  <a:cubicBezTo>
                    <a:pt x="1829" y="457"/>
                    <a:pt x="3658" y="914"/>
                    <a:pt x="5486" y="1372"/>
                  </a:cubicBezTo>
                  <a:close/>
                </a:path>
              </a:pathLst>
            </a:custGeom>
            <a:solidFill>
              <a:srgbClr val="FFFFFF"/>
            </a:solidFill>
            <a:ln w="2286" cap="flat">
              <a:noFill/>
              <a:prstDash val="solid"/>
              <a:miter/>
            </a:ln>
          </p:spPr>
          <p:txBody>
            <a:bodyPr rtlCol="0" anchor="ctr"/>
            <a:lstStyle/>
            <a:p>
              <a:endParaRPr lang="en-US"/>
            </a:p>
          </p:txBody>
        </p:sp>
        <p:sp>
          <p:nvSpPr>
            <p:cNvPr id="56" name="Freeform 114">
              <a:extLst>
                <a:ext uri="{FF2B5EF4-FFF2-40B4-BE49-F238E27FC236}">
                  <a16:creationId xmlns:a16="http://schemas.microsoft.com/office/drawing/2014/main" id="{1F4EDFD1-5872-AACB-BE7F-2F3E419C93D7}"/>
                </a:ext>
              </a:extLst>
            </p:cNvPr>
            <p:cNvSpPr/>
            <p:nvPr/>
          </p:nvSpPr>
          <p:spPr>
            <a:xfrm>
              <a:off x="2820847" y="6185001"/>
              <a:ext cx="3200" cy="228"/>
            </a:xfrm>
            <a:custGeom>
              <a:avLst/>
              <a:gdLst>
                <a:gd name="connsiteX0" fmla="*/ 3200 w 3200"/>
                <a:gd name="connsiteY0" fmla="*/ 228 h 228"/>
                <a:gd name="connsiteX1" fmla="*/ 0 w 3200"/>
                <a:gd name="connsiteY1" fmla="*/ 0 h 228"/>
                <a:gd name="connsiteX2" fmla="*/ 3200 w 3200"/>
                <a:gd name="connsiteY2" fmla="*/ 228 h 228"/>
              </a:gdLst>
              <a:ahLst/>
              <a:cxnLst>
                <a:cxn ang="0">
                  <a:pos x="connsiteX0" y="connsiteY0"/>
                </a:cxn>
                <a:cxn ang="0">
                  <a:pos x="connsiteX1" y="connsiteY1"/>
                </a:cxn>
                <a:cxn ang="0">
                  <a:pos x="connsiteX2" y="connsiteY2"/>
                </a:cxn>
              </a:cxnLst>
              <a:rect l="l" t="t" r="r" b="b"/>
              <a:pathLst>
                <a:path w="3200" h="228">
                  <a:moveTo>
                    <a:pt x="3200" y="228"/>
                  </a:moveTo>
                  <a:cubicBezTo>
                    <a:pt x="2057" y="228"/>
                    <a:pt x="914" y="0"/>
                    <a:pt x="0" y="0"/>
                  </a:cubicBezTo>
                  <a:cubicBezTo>
                    <a:pt x="914" y="228"/>
                    <a:pt x="2057" y="228"/>
                    <a:pt x="3200" y="228"/>
                  </a:cubicBezTo>
                  <a:close/>
                </a:path>
              </a:pathLst>
            </a:custGeom>
            <a:solidFill>
              <a:srgbClr val="FFFFFF"/>
            </a:solidFill>
            <a:ln w="2286" cap="flat">
              <a:noFill/>
              <a:prstDash val="solid"/>
              <a:miter/>
            </a:ln>
          </p:spPr>
          <p:txBody>
            <a:bodyPr rtlCol="0" anchor="ctr"/>
            <a:lstStyle/>
            <a:p>
              <a:endParaRPr lang="en-US"/>
            </a:p>
          </p:txBody>
        </p:sp>
        <p:sp>
          <p:nvSpPr>
            <p:cNvPr id="57" name="Freeform 115">
              <a:extLst>
                <a:ext uri="{FF2B5EF4-FFF2-40B4-BE49-F238E27FC236}">
                  <a16:creationId xmlns:a16="http://schemas.microsoft.com/office/drawing/2014/main" id="{381BF67B-827F-8228-2689-137A42940FC4}"/>
                </a:ext>
              </a:extLst>
            </p:cNvPr>
            <p:cNvSpPr/>
            <p:nvPr/>
          </p:nvSpPr>
          <p:spPr>
            <a:xfrm>
              <a:off x="2799130" y="6182258"/>
              <a:ext cx="2514" cy="685"/>
            </a:xfrm>
            <a:custGeom>
              <a:avLst/>
              <a:gdLst>
                <a:gd name="connsiteX0" fmla="*/ 0 w 2514"/>
                <a:gd name="connsiteY0" fmla="*/ 0 h 685"/>
                <a:gd name="connsiteX1" fmla="*/ 2515 w 2514"/>
                <a:gd name="connsiteY1" fmla="*/ 686 h 685"/>
                <a:gd name="connsiteX2" fmla="*/ 0 w 2514"/>
                <a:gd name="connsiteY2" fmla="*/ 0 h 685"/>
                <a:gd name="connsiteX3" fmla="*/ 0 w 2514"/>
                <a:gd name="connsiteY3" fmla="*/ 0 h 685"/>
              </a:gdLst>
              <a:ahLst/>
              <a:cxnLst>
                <a:cxn ang="0">
                  <a:pos x="connsiteX0" y="connsiteY0"/>
                </a:cxn>
                <a:cxn ang="0">
                  <a:pos x="connsiteX1" y="connsiteY1"/>
                </a:cxn>
                <a:cxn ang="0">
                  <a:pos x="connsiteX2" y="connsiteY2"/>
                </a:cxn>
                <a:cxn ang="0">
                  <a:pos x="connsiteX3" y="connsiteY3"/>
                </a:cxn>
              </a:cxnLst>
              <a:rect l="l" t="t" r="r" b="b"/>
              <a:pathLst>
                <a:path w="2514" h="685">
                  <a:moveTo>
                    <a:pt x="0" y="0"/>
                  </a:moveTo>
                  <a:cubicBezTo>
                    <a:pt x="686" y="229"/>
                    <a:pt x="1600" y="458"/>
                    <a:pt x="2515" y="686"/>
                  </a:cubicBezTo>
                  <a:cubicBezTo>
                    <a:pt x="1600" y="229"/>
                    <a:pt x="914" y="0"/>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8" name="Freeform 116">
              <a:extLst>
                <a:ext uri="{FF2B5EF4-FFF2-40B4-BE49-F238E27FC236}">
                  <a16:creationId xmlns:a16="http://schemas.microsoft.com/office/drawing/2014/main" id="{3C2E5A25-3553-1D2C-063E-21F317598437}"/>
                </a:ext>
              </a:extLst>
            </p:cNvPr>
            <p:cNvSpPr/>
            <p:nvPr/>
          </p:nvSpPr>
          <p:spPr>
            <a:xfrm>
              <a:off x="3566312" y="5717286"/>
              <a:ext cx="38862" cy="21945"/>
            </a:xfrm>
            <a:custGeom>
              <a:avLst/>
              <a:gdLst>
                <a:gd name="connsiteX0" fmla="*/ 38862 w 38862"/>
                <a:gd name="connsiteY0" fmla="*/ 0 h 21945"/>
                <a:gd name="connsiteX1" fmla="*/ 25832 w 38862"/>
                <a:gd name="connsiteY1" fmla="*/ 8001 h 21945"/>
                <a:gd name="connsiteX2" fmla="*/ 0 w 38862"/>
                <a:gd name="connsiteY2" fmla="*/ 21946 h 21945"/>
                <a:gd name="connsiteX3" fmla="*/ 25832 w 38862"/>
                <a:gd name="connsiteY3" fmla="*/ 8001 h 21945"/>
                <a:gd name="connsiteX4" fmla="*/ 38862 w 38862"/>
                <a:gd name="connsiteY4" fmla="*/ 0 h 21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 h="21945">
                  <a:moveTo>
                    <a:pt x="38862" y="0"/>
                  </a:moveTo>
                  <a:cubicBezTo>
                    <a:pt x="34519" y="2286"/>
                    <a:pt x="30175" y="5029"/>
                    <a:pt x="25832" y="8001"/>
                  </a:cubicBezTo>
                  <a:cubicBezTo>
                    <a:pt x="17602" y="13716"/>
                    <a:pt x="8915" y="18059"/>
                    <a:pt x="0" y="21946"/>
                  </a:cubicBezTo>
                  <a:cubicBezTo>
                    <a:pt x="8915" y="18059"/>
                    <a:pt x="17602" y="13487"/>
                    <a:pt x="25832" y="8001"/>
                  </a:cubicBezTo>
                  <a:cubicBezTo>
                    <a:pt x="30175" y="5029"/>
                    <a:pt x="34519" y="2515"/>
                    <a:pt x="38862" y="0"/>
                  </a:cubicBezTo>
                  <a:close/>
                </a:path>
              </a:pathLst>
            </a:custGeom>
            <a:solidFill>
              <a:srgbClr val="FFFFFF"/>
            </a:solidFill>
            <a:ln w="2286" cap="flat">
              <a:noFill/>
              <a:prstDash val="solid"/>
              <a:miter/>
            </a:ln>
          </p:spPr>
          <p:txBody>
            <a:bodyPr rtlCol="0" anchor="ctr"/>
            <a:lstStyle/>
            <a:p>
              <a:endParaRPr lang="en-US"/>
            </a:p>
          </p:txBody>
        </p:sp>
        <p:sp>
          <p:nvSpPr>
            <p:cNvPr id="59" name="Freeform 117">
              <a:extLst>
                <a:ext uri="{FF2B5EF4-FFF2-40B4-BE49-F238E27FC236}">
                  <a16:creationId xmlns:a16="http://schemas.microsoft.com/office/drawing/2014/main" id="{D0C4A3F2-D75B-ECDE-9C96-E722FB4C4408}"/>
                </a:ext>
              </a:extLst>
            </p:cNvPr>
            <p:cNvSpPr/>
            <p:nvPr/>
          </p:nvSpPr>
          <p:spPr>
            <a:xfrm>
              <a:off x="3499961" y="5696483"/>
              <a:ext cx="1428" cy="22860"/>
            </a:xfrm>
            <a:custGeom>
              <a:avLst/>
              <a:gdLst>
                <a:gd name="connsiteX0" fmla="*/ 514 w 1428"/>
                <a:gd name="connsiteY0" fmla="*/ 22860 h 22860"/>
                <a:gd name="connsiteX1" fmla="*/ 514 w 1428"/>
                <a:gd name="connsiteY1" fmla="*/ 8459 h 22860"/>
                <a:gd name="connsiteX2" fmla="*/ 1429 w 1428"/>
                <a:gd name="connsiteY2" fmla="*/ 0 h 22860"/>
                <a:gd name="connsiteX3" fmla="*/ 514 w 1428"/>
                <a:gd name="connsiteY3" fmla="*/ 8459 h 22860"/>
                <a:gd name="connsiteX4" fmla="*/ 514 w 1428"/>
                <a:gd name="connsiteY4" fmla="*/ 2286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 h="22860">
                  <a:moveTo>
                    <a:pt x="514" y="22860"/>
                  </a:moveTo>
                  <a:cubicBezTo>
                    <a:pt x="-171" y="18517"/>
                    <a:pt x="-171" y="13488"/>
                    <a:pt x="514" y="8459"/>
                  </a:cubicBezTo>
                  <a:cubicBezTo>
                    <a:pt x="972" y="5715"/>
                    <a:pt x="1200" y="2744"/>
                    <a:pt x="1429" y="0"/>
                  </a:cubicBezTo>
                  <a:cubicBezTo>
                    <a:pt x="1200" y="2744"/>
                    <a:pt x="743" y="5715"/>
                    <a:pt x="514" y="8459"/>
                  </a:cubicBezTo>
                  <a:cubicBezTo>
                    <a:pt x="-171" y="13488"/>
                    <a:pt x="-171" y="18288"/>
                    <a:pt x="514" y="22860"/>
                  </a:cubicBezTo>
                  <a:close/>
                </a:path>
              </a:pathLst>
            </a:custGeom>
            <a:solidFill>
              <a:srgbClr val="FFFFFF"/>
            </a:solidFill>
            <a:ln w="2286" cap="flat">
              <a:noFill/>
              <a:prstDash val="solid"/>
              <a:miter/>
            </a:ln>
          </p:spPr>
          <p:txBody>
            <a:bodyPr rtlCol="0" anchor="ctr"/>
            <a:lstStyle/>
            <a:p>
              <a:endParaRPr lang="en-US"/>
            </a:p>
          </p:txBody>
        </p:sp>
        <p:sp>
          <p:nvSpPr>
            <p:cNvPr id="60" name="Freeform 118">
              <a:extLst>
                <a:ext uri="{FF2B5EF4-FFF2-40B4-BE49-F238E27FC236}">
                  <a16:creationId xmlns:a16="http://schemas.microsoft.com/office/drawing/2014/main" id="{56FBC57C-87D8-49CD-857F-EADB1DFDE631}"/>
                </a:ext>
              </a:extLst>
            </p:cNvPr>
            <p:cNvSpPr/>
            <p:nvPr/>
          </p:nvSpPr>
          <p:spPr>
            <a:xfrm>
              <a:off x="2757525" y="6042812"/>
              <a:ext cx="2286" cy="11658"/>
            </a:xfrm>
            <a:custGeom>
              <a:avLst/>
              <a:gdLst>
                <a:gd name="connsiteX0" fmla="*/ 0 w 2286"/>
                <a:gd name="connsiteY0" fmla="*/ 11659 h 11658"/>
                <a:gd name="connsiteX1" fmla="*/ 0 w 2286"/>
                <a:gd name="connsiteY1" fmla="*/ 0 h 11658"/>
                <a:gd name="connsiteX2" fmla="*/ 0 w 2286"/>
                <a:gd name="connsiteY2" fmla="*/ 11659 h 11658"/>
              </a:gdLst>
              <a:ahLst/>
              <a:cxnLst>
                <a:cxn ang="0">
                  <a:pos x="connsiteX0" y="connsiteY0"/>
                </a:cxn>
                <a:cxn ang="0">
                  <a:pos x="connsiteX1" y="connsiteY1"/>
                </a:cxn>
                <a:cxn ang="0">
                  <a:pos x="connsiteX2" y="connsiteY2"/>
                </a:cxn>
              </a:cxnLst>
              <a:rect l="l" t="t" r="r" b="b"/>
              <a:pathLst>
                <a:path w="2286" h="11658">
                  <a:moveTo>
                    <a:pt x="0" y="11659"/>
                  </a:moveTo>
                  <a:cubicBezTo>
                    <a:pt x="0" y="7773"/>
                    <a:pt x="0" y="3887"/>
                    <a:pt x="0" y="0"/>
                  </a:cubicBezTo>
                  <a:cubicBezTo>
                    <a:pt x="0" y="3887"/>
                    <a:pt x="0" y="7773"/>
                    <a:pt x="0" y="11659"/>
                  </a:cubicBezTo>
                  <a:close/>
                </a:path>
              </a:pathLst>
            </a:custGeom>
            <a:solidFill>
              <a:srgbClr val="FFFFFF"/>
            </a:solidFill>
            <a:ln w="2286" cap="flat">
              <a:noFill/>
              <a:prstDash val="solid"/>
              <a:miter/>
            </a:ln>
          </p:spPr>
          <p:txBody>
            <a:bodyPr rtlCol="0" anchor="ctr"/>
            <a:lstStyle/>
            <a:p>
              <a:endParaRPr lang="en-US"/>
            </a:p>
          </p:txBody>
        </p:sp>
        <p:sp>
          <p:nvSpPr>
            <p:cNvPr id="61" name="Freeform 119">
              <a:extLst>
                <a:ext uri="{FF2B5EF4-FFF2-40B4-BE49-F238E27FC236}">
                  <a16:creationId xmlns:a16="http://schemas.microsoft.com/office/drawing/2014/main" id="{63730232-2F82-8E36-965D-16980D460839}"/>
                </a:ext>
              </a:extLst>
            </p:cNvPr>
            <p:cNvSpPr/>
            <p:nvPr/>
          </p:nvSpPr>
          <p:spPr>
            <a:xfrm>
              <a:off x="3689985" y="5704255"/>
              <a:ext cx="46405" cy="18973"/>
            </a:xfrm>
            <a:custGeom>
              <a:avLst/>
              <a:gdLst>
                <a:gd name="connsiteX0" fmla="*/ 46406 w 46405"/>
                <a:gd name="connsiteY0" fmla="*/ 18974 h 18973"/>
                <a:gd name="connsiteX1" fmla="*/ 14859 w 46405"/>
                <a:gd name="connsiteY1" fmla="*/ 3200 h 18973"/>
                <a:gd name="connsiteX2" fmla="*/ 0 w 46405"/>
                <a:gd name="connsiteY2" fmla="*/ 0 h 18973"/>
                <a:gd name="connsiteX3" fmla="*/ 14859 w 46405"/>
                <a:gd name="connsiteY3" fmla="*/ 3200 h 18973"/>
                <a:gd name="connsiteX4" fmla="*/ 46406 w 46405"/>
                <a:gd name="connsiteY4" fmla="*/ 18974 h 1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5" h="18973">
                  <a:moveTo>
                    <a:pt x="46406" y="18974"/>
                  </a:moveTo>
                  <a:cubicBezTo>
                    <a:pt x="36805" y="11658"/>
                    <a:pt x="26060" y="6401"/>
                    <a:pt x="14859" y="3200"/>
                  </a:cubicBezTo>
                  <a:cubicBezTo>
                    <a:pt x="9830" y="1829"/>
                    <a:pt x="5029" y="686"/>
                    <a:pt x="0" y="0"/>
                  </a:cubicBezTo>
                  <a:cubicBezTo>
                    <a:pt x="4801" y="914"/>
                    <a:pt x="9830" y="1829"/>
                    <a:pt x="14859" y="3200"/>
                  </a:cubicBezTo>
                  <a:cubicBezTo>
                    <a:pt x="26060" y="6172"/>
                    <a:pt x="36805" y="11430"/>
                    <a:pt x="46406" y="18974"/>
                  </a:cubicBezTo>
                  <a:close/>
                </a:path>
              </a:pathLst>
            </a:custGeom>
            <a:solidFill>
              <a:srgbClr val="FFFFFF"/>
            </a:solidFill>
            <a:ln w="2286" cap="flat">
              <a:noFill/>
              <a:prstDash val="solid"/>
              <a:miter/>
            </a:ln>
          </p:spPr>
          <p:txBody>
            <a:bodyPr rtlCol="0" anchor="ctr"/>
            <a:lstStyle/>
            <a:p>
              <a:endParaRPr lang="en-US"/>
            </a:p>
          </p:txBody>
        </p:sp>
        <p:sp>
          <p:nvSpPr>
            <p:cNvPr id="62" name="Freeform 120">
              <a:extLst>
                <a:ext uri="{FF2B5EF4-FFF2-40B4-BE49-F238E27FC236}">
                  <a16:creationId xmlns:a16="http://schemas.microsoft.com/office/drawing/2014/main" id="{617463D8-A98A-E259-D9BC-E6350F8A659A}"/>
                </a:ext>
              </a:extLst>
            </p:cNvPr>
            <p:cNvSpPr/>
            <p:nvPr/>
          </p:nvSpPr>
          <p:spPr>
            <a:xfrm>
              <a:off x="3467785" y="6158484"/>
              <a:ext cx="10515" cy="15087"/>
            </a:xfrm>
            <a:custGeom>
              <a:avLst/>
              <a:gdLst>
                <a:gd name="connsiteX0" fmla="*/ 0 w 10515"/>
                <a:gd name="connsiteY0" fmla="*/ 15088 h 15087"/>
                <a:gd name="connsiteX1" fmla="*/ 6858 w 10515"/>
                <a:gd name="connsiteY1" fmla="*/ 6401 h 15087"/>
                <a:gd name="connsiteX2" fmla="*/ 10516 w 10515"/>
                <a:gd name="connsiteY2" fmla="*/ 0 h 15087"/>
                <a:gd name="connsiteX3" fmla="*/ 6858 w 10515"/>
                <a:gd name="connsiteY3" fmla="*/ 6401 h 15087"/>
                <a:gd name="connsiteX4" fmla="*/ 0 w 10515"/>
                <a:gd name="connsiteY4" fmla="*/ 15088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15087">
                  <a:moveTo>
                    <a:pt x="0" y="15088"/>
                  </a:moveTo>
                  <a:cubicBezTo>
                    <a:pt x="2515" y="12573"/>
                    <a:pt x="4572" y="9601"/>
                    <a:pt x="6858" y="6401"/>
                  </a:cubicBezTo>
                  <a:cubicBezTo>
                    <a:pt x="8230" y="4343"/>
                    <a:pt x="9601" y="2057"/>
                    <a:pt x="10516" y="0"/>
                  </a:cubicBezTo>
                  <a:cubicBezTo>
                    <a:pt x="9373" y="2286"/>
                    <a:pt x="8230" y="4343"/>
                    <a:pt x="6858" y="6401"/>
                  </a:cubicBezTo>
                  <a:cubicBezTo>
                    <a:pt x="4572" y="9830"/>
                    <a:pt x="2286" y="12573"/>
                    <a:pt x="0" y="15088"/>
                  </a:cubicBezTo>
                  <a:close/>
                </a:path>
              </a:pathLst>
            </a:custGeom>
            <a:solidFill>
              <a:srgbClr val="FFFFFF"/>
            </a:solidFill>
            <a:ln w="2286" cap="flat">
              <a:noFill/>
              <a:prstDash val="solid"/>
              <a:miter/>
            </a:ln>
          </p:spPr>
          <p:txBody>
            <a:bodyPr rtlCol="0" anchor="ctr"/>
            <a:lstStyle/>
            <a:p>
              <a:endParaRPr lang="en-US"/>
            </a:p>
          </p:txBody>
        </p:sp>
        <p:sp>
          <p:nvSpPr>
            <p:cNvPr id="63" name="Freeform 121">
              <a:extLst>
                <a:ext uri="{FF2B5EF4-FFF2-40B4-BE49-F238E27FC236}">
                  <a16:creationId xmlns:a16="http://schemas.microsoft.com/office/drawing/2014/main" id="{B0268358-BBFF-1E04-3ED5-3B4405327370}"/>
                </a:ext>
              </a:extLst>
            </p:cNvPr>
            <p:cNvSpPr/>
            <p:nvPr/>
          </p:nvSpPr>
          <p:spPr>
            <a:xfrm>
              <a:off x="3583914" y="5926912"/>
              <a:ext cx="91211" cy="18489"/>
            </a:xfrm>
            <a:custGeom>
              <a:avLst/>
              <a:gdLst>
                <a:gd name="connsiteX0" fmla="*/ 14402 w 91211"/>
                <a:gd name="connsiteY0" fmla="*/ 5944 h 18489"/>
                <a:gd name="connsiteX1" fmla="*/ 0 w 91211"/>
                <a:gd name="connsiteY1" fmla="*/ 0 h 18489"/>
                <a:gd name="connsiteX2" fmla="*/ 14402 w 91211"/>
                <a:gd name="connsiteY2" fmla="*/ 5944 h 18489"/>
                <a:gd name="connsiteX3" fmla="*/ 91211 w 91211"/>
                <a:gd name="connsiteY3" fmla="*/ 18288 h 18489"/>
                <a:gd name="connsiteX4" fmla="*/ 14402 w 91211"/>
                <a:gd name="connsiteY4" fmla="*/ 5944 h 1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11" h="18489">
                  <a:moveTo>
                    <a:pt x="14402" y="5944"/>
                  </a:moveTo>
                  <a:cubicBezTo>
                    <a:pt x="9830" y="3429"/>
                    <a:pt x="4801" y="1372"/>
                    <a:pt x="0" y="0"/>
                  </a:cubicBezTo>
                  <a:cubicBezTo>
                    <a:pt x="4801" y="1600"/>
                    <a:pt x="9601" y="3658"/>
                    <a:pt x="14402" y="5944"/>
                  </a:cubicBezTo>
                  <a:cubicBezTo>
                    <a:pt x="44806" y="15545"/>
                    <a:pt x="70180" y="19203"/>
                    <a:pt x="91211" y="18288"/>
                  </a:cubicBezTo>
                  <a:cubicBezTo>
                    <a:pt x="69952" y="19431"/>
                    <a:pt x="44577" y="15774"/>
                    <a:pt x="14402" y="5944"/>
                  </a:cubicBezTo>
                  <a:close/>
                </a:path>
              </a:pathLst>
            </a:custGeom>
            <a:solidFill>
              <a:srgbClr val="FFFFFF"/>
            </a:solidFill>
            <a:ln w="2286" cap="flat">
              <a:noFill/>
              <a:prstDash val="solid"/>
              <a:miter/>
            </a:ln>
          </p:spPr>
          <p:txBody>
            <a:bodyPr rtlCol="0" anchor="ctr"/>
            <a:lstStyle/>
            <a:p>
              <a:endParaRPr lang="en-US"/>
            </a:p>
          </p:txBody>
        </p:sp>
        <p:sp>
          <p:nvSpPr>
            <p:cNvPr id="64" name="Freeform 122">
              <a:extLst>
                <a:ext uri="{FF2B5EF4-FFF2-40B4-BE49-F238E27FC236}">
                  <a16:creationId xmlns:a16="http://schemas.microsoft.com/office/drawing/2014/main" id="{B266902C-F113-2259-8DA8-2B10A9190BE3}"/>
                </a:ext>
              </a:extLst>
            </p:cNvPr>
            <p:cNvSpPr/>
            <p:nvPr/>
          </p:nvSpPr>
          <p:spPr>
            <a:xfrm>
              <a:off x="2881884" y="6187744"/>
              <a:ext cx="4800" cy="228"/>
            </a:xfrm>
            <a:custGeom>
              <a:avLst/>
              <a:gdLst>
                <a:gd name="connsiteX0" fmla="*/ 4801 w 4800"/>
                <a:gd name="connsiteY0" fmla="*/ 228 h 228"/>
                <a:gd name="connsiteX1" fmla="*/ 0 w 4800"/>
                <a:gd name="connsiteY1" fmla="*/ 0 h 228"/>
                <a:gd name="connsiteX2" fmla="*/ 4801 w 4800"/>
                <a:gd name="connsiteY2" fmla="*/ 228 h 228"/>
              </a:gdLst>
              <a:ahLst/>
              <a:cxnLst>
                <a:cxn ang="0">
                  <a:pos x="connsiteX0" y="connsiteY0"/>
                </a:cxn>
                <a:cxn ang="0">
                  <a:pos x="connsiteX1" y="connsiteY1"/>
                </a:cxn>
                <a:cxn ang="0">
                  <a:pos x="connsiteX2" y="connsiteY2"/>
                </a:cxn>
              </a:cxnLst>
              <a:rect l="l" t="t" r="r" b="b"/>
              <a:pathLst>
                <a:path w="4800" h="228">
                  <a:moveTo>
                    <a:pt x="4801" y="228"/>
                  </a:moveTo>
                  <a:cubicBezTo>
                    <a:pt x="3200" y="228"/>
                    <a:pt x="1600" y="228"/>
                    <a:pt x="0" y="0"/>
                  </a:cubicBezTo>
                  <a:cubicBezTo>
                    <a:pt x="1600" y="228"/>
                    <a:pt x="3200" y="228"/>
                    <a:pt x="4801" y="228"/>
                  </a:cubicBezTo>
                  <a:close/>
                </a:path>
              </a:pathLst>
            </a:custGeom>
            <a:solidFill>
              <a:srgbClr val="FFFFFF"/>
            </a:solidFill>
            <a:ln w="2286" cap="flat">
              <a:noFill/>
              <a:prstDash val="solid"/>
              <a:miter/>
            </a:ln>
          </p:spPr>
          <p:txBody>
            <a:bodyPr rtlCol="0" anchor="ctr"/>
            <a:lstStyle/>
            <a:p>
              <a:endParaRPr lang="en-US"/>
            </a:p>
          </p:txBody>
        </p:sp>
        <p:sp>
          <p:nvSpPr>
            <p:cNvPr id="65" name="Freeform 123">
              <a:extLst>
                <a:ext uri="{FF2B5EF4-FFF2-40B4-BE49-F238E27FC236}">
                  <a16:creationId xmlns:a16="http://schemas.microsoft.com/office/drawing/2014/main" id="{63E09938-6208-8B24-5C0C-A0B3482427EB}"/>
                </a:ext>
              </a:extLst>
            </p:cNvPr>
            <p:cNvSpPr/>
            <p:nvPr/>
          </p:nvSpPr>
          <p:spPr>
            <a:xfrm>
              <a:off x="3668039" y="5702198"/>
              <a:ext cx="21945" cy="2057"/>
            </a:xfrm>
            <a:custGeom>
              <a:avLst/>
              <a:gdLst>
                <a:gd name="connsiteX0" fmla="*/ 0 w 21945"/>
                <a:gd name="connsiteY0" fmla="*/ 0 h 2057"/>
                <a:gd name="connsiteX1" fmla="*/ 21946 w 21945"/>
                <a:gd name="connsiteY1" fmla="*/ 2058 h 2057"/>
                <a:gd name="connsiteX2" fmla="*/ 0 w 21945"/>
                <a:gd name="connsiteY2" fmla="*/ 0 h 2057"/>
              </a:gdLst>
              <a:ahLst/>
              <a:cxnLst>
                <a:cxn ang="0">
                  <a:pos x="connsiteX0" y="connsiteY0"/>
                </a:cxn>
                <a:cxn ang="0">
                  <a:pos x="connsiteX1" y="connsiteY1"/>
                </a:cxn>
                <a:cxn ang="0">
                  <a:pos x="connsiteX2" y="connsiteY2"/>
                </a:cxn>
              </a:cxnLst>
              <a:rect l="l" t="t" r="r" b="b"/>
              <a:pathLst>
                <a:path w="21945" h="2057">
                  <a:moveTo>
                    <a:pt x="0" y="0"/>
                  </a:moveTo>
                  <a:cubicBezTo>
                    <a:pt x="7315" y="0"/>
                    <a:pt x="14630" y="915"/>
                    <a:pt x="21946" y="2058"/>
                  </a:cubicBezTo>
                  <a:cubicBezTo>
                    <a:pt x="14402" y="686"/>
                    <a:pt x="7087" y="0"/>
                    <a:pt x="0" y="0"/>
                  </a:cubicBezTo>
                  <a:close/>
                </a:path>
              </a:pathLst>
            </a:custGeom>
            <a:solidFill>
              <a:srgbClr val="FFFFFF"/>
            </a:solidFill>
            <a:ln w="2286" cap="flat">
              <a:noFill/>
              <a:prstDash val="solid"/>
              <a:miter/>
            </a:ln>
          </p:spPr>
          <p:txBody>
            <a:bodyPr rtlCol="0" anchor="ctr"/>
            <a:lstStyle/>
            <a:p>
              <a:endParaRPr lang="en-US"/>
            </a:p>
          </p:txBody>
        </p:sp>
        <p:sp>
          <p:nvSpPr>
            <p:cNvPr id="66" name="Freeform 124">
              <a:extLst>
                <a:ext uri="{FF2B5EF4-FFF2-40B4-BE49-F238E27FC236}">
                  <a16:creationId xmlns:a16="http://schemas.microsoft.com/office/drawing/2014/main" id="{1A38A54A-2AE0-D6F9-2B6C-F35AD73A5D0D}"/>
                </a:ext>
              </a:extLst>
            </p:cNvPr>
            <p:cNvSpPr/>
            <p:nvPr/>
          </p:nvSpPr>
          <p:spPr>
            <a:xfrm>
              <a:off x="3605174" y="5706541"/>
              <a:ext cx="27203" cy="10744"/>
            </a:xfrm>
            <a:custGeom>
              <a:avLst/>
              <a:gdLst>
                <a:gd name="connsiteX0" fmla="*/ 0 w 27203"/>
                <a:gd name="connsiteY0" fmla="*/ 10744 h 10744"/>
                <a:gd name="connsiteX1" fmla="*/ 27203 w 27203"/>
                <a:gd name="connsiteY1" fmla="*/ 0 h 10744"/>
                <a:gd name="connsiteX2" fmla="*/ 0 w 27203"/>
                <a:gd name="connsiteY2" fmla="*/ 10744 h 10744"/>
              </a:gdLst>
              <a:ahLst/>
              <a:cxnLst>
                <a:cxn ang="0">
                  <a:pos x="connsiteX0" y="connsiteY0"/>
                </a:cxn>
                <a:cxn ang="0">
                  <a:pos x="connsiteX1" y="connsiteY1"/>
                </a:cxn>
                <a:cxn ang="0">
                  <a:pos x="connsiteX2" y="connsiteY2"/>
                </a:cxn>
              </a:cxnLst>
              <a:rect l="l" t="t" r="r" b="b"/>
              <a:pathLst>
                <a:path w="27203" h="10744">
                  <a:moveTo>
                    <a:pt x="0" y="10744"/>
                  </a:moveTo>
                  <a:cubicBezTo>
                    <a:pt x="8915" y="5943"/>
                    <a:pt x="17831" y="2514"/>
                    <a:pt x="27203" y="0"/>
                  </a:cubicBezTo>
                  <a:cubicBezTo>
                    <a:pt x="18059" y="2514"/>
                    <a:pt x="8915" y="6172"/>
                    <a:pt x="0" y="10744"/>
                  </a:cubicBezTo>
                  <a:close/>
                </a:path>
              </a:pathLst>
            </a:custGeom>
            <a:solidFill>
              <a:srgbClr val="FFFFFF"/>
            </a:solidFill>
            <a:ln w="2286" cap="flat">
              <a:noFill/>
              <a:prstDash val="solid"/>
              <a:miter/>
            </a:ln>
          </p:spPr>
          <p:txBody>
            <a:bodyPr rtlCol="0" anchor="ctr"/>
            <a:lstStyle/>
            <a:p>
              <a:endParaRPr lang="en-US"/>
            </a:p>
          </p:txBody>
        </p:sp>
        <p:sp>
          <p:nvSpPr>
            <p:cNvPr id="67" name="Freeform 125">
              <a:extLst>
                <a:ext uri="{FF2B5EF4-FFF2-40B4-BE49-F238E27FC236}">
                  <a16:creationId xmlns:a16="http://schemas.microsoft.com/office/drawing/2014/main" id="{7D4E648E-6D60-8C9A-CA72-CD34875D2545}"/>
                </a:ext>
              </a:extLst>
            </p:cNvPr>
            <p:cNvSpPr/>
            <p:nvPr/>
          </p:nvSpPr>
          <p:spPr>
            <a:xfrm>
              <a:off x="3744620" y="5730316"/>
              <a:ext cx="9829" cy="11430"/>
            </a:xfrm>
            <a:custGeom>
              <a:avLst/>
              <a:gdLst>
                <a:gd name="connsiteX0" fmla="*/ 0 w 9829"/>
                <a:gd name="connsiteY0" fmla="*/ 0 h 11430"/>
                <a:gd name="connsiteX1" fmla="*/ 9830 w 9829"/>
                <a:gd name="connsiteY1" fmla="*/ 11430 h 11430"/>
                <a:gd name="connsiteX2" fmla="*/ 0 w 9829"/>
                <a:gd name="connsiteY2" fmla="*/ 0 h 11430"/>
              </a:gdLst>
              <a:ahLst/>
              <a:cxnLst>
                <a:cxn ang="0">
                  <a:pos x="connsiteX0" y="connsiteY0"/>
                </a:cxn>
                <a:cxn ang="0">
                  <a:pos x="connsiteX1" y="connsiteY1"/>
                </a:cxn>
                <a:cxn ang="0">
                  <a:pos x="connsiteX2" y="connsiteY2"/>
                </a:cxn>
              </a:cxnLst>
              <a:rect l="l" t="t" r="r" b="b"/>
              <a:pathLst>
                <a:path w="9829" h="11430">
                  <a:moveTo>
                    <a:pt x="0" y="0"/>
                  </a:moveTo>
                  <a:cubicBezTo>
                    <a:pt x="3429" y="3429"/>
                    <a:pt x="6858" y="7315"/>
                    <a:pt x="9830" y="11430"/>
                  </a:cubicBezTo>
                  <a:cubicBezTo>
                    <a:pt x="6629" y="7315"/>
                    <a:pt x="3429" y="3658"/>
                    <a:pt x="0" y="0"/>
                  </a:cubicBezTo>
                  <a:close/>
                </a:path>
              </a:pathLst>
            </a:custGeom>
            <a:solidFill>
              <a:srgbClr val="FFFFFF"/>
            </a:solidFill>
            <a:ln w="2286" cap="flat">
              <a:noFill/>
              <a:prstDash val="solid"/>
              <a:miter/>
            </a:ln>
          </p:spPr>
          <p:txBody>
            <a:bodyPr rtlCol="0" anchor="ctr"/>
            <a:lstStyle/>
            <a:p>
              <a:endParaRPr lang="en-US"/>
            </a:p>
          </p:txBody>
        </p:sp>
        <p:sp>
          <p:nvSpPr>
            <p:cNvPr id="68" name="Freeform 126">
              <a:extLst>
                <a:ext uri="{FF2B5EF4-FFF2-40B4-BE49-F238E27FC236}">
                  <a16:creationId xmlns:a16="http://schemas.microsoft.com/office/drawing/2014/main" id="{0107D69E-6698-6219-965E-3C0E0CD459EB}"/>
                </a:ext>
              </a:extLst>
            </p:cNvPr>
            <p:cNvSpPr/>
            <p:nvPr/>
          </p:nvSpPr>
          <p:spPr>
            <a:xfrm>
              <a:off x="3754221" y="5741746"/>
              <a:ext cx="6400" cy="9829"/>
            </a:xfrm>
            <a:custGeom>
              <a:avLst/>
              <a:gdLst>
                <a:gd name="connsiteX0" fmla="*/ 0 w 6400"/>
                <a:gd name="connsiteY0" fmla="*/ 0 h 9829"/>
                <a:gd name="connsiteX1" fmla="*/ 6401 w 6400"/>
                <a:gd name="connsiteY1" fmla="*/ 9830 h 9829"/>
                <a:gd name="connsiteX2" fmla="*/ 0 w 6400"/>
                <a:gd name="connsiteY2" fmla="*/ 0 h 9829"/>
              </a:gdLst>
              <a:ahLst/>
              <a:cxnLst>
                <a:cxn ang="0">
                  <a:pos x="connsiteX0" y="connsiteY0"/>
                </a:cxn>
                <a:cxn ang="0">
                  <a:pos x="connsiteX1" y="connsiteY1"/>
                </a:cxn>
                <a:cxn ang="0">
                  <a:pos x="connsiteX2" y="connsiteY2"/>
                </a:cxn>
              </a:cxnLst>
              <a:rect l="l" t="t" r="r" b="b"/>
              <a:pathLst>
                <a:path w="6400" h="9829">
                  <a:moveTo>
                    <a:pt x="0" y="0"/>
                  </a:moveTo>
                  <a:cubicBezTo>
                    <a:pt x="2286" y="3201"/>
                    <a:pt x="4343" y="6401"/>
                    <a:pt x="6401" y="9830"/>
                  </a:cubicBezTo>
                  <a:cubicBezTo>
                    <a:pt x="4343" y="6630"/>
                    <a:pt x="2286" y="3201"/>
                    <a:pt x="0" y="0"/>
                  </a:cubicBezTo>
                  <a:close/>
                </a:path>
              </a:pathLst>
            </a:custGeom>
            <a:solidFill>
              <a:srgbClr val="FFFFFF"/>
            </a:solidFill>
            <a:ln w="2286" cap="flat">
              <a:noFill/>
              <a:prstDash val="solid"/>
              <a:miter/>
            </a:ln>
          </p:spPr>
          <p:txBody>
            <a:bodyPr rtlCol="0" anchor="ctr"/>
            <a:lstStyle/>
            <a:p>
              <a:endParaRPr lang="en-US"/>
            </a:p>
          </p:txBody>
        </p:sp>
        <p:sp>
          <p:nvSpPr>
            <p:cNvPr id="69" name="Freeform 127">
              <a:extLst>
                <a:ext uri="{FF2B5EF4-FFF2-40B4-BE49-F238E27FC236}">
                  <a16:creationId xmlns:a16="http://schemas.microsoft.com/office/drawing/2014/main" id="{728E2E7A-6D59-E0B9-D7C0-D3651A0B9337}"/>
                </a:ext>
              </a:extLst>
            </p:cNvPr>
            <p:cNvSpPr/>
            <p:nvPr/>
          </p:nvSpPr>
          <p:spPr>
            <a:xfrm>
              <a:off x="3512362" y="5742203"/>
              <a:ext cx="3657" cy="2514"/>
            </a:xfrm>
            <a:custGeom>
              <a:avLst/>
              <a:gdLst>
                <a:gd name="connsiteX0" fmla="*/ 0 w 3657"/>
                <a:gd name="connsiteY0" fmla="*/ 0 h 2514"/>
                <a:gd name="connsiteX1" fmla="*/ 3658 w 3657"/>
                <a:gd name="connsiteY1" fmla="*/ 2515 h 2514"/>
                <a:gd name="connsiteX2" fmla="*/ 0 w 3657"/>
                <a:gd name="connsiteY2" fmla="*/ 0 h 2514"/>
              </a:gdLst>
              <a:ahLst/>
              <a:cxnLst>
                <a:cxn ang="0">
                  <a:pos x="connsiteX0" y="connsiteY0"/>
                </a:cxn>
                <a:cxn ang="0">
                  <a:pos x="connsiteX1" y="connsiteY1"/>
                </a:cxn>
                <a:cxn ang="0">
                  <a:pos x="connsiteX2" y="connsiteY2"/>
                </a:cxn>
              </a:cxnLst>
              <a:rect l="l" t="t" r="r" b="b"/>
              <a:pathLst>
                <a:path w="3657" h="2514">
                  <a:moveTo>
                    <a:pt x="0" y="0"/>
                  </a:moveTo>
                  <a:cubicBezTo>
                    <a:pt x="1143" y="915"/>
                    <a:pt x="2286" y="1829"/>
                    <a:pt x="3658" y="2515"/>
                  </a:cubicBezTo>
                  <a:cubicBezTo>
                    <a:pt x="2286" y="1829"/>
                    <a:pt x="1143" y="915"/>
                    <a:pt x="0" y="0"/>
                  </a:cubicBezTo>
                  <a:close/>
                </a:path>
              </a:pathLst>
            </a:custGeom>
            <a:solidFill>
              <a:srgbClr val="FFFFFF"/>
            </a:solidFill>
            <a:ln w="2286" cap="flat">
              <a:noFill/>
              <a:prstDash val="solid"/>
              <a:miter/>
            </a:ln>
          </p:spPr>
          <p:txBody>
            <a:bodyPr rtlCol="0" anchor="ctr"/>
            <a:lstStyle/>
            <a:p>
              <a:endParaRPr lang="en-US"/>
            </a:p>
          </p:txBody>
        </p:sp>
        <p:sp>
          <p:nvSpPr>
            <p:cNvPr id="70" name="Freeform 128">
              <a:extLst>
                <a:ext uri="{FF2B5EF4-FFF2-40B4-BE49-F238E27FC236}">
                  <a16:creationId xmlns:a16="http://schemas.microsoft.com/office/drawing/2014/main" id="{C7E4DA8F-8B82-73C9-4497-093D8F0157DB}"/>
                </a:ext>
              </a:extLst>
            </p:cNvPr>
            <p:cNvSpPr/>
            <p:nvPr/>
          </p:nvSpPr>
          <p:spPr>
            <a:xfrm>
              <a:off x="3501161" y="5978575"/>
              <a:ext cx="1371" cy="14630"/>
            </a:xfrm>
            <a:custGeom>
              <a:avLst/>
              <a:gdLst>
                <a:gd name="connsiteX0" fmla="*/ 1372 w 1371"/>
                <a:gd name="connsiteY0" fmla="*/ 0 h 14630"/>
                <a:gd name="connsiteX1" fmla="*/ 0 w 1371"/>
                <a:gd name="connsiteY1" fmla="*/ 14630 h 14630"/>
                <a:gd name="connsiteX2" fmla="*/ 1372 w 1371"/>
                <a:gd name="connsiteY2" fmla="*/ 0 h 14630"/>
              </a:gdLst>
              <a:ahLst/>
              <a:cxnLst>
                <a:cxn ang="0">
                  <a:pos x="connsiteX0" y="connsiteY0"/>
                </a:cxn>
                <a:cxn ang="0">
                  <a:pos x="connsiteX1" y="connsiteY1"/>
                </a:cxn>
                <a:cxn ang="0">
                  <a:pos x="connsiteX2" y="connsiteY2"/>
                </a:cxn>
              </a:cxnLst>
              <a:rect l="l" t="t" r="r" b="b"/>
              <a:pathLst>
                <a:path w="1371" h="14630">
                  <a:moveTo>
                    <a:pt x="1372" y="0"/>
                  </a:moveTo>
                  <a:cubicBezTo>
                    <a:pt x="686" y="4800"/>
                    <a:pt x="229" y="9830"/>
                    <a:pt x="0" y="14630"/>
                  </a:cubicBezTo>
                  <a:cubicBezTo>
                    <a:pt x="229" y="9601"/>
                    <a:pt x="914" y="4800"/>
                    <a:pt x="1372" y="0"/>
                  </a:cubicBezTo>
                  <a:close/>
                </a:path>
              </a:pathLst>
            </a:custGeom>
            <a:solidFill>
              <a:srgbClr val="FFFFFF"/>
            </a:solidFill>
            <a:ln w="2286" cap="flat">
              <a:noFill/>
              <a:prstDash val="solid"/>
              <a:miter/>
            </a:ln>
          </p:spPr>
          <p:txBody>
            <a:bodyPr rtlCol="0" anchor="ctr"/>
            <a:lstStyle/>
            <a:p>
              <a:endParaRPr lang="en-US"/>
            </a:p>
          </p:txBody>
        </p:sp>
        <p:sp>
          <p:nvSpPr>
            <p:cNvPr id="71" name="Freeform 129">
              <a:extLst>
                <a:ext uri="{FF2B5EF4-FFF2-40B4-BE49-F238E27FC236}">
                  <a16:creationId xmlns:a16="http://schemas.microsoft.com/office/drawing/2014/main" id="{460393AD-83A4-B363-1AEB-C9E2CAE828C6}"/>
                </a:ext>
              </a:extLst>
            </p:cNvPr>
            <p:cNvSpPr/>
            <p:nvPr/>
          </p:nvSpPr>
          <p:spPr>
            <a:xfrm>
              <a:off x="3501390" y="5671108"/>
              <a:ext cx="2286" cy="25374"/>
            </a:xfrm>
            <a:custGeom>
              <a:avLst/>
              <a:gdLst>
                <a:gd name="connsiteX0" fmla="*/ 2286 w 2286"/>
                <a:gd name="connsiteY0" fmla="*/ 0 h 25374"/>
                <a:gd name="connsiteX1" fmla="*/ 0 w 2286"/>
                <a:gd name="connsiteY1" fmla="*/ 25374 h 25374"/>
                <a:gd name="connsiteX2" fmla="*/ 2286 w 2286"/>
                <a:gd name="connsiteY2" fmla="*/ 0 h 25374"/>
              </a:gdLst>
              <a:ahLst/>
              <a:cxnLst>
                <a:cxn ang="0">
                  <a:pos x="connsiteX0" y="connsiteY0"/>
                </a:cxn>
                <a:cxn ang="0">
                  <a:pos x="connsiteX1" y="connsiteY1"/>
                </a:cxn>
                <a:cxn ang="0">
                  <a:pos x="connsiteX2" y="connsiteY2"/>
                </a:cxn>
              </a:cxnLst>
              <a:rect l="l" t="t" r="r" b="b"/>
              <a:pathLst>
                <a:path w="2286" h="25374">
                  <a:moveTo>
                    <a:pt x="2286" y="0"/>
                  </a:moveTo>
                  <a:cubicBezTo>
                    <a:pt x="1829" y="8458"/>
                    <a:pt x="914" y="16916"/>
                    <a:pt x="0" y="25374"/>
                  </a:cubicBezTo>
                  <a:cubicBezTo>
                    <a:pt x="914" y="16916"/>
                    <a:pt x="1829" y="8458"/>
                    <a:pt x="2286" y="0"/>
                  </a:cubicBezTo>
                  <a:close/>
                </a:path>
              </a:pathLst>
            </a:custGeom>
            <a:solidFill>
              <a:srgbClr val="FFFFFF"/>
            </a:solidFill>
            <a:ln w="2286" cap="flat">
              <a:noFill/>
              <a:prstDash val="solid"/>
              <a:miter/>
            </a:ln>
          </p:spPr>
          <p:txBody>
            <a:bodyPr rtlCol="0" anchor="ctr"/>
            <a:lstStyle/>
            <a:p>
              <a:endParaRPr lang="en-US"/>
            </a:p>
          </p:txBody>
        </p:sp>
        <p:sp>
          <p:nvSpPr>
            <p:cNvPr id="72" name="Freeform 130">
              <a:extLst>
                <a:ext uri="{FF2B5EF4-FFF2-40B4-BE49-F238E27FC236}">
                  <a16:creationId xmlns:a16="http://schemas.microsoft.com/office/drawing/2014/main" id="{9EDAF63D-DF30-9A98-C164-920F43286845}"/>
                </a:ext>
              </a:extLst>
            </p:cNvPr>
            <p:cNvSpPr/>
            <p:nvPr/>
          </p:nvSpPr>
          <p:spPr>
            <a:xfrm>
              <a:off x="3537966" y="5923940"/>
              <a:ext cx="7772" cy="914"/>
            </a:xfrm>
            <a:custGeom>
              <a:avLst/>
              <a:gdLst>
                <a:gd name="connsiteX0" fmla="*/ 7772 w 7772"/>
                <a:gd name="connsiteY0" fmla="*/ 0 h 914"/>
                <a:gd name="connsiteX1" fmla="*/ 0 w 7772"/>
                <a:gd name="connsiteY1" fmla="*/ 915 h 914"/>
                <a:gd name="connsiteX2" fmla="*/ 7772 w 7772"/>
                <a:gd name="connsiteY2" fmla="*/ 0 h 914"/>
              </a:gdLst>
              <a:ahLst/>
              <a:cxnLst>
                <a:cxn ang="0">
                  <a:pos x="connsiteX0" y="connsiteY0"/>
                </a:cxn>
                <a:cxn ang="0">
                  <a:pos x="connsiteX1" y="connsiteY1"/>
                </a:cxn>
                <a:cxn ang="0">
                  <a:pos x="connsiteX2" y="connsiteY2"/>
                </a:cxn>
              </a:cxnLst>
              <a:rect l="l" t="t" r="r" b="b"/>
              <a:pathLst>
                <a:path w="7772" h="914">
                  <a:moveTo>
                    <a:pt x="7772" y="0"/>
                  </a:moveTo>
                  <a:cubicBezTo>
                    <a:pt x="5258" y="229"/>
                    <a:pt x="2515" y="686"/>
                    <a:pt x="0" y="915"/>
                  </a:cubicBezTo>
                  <a:cubicBezTo>
                    <a:pt x="2515" y="686"/>
                    <a:pt x="5258" y="229"/>
                    <a:pt x="7772" y="0"/>
                  </a:cubicBezTo>
                  <a:close/>
                </a:path>
              </a:pathLst>
            </a:custGeom>
            <a:solidFill>
              <a:srgbClr val="FFFFFF"/>
            </a:solidFill>
            <a:ln w="2286" cap="flat">
              <a:noFill/>
              <a:prstDash val="solid"/>
              <a:miter/>
            </a:ln>
          </p:spPr>
          <p:txBody>
            <a:bodyPr rtlCol="0" anchor="ctr"/>
            <a:lstStyle/>
            <a:p>
              <a:endParaRPr lang="en-US"/>
            </a:p>
          </p:txBody>
        </p:sp>
        <p:sp>
          <p:nvSpPr>
            <p:cNvPr id="73" name="Freeform 131">
              <a:extLst>
                <a:ext uri="{FF2B5EF4-FFF2-40B4-BE49-F238E27FC236}">
                  <a16:creationId xmlns:a16="http://schemas.microsoft.com/office/drawing/2014/main" id="{3C10191E-F9B7-7E22-40B6-17D191A0BA95}"/>
                </a:ext>
              </a:extLst>
            </p:cNvPr>
            <p:cNvSpPr/>
            <p:nvPr/>
          </p:nvSpPr>
          <p:spPr>
            <a:xfrm>
              <a:off x="3511677" y="5934227"/>
              <a:ext cx="3429" cy="4114"/>
            </a:xfrm>
            <a:custGeom>
              <a:avLst/>
              <a:gdLst>
                <a:gd name="connsiteX0" fmla="*/ 3429 w 3429"/>
                <a:gd name="connsiteY0" fmla="*/ 0 h 4114"/>
                <a:gd name="connsiteX1" fmla="*/ 0 w 3429"/>
                <a:gd name="connsiteY1" fmla="*/ 4115 h 4114"/>
                <a:gd name="connsiteX2" fmla="*/ 3429 w 3429"/>
                <a:gd name="connsiteY2" fmla="*/ 0 h 4114"/>
              </a:gdLst>
              <a:ahLst/>
              <a:cxnLst>
                <a:cxn ang="0">
                  <a:pos x="connsiteX0" y="connsiteY0"/>
                </a:cxn>
                <a:cxn ang="0">
                  <a:pos x="connsiteX1" y="connsiteY1"/>
                </a:cxn>
                <a:cxn ang="0">
                  <a:pos x="connsiteX2" y="connsiteY2"/>
                </a:cxn>
              </a:cxnLst>
              <a:rect l="l" t="t" r="r" b="b"/>
              <a:pathLst>
                <a:path w="3429" h="4114">
                  <a:moveTo>
                    <a:pt x="3429" y="0"/>
                  </a:moveTo>
                  <a:cubicBezTo>
                    <a:pt x="2057" y="1143"/>
                    <a:pt x="914" y="2515"/>
                    <a:pt x="0" y="4115"/>
                  </a:cubicBezTo>
                  <a:cubicBezTo>
                    <a:pt x="1143" y="2515"/>
                    <a:pt x="2286" y="1143"/>
                    <a:pt x="3429" y="0"/>
                  </a:cubicBezTo>
                  <a:close/>
                </a:path>
              </a:pathLst>
            </a:custGeom>
            <a:solidFill>
              <a:srgbClr val="FFFFFF"/>
            </a:solidFill>
            <a:ln w="2286" cap="flat">
              <a:noFill/>
              <a:prstDash val="solid"/>
              <a:miter/>
            </a:ln>
          </p:spPr>
          <p:txBody>
            <a:bodyPr rtlCol="0" anchor="ctr"/>
            <a:lstStyle/>
            <a:p>
              <a:endParaRPr lang="en-US"/>
            </a:p>
          </p:txBody>
        </p:sp>
        <p:sp>
          <p:nvSpPr>
            <p:cNvPr id="74" name="Freeform 132">
              <a:extLst>
                <a:ext uri="{FF2B5EF4-FFF2-40B4-BE49-F238E27FC236}">
                  <a16:creationId xmlns:a16="http://schemas.microsoft.com/office/drawing/2014/main" id="{00D5BEE6-E971-D9B6-3BF2-BF0A8F5D1966}"/>
                </a:ext>
              </a:extLst>
            </p:cNvPr>
            <p:cNvSpPr/>
            <p:nvPr/>
          </p:nvSpPr>
          <p:spPr>
            <a:xfrm>
              <a:off x="2829763" y="6185687"/>
              <a:ext cx="3429" cy="228"/>
            </a:xfrm>
            <a:custGeom>
              <a:avLst/>
              <a:gdLst>
                <a:gd name="connsiteX0" fmla="*/ 3429 w 3429"/>
                <a:gd name="connsiteY0" fmla="*/ 229 h 228"/>
                <a:gd name="connsiteX1" fmla="*/ 0 w 3429"/>
                <a:gd name="connsiteY1" fmla="*/ 0 h 228"/>
                <a:gd name="connsiteX2" fmla="*/ 3429 w 3429"/>
                <a:gd name="connsiteY2" fmla="*/ 229 h 228"/>
              </a:gdLst>
              <a:ahLst/>
              <a:cxnLst>
                <a:cxn ang="0">
                  <a:pos x="connsiteX0" y="connsiteY0"/>
                </a:cxn>
                <a:cxn ang="0">
                  <a:pos x="connsiteX1" y="connsiteY1"/>
                </a:cxn>
                <a:cxn ang="0">
                  <a:pos x="connsiteX2" y="connsiteY2"/>
                </a:cxn>
              </a:cxnLst>
              <a:rect l="l" t="t" r="r" b="b"/>
              <a:pathLst>
                <a:path w="3429" h="228">
                  <a:moveTo>
                    <a:pt x="3429" y="229"/>
                  </a:moveTo>
                  <a:cubicBezTo>
                    <a:pt x="2286" y="229"/>
                    <a:pt x="1143" y="0"/>
                    <a:pt x="0" y="0"/>
                  </a:cubicBezTo>
                  <a:cubicBezTo>
                    <a:pt x="1143" y="0"/>
                    <a:pt x="2286" y="229"/>
                    <a:pt x="3429" y="229"/>
                  </a:cubicBezTo>
                  <a:close/>
                </a:path>
              </a:pathLst>
            </a:custGeom>
            <a:solidFill>
              <a:srgbClr val="FFFFFF"/>
            </a:solidFill>
            <a:ln w="2286" cap="flat">
              <a:noFill/>
              <a:prstDash val="solid"/>
              <a:miter/>
            </a:ln>
          </p:spPr>
          <p:txBody>
            <a:bodyPr rtlCol="0" anchor="ctr"/>
            <a:lstStyle/>
            <a:p>
              <a:endParaRPr lang="en-US"/>
            </a:p>
          </p:txBody>
        </p:sp>
        <p:sp>
          <p:nvSpPr>
            <p:cNvPr id="75" name="Freeform 133">
              <a:extLst>
                <a:ext uri="{FF2B5EF4-FFF2-40B4-BE49-F238E27FC236}">
                  <a16:creationId xmlns:a16="http://schemas.microsoft.com/office/drawing/2014/main" id="{654CCD84-282E-6A7C-A883-535C4A76077B}"/>
                </a:ext>
              </a:extLst>
            </p:cNvPr>
            <p:cNvSpPr/>
            <p:nvPr/>
          </p:nvSpPr>
          <p:spPr>
            <a:xfrm>
              <a:off x="3765880" y="5762777"/>
              <a:ext cx="2971" cy="8001"/>
            </a:xfrm>
            <a:custGeom>
              <a:avLst/>
              <a:gdLst>
                <a:gd name="connsiteX0" fmla="*/ 0 w 2971"/>
                <a:gd name="connsiteY0" fmla="*/ 0 h 8001"/>
                <a:gd name="connsiteX1" fmla="*/ 2972 w 2971"/>
                <a:gd name="connsiteY1" fmla="*/ 8001 h 8001"/>
                <a:gd name="connsiteX2" fmla="*/ 0 w 2971"/>
                <a:gd name="connsiteY2" fmla="*/ 0 h 8001"/>
              </a:gdLst>
              <a:ahLst/>
              <a:cxnLst>
                <a:cxn ang="0">
                  <a:pos x="connsiteX0" y="connsiteY0"/>
                </a:cxn>
                <a:cxn ang="0">
                  <a:pos x="connsiteX1" y="connsiteY1"/>
                </a:cxn>
                <a:cxn ang="0">
                  <a:pos x="connsiteX2" y="connsiteY2"/>
                </a:cxn>
              </a:cxnLst>
              <a:rect l="l" t="t" r="r" b="b"/>
              <a:pathLst>
                <a:path w="2971" h="8001">
                  <a:moveTo>
                    <a:pt x="0" y="0"/>
                  </a:moveTo>
                  <a:cubicBezTo>
                    <a:pt x="1143" y="2515"/>
                    <a:pt x="2057" y="5258"/>
                    <a:pt x="2972" y="8001"/>
                  </a:cubicBezTo>
                  <a:cubicBezTo>
                    <a:pt x="2057" y="5258"/>
                    <a:pt x="1143" y="2744"/>
                    <a:pt x="0" y="0"/>
                  </a:cubicBezTo>
                  <a:close/>
                </a:path>
              </a:pathLst>
            </a:custGeom>
            <a:solidFill>
              <a:srgbClr val="FFFFFF"/>
            </a:solidFill>
            <a:ln w="2286" cap="flat">
              <a:noFill/>
              <a:prstDash val="solid"/>
              <a:miter/>
            </a:ln>
          </p:spPr>
          <p:txBody>
            <a:bodyPr rtlCol="0" anchor="ctr"/>
            <a:lstStyle/>
            <a:p>
              <a:endParaRPr lang="en-US"/>
            </a:p>
          </p:txBody>
        </p:sp>
        <p:sp>
          <p:nvSpPr>
            <p:cNvPr id="76" name="Freeform 134">
              <a:extLst>
                <a:ext uri="{FF2B5EF4-FFF2-40B4-BE49-F238E27FC236}">
                  <a16:creationId xmlns:a16="http://schemas.microsoft.com/office/drawing/2014/main" id="{0BC3BE0B-1E2A-4270-2622-2B8374F26BB0}"/>
                </a:ext>
              </a:extLst>
            </p:cNvPr>
            <p:cNvSpPr/>
            <p:nvPr/>
          </p:nvSpPr>
          <p:spPr>
            <a:xfrm>
              <a:off x="3762451" y="5755462"/>
              <a:ext cx="3429" cy="7543"/>
            </a:xfrm>
            <a:custGeom>
              <a:avLst/>
              <a:gdLst>
                <a:gd name="connsiteX0" fmla="*/ 0 w 3429"/>
                <a:gd name="connsiteY0" fmla="*/ 0 h 7543"/>
                <a:gd name="connsiteX1" fmla="*/ 3429 w 3429"/>
                <a:gd name="connsiteY1" fmla="*/ 7544 h 7543"/>
                <a:gd name="connsiteX2" fmla="*/ 0 w 3429"/>
                <a:gd name="connsiteY2" fmla="*/ 0 h 7543"/>
              </a:gdLst>
              <a:ahLst/>
              <a:cxnLst>
                <a:cxn ang="0">
                  <a:pos x="connsiteX0" y="connsiteY0"/>
                </a:cxn>
                <a:cxn ang="0">
                  <a:pos x="connsiteX1" y="connsiteY1"/>
                </a:cxn>
                <a:cxn ang="0">
                  <a:pos x="connsiteX2" y="connsiteY2"/>
                </a:cxn>
              </a:cxnLst>
              <a:rect l="l" t="t" r="r" b="b"/>
              <a:pathLst>
                <a:path w="3429" h="7543">
                  <a:moveTo>
                    <a:pt x="0" y="0"/>
                  </a:moveTo>
                  <a:cubicBezTo>
                    <a:pt x="1143" y="2515"/>
                    <a:pt x="2286" y="5029"/>
                    <a:pt x="3429" y="7544"/>
                  </a:cubicBezTo>
                  <a:cubicBezTo>
                    <a:pt x="2286" y="4801"/>
                    <a:pt x="1143" y="2286"/>
                    <a:pt x="0" y="0"/>
                  </a:cubicBezTo>
                  <a:close/>
                </a:path>
              </a:pathLst>
            </a:custGeom>
            <a:solidFill>
              <a:srgbClr val="FFFFFF"/>
            </a:solidFill>
            <a:ln w="2286" cap="flat">
              <a:noFill/>
              <a:prstDash val="solid"/>
              <a:miter/>
            </a:ln>
          </p:spPr>
          <p:txBody>
            <a:bodyPr rtlCol="0" anchor="ctr"/>
            <a:lstStyle/>
            <a:p>
              <a:endParaRPr lang="en-US"/>
            </a:p>
          </p:txBody>
        </p:sp>
        <p:sp>
          <p:nvSpPr>
            <p:cNvPr id="77" name="Freeform 135">
              <a:extLst>
                <a:ext uri="{FF2B5EF4-FFF2-40B4-BE49-F238E27FC236}">
                  <a16:creationId xmlns:a16="http://schemas.microsoft.com/office/drawing/2014/main" id="{6B2338C1-3722-9137-DD24-7CE9C1D0CA5E}"/>
                </a:ext>
              </a:extLst>
            </p:cNvPr>
            <p:cNvSpPr/>
            <p:nvPr/>
          </p:nvSpPr>
          <p:spPr>
            <a:xfrm>
              <a:off x="3769995" y="5775121"/>
              <a:ext cx="3657" cy="18059"/>
            </a:xfrm>
            <a:custGeom>
              <a:avLst/>
              <a:gdLst>
                <a:gd name="connsiteX0" fmla="*/ 0 w 3657"/>
                <a:gd name="connsiteY0" fmla="*/ 0 h 18059"/>
                <a:gd name="connsiteX1" fmla="*/ 3658 w 3657"/>
                <a:gd name="connsiteY1" fmla="*/ 18059 h 18059"/>
                <a:gd name="connsiteX2" fmla="*/ 0 w 3657"/>
                <a:gd name="connsiteY2" fmla="*/ 0 h 18059"/>
              </a:gdLst>
              <a:ahLst/>
              <a:cxnLst>
                <a:cxn ang="0">
                  <a:pos x="connsiteX0" y="connsiteY0"/>
                </a:cxn>
                <a:cxn ang="0">
                  <a:pos x="connsiteX1" y="connsiteY1"/>
                </a:cxn>
                <a:cxn ang="0">
                  <a:pos x="connsiteX2" y="connsiteY2"/>
                </a:cxn>
              </a:cxnLst>
              <a:rect l="l" t="t" r="r" b="b"/>
              <a:pathLst>
                <a:path w="3657" h="18059">
                  <a:moveTo>
                    <a:pt x="0" y="0"/>
                  </a:moveTo>
                  <a:cubicBezTo>
                    <a:pt x="1600" y="5715"/>
                    <a:pt x="2972" y="11658"/>
                    <a:pt x="3658" y="18059"/>
                  </a:cubicBezTo>
                  <a:cubicBezTo>
                    <a:pt x="2972" y="11658"/>
                    <a:pt x="1600" y="5715"/>
                    <a:pt x="0" y="0"/>
                  </a:cubicBezTo>
                  <a:close/>
                </a:path>
              </a:pathLst>
            </a:custGeom>
            <a:solidFill>
              <a:srgbClr val="FFFFFF"/>
            </a:solidFill>
            <a:ln w="2286" cap="flat">
              <a:noFill/>
              <a:prstDash val="solid"/>
              <a:miter/>
            </a:ln>
          </p:spPr>
          <p:txBody>
            <a:bodyPr rtlCol="0" anchor="ctr"/>
            <a:lstStyle/>
            <a:p>
              <a:endParaRPr lang="en-US"/>
            </a:p>
          </p:txBody>
        </p:sp>
        <p:sp>
          <p:nvSpPr>
            <p:cNvPr id="78" name="Freeform 136">
              <a:extLst>
                <a:ext uri="{FF2B5EF4-FFF2-40B4-BE49-F238E27FC236}">
                  <a16:creationId xmlns:a16="http://schemas.microsoft.com/office/drawing/2014/main" id="{7E615921-B93B-833D-4586-8EB1B9AE9748}"/>
                </a:ext>
              </a:extLst>
            </p:cNvPr>
            <p:cNvSpPr/>
            <p:nvPr/>
          </p:nvSpPr>
          <p:spPr>
            <a:xfrm>
              <a:off x="3497732" y="6038469"/>
              <a:ext cx="2286" cy="23088"/>
            </a:xfrm>
            <a:custGeom>
              <a:avLst/>
              <a:gdLst>
                <a:gd name="connsiteX0" fmla="*/ 2286 w 2286"/>
                <a:gd name="connsiteY0" fmla="*/ 0 h 23088"/>
                <a:gd name="connsiteX1" fmla="*/ 0 w 2286"/>
                <a:gd name="connsiteY1" fmla="*/ 23089 h 23088"/>
                <a:gd name="connsiteX2" fmla="*/ 2286 w 2286"/>
                <a:gd name="connsiteY2" fmla="*/ 0 h 23088"/>
              </a:gdLst>
              <a:ahLst/>
              <a:cxnLst>
                <a:cxn ang="0">
                  <a:pos x="connsiteX0" y="connsiteY0"/>
                </a:cxn>
                <a:cxn ang="0">
                  <a:pos x="connsiteX1" y="connsiteY1"/>
                </a:cxn>
                <a:cxn ang="0">
                  <a:pos x="connsiteX2" y="connsiteY2"/>
                </a:cxn>
              </a:cxnLst>
              <a:rect l="l" t="t" r="r" b="b"/>
              <a:pathLst>
                <a:path w="2286" h="23088">
                  <a:moveTo>
                    <a:pt x="2286" y="0"/>
                  </a:moveTo>
                  <a:cubicBezTo>
                    <a:pt x="1829" y="7772"/>
                    <a:pt x="1143" y="15316"/>
                    <a:pt x="0" y="23089"/>
                  </a:cubicBezTo>
                  <a:cubicBezTo>
                    <a:pt x="1143" y="15316"/>
                    <a:pt x="1829" y="7772"/>
                    <a:pt x="2286" y="0"/>
                  </a:cubicBezTo>
                  <a:close/>
                </a:path>
              </a:pathLst>
            </a:custGeom>
            <a:solidFill>
              <a:srgbClr val="FFFFFF"/>
            </a:solidFill>
            <a:ln w="2286" cap="flat">
              <a:noFill/>
              <a:prstDash val="solid"/>
              <a:miter/>
            </a:ln>
          </p:spPr>
          <p:txBody>
            <a:bodyPr rtlCol="0" anchor="ctr"/>
            <a:lstStyle/>
            <a:p>
              <a:endParaRPr lang="en-US"/>
            </a:p>
          </p:txBody>
        </p:sp>
        <p:sp>
          <p:nvSpPr>
            <p:cNvPr id="79" name="Freeform 137">
              <a:extLst>
                <a:ext uri="{FF2B5EF4-FFF2-40B4-BE49-F238E27FC236}">
                  <a16:creationId xmlns:a16="http://schemas.microsoft.com/office/drawing/2014/main" id="{21231774-A82F-38DA-D8B1-2DA53F0F1C66}"/>
                </a:ext>
              </a:extLst>
            </p:cNvPr>
            <p:cNvSpPr/>
            <p:nvPr/>
          </p:nvSpPr>
          <p:spPr>
            <a:xfrm>
              <a:off x="2757068" y="6025210"/>
              <a:ext cx="228" cy="11658"/>
            </a:xfrm>
            <a:custGeom>
              <a:avLst/>
              <a:gdLst>
                <a:gd name="connsiteX0" fmla="*/ 229 w 228"/>
                <a:gd name="connsiteY0" fmla="*/ 11659 h 11658"/>
                <a:gd name="connsiteX1" fmla="*/ 0 w 228"/>
                <a:gd name="connsiteY1" fmla="*/ 0 h 11658"/>
                <a:gd name="connsiteX2" fmla="*/ 229 w 228"/>
                <a:gd name="connsiteY2" fmla="*/ 11659 h 11658"/>
              </a:gdLst>
              <a:ahLst/>
              <a:cxnLst>
                <a:cxn ang="0">
                  <a:pos x="connsiteX0" y="connsiteY0"/>
                </a:cxn>
                <a:cxn ang="0">
                  <a:pos x="connsiteX1" y="connsiteY1"/>
                </a:cxn>
                <a:cxn ang="0">
                  <a:pos x="connsiteX2" y="connsiteY2"/>
                </a:cxn>
              </a:cxnLst>
              <a:rect l="l" t="t" r="r" b="b"/>
              <a:pathLst>
                <a:path w="228" h="11658">
                  <a:moveTo>
                    <a:pt x="229" y="11659"/>
                  </a:moveTo>
                  <a:cubicBezTo>
                    <a:pt x="229" y="7773"/>
                    <a:pt x="229" y="3886"/>
                    <a:pt x="0" y="0"/>
                  </a:cubicBezTo>
                  <a:cubicBezTo>
                    <a:pt x="229" y="3886"/>
                    <a:pt x="229" y="7773"/>
                    <a:pt x="229" y="11659"/>
                  </a:cubicBezTo>
                  <a:close/>
                </a:path>
              </a:pathLst>
            </a:custGeom>
            <a:solidFill>
              <a:srgbClr val="FFFFFF"/>
            </a:solidFill>
            <a:ln w="2286" cap="flat">
              <a:noFill/>
              <a:prstDash val="solid"/>
              <a:miter/>
            </a:ln>
          </p:spPr>
          <p:txBody>
            <a:bodyPr rtlCol="0" anchor="ctr"/>
            <a:lstStyle/>
            <a:p>
              <a:endParaRPr lang="en-US"/>
            </a:p>
          </p:txBody>
        </p:sp>
        <p:sp>
          <p:nvSpPr>
            <p:cNvPr id="80" name="Freeform 138">
              <a:extLst>
                <a:ext uri="{FF2B5EF4-FFF2-40B4-BE49-F238E27FC236}">
                  <a16:creationId xmlns:a16="http://schemas.microsoft.com/office/drawing/2014/main" id="{067AC152-7665-2F82-9AA9-4402C76F0E1C}"/>
                </a:ext>
              </a:extLst>
            </p:cNvPr>
            <p:cNvSpPr/>
            <p:nvPr/>
          </p:nvSpPr>
          <p:spPr>
            <a:xfrm>
              <a:off x="2863824" y="6187516"/>
              <a:ext cx="8915" cy="228"/>
            </a:xfrm>
            <a:custGeom>
              <a:avLst/>
              <a:gdLst>
                <a:gd name="connsiteX0" fmla="*/ 8915 w 8915"/>
                <a:gd name="connsiteY0" fmla="*/ 229 h 228"/>
                <a:gd name="connsiteX1" fmla="*/ 0 w 8915"/>
                <a:gd name="connsiteY1" fmla="*/ 0 h 228"/>
                <a:gd name="connsiteX2" fmla="*/ 8915 w 8915"/>
                <a:gd name="connsiteY2" fmla="*/ 229 h 228"/>
              </a:gdLst>
              <a:ahLst/>
              <a:cxnLst>
                <a:cxn ang="0">
                  <a:pos x="connsiteX0" y="connsiteY0"/>
                </a:cxn>
                <a:cxn ang="0">
                  <a:pos x="connsiteX1" y="connsiteY1"/>
                </a:cxn>
                <a:cxn ang="0">
                  <a:pos x="connsiteX2" y="connsiteY2"/>
                </a:cxn>
              </a:cxnLst>
              <a:rect l="l" t="t" r="r" b="b"/>
              <a:pathLst>
                <a:path w="8915" h="228">
                  <a:moveTo>
                    <a:pt x="8915" y="229"/>
                  </a:moveTo>
                  <a:cubicBezTo>
                    <a:pt x="5944" y="229"/>
                    <a:pt x="2972" y="0"/>
                    <a:pt x="0" y="0"/>
                  </a:cubicBezTo>
                  <a:cubicBezTo>
                    <a:pt x="2972" y="0"/>
                    <a:pt x="5944" y="0"/>
                    <a:pt x="8915" y="229"/>
                  </a:cubicBezTo>
                  <a:close/>
                </a:path>
              </a:pathLst>
            </a:custGeom>
            <a:solidFill>
              <a:srgbClr val="FFFFFF"/>
            </a:solidFill>
            <a:ln w="2286" cap="flat">
              <a:noFill/>
              <a:prstDash val="solid"/>
              <a:miter/>
            </a:ln>
          </p:spPr>
          <p:txBody>
            <a:bodyPr rtlCol="0" anchor="ctr"/>
            <a:lstStyle/>
            <a:p>
              <a:endParaRPr lang="en-US"/>
            </a:p>
          </p:txBody>
        </p:sp>
        <p:sp>
          <p:nvSpPr>
            <p:cNvPr id="81" name="Freeform 139">
              <a:extLst>
                <a:ext uri="{FF2B5EF4-FFF2-40B4-BE49-F238E27FC236}">
                  <a16:creationId xmlns:a16="http://schemas.microsoft.com/office/drawing/2014/main" id="{A4E89A36-C887-4C74-17EC-043A66BA770B}"/>
                </a:ext>
              </a:extLst>
            </p:cNvPr>
            <p:cNvSpPr/>
            <p:nvPr/>
          </p:nvSpPr>
          <p:spPr>
            <a:xfrm>
              <a:off x="3057448" y="618957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82" name="Freeform 140">
              <a:extLst>
                <a:ext uri="{FF2B5EF4-FFF2-40B4-BE49-F238E27FC236}">
                  <a16:creationId xmlns:a16="http://schemas.microsoft.com/office/drawing/2014/main" id="{B444461D-9F3A-F065-DB22-E173F8450487}"/>
                </a:ext>
              </a:extLst>
            </p:cNvPr>
            <p:cNvSpPr/>
            <p:nvPr/>
          </p:nvSpPr>
          <p:spPr>
            <a:xfrm>
              <a:off x="3097682" y="6189573"/>
              <a:ext cx="6629" cy="2286"/>
            </a:xfrm>
            <a:custGeom>
              <a:avLst/>
              <a:gdLst>
                <a:gd name="connsiteX0" fmla="*/ 6629 w 6629"/>
                <a:gd name="connsiteY0" fmla="*/ 0 h 2286"/>
                <a:gd name="connsiteX1" fmla="*/ 0 w 6629"/>
                <a:gd name="connsiteY1" fmla="*/ 0 h 2286"/>
                <a:gd name="connsiteX2" fmla="*/ 6629 w 6629"/>
                <a:gd name="connsiteY2" fmla="*/ 0 h 2286"/>
              </a:gdLst>
              <a:ahLst/>
              <a:cxnLst>
                <a:cxn ang="0">
                  <a:pos x="connsiteX0" y="connsiteY0"/>
                </a:cxn>
                <a:cxn ang="0">
                  <a:pos x="connsiteX1" y="connsiteY1"/>
                </a:cxn>
                <a:cxn ang="0">
                  <a:pos x="connsiteX2" y="connsiteY2"/>
                </a:cxn>
              </a:cxnLst>
              <a:rect l="l" t="t" r="r" b="b"/>
              <a:pathLst>
                <a:path w="6629" h="2286">
                  <a:moveTo>
                    <a:pt x="6629" y="0"/>
                  </a:moveTo>
                  <a:cubicBezTo>
                    <a:pt x="4343" y="0"/>
                    <a:pt x="2057" y="0"/>
                    <a:pt x="0" y="0"/>
                  </a:cubicBezTo>
                  <a:cubicBezTo>
                    <a:pt x="2057" y="0"/>
                    <a:pt x="4343" y="0"/>
                    <a:pt x="6629" y="0"/>
                  </a:cubicBezTo>
                  <a:close/>
                </a:path>
              </a:pathLst>
            </a:custGeom>
            <a:solidFill>
              <a:srgbClr val="FFFFFF"/>
            </a:solidFill>
            <a:ln w="2286" cap="flat">
              <a:noFill/>
              <a:prstDash val="solid"/>
              <a:miter/>
            </a:ln>
          </p:spPr>
          <p:txBody>
            <a:bodyPr rtlCol="0" anchor="ctr"/>
            <a:lstStyle/>
            <a:p>
              <a:endParaRPr lang="en-US"/>
            </a:p>
          </p:txBody>
        </p:sp>
        <p:sp>
          <p:nvSpPr>
            <p:cNvPr id="83" name="Freeform 141">
              <a:extLst>
                <a:ext uri="{FF2B5EF4-FFF2-40B4-BE49-F238E27FC236}">
                  <a16:creationId xmlns:a16="http://schemas.microsoft.com/office/drawing/2014/main" id="{CB140D48-B58C-9B11-2BAA-846A59DC754D}"/>
                </a:ext>
              </a:extLst>
            </p:cNvPr>
            <p:cNvSpPr/>
            <p:nvPr/>
          </p:nvSpPr>
          <p:spPr>
            <a:xfrm>
              <a:off x="2836849" y="6186144"/>
              <a:ext cx="7086" cy="457"/>
            </a:xfrm>
            <a:custGeom>
              <a:avLst/>
              <a:gdLst>
                <a:gd name="connsiteX0" fmla="*/ 7087 w 7086"/>
                <a:gd name="connsiteY0" fmla="*/ 457 h 457"/>
                <a:gd name="connsiteX1" fmla="*/ 0 w 7086"/>
                <a:gd name="connsiteY1" fmla="*/ 0 h 457"/>
                <a:gd name="connsiteX2" fmla="*/ 7087 w 7086"/>
                <a:gd name="connsiteY2" fmla="*/ 457 h 457"/>
              </a:gdLst>
              <a:ahLst/>
              <a:cxnLst>
                <a:cxn ang="0">
                  <a:pos x="connsiteX0" y="connsiteY0"/>
                </a:cxn>
                <a:cxn ang="0">
                  <a:pos x="connsiteX1" y="connsiteY1"/>
                </a:cxn>
                <a:cxn ang="0">
                  <a:pos x="connsiteX2" y="connsiteY2"/>
                </a:cxn>
              </a:cxnLst>
              <a:rect l="l" t="t" r="r" b="b"/>
              <a:pathLst>
                <a:path w="7086" h="457">
                  <a:moveTo>
                    <a:pt x="7087" y="457"/>
                  </a:moveTo>
                  <a:cubicBezTo>
                    <a:pt x="4572" y="228"/>
                    <a:pt x="2286" y="228"/>
                    <a:pt x="0" y="0"/>
                  </a:cubicBezTo>
                  <a:cubicBezTo>
                    <a:pt x="2057" y="228"/>
                    <a:pt x="4572" y="228"/>
                    <a:pt x="7087" y="457"/>
                  </a:cubicBezTo>
                  <a:close/>
                </a:path>
              </a:pathLst>
            </a:custGeom>
            <a:solidFill>
              <a:srgbClr val="FFFFFF"/>
            </a:solidFill>
            <a:ln w="2286" cap="flat">
              <a:noFill/>
              <a:prstDash val="solid"/>
              <a:miter/>
            </a:ln>
          </p:spPr>
          <p:txBody>
            <a:bodyPr rtlCol="0" anchor="ctr"/>
            <a:lstStyle/>
            <a:p>
              <a:endParaRPr lang="en-US"/>
            </a:p>
          </p:txBody>
        </p:sp>
        <p:sp>
          <p:nvSpPr>
            <p:cNvPr id="84" name="Freeform 142">
              <a:extLst>
                <a:ext uri="{FF2B5EF4-FFF2-40B4-BE49-F238E27FC236}">
                  <a16:creationId xmlns:a16="http://schemas.microsoft.com/office/drawing/2014/main" id="{003CCE5F-73E5-4878-178B-5512AE6CFDFE}"/>
                </a:ext>
              </a:extLst>
            </p:cNvPr>
            <p:cNvSpPr/>
            <p:nvPr/>
          </p:nvSpPr>
          <p:spPr>
            <a:xfrm>
              <a:off x="2843936" y="6186373"/>
              <a:ext cx="3886" cy="228"/>
            </a:xfrm>
            <a:custGeom>
              <a:avLst/>
              <a:gdLst>
                <a:gd name="connsiteX0" fmla="*/ 3886 w 3886"/>
                <a:gd name="connsiteY0" fmla="*/ 229 h 228"/>
                <a:gd name="connsiteX1" fmla="*/ 0 w 3886"/>
                <a:gd name="connsiteY1" fmla="*/ 0 h 228"/>
                <a:gd name="connsiteX2" fmla="*/ 3886 w 3886"/>
                <a:gd name="connsiteY2" fmla="*/ 229 h 228"/>
              </a:gdLst>
              <a:ahLst/>
              <a:cxnLst>
                <a:cxn ang="0">
                  <a:pos x="connsiteX0" y="connsiteY0"/>
                </a:cxn>
                <a:cxn ang="0">
                  <a:pos x="connsiteX1" y="connsiteY1"/>
                </a:cxn>
                <a:cxn ang="0">
                  <a:pos x="connsiteX2" y="connsiteY2"/>
                </a:cxn>
              </a:cxnLst>
              <a:rect l="l" t="t" r="r" b="b"/>
              <a:pathLst>
                <a:path w="3886" h="228">
                  <a:moveTo>
                    <a:pt x="3886" y="229"/>
                  </a:moveTo>
                  <a:cubicBezTo>
                    <a:pt x="2515" y="229"/>
                    <a:pt x="1143" y="0"/>
                    <a:pt x="0" y="0"/>
                  </a:cubicBezTo>
                  <a:cubicBezTo>
                    <a:pt x="1143" y="229"/>
                    <a:pt x="2515" y="229"/>
                    <a:pt x="3886" y="229"/>
                  </a:cubicBezTo>
                  <a:close/>
                </a:path>
              </a:pathLst>
            </a:custGeom>
            <a:solidFill>
              <a:srgbClr val="FFFFFF"/>
            </a:solidFill>
            <a:ln w="2286" cap="flat">
              <a:noFill/>
              <a:prstDash val="solid"/>
              <a:miter/>
            </a:ln>
          </p:spPr>
          <p:txBody>
            <a:bodyPr rtlCol="0" anchor="ctr"/>
            <a:lstStyle/>
            <a:p>
              <a:endParaRPr lang="en-US"/>
            </a:p>
          </p:txBody>
        </p:sp>
        <p:sp>
          <p:nvSpPr>
            <p:cNvPr id="85" name="Freeform 143">
              <a:extLst>
                <a:ext uri="{FF2B5EF4-FFF2-40B4-BE49-F238E27FC236}">
                  <a16:creationId xmlns:a16="http://schemas.microsoft.com/office/drawing/2014/main" id="{77FFDF60-2E6A-C7B4-A3DD-15A67E4BD88B}"/>
                </a:ext>
              </a:extLst>
            </p:cNvPr>
            <p:cNvSpPr/>
            <p:nvPr/>
          </p:nvSpPr>
          <p:spPr>
            <a:xfrm>
              <a:off x="3285820" y="6187973"/>
              <a:ext cx="11658" cy="228"/>
            </a:xfrm>
            <a:custGeom>
              <a:avLst/>
              <a:gdLst>
                <a:gd name="connsiteX0" fmla="*/ 11659 w 11658"/>
                <a:gd name="connsiteY0" fmla="*/ 0 h 228"/>
                <a:gd name="connsiteX1" fmla="*/ 0 w 11658"/>
                <a:gd name="connsiteY1" fmla="*/ 229 h 228"/>
                <a:gd name="connsiteX2" fmla="*/ 11659 w 11658"/>
                <a:gd name="connsiteY2" fmla="*/ 0 h 228"/>
              </a:gdLst>
              <a:ahLst/>
              <a:cxnLst>
                <a:cxn ang="0">
                  <a:pos x="connsiteX0" y="connsiteY0"/>
                </a:cxn>
                <a:cxn ang="0">
                  <a:pos x="connsiteX1" y="connsiteY1"/>
                </a:cxn>
                <a:cxn ang="0">
                  <a:pos x="connsiteX2" y="connsiteY2"/>
                </a:cxn>
              </a:cxnLst>
              <a:rect l="l" t="t" r="r" b="b"/>
              <a:pathLst>
                <a:path w="11658" h="228">
                  <a:moveTo>
                    <a:pt x="11659" y="0"/>
                  </a:moveTo>
                  <a:cubicBezTo>
                    <a:pt x="7772" y="0"/>
                    <a:pt x="3886" y="0"/>
                    <a:pt x="0" y="229"/>
                  </a:cubicBezTo>
                  <a:cubicBezTo>
                    <a:pt x="3886" y="229"/>
                    <a:pt x="7772" y="0"/>
                    <a:pt x="11659" y="0"/>
                  </a:cubicBezTo>
                  <a:close/>
                </a:path>
              </a:pathLst>
            </a:custGeom>
            <a:solidFill>
              <a:srgbClr val="FFFFFF"/>
            </a:solidFill>
            <a:ln w="2286" cap="flat">
              <a:noFill/>
              <a:prstDash val="solid"/>
              <a:miter/>
            </a:ln>
          </p:spPr>
          <p:txBody>
            <a:bodyPr rtlCol="0" anchor="ctr"/>
            <a:lstStyle/>
            <a:p>
              <a:endParaRPr lang="en-US"/>
            </a:p>
          </p:txBody>
        </p:sp>
        <p:sp>
          <p:nvSpPr>
            <p:cNvPr id="86" name="Freeform 144">
              <a:extLst>
                <a:ext uri="{FF2B5EF4-FFF2-40B4-BE49-F238E27FC236}">
                  <a16:creationId xmlns:a16="http://schemas.microsoft.com/office/drawing/2014/main" id="{4CC87624-8E8F-31D7-7DC1-C141D0410693}"/>
                </a:ext>
              </a:extLst>
            </p:cNvPr>
            <p:cNvSpPr/>
            <p:nvPr/>
          </p:nvSpPr>
          <p:spPr>
            <a:xfrm>
              <a:off x="3461842" y="5510631"/>
              <a:ext cx="15773" cy="7772"/>
            </a:xfrm>
            <a:custGeom>
              <a:avLst/>
              <a:gdLst>
                <a:gd name="connsiteX0" fmla="*/ 0 w 15773"/>
                <a:gd name="connsiteY0" fmla="*/ 0 h 7772"/>
                <a:gd name="connsiteX1" fmla="*/ 15773 w 15773"/>
                <a:gd name="connsiteY1" fmla="*/ 7772 h 7772"/>
                <a:gd name="connsiteX2" fmla="*/ 0 w 15773"/>
                <a:gd name="connsiteY2" fmla="*/ 0 h 7772"/>
              </a:gdLst>
              <a:ahLst/>
              <a:cxnLst>
                <a:cxn ang="0">
                  <a:pos x="connsiteX0" y="connsiteY0"/>
                </a:cxn>
                <a:cxn ang="0">
                  <a:pos x="connsiteX1" y="connsiteY1"/>
                </a:cxn>
                <a:cxn ang="0">
                  <a:pos x="connsiteX2" y="connsiteY2"/>
                </a:cxn>
              </a:cxnLst>
              <a:rect l="l" t="t" r="r" b="b"/>
              <a:pathLst>
                <a:path w="15773" h="7772">
                  <a:moveTo>
                    <a:pt x="0" y="0"/>
                  </a:moveTo>
                  <a:cubicBezTo>
                    <a:pt x="5944" y="2057"/>
                    <a:pt x="11201" y="4800"/>
                    <a:pt x="15773" y="7772"/>
                  </a:cubicBezTo>
                  <a:cubicBezTo>
                    <a:pt x="11201" y="4800"/>
                    <a:pt x="5944" y="2057"/>
                    <a:pt x="0" y="0"/>
                  </a:cubicBezTo>
                  <a:close/>
                </a:path>
              </a:pathLst>
            </a:custGeom>
            <a:solidFill>
              <a:srgbClr val="FFFFFF"/>
            </a:solidFill>
            <a:ln w="2286" cap="flat">
              <a:noFill/>
              <a:prstDash val="solid"/>
              <a:miter/>
            </a:ln>
          </p:spPr>
          <p:txBody>
            <a:bodyPr rtlCol="0" anchor="ctr"/>
            <a:lstStyle/>
            <a:p>
              <a:endParaRPr lang="en-US"/>
            </a:p>
          </p:txBody>
        </p:sp>
        <p:sp>
          <p:nvSpPr>
            <p:cNvPr id="87" name="Freeform 145">
              <a:extLst>
                <a:ext uri="{FF2B5EF4-FFF2-40B4-BE49-F238E27FC236}">
                  <a16:creationId xmlns:a16="http://schemas.microsoft.com/office/drawing/2014/main" id="{AD003F75-D91D-FE96-7559-B96B6ACBC19F}"/>
                </a:ext>
              </a:extLst>
            </p:cNvPr>
            <p:cNvSpPr/>
            <p:nvPr/>
          </p:nvSpPr>
          <p:spPr>
            <a:xfrm>
              <a:off x="3484245" y="6122365"/>
              <a:ext cx="2971" cy="15087"/>
            </a:xfrm>
            <a:custGeom>
              <a:avLst/>
              <a:gdLst>
                <a:gd name="connsiteX0" fmla="*/ 2972 w 2971"/>
                <a:gd name="connsiteY0" fmla="*/ 0 h 15087"/>
                <a:gd name="connsiteX1" fmla="*/ 0 w 2971"/>
                <a:gd name="connsiteY1" fmla="*/ 15088 h 15087"/>
                <a:gd name="connsiteX2" fmla="*/ 2972 w 2971"/>
                <a:gd name="connsiteY2" fmla="*/ 0 h 15087"/>
              </a:gdLst>
              <a:ahLst/>
              <a:cxnLst>
                <a:cxn ang="0">
                  <a:pos x="connsiteX0" y="connsiteY0"/>
                </a:cxn>
                <a:cxn ang="0">
                  <a:pos x="connsiteX1" y="connsiteY1"/>
                </a:cxn>
                <a:cxn ang="0">
                  <a:pos x="connsiteX2" y="connsiteY2"/>
                </a:cxn>
              </a:cxnLst>
              <a:rect l="l" t="t" r="r" b="b"/>
              <a:pathLst>
                <a:path w="2971" h="15087">
                  <a:moveTo>
                    <a:pt x="2972" y="0"/>
                  </a:moveTo>
                  <a:cubicBezTo>
                    <a:pt x="2057" y="5029"/>
                    <a:pt x="914" y="10059"/>
                    <a:pt x="0" y="15088"/>
                  </a:cubicBezTo>
                  <a:cubicBezTo>
                    <a:pt x="1143" y="10059"/>
                    <a:pt x="2057" y="5029"/>
                    <a:pt x="2972" y="0"/>
                  </a:cubicBezTo>
                  <a:close/>
                </a:path>
              </a:pathLst>
            </a:custGeom>
            <a:solidFill>
              <a:srgbClr val="FFFFFF"/>
            </a:solidFill>
            <a:ln w="2286" cap="flat">
              <a:noFill/>
              <a:prstDash val="solid"/>
              <a:miter/>
            </a:ln>
          </p:spPr>
          <p:txBody>
            <a:bodyPr rtlCol="0" anchor="ctr"/>
            <a:lstStyle/>
            <a:p>
              <a:endParaRPr lang="en-US"/>
            </a:p>
          </p:txBody>
        </p:sp>
        <p:sp>
          <p:nvSpPr>
            <p:cNvPr id="88" name="Freeform 146">
              <a:extLst>
                <a:ext uri="{FF2B5EF4-FFF2-40B4-BE49-F238E27FC236}">
                  <a16:creationId xmlns:a16="http://schemas.microsoft.com/office/drawing/2014/main" id="{64240939-03F7-7A95-F797-CD127B45BCE6}"/>
                </a:ext>
              </a:extLst>
            </p:cNvPr>
            <p:cNvSpPr/>
            <p:nvPr/>
          </p:nvSpPr>
          <p:spPr>
            <a:xfrm>
              <a:off x="3500475" y="5993206"/>
              <a:ext cx="685" cy="14630"/>
            </a:xfrm>
            <a:custGeom>
              <a:avLst/>
              <a:gdLst>
                <a:gd name="connsiteX0" fmla="*/ 686 w 685"/>
                <a:gd name="connsiteY0" fmla="*/ 0 h 14630"/>
                <a:gd name="connsiteX1" fmla="*/ 0 w 685"/>
                <a:gd name="connsiteY1" fmla="*/ 14631 h 14630"/>
                <a:gd name="connsiteX2" fmla="*/ 686 w 685"/>
                <a:gd name="connsiteY2" fmla="*/ 0 h 14630"/>
              </a:gdLst>
              <a:ahLst/>
              <a:cxnLst>
                <a:cxn ang="0">
                  <a:pos x="connsiteX0" y="connsiteY0"/>
                </a:cxn>
                <a:cxn ang="0">
                  <a:pos x="connsiteX1" y="connsiteY1"/>
                </a:cxn>
                <a:cxn ang="0">
                  <a:pos x="connsiteX2" y="connsiteY2"/>
                </a:cxn>
              </a:cxnLst>
              <a:rect l="l" t="t" r="r" b="b"/>
              <a:pathLst>
                <a:path w="685" h="14630">
                  <a:moveTo>
                    <a:pt x="686" y="0"/>
                  </a:moveTo>
                  <a:cubicBezTo>
                    <a:pt x="229" y="4801"/>
                    <a:pt x="0" y="9830"/>
                    <a:pt x="0" y="14631"/>
                  </a:cubicBezTo>
                  <a:cubicBezTo>
                    <a:pt x="0" y="9601"/>
                    <a:pt x="229" y="4801"/>
                    <a:pt x="686" y="0"/>
                  </a:cubicBezTo>
                  <a:close/>
                </a:path>
              </a:pathLst>
            </a:custGeom>
            <a:solidFill>
              <a:srgbClr val="FFFFFF"/>
            </a:solidFill>
            <a:ln w="2286" cap="flat">
              <a:noFill/>
              <a:prstDash val="solid"/>
              <a:miter/>
            </a:ln>
          </p:spPr>
          <p:txBody>
            <a:bodyPr rtlCol="0" anchor="ctr"/>
            <a:lstStyle/>
            <a:p>
              <a:endParaRPr lang="en-US"/>
            </a:p>
          </p:txBody>
        </p:sp>
        <p:sp>
          <p:nvSpPr>
            <p:cNvPr id="89" name="Freeform 147">
              <a:extLst>
                <a:ext uri="{FF2B5EF4-FFF2-40B4-BE49-F238E27FC236}">
                  <a16:creationId xmlns:a16="http://schemas.microsoft.com/office/drawing/2014/main" id="{97259000-7CA6-79A4-FC33-0BFCC814965D}"/>
                </a:ext>
              </a:extLst>
            </p:cNvPr>
            <p:cNvSpPr/>
            <p:nvPr/>
          </p:nvSpPr>
          <p:spPr>
            <a:xfrm>
              <a:off x="3375431" y="6186830"/>
              <a:ext cx="8686" cy="228"/>
            </a:xfrm>
            <a:custGeom>
              <a:avLst/>
              <a:gdLst>
                <a:gd name="connsiteX0" fmla="*/ 8687 w 8686"/>
                <a:gd name="connsiteY0" fmla="*/ 0 h 228"/>
                <a:gd name="connsiteX1" fmla="*/ 0 w 8686"/>
                <a:gd name="connsiteY1" fmla="*/ 229 h 228"/>
                <a:gd name="connsiteX2" fmla="*/ 8687 w 8686"/>
                <a:gd name="connsiteY2" fmla="*/ 0 h 228"/>
              </a:gdLst>
              <a:ahLst/>
              <a:cxnLst>
                <a:cxn ang="0">
                  <a:pos x="connsiteX0" y="connsiteY0"/>
                </a:cxn>
                <a:cxn ang="0">
                  <a:pos x="connsiteX1" y="connsiteY1"/>
                </a:cxn>
                <a:cxn ang="0">
                  <a:pos x="connsiteX2" y="connsiteY2"/>
                </a:cxn>
              </a:cxnLst>
              <a:rect l="l" t="t" r="r" b="b"/>
              <a:pathLst>
                <a:path w="8686" h="228">
                  <a:moveTo>
                    <a:pt x="8687" y="0"/>
                  </a:moveTo>
                  <a:cubicBezTo>
                    <a:pt x="5944" y="0"/>
                    <a:pt x="2972" y="0"/>
                    <a:pt x="0" y="229"/>
                  </a:cubicBezTo>
                  <a:cubicBezTo>
                    <a:pt x="2972" y="229"/>
                    <a:pt x="5944" y="0"/>
                    <a:pt x="8687" y="0"/>
                  </a:cubicBezTo>
                  <a:close/>
                </a:path>
              </a:pathLst>
            </a:custGeom>
            <a:solidFill>
              <a:srgbClr val="FFFFFF"/>
            </a:solidFill>
            <a:ln w="2286" cap="flat">
              <a:noFill/>
              <a:prstDash val="solid"/>
              <a:miter/>
            </a:ln>
          </p:spPr>
          <p:txBody>
            <a:bodyPr rtlCol="0" anchor="ctr"/>
            <a:lstStyle/>
            <a:p>
              <a:endParaRPr lang="en-US"/>
            </a:p>
          </p:txBody>
        </p:sp>
        <p:sp>
          <p:nvSpPr>
            <p:cNvPr id="90" name="Freeform 148">
              <a:extLst>
                <a:ext uri="{FF2B5EF4-FFF2-40B4-BE49-F238E27FC236}">
                  <a16:creationId xmlns:a16="http://schemas.microsoft.com/office/drawing/2014/main" id="{5BECA09D-CB07-FEC0-E087-7CF45BD558D3}"/>
                </a:ext>
              </a:extLst>
            </p:cNvPr>
            <p:cNvSpPr/>
            <p:nvPr/>
          </p:nvSpPr>
          <p:spPr>
            <a:xfrm>
              <a:off x="3480816" y="6144539"/>
              <a:ext cx="2057" cy="7086"/>
            </a:xfrm>
            <a:custGeom>
              <a:avLst/>
              <a:gdLst>
                <a:gd name="connsiteX0" fmla="*/ 2057 w 2057"/>
                <a:gd name="connsiteY0" fmla="*/ 0 h 7086"/>
                <a:gd name="connsiteX1" fmla="*/ 0 w 2057"/>
                <a:gd name="connsiteY1" fmla="*/ 7087 h 7086"/>
                <a:gd name="connsiteX2" fmla="*/ 2057 w 2057"/>
                <a:gd name="connsiteY2" fmla="*/ 0 h 7086"/>
              </a:gdLst>
              <a:ahLst/>
              <a:cxnLst>
                <a:cxn ang="0">
                  <a:pos x="connsiteX0" y="connsiteY0"/>
                </a:cxn>
                <a:cxn ang="0">
                  <a:pos x="connsiteX1" y="connsiteY1"/>
                </a:cxn>
                <a:cxn ang="0">
                  <a:pos x="connsiteX2" y="connsiteY2"/>
                </a:cxn>
              </a:cxnLst>
              <a:rect l="l" t="t" r="r" b="b"/>
              <a:pathLst>
                <a:path w="2057" h="7086">
                  <a:moveTo>
                    <a:pt x="2057" y="0"/>
                  </a:moveTo>
                  <a:cubicBezTo>
                    <a:pt x="1372" y="2286"/>
                    <a:pt x="914" y="4801"/>
                    <a:pt x="0" y="7087"/>
                  </a:cubicBezTo>
                  <a:cubicBezTo>
                    <a:pt x="914" y="4801"/>
                    <a:pt x="1600" y="2515"/>
                    <a:pt x="2057" y="0"/>
                  </a:cubicBezTo>
                  <a:close/>
                </a:path>
              </a:pathLst>
            </a:custGeom>
            <a:solidFill>
              <a:srgbClr val="FFFFFF"/>
            </a:solidFill>
            <a:ln w="2286" cap="flat">
              <a:noFill/>
              <a:prstDash val="solid"/>
              <a:miter/>
            </a:ln>
          </p:spPr>
          <p:txBody>
            <a:bodyPr rtlCol="0" anchor="ctr"/>
            <a:lstStyle/>
            <a:p>
              <a:endParaRPr lang="en-US"/>
            </a:p>
          </p:txBody>
        </p:sp>
        <p:sp>
          <p:nvSpPr>
            <p:cNvPr id="91" name="Freeform 149">
              <a:extLst>
                <a:ext uri="{FF2B5EF4-FFF2-40B4-BE49-F238E27FC236}">
                  <a16:creationId xmlns:a16="http://schemas.microsoft.com/office/drawing/2014/main" id="{5D8CBB50-2A37-8539-3065-AA212CE570FA}"/>
                </a:ext>
              </a:extLst>
            </p:cNvPr>
            <p:cNvSpPr/>
            <p:nvPr/>
          </p:nvSpPr>
          <p:spPr>
            <a:xfrm>
              <a:off x="2470632" y="5290943"/>
              <a:ext cx="234315" cy="236525"/>
            </a:xfrm>
            <a:custGeom>
              <a:avLst/>
              <a:gdLst>
                <a:gd name="connsiteX0" fmla="*/ 234315 w 234315"/>
                <a:gd name="connsiteY0" fmla="*/ 123676 h 236525"/>
                <a:gd name="connsiteX1" fmla="*/ 112014 w 234315"/>
                <a:gd name="connsiteY1" fmla="*/ 232 h 236525"/>
                <a:gd name="connsiteX2" fmla="*/ 0 w 234315"/>
                <a:gd name="connsiteY2" fmla="*/ 117733 h 236525"/>
                <a:gd name="connsiteX3" fmla="*/ 119786 w 234315"/>
                <a:gd name="connsiteY3" fmla="*/ 236376 h 236525"/>
                <a:gd name="connsiteX4" fmla="*/ 234315 w 234315"/>
                <a:gd name="connsiteY4" fmla="*/ 123676 h 23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 h="236525">
                  <a:moveTo>
                    <a:pt x="234315" y="123676"/>
                  </a:moveTo>
                  <a:cubicBezTo>
                    <a:pt x="234315" y="72927"/>
                    <a:pt x="180137" y="-4797"/>
                    <a:pt x="112014" y="232"/>
                  </a:cubicBezTo>
                  <a:cubicBezTo>
                    <a:pt x="45491" y="-1596"/>
                    <a:pt x="0" y="50524"/>
                    <a:pt x="0" y="117733"/>
                  </a:cubicBezTo>
                  <a:cubicBezTo>
                    <a:pt x="229" y="190656"/>
                    <a:pt x="49606" y="232490"/>
                    <a:pt x="119786" y="236376"/>
                  </a:cubicBezTo>
                  <a:cubicBezTo>
                    <a:pt x="179222" y="240034"/>
                    <a:pt x="234544" y="176026"/>
                    <a:pt x="234315" y="123676"/>
                  </a:cubicBezTo>
                  <a:close/>
                </a:path>
              </a:pathLst>
            </a:custGeom>
            <a:solidFill>
              <a:srgbClr val="FFFFFF"/>
            </a:solidFill>
            <a:ln w="2286" cap="flat">
              <a:noFill/>
              <a:prstDash val="solid"/>
              <a:miter/>
            </a:ln>
          </p:spPr>
          <p:txBody>
            <a:bodyPr rtlCol="0" anchor="ctr"/>
            <a:lstStyle/>
            <a:p>
              <a:endParaRPr lang="en-US"/>
            </a:p>
          </p:txBody>
        </p:sp>
        <p:sp>
          <p:nvSpPr>
            <p:cNvPr id="92" name="Freeform 150">
              <a:extLst>
                <a:ext uri="{FF2B5EF4-FFF2-40B4-BE49-F238E27FC236}">
                  <a16:creationId xmlns:a16="http://schemas.microsoft.com/office/drawing/2014/main" id="{8F76CF73-EC6E-04F6-9112-37A3934E27E7}"/>
                </a:ext>
              </a:extLst>
            </p:cNvPr>
            <p:cNvSpPr/>
            <p:nvPr/>
          </p:nvSpPr>
          <p:spPr>
            <a:xfrm>
              <a:off x="2586810" y="5965591"/>
              <a:ext cx="103616" cy="209454"/>
            </a:xfrm>
            <a:custGeom>
              <a:avLst/>
              <a:gdLst>
                <a:gd name="connsiteX0" fmla="*/ 89334 w 103616"/>
                <a:gd name="connsiteY0" fmla="*/ 1326 h 209454"/>
                <a:gd name="connsiteX1" fmla="*/ 46128 w 103616"/>
                <a:gd name="connsiteY1" fmla="*/ 5670 h 209454"/>
                <a:gd name="connsiteX2" fmla="*/ 34241 w 103616"/>
                <a:gd name="connsiteY2" fmla="*/ 4755 h 209454"/>
                <a:gd name="connsiteX3" fmla="*/ 6352 w 103616"/>
                <a:gd name="connsiteY3" fmla="*/ 30816 h 209454"/>
                <a:gd name="connsiteX4" fmla="*/ 866 w 103616"/>
                <a:gd name="connsiteY4" fmla="*/ 151059 h 209454"/>
                <a:gd name="connsiteX5" fmla="*/ 866 w 103616"/>
                <a:gd name="connsiteY5" fmla="*/ 177348 h 209454"/>
                <a:gd name="connsiteX6" fmla="*/ 28983 w 103616"/>
                <a:gd name="connsiteY6" fmla="*/ 208209 h 209454"/>
                <a:gd name="connsiteX7" fmla="*/ 74932 w 103616"/>
                <a:gd name="connsiteY7" fmla="*/ 186035 h 209454"/>
                <a:gd name="connsiteX8" fmla="*/ 96878 w 103616"/>
                <a:gd name="connsiteY8" fmla="*/ 79736 h 209454"/>
                <a:gd name="connsiteX9" fmla="*/ 103507 w 103616"/>
                <a:gd name="connsiteY9" fmla="*/ 12528 h 209454"/>
                <a:gd name="connsiteX10" fmla="*/ 89334 w 103616"/>
                <a:gd name="connsiteY10" fmla="*/ 1326 h 20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616" h="209454">
                  <a:moveTo>
                    <a:pt x="89334" y="1326"/>
                  </a:moveTo>
                  <a:cubicBezTo>
                    <a:pt x="75161" y="7270"/>
                    <a:pt x="60302" y="4527"/>
                    <a:pt x="46128" y="5670"/>
                  </a:cubicBezTo>
                  <a:cubicBezTo>
                    <a:pt x="42014" y="5441"/>
                    <a:pt x="38127" y="4984"/>
                    <a:pt x="34241" y="4755"/>
                  </a:cubicBezTo>
                  <a:cubicBezTo>
                    <a:pt x="6809" y="3155"/>
                    <a:pt x="7266" y="3155"/>
                    <a:pt x="6352" y="30816"/>
                  </a:cubicBezTo>
                  <a:cubicBezTo>
                    <a:pt x="4980" y="70821"/>
                    <a:pt x="6809" y="111283"/>
                    <a:pt x="866" y="151059"/>
                  </a:cubicBezTo>
                  <a:cubicBezTo>
                    <a:pt x="-506" y="159746"/>
                    <a:pt x="-49" y="168661"/>
                    <a:pt x="866" y="177348"/>
                  </a:cubicBezTo>
                  <a:cubicBezTo>
                    <a:pt x="3380" y="199294"/>
                    <a:pt x="9781" y="205923"/>
                    <a:pt x="28983" y="208209"/>
                  </a:cubicBezTo>
                  <a:cubicBezTo>
                    <a:pt x="61216" y="211638"/>
                    <a:pt x="67160" y="209124"/>
                    <a:pt x="74932" y="186035"/>
                  </a:cubicBezTo>
                  <a:cubicBezTo>
                    <a:pt x="86819" y="151516"/>
                    <a:pt x="91163" y="115626"/>
                    <a:pt x="96878" y="79736"/>
                  </a:cubicBezTo>
                  <a:cubicBezTo>
                    <a:pt x="100307" y="57562"/>
                    <a:pt x="101678" y="34930"/>
                    <a:pt x="103507" y="12528"/>
                  </a:cubicBezTo>
                  <a:cubicBezTo>
                    <a:pt x="104421" y="3155"/>
                    <a:pt x="99621" y="-2789"/>
                    <a:pt x="89334" y="1326"/>
                  </a:cubicBezTo>
                  <a:close/>
                </a:path>
              </a:pathLst>
            </a:custGeom>
            <a:solidFill>
              <a:srgbClr val="FFFFFF"/>
            </a:solidFill>
            <a:ln w="2286" cap="flat">
              <a:noFill/>
              <a:prstDash val="solid"/>
              <a:miter/>
            </a:ln>
          </p:spPr>
          <p:txBody>
            <a:bodyPr rtlCol="0" anchor="ctr"/>
            <a:lstStyle/>
            <a:p>
              <a:endParaRPr lang="en-US"/>
            </a:p>
          </p:txBody>
        </p:sp>
        <p:sp>
          <p:nvSpPr>
            <p:cNvPr id="93" name="Freeform 151">
              <a:extLst>
                <a:ext uri="{FF2B5EF4-FFF2-40B4-BE49-F238E27FC236}">
                  <a16:creationId xmlns:a16="http://schemas.microsoft.com/office/drawing/2014/main" id="{2AE603EC-12DC-8F30-D078-B91C3E5B4507}"/>
                </a:ext>
              </a:extLst>
            </p:cNvPr>
            <p:cNvSpPr/>
            <p:nvPr/>
          </p:nvSpPr>
          <p:spPr>
            <a:xfrm>
              <a:off x="2460238" y="5442155"/>
              <a:ext cx="447947" cy="421378"/>
            </a:xfrm>
            <a:custGeom>
              <a:avLst/>
              <a:gdLst>
                <a:gd name="connsiteX0" fmla="*/ 7194 w 447947"/>
                <a:gd name="connsiteY0" fmla="*/ 279702 h 421378"/>
                <a:gd name="connsiteX1" fmla="*/ 12909 w 447947"/>
                <a:gd name="connsiteY1" fmla="*/ 358798 h 421378"/>
                <a:gd name="connsiteX2" fmla="*/ 72802 w 447947"/>
                <a:gd name="connsiteY2" fmla="*/ 414576 h 421378"/>
                <a:gd name="connsiteX3" fmla="*/ 113264 w 447947"/>
                <a:gd name="connsiteY3" fmla="*/ 413205 h 421378"/>
                <a:gd name="connsiteX4" fmla="*/ 105035 w 447947"/>
                <a:gd name="connsiteY4" fmla="*/ 378915 h 421378"/>
                <a:gd name="connsiteX5" fmla="*/ 60000 w 447947"/>
                <a:gd name="connsiteY5" fmla="*/ 320622 h 421378"/>
                <a:gd name="connsiteX6" fmla="*/ 59772 w 447947"/>
                <a:gd name="connsiteY6" fmla="*/ 277645 h 421378"/>
                <a:gd name="connsiteX7" fmla="*/ 92004 w 447947"/>
                <a:gd name="connsiteY7" fmla="*/ 256614 h 421378"/>
                <a:gd name="connsiteX8" fmla="*/ 99548 w 447947"/>
                <a:gd name="connsiteY8" fmla="*/ 252728 h 421378"/>
                <a:gd name="connsiteX9" fmla="*/ 260483 w 447947"/>
                <a:gd name="connsiteY9" fmla="*/ 252956 h 421378"/>
                <a:gd name="connsiteX10" fmla="*/ 277170 w 447947"/>
                <a:gd name="connsiteY10" fmla="*/ 244955 h 421378"/>
                <a:gd name="connsiteX11" fmla="*/ 278771 w 447947"/>
                <a:gd name="connsiteY11" fmla="*/ 215694 h 421378"/>
                <a:gd name="connsiteX12" fmla="*/ 276942 w 447947"/>
                <a:gd name="connsiteY12" fmla="*/ 86078 h 421378"/>
                <a:gd name="connsiteX13" fmla="*/ 285857 w 447947"/>
                <a:gd name="connsiteY13" fmla="*/ 59103 h 421378"/>
                <a:gd name="connsiteX14" fmla="*/ 356952 w 447947"/>
                <a:gd name="connsiteY14" fmla="*/ 61847 h 421378"/>
                <a:gd name="connsiteX15" fmla="*/ 375011 w 447947"/>
                <a:gd name="connsiteY15" fmla="*/ 113282 h 421378"/>
                <a:gd name="connsiteX16" fmla="*/ 379812 w 447947"/>
                <a:gd name="connsiteY16" fmla="*/ 189634 h 421378"/>
                <a:gd name="connsiteX17" fmla="*/ 400614 w 447947"/>
                <a:gd name="connsiteY17" fmla="*/ 218666 h 421378"/>
                <a:gd name="connsiteX18" fmla="*/ 430332 w 447947"/>
                <a:gd name="connsiteY18" fmla="*/ 203121 h 421378"/>
                <a:gd name="connsiteX19" fmla="*/ 439019 w 447947"/>
                <a:gd name="connsiteY19" fmla="*/ 188034 h 421378"/>
                <a:gd name="connsiteX20" fmla="*/ 431933 w 447947"/>
                <a:gd name="connsiteY20" fmla="*/ 70991 h 421378"/>
                <a:gd name="connsiteX21" fmla="*/ 414559 w 447947"/>
                <a:gd name="connsiteY21" fmla="*/ 51560 h 421378"/>
                <a:gd name="connsiteX22" fmla="*/ 277628 w 447947"/>
                <a:gd name="connsiteY22" fmla="*/ 582 h 421378"/>
                <a:gd name="connsiteX23" fmla="*/ 259340 w 447947"/>
                <a:gd name="connsiteY23" fmla="*/ 10412 h 421378"/>
                <a:gd name="connsiteX24" fmla="*/ 255453 w 447947"/>
                <a:gd name="connsiteY24" fmla="*/ 18413 h 421378"/>
                <a:gd name="connsiteX25" fmla="*/ 120579 w 447947"/>
                <a:gd name="connsiteY25" fmla="*/ 104595 h 421378"/>
                <a:gd name="connsiteX26" fmla="*/ 104349 w 447947"/>
                <a:gd name="connsiteY26" fmla="*/ 118311 h 421378"/>
                <a:gd name="connsiteX27" fmla="*/ 28454 w 447947"/>
                <a:gd name="connsiteY27" fmla="*/ 244041 h 421378"/>
                <a:gd name="connsiteX28" fmla="*/ 7194 w 447947"/>
                <a:gd name="connsiteY28" fmla="*/ 279702 h 4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7947" h="421378">
                  <a:moveTo>
                    <a:pt x="7194" y="279702"/>
                  </a:moveTo>
                  <a:cubicBezTo>
                    <a:pt x="-3093" y="306906"/>
                    <a:pt x="-3322" y="333881"/>
                    <a:pt x="12909" y="358798"/>
                  </a:cubicBezTo>
                  <a:cubicBezTo>
                    <a:pt x="28225" y="382115"/>
                    <a:pt x="49256" y="400175"/>
                    <a:pt x="72802" y="414576"/>
                  </a:cubicBezTo>
                  <a:cubicBezTo>
                    <a:pt x="88804" y="424406"/>
                    <a:pt x="106406" y="423263"/>
                    <a:pt x="113264" y="413205"/>
                  </a:cubicBezTo>
                  <a:cubicBezTo>
                    <a:pt x="122865" y="399260"/>
                    <a:pt x="112350" y="388973"/>
                    <a:pt x="105035" y="378915"/>
                  </a:cubicBezTo>
                  <a:cubicBezTo>
                    <a:pt x="90404" y="359255"/>
                    <a:pt x="74631" y="340510"/>
                    <a:pt x="60000" y="320622"/>
                  </a:cubicBezTo>
                  <a:cubicBezTo>
                    <a:pt x="44913" y="299819"/>
                    <a:pt x="45370" y="299591"/>
                    <a:pt x="59772" y="277645"/>
                  </a:cubicBezTo>
                  <a:cubicBezTo>
                    <a:pt x="67544" y="265986"/>
                    <a:pt x="71659" y="249299"/>
                    <a:pt x="92004" y="256614"/>
                  </a:cubicBezTo>
                  <a:cubicBezTo>
                    <a:pt x="93833" y="257300"/>
                    <a:pt x="97491" y="254556"/>
                    <a:pt x="99548" y="252728"/>
                  </a:cubicBezTo>
                  <a:cubicBezTo>
                    <a:pt x="178415" y="196721"/>
                    <a:pt x="246767" y="245184"/>
                    <a:pt x="260483" y="252956"/>
                  </a:cubicBezTo>
                  <a:cubicBezTo>
                    <a:pt x="270770" y="258671"/>
                    <a:pt x="275799" y="254099"/>
                    <a:pt x="277170" y="244955"/>
                  </a:cubicBezTo>
                  <a:cubicBezTo>
                    <a:pt x="278771" y="235354"/>
                    <a:pt x="278542" y="225524"/>
                    <a:pt x="278771" y="215694"/>
                  </a:cubicBezTo>
                  <a:cubicBezTo>
                    <a:pt x="278999" y="196949"/>
                    <a:pt x="277170" y="110767"/>
                    <a:pt x="276942" y="86078"/>
                  </a:cubicBezTo>
                  <a:cubicBezTo>
                    <a:pt x="276942" y="76020"/>
                    <a:pt x="277856" y="66419"/>
                    <a:pt x="285857" y="59103"/>
                  </a:cubicBezTo>
                  <a:cubicBezTo>
                    <a:pt x="299573" y="46073"/>
                    <a:pt x="343464" y="48131"/>
                    <a:pt x="356952" y="61847"/>
                  </a:cubicBezTo>
                  <a:cubicBezTo>
                    <a:pt x="370896" y="76248"/>
                    <a:pt x="375240" y="94079"/>
                    <a:pt x="375011" y="113282"/>
                  </a:cubicBezTo>
                  <a:cubicBezTo>
                    <a:pt x="374554" y="138885"/>
                    <a:pt x="375468" y="164259"/>
                    <a:pt x="379812" y="189634"/>
                  </a:cubicBezTo>
                  <a:cubicBezTo>
                    <a:pt x="382098" y="202436"/>
                    <a:pt x="385527" y="215694"/>
                    <a:pt x="400614" y="218666"/>
                  </a:cubicBezTo>
                  <a:cubicBezTo>
                    <a:pt x="413645" y="221181"/>
                    <a:pt x="422789" y="212265"/>
                    <a:pt x="430332" y="203121"/>
                  </a:cubicBezTo>
                  <a:cubicBezTo>
                    <a:pt x="433990" y="198778"/>
                    <a:pt x="436962" y="193292"/>
                    <a:pt x="439019" y="188034"/>
                  </a:cubicBezTo>
                  <a:cubicBezTo>
                    <a:pt x="454335" y="148029"/>
                    <a:pt x="448620" y="109167"/>
                    <a:pt x="431933" y="70991"/>
                  </a:cubicBezTo>
                  <a:cubicBezTo>
                    <a:pt x="428275" y="62532"/>
                    <a:pt x="422331" y="55903"/>
                    <a:pt x="414559" y="51560"/>
                  </a:cubicBezTo>
                  <a:cubicBezTo>
                    <a:pt x="371811" y="27099"/>
                    <a:pt x="326091" y="10412"/>
                    <a:pt x="277628" y="582"/>
                  </a:cubicBezTo>
                  <a:cubicBezTo>
                    <a:pt x="267798" y="-1476"/>
                    <a:pt x="262769" y="1953"/>
                    <a:pt x="259340" y="10412"/>
                  </a:cubicBezTo>
                  <a:cubicBezTo>
                    <a:pt x="258197" y="13155"/>
                    <a:pt x="256825" y="15669"/>
                    <a:pt x="255453" y="18413"/>
                  </a:cubicBezTo>
                  <a:cubicBezTo>
                    <a:pt x="226193" y="71905"/>
                    <a:pt x="186416" y="108938"/>
                    <a:pt x="120579" y="104595"/>
                  </a:cubicBezTo>
                  <a:cubicBezTo>
                    <a:pt x="109835" y="103909"/>
                    <a:pt x="107549" y="111453"/>
                    <a:pt x="104349" y="118311"/>
                  </a:cubicBezTo>
                  <a:cubicBezTo>
                    <a:pt x="83318" y="162888"/>
                    <a:pt x="56800" y="204036"/>
                    <a:pt x="28454" y="244041"/>
                  </a:cubicBezTo>
                  <a:cubicBezTo>
                    <a:pt x="19767" y="255471"/>
                    <a:pt x="11994" y="266901"/>
                    <a:pt x="7194" y="279702"/>
                  </a:cubicBezTo>
                  <a:close/>
                </a:path>
              </a:pathLst>
            </a:custGeom>
            <a:solidFill>
              <a:srgbClr val="FFFFFF"/>
            </a:solidFill>
            <a:ln w="2286" cap="flat">
              <a:noFill/>
              <a:prstDash val="solid"/>
              <a:miter/>
            </a:ln>
          </p:spPr>
          <p:txBody>
            <a:bodyPr rtlCol="0" anchor="ctr"/>
            <a:lstStyle/>
            <a:p>
              <a:endParaRPr lang="en-US"/>
            </a:p>
          </p:txBody>
        </p:sp>
        <p:sp>
          <p:nvSpPr>
            <p:cNvPr id="94" name="Freeform 152">
              <a:extLst>
                <a:ext uri="{FF2B5EF4-FFF2-40B4-BE49-F238E27FC236}">
                  <a16:creationId xmlns:a16="http://schemas.microsoft.com/office/drawing/2014/main" id="{D23FA752-20FE-27DB-CE89-1680BAD90C53}"/>
                </a:ext>
              </a:extLst>
            </p:cNvPr>
            <p:cNvSpPr/>
            <p:nvPr/>
          </p:nvSpPr>
          <p:spPr>
            <a:xfrm>
              <a:off x="3171063" y="5228767"/>
              <a:ext cx="67534" cy="229514"/>
            </a:xfrm>
            <a:custGeom>
              <a:avLst/>
              <a:gdLst>
                <a:gd name="connsiteX0" fmla="*/ 40005 w 67534"/>
                <a:gd name="connsiteY0" fmla="*/ 229514 h 229514"/>
                <a:gd name="connsiteX1" fmla="*/ 40005 w 67534"/>
                <a:gd name="connsiteY1" fmla="*/ 229514 h 229514"/>
                <a:gd name="connsiteX2" fmla="*/ 40005 w 67534"/>
                <a:gd name="connsiteY2" fmla="*/ 225857 h 229514"/>
                <a:gd name="connsiteX3" fmla="*/ 40005 w 67534"/>
                <a:gd name="connsiteY3" fmla="*/ 225857 h 229514"/>
                <a:gd name="connsiteX4" fmla="*/ 40234 w 67534"/>
                <a:gd name="connsiteY4" fmla="*/ 222428 h 229514"/>
                <a:gd name="connsiteX5" fmla="*/ 40234 w 67534"/>
                <a:gd name="connsiteY5" fmla="*/ 222199 h 229514"/>
                <a:gd name="connsiteX6" fmla="*/ 40691 w 67534"/>
                <a:gd name="connsiteY6" fmla="*/ 218999 h 229514"/>
                <a:gd name="connsiteX7" fmla="*/ 40691 w 67534"/>
                <a:gd name="connsiteY7" fmla="*/ 218313 h 229514"/>
                <a:gd name="connsiteX8" fmla="*/ 41605 w 67534"/>
                <a:gd name="connsiteY8" fmla="*/ 214427 h 229514"/>
                <a:gd name="connsiteX9" fmla="*/ 41605 w 67534"/>
                <a:gd name="connsiteY9" fmla="*/ 214427 h 229514"/>
                <a:gd name="connsiteX10" fmla="*/ 48920 w 67534"/>
                <a:gd name="connsiteY10" fmla="*/ 190424 h 229514"/>
                <a:gd name="connsiteX11" fmla="*/ 56693 w 67534"/>
                <a:gd name="connsiteY11" fmla="*/ 166649 h 229514"/>
                <a:gd name="connsiteX12" fmla="*/ 66751 w 67534"/>
                <a:gd name="connsiteY12" fmla="*/ 100127 h 229514"/>
                <a:gd name="connsiteX13" fmla="*/ 66065 w 67534"/>
                <a:gd name="connsiteY13" fmla="*/ 95097 h 229514"/>
                <a:gd name="connsiteX14" fmla="*/ 65837 w 67534"/>
                <a:gd name="connsiteY14" fmla="*/ 93497 h 229514"/>
                <a:gd name="connsiteX15" fmla="*/ 65380 w 67534"/>
                <a:gd name="connsiteY15" fmla="*/ 90297 h 229514"/>
                <a:gd name="connsiteX16" fmla="*/ 64922 w 67534"/>
                <a:gd name="connsiteY16" fmla="*/ 88239 h 229514"/>
                <a:gd name="connsiteX17" fmla="*/ 64465 w 67534"/>
                <a:gd name="connsiteY17" fmla="*/ 85496 h 229514"/>
                <a:gd name="connsiteX18" fmla="*/ 64008 w 67534"/>
                <a:gd name="connsiteY18" fmla="*/ 83439 h 229514"/>
                <a:gd name="connsiteX19" fmla="*/ 63551 w 67534"/>
                <a:gd name="connsiteY19" fmla="*/ 80924 h 229514"/>
                <a:gd name="connsiteX20" fmla="*/ 63094 w 67534"/>
                <a:gd name="connsiteY20" fmla="*/ 78638 h 229514"/>
                <a:gd name="connsiteX21" fmla="*/ 62636 w 67534"/>
                <a:gd name="connsiteY21" fmla="*/ 76352 h 229514"/>
                <a:gd name="connsiteX22" fmla="*/ 62179 w 67534"/>
                <a:gd name="connsiteY22" fmla="*/ 74066 h 229514"/>
                <a:gd name="connsiteX23" fmla="*/ 61722 w 67534"/>
                <a:gd name="connsiteY23" fmla="*/ 71780 h 229514"/>
                <a:gd name="connsiteX24" fmla="*/ 61036 w 67534"/>
                <a:gd name="connsiteY24" fmla="*/ 69494 h 229514"/>
                <a:gd name="connsiteX25" fmla="*/ 60579 w 67534"/>
                <a:gd name="connsiteY25" fmla="*/ 67437 h 229514"/>
                <a:gd name="connsiteX26" fmla="*/ 59893 w 67534"/>
                <a:gd name="connsiteY26" fmla="*/ 65151 h 229514"/>
                <a:gd name="connsiteX27" fmla="*/ 59436 w 67534"/>
                <a:gd name="connsiteY27" fmla="*/ 63322 h 229514"/>
                <a:gd name="connsiteX28" fmla="*/ 58750 w 67534"/>
                <a:gd name="connsiteY28" fmla="*/ 61036 h 229514"/>
                <a:gd name="connsiteX29" fmla="*/ 58293 w 67534"/>
                <a:gd name="connsiteY29" fmla="*/ 59436 h 229514"/>
                <a:gd name="connsiteX30" fmla="*/ 57379 w 67534"/>
                <a:gd name="connsiteY30" fmla="*/ 56921 h 229514"/>
                <a:gd name="connsiteX31" fmla="*/ 56921 w 67534"/>
                <a:gd name="connsiteY31" fmla="*/ 55778 h 229514"/>
                <a:gd name="connsiteX32" fmla="*/ 51206 w 67534"/>
                <a:gd name="connsiteY32" fmla="*/ 43205 h 229514"/>
                <a:gd name="connsiteX33" fmla="*/ 50978 w 67534"/>
                <a:gd name="connsiteY33" fmla="*/ 42748 h 229514"/>
                <a:gd name="connsiteX34" fmla="*/ 49606 w 67534"/>
                <a:gd name="connsiteY34" fmla="*/ 40233 h 229514"/>
                <a:gd name="connsiteX35" fmla="*/ 49149 w 67534"/>
                <a:gd name="connsiteY35" fmla="*/ 39548 h 229514"/>
                <a:gd name="connsiteX36" fmla="*/ 47549 w 67534"/>
                <a:gd name="connsiteY36" fmla="*/ 37033 h 229514"/>
                <a:gd name="connsiteX37" fmla="*/ 47092 w 67534"/>
                <a:gd name="connsiteY37" fmla="*/ 36347 h 229514"/>
                <a:gd name="connsiteX38" fmla="*/ 45491 w 67534"/>
                <a:gd name="connsiteY38" fmla="*/ 34061 h 229514"/>
                <a:gd name="connsiteX39" fmla="*/ 45034 w 67534"/>
                <a:gd name="connsiteY39" fmla="*/ 33375 h 229514"/>
                <a:gd name="connsiteX40" fmla="*/ 43434 w 67534"/>
                <a:gd name="connsiteY40" fmla="*/ 31089 h 229514"/>
                <a:gd name="connsiteX41" fmla="*/ 42977 w 67534"/>
                <a:gd name="connsiteY41" fmla="*/ 30404 h 229514"/>
                <a:gd name="connsiteX42" fmla="*/ 41148 w 67534"/>
                <a:gd name="connsiteY42" fmla="*/ 28118 h 229514"/>
                <a:gd name="connsiteX43" fmla="*/ 40691 w 67534"/>
                <a:gd name="connsiteY43" fmla="*/ 27660 h 229514"/>
                <a:gd name="connsiteX44" fmla="*/ 38633 w 67534"/>
                <a:gd name="connsiteY44" fmla="*/ 25374 h 229514"/>
                <a:gd name="connsiteX45" fmla="*/ 38176 w 67534"/>
                <a:gd name="connsiteY45" fmla="*/ 24917 h 229514"/>
                <a:gd name="connsiteX46" fmla="*/ 35890 w 67534"/>
                <a:gd name="connsiteY46" fmla="*/ 22631 h 229514"/>
                <a:gd name="connsiteX47" fmla="*/ 35890 w 67534"/>
                <a:gd name="connsiteY47" fmla="*/ 22631 h 229514"/>
                <a:gd name="connsiteX48" fmla="*/ 15088 w 67534"/>
                <a:gd name="connsiteY48" fmla="*/ 7086 h 229514"/>
                <a:gd name="connsiteX49" fmla="*/ 15088 w 67534"/>
                <a:gd name="connsiteY49" fmla="*/ 7086 h 229514"/>
                <a:gd name="connsiteX50" fmla="*/ 11659 w 67534"/>
                <a:gd name="connsiteY50" fmla="*/ 5258 h 229514"/>
                <a:gd name="connsiteX51" fmla="*/ 11430 w 67534"/>
                <a:gd name="connsiteY51" fmla="*/ 5029 h 229514"/>
                <a:gd name="connsiteX52" fmla="*/ 8001 w 67534"/>
                <a:gd name="connsiteY52" fmla="*/ 3429 h 229514"/>
                <a:gd name="connsiteX53" fmla="*/ 7772 w 67534"/>
                <a:gd name="connsiteY53" fmla="*/ 3200 h 229514"/>
                <a:gd name="connsiteX54" fmla="*/ 4115 w 67534"/>
                <a:gd name="connsiteY54" fmla="*/ 1600 h 229514"/>
                <a:gd name="connsiteX55" fmla="*/ 3886 w 67534"/>
                <a:gd name="connsiteY55" fmla="*/ 1600 h 229514"/>
                <a:gd name="connsiteX56" fmla="*/ 0 w 67534"/>
                <a:gd name="connsiteY56" fmla="*/ 0 h 229514"/>
                <a:gd name="connsiteX57" fmla="*/ 0 w 67534"/>
                <a:gd name="connsiteY57" fmla="*/ 0 h 229514"/>
                <a:gd name="connsiteX58" fmla="*/ 16459 w 67534"/>
                <a:gd name="connsiteY58" fmla="*/ 59893 h 229514"/>
                <a:gd name="connsiteX59" fmla="*/ 40005 w 67534"/>
                <a:gd name="connsiteY59" fmla="*/ 229514 h 2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7534" h="229514">
                  <a:moveTo>
                    <a:pt x="40005" y="229514"/>
                  </a:moveTo>
                  <a:cubicBezTo>
                    <a:pt x="40005" y="229514"/>
                    <a:pt x="40005" y="229514"/>
                    <a:pt x="40005" y="229514"/>
                  </a:cubicBezTo>
                  <a:cubicBezTo>
                    <a:pt x="40005" y="228371"/>
                    <a:pt x="40005" y="227228"/>
                    <a:pt x="40005" y="225857"/>
                  </a:cubicBezTo>
                  <a:cubicBezTo>
                    <a:pt x="40005" y="225857"/>
                    <a:pt x="40005" y="225857"/>
                    <a:pt x="40005" y="225857"/>
                  </a:cubicBezTo>
                  <a:cubicBezTo>
                    <a:pt x="40005" y="224714"/>
                    <a:pt x="40234" y="223571"/>
                    <a:pt x="40234" y="222428"/>
                  </a:cubicBezTo>
                  <a:cubicBezTo>
                    <a:pt x="40234" y="222428"/>
                    <a:pt x="40234" y="222199"/>
                    <a:pt x="40234" y="222199"/>
                  </a:cubicBezTo>
                  <a:cubicBezTo>
                    <a:pt x="40462" y="221056"/>
                    <a:pt x="40462" y="219913"/>
                    <a:pt x="40691" y="218999"/>
                  </a:cubicBezTo>
                  <a:cubicBezTo>
                    <a:pt x="40691" y="218770"/>
                    <a:pt x="40691" y="218541"/>
                    <a:pt x="40691" y="218313"/>
                  </a:cubicBezTo>
                  <a:cubicBezTo>
                    <a:pt x="40919" y="216941"/>
                    <a:pt x="41377" y="215798"/>
                    <a:pt x="41605" y="214427"/>
                  </a:cubicBezTo>
                  <a:cubicBezTo>
                    <a:pt x="41605" y="214427"/>
                    <a:pt x="41605" y="214427"/>
                    <a:pt x="41605" y="214427"/>
                  </a:cubicBezTo>
                  <a:cubicBezTo>
                    <a:pt x="43891" y="206426"/>
                    <a:pt x="46406" y="198425"/>
                    <a:pt x="48920" y="190424"/>
                  </a:cubicBezTo>
                  <a:cubicBezTo>
                    <a:pt x="51435" y="182423"/>
                    <a:pt x="54178" y="174650"/>
                    <a:pt x="56693" y="166649"/>
                  </a:cubicBezTo>
                  <a:cubicBezTo>
                    <a:pt x="63779" y="144932"/>
                    <a:pt x="69723" y="122987"/>
                    <a:pt x="66751" y="100127"/>
                  </a:cubicBezTo>
                  <a:cubicBezTo>
                    <a:pt x="66523" y="98526"/>
                    <a:pt x="66294" y="96698"/>
                    <a:pt x="66065" y="95097"/>
                  </a:cubicBezTo>
                  <a:cubicBezTo>
                    <a:pt x="66065" y="94640"/>
                    <a:pt x="65837" y="93954"/>
                    <a:pt x="65837" y="93497"/>
                  </a:cubicBezTo>
                  <a:cubicBezTo>
                    <a:pt x="65608" y="92354"/>
                    <a:pt x="65608" y="91440"/>
                    <a:pt x="65380" y="90297"/>
                  </a:cubicBezTo>
                  <a:cubicBezTo>
                    <a:pt x="65380" y="89611"/>
                    <a:pt x="65151" y="88925"/>
                    <a:pt x="64922" y="88239"/>
                  </a:cubicBezTo>
                  <a:cubicBezTo>
                    <a:pt x="64694" y="87325"/>
                    <a:pt x="64694" y="86411"/>
                    <a:pt x="64465" y="85496"/>
                  </a:cubicBezTo>
                  <a:cubicBezTo>
                    <a:pt x="64237" y="84810"/>
                    <a:pt x="64237" y="84125"/>
                    <a:pt x="64008" y="83439"/>
                  </a:cubicBezTo>
                  <a:cubicBezTo>
                    <a:pt x="63779" y="82524"/>
                    <a:pt x="63779" y="81839"/>
                    <a:pt x="63551" y="80924"/>
                  </a:cubicBezTo>
                  <a:cubicBezTo>
                    <a:pt x="63322" y="80238"/>
                    <a:pt x="63322" y="79553"/>
                    <a:pt x="63094" y="78638"/>
                  </a:cubicBezTo>
                  <a:cubicBezTo>
                    <a:pt x="62865" y="77952"/>
                    <a:pt x="62636" y="77038"/>
                    <a:pt x="62636" y="76352"/>
                  </a:cubicBezTo>
                  <a:cubicBezTo>
                    <a:pt x="62408" y="75666"/>
                    <a:pt x="62179" y="74981"/>
                    <a:pt x="62179" y="74066"/>
                  </a:cubicBezTo>
                  <a:cubicBezTo>
                    <a:pt x="61951" y="73380"/>
                    <a:pt x="61722" y="72695"/>
                    <a:pt x="61722" y="71780"/>
                  </a:cubicBezTo>
                  <a:cubicBezTo>
                    <a:pt x="61493" y="71094"/>
                    <a:pt x="61265" y="70180"/>
                    <a:pt x="61036" y="69494"/>
                  </a:cubicBezTo>
                  <a:cubicBezTo>
                    <a:pt x="60808" y="68808"/>
                    <a:pt x="60579" y="68123"/>
                    <a:pt x="60579" y="67437"/>
                  </a:cubicBezTo>
                  <a:cubicBezTo>
                    <a:pt x="60350" y="66751"/>
                    <a:pt x="60122" y="65837"/>
                    <a:pt x="59893" y="65151"/>
                  </a:cubicBezTo>
                  <a:cubicBezTo>
                    <a:pt x="59665" y="64465"/>
                    <a:pt x="59436" y="64008"/>
                    <a:pt x="59436" y="63322"/>
                  </a:cubicBezTo>
                  <a:cubicBezTo>
                    <a:pt x="59207" y="62636"/>
                    <a:pt x="58979" y="61722"/>
                    <a:pt x="58750" y="61036"/>
                  </a:cubicBezTo>
                  <a:cubicBezTo>
                    <a:pt x="58522" y="60579"/>
                    <a:pt x="58293" y="59893"/>
                    <a:pt x="58293" y="59436"/>
                  </a:cubicBezTo>
                  <a:cubicBezTo>
                    <a:pt x="58064" y="58521"/>
                    <a:pt x="57836" y="57836"/>
                    <a:pt x="57379" y="56921"/>
                  </a:cubicBezTo>
                  <a:cubicBezTo>
                    <a:pt x="57150" y="56464"/>
                    <a:pt x="57150" y="56235"/>
                    <a:pt x="56921" y="55778"/>
                  </a:cubicBezTo>
                  <a:cubicBezTo>
                    <a:pt x="55321" y="51435"/>
                    <a:pt x="53264" y="47091"/>
                    <a:pt x="51206" y="43205"/>
                  </a:cubicBezTo>
                  <a:cubicBezTo>
                    <a:pt x="51206" y="42977"/>
                    <a:pt x="50978" y="42977"/>
                    <a:pt x="50978" y="42748"/>
                  </a:cubicBezTo>
                  <a:cubicBezTo>
                    <a:pt x="50521" y="41834"/>
                    <a:pt x="50063" y="40919"/>
                    <a:pt x="49606" y="40233"/>
                  </a:cubicBezTo>
                  <a:cubicBezTo>
                    <a:pt x="49378" y="40005"/>
                    <a:pt x="49378" y="39776"/>
                    <a:pt x="49149" y="39548"/>
                  </a:cubicBezTo>
                  <a:cubicBezTo>
                    <a:pt x="48692" y="38633"/>
                    <a:pt x="48235" y="37947"/>
                    <a:pt x="47549" y="37033"/>
                  </a:cubicBezTo>
                  <a:cubicBezTo>
                    <a:pt x="47320" y="36804"/>
                    <a:pt x="47320" y="36576"/>
                    <a:pt x="47092" y="36347"/>
                  </a:cubicBezTo>
                  <a:cubicBezTo>
                    <a:pt x="46634" y="35661"/>
                    <a:pt x="45949" y="34747"/>
                    <a:pt x="45491" y="34061"/>
                  </a:cubicBezTo>
                  <a:cubicBezTo>
                    <a:pt x="45263" y="33833"/>
                    <a:pt x="45034" y="33604"/>
                    <a:pt x="45034" y="33375"/>
                  </a:cubicBezTo>
                  <a:cubicBezTo>
                    <a:pt x="44577" y="32690"/>
                    <a:pt x="43891" y="31775"/>
                    <a:pt x="43434" y="31089"/>
                  </a:cubicBezTo>
                  <a:cubicBezTo>
                    <a:pt x="43205" y="30861"/>
                    <a:pt x="42977" y="30632"/>
                    <a:pt x="42977" y="30404"/>
                  </a:cubicBezTo>
                  <a:cubicBezTo>
                    <a:pt x="42291" y="29718"/>
                    <a:pt x="41834" y="28803"/>
                    <a:pt x="41148" y="28118"/>
                  </a:cubicBezTo>
                  <a:cubicBezTo>
                    <a:pt x="40919" y="27889"/>
                    <a:pt x="40919" y="27660"/>
                    <a:pt x="40691" y="27660"/>
                  </a:cubicBezTo>
                  <a:cubicBezTo>
                    <a:pt x="40005" y="26975"/>
                    <a:pt x="39319" y="26060"/>
                    <a:pt x="38633" y="25374"/>
                  </a:cubicBezTo>
                  <a:cubicBezTo>
                    <a:pt x="38405" y="25146"/>
                    <a:pt x="38405" y="25146"/>
                    <a:pt x="38176" y="24917"/>
                  </a:cubicBezTo>
                  <a:cubicBezTo>
                    <a:pt x="37490" y="24231"/>
                    <a:pt x="36805" y="23317"/>
                    <a:pt x="35890" y="22631"/>
                  </a:cubicBezTo>
                  <a:cubicBezTo>
                    <a:pt x="35890" y="22631"/>
                    <a:pt x="35890" y="22631"/>
                    <a:pt x="35890" y="22631"/>
                  </a:cubicBezTo>
                  <a:cubicBezTo>
                    <a:pt x="29947" y="16688"/>
                    <a:pt x="23089" y="11430"/>
                    <a:pt x="15088" y="7086"/>
                  </a:cubicBezTo>
                  <a:cubicBezTo>
                    <a:pt x="15088" y="7086"/>
                    <a:pt x="15088" y="7086"/>
                    <a:pt x="15088" y="7086"/>
                  </a:cubicBezTo>
                  <a:cubicBezTo>
                    <a:pt x="13945" y="6401"/>
                    <a:pt x="12802" y="5943"/>
                    <a:pt x="11659" y="5258"/>
                  </a:cubicBezTo>
                  <a:cubicBezTo>
                    <a:pt x="11659" y="5258"/>
                    <a:pt x="11430" y="5258"/>
                    <a:pt x="11430" y="5029"/>
                  </a:cubicBezTo>
                  <a:cubicBezTo>
                    <a:pt x="10287" y="4572"/>
                    <a:pt x="9144" y="3886"/>
                    <a:pt x="8001" y="3429"/>
                  </a:cubicBezTo>
                  <a:cubicBezTo>
                    <a:pt x="8001" y="3429"/>
                    <a:pt x="7772" y="3429"/>
                    <a:pt x="7772" y="3200"/>
                  </a:cubicBezTo>
                  <a:cubicBezTo>
                    <a:pt x="6629" y="2743"/>
                    <a:pt x="5486" y="2057"/>
                    <a:pt x="4115" y="1600"/>
                  </a:cubicBezTo>
                  <a:cubicBezTo>
                    <a:pt x="4115" y="1600"/>
                    <a:pt x="3886" y="1600"/>
                    <a:pt x="3886" y="1600"/>
                  </a:cubicBezTo>
                  <a:cubicBezTo>
                    <a:pt x="2743" y="1143"/>
                    <a:pt x="1372" y="457"/>
                    <a:pt x="0" y="0"/>
                  </a:cubicBezTo>
                  <a:cubicBezTo>
                    <a:pt x="0" y="0"/>
                    <a:pt x="0" y="0"/>
                    <a:pt x="0" y="0"/>
                  </a:cubicBezTo>
                  <a:cubicBezTo>
                    <a:pt x="8230" y="18974"/>
                    <a:pt x="13716" y="39776"/>
                    <a:pt x="16459" y="59893"/>
                  </a:cubicBezTo>
                  <a:cubicBezTo>
                    <a:pt x="21946" y="99669"/>
                    <a:pt x="-4343" y="208254"/>
                    <a:pt x="40005" y="229514"/>
                  </a:cubicBezTo>
                  <a:close/>
                </a:path>
              </a:pathLst>
            </a:custGeom>
            <a:solidFill>
              <a:srgbClr val="FFFFFF"/>
            </a:solidFill>
            <a:ln w="2286" cap="flat">
              <a:noFill/>
              <a:prstDash val="solid"/>
              <a:miter/>
            </a:ln>
          </p:spPr>
          <p:txBody>
            <a:bodyPr rtlCol="0" anchor="ctr"/>
            <a:lstStyle/>
            <a:p>
              <a:endParaRPr lang="en-US"/>
            </a:p>
          </p:txBody>
        </p:sp>
        <p:sp>
          <p:nvSpPr>
            <p:cNvPr id="95" name="Freeform 153">
              <a:extLst>
                <a:ext uri="{FF2B5EF4-FFF2-40B4-BE49-F238E27FC236}">
                  <a16:creationId xmlns:a16="http://schemas.microsoft.com/office/drawing/2014/main" id="{C665FE8D-AE35-0C23-C7E6-EF698CA624D8}"/>
                </a:ext>
              </a:extLst>
            </p:cNvPr>
            <p:cNvSpPr/>
            <p:nvPr/>
          </p:nvSpPr>
          <p:spPr>
            <a:xfrm>
              <a:off x="2519324" y="5499430"/>
              <a:ext cx="1255928" cy="689457"/>
            </a:xfrm>
            <a:custGeom>
              <a:avLst/>
              <a:gdLst>
                <a:gd name="connsiteX0" fmla="*/ 914171 w 1255928"/>
                <a:gd name="connsiteY0" fmla="*/ 64694 h 689457"/>
                <a:gd name="connsiteX1" fmla="*/ 918286 w 1255928"/>
                <a:gd name="connsiteY1" fmla="*/ 175565 h 689457"/>
                <a:gd name="connsiteX2" fmla="*/ 905485 w 1255928"/>
                <a:gd name="connsiteY2" fmla="*/ 442113 h 689457"/>
                <a:gd name="connsiteX3" fmla="*/ 908456 w 1255928"/>
                <a:gd name="connsiteY3" fmla="*/ 419253 h 689457"/>
                <a:gd name="connsiteX4" fmla="*/ 895426 w 1255928"/>
                <a:gd name="connsiteY4" fmla="*/ 512521 h 689457"/>
                <a:gd name="connsiteX5" fmla="*/ 797357 w 1255928"/>
                <a:gd name="connsiteY5" fmla="*/ 615163 h 689457"/>
                <a:gd name="connsiteX6" fmla="*/ 647395 w 1255928"/>
                <a:gd name="connsiteY6" fmla="*/ 616992 h 689457"/>
                <a:gd name="connsiteX7" fmla="*/ 549783 w 1255928"/>
                <a:gd name="connsiteY7" fmla="*/ 613105 h 689457"/>
                <a:gd name="connsiteX8" fmla="*/ 440741 w 1255928"/>
                <a:gd name="connsiteY8" fmla="*/ 600075 h 689457"/>
                <a:gd name="connsiteX9" fmla="*/ 356159 w 1255928"/>
                <a:gd name="connsiteY9" fmla="*/ 556870 h 689457"/>
                <a:gd name="connsiteX10" fmla="*/ 312496 w 1255928"/>
                <a:gd name="connsiteY10" fmla="*/ 486461 h 689457"/>
                <a:gd name="connsiteX11" fmla="*/ 189967 w 1255928"/>
                <a:gd name="connsiteY11" fmla="*/ 391592 h 689457"/>
                <a:gd name="connsiteX12" fmla="*/ 38862 w 1255928"/>
                <a:gd name="connsiteY12" fmla="*/ 389992 h 689457"/>
                <a:gd name="connsiteX13" fmla="*/ 18059 w 1255928"/>
                <a:gd name="connsiteY13" fmla="*/ 382905 h 689457"/>
                <a:gd name="connsiteX14" fmla="*/ 0 w 1255928"/>
                <a:gd name="connsiteY14" fmla="*/ 381076 h 689457"/>
                <a:gd name="connsiteX15" fmla="*/ 1372 w 1255928"/>
                <a:gd name="connsiteY15" fmla="*/ 389077 h 689457"/>
                <a:gd name="connsiteX16" fmla="*/ 6401 w 1255928"/>
                <a:gd name="connsiteY16" fmla="*/ 403022 h 689457"/>
                <a:gd name="connsiteX17" fmla="*/ 18974 w 1255928"/>
                <a:gd name="connsiteY17" fmla="*/ 419481 h 689457"/>
                <a:gd name="connsiteX18" fmla="*/ 30404 w 1255928"/>
                <a:gd name="connsiteY18" fmla="*/ 427939 h 689457"/>
                <a:gd name="connsiteX19" fmla="*/ 102641 w 1255928"/>
                <a:gd name="connsiteY19" fmla="*/ 451028 h 689457"/>
                <a:gd name="connsiteX20" fmla="*/ 166649 w 1255928"/>
                <a:gd name="connsiteY20" fmla="*/ 443713 h 689457"/>
                <a:gd name="connsiteX21" fmla="*/ 185166 w 1255928"/>
                <a:gd name="connsiteY21" fmla="*/ 440970 h 689457"/>
                <a:gd name="connsiteX22" fmla="*/ 185166 w 1255928"/>
                <a:gd name="connsiteY22" fmla="*/ 440970 h 689457"/>
                <a:gd name="connsiteX23" fmla="*/ 195682 w 1255928"/>
                <a:gd name="connsiteY23" fmla="*/ 441884 h 689457"/>
                <a:gd name="connsiteX24" fmla="*/ 201168 w 1255928"/>
                <a:gd name="connsiteY24" fmla="*/ 443256 h 689457"/>
                <a:gd name="connsiteX25" fmla="*/ 205969 w 1255928"/>
                <a:gd name="connsiteY25" fmla="*/ 445084 h 689457"/>
                <a:gd name="connsiteX26" fmla="*/ 208255 w 1255928"/>
                <a:gd name="connsiteY26" fmla="*/ 446227 h 689457"/>
                <a:gd name="connsiteX27" fmla="*/ 211226 w 1255928"/>
                <a:gd name="connsiteY27" fmla="*/ 448056 h 689457"/>
                <a:gd name="connsiteX28" fmla="*/ 214427 w 1255928"/>
                <a:gd name="connsiteY28" fmla="*/ 450342 h 689457"/>
                <a:gd name="connsiteX29" fmla="*/ 216256 w 1255928"/>
                <a:gd name="connsiteY29" fmla="*/ 451942 h 689457"/>
                <a:gd name="connsiteX30" fmla="*/ 219913 w 1255928"/>
                <a:gd name="connsiteY30" fmla="*/ 455600 h 689457"/>
                <a:gd name="connsiteX31" fmla="*/ 221513 w 1255928"/>
                <a:gd name="connsiteY31" fmla="*/ 457657 h 689457"/>
                <a:gd name="connsiteX32" fmla="*/ 224714 w 1255928"/>
                <a:gd name="connsiteY32" fmla="*/ 462001 h 689457"/>
                <a:gd name="connsiteX33" fmla="*/ 227457 w 1255928"/>
                <a:gd name="connsiteY33" fmla="*/ 466801 h 689457"/>
                <a:gd name="connsiteX34" fmla="*/ 233401 w 1255928"/>
                <a:gd name="connsiteY34" fmla="*/ 484175 h 689457"/>
                <a:gd name="connsiteX35" fmla="*/ 236372 w 1255928"/>
                <a:gd name="connsiteY35" fmla="*/ 501777 h 689457"/>
                <a:gd name="connsiteX36" fmla="*/ 237973 w 1255928"/>
                <a:gd name="connsiteY36" fmla="*/ 525323 h 689457"/>
                <a:gd name="connsiteX37" fmla="*/ 238201 w 1255928"/>
                <a:gd name="connsiteY37" fmla="*/ 536982 h 689457"/>
                <a:gd name="connsiteX38" fmla="*/ 238201 w 1255928"/>
                <a:gd name="connsiteY38" fmla="*/ 542925 h 689457"/>
                <a:gd name="connsiteX39" fmla="*/ 238201 w 1255928"/>
                <a:gd name="connsiteY39" fmla="*/ 554584 h 689457"/>
                <a:gd name="connsiteX40" fmla="*/ 238430 w 1255928"/>
                <a:gd name="connsiteY40" fmla="*/ 566242 h 689457"/>
                <a:gd name="connsiteX41" fmla="*/ 239116 w 1255928"/>
                <a:gd name="connsiteY41" fmla="*/ 577901 h 689457"/>
                <a:gd name="connsiteX42" fmla="*/ 239801 w 1255928"/>
                <a:gd name="connsiteY42" fmla="*/ 587502 h 689457"/>
                <a:gd name="connsiteX43" fmla="*/ 253746 w 1255928"/>
                <a:gd name="connsiteY43" fmla="*/ 652425 h 689457"/>
                <a:gd name="connsiteX44" fmla="*/ 256261 w 1255928"/>
                <a:gd name="connsiteY44" fmla="*/ 657225 h 689457"/>
                <a:gd name="connsiteX45" fmla="*/ 256946 w 1255928"/>
                <a:gd name="connsiteY45" fmla="*/ 658368 h 689457"/>
                <a:gd name="connsiteX46" fmla="*/ 261976 w 1255928"/>
                <a:gd name="connsiteY46" fmla="*/ 666598 h 689457"/>
                <a:gd name="connsiteX47" fmla="*/ 263119 w 1255928"/>
                <a:gd name="connsiteY47" fmla="*/ 668427 h 689457"/>
                <a:gd name="connsiteX48" fmla="*/ 265862 w 1255928"/>
                <a:gd name="connsiteY48" fmla="*/ 672084 h 689457"/>
                <a:gd name="connsiteX49" fmla="*/ 267233 w 1255928"/>
                <a:gd name="connsiteY49" fmla="*/ 673684 h 689457"/>
                <a:gd name="connsiteX50" fmla="*/ 268148 w 1255928"/>
                <a:gd name="connsiteY50" fmla="*/ 674827 h 689457"/>
                <a:gd name="connsiteX51" fmla="*/ 269519 w 1255928"/>
                <a:gd name="connsiteY51" fmla="*/ 676428 h 689457"/>
                <a:gd name="connsiteX52" fmla="*/ 274320 w 1255928"/>
                <a:gd name="connsiteY52" fmla="*/ 680542 h 689457"/>
                <a:gd name="connsiteX53" fmla="*/ 276149 w 1255928"/>
                <a:gd name="connsiteY53" fmla="*/ 681457 h 689457"/>
                <a:gd name="connsiteX54" fmla="*/ 277063 w 1255928"/>
                <a:gd name="connsiteY54" fmla="*/ 681685 h 689457"/>
                <a:gd name="connsiteX55" fmla="*/ 278892 w 1255928"/>
                <a:gd name="connsiteY55" fmla="*/ 681914 h 689457"/>
                <a:gd name="connsiteX56" fmla="*/ 279806 w 1255928"/>
                <a:gd name="connsiteY56" fmla="*/ 681914 h 689457"/>
                <a:gd name="connsiteX57" fmla="*/ 279806 w 1255928"/>
                <a:gd name="connsiteY57" fmla="*/ 681914 h 689457"/>
                <a:gd name="connsiteX58" fmla="*/ 279806 w 1255928"/>
                <a:gd name="connsiteY58" fmla="*/ 681914 h 689457"/>
                <a:gd name="connsiteX59" fmla="*/ 282321 w 1255928"/>
                <a:gd name="connsiteY59" fmla="*/ 682600 h 689457"/>
                <a:gd name="connsiteX60" fmla="*/ 285293 w 1255928"/>
                <a:gd name="connsiteY60" fmla="*/ 683057 h 689457"/>
                <a:gd name="connsiteX61" fmla="*/ 287579 w 1255928"/>
                <a:gd name="connsiteY61" fmla="*/ 683514 h 689457"/>
                <a:gd name="connsiteX62" fmla="*/ 291236 w 1255928"/>
                <a:gd name="connsiteY62" fmla="*/ 683971 h 689457"/>
                <a:gd name="connsiteX63" fmla="*/ 296266 w 1255928"/>
                <a:gd name="connsiteY63" fmla="*/ 684429 h 689457"/>
                <a:gd name="connsiteX64" fmla="*/ 301295 w 1255928"/>
                <a:gd name="connsiteY64" fmla="*/ 684886 h 689457"/>
                <a:gd name="connsiteX65" fmla="*/ 304495 w 1255928"/>
                <a:gd name="connsiteY65" fmla="*/ 685114 h 689457"/>
                <a:gd name="connsiteX66" fmla="*/ 310210 w 1255928"/>
                <a:gd name="connsiteY66" fmla="*/ 685572 h 689457"/>
                <a:gd name="connsiteX67" fmla="*/ 313639 w 1255928"/>
                <a:gd name="connsiteY67" fmla="*/ 685800 h 689457"/>
                <a:gd name="connsiteX68" fmla="*/ 317068 w 1255928"/>
                <a:gd name="connsiteY68" fmla="*/ 686029 h 689457"/>
                <a:gd name="connsiteX69" fmla="*/ 324155 w 1255928"/>
                <a:gd name="connsiteY69" fmla="*/ 686486 h 689457"/>
                <a:gd name="connsiteX70" fmla="*/ 328041 w 1255928"/>
                <a:gd name="connsiteY70" fmla="*/ 686715 h 689457"/>
                <a:gd name="connsiteX71" fmla="*/ 335813 w 1255928"/>
                <a:gd name="connsiteY71" fmla="*/ 686943 h 689457"/>
                <a:gd name="connsiteX72" fmla="*/ 344272 w 1255928"/>
                <a:gd name="connsiteY72" fmla="*/ 687172 h 689457"/>
                <a:gd name="connsiteX73" fmla="*/ 353187 w 1255928"/>
                <a:gd name="connsiteY73" fmla="*/ 687400 h 689457"/>
                <a:gd name="connsiteX74" fmla="*/ 362331 w 1255928"/>
                <a:gd name="connsiteY74" fmla="*/ 687629 h 689457"/>
                <a:gd name="connsiteX75" fmla="*/ 367132 w 1255928"/>
                <a:gd name="connsiteY75" fmla="*/ 687858 h 689457"/>
                <a:gd name="connsiteX76" fmla="*/ 371932 w 1255928"/>
                <a:gd name="connsiteY76" fmla="*/ 688086 h 689457"/>
                <a:gd name="connsiteX77" fmla="*/ 392278 w 1255928"/>
                <a:gd name="connsiteY77" fmla="*/ 688543 h 689457"/>
                <a:gd name="connsiteX78" fmla="*/ 397535 w 1255928"/>
                <a:gd name="connsiteY78" fmla="*/ 688543 h 689457"/>
                <a:gd name="connsiteX79" fmla="*/ 425425 w 1255928"/>
                <a:gd name="connsiteY79" fmla="*/ 689001 h 689457"/>
                <a:gd name="connsiteX80" fmla="*/ 448970 w 1255928"/>
                <a:gd name="connsiteY80" fmla="*/ 689229 h 689457"/>
                <a:gd name="connsiteX81" fmla="*/ 537896 w 1255928"/>
                <a:gd name="connsiteY81" fmla="*/ 689458 h 689457"/>
                <a:gd name="connsiteX82" fmla="*/ 537896 w 1255928"/>
                <a:gd name="connsiteY82" fmla="*/ 689458 h 689457"/>
                <a:gd name="connsiteX83" fmla="*/ 577901 w 1255928"/>
                <a:gd name="connsiteY83" fmla="*/ 689458 h 689457"/>
                <a:gd name="connsiteX84" fmla="*/ 584530 w 1255928"/>
                <a:gd name="connsiteY84" fmla="*/ 689458 h 689457"/>
                <a:gd name="connsiteX85" fmla="*/ 598018 w 1255928"/>
                <a:gd name="connsiteY85" fmla="*/ 689458 h 689457"/>
                <a:gd name="connsiteX86" fmla="*/ 604647 w 1255928"/>
                <a:gd name="connsiteY86" fmla="*/ 689458 h 689457"/>
                <a:gd name="connsiteX87" fmla="*/ 766039 w 1255928"/>
                <a:gd name="connsiteY87" fmla="*/ 688086 h 689457"/>
                <a:gd name="connsiteX88" fmla="*/ 777697 w 1255928"/>
                <a:gd name="connsiteY88" fmla="*/ 687858 h 689457"/>
                <a:gd name="connsiteX89" fmla="*/ 816559 w 1255928"/>
                <a:gd name="connsiteY89" fmla="*/ 687400 h 689457"/>
                <a:gd name="connsiteX90" fmla="*/ 836905 w 1255928"/>
                <a:gd name="connsiteY90" fmla="*/ 687172 h 689457"/>
                <a:gd name="connsiteX91" fmla="*/ 851078 w 1255928"/>
                <a:gd name="connsiteY91" fmla="*/ 686943 h 689457"/>
                <a:gd name="connsiteX92" fmla="*/ 855650 w 1255928"/>
                <a:gd name="connsiteY92" fmla="*/ 686943 h 689457"/>
                <a:gd name="connsiteX93" fmla="*/ 864337 w 1255928"/>
                <a:gd name="connsiteY93" fmla="*/ 686715 h 689457"/>
                <a:gd name="connsiteX94" fmla="*/ 876681 w 1255928"/>
                <a:gd name="connsiteY94" fmla="*/ 686486 h 689457"/>
                <a:gd name="connsiteX95" fmla="*/ 884225 w 1255928"/>
                <a:gd name="connsiteY95" fmla="*/ 686486 h 689457"/>
                <a:gd name="connsiteX96" fmla="*/ 887882 w 1255928"/>
                <a:gd name="connsiteY96" fmla="*/ 686486 h 689457"/>
                <a:gd name="connsiteX97" fmla="*/ 894740 w 1255928"/>
                <a:gd name="connsiteY97" fmla="*/ 686486 h 689457"/>
                <a:gd name="connsiteX98" fmla="*/ 897941 w 1255928"/>
                <a:gd name="connsiteY98" fmla="*/ 686486 h 689457"/>
                <a:gd name="connsiteX99" fmla="*/ 904113 w 1255928"/>
                <a:gd name="connsiteY99" fmla="*/ 686486 h 689457"/>
                <a:gd name="connsiteX100" fmla="*/ 918972 w 1255928"/>
                <a:gd name="connsiteY100" fmla="*/ 686257 h 689457"/>
                <a:gd name="connsiteX101" fmla="*/ 948004 w 1255928"/>
                <a:gd name="connsiteY101" fmla="*/ 673913 h 689457"/>
                <a:gd name="connsiteX102" fmla="*/ 954862 w 1255928"/>
                <a:gd name="connsiteY102" fmla="*/ 665226 h 689457"/>
                <a:gd name="connsiteX103" fmla="*/ 958520 w 1255928"/>
                <a:gd name="connsiteY103" fmla="*/ 658825 h 689457"/>
                <a:gd name="connsiteX104" fmla="*/ 961263 w 1255928"/>
                <a:gd name="connsiteY104" fmla="*/ 651967 h 689457"/>
                <a:gd name="connsiteX105" fmla="*/ 963320 w 1255928"/>
                <a:gd name="connsiteY105" fmla="*/ 644881 h 689457"/>
                <a:gd name="connsiteX106" fmla="*/ 964921 w 1255928"/>
                <a:gd name="connsiteY106" fmla="*/ 637794 h 689457"/>
                <a:gd name="connsiteX107" fmla="*/ 967892 w 1255928"/>
                <a:gd name="connsiteY107" fmla="*/ 622707 h 689457"/>
                <a:gd name="connsiteX108" fmla="*/ 970864 w 1255928"/>
                <a:gd name="connsiteY108" fmla="*/ 607619 h 689457"/>
                <a:gd name="connsiteX109" fmla="*/ 974979 w 1255928"/>
                <a:gd name="connsiteY109" fmla="*/ 584759 h 689457"/>
                <a:gd name="connsiteX110" fmla="*/ 978408 w 1255928"/>
                <a:gd name="connsiteY110" fmla="*/ 561899 h 689457"/>
                <a:gd name="connsiteX111" fmla="*/ 980694 w 1255928"/>
                <a:gd name="connsiteY111" fmla="*/ 538810 h 689457"/>
                <a:gd name="connsiteX112" fmla="*/ 981151 w 1255928"/>
                <a:gd name="connsiteY112" fmla="*/ 515493 h 689457"/>
                <a:gd name="connsiteX113" fmla="*/ 981151 w 1255928"/>
                <a:gd name="connsiteY113" fmla="*/ 508178 h 689457"/>
                <a:gd name="connsiteX114" fmla="*/ 981837 w 1255928"/>
                <a:gd name="connsiteY114" fmla="*/ 493548 h 689457"/>
                <a:gd name="connsiteX115" fmla="*/ 983209 w 1255928"/>
                <a:gd name="connsiteY115" fmla="*/ 478917 h 689457"/>
                <a:gd name="connsiteX116" fmla="*/ 985037 w 1255928"/>
                <a:gd name="connsiteY116" fmla="*/ 464287 h 689457"/>
                <a:gd name="connsiteX117" fmla="*/ 986180 w 1255928"/>
                <a:gd name="connsiteY117" fmla="*/ 456972 h 689457"/>
                <a:gd name="connsiteX118" fmla="*/ 992353 w 1255928"/>
                <a:gd name="connsiteY118" fmla="*/ 438684 h 689457"/>
                <a:gd name="connsiteX119" fmla="*/ 995782 w 1255928"/>
                <a:gd name="connsiteY119" fmla="*/ 434569 h 689457"/>
                <a:gd name="connsiteX120" fmla="*/ 1018642 w 1255928"/>
                <a:gd name="connsiteY120" fmla="*/ 425425 h 689457"/>
                <a:gd name="connsiteX121" fmla="*/ 1026414 w 1255928"/>
                <a:gd name="connsiteY121" fmla="*/ 424510 h 689457"/>
                <a:gd name="connsiteX122" fmla="*/ 1049503 w 1255928"/>
                <a:gd name="connsiteY122" fmla="*/ 424510 h 689457"/>
                <a:gd name="connsiteX123" fmla="*/ 1057046 w 1255928"/>
                <a:gd name="connsiteY123" fmla="*/ 425653 h 689457"/>
                <a:gd name="connsiteX124" fmla="*/ 1064362 w 1255928"/>
                <a:gd name="connsiteY124" fmla="*/ 427482 h 689457"/>
                <a:gd name="connsiteX125" fmla="*/ 1078763 w 1255928"/>
                <a:gd name="connsiteY125" fmla="*/ 433426 h 689457"/>
                <a:gd name="connsiteX126" fmla="*/ 1155573 w 1255928"/>
                <a:gd name="connsiteY126" fmla="*/ 445770 h 689457"/>
                <a:gd name="connsiteX127" fmla="*/ 1254100 w 1255928"/>
                <a:gd name="connsiteY127" fmla="*/ 345186 h 689457"/>
                <a:gd name="connsiteX128" fmla="*/ 1254557 w 1255928"/>
                <a:gd name="connsiteY128" fmla="*/ 341757 h 689457"/>
                <a:gd name="connsiteX129" fmla="*/ 1255700 w 1255928"/>
                <a:gd name="connsiteY129" fmla="*/ 328041 h 689457"/>
                <a:gd name="connsiteX130" fmla="*/ 1255928 w 1255928"/>
                <a:gd name="connsiteY130" fmla="*/ 324841 h 689457"/>
                <a:gd name="connsiteX131" fmla="*/ 1255928 w 1255928"/>
                <a:gd name="connsiteY131" fmla="*/ 318440 h 689457"/>
                <a:gd name="connsiteX132" fmla="*/ 1255471 w 1255928"/>
                <a:gd name="connsiteY132" fmla="*/ 303810 h 689457"/>
                <a:gd name="connsiteX133" fmla="*/ 1254557 w 1255928"/>
                <a:gd name="connsiteY133" fmla="*/ 293980 h 689457"/>
                <a:gd name="connsiteX134" fmla="*/ 1250899 w 1255928"/>
                <a:gd name="connsiteY134" fmla="*/ 275920 h 689457"/>
                <a:gd name="connsiteX135" fmla="*/ 1249528 w 1255928"/>
                <a:gd name="connsiteY135" fmla="*/ 271806 h 689457"/>
                <a:gd name="connsiteX136" fmla="*/ 1246556 w 1255928"/>
                <a:gd name="connsiteY136" fmla="*/ 263805 h 689457"/>
                <a:gd name="connsiteX137" fmla="*/ 1243127 w 1255928"/>
                <a:gd name="connsiteY137" fmla="*/ 256261 h 689457"/>
                <a:gd name="connsiteX138" fmla="*/ 1241298 w 1255928"/>
                <a:gd name="connsiteY138" fmla="*/ 252603 h 689457"/>
                <a:gd name="connsiteX139" fmla="*/ 1234897 w 1255928"/>
                <a:gd name="connsiteY139" fmla="*/ 242773 h 689457"/>
                <a:gd name="connsiteX140" fmla="*/ 1225067 w 1255928"/>
                <a:gd name="connsiteY140" fmla="*/ 231343 h 689457"/>
                <a:gd name="connsiteX141" fmla="*/ 1216838 w 1255928"/>
                <a:gd name="connsiteY141" fmla="*/ 224028 h 689457"/>
                <a:gd name="connsiteX142" fmla="*/ 1185291 w 1255928"/>
                <a:gd name="connsiteY142" fmla="*/ 208255 h 689457"/>
                <a:gd name="connsiteX143" fmla="*/ 1170432 w 1255928"/>
                <a:gd name="connsiteY143" fmla="*/ 205054 h 689457"/>
                <a:gd name="connsiteX144" fmla="*/ 1148486 w 1255928"/>
                <a:gd name="connsiteY144" fmla="*/ 202997 h 689457"/>
                <a:gd name="connsiteX145" fmla="*/ 1134085 w 1255928"/>
                <a:gd name="connsiteY145" fmla="*/ 203454 h 689457"/>
                <a:gd name="connsiteX146" fmla="*/ 1113053 w 1255928"/>
                <a:gd name="connsiteY146" fmla="*/ 207340 h 689457"/>
                <a:gd name="connsiteX147" fmla="*/ 1085850 w 1255928"/>
                <a:gd name="connsiteY147" fmla="*/ 218085 h 689457"/>
                <a:gd name="connsiteX148" fmla="*/ 1072820 w 1255928"/>
                <a:gd name="connsiteY148" fmla="*/ 226086 h 689457"/>
                <a:gd name="connsiteX149" fmla="*/ 1046988 w 1255928"/>
                <a:gd name="connsiteY149" fmla="*/ 240030 h 689457"/>
                <a:gd name="connsiteX150" fmla="*/ 1030757 w 1255928"/>
                <a:gd name="connsiteY150" fmla="*/ 246660 h 689457"/>
                <a:gd name="connsiteX151" fmla="*/ 996467 w 1255928"/>
                <a:gd name="connsiteY151" fmla="*/ 245517 h 689457"/>
                <a:gd name="connsiteX152" fmla="*/ 992810 w 1255928"/>
                <a:gd name="connsiteY152" fmla="*/ 243002 h 689457"/>
                <a:gd name="connsiteX153" fmla="*/ 980923 w 1255928"/>
                <a:gd name="connsiteY153" fmla="*/ 219913 h 689457"/>
                <a:gd name="connsiteX154" fmla="*/ 980923 w 1255928"/>
                <a:gd name="connsiteY154" fmla="*/ 205512 h 689457"/>
                <a:gd name="connsiteX155" fmla="*/ 981837 w 1255928"/>
                <a:gd name="connsiteY155" fmla="*/ 197053 h 689457"/>
                <a:gd name="connsiteX156" fmla="*/ 984123 w 1255928"/>
                <a:gd name="connsiteY156" fmla="*/ 171679 h 689457"/>
                <a:gd name="connsiteX157" fmla="*/ 985266 w 1255928"/>
                <a:gd name="connsiteY157" fmla="*/ 146304 h 689457"/>
                <a:gd name="connsiteX158" fmla="*/ 985495 w 1255928"/>
                <a:gd name="connsiteY158" fmla="*/ 129388 h 689457"/>
                <a:gd name="connsiteX159" fmla="*/ 985037 w 1255928"/>
                <a:gd name="connsiteY159" fmla="*/ 104013 h 689457"/>
                <a:gd name="connsiteX160" fmla="*/ 984352 w 1255928"/>
                <a:gd name="connsiteY160" fmla="*/ 87097 h 689457"/>
                <a:gd name="connsiteX161" fmla="*/ 983437 w 1255928"/>
                <a:gd name="connsiteY161" fmla="*/ 70180 h 689457"/>
                <a:gd name="connsiteX162" fmla="*/ 981608 w 1255928"/>
                <a:gd name="connsiteY162" fmla="*/ 56464 h 689457"/>
                <a:gd name="connsiteX163" fmla="*/ 980008 w 1255928"/>
                <a:gd name="connsiteY163" fmla="*/ 50292 h 689457"/>
                <a:gd name="connsiteX164" fmla="*/ 975893 w 1255928"/>
                <a:gd name="connsiteY164" fmla="*/ 39319 h 689457"/>
                <a:gd name="connsiteX165" fmla="*/ 958063 w 1255928"/>
                <a:gd name="connsiteY165" fmla="*/ 18974 h 689457"/>
                <a:gd name="connsiteX166" fmla="*/ 942289 w 1255928"/>
                <a:gd name="connsiteY166" fmla="*/ 11202 h 689457"/>
                <a:gd name="connsiteX167" fmla="*/ 922401 w 1255928"/>
                <a:gd name="connsiteY167" fmla="*/ 6401 h 689457"/>
                <a:gd name="connsiteX168" fmla="*/ 910742 w 1255928"/>
                <a:gd name="connsiteY168" fmla="*/ 4572 h 689457"/>
                <a:gd name="connsiteX169" fmla="*/ 907313 w 1255928"/>
                <a:gd name="connsiteY169" fmla="*/ 4115 h 689457"/>
                <a:gd name="connsiteX170" fmla="*/ 898855 w 1255928"/>
                <a:gd name="connsiteY170" fmla="*/ 2972 h 689457"/>
                <a:gd name="connsiteX171" fmla="*/ 895198 w 1255928"/>
                <a:gd name="connsiteY171" fmla="*/ 2515 h 689457"/>
                <a:gd name="connsiteX172" fmla="*/ 886282 w 1255928"/>
                <a:gd name="connsiteY172" fmla="*/ 1372 h 689457"/>
                <a:gd name="connsiteX173" fmla="*/ 883539 w 1255928"/>
                <a:gd name="connsiteY173" fmla="*/ 1143 h 689457"/>
                <a:gd name="connsiteX174" fmla="*/ 871652 w 1255928"/>
                <a:gd name="connsiteY174" fmla="*/ 0 h 689457"/>
                <a:gd name="connsiteX175" fmla="*/ 914171 w 1255928"/>
                <a:gd name="connsiteY175" fmla="*/ 64694 h 68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55928" h="689457">
                  <a:moveTo>
                    <a:pt x="914171" y="64694"/>
                  </a:moveTo>
                  <a:cubicBezTo>
                    <a:pt x="920801" y="101041"/>
                    <a:pt x="918286" y="138760"/>
                    <a:pt x="918286" y="175565"/>
                  </a:cubicBezTo>
                  <a:cubicBezTo>
                    <a:pt x="918286" y="264262"/>
                    <a:pt x="917372" y="354102"/>
                    <a:pt x="905485" y="442113"/>
                  </a:cubicBezTo>
                  <a:lnTo>
                    <a:pt x="908456" y="419253"/>
                  </a:lnTo>
                  <a:cubicBezTo>
                    <a:pt x="904570" y="450114"/>
                    <a:pt x="904799" y="482575"/>
                    <a:pt x="895426" y="512521"/>
                  </a:cubicBezTo>
                  <a:cubicBezTo>
                    <a:pt x="879881" y="561899"/>
                    <a:pt x="846049" y="597332"/>
                    <a:pt x="797357" y="615163"/>
                  </a:cubicBezTo>
                  <a:cubicBezTo>
                    <a:pt x="747522" y="633451"/>
                    <a:pt x="698144" y="618592"/>
                    <a:pt x="647395" y="616992"/>
                  </a:cubicBezTo>
                  <a:cubicBezTo>
                    <a:pt x="614934" y="616077"/>
                    <a:pt x="582244" y="615163"/>
                    <a:pt x="549783" y="613105"/>
                  </a:cubicBezTo>
                  <a:cubicBezTo>
                    <a:pt x="513664" y="611048"/>
                    <a:pt x="476174" y="608305"/>
                    <a:pt x="440741" y="600075"/>
                  </a:cubicBezTo>
                  <a:cubicBezTo>
                    <a:pt x="409194" y="592760"/>
                    <a:pt x="380390" y="578130"/>
                    <a:pt x="356159" y="556870"/>
                  </a:cubicBezTo>
                  <a:cubicBezTo>
                    <a:pt x="334670" y="537896"/>
                    <a:pt x="323926" y="512064"/>
                    <a:pt x="312496" y="486461"/>
                  </a:cubicBezTo>
                  <a:cubicBezTo>
                    <a:pt x="267919" y="386106"/>
                    <a:pt x="201168" y="389763"/>
                    <a:pt x="189967" y="391592"/>
                  </a:cubicBezTo>
                  <a:cubicBezTo>
                    <a:pt x="139675" y="399136"/>
                    <a:pt x="88925" y="403479"/>
                    <a:pt x="38862" y="389992"/>
                  </a:cubicBezTo>
                  <a:cubicBezTo>
                    <a:pt x="31775" y="388163"/>
                    <a:pt x="24917" y="385648"/>
                    <a:pt x="18059" y="382905"/>
                  </a:cubicBezTo>
                  <a:cubicBezTo>
                    <a:pt x="12344" y="382219"/>
                    <a:pt x="6401" y="381762"/>
                    <a:pt x="0" y="381076"/>
                  </a:cubicBezTo>
                  <a:cubicBezTo>
                    <a:pt x="229" y="383820"/>
                    <a:pt x="686" y="386563"/>
                    <a:pt x="1372" y="389077"/>
                  </a:cubicBezTo>
                  <a:cubicBezTo>
                    <a:pt x="2515" y="394107"/>
                    <a:pt x="4115" y="398907"/>
                    <a:pt x="6401" y="403022"/>
                  </a:cubicBezTo>
                  <a:cubicBezTo>
                    <a:pt x="9601" y="409423"/>
                    <a:pt x="13945" y="414681"/>
                    <a:pt x="18974" y="419481"/>
                  </a:cubicBezTo>
                  <a:cubicBezTo>
                    <a:pt x="22403" y="422682"/>
                    <a:pt x="26289" y="425425"/>
                    <a:pt x="30404" y="427939"/>
                  </a:cubicBezTo>
                  <a:cubicBezTo>
                    <a:pt x="52349" y="441655"/>
                    <a:pt x="76581" y="449428"/>
                    <a:pt x="102641" y="451028"/>
                  </a:cubicBezTo>
                  <a:cubicBezTo>
                    <a:pt x="124358" y="452400"/>
                    <a:pt x="145390" y="449656"/>
                    <a:pt x="166649" y="443713"/>
                  </a:cubicBezTo>
                  <a:cubicBezTo>
                    <a:pt x="173279" y="441884"/>
                    <a:pt x="179451" y="440970"/>
                    <a:pt x="185166" y="440970"/>
                  </a:cubicBezTo>
                  <a:cubicBezTo>
                    <a:pt x="185166" y="440970"/>
                    <a:pt x="185166" y="440970"/>
                    <a:pt x="185166" y="440970"/>
                  </a:cubicBezTo>
                  <a:cubicBezTo>
                    <a:pt x="188824" y="440970"/>
                    <a:pt x="192253" y="441198"/>
                    <a:pt x="195682" y="441884"/>
                  </a:cubicBezTo>
                  <a:cubicBezTo>
                    <a:pt x="197510" y="442341"/>
                    <a:pt x="199339" y="442798"/>
                    <a:pt x="201168" y="443256"/>
                  </a:cubicBezTo>
                  <a:cubicBezTo>
                    <a:pt x="202768" y="443713"/>
                    <a:pt x="204368" y="444399"/>
                    <a:pt x="205969" y="445084"/>
                  </a:cubicBezTo>
                  <a:cubicBezTo>
                    <a:pt x="206654" y="445542"/>
                    <a:pt x="207569" y="445770"/>
                    <a:pt x="208255" y="446227"/>
                  </a:cubicBezTo>
                  <a:cubicBezTo>
                    <a:pt x="209398" y="446685"/>
                    <a:pt x="210312" y="447370"/>
                    <a:pt x="211226" y="448056"/>
                  </a:cubicBezTo>
                  <a:cubicBezTo>
                    <a:pt x="212369" y="448742"/>
                    <a:pt x="213512" y="449656"/>
                    <a:pt x="214427" y="450342"/>
                  </a:cubicBezTo>
                  <a:cubicBezTo>
                    <a:pt x="215113" y="450799"/>
                    <a:pt x="215798" y="451485"/>
                    <a:pt x="216256" y="451942"/>
                  </a:cubicBezTo>
                  <a:cubicBezTo>
                    <a:pt x="217399" y="453085"/>
                    <a:pt x="218770" y="454228"/>
                    <a:pt x="219913" y="455600"/>
                  </a:cubicBezTo>
                  <a:cubicBezTo>
                    <a:pt x="220599" y="456286"/>
                    <a:pt x="221056" y="456972"/>
                    <a:pt x="221513" y="457657"/>
                  </a:cubicBezTo>
                  <a:cubicBezTo>
                    <a:pt x="222656" y="459029"/>
                    <a:pt x="223571" y="460629"/>
                    <a:pt x="224714" y="462001"/>
                  </a:cubicBezTo>
                  <a:cubicBezTo>
                    <a:pt x="225628" y="463601"/>
                    <a:pt x="226543" y="465201"/>
                    <a:pt x="227457" y="466801"/>
                  </a:cubicBezTo>
                  <a:cubicBezTo>
                    <a:pt x="229972" y="471831"/>
                    <a:pt x="232029" y="477774"/>
                    <a:pt x="233401" y="484175"/>
                  </a:cubicBezTo>
                  <a:cubicBezTo>
                    <a:pt x="234772" y="489890"/>
                    <a:pt x="235687" y="495834"/>
                    <a:pt x="236372" y="501777"/>
                  </a:cubicBezTo>
                  <a:cubicBezTo>
                    <a:pt x="237287" y="509550"/>
                    <a:pt x="237744" y="517322"/>
                    <a:pt x="237973" y="525323"/>
                  </a:cubicBezTo>
                  <a:cubicBezTo>
                    <a:pt x="237973" y="529209"/>
                    <a:pt x="238201" y="533095"/>
                    <a:pt x="238201" y="536982"/>
                  </a:cubicBezTo>
                  <a:cubicBezTo>
                    <a:pt x="238201" y="539039"/>
                    <a:pt x="238201" y="540868"/>
                    <a:pt x="238201" y="542925"/>
                  </a:cubicBezTo>
                  <a:cubicBezTo>
                    <a:pt x="238201" y="546811"/>
                    <a:pt x="238201" y="550698"/>
                    <a:pt x="238201" y="554584"/>
                  </a:cubicBezTo>
                  <a:cubicBezTo>
                    <a:pt x="238201" y="558470"/>
                    <a:pt x="238430" y="562356"/>
                    <a:pt x="238430" y="566242"/>
                  </a:cubicBezTo>
                  <a:cubicBezTo>
                    <a:pt x="238658" y="570129"/>
                    <a:pt x="238887" y="574015"/>
                    <a:pt x="239116" y="577901"/>
                  </a:cubicBezTo>
                  <a:cubicBezTo>
                    <a:pt x="239344" y="581101"/>
                    <a:pt x="239573" y="584302"/>
                    <a:pt x="239801" y="587502"/>
                  </a:cubicBezTo>
                  <a:cubicBezTo>
                    <a:pt x="241173" y="609676"/>
                    <a:pt x="242545" y="632079"/>
                    <a:pt x="253746" y="652425"/>
                  </a:cubicBezTo>
                  <a:cubicBezTo>
                    <a:pt x="254432" y="653568"/>
                    <a:pt x="255346" y="655396"/>
                    <a:pt x="256261" y="657225"/>
                  </a:cubicBezTo>
                  <a:cubicBezTo>
                    <a:pt x="256489" y="657682"/>
                    <a:pt x="256718" y="657911"/>
                    <a:pt x="256946" y="658368"/>
                  </a:cubicBezTo>
                  <a:cubicBezTo>
                    <a:pt x="258318" y="660883"/>
                    <a:pt x="260147" y="663855"/>
                    <a:pt x="261976" y="666598"/>
                  </a:cubicBezTo>
                  <a:cubicBezTo>
                    <a:pt x="262433" y="667284"/>
                    <a:pt x="262661" y="667741"/>
                    <a:pt x="263119" y="668427"/>
                  </a:cubicBezTo>
                  <a:cubicBezTo>
                    <a:pt x="264033" y="669798"/>
                    <a:pt x="264947" y="670941"/>
                    <a:pt x="265862" y="672084"/>
                  </a:cubicBezTo>
                  <a:cubicBezTo>
                    <a:pt x="266319" y="672770"/>
                    <a:pt x="266776" y="673227"/>
                    <a:pt x="267233" y="673684"/>
                  </a:cubicBezTo>
                  <a:cubicBezTo>
                    <a:pt x="267462" y="674142"/>
                    <a:pt x="267919" y="674599"/>
                    <a:pt x="268148" y="674827"/>
                  </a:cubicBezTo>
                  <a:cubicBezTo>
                    <a:pt x="268605" y="675285"/>
                    <a:pt x="269062" y="675970"/>
                    <a:pt x="269519" y="676428"/>
                  </a:cubicBezTo>
                  <a:cubicBezTo>
                    <a:pt x="271120" y="678028"/>
                    <a:pt x="272720" y="679628"/>
                    <a:pt x="274320" y="680542"/>
                  </a:cubicBezTo>
                  <a:cubicBezTo>
                    <a:pt x="275006" y="681000"/>
                    <a:pt x="275692" y="681228"/>
                    <a:pt x="276149" y="681457"/>
                  </a:cubicBezTo>
                  <a:cubicBezTo>
                    <a:pt x="276377" y="681685"/>
                    <a:pt x="276835" y="681685"/>
                    <a:pt x="277063" y="681685"/>
                  </a:cubicBezTo>
                  <a:cubicBezTo>
                    <a:pt x="277749" y="681914"/>
                    <a:pt x="278206" y="681914"/>
                    <a:pt x="278892" y="681914"/>
                  </a:cubicBezTo>
                  <a:cubicBezTo>
                    <a:pt x="279121" y="681914"/>
                    <a:pt x="279578" y="681914"/>
                    <a:pt x="279806" y="681914"/>
                  </a:cubicBezTo>
                  <a:lnTo>
                    <a:pt x="279806" y="681914"/>
                  </a:lnTo>
                  <a:lnTo>
                    <a:pt x="279806" y="681914"/>
                  </a:lnTo>
                  <a:cubicBezTo>
                    <a:pt x="280492" y="682143"/>
                    <a:pt x="281407" y="682371"/>
                    <a:pt x="282321" y="682600"/>
                  </a:cubicBezTo>
                  <a:cubicBezTo>
                    <a:pt x="283235" y="682828"/>
                    <a:pt x="284150" y="683057"/>
                    <a:pt x="285293" y="683057"/>
                  </a:cubicBezTo>
                  <a:cubicBezTo>
                    <a:pt x="285979" y="683286"/>
                    <a:pt x="286893" y="683286"/>
                    <a:pt x="287579" y="683514"/>
                  </a:cubicBezTo>
                  <a:cubicBezTo>
                    <a:pt x="288722" y="683743"/>
                    <a:pt x="289865" y="683743"/>
                    <a:pt x="291236" y="683971"/>
                  </a:cubicBezTo>
                  <a:cubicBezTo>
                    <a:pt x="292837" y="684200"/>
                    <a:pt x="294437" y="684429"/>
                    <a:pt x="296266" y="684429"/>
                  </a:cubicBezTo>
                  <a:cubicBezTo>
                    <a:pt x="297866" y="684657"/>
                    <a:pt x="299695" y="684657"/>
                    <a:pt x="301295" y="684886"/>
                  </a:cubicBezTo>
                  <a:cubicBezTo>
                    <a:pt x="302438" y="684886"/>
                    <a:pt x="303352" y="685114"/>
                    <a:pt x="304495" y="685114"/>
                  </a:cubicBezTo>
                  <a:cubicBezTo>
                    <a:pt x="306324" y="685343"/>
                    <a:pt x="308153" y="685343"/>
                    <a:pt x="310210" y="685572"/>
                  </a:cubicBezTo>
                  <a:cubicBezTo>
                    <a:pt x="311353" y="685572"/>
                    <a:pt x="312496" y="685800"/>
                    <a:pt x="313639" y="685800"/>
                  </a:cubicBezTo>
                  <a:cubicBezTo>
                    <a:pt x="314782" y="685800"/>
                    <a:pt x="315925" y="686029"/>
                    <a:pt x="317068" y="686029"/>
                  </a:cubicBezTo>
                  <a:cubicBezTo>
                    <a:pt x="319354" y="686257"/>
                    <a:pt x="321869" y="686257"/>
                    <a:pt x="324155" y="686486"/>
                  </a:cubicBezTo>
                  <a:cubicBezTo>
                    <a:pt x="325526" y="686486"/>
                    <a:pt x="326669" y="686715"/>
                    <a:pt x="328041" y="686715"/>
                  </a:cubicBezTo>
                  <a:cubicBezTo>
                    <a:pt x="330556" y="686943"/>
                    <a:pt x="333070" y="686943"/>
                    <a:pt x="335813" y="686943"/>
                  </a:cubicBezTo>
                  <a:cubicBezTo>
                    <a:pt x="338557" y="686943"/>
                    <a:pt x="341300" y="687172"/>
                    <a:pt x="344272" y="687172"/>
                  </a:cubicBezTo>
                  <a:cubicBezTo>
                    <a:pt x="347243" y="687172"/>
                    <a:pt x="349987" y="687400"/>
                    <a:pt x="353187" y="687400"/>
                  </a:cubicBezTo>
                  <a:cubicBezTo>
                    <a:pt x="356159" y="687400"/>
                    <a:pt x="359131" y="687629"/>
                    <a:pt x="362331" y="687629"/>
                  </a:cubicBezTo>
                  <a:cubicBezTo>
                    <a:pt x="363931" y="687629"/>
                    <a:pt x="365531" y="687629"/>
                    <a:pt x="367132" y="687858"/>
                  </a:cubicBezTo>
                  <a:cubicBezTo>
                    <a:pt x="368732" y="687858"/>
                    <a:pt x="370332" y="687858"/>
                    <a:pt x="371932" y="688086"/>
                  </a:cubicBezTo>
                  <a:cubicBezTo>
                    <a:pt x="378562" y="688315"/>
                    <a:pt x="385420" y="688315"/>
                    <a:pt x="392278" y="688543"/>
                  </a:cubicBezTo>
                  <a:cubicBezTo>
                    <a:pt x="394106" y="688543"/>
                    <a:pt x="395707" y="688543"/>
                    <a:pt x="397535" y="688543"/>
                  </a:cubicBezTo>
                  <a:cubicBezTo>
                    <a:pt x="406451" y="688772"/>
                    <a:pt x="415823" y="688772"/>
                    <a:pt x="425425" y="689001"/>
                  </a:cubicBezTo>
                  <a:cubicBezTo>
                    <a:pt x="433197" y="689001"/>
                    <a:pt x="440969" y="689229"/>
                    <a:pt x="448970" y="689229"/>
                  </a:cubicBezTo>
                  <a:cubicBezTo>
                    <a:pt x="477088" y="689458"/>
                    <a:pt x="507035" y="689458"/>
                    <a:pt x="537896" y="689458"/>
                  </a:cubicBezTo>
                  <a:cubicBezTo>
                    <a:pt x="537896" y="689458"/>
                    <a:pt x="537896" y="689458"/>
                    <a:pt x="537896" y="689458"/>
                  </a:cubicBezTo>
                  <a:cubicBezTo>
                    <a:pt x="551155" y="689458"/>
                    <a:pt x="564413" y="689458"/>
                    <a:pt x="577901" y="689458"/>
                  </a:cubicBezTo>
                  <a:cubicBezTo>
                    <a:pt x="580187" y="689458"/>
                    <a:pt x="582473" y="689458"/>
                    <a:pt x="584530" y="689458"/>
                  </a:cubicBezTo>
                  <a:cubicBezTo>
                    <a:pt x="589102" y="689458"/>
                    <a:pt x="593446" y="689458"/>
                    <a:pt x="598018" y="689458"/>
                  </a:cubicBezTo>
                  <a:cubicBezTo>
                    <a:pt x="600304" y="689458"/>
                    <a:pt x="602590" y="689458"/>
                    <a:pt x="604647" y="689458"/>
                  </a:cubicBezTo>
                  <a:cubicBezTo>
                    <a:pt x="660654" y="689229"/>
                    <a:pt x="716661" y="688772"/>
                    <a:pt x="766039" y="688086"/>
                  </a:cubicBezTo>
                  <a:cubicBezTo>
                    <a:pt x="769925" y="688086"/>
                    <a:pt x="773811" y="688086"/>
                    <a:pt x="777697" y="687858"/>
                  </a:cubicBezTo>
                  <a:cubicBezTo>
                    <a:pt x="791185" y="687629"/>
                    <a:pt x="804215" y="687629"/>
                    <a:pt x="816559" y="687400"/>
                  </a:cubicBezTo>
                  <a:cubicBezTo>
                    <a:pt x="823646" y="687400"/>
                    <a:pt x="830275" y="687172"/>
                    <a:pt x="836905" y="687172"/>
                  </a:cubicBezTo>
                  <a:cubicBezTo>
                    <a:pt x="841705" y="687172"/>
                    <a:pt x="846506" y="686943"/>
                    <a:pt x="851078" y="686943"/>
                  </a:cubicBezTo>
                  <a:cubicBezTo>
                    <a:pt x="852678" y="686943"/>
                    <a:pt x="854050" y="686943"/>
                    <a:pt x="855650" y="686943"/>
                  </a:cubicBezTo>
                  <a:cubicBezTo>
                    <a:pt x="858622" y="686943"/>
                    <a:pt x="861593" y="686943"/>
                    <a:pt x="864337" y="686715"/>
                  </a:cubicBezTo>
                  <a:cubicBezTo>
                    <a:pt x="868680" y="686715"/>
                    <a:pt x="872795" y="686486"/>
                    <a:pt x="876681" y="686486"/>
                  </a:cubicBezTo>
                  <a:cubicBezTo>
                    <a:pt x="879196" y="686486"/>
                    <a:pt x="881939" y="686486"/>
                    <a:pt x="884225" y="686486"/>
                  </a:cubicBezTo>
                  <a:cubicBezTo>
                    <a:pt x="885368" y="686486"/>
                    <a:pt x="886739" y="686486"/>
                    <a:pt x="887882" y="686486"/>
                  </a:cubicBezTo>
                  <a:cubicBezTo>
                    <a:pt x="890168" y="686486"/>
                    <a:pt x="892454" y="686486"/>
                    <a:pt x="894740" y="686486"/>
                  </a:cubicBezTo>
                  <a:cubicBezTo>
                    <a:pt x="895883" y="686486"/>
                    <a:pt x="897026" y="686486"/>
                    <a:pt x="897941" y="686486"/>
                  </a:cubicBezTo>
                  <a:cubicBezTo>
                    <a:pt x="899998" y="686486"/>
                    <a:pt x="902056" y="686486"/>
                    <a:pt x="904113" y="686486"/>
                  </a:cubicBezTo>
                  <a:cubicBezTo>
                    <a:pt x="909828" y="686486"/>
                    <a:pt x="914857" y="686257"/>
                    <a:pt x="918972" y="686257"/>
                  </a:cubicBezTo>
                  <a:cubicBezTo>
                    <a:pt x="932002" y="686029"/>
                    <a:pt x="940689" y="681457"/>
                    <a:pt x="948004" y="673913"/>
                  </a:cubicBezTo>
                  <a:cubicBezTo>
                    <a:pt x="950519" y="671398"/>
                    <a:pt x="952576" y="668427"/>
                    <a:pt x="954862" y="665226"/>
                  </a:cubicBezTo>
                  <a:cubicBezTo>
                    <a:pt x="956234" y="663169"/>
                    <a:pt x="957605" y="660883"/>
                    <a:pt x="958520" y="658825"/>
                  </a:cubicBezTo>
                  <a:cubicBezTo>
                    <a:pt x="959663" y="656539"/>
                    <a:pt x="960577" y="654253"/>
                    <a:pt x="961263" y="651967"/>
                  </a:cubicBezTo>
                  <a:cubicBezTo>
                    <a:pt x="961949" y="649681"/>
                    <a:pt x="962635" y="647395"/>
                    <a:pt x="963320" y="644881"/>
                  </a:cubicBezTo>
                  <a:cubicBezTo>
                    <a:pt x="964006" y="642595"/>
                    <a:pt x="964463" y="640080"/>
                    <a:pt x="964921" y="637794"/>
                  </a:cubicBezTo>
                  <a:cubicBezTo>
                    <a:pt x="965835" y="632765"/>
                    <a:pt x="966749" y="627736"/>
                    <a:pt x="967892" y="622707"/>
                  </a:cubicBezTo>
                  <a:cubicBezTo>
                    <a:pt x="968807" y="617677"/>
                    <a:pt x="969950" y="612648"/>
                    <a:pt x="970864" y="607619"/>
                  </a:cubicBezTo>
                  <a:cubicBezTo>
                    <a:pt x="972236" y="600075"/>
                    <a:pt x="973836" y="592531"/>
                    <a:pt x="974979" y="584759"/>
                  </a:cubicBezTo>
                  <a:cubicBezTo>
                    <a:pt x="976351" y="577215"/>
                    <a:pt x="977494" y="569443"/>
                    <a:pt x="978408" y="561899"/>
                  </a:cubicBezTo>
                  <a:cubicBezTo>
                    <a:pt x="979322" y="554355"/>
                    <a:pt x="980237" y="546583"/>
                    <a:pt x="980694" y="538810"/>
                  </a:cubicBezTo>
                  <a:cubicBezTo>
                    <a:pt x="981151" y="531038"/>
                    <a:pt x="981380" y="523266"/>
                    <a:pt x="981151" y="515493"/>
                  </a:cubicBezTo>
                  <a:cubicBezTo>
                    <a:pt x="981151" y="512979"/>
                    <a:pt x="981151" y="510693"/>
                    <a:pt x="981151" y="508178"/>
                  </a:cubicBezTo>
                  <a:cubicBezTo>
                    <a:pt x="981151" y="503377"/>
                    <a:pt x="981380" y="498348"/>
                    <a:pt x="981837" y="493548"/>
                  </a:cubicBezTo>
                  <a:cubicBezTo>
                    <a:pt x="982294" y="488747"/>
                    <a:pt x="982751" y="483718"/>
                    <a:pt x="983209" y="478917"/>
                  </a:cubicBezTo>
                  <a:cubicBezTo>
                    <a:pt x="983894" y="474117"/>
                    <a:pt x="984352" y="469087"/>
                    <a:pt x="985037" y="464287"/>
                  </a:cubicBezTo>
                  <a:cubicBezTo>
                    <a:pt x="985495" y="461772"/>
                    <a:pt x="985723" y="459486"/>
                    <a:pt x="986180" y="456972"/>
                  </a:cubicBezTo>
                  <a:cubicBezTo>
                    <a:pt x="987323" y="449199"/>
                    <a:pt x="989381" y="443256"/>
                    <a:pt x="992353" y="438684"/>
                  </a:cubicBezTo>
                  <a:cubicBezTo>
                    <a:pt x="993267" y="437083"/>
                    <a:pt x="994410" y="435712"/>
                    <a:pt x="995782" y="434569"/>
                  </a:cubicBezTo>
                  <a:cubicBezTo>
                    <a:pt x="1000811" y="429768"/>
                    <a:pt x="1008126" y="427025"/>
                    <a:pt x="1018642" y="425425"/>
                  </a:cubicBezTo>
                  <a:cubicBezTo>
                    <a:pt x="1021156" y="424968"/>
                    <a:pt x="1023899" y="424739"/>
                    <a:pt x="1026414" y="424510"/>
                  </a:cubicBezTo>
                  <a:cubicBezTo>
                    <a:pt x="1034186" y="423825"/>
                    <a:pt x="1041959" y="423596"/>
                    <a:pt x="1049503" y="424510"/>
                  </a:cubicBezTo>
                  <a:cubicBezTo>
                    <a:pt x="1052017" y="424739"/>
                    <a:pt x="1054532" y="425196"/>
                    <a:pt x="1057046" y="425653"/>
                  </a:cubicBezTo>
                  <a:cubicBezTo>
                    <a:pt x="1059561" y="426111"/>
                    <a:pt x="1062076" y="426796"/>
                    <a:pt x="1064362" y="427482"/>
                  </a:cubicBezTo>
                  <a:cubicBezTo>
                    <a:pt x="1069162" y="428854"/>
                    <a:pt x="1073963" y="430911"/>
                    <a:pt x="1078763" y="433426"/>
                  </a:cubicBezTo>
                  <a:cubicBezTo>
                    <a:pt x="1109167" y="443027"/>
                    <a:pt x="1134542" y="446685"/>
                    <a:pt x="1155573" y="445770"/>
                  </a:cubicBezTo>
                  <a:cubicBezTo>
                    <a:pt x="1224382" y="442570"/>
                    <a:pt x="1247927" y="390678"/>
                    <a:pt x="1254100" y="345186"/>
                  </a:cubicBezTo>
                  <a:cubicBezTo>
                    <a:pt x="1254328" y="344043"/>
                    <a:pt x="1254328" y="342900"/>
                    <a:pt x="1254557" y="341757"/>
                  </a:cubicBezTo>
                  <a:cubicBezTo>
                    <a:pt x="1255014" y="337185"/>
                    <a:pt x="1255471" y="332613"/>
                    <a:pt x="1255700" y="328041"/>
                  </a:cubicBezTo>
                  <a:cubicBezTo>
                    <a:pt x="1255700" y="326898"/>
                    <a:pt x="1255700" y="325755"/>
                    <a:pt x="1255928" y="324841"/>
                  </a:cubicBezTo>
                  <a:cubicBezTo>
                    <a:pt x="1255928" y="322555"/>
                    <a:pt x="1255928" y="320497"/>
                    <a:pt x="1255928" y="318440"/>
                  </a:cubicBezTo>
                  <a:cubicBezTo>
                    <a:pt x="1255928" y="313182"/>
                    <a:pt x="1255700" y="308153"/>
                    <a:pt x="1255471" y="303810"/>
                  </a:cubicBezTo>
                  <a:cubicBezTo>
                    <a:pt x="1255243" y="300381"/>
                    <a:pt x="1254785" y="297180"/>
                    <a:pt x="1254557" y="293980"/>
                  </a:cubicBezTo>
                  <a:cubicBezTo>
                    <a:pt x="1253642" y="287579"/>
                    <a:pt x="1252499" y="281635"/>
                    <a:pt x="1250899" y="275920"/>
                  </a:cubicBezTo>
                  <a:cubicBezTo>
                    <a:pt x="1250442" y="274549"/>
                    <a:pt x="1249985" y="273177"/>
                    <a:pt x="1249528" y="271806"/>
                  </a:cubicBezTo>
                  <a:cubicBezTo>
                    <a:pt x="1248613" y="269062"/>
                    <a:pt x="1247699" y="266319"/>
                    <a:pt x="1246556" y="263805"/>
                  </a:cubicBezTo>
                  <a:cubicBezTo>
                    <a:pt x="1245413" y="261290"/>
                    <a:pt x="1244270" y="258775"/>
                    <a:pt x="1243127" y="256261"/>
                  </a:cubicBezTo>
                  <a:cubicBezTo>
                    <a:pt x="1242441" y="255118"/>
                    <a:pt x="1241984" y="253975"/>
                    <a:pt x="1241298" y="252603"/>
                  </a:cubicBezTo>
                  <a:cubicBezTo>
                    <a:pt x="1239469" y="249174"/>
                    <a:pt x="1237183" y="245745"/>
                    <a:pt x="1234897" y="242773"/>
                  </a:cubicBezTo>
                  <a:cubicBezTo>
                    <a:pt x="1231925" y="238659"/>
                    <a:pt x="1228725" y="234772"/>
                    <a:pt x="1225067" y="231343"/>
                  </a:cubicBezTo>
                  <a:cubicBezTo>
                    <a:pt x="1222553" y="228829"/>
                    <a:pt x="1219810" y="226314"/>
                    <a:pt x="1216838" y="224028"/>
                  </a:cubicBezTo>
                  <a:cubicBezTo>
                    <a:pt x="1207237" y="216713"/>
                    <a:pt x="1196492" y="211455"/>
                    <a:pt x="1185291" y="208255"/>
                  </a:cubicBezTo>
                  <a:cubicBezTo>
                    <a:pt x="1180262" y="206883"/>
                    <a:pt x="1175461" y="205740"/>
                    <a:pt x="1170432" y="205054"/>
                  </a:cubicBezTo>
                  <a:cubicBezTo>
                    <a:pt x="1163117" y="203683"/>
                    <a:pt x="1155802" y="202997"/>
                    <a:pt x="1148486" y="202997"/>
                  </a:cubicBezTo>
                  <a:cubicBezTo>
                    <a:pt x="1143686" y="202997"/>
                    <a:pt x="1138885" y="202997"/>
                    <a:pt x="1134085" y="203454"/>
                  </a:cubicBezTo>
                  <a:cubicBezTo>
                    <a:pt x="1126998" y="204140"/>
                    <a:pt x="1119911" y="205512"/>
                    <a:pt x="1113053" y="207340"/>
                  </a:cubicBezTo>
                  <a:cubicBezTo>
                    <a:pt x="1103681" y="209855"/>
                    <a:pt x="1094765" y="213513"/>
                    <a:pt x="1085850" y="218085"/>
                  </a:cubicBezTo>
                  <a:cubicBezTo>
                    <a:pt x="1081507" y="220371"/>
                    <a:pt x="1077163" y="223114"/>
                    <a:pt x="1072820" y="226086"/>
                  </a:cubicBezTo>
                  <a:cubicBezTo>
                    <a:pt x="1064590" y="231801"/>
                    <a:pt x="1055903" y="236144"/>
                    <a:pt x="1046988" y="240030"/>
                  </a:cubicBezTo>
                  <a:cubicBezTo>
                    <a:pt x="1041730" y="242316"/>
                    <a:pt x="1036244" y="244602"/>
                    <a:pt x="1030757" y="246660"/>
                  </a:cubicBezTo>
                  <a:cubicBezTo>
                    <a:pt x="1017499" y="251917"/>
                    <a:pt x="1005383" y="251003"/>
                    <a:pt x="996467" y="245517"/>
                  </a:cubicBezTo>
                  <a:cubicBezTo>
                    <a:pt x="995096" y="244831"/>
                    <a:pt x="993953" y="243916"/>
                    <a:pt x="992810" y="243002"/>
                  </a:cubicBezTo>
                  <a:cubicBezTo>
                    <a:pt x="986638" y="237744"/>
                    <a:pt x="982294" y="229743"/>
                    <a:pt x="980923" y="219913"/>
                  </a:cubicBezTo>
                  <a:cubicBezTo>
                    <a:pt x="980237" y="215570"/>
                    <a:pt x="980237" y="210541"/>
                    <a:pt x="980923" y="205512"/>
                  </a:cubicBezTo>
                  <a:cubicBezTo>
                    <a:pt x="981380" y="202768"/>
                    <a:pt x="981608" y="199797"/>
                    <a:pt x="981837" y="197053"/>
                  </a:cubicBezTo>
                  <a:cubicBezTo>
                    <a:pt x="982751" y="188595"/>
                    <a:pt x="983437" y="180137"/>
                    <a:pt x="984123" y="171679"/>
                  </a:cubicBezTo>
                  <a:cubicBezTo>
                    <a:pt x="984580" y="163221"/>
                    <a:pt x="985037" y="154762"/>
                    <a:pt x="985266" y="146304"/>
                  </a:cubicBezTo>
                  <a:cubicBezTo>
                    <a:pt x="985495" y="140589"/>
                    <a:pt x="985495" y="135103"/>
                    <a:pt x="985495" y="129388"/>
                  </a:cubicBezTo>
                  <a:cubicBezTo>
                    <a:pt x="985495" y="120930"/>
                    <a:pt x="985495" y="112471"/>
                    <a:pt x="985037" y="104013"/>
                  </a:cubicBezTo>
                  <a:cubicBezTo>
                    <a:pt x="984809" y="98298"/>
                    <a:pt x="984580" y="92812"/>
                    <a:pt x="984352" y="87097"/>
                  </a:cubicBezTo>
                  <a:cubicBezTo>
                    <a:pt x="984123" y="81382"/>
                    <a:pt x="983666" y="75895"/>
                    <a:pt x="983437" y="70180"/>
                  </a:cubicBezTo>
                  <a:cubicBezTo>
                    <a:pt x="983209" y="65380"/>
                    <a:pt x="982523" y="60808"/>
                    <a:pt x="981608" y="56464"/>
                  </a:cubicBezTo>
                  <a:cubicBezTo>
                    <a:pt x="981151" y="54407"/>
                    <a:pt x="980694" y="52350"/>
                    <a:pt x="980008" y="50292"/>
                  </a:cubicBezTo>
                  <a:cubicBezTo>
                    <a:pt x="978865" y="46406"/>
                    <a:pt x="977494" y="42748"/>
                    <a:pt x="975893" y="39319"/>
                  </a:cubicBezTo>
                  <a:cubicBezTo>
                    <a:pt x="971779" y="30861"/>
                    <a:pt x="965835" y="24232"/>
                    <a:pt x="958063" y="18974"/>
                  </a:cubicBezTo>
                  <a:cubicBezTo>
                    <a:pt x="953491" y="15774"/>
                    <a:pt x="948233" y="13259"/>
                    <a:pt x="942289" y="11202"/>
                  </a:cubicBezTo>
                  <a:cubicBezTo>
                    <a:pt x="936346" y="9144"/>
                    <a:pt x="929716" y="7544"/>
                    <a:pt x="922401" y="6401"/>
                  </a:cubicBezTo>
                  <a:cubicBezTo>
                    <a:pt x="918515" y="5715"/>
                    <a:pt x="914629" y="5258"/>
                    <a:pt x="910742" y="4572"/>
                  </a:cubicBezTo>
                  <a:cubicBezTo>
                    <a:pt x="909599" y="4344"/>
                    <a:pt x="908456" y="4344"/>
                    <a:pt x="907313" y="4115"/>
                  </a:cubicBezTo>
                  <a:cubicBezTo>
                    <a:pt x="904570" y="3658"/>
                    <a:pt x="901598" y="3429"/>
                    <a:pt x="898855" y="2972"/>
                  </a:cubicBezTo>
                  <a:cubicBezTo>
                    <a:pt x="897712" y="2743"/>
                    <a:pt x="896341" y="2743"/>
                    <a:pt x="895198" y="2515"/>
                  </a:cubicBezTo>
                  <a:cubicBezTo>
                    <a:pt x="892226" y="2058"/>
                    <a:pt x="889254" y="1829"/>
                    <a:pt x="886282" y="1372"/>
                  </a:cubicBezTo>
                  <a:cubicBezTo>
                    <a:pt x="885368" y="1372"/>
                    <a:pt x="884453" y="1143"/>
                    <a:pt x="883539" y="1143"/>
                  </a:cubicBezTo>
                  <a:cubicBezTo>
                    <a:pt x="879653" y="686"/>
                    <a:pt x="875538" y="229"/>
                    <a:pt x="871652" y="0"/>
                  </a:cubicBezTo>
                  <a:cubicBezTo>
                    <a:pt x="893369" y="15545"/>
                    <a:pt x="909371" y="38176"/>
                    <a:pt x="914171" y="64694"/>
                  </a:cubicBezTo>
                  <a:close/>
                </a:path>
              </a:pathLst>
            </a:custGeom>
            <a:solidFill>
              <a:srgbClr val="FFFFFF"/>
            </a:solidFill>
            <a:ln w="2286" cap="flat">
              <a:noFill/>
              <a:prstDash val="solid"/>
              <a:miter/>
            </a:ln>
          </p:spPr>
          <p:txBody>
            <a:bodyPr rtlCol="0" anchor="ctr"/>
            <a:lstStyle/>
            <a:p>
              <a:endParaRPr lang="en-US"/>
            </a:p>
          </p:txBody>
        </p:sp>
        <p:sp>
          <p:nvSpPr>
            <p:cNvPr id="96" name="Freeform 154">
              <a:extLst>
                <a:ext uri="{FF2B5EF4-FFF2-40B4-BE49-F238E27FC236}">
                  <a16:creationId xmlns:a16="http://schemas.microsoft.com/office/drawing/2014/main" id="{243E1A69-942A-6CA7-964B-C119986CBC81}"/>
                </a:ext>
              </a:extLst>
            </p:cNvPr>
            <p:cNvSpPr/>
            <p:nvPr/>
          </p:nvSpPr>
          <p:spPr>
            <a:xfrm>
              <a:off x="2436714" y="5191934"/>
              <a:ext cx="1358789" cy="1019392"/>
            </a:xfrm>
            <a:custGeom>
              <a:avLst/>
              <a:gdLst>
                <a:gd name="connsiteX0" fmla="*/ 17230 w 1358789"/>
                <a:gd name="connsiteY0" fmla="*/ 508892 h 1019392"/>
                <a:gd name="connsiteX1" fmla="*/ 25688 w 1358789"/>
                <a:gd name="connsiteY1" fmla="*/ 631421 h 1019392"/>
                <a:gd name="connsiteX2" fmla="*/ 59749 w 1358789"/>
                <a:gd name="connsiteY2" fmla="*/ 695429 h 1019392"/>
                <a:gd name="connsiteX3" fmla="*/ 100212 w 1358789"/>
                <a:gd name="connsiteY3" fmla="*/ 750751 h 1019392"/>
                <a:gd name="connsiteX4" fmla="*/ 136331 w 1358789"/>
                <a:gd name="connsiteY4" fmla="*/ 820474 h 1019392"/>
                <a:gd name="connsiteX5" fmla="*/ 135416 w 1358789"/>
                <a:gd name="connsiteY5" fmla="*/ 841048 h 1019392"/>
                <a:gd name="connsiteX6" fmla="*/ 128787 w 1358789"/>
                <a:gd name="connsiteY6" fmla="*/ 958777 h 1019392"/>
                <a:gd name="connsiteX7" fmla="*/ 161248 w 1358789"/>
                <a:gd name="connsiteY7" fmla="*/ 1000610 h 1019392"/>
                <a:gd name="connsiteX8" fmla="*/ 205139 w 1358789"/>
                <a:gd name="connsiteY8" fmla="*/ 1002668 h 1019392"/>
                <a:gd name="connsiteX9" fmla="*/ 239201 w 1358789"/>
                <a:gd name="connsiteY9" fmla="*/ 979351 h 1019392"/>
                <a:gd name="connsiteX10" fmla="*/ 255431 w 1358789"/>
                <a:gd name="connsiteY10" fmla="*/ 919915 h 1019392"/>
                <a:gd name="connsiteX11" fmla="*/ 273948 w 1358789"/>
                <a:gd name="connsiteY11" fmla="*/ 791670 h 1019392"/>
                <a:gd name="connsiteX12" fmla="*/ 281720 w 1358789"/>
                <a:gd name="connsiteY12" fmla="*/ 778183 h 1019392"/>
                <a:gd name="connsiteX13" fmla="*/ 294065 w 1358789"/>
                <a:gd name="connsiteY13" fmla="*/ 789155 h 1019392"/>
                <a:gd name="connsiteX14" fmla="*/ 300923 w 1358789"/>
                <a:gd name="connsiteY14" fmla="*/ 829618 h 1019392"/>
                <a:gd name="connsiteX15" fmla="*/ 304580 w 1358789"/>
                <a:gd name="connsiteY15" fmla="*/ 935459 h 1019392"/>
                <a:gd name="connsiteX16" fmla="*/ 361959 w 1358789"/>
                <a:gd name="connsiteY16" fmla="*/ 1012726 h 1019392"/>
                <a:gd name="connsiteX17" fmla="*/ 978950 w 1358789"/>
                <a:gd name="connsiteY17" fmla="*/ 1019356 h 1019392"/>
                <a:gd name="connsiteX18" fmla="*/ 1071076 w 1358789"/>
                <a:gd name="connsiteY18" fmla="*/ 945289 h 1019392"/>
                <a:gd name="connsiteX19" fmla="*/ 1086164 w 1358789"/>
                <a:gd name="connsiteY19" fmla="*/ 793270 h 1019392"/>
                <a:gd name="connsiteX20" fmla="*/ 1130283 w 1358789"/>
                <a:gd name="connsiteY20" fmla="*/ 756008 h 1019392"/>
                <a:gd name="connsiteX21" fmla="*/ 1296476 w 1358789"/>
                <a:gd name="connsiteY21" fmla="*/ 756237 h 1019392"/>
                <a:gd name="connsiteX22" fmla="*/ 1357740 w 1358789"/>
                <a:gd name="connsiteY22" fmla="*/ 602389 h 1019392"/>
                <a:gd name="connsiteX23" fmla="*/ 1278188 w 1358789"/>
                <a:gd name="connsiteY23" fmla="*/ 494719 h 1019392"/>
                <a:gd name="connsiteX24" fmla="*/ 1145828 w 1358789"/>
                <a:gd name="connsiteY24" fmla="*/ 514378 h 1019392"/>
                <a:gd name="connsiteX25" fmla="*/ 1108566 w 1358789"/>
                <a:gd name="connsiteY25" fmla="*/ 531523 h 1019392"/>
                <a:gd name="connsiteX26" fmla="*/ 1088678 w 1358789"/>
                <a:gd name="connsiteY26" fmla="*/ 521008 h 1019392"/>
                <a:gd name="connsiteX27" fmla="*/ 1087535 w 1358789"/>
                <a:gd name="connsiteY27" fmla="*/ 500662 h 1019392"/>
                <a:gd name="connsiteX28" fmla="*/ 1086621 w 1358789"/>
                <a:gd name="connsiteY28" fmla="*/ 382933 h 1019392"/>
                <a:gd name="connsiteX29" fmla="*/ 1010954 w 1358789"/>
                <a:gd name="connsiteY29" fmla="*/ 292636 h 1019392"/>
                <a:gd name="connsiteX30" fmla="*/ 905570 w 1358789"/>
                <a:gd name="connsiteY30" fmla="*/ 284635 h 1019392"/>
                <a:gd name="connsiteX31" fmla="*/ 873108 w 1358789"/>
                <a:gd name="connsiteY31" fmla="*/ 284635 h 1019392"/>
                <a:gd name="connsiteX32" fmla="*/ 837904 w 1358789"/>
                <a:gd name="connsiteY32" fmla="*/ 287607 h 1019392"/>
                <a:gd name="connsiteX33" fmla="*/ 803157 w 1358789"/>
                <a:gd name="connsiteY33" fmla="*/ 252174 h 1019392"/>
                <a:gd name="connsiteX34" fmla="*/ 812758 w 1358789"/>
                <a:gd name="connsiteY34" fmla="*/ 206225 h 1019392"/>
                <a:gd name="connsiteX35" fmla="*/ 821673 w 1358789"/>
                <a:gd name="connsiteY35" fmla="*/ 127587 h 1019392"/>
                <a:gd name="connsiteX36" fmla="*/ 729548 w 1358789"/>
                <a:gd name="connsiteY36" fmla="*/ 12373 h 1019392"/>
                <a:gd name="connsiteX37" fmla="*/ 531351 w 1358789"/>
                <a:gd name="connsiteY37" fmla="*/ 61979 h 1019392"/>
                <a:gd name="connsiteX38" fmla="*/ 514664 w 1358789"/>
                <a:gd name="connsiteY38" fmla="*/ 193195 h 1019392"/>
                <a:gd name="connsiteX39" fmla="*/ 537981 w 1358789"/>
                <a:gd name="connsiteY39" fmla="*/ 259946 h 1019392"/>
                <a:gd name="connsiteX40" fmla="*/ 521064 w 1358789"/>
                <a:gd name="connsiteY40" fmla="*/ 282806 h 1019392"/>
                <a:gd name="connsiteX41" fmla="*/ 420023 w 1358789"/>
                <a:gd name="connsiteY41" fmla="*/ 266119 h 1019392"/>
                <a:gd name="connsiteX42" fmla="*/ 411794 w 1358789"/>
                <a:gd name="connsiteY42" fmla="*/ 263375 h 1019392"/>
                <a:gd name="connsiteX43" fmla="*/ 316010 w 1358789"/>
                <a:gd name="connsiteY43" fmla="*/ 235258 h 1019392"/>
                <a:gd name="connsiteX44" fmla="*/ 287664 w 1358789"/>
                <a:gd name="connsiteY44" fmla="*/ 208054 h 1019392"/>
                <a:gd name="connsiteX45" fmla="*/ 253145 w 1358789"/>
                <a:gd name="connsiteY45" fmla="*/ 133988 h 1019392"/>
                <a:gd name="connsiteX46" fmla="*/ 55863 w 1358789"/>
                <a:gd name="connsiteY46" fmla="*/ 113185 h 1019392"/>
                <a:gd name="connsiteX47" fmla="*/ 78266 w 1358789"/>
                <a:gd name="connsiteY47" fmla="*/ 334470 h 1019392"/>
                <a:gd name="connsiteX48" fmla="*/ 93811 w 1358789"/>
                <a:gd name="connsiteY48" fmla="*/ 342928 h 1019392"/>
                <a:gd name="connsiteX49" fmla="*/ 102269 w 1358789"/>
                <a:gd name="connsiteY49" fmla="*/ 375389 h 1019392"/>
                <a:gd name="connsiteX50" fmla="*/ 17230 w 1358789"/>
                <a:gd name="connsiteY50" fmla="*/ 508892 h 1019392"/>
                <a:gd name="connsiteX51" fmla="*/ 253602 w 1358789"/>
                <a:gd name="connsiteY51" fmla="*/ 786641 h 1019392"/>
                <a:gd name="connsiteX52" fmla="*/ 246973 w 1358789"/>
                <a:gd name="connsiteY52" fmla="*/ 853849 h 1019392"/>
                <a:gd name="connsiteX53" fmla="*/ 225027 w 1358789"/>
                <a:gd name="connsiteY53" fmla="*/ 960148 h 1019392"/>
                <a:gd name="connsiteX54" fmla="*/ 179079 w 1358789"/>
                <a:gd name="connsiteY54" fmla="*/ 982322 h 1019392"/>
                <a:gd name="connsiteX55" fmla="*/ 150961 w 1358789"/>
                <a:gd name="connsiteY55" fmla="*/ 951461 h 1019392"/>
                <a:gd name="connsiteX56" fmla="*/ 150961 w 1358789"/>
                <a:gd name="connsiteY56" fmla="*/ 925172 h 1019392"/>
                <a:gd name="connsiteX57" fmla="*/ 156447 w 1358789"/>
                <a:gd name="connsiteY57" fmla="*/ 804929 h 1019392"/>
                <a:gd name="connsiteX58" fmla="*/ 184337 w 1358789"/>
                <a:gd name="connsiteY58" fmla="*/ 778868 h 1019392"/>
                <a:gd name="connsiteX59" fmla="*/ 196224 w 1358789"/>
                <a:gd name="connsiteY59" fmla="*/ 779783 h 1019392"/>
                <a:gd name="connsiteX60" fmla="*/ 239429 w 1358789"/>
                <a:gd name="connsiteY60" fmla="*/ 775439 h 1019392"/>
                <a:gd name="connsiteX61" fmla="*/ 253602 w 1358789"/>
                <a:gd name="connsiteY61" fmla="*/ 786641 h 1019392"/>
                <a:gd name="connsiteX62" fmla="*/ 513292 w 1358789"/>
                <a:gd name="connsiteY62" fmla="*/ 304523 h 1019392"/>
                <a:gd name="connsiteX63" fmla="*/ 541638 w 1358789"/>
                <a:gd name="connsiteY63" fmla="*/ 299037 h 1019392"/>
                <a:gd name="connsiteX64" fmla="*/ 560612 w 1358789"/>
                <a:gd name="connsiteY64" fmla="*/ 248745 h 1019392"/>
                <a:gd name="connsiteX65" fmla="*/ 535009 w 1358789"/>
                <a:gd name="connsiteY65" fmla="*/ 176965 h 1019392"/>
                <a:gd name="connsiteX66" fmla="*/ 537295 w 1358789"/>
                <a:gd name="connsiteY66" fmla="*/ 112728 h 1019392"/>
                <a:gd name="connsiteX67" fmla="*/ 658453 w 1358789"/>
                <a:gd name="connsiteY67" fmla="*/ 23574 h 1019392"/>
                <a:gd name="connsiteX68" fmla="*/ 722232 w 1358789"/>
                <a:gd name="connsiteY68" fmla="*/ 32489 h 1019392"/>
                <a:gd name="connsiteX69" fmla="*/ 734577 w 1358789"/>
                <a:gd name="connsiteY69" fmla="*/ 36604 h 1019392"/>
                <a:gd name="connsiteX70" fmla="*/ 734577 w 1358789"/>
                <a:gd name="connsiteY70" fmla="*/ 36604 h 1019392"/>
                <a:gd name="connsiteX71" fmla="*/ 738463 w 1358789"/>
                <a:gd name="connsiteY71" fmla="*/ 38204 h 1019392"/>
                <a:gd name="connsiteX72" fmla="*/ 738692 w 1358789"/>
                <a:gd name="connsiteY72" fmla="*/ 38204 h 1019392"/>
                <a:gd name="connsiteX73" fmla="*/ 742349 w 1358789"/>
                <a:gd name="connsiteY73" fmla="*/ 39805 h 1019392"/>
                <a:gd name="connsiteX74" fmla="*/ 742578 w 1358789"/>
                <a:gd name="connsiteY74" fmla="*/ 40033 h 1019392"/>
                <a:gd name="connsiteX75" fmla="*/ 746007 w 1358789"/>
                <a:gd name="connsiteY75" fmla="*/ 41633 h 1019392"/>
                <a:gd name="connsiteX76" fmla="*/ 746235 w 1358789"/>
                <a:gd name="connsiteY76" fmla="*/ 41862 h 1019392"/>
                <a:gd name="connsiteX77" fmla="*/ 749664 w 1358789"/>
                <a:gd name="connsiteY77" fmla="*/ 43691 h 1019392"/>
                <a:gd name="connsiteX78" fmla="*/ 749664 w 1358789"/>
                <a:gd name="connsiteY78" fmla="*/ 43691 h 1019392"/>
                <a:gd name="connsiteX79" fmla="*/ 770467 w 1358789"/>
                <a:gd name="connsiteY79" fmla="*/ 59236 h 1019392"/>
                <a:gd name="connsiteX80" fmla="*/ 770467 w 1358789"/>
                <a:gd name="connsiteY80" fmla="*/ 59236 h 1019392"/>
                <a:gd name="connsiteX81" fmla="*/ 772753 w 1358789"/>
                <a:gd name="connsiteY81" fmla="*/ 61522 h 1019392"/>
                <a:gd name="connsiteX82" fmla="*/ 773210 w 1358789"/>
                <a:gd name="connsiteY82" fmla="*/ 61979 h 1019392"/>
                <a:gd name="connsiteX83" fmla="*/ 775268 w 1358789"/>
                <a:gd name="connsiteY83" fmla="*/ 64265 h 1019392"/>
                <a:gd name="connsiteX84" fmla="*/ 775725 w 1358789"/>
                <a:gd name="connsiteY84" fmla="*/ 64722 h 1019392"/>
                <a:gd name="connsiteX85" fmla="*/ 777554 w 1358789"/>
                <a:gd name="connsiteY85" fmla="*/ 67008 h 1019392"/>
                <a:gd name="connsiteX86" fmla="*/ 778011 w 1358789"/>
                <a:gd name="connsiteY86" fmla="*/ 67694 h 1019392"/>
                <a:gd name="connsiteX87" fmla="*/ 779611 w 1358789"/>
                <a:gd name="connsiteY87" fmla="*/ 69980 h 1019392"/>
                <a:gd name="connsiteX88" fmla="*/ 780068 w 1358789"/>
                <a:gd name="connsiteY88" fmla="*/ 70666 h 1019392"/>
                <a:gd name="connsiteX89" fmla="*/ 781668 w 1358789"/>
                <a:gd name="connsiteY89" fmla="*/ 72952 h 1019392"/>
                <a:gd name="connsiteX90" fmla="*/ 782126 w 1358789"/>
                <a:gd name="connsiteY90" fmla="*/ 73637 h 1019392"/>
                <a:gd name="connsiteX91" fmla="*/ 783726 w 1358789"/>
                <a:gd name="connsiteY91" fmla="*/ 76152 h 1019392"/>
                <a:gd name="connsiteX92" fmla="*/ 784183 w 1358789"/>
                <a:gd name="connsiteY92" fmla="*/ 76838 h 1019392"/>
                <a:gd name="connsiteX93" fmla="*/ 785555 w 1358789"/>
                <a:gd name="connsiteY93" fmla="*/ 79352 h 1019392"/>
                <a:gd name="connsiteX94" fmla="*/ 785783 w 1358789"/>
                <a:gd name="connsiteY94" fmla="*/ 79810 h 1019392"/>
                <a:gd name="connsiteX95" fmla="*/ 791498 w 1358789"/>
                <a:gd name="connsiteY95" fmla="*/ 92383 h 1019392"/>
                <a:gd name="connsiteX96" fmla="*/ 791955 w 1358789"/>
                <a:gd name="connsiteY96" fmla="*/ 93526 h 1019392"/>
                <a:gd name="connsiteX97" fmla="*/ 792870 w 1358789"/>
                <a:gd name="connsiteY97" fmla="*/ 96040 h 1019392"/>
                <a:gd name="connsiteX98" fmla="*/ 793327 w 1358789"/>
                <a:gd name="connsiteY98" fmla="*/ 97640 h 1019392"/>
                <a:gd name="connsiteX99" fmla="*/ 794013 w 1358789"/>
                <a:gd name="connsiteY99" fmla="*/ 99926 h 1019392"/>
                <a:gd name="connsiteX100" fmla="*/ 794470 w 1358789"/>
                <a:gd name="connsiteY100" fmla="*/ 101755 h 1019392"/>
                <a:gd name="connsiteX101" fmla="*/ 795156 w 1358789"/>
                <a:gd name="connsiteY101" fmla="*/ 104041 h 1019392"/>
                <a:gd name="connsiteX102" fmla="*/ 795613 w 1358789"/>
                <a:gd name="connsiteY102" fmla="*/ 106099 h 1019392"/>
                <a:gd name="connsiteX103" fmla="*/ 796299 w 1358789"/>
                <a:gd name="connsiteY103" fmla="*/ 108385 h 1019392"/>
                <a:gd name="connsiteX104" fmla="*/ 796756 w 1358789"/>
                <a:gd name="connsiteY104" fmla="*/ 110671 h 1019392"/>
                <a:gd name="connsiteX105" fmla="*/ 797213 w 1358789"/>
                <a:gd name="connsiteY105" fmla="*/ 112957 h 1019392"/>
                <a:gd name="connsiteX106" fmla="*/ 797670 w 1358789"/>
                <a:gd name="connsiteY106" fmla="*/ 115243 h 1019392"/>
                <a:gd name="connsiteX107" fmla="*/ 798128 w 1358789"/>
                <a:gd name="connsiteY107" fmla="*/ 117529 h 1019392"/>
                <a:gd name="connsiteX108" fmla="*/ 798585 w 1358789"/>
                <a:gd name="connsiteY108" fmla="*/ 120043 h 1019392"/>
                <a:gd name="connsiteX109" fmla="*/ 799042 w 1358789"/>
                <a:gd name="connsiteY109" fmla="*/ 122101 h 1019392"/>
                <a:gd name="connsiteX110" fmla="*/ 799499 w 1358789"/>
                <a:gd name="connsiteY110" fmla="*/ 124844 h 1019392"/>
                <a:gd name="connsiteX111" fmla="*/ 799956 w 1358789"/>
                <a:gd name="connsiteY111" fmla="*/ 126901 h 1019392"/>
                <a:gd name="connsiteX112" fmla="*/ 800414 w 1358789"/>
                <a:gd name="connsiteY112" fmla="*/ 130102 h 1019392"/>
                <a:gd name="connsiteX113" fmla="*/ 800642 w 1358789"/>
                <a:gd name="connsiteY113" fmla="*/ 131702 h 1019392"/>
                <a:gd name="connsiteX114" fmla="*/ 801328 w 1358789"/>
                <a:gd name="connsiteY114" fmla="*/ 136731 h 1019392"/>
                <a:gd name="connsiteX115" fmla="*/ 791270 w 1358789"/>
                <a:gd name="connsiteY115" fmla="*/ 203254 h 1019392"/>
                <a:gd name="connsiteX116" fmla="*/ 783497 w 1358789"/>
                <a:gd name="connsiteY116" fmla="*/ 227028 h 1019392"/>
                <a:gd name="connsiteX117" fmla="*/ 776182 w 1358789"/>
                <a:gd name="connsiteY117" fmla="*/ 251031 h 1019392"/>
                <a:gd name="connsiteX118" fmla="*/ 776182 w 1358789"/>
                <a:gd name="connsiteY118" fmla="*/ 251031 h 1019392"/>
                <a:gd name="connsiteX119" fmla="*/ 775268 w 1358789"/>
                <a:gd name="connsiteY119" fmla="*/ 254917 h 1019392"/>
                <a:gd name="connsiteX120" fmla="*/ 775268 w 1358789"/>
                <a:gd name="connsiteY120" fmla="*/ 255603 h 1019392"/>
                <a:gd name="connsiteX121" fmla="*/ 774810 w 1358789"/>
                <a:gd name="connsiteY121" fmla="*/ 258803 h 1019392"/>
                <a:gd name="connsiteX122" fmla="*/ 774810 w 1358789"/>
                <a:gd name="connsiteY122" fmla="*/ 259032 h 1019392"/>
                <a:gd name="connsiteX123" fmla="*/ 774582 w 1358789"/>
                <a:gd name="connsiteY123" fmla="*/ 262461 h 1019392"/>
                <a:gd name="connsiteX124" fmla="*/ 774582 w 1358789"/>
                <a:gd name="connsiteY124" fmla="*/ 262461 h 1019392"/>
                <a:gd name="connsiteX125" fmla="*/ 774582 w 1358789"/>
                <a:gd name="connsiteY125" fmla="*/ 266119 h 1019392"/>
                <a:gd name="connsiteX126" fmla="*/ 793784 w 1358789"/>
                <a:gd name="connsiteY126" fmla="*/ 296294 h 1019392"/>
                <a:gd name="connsiteX127" fmla="*/ 844076 w 1358789"/>
                <a:gd name="connsiteY127" fmla="*/ 308638 h 1019392"/>
                <a:gd name="connsiteX128" fmla="*/ 966606 w 1358789"/>
                <a:gd name="connsiteY128" fmla="*/ 308410 h 1019392"/>
                <a:gd name="connsiteX129" fmla="*/ 969349 w 1358789"/>
                <a:gd name="connsiteY129" fmla="*/ 308638 h 1019392"/>
                <a:gd name="connsiteX130" fmla="*/ 978264 w 1358789"/>
                <a:gd name="connsiteY130" fmla="*/ 309781 h 1019392"/>
                <a:gd name="connsiteX131" fmla="*/ 981922 w 1358789"/>
                <a:gd name="connsiteY131" fmla="*/ 310238 h 1019392"/>
                <a:gd name="connsiteX132" fmla="*/ 990380 w 1358789"/>
                <a:gd name="connsiteY132" fmla="*/ 311381 h 1019392"/>
                <a:gd name="connsiteX133" fmla="*/ 993809 w 1358789"/>
                <a:gd name="connsiteY133" fmla="*/ 311839 h 1019392"/>
                <a:gd name="connsiteX134" fmla="*/ 1005468 w 1358789"/>
                <a:gd name="connsiteY134" fmla="*/ 313667 h 1019392"/>
                <a:gd name="connsiteX135" fmla="*/ 1025356 w 1358789"/>
                <a:gd name="connsiteY135" fmla="*/ 318468 h 1019392"/>
                <a:gd name="connsiteX136" fmla="*/ 1041129 w 1358789"/>
                <a:gd name="connsiteY136" fmla="*/ 326240 h 1019392"/>
                <a:gd name="connsiteX137" fmla="*/ 1058960 w 1358789"/>
                <a:gd name="connsiteY137" fmla="*/ 346586 h 1019392"/>
                <a:gd name="connsiteX138" fmla="*/ 1063075 w 1358789"/>
                <a:gd name="connsiteY138" fmla="*/ 357559 h 1019392"/>
                <a:gd name="connsiteX139" fmla="*/ 1064675 w 1358789"/>
                <a:gd name="connsiteY139" fmla="*/ 363731 h 1019392"/>
                <a:gd name="connsiteX140" fmla="*/ 1066504 w 1358789"/>
                <a:gd name="connsiteY140" fmla="*/ 377447 h 1019392"/>
                <a:gd name="connsiteX141" fmla="*/ 1067418 w 1358789"/>
                <a:gd name="connsiteY141" fmla="*/ 394363 h 1019392"/>
                <a:gd name="connsiteX142" fmla="*/ 1068104 w 1358789"/>
                <a:gd name="connsiteY142" fmla="*/ 411280 h 1019392"/>
                <a:gd name="connsiteX143" fmla="*/ 1068561 w 1358789"/>
                <a:gd name="connsiteY143" fmla="*/ 436654 h 1019392"/>
                <a:gd name="connsiteX144" fmla="*/ 1068333 w 1358789"/>
                <a:gd name="connsiteY144" fmla="*/ 453571 h 1019392"/>
                <a:gd name="connsiteX145" fmla="*/ 1067190 w 1358789"/>
                <a:gd name="connsiteY145" fmla="*/ 478945 h 1019392"/>
                <a:gd name="connsiteX146" fmla="*/ 1064904 w 1358789"/>
                <a:gd name="connsiteY146" fmla="*/ 504320 h 1019392"/>
                <a:gd name="connsiteX147" fmla="*/ 1063989 w 1358789"/>
                <a:gd name="connsiteY147" fmla="*/ 512778 h 1019392"/>
                <a:gd name="connsiteX148" fmla="*/ 1063989 w 1358789"/>
                <a:gd name="connsiteY148" fmla="*/ 527180 h 1019392"/>
                <a:gd name="connsiteX149" fmla="*/ 1075877 w 1358789"/>
                <a:gd name="connsiteY149" fmla="*/ 550268 h 1019392"/>
                <a:gd name="connsiteX150" fmla="*/ 1079534 w 1358789"/>
                <a:gd name="connsiteY150" fmla="*/ 552783 h 1019392"/>
                <a:gd name="connsiteX151" fmla="*/ 1113824 w 1358789"/>
                <a:gd name="connsiteY151" fmla="*/ 553926 h 1019392"/>
                <a:gd name="connsiteX152" fmla="*/ 1130055 w 1358789"/>
                <a:gd name="connsiteY152" fmla="*/ 547297 h 1019392"/>
                <a:gd name="connsiteX153" fmla="*/ 1155887 w 1358789"/>
                <a:gd name="connsiteY153" fmla="*/ 533352 h 1019392"/>
                <a:gd name="connsiteX154" fmla="*/ 1168917 w 1358789"/>
                <a:gd name="connsiteY154" fmla="*/ 525351 h 1019392"/>
                <a:gd name="connsiteX155" fmla="*/ 1196120 w 1358789"/>
                <a:gd name="connsiteY155" fmla="*/ 514607 h 1019392"/>
                <a:gd name="connsiteX156" fmla="*/ 1217151 w 1358789"/>
                <a:gd name="connsiteY156" fmla="*/ 510721 h 1019392"/>
                <a:gd name="connsiteX157" fmla="*/ 1231553 w 1358789"/>
                <a:gd name="connsiteY157" fmla="*/ 510263 h 1019392"/>
                <a:gd name="connsiteX158" fmla="*/ 1253499 w 1358789"/>
                <a:gd name="connsiteY158" fmla="*/ 512321 h 1019392"/>
                <a:gd name="connsiteX159" fmla="*/ 1268358 w 1358789"/>
                <a:gd name="connsiteY159" fmla="*/ 515521 h 1019392"/>
                <a:gd name="connsiteX160" fmla="*/ 1299905 w 1358789"/>
                <a:gd name="connsiteY160" fmla="*/ 531295 h 1019392"/>
                <a:gd name="connsiteX161" fmla="*/ 1308134 w 1358789"/>
                <a:gd name="connsiteY161" fmla="*/ 538610 h 1019392"/>
                <a:gd name="connsiteX162" fmla="*/ 1317964 w 1358789"/>
                <a:gd name="connsiteY162" fmla="*/ 550040 h 1019392"/>
                <a:gd name="connsiteX163" fmla="*/ 1324365 w 1358789"/>
                <a:gd name="connsiteY163" fmla="*/ 559870 h 1019392"/>
                <a:gd name="connsiteX164" fmla="*/ 1326194 w 1358789"/>
                <a:gd name="connsiteY164" fmla="*/ 563527 h 1019392"/>
                <a:gd name="connsiteX165" fmla="*/ 1329623 w 1358789"/>
                <a:gd name="connsiteY165" fmla="*/ 571071 h 1019392"/>
                <a:gd name="connsiteX166" fmla="*/ 1332594 w 1358789"/>
                <a:gd name="connsiteY166" fmla="*/ 579072 h 1019392"/>
                <a:gd name="connsiteX167" fmla="*/ 1333966 w 1358789"/>
                <a:gd name="connsiteY167" fmla="*/ 583187 h 1019392"/>
                <a:gd name="connsiteX168" fmla="*/ 1337624 w 1358789"/>
                <a:gd name="connsiteY168" fmla="*/ 601246 h 1019392"/>
                <a:gd name="connsiteX169" fmla="*/ 1338538 w 1358789"/>
                <a:gd name="connsiteY169" fmla="*/ 611076 h 1019392"/>
                <a:gd name="connsiteX170" fmla="*/ 1338995 w 1358789"/>
                <a:gd name="connsiteY170" fmla="*/ 625706 h 1019392"/>
                <a:gd name="connsiteX171" fmla="*/ 1338995 w 1358789"/>
                <a:gd name="connsiteY171" fmla="*/ 632107 h 1019392"/>
                <a:gd name="connsiteX172" fmla="*/ 1338767 w 1358789"/>
                <a:gd name="connsiteY172" fmla="*/ 635308 h 1019392"/>
                <a:gd name="connsiteX173" fmla="*/ 1337624 w 1358789"/>
                <a:gd name="connsiteY173" fmla="*/ 649024 h 1019392"/>
                <a:gd name="connsiteX174" fmla="*/ 1337166 w 1358789"/>
                <a:gd name="connsiteY174" fmla="*/ 652453 h 1019392"/>
                <a:gd name="connsiteX175" fmla="*/ 1238640 w 1358789"/>
                <a:gd name="connsiteY175" fmla="*/ 753037 h 1019392"/>
                <a:gd name="connsiteX176" fmla="*/ 1161830 w 1358789"/>
                <a:gd name="connsiteY176" fmla="*/ 740692 h 1019392"/>
                <a:gd name="connsiteX177" fmla="*/ 1147428 w 1358789"/>
                <a:gd name="connsiteY177" fmla="*/ 734749 h 1019392"/>
                <a:gd name="connsiteX178" fmla="*/ 1140113 w 1358789"/>
                <a:gd name="connsiteY178" fmla="*/ 732920 h 1019392"/>
                <a:gd name="connsiteX179" fmla="*/ 1132569 w 1358789"/>
                <a:gd name="connsiteY179" fmla="*/ 731777 h 1019392"/>
                <a:gd name="connsiteX180" fmla="*/ 1109481 w 1358789"/>
                <a:gd name="connsiteY180" fmla="*/ 731777 h 1019392"/>
                <a:gd name="connsiteX181" fmla="*/ 1101708 w 1358789"/>
                <a:gd name="connsiteY181" fmla="*/ 732691 h 1019392"/>
                <a:gd name="connsiteX182" fmla="*/ 1078848 w 1358789"/>
                <a:gd name="connsiteY182" fmla="*/ 741835 h 1019392"/>
                <a:gd name="connsiteX183" fmla="*/ 1075419 w 1358789"/>
                <a:gd name="connsiteY183" fmla="*/ 745950 h 1019392"/>
                <a:gd name="connsiteX184" fmla="*/ 1069247 w 1358789"/>
                <a:gd name="connsiteY184" fmla="*/ 764238 h 1019392"/>
                <a:gd name="connsiteX185" fmla="*/ 1068104 w 1358789"/>
                <a:gd name="connsiteY185" fmla="*/ 771553 h 1019392"/>
                <a:gd name="connsiteX186" fmla="*/ 1066275 w 1358789"/>
                <a:gd name="connsiteY186" fmla="*/ 786184 h 1019392"/>
                <a:gd name="connsiteX187" fmla="*/ 1064904 w 1358789"/>
                <a:gd name="connsiteY187" fmla="*/ 800814 h 1019392"/>
                <a:gd name="connsiteX188" fmla="*/ 1064218 w 1358789"/>
                <a:gd name="connsiteY188" fmla="*/ 815444 h 1019392"/>
                <a:gd name="connsiteX189" fmla="*/ 1064218 w 1358789"/>
                <a:gd name="connsiteY189" fmla="*/ 822760 h 1019392"/>
                <a:gd name="connsiteX190" fmla="*/ 1063761 w 1358789"/>
                <a:gd name="connsiteY190" fmla="*/ 846077 h 1019392"/>
                <a:gd name="connsiteX191" fmla="*/ 1061475 w 1358789"/>
                <a:gd name="connsiteY191" fmla="*/ 869165 h 1019392"/>
                <a:gd name="connsiteX192" fmla="*/ 1058046 w 1358789"/>
                <a:gd name="connsiteY192" fmla="*/ 892025 h 1019392"/>
                <a:gd name="connsiteX193" fmla="*/ 1053931 w 1358789"/>
                <a:gd name="connsiteY193" fmla="*/ 914885 h 1019392"/>
                <a:gd name="connsiteX194" fmla="*/ 1050959 w 1358789"/>
                <a:gd name="connsiteY194" fmla="*/ 929973 h 1019392"/>
                <a:gd name="connsiteX195" fmla="*/ 1047987 w 1358789"/>
                <a:gd name="connsiteY195" fmla="*/ 945061 h 1019392"/>
                <a:gd name="connsiteX196" fmla="*/ 1046387 w 1358789"/>
                <a:gd name="connsiteY196" fmla="*/ 952147 h 1019392"/>
                <a:gd name="connsiteX197" fmla="*/ 1044330 w 1358789"/>
                <a:gd name="connsiteY197" fmla="*/ 959234 h 1019392"/>
                <a:gd name="connsiteX198" fmla="*/ 1041587 w 1358789"/>
                <a:gd name="connsiteY198" fmla="*/ 966092 h 1019392"/>
                <a:gd name="connsiteX199" fmla="*/ 1037929 w 1358789"/>
                <a:gd name="connsiteY199" fmla="*/ 972493 h 1019392"/>
                <a:gd name="connsiteX200" fmla="*/ 1031071 w 1358789"/>
                <a:gd name="connsiteY200" fmla="*/ 981179 h 1019392"/>
                <a:gd name="connsiteX201" fmla="*/ 1002039 w 1358789"/>
                <a:gd name="connsiteY201" fmla="*/ 993524 h 1019392"/>
                <a:gd name="connsiteX202" fmla="*/ 987180 w 1358789"/>
                <a:gd name="connsiteY202" fmla="*/ 993752 h 1019392"/>
                <a:gd name="connsiteX203" fmla="*/ 981008 w 1358789"/>
                <a:gd name="connsiteY203" fmla="*/ 993752 h 1019392"/>
                <a:gd name="connsiteX204" fmla="*/ 977807 w 1358789"/>
                <a:gd name="connsiteY204" fmla="*/ 993752 h 1019392"/>
                <a:gd name="connsiteX205" fmla="*/ 970949 w 1358789"/>
                <a:gd name="connsiteY205" fmla="*/ 993752 h 1019392"/>
                <a:gd name="connsiteX206" fmla="*/ 967292 w 1358789"/>
                <a:gd name="connsiteY206" fmla="*/ 993752 h 1019392"/>
                <a:gd name="connsiteX207" fmla="*/ 959748 w 1358789"/>
                <a:gd name="connsiteY207" fmla="*/ 993752 h 1019392"/>
                <a:gd name="connsiteX208" fmla="*/ 947403 w 1358789"/>
                <a:gd name="connsiteY208" fmla="*/ 993981 h 1019392"/>
                <a:gd name="connsiteX209" fmla="*/ 938717 w 1358789"/>
                <a:gd name="connsiteY209" fmla="*/ 994210 h 1019392"/>
                <a:gd name="connsiteX210" fmla="*/ 934145 w 1358789"/>
                <a:gd name="connsiteY210" fmla="*/ 994210 h 1019392"/>
                <a:gd name="connsiteX211" fmla="*/ 919971 w 1358789"/>
                <a:gd name="connsiteY211" fmla="*/ 994438 h 1019392"/>
                <a:gd name="connsiteX212" fmla="*/ 899626 w 1358789"/>
                <a:gd name="connsiteY212" fmla="*/ 994667 h 1019392"/>
                <a:gd name="connsiteX213" fmla="*/ 860764 w 1358789"/>
                <a:gd name="connsiteY213" fmla="*/ 995124 h 1019392"/>
                <a:gd name="connsiteX214" fmla="*/ 849105 w 1358789"/>
                <a:gd name="connsiteY214" fmla="*/ 995353 h 1019392"/>
                <a:gd name="connsiteX215" fmla="*/ 687714 w 1358789"/>
                <a:gd name="connsiteY215" fmla="*/ 996724 h 1019392"/>
                <a:gd name="connsiteX216" fmla="*/ 681084 w 1358789"/>
                <a:gd name="connsiteY216" fmla="*/ 996724 h 1019392"/>
                <a:gd name="connsiteX217" fmla="*/ 667597 w 1358789"/>
                <a:gd name="connsiteY217" fmla="*/ 996724 h 1019392"/>
                <a:gd name="connsiteX218" fmla="*/ 660968 w 1358789"/>
                <a:gd name="connsiteY218" fmla="*/ 996724 h 1019392"/>
                <a:gd name="connsiteX219" fmla="*/ 620963 w 1358789"/>
                <a:gd name="connsiteY219" fmla="*/ 996724 h 1019392"/>
                <a:gd name="connsiteX220" fmla="*/ 620963 w 1358789"/>
                <a:gd name="connsiteY220" fmla="*/ 996724 h 1019392"/>
                <a:gd name="connsiteX221" fmla="*/ 532037 w 1358789"/>
                <a:gd name="connsiteY221" fmla="*/ 996496 h 1019392"/>
                <a:gd name="connsiteX222" fmla="*/ 508491 w 1358789"/>
                <a:gd name="connsiteY222" fmla="*/ 996267 h 1019392"/>
                <a:gd name="connsiteX223" fmla="*/ 480602 w 1358789"/>
                <a:gd name="connsiteY223" fmla="*/ 995810 h 1019392"/>
                <a:gd name="connsiteX224" fmla="*/ 475344 w 1358789"/>
                <a:gd name="connsiteY224" fmla="*/ 995810 h 1019392"/>
                <a:gd name="connsiteX225" fmla="*/ 454999 w 1358789"/>
                <a:gd name="connsiteY225" fmla="*/ 995353 h 1019392"/>
                <a:gd name="connsiteX226" fmla="*/ 450198 w 1358789"/>
                <a:gd name="connsiteY226" fmla="*/ 995124 h 1019392"/>
                <a:gd name="connsiteX227" fmla="*/ 445398 w 1358789"/>
                <a:gd name="connsiteY227" fmla="*/ 994895 h 1019392"/>
                <a:gd name="connsiteX228" fmla="*/ 436254 w 1358789"/>
                <a:gd name="connsiteY228" fmla="*/ 994667 h 1019392"/>
                <a:gd name="connsiteX229" fmla="*/ 427338 w 1358789"/>
                <a:gd name="connsiteY229" fmla="*/ 994438 h 1019392"/>
                <a:gd name="connsiteX230" fmla="*/ 418880 w 1358789"/>
                <a:gd name="connsiteY230" fmla="*/ 994210 h 1019392"/>
                <a:gd name="connsiteX231" fmla="*/ 411108 w 1358789"/>
                <a:gd name="connsiteY231" fmla="*/ 993981 h 1019392"/>
                <a:gd name="connsiteX232" fmla="*/ 407222 w 1358789"/>
                <a:gd name="connsiteY232" fmla="*/ 993752 h 1019392"/>
                <a:gd name="connsiteX233" fmla="*/ 400135 w 1358789"/>
                <a:gd name="connsiteY233" fmla="*/ 993295 h 1019392"/>
                <a:gd name="connsiteX234" fmla="*/ 396706 w 1358789"/>
                <a:gd name="connsiteY234" fmla="*/ 993067 h 1019392"/>
                <a:gd name="connsiteX235" fmla="*/ 393277 w 1358789"/>
                <a:gd name="connsiteY235" fmla="*/ 992838 h 1019392"/>
                <a:gd name="connsiteX236" fmla="*/ 387562 w 1358789"/>
                <a:gd name="connsiteY236" fmla="*/ 992381 h 1019392"/>
                <a:gd name="connsiteX237" fmla="*/ 384362 w 1358789"/>
                <a:gd name="connsiteY237" fmla="*/ 992152 h 1019392"/>
                <a:gd name="connsiteX238" fmla="*/ 379332 w 1358789"/>
                <a:gd name="connsiteY238" fmla="*/ 991695 h 1019392"/>
                <a:gd name="connsiteX239" fmla="*/ 374303 w 1358789"/>
                <a:gd name="connsiteY239" fmla="*/ 991238 h 1019392"/>
                <a:gd name="connsiteX240" fmla="*/ 370646 w 1358789"/>
                <a:gd name="connsiteY240" fmla="*/ 990781 h 1019392"/>
                <a:gd name="connsiteX241" fmla="*/ 368360 w 1358789"/>
                <a:gd name="connsiteY241" fmla="*/ 990323 h 1019392"/>
                <a:gd name="connsiteX242" fmla="*/ 365388 w 1358789"/>
                <a:gd name="connsiteY242" fmla="*/ 989866 h 1019392"/>
                <a:gd name="connsiteX243" fmla="*/ 362873 w 1358789"/>
                <a:gd name="connsiteY243" fmla="*/ 989180 h 1019392"/>
                <a:gd name="connsiteX244" fmla="*/ 362873 w 1358789"/>
                <a:gd name="connsiteY244" fmla="*/ 989180 h 1019392"/>
                <a:gd name="connsiteX245" fmla="*/ 361959 w 1358789"/>
                <a:gd name="connsiteY245" fmla="*/ 989180 h 1019392"/>
                <a:gd name="connsiteX246" fmla="*/ 360130 w 1358789"/>
                <a:gd name="connsiteY246" fmla="*/ 988952 h 1019392"/>
                <a:gd name="connsiteX247" fmla="*/ 359216 w 1358789"/>
                <a:gd name="connsiteY247" fmla="*/ 988723 h 1019392"/>
                <a:gd name="connsiteX248" fmla="*/ 357387 w 1358789"/>
                <a:gd name="connsiteY248" fmla="*/ 987809 h 1019392"/>
                <a:gd name="connsiteX249" fmla="*/ 352586 w 1358789"/>
                <a:gd name="connsiteY249" fmla="*/ 983694 h 1019392"/>
                <a:gd name="connsiteX250" fmla="*/ 351215 w 1358789"/>
                <a:gd name="connsiteY250" fmla="*/ 982094 h 1019392"/>
                <a:gd name="connsiteX251" fmla="*/ 350300 w 1358789"/>
                <a:gd name="connsiteY251" fmla="*/ 980951 h 1019392"/>
                <a:gd name="connsiteX252" fmla="*/ 348929 w 1358789"/>
                <a:gd name="connsiteY252" fmla="*/ 979351 h 1019392"/>
                <a:gd name="connsiteX253" fmla="*/ 346185 w 1358789"/>
                <a:gd name="connsiteY253" fmla="*/ 975693 h 1019392"/>
                <a:gd name="connsiteX254" fmla="*/ 345042 w 1358789"/>
                <a:gd name="connsiteY254" fmla="*/ 973864 h 1019392"/>
                <a:gd name="connsiteX255" fmla="*/ 340013 w 1358789"/>
                <a:gd name="connsiteY255" fmla="*/ 965635 h 1019392"/>
                <a:gd name="connsiteX256" fmla="*/ 339327 w 1358789"/>
                <a:gd name="connsiteY256" fmla="*/ 964492 h 1019392"/>
                <a:gd name="connsiteX257" fmla="*/ 336813 w 1358789"/>
                <a:gd name="connsiteY257" fmla="*/ 959691 h 1019392"/>
                <a:gd name="connsiteX258" fmla="*/ 322868 w 1358789"/>
                <a:gd name="connsiteY258" fmla="*/ 894769 h 1019392"/>
                <a:gd name="connsiteX259" fmla="*/ 322182 w 1358789"/>
                <a:gd name="connsiteY259" fmla="*/ 885167 h 1019392"/>
                <a:gd name="connsiteX260" fmla="*/ 321497 w 1358789"/>
                <a:gd name="connsiteY260" fmla="*/ 873509 h 1019392"/>
                <a:gd name="connsiteX261" fmla="*/ 321268 w 1358789"/>
                <a:gd name="connsiteY261" fmla="*/ 861850 h 1019392"/>
                <a:gd name="connsiteX262" fmla="*/ 321268 w 1358789"/>
                <a:gd name="connsiteY262" fmla="*/ 850192 h 1019392"/>
                <a:gd name="connsiteX263" fmla="*/ 321268 w 1358789"/>
                <a:gd name="connsiteY263" fmla="*/ 844248 h 1019392"/>
                <a:gd name="connsiteX264" fmla="*/ 321039 w 1358789"/>
                <a:gd name="connsiteY264" fmla="*/ 832589 h 1019392"/>
                <a:gd name="connsiteX265" fmla="*/ 319439 w 1358789"/>
                <a:gd name="connsiteY265" fmla="*/ 809044 h 1019392"/>
                <a:gd name="connsiteX266" fmla="*/ 316467 w 1358789"/>
                <a:gd name="connsiteY266" fmla="*/ 791441 h 1019392"/>
                <a:gd name="connsiteX267" fmla="*/ 310524 w 1358789"/>
                <a:gd name="connsiteY267" fmla="*/ 774068 h 1019392"/>
                <a:gd name="connsiteX268" fmla="*/ 307781 w 1358789"/>
                <a:gd name="connsiteY268" fmla="*/ 769267 h 1019392"/>
                <a:gd name="connsiteX269" fmla="*/ 304580 w 1358789"/>
                <a:gd name="connsiteY269" fmla="*/ 764924 h 1019392"/>
                <a:gd name="connsiteX270" fmla="*/ 302980 w 1358789"/>
                <a:gd name="connsiteY270" fmla="*/ 762866 h 1019392"/>
                <a:gd name="connsiteX271" fmla="*/ 299322 w 1358789"/>
                <a:gd name="connsiteY271" fmla="*/ 759209 h 1019392"/>
                <a:gd name="connsiteX272" fmla="*/ 297494 w 1358789"/>
                <a:gd name="connsiteY272" fmla="*/ 757609 h 1019392"/>
                <a:gd name="connsiteX273" fmla="*/ 294293 w 1358789"/>
                <a:gd name="connsiteY273" fmla="*/ 755323 h 1019392"/>
                <a:gd name="connsiteX274" fmla="*/ 291321 w 1358789"/>
                <a:gd name="connsiteY274" fmla="*/ 753494 h 1019392"/>
                <a:gd name="connsiteX275" fmla="*/ 289035 w 1358789"/>
                <a:gd name="connsiteY275" fmla="*/ 752351 h 1019392"/>
                <a:gd name="connsiteX276" fmla="*/ 284235 w 1358789"/>
                <a:gd name="connsiteY276" fmla="*/ 750522 h 1019392"/>
                <a:gd name="connsiteX277" fmla="*/ 278748 w 1358789"/>
                <a:gd name="connsiteY277" fmla="*/ 749150 h 1019392"/>
                <a:gd name="connsiteX278" fmla="*/ 268233 w 1358789"/>
                <a:gd name="connsiteY278" fmla="*/ 748236 h 1019392"/>
                <a:gd name="connsiteX279" fmla="*/ 268233 w 1358789"/>
                <a:gd name="connsiteY279" fmla="*/ 748236 h 1019392"/>
                <a:gd name="connsiteX280" fmla="*/ 249716 w 1358789"/>
                <a:gd name="connsiteY280" fmla="*/ 750979 h 1019392"/>
                <a:gd name="connsiteX281" fmla="*/ 185708 w 1358789"/>
                <a:gd name="connsiteY281" fmla="*/ 758294 h 1019392"/>
                <a:gd name="connsiteX282" fmla="*/ 113470 w 1358789"/>
                <a:gd name="connsiteY282" fmla="*/ 735206 h 1019392"/>
                <a:gd name="connsiteX283" fmla="*/ 102040 w 1358789"/>
                <a:gd name="connsiteY283" fmla="*/ 726748 h 1019392"/>
                <a:gd name="connsiteX284" fmla="*/ 89467 w 1358789"/>
                <a:gd name="connsiteY284" fmla="*/ 710288 h 1019392"/>
                <a:gd name="connsiteX285" fmla="*/ 84438 w 1358789"/>
                <a:gd name="connsiteY285" fmla="*/ 696344 h 1019392"/>
                <a:gd name="connsiteX286" fmla="*/ 83067 w 1358789"/>
                <a:gd name="connsiteY286" fmla="*/ 688343 h 1019392"/>
                <a:gd name="connsiteX287" fmla="*/ 83067 w 1358789"/>
                <a:gd name="connsiteY287" fmla="*/ 688343 h 1019392"/>
                <a:gd name="connsiteX288" fmla="*/ 101126 w 1358789"/>
                <a:gd name="connsiteY288" fmla="*/ 690172 h 1019392"/>
                <a:gd name="connsiteX289" fmla="*/ 114613 w 1358789"/>
                <a:gd name="connsiteY289" fmla="*/ 691315 h 1019392"/>
                <a:gd name="connsiteX290" fmla="*/ 155076 w 1358789"/>
                <a:gd name="connsiteY290" fmla="*/ 673484 h 1019392"/>
                <a:gd name="connsiteX291" fmla="*/ 151418 w 1358789"/>
                <a:gd name="connsiteY291" fmla="*/ 626164 h 1019392"/>
                <a:gd name="connsiteX292" fmla="*/ 114842 w 1358789"/>
                <a:gd name="connsiteY292" fmla="*/ 579986 h 1019392"/>
                <a:gd name="connsiteX293" fmla="*/ 114613 w 1358789"/>
                <a:gd name="connsiteY293" fmla="*/ 541810 h 1019392"/>
                <a:gd name="connsiteX294" fmla="*/ 275091 w 1358789"/>
                <a:gd name="connsiteY294" fmla="*/ 520322 h 1019392"/>
                <a:gd name="connsiteX295" fmla="*/ 316925 w 1358789"/>
                <a:gd name="connsiteY295" fmla="*/ 513235 h 1019392"/>
                <a:gd name="connsiteX296" fmla="*/ 324240 w 1358789"/>
                <a:gd name="connsiteY296" fmla="*/ 479174 h 1019392"/>
                <a:gd name="connsiteX297" fmla="*/ 321954 w 1358789"/>
                <a:gd name="connsiteY297" fmla="*/ 355501 h 1019392"/>
                <a:gd name="connsiteX298" fmla="*/ 323783 w 1358789"/>
                <a:gd name="connsiteY298" fmla="*/ 338128 h 1019392"/>
                <a:gd name="connsiteX299" fmla="*/ 365845 w 1358789"/>
                <a:gd name="connsiteY299" fmla="*/ 328984 h 1019392"/>
                <a:gd name="connsiteX300" fmla="*/ 377961 w 1358789"/>
                <a:gd name="connsiteY300" fmla="*/ 367388 h 1019392"/>
                <a:gd name="connsiteX301" fmla="*/ 382304 w 1358789"/>
                <a:gd name="connsiteY301" fmla="*/ 449456 h 1019392"/>
                <a:gd name="connsiteX302" fmla="*/ 414080 w 1358789"/>
                <a:gd name="connsiteY302" fmla="*/ 487632 h 1019392"/>
                <a:gd name="connsiteX303" fmla="*/ 461628 w 1358789"/>
                <a:gd name="connsiteY303" fmla="*/ 473002 h 1019392"/>
                <a:gd name="connsiteX304" fmla="*/ 489518 w 1358789"/>
                <a:gd name="connsiteY304" fmla="*/ 365788 h 1019392"/>
                <a:gd name="connsiteX305" fmla="*/ 475344 w 1358789"/>
                <a:gd name="connsiteY305" fmla="*/ 309324 h 1019392"/>
                <a:gd name="connsiteX306" fmla="*/ 513292 w 1358789"/>
                <a:gd name="connsiteY306" fmla="*/ 304523 h 1019392"/>
                <a:gd name="connsiteX307" fmla="*/ 34146 w 1358789"/>
                <a:gd name="connsiteY307" fmla="*/ 216741 h 1019392"/>
                <a:gd name="connsiteX308" fmla="*/ 146160 w 1358789"/>
                <a:gd name="connsiteY308" fmla="*/ 99241 h 1019392"/>
                <a:gd name="connsiteX309" fmla="*/ 268461 w 1358789"/>
                <a:gd name="connsiteY309" fmla="*/ 222685 h 1019392"/>
                <a:gd name="connsiteX310" fmla="*/ 153933 w 1358789"/>
                <a:gd name="connsiteY310" fmla="*/ 335384 h 1019392"/>
                <a:gd name="connsiteX311" fmla="*/ 34146 w 1358789"/>
                <a:gd name="connsiteY311" fmla="*/ 216741 h 1019392"/>
                <a:gd name="connsiteX312" fmla="*/ 127186 w 1358789"/>
                <a:gd name="connsiteY312" fmla="*/ 368760 h 1019392"/>
                <a:gd name="connsiteX313" fmla="*/ 143417 w 1358789"/>
                <a:gd name="connsiteY313" fmla="*/ 355044 h 1019392"/>
                <a:gd name="connsiteX314" fmla="*/ 278291 w 1358789"/>
                <a:gd name="connsiteY314" fmla="*/ 268862 h 1019392"/>
                <a:gd name="connsiteX315" fmla="*/ 282177 w 1358789"/>
                <a:gd name="connsiteY315" fmla="*/ 260861 h 1019392"/>
                <a:gd name="connsiteX316" fmla="*/ 300465 w 1358789"/>
                <a:gd name="connsiteY316" fmla="*/ 251031 h 1019392"/>
                <a:gd name="connsiteX317" fmla="*/ 437397 w 1358789"/>
                <a:gd name="connsiteY317" fmla="*/ 302009 h 1019392"/>
                <a:gd name="connsiteX318" fmla="*/ 454770 w 1358789"/>
                <a:gd name="connsiteY318" fmla="*/ 321440 h 1019392"/>
                <a:gd name="connsiteX319" fmla="*/ 461857 w 1358789"/>
                <a:gd name="connsiteY319" fmla="*/ 438483 h 1019392"/>
                <a:gd name="connsiteX320" fmla="*/ 453170 w 1358789"/>
                <a:gd name="connsiteY320" fmla="*/ 453571 h 1019392"/>
                <a:gd name="connsiteX321" fmla="*/ 423452 w 1358789"/>
                <a:gd name="connsiteY321" fmla="*/ 469115 h 1019392"/>
                <a:gd name="connsiteX322" fmla="*/ 402650 w 1358789"/>
                <a:gd name="connsiteY322" fmla="*/ 440083 h 1019392"/>
                <a:gd name="connsiteX323" fmla="*/ 397849 w 1358789"/>
                <a:gd name="connsiteY323" fmla="*/ 363731 h 1019392"/>
                <a:gd name="connsiteX324" fmla="*/ 379790 w 1358789"/>
                <a:gd name="connsiteY324" fmla="*/ 312296 h 1019392"/>
                <a:gd name="connsiteX325" fmla="*/ 308695 w 1358789"/>
                <a:gd name="connsiteY325" fmla="*/ 309553 h 1019392"/>
                <a:gd name="connsiteX326" fmla="*/ 299780 w 1358789"/>
                <a:gd name="connsiteY326" fmla="*/ 336527 h 1019392"/>
                <a:gd name="connsiteX327" fmla="*/ 301608 w 1358789"/>
                <a:gd name="connsiteY327" fmla="*/ 466144 h 1019392"/>
                <a:gd name="connsiteX328" fmla="*/ 300008 w 1358789"/>
                <a:gd name="connsiteY328" fmla="*/ 495404 h 1019392"/>
                <a:gd name="connsiteX329" fmla="*/ 283320 w 1358789"/>
                <a:gd name="connsiteY329" fmla="*/ 503405 h 1019392"/>
                <a:gd name="connsiteX330" fmla="*/ 122386 w 1358789"/>
                <a:gd name="connsiteY330" fmla="*/ 503177 h 1019392"/>
                <a:gd name="connsiteX331" fmla="*/ 114842 w 1358789"/>
                <a:gd name="connsiteY331" fmla="*/ 507063 h 1019392"/>
                <a:gd name="connsiteX332" fmla="*/ 82609 w 1358789"/>
                <a:gd name="connsiteY332" fmla="*/ 528094 h 1019392"/>
                <a:gd name="connsiteX333" fmla="*/ 82838 w 1358789"/>
                <a:gd name="connsiteY333" fmla="*/ 571071 h 1019392"/>
                <a:gd name="connsiteX334" fmla="*/ 127872 w 1358789"/>
                <a:gd name="connsiteY334" fmla="*/ 629364 h 1019392"/>
                <a:gd name="connsiteX335" fmla="*/ 136102 w 1358789"/>
                <a:gd name="connsiteY335" fmla="*/ 663654 h 1019392"/>
                <a:gd name="connsiteX336" fmla="*/ 95640 w 1358789"/>
                <a:gd name="connsiteY336" fmla="*/ 665026 h 1019392"/>
                <a:gd name="connsiteX337" fmla="*/ 35746 w 1358789"/>
                <a:gd name="connsiteY337" fmla="*/ 609247 h 1019392"/>
                <a:gd name="connsiteX338" fmla="*/ 30031 w 1358789"/>
                <a:gd name="connsiteY338" fmla="*/ 530152 h 1019392"/>
                <a:gd name="connsiteX339" fmla="*/ 50605 w 1358789"/>
                <a:gd name="connsiteY339" fmla="*/ 494490 h 1019392"/>
                <a:gd name="connsiteX340" fmla="*/ 127186 w 1358789"/>
                <a:gd name="connsiteY340" fmla="*/ 368760 h 101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1358789" h="1019392">
                  <a:moveTo>
                    <a:pt x="17230" y="508892"/>
                  </a:moveTo>
                  <a:cubicBezTo>
                    <a:pt x="-8145" y="549811"/>
                    <a:pt x="-5630" y="595074"/>
                    <a:pt x="25688" y="631421"/>
                  </a:cubicBezTo>
                  <a:cubicBezTo>
                    <a:pt x="42147" y="650624"/>
                    <a:pt x="52891" y="671426"/>
                    <a:pt x="59749" y="695429"/>
                  </a:cubicBezTo>
                  <a:cubicBezTo>
                    <a:pt x="66379" y="718518"/>
                    <a:pt x="74380" y="729491"/>
                    <a:pt x="100212" y="750751"/>
                  </a:cubicBezTo>
                  <a:cubicBezTo>
                    <a:pt x="138388" y="773611"/>
                    <a:pt x="140445" y="788698"/>
                    <a:pt x="136331" y="820474"/>
                  </a:cubicBezTo>
                  <a:cubicBezTo>
                    <a:pt x="135416" y="827332"/>
                    <a:pt x="135873" y="834190"/>
                    <a:pt x="135416" y="841048"/>
                  </a:cubicBezTo>
                  <a:cubicBezTo>
                    <a:pt x="133130" y="880367"/>
                    <a:pt x="130158" y="919457"/>
                    <a:pt x="128787" y="958777"/>
                  </a:cubicBezTo>
                  <a:cubicBezTo>
                    <a:pt x="127872" y="983465"/>
                    <a:pt x="137474" y="994210"/>
                    <a:pt x="161248" y="1000610"/>
                  </a:cubicBezTo>
                  <a:cubicBezTo>
                    <a:pt x="175878" y="1004497"/>
                    <a:pt x="190509" y="1002668"/>
                    <a:pt x="205139" y="1002668"/>
                  </a:cubicBezTo>
                  <a:cubicBezTo>
                    <a:pt x="221827" y="1002668"/>
                    <a:pt x="232343" y="994210"/>
                    <a:pt x="239201" y="979351"/>
                  </a:cubicBezTo>
                  <a:cubicBezTo>
                    <a:pt x="247887" y="960377"/>
                    <a:pt x="252231" y="940260"/>
                    <a:pt x="255431" y="919915"/>
                  </a:cubicBezTo>
                  <a:cubicBezTo>
                    <a:pt x="262061" y="877166"/>
                    <a:pt x="267776" y="834418"/>
                    <a:pt x="273948" y="791670"/>
                  </a:cubicBezTo>
                  <a:cubicBezTo>
                    <a:pt x="274634" y="786184"/>
                    <a:pt x="273719" y="778411"/>
                    <a:pt x="281720" y="778183"/>
                  </a:cubicBezTo>
                  <a:cubicBezTo>
                    <a:pt x="287892" y="777954"/>
                    <a:pt x="293150" y="782983"/>
                    <a:pt x="294065" y="789155"/>
                  </a:cubicBezTo>
                  <a:cubicBezTo>
                    <a:pt x="295893" y="802643"/>
                    <a:pt x="300694" y="815444"/>
                    <a:pt x="300923" y="829618"/>
                  </a:cubicBezTo>
                  <a:cubicBezTo>
                    <a:pt x="301151" y="865051"/>
                    <a:pt x="301380" y="900484"/>
                    <a:pt x="304580" y="935459"/>
                  </a:cubicBezTo>
                  <a:cubicBezTo>
                    <a:pt x="309381" y="985066"/>
                    <a:pt x="330869" y="1010897"/>
                    <a:pt x="361959" y="1012726"/>
                  </a:cubicBezTo>
                  <a:cubicBezTo>
                    <a:pt x="417737" y="1015927"/>
                    <a:pt x="941688" y="1019813"/>
                    <a:pt x="978950" y="1019356"/>
                  </a:cubicBezTo>
                  <a:cubicBezTo>
                    <a:pt x="1037929" y="1018441"/>
                    <a:pt x="1060332" y="996953"/>
                    <a:pt x="1071076" y="945289"/>
                  </a:cubicBezTo>
                  <a:cubicBezTo>
                    <a:pt x="1081592" y="894769"/>
                    <a:pt x="1081592" y="844019"/>
                    <a:pt x="1086164" y="793270"/>
                  </a:cubicBezTo>
                  <a:cubicBezTo>
                    <a:pt x="1089364" y="758752"/>
                    <a:pt x="1095765" y="752579"/>
                    <a:pt x="1130283" y="756008"/>
                  </a:cubicBezTo>
                  <a:cubicBezTo>
                    <a:pt x="1137141" y="756694"/>
                    <a:pt x="1225152" y="799671"/>
                    <a:pt x="1296476" y="756237"/>
                  </a:cubicBezTo>
                  <a:cubicBezTo>
                    <a:pt x="1350882" y="723090"/>
                    <a:pt x="1362770" y="665711"/>
                    <a:pt x="1357740" y="602389"/>
                  </a:cubicBezTo>
                  <a:cubicBezTo>
                    <a:pt x="1353854" y="552097"/>
                    <a:pt x="1318650" y="506377"/>
                    <a:pt x="1278188" y="494719"/>
                  </a:cubicBezTo>
                  <a:cubicBezTo>
                    <a:pt x="1231096" y="481231"/>
                    <a:pt x="1186748" y="487403"/>
                    <a:pt x="1145828" y="514378"/>
                  </a:cubicBezTo>
                  <a:cubicBezTo>
                    <a:pt x="1134170" y="522151"/>
                    <a:pt x="1121139" y="526265"/>
                    <a:pt x="1108566" y="531523"/>
                  </a:cubicBezTo>
                  <a:cubicBezTo>
                    <a:pt x="1097594" y="536324"/>
                    <a:pt x="1091421" y="530609"/>
                    <a:pt x="1088678" y="521008"/>
                  </a:cubicBezTo>
                  <a:cubicBezTo>
                    <a:pt x="1086849" y="514607"/>
                    <a:pt x="1087535" y="507292"/>
                    <a:pt x="1087535" y="500662"/>
                  </a:cubicBezTo>
                  <a:cubicBezTo>
                    <a:pt x="1087078" y="461343"/>
                    <a:pt x="1086392" y="422252"/>
                    <a:pt x="1086621" y="382933"/>
                  </a:cubicBezTo>
                  <a:cubicBezTo>
                    <a:pt x="1086849" y="332641"/>
                    <a:pt x="1063532" y="307724"/>
                    <a:pt x="1010954" y="292636"/>
                  </a:cubicBezTo>
                  <a:cubicBezTo>
                    <a:pt x="976436" y="282806"/>
                    <a:pt x="940774" y="286464"/>
                    <a:pt x="905570" y="284635"/>
                  </a:cubicBezTo>
                  <a:cubicBezTo>
                    <a:pt x="894825" y="284635"/>
                    <a:pt x="883853" y="284178"/>
                    <a:pt x="873108" y="284635"/>
                  </a:cubicBezTo>
                  <a:cubicBezTo>
                    <a:pt x="861450" y="285321"/>
                    <a:pt x="849563" y="287378"/>
                    <a:pt x="837904" y="287607"/>
                  </a:cubicBezTo>
                  <a:cubicBezTo>
                    <a:pt x="812072" y="288293"/>
                    <a:pt x="802014" y="277549"/>
                    <a:pt x="803157" y="252174"/>
                  </a:cubicBezTo>
                  <a:cubicBezTo>
                    <a:pt x="803843" y="236172"/>
                    <a:pt x="808872" y="221313"/>
                    <a:pt x="812758" y="206225"/>
                  </a:cubicBezTo>
                  <a:cubicBezTo>
                    <a:pt x="819616" y="180394"/>
                    <a:pt x="823274" y="154105"/>
                    <a:pt x="821673" y="127587"/>
                  </a:cubicBezTo>
                  <a:cubicBezTo>
                    <a:pt x="818473" y="68151"/>
                    <a:pt x="786240" y="28603"/>
                    <a:pt x="729548" y="12373"/>
                  </a:cubicBezTo>
                  <a:cubicBezTo>
                    <a:pt x="684285" y="-658"/>
                    <a:pt x="590559" y="-21917"/>
                    <a:pt x="531351" y="61979"/>
                  </a:cubicBezTo>
                  <a:cubicBezTo>
                    <a:pt x="510320" y="103355"/>
                    <a:pt x="501405" y="146561"/>
                    <a:pt x="514664" y="193195"/>
                  </a:cubicBezTo>
                  <a:cubicBezTo>
                    <a:pt x="521064" y="216055"/>
                    <a:pt x="531809" y="237086"/>
                    <a:pt x="537981" y="259946"/>
                  </a:cubicBezTo>
                  <a:cubicBezTo>
                    <a:pt x="542324" y="275491"/>
                    <a:pt x="536838" y="283264"/>
                    <a:pt x="521064" y="282806"/>
                  </a:cubicBezTo>
                  <a:cubicBezTo>
                    <a:pt x="486774" y="281663"/>
                    <a:pt x="450427" y="291493"/>
                    <a:pt x="420023" y="266119"/>
                  </a:cubicBezTo>
                  <a:cubicBezTo>
                    <a:pt x="417966" y="264290"/>
                    <a:pt x="414537" y="264290"/>
                    <a:pt x="411794" y="263375"/>
                  </a:cubicBezTo>
                  <a:cubicBezTo>
                    <a:pt x="379790" y="253774"/>
                    <a:pt x="348243" y="243487"/>
                    <a:pt x="316010" y="235258"/>
                  </a:cubicBezTo>
                  <a:cubicBezTo>
                    <a:pt x="300237" y="231143"/>
                    <a:pt x="290178" y="226571"/>
                    <a:pt x="287664" y="208054"/>
                  </a:cubicBezTo>
                  <a:cubicBezTo>
                    <a:pt x="283778" y="180394"/>
                    <a:pt x="270062" y="155933"/>
                    <a:pt x="253145" y="133988"/>
                  </a:cubicBezTo>
                  <a:cubicBezTo>
                    <a:pt x="200110" y="64951"/>
                    <a:pt x="113013" y="60836"/>
                    <a:pt x="55863" y="113185"/>
                  </a:cubicBezTo>
                  <a:cubicBezTo>
                    <a:pt x="-15460" y="178565"/>
                    <a:pt x="999" y="297437"/>
                    <a:pt x="78266" y="334470"/>
                  </a:cubicBezTo>
                  <a:cubicBezTo>
                    <a:pt x="83524" y="336985"/>
                    <a:pt x="88553" y="340185"/>
                    <a:pt x="93811" y="342928"/>
                  </a:cubicBezTo>
                  <a:cubicBezTo>
                    <a:pt x="114385" y="354358"/>
                    <a:pt x="113928" y="354130"/>
                    <a:pt x="102269" y="375389"/>
                  </a:cubicBezTo>
                  <a:cubicBezTo>
                    <a:pt x="77352" y="421567"/>
                    <a:pt x="45348" y="463858"/>
                    <a:pt x="17230" y="508892"/>
                  </a:cubicBezTo>
                  <a:close/>
                  <a:moveTo>
                    <a:pt x="253602" y="786641"/>
                  </a:moveTo>
                  <a:cubicBezTo>
                    <a:pt x="251774" y="809044"/>
                    <a:pt x="250402" y="831675"/>
                    <a:pt x="246973" y="853849"/>
                  </a:cubicBezTo>
                  <a:cubicBezTo>
                    <a:pt x="241258" y="889511"/>
                    <a:pt x="236915" y="925630"/>
                    <a:pt x="225027" y="960148"/>
                  </a:cubicBezTo>
                  <a:cubicBezTo>
                    <a:pt x="217026" y="983237"/>
                    <a:pt x="211083" y="985751"/>
                    <a:pt x="179079" y="982322"/>
                  </a:cubicBezTo>
                  <a:cubicBezTo>
                    <a:pt x="159876" y="980265"/>
                    <a:pt x="153476" y="973407"/>
                    <a:pt x="150961" y="951461"/>
                  </a:cubicBezTo>
                  <a:cubicBezTo>
                    <a:pt x="150047" y="942775"/>
                    <a:pt x="149589" y="933631"/>
                    <a:pt x="150961" y="925172"/>
                  </a:cubicBezTo>
                  <a:cubicBezTo>
                    <a:pt x="156905" y="885167"/>
                    <a:pt x="155076" y="844934"/>
                    <a:pt x="156447" y="804929"/>
                  </a:cubicBezTo>
                  <a:cubicBezTo>
                    <a:pt x="157362" y="777268"/>
                    <a:pt x="156905" y="777268"/>
                    <a:pt x="184337" y="778868"/>
                  </a:cubicBezTo>
                  <a:cubicBezTo>
                    <a:pt x="188223" y="779097"/>
                    <a:pt x="192109" y="779326"/>
                    <a:pt x="196224" y="779783"/>
                  </a:cubicBezTo>
                  <a:cubicBezTo>
                    <a:pt x="210626" y="778640"/>
                    <a:pt x="225256" y="781383"/>
                    <a:pt x="239429" y="775439"/>
                  </a:cubicBezTo>
                  <a:cubicBezTo>
                    <a:pt x="249716" y="770867"/>
                    <a:pt x="254517" y="776811"/>
                    <a:pt x="253602" y="786641"/>
                  </a:cubicBezTo>
                  <a:close/>
                  <a:moveTo>
                    <a:pt x="513292" y="304523"/>
                  </a:moveTo>
                  <a:cubicBezTo>
                    <a:pt x="523350" y="305895"/>
                    <a:pt x="532494" y="303838"/>
                    <a:pt x="541638" y="299037"/>
                  </a:cubicBezTo>
                  <a:cubicBezTo>
                    <a:pt x="565413" y="286693"/>
                    <a:pt x="571356" y="273434"/>
                    <a:pt x="560612" y="248745"/>
                  </a:cubicBezTo>
                  <a:cubicBezTo>
                    <a:pt x="550554" y="225428"/>
                    <a:pt x="538667" y="202796"/>
                    <a:pt x="535009" y="176965"/>
                  </a:cubicBezTo>
                  <a:cubicBezTo>
                    <a:pt x="532037" y="155248"/>
                    <a:pt x="532037" y="133988"/>
                    <a:pt x="537295" y="112728"/>
                  </a:cubicBezTo>
                  <a:cubicBezTo>
                    <a:pt x="552383" y="53521"/>
                    <a:pt x="596731" y="21517"/>
                    <a:pt x="658453" y="23574"/>
                  </a:cubicBezTo>
                  <a:cubicBezTo>
                    <a:pt x="680170" y="24260"/>
                    <a:pt x="701201" y="26546"/>
                    <a:pt x="722232" y="32489"/>
                  </a:cubicBezTo>
                  <a:cubicBezTo>
                    <a:pt x="726576" y="33861"/>
                    <a:pt x="730691" y="35233"/>
                    <a:pt x="734577" y="36604"/>
                  </a:cubicBezTo>
                  <a:cubicBezTo>
                    <a:pt x="734577" y="36604"/>
                    <a:pt x="734577" y="36604"/>
                    <a:pt x="734577" y="36604"/>
                  </a:cubicBezTo>
                  <a:cubicBezTo>
                    <a:pt x="735948" y="37061"/>
                    <a:pt x="737091" y="37519"/>
                    <a:pt x="738463" y="38204"/>
                  </a:cubicBezTo>
                  <a:cubicBezTo>
                    <a:pt x="738463" y="38204"/>
                    <a:pt x="738692" y="38204"/>
                    <a:pt x="738692" y="38204"/>
                  </a:cubicBezTo>
                  <a:cubicBezTo>
                    <a:pt x="739835" y="38662"/>
                    <a:pt x="741206" y="39347"/>
                    <a:pt x="742349" y="39805"/>
                  </a:cubicBezTo>
                  <a:cubicBezTo>
                    <a:pt x="742349" y="39805"/>
                    <a:pt x="742578" y="39805"/>
                    <a:pt x="742578" y="40033"/>
                  </a:cubicBezTo>
                  <a:cubicBezTo>
                    <a:pt x="743721" y="40490"/>
                    <a:pt x="744864" y="41176"/>
                    <a:pt x="746007" y="41633"/>
                  </a:cubicBezTo>
                  <a:cubicBezTo>
                    <a:pt x="746007" y="41633"/>
                    <a:pt x="746235" y="41633"/>
                    <a:pt x="746235" y="41862"/>
                  </a:cubicBezTo>
                  <a:cubicBezTo>
                    <a:pt x="747378" y="42548"/>
                    <a:pt x="748521" y="43005"/>
                    <a:pt x="749664" y="43691"/>
                  </a:cubicBezTo>
                  <a:cubicBezTo>
                    <a:pt x="749664" y="43691"/>
                    <a:pt x="749664" y="43691"/>
                    <a:pt x="749664" y="43691"/>
                  </a:cubicBezTo>
                  <a:cubicBezTo>
                    <a:pt x="757665" y="48034"/>
                    <a:pt x="764523" y="53292"/>
                    <a:pt x="770467" y="59236"/>
                  </a:cubicBezTo>
                  <a:cubicBezTo>
                    <a:pt x="770467" y="59236"/>
                    <a:pt x="770467" y="59236"/>
                    <a:pt x="770467" y="59236"/>
                  </a:cubicBezTo>
                  <a:cubicBezTo>
                    <a:pt x="771153" y="59921"/>
                    <a:pt x="771839" y="60836"/>
                    <a:pt x="772753" y="61522"/>
                  </a:cubicBezTo>
                  <a:cubicBezTo>
                    <a:pt x="772982" y="61750"/>
                    <a:pt x="772982" y="61750"/>
                    <a:pt x="773210" y="61979"/>
                  </a:cubicBezTo>
                  <a:cubicBezTo>
                    <a:pt x="773896" y="62665"/>
                    <a:pt x="774582" y="63579"/>
                    <a:pt x="775268" y="64265"/>
                  </a:cubicBezTo>
                  <a:cubicBezTo>
                    <a:pt x="775496" y="64493"/>
                    <a:pt x="775496" y="64722"/>
                    <a:pt x="775725" y="64722"/>
                  </a:cubicBezTo>
                  <a:cubicBezTo>
                    <a:pt x="776411" y="65408"/>
                    <a:pt x="776868" y="66322"/>
                    <a:pt x="777554" y="67008"/>
                  </a:cubicBezTo>
                  <a:cubicBezTo>
                    <a:pt x="777782" y="67237"/>
                    <a:pt x="778011" y="67465"/>
                    <a:pt x="778011" y="67694"/>
                  </a:cubicBezTo>
                  <a:cubicBezTo>
                    <a:pt x="778468" y="68380"/>
                    <a:pt x="779154" y="69294"/>
                    <a:pt x="779611" y="69980"/>
                  </a:cubicBezTo>
                  <a:cubicBezTo>
                    <a:pt x="779840" y="70208"/>
                    <a:pt x="780068" y="70437"/>
                    <a:pt x="780068" y="70666"/>
                  </a:cubicBezTo>
                  <a:cubicBezTo>
                    <a:pt x="780525" y="71351"/>
                    <a:pt x="781211" y="72266"/>
                    <a:pt x="781668" y="72952"/>
                  </a:cubicBezTo>
                  <a:cubicBezTo>
                    <a:pt x="781897" y="73180"/>
                    <a:pt x="781897" y="73409"/>
                    <a:pt x="782126" y="73637"/>
                  </a:cubicBezTo>
                  <a:cubicBezTo>
                    <a:pt x="782583" y="74552"/>
                    <a:pt x="783040" y="75238"/>
                    <a:pt x="783726" y="76152"/>
                  </a:cubicBezTo>
                  <a:cubicBezTo>
                    <a:pt x="783954" y="76381"/>
                    <a:pt x="783954" y="76609"/>
                    <a:pt x="784183" y="76838"/>
                  </a:cubicBezTo>
                  <a:cubicBezTo>
                    <a:pt x="784640" y="77752"/>
                    <a:pt x="785097" y="78667"/>
                    <a:pt x="785555" y="79352"/>
                  </a:cubicBezTo>
                  <a:cubicBezTo>
                    <a:pt x="785555" y="79581"/>
                    <a:pt x="785783" y="79581"/>
                    <a:pt x="785783" y="79810"/>
                  </a:cubicBezTo>
                  <a:cubicBezTo>
                    <a:pt x="787841" y="83696"/>
                    <a:pt x="789669" y="88039"/>
                    <a:pt x="791498" y="92383"/>
                  </a:cubicBezTo>
                  <a:cubicBezTo>
                    <a:pt x="791727" y="92840"/>
                    <a:pt x="791727" y="93068"/>
                    <a:pt x="791955" y="93526"/>
                  </a:cubicBezTo>
                  <a:cubicBezTo>
                    <a:pt x="792184" y="94211"/>
                    <a:pt x="792413" y="95126"/>
                    <a:pt x="792870" y="96040"/>
                  </a:cubicBezTo>
                  <a:cubicBezTo>
                    <a:pt x="793098" y="96497"/>
                    <a:pt x="793327" y="97183"/>
                    <a:pt x="793327" y="97640"/>
                  </a:cubicBezTo>
                  <a:cubicBezTo>
                    <a:pt x="793556" y="98326"/>
                    <a:pt x="793784" y="99241"/>
                    <a:pt x="794013" y="99926"/>
                  </a:cubicBezTo>
                  <a:cubicBezTo>
                    <a:pt x="794241" y="100612"/>
                    <a:pt x="794470" y="101069"/>
                    <a:pt x="794470" y="101755"/>
                  </a:cubicBezTo>
                  <a:cubicBezTo>
                    <a:pt x="794699" y="102441"/>
                    <a:pt x="794927" y="103355"/>
                    <a:pt x="795156" y="104041"/>
                  </a:cubicBezTo>
                  <a:cubicBezTo>
                    <a:pt x="795384" y="104727"/>
                    <a:pt x="795613" y="105413"/>
                    <a:pt x="795613" y="106099"/>
                  </a:cubicBezTo>
                  <a:cubicBezTo>
                    <a:pt x="795842" y="106784"/>
                    <a:pt x="796070" y="107470"/>
                    <a:pt x="796299" y="108385"/>
                  </a:cubicBezTo>
                  <a:cubicBezTo>
                    <a:pt x="796527" y="109070"/>
                    <a:pt x="796756" y="109756"/>
                    <a:pt x="796756" y="110671"/>
                  </a:cubicBezTo>
                  <a:cubicBezTo>
                    <a:pt x="796985" y="111356"/>
                    <a:pt x="797213" y="112042"/>
                    <a:pt x="797213" y="112957"/>
                  </a:cubicBezTo>
                  <a:cubicBezTo>
                    <a:pt x="797442" y="113642"/>
                    <a:pt x="797670" y="114557"/>
                    <a:pt x="797670" y="115243"/>
                  </a:cubicBezTo>
                  <a:cubicBezTo>
                    <a:pt x="797899" y="115928"/>
                    <a:pt x="797899" y="116614"/>
                    <a:pt x="798128" y="117529"/>
                  </a:cubicBezTo>
                  <a:cubicBezTo>
                    <a:pt x="798356" y="118443"/>
                    <a:pt x="798356" y="119129"/>
                    <a:pt x="798585" y="120043"/>
                  </a:cubicBezTo>
                  <a:cubicBezTo>
                    <a:pt x="798813" y="120729"/>
                    <a:pt x="798813" y="121415"/>
                    <a:pt x="799042" y="122101"/>
                  </a:cubicBezTo>
                  <a:cubicBezTo>
                    <a:pt x="799271" y="123015"/>
                    <a:pt x="799271" y="123929"/>
                    <a:pt x="799499" y="124844"/>
                  </a:cubicBezTo>
                  <a:cubicBezTo>
                    <a:pt x="799728" y="125530"/>
                    <a:pt x="799728" y="126215"/>
                    <a:pt x="799956" y="126901"/>
                  </a:cubicBezTo>
                  <a:cubicBezTo>
                    <a:pt x="800185" y="128044"/>
                    <a:pt x="800185" y="128959"/>
                    <a:pt x="800414" y="130102"/>
                  </a:cubicBezTo>
                  <a:cubicBezTo>
                    <a:pt x="800414" y="130559"/>
                    <a:pt x="800642" y="131245"/>
                    <a:pt x="800642" y="131702"/>
                  </a:cubicBezTo>
                  <a:cubicBezTo>
                    <a:pt x="800871" y="133302"/>
                    <a:pt x="801099" y="135131"/>
                    <a:pt x="801328" y="136731"/>
                  </a:cubicBezTo>
                  <a:cubicBezTo>
                    <a:pt x="804300" y="159362"/>
                    <a:pt x="798356" y="181537"/>
                    <a:pt x="791270" y="203254"/>
                  </a:cubicBezTo>
                  <a:cubicBezTo>
                    <a:pt x="788755" y="211255"/>
                    <a:pt x="786012" y="219027"/>
                    <a:pt x="783497" y="227028"/>
                  </a:cubicBezTo>
                  <a:cubicBezTo>
                    <a:pt x="780983" y="235029"/>
                    <a:pt x="778468" y="243030"/>
                    <a:pt x="776182" y="251031"/>
                  </a:cubicBezTo>
                  <a:cubicBezTo>
                    <a:pt x="776182" y="251031"/>
                    <a:pt x="776182" y="251031"/>
                    <a:pt x="776182" y="251031"/>
                  </a:cubicBezTo>
                  <a:cubicBezTo>
                    <a:pt x="775725" y="252403"/>
                    <a:pt x="775496" y="253546"/>
                    <a:pt x="775268" y="254917"/>
                  </a:cubicBezTo>
                  <a:cubicBezTo>
                    <a:pt x="775268" y="255146"/>
                    <a:pt x="775268" y="255374"/>
                    <a:pt x="775268" y="255603"/>
                  </a:cubicBezTo>
                  <a:cubicBezTo>
                    <a:pt x="775039" y="256746"/>
                    <a:pt x="774810" y="257889"/>
                    <a:pt x="774810" y="258803"/>
                  </a:cubicBezTo>
                  <a:cubicBezTo>
                    <a:pt x="774810" y="258803"/>
                    <a:pt x="774810" y="259032"/>
                    <a:pt x="774810" y="259032"/>
                  </a:cubicBezTo>
                  <a:cubicBezTo>
                    <a:pt x="774582" y="260175"/>
                    <a:pt x="774582" y="261318"/>
                    <a:pt x="774582" y="262461"/>
                  </a:cubicBezTo>
                  <a:cubicBezTo>
                    <a:pt x="774582" y="262461"/>
                    <a:pt x="774582" y="262461"/>
                    <a:pt x="774582" y="262461"/>
                  </a:cubicBezTo>
                  <a:cubicBezTo>
                    <a:pt x="774582" y="263604"/>
                    <a:pt x="774582" y="264747"/>
                    <a:pt x="774582" y="266119"/>
                  </a:cubicBezTo>
                  <a:cubicBezTo>
                    <a:pt x="775039" y="278692"/>
                    <a:pt x="781440" y="288521"/>
                    <a:pt x="793784" y="296294"/>
                  </a:cubicBezTo>
                  <a:cubicBezTo>
                    <a:pt x="809100" y="305666"/>
                    <a:pt x="825331" y="310924"/>
                    <a:pt x="844076" y="308638"/>
                  </a:cubicBezTo>
                  <a:cubicBezTo>
                    <a:pt x="884996" y="303380"/>
                    <a:pt x="925915" y="304066"/>
                    <a:pt x="966606" y="308410"/>
                  </a:cubicBezTo>
                  <a:cubicBezTo>
                    <a:pt x="967520" y="308410"/>
                    <a:pt x="968435" y="308638"/>
                    <a:pt x="969349" y="308638"/>
                  </a:cubicBezTo>
                  <a:cubicBezTo>
                    <a:pt x="972321" y="308867"/>
                    <a:pt x="975293" y="309324"/>
                    <a:pt x="978264" y="309781"/>
                  </a:cubicBezTo>
                  <a:cubicBezTo>
                    <a:pt x="979407" y="310010"/>
                    <a:pt x="980779" y="310010"/>
                    <a:pt x="981922" y="310238"/>
                  </a:cubicBezTo>
                  <a:cubicBezTo>
                    <a:pt x="984665" y="310696"/>
                    <a:pt x="987637" y="310924"/>
                    <a:pt x="990380" y="311381"/>
                  </a:cubicBezTo>
                  <a:cubicBezTo>
                    <a:pt x="991523" y="311610"/>
                    <a:pt x="992666" y="311610"/>
                    <a:pt x="993809" y="311839"/>
                  </a:cubicBezTo>
                  <a:cubicBezTo>
                    <a:pt x="997695" y="312296"/>
                    <a:pt x="1001582" y="312982"/>
                    <a:pt x="1005468" y="313667"/>
                  </a:cubicBezTo>
                  <a:cubicBezTo>
                    <a:pt x="1012783" y="314810"/>
                    <a:pt x="1019412" y="316411"/>
                    <a:pt x="1025356" y="318468"/>
                  </a:cubicBezTo>
                  <a:cubicBezTo>
                    <a:pt x="1031300" y="320525"/>
                    <a:pt x="1036557" y="323269"/>
                    <a:pt x="1041129" y="326240"/>
                  </a:cubicBezTo>
                  <a:cubicBezTo>
                    <a:pt x="1048902" y="331498"/>
                    <a:pt x="1054845" y="338128"/>
                    <a:pt x="1058960" y="346586"/>
                  </a:cubicBezTo>
                  <a:cubicBezTo>
                    <a:pt x="1060560" y="350015"/>
                    <a:pt x="1061932" y="353672"/>
                    <a:pt x="1063075" y="357559"/>
                  </a:cubicBezTo>
                  <a:cubicBezTo>
                    <a:pt x="1063532" y="359616"/>
                    <a:pt x="1064218" y="361673"/>
                    <a:pt x="1064675" y="363731"/>
                  </a:cubicBezTo>
                  <a:cubicBezTo>
                    <a:pt x="1065590" y="368074"/>
                    <a:pt x="1066047" y="372418"/>
                    <a:pt x="1066504" y="377447"/>
                  </a:cubicBezTo>
                  <a:cubicBezTo>
                    <a:pt x="1066961" y="383162"/>
                    <a:pt x="1067190" y="388648"/>
                    <a:pt x="1067418" y="394363"/>
                  </a:cubicBezTo>
                  <a:cubicBezTo>
                    <a:pt x="1067647" y="400078"/>
                    <a:pt x="1067876" y="405565"/>
                    <a:pt x="1068104" y="411280"/>
                  </a:cubicBezTo>
                  <a:cubicBezTo>
                    <a:pt x="1068333" y="419738"/>
                    <a:pt x="1068561" y="428196"/>
                    <a:pt x="1068561" y="436654"/>
                  </a:cubicBezTo>
                  <a:cubicBezTo>
                    <a:pt x="1068561" y="442369"/>
                    <a:pt x="1068561" y="447856"/>
                    <a:pt x="1068333" y="453571"/>
                  </a:cubicBezTo>
                  <a:cubicBezTo>
                    <a:pt x="1068104" y="462029"/>
                    <a:pt x="1067647" y="470487"/>
                    <a:pt x="1067190" y="478945"/>
                  </a:cubicBezTo>
                  <a:cubicBezTo>
                    <a:pt x="1066733" y="487403"/>
                    <a:pt x="1065818" y="495862"/>
                    <a:pt x="1064904" y="504320"/>
                  </a:cubicBezTo>
                  <a:cubicBezTo>
                    <a:pt x="1064675" y="507063"/>
                    <a:pt x="1064218" y="510035"/>
                    <a:pt x="1063989" y="512778"/>
                  </a:cubicBezTo>
                  <a:cubicBezTo>
                    <a:pt x="1063304" y="517807"/>
                    <a:pt x="1063304" y="522608"/>
                    <a:pt x="1063989" y="527180"/>
                  </a:cubicBezTo>
                  <a:cubicBezTo>
                    <a:pt x="1065361" y="537010"/>
                    <a:pt x="1069476" y="545011"/>
                    <a:pt x="1075877" y="550268"/>
                  </a:cubicBezTo>
                  <a:cubicBezTo>
                    <a:pt x="1077020" y="551183"/>
                    <a:pt x="1078163" y="552097"/>
                    <a:pt x="1079534" y="552783"/>
                  </a:cubicBezTo>
                  <a:cubicBezTo>
                    <a:pt x="1088450" y="558269"/>
                    <a:pt x="1100337" y="559184"/>
                    <a:pt x="1113824" y="553926"/>
                  </a:cubicBezTo>
                  <a:cubicBezTo>
                    <a:pt x="1119311" y="551869"/>
                    <a:pt x="1124568" y="549583"/>
                    <a:pt x="1130055" y="547297"/>
                  </a:cubicBezTo>
                  <a:cubicBezTo>
                    <a:pt x="1138970" y="543410"/>
                    <a:pt x="1147657" y="538838"/>
                    <a:pt x="1155887" y="533352"/>
                  </a:cubicBezTo>
                  <a:cubicBezTo>
                    <a:pt x="1160230" y="530380"/>
                    <a:pt x="1164573" y="527866"/>
                    <a:pt x="1168917" y="525351"/>
                  </a:cubicBezTo>
                  <a:cubicBezTo>
                    <a:pt x="1177832" y="520550"/>
                    <a:pt x="1186748" y="517121"/>
                    <a:pt x="1196120" y="514607"/>
                  </a:cubicBezTo>
                  <a:cubicBezTo>
                    <a:pt x="1202978" y="512778"/>
                    <a:pt x="1210065" y="511406"/>
                    <a:pt x="1217151" y="510721"/>
                  </a:cubicBezTo>
                  <a:cubicBezTo>
                    <a:pt x="1221952" y="510263"/>
                    <a:pt x="1226753" y="510035"/>
                    <a:pt x="1231553" y="510263"/>
                  </a:cubicBezTo>
                  <a:cubicBezTo>
                    <a:pt x="1238868" y="510263"/>
                    <a:pt x="1246184" y="511178"/>
                    <a:pt x="1253499" y="512321"/>
                  </a:cubicBezTo>
                  <a:cubicBezTo>
                    <a:pt x="1258299" y="513235"/>
                    <a:pt x="1263329" y="514150"/>
                    <a:pt x="1268358" y="515521"/>
                  </a:cubicBezTo>
                  <a:cubicBezTo>
                    <a:pt x="1279788" y="518493"/>
                    <a:pt x="1290532" y="523751"/>
                    <a:pt x="1299905" y="531295"/>
                  </a:cubicBezTo>
                  <a:cubicBezTo>
                    <a:pt x="1302648" y="533581"/>
                    <a:pt x="1305391" y="535867"/>
                    <a:pt x="1308134" y="538610"/>
                  </a:cubicBezTo>
                  <a:cubicBezTo>
                    <a:pt x="1311563" y="542039"/>
                    <a:pt x="1314992" y="545925"/>
                    <a:pt x="1317964" y="550040"/>
                  </a:cubicBezTo>
                  <a:cubicBezTo>
                    <a:pt x="1320250" y="553240"/>
                    <a:pt x="1322307" y="556441"/>
                    <a:pt x="1324365" y="559870"/>
                  </a:cubicBezTo>
                  <a:cubicBezTo>
                    <a:pt x="1325051" y="561013"/>
                    <a:pt x="1325736" y="562156"/>
                    <a:pt x="1326194" y="563527"/>
                  </a:cubicBezTo>
                  <a:cubicBezTo>
                    <a:pt x="1327337" y="566042"/>
                    <a:pt x="1328480" y="568556"/>
                    <a:pt x="1329623" y="571071"/>
                  </a:cubicBezTo>
                  <a:cubicBezTo>
                    <a:pt x="1330766" y="573586"/>
                    <a:pt x="1331680" y="576329"/>
                    <a:pt x="1332594" y="579072"/>
                  </a:cubicBezTo>
                  <a:cubicBezTo>
                    <a:pt x="1333052" y="580444"/>
                    <a:pt x="1333509" y="581815"/>
                    <a:pt x="1333966" y="583187"/>
                  </a:cubicBezTo>
                  <a:cubicBezTo>
                    <a:pt x="1335566" y="588902"/>
                    <a:pt x="1336938" y="594845"/>
                    <a:pt x="1337624" y="601246"/>
                  </a:cubicBezTo>
                  <a:cubicBezTo>
                    <a:pt x="1338081" y="604447"/>
                    <a:pt x="1338309" y="607647"/>
                    <a:pt x="1338538" y="611076"/>
                  </a:cubicBezTo>
                  <a:cubicBezTo>
                    <a:pt x="1338767" y="615648"/>
                    <a:pt x="1338995" y="620677"/>
                    <a:pt x="1338995" y="625706"/>
                  </a:cubicBezTo>
                  <a:cubicBezTo>
                    <a:pt x="1338995" y="627764"/>
                    <a:pt x="1338995" y="630050"/>
                    <a:pt x="1338995" y="632107"/>
                  </a:cubicBezTo>
                  <a:cubicBezTo>
                    <a:pt x="1338995" y="633250"/>
                    <a:pt x="1338995" y="634393"/>
                    <a:pt x="1338767" y="635308"/>
                  </a:cubicBezTo>
                  <a:cubicBezTo>
                    <a:pt x="1338538" y="639651"/>
                    <a:pt x="1338081" y="644223"/>
                    <a:pt x="1337624" y="649024"/>
                  </a:cubicBezTo>
                  <a:cubicBezTo>
                    <a:pt x="1337395" y="650167"/>
                    <a:pt x="1337395" y="651310"/>
                    <a:pt x="1337166" y="652453"/>
                  </a:cubicBezTo>
                  <a:cubicBezTo>
                    <a:pt x="1330994" y="698173"/>
                    <a:pt x="1307448" y="749836"/>
                    <a:pt x="1238640" y="753037"/>
                  </a:cubicBezTo>
                  <a:cubicBezTo>
                    <a:pt x="1217609" y="753951"/>
                    <a:pt x="1192234" y="750522"/>
                    <a:pt x="1161830" y="740692"/>
                  </a:cubicBezTo>
                  <a:cubicBezTo>
                    <a:pt x="1157258" y="738178"/>
                    <a:pt x="1152229" y="736120"/>
                    <a:pt x="1147428" y="734749"/>
                  </a:cubicBezTo>
                  <a:cubicBezTo>
                    <a:pt x="1144914" y="734063"/>
                    <a:pt x="1142399" y="733377"/>
                    <a:pt x="1140113" y="732920"/>
                  </a:cubicBezTo>
                  <a:cubicBezTo>
                    <a:pt x="1137599" y="732463"/>
                    <a:pt x="1135084" y="732005"/>
                    <a:pt x="1132569" y="731777"/>
                  </a:cubicBezTo>
                  <a:cubicBezTo>
                    <a:pt x="1125026" y="730862"/>
                    <a:pt x="1117253" y="731091"/>
                    <a:pt x="1109481" y="731777"/>
                  </a:cubicBezTo>
                  <a:cubicBezTo>
                    <a:pt x="1106966" y="732005"/>
                    <a:pt x="1104223" y="732463"/>
                    <a:pt x="1101708" y="732691"/>
                  </a:cubicBezTo>
                  <a:cubicBezTo>
                    <a:pt x="1091421" y="734291"/>
                    <a:pt x="1084106" y="737035"/>
                    <a:pt x="1078848" y="741835"/>
                  </a:cubicBezTo>
                  <a:cubicBezTo>
                    <a:pt x="1077477" y="742978"/>
                    <a:pt x="1076334" y="744350"/>
                    <a:pt x="1075419" y="745950"/>
                  </a:cubicBezTo>
                  <a:cubicBezTo>
                    <a:pt x="1072448" y="750522"/>
                    <a:pt x="1070390" y="756466"/>
                    <a:pt x="1069247" y="764238"/>
                  </a:cubicBezTo>
                  <a:cubicBezTo>
                    <a:pt x="1068790" y="766753"/>
                    <a:pt x="1068561" y="769039"/>
                    <a:pt x="1068104" y="771553"/>
                  </a:cubicBezTo>
                  <a:cubicBezTo>
                    <a:pt x="1067418" y="776354"/>
                    <a:pt x="1066733" y="781383"/>
                    <a:pt x="1066275" y="786184"/>
                  </a:cubicBezTo>
                  <a:cubicBezTo>
                    <a:pt x="1065590" y="790984"/>
                    <a:pt x="1065132" y="796013"/>
                    <a:pt x="1064904" y="800814"/>
                  </a:cubicBezTo>
                  <a:cubicBezTo>
                    <a:pt x="1064447" y="805615"/>
                    <a:pt x="1064218" y="810644"/>
                    <a:pt x="1064218" y="815444"/>
                  </a:cubicBezTo>
                  <a:cubicBezTo>
                    <a:pt x="1064218" y="817959"/>
                    <a:pt x="1064218" y="820245"/>
                    <a:pt x="1064218" y="822760"/>
                  </a:cubicBezTo>
                  <a:cubicBezTo>
                    <a:pt x="1064447" y="830532"/>
                    <a:pt x="1064218" y="838304"/>
                    <a:pt x="1063761" y="846077"/>
                  </a:cubicBezTo>
                  <a:cubicBezTo>
                    <a:pt x="1063304" y="853849"/>
                    <a:pt x="1062618" y="861393"/>
                    <a:pt x="1061475" y="869165"/>
                  </a:cubicBezTo>
                  <a:cubicBezTo>
                    <a:pt x="1060560" y="876709"/>
                    <a:pt x="1059417" y="884482"/>
                    <a:pt x="1058046" y="892025"/>
                  </a:cubicBezTo>
                  <a:cubicBezTo>
                    <a:pt x="1056674" y="899569"/>
                    <a:pt x="1055303" y="907113"/>
                    <a:pt x="1053931" y="914885"/>
                  </a:cubicBezTo>
                  <a:cubicBezTo>
                    <a:pt x="1053017" y="919915"/>
                    <a:pt x="1051874" y="924944"/>
                    <a:pt x="1050959" y="929973"/>
                  </a:cubicBezTo>
                  <a:cubicBezTo>
                    <a:pt x="1050045" y="935002"/>
                    <a:pt x="1048902" y="940031"/>
                    <a:pt x="1047987" y="945061"/>
                  </a:cubicBezTo>
                  <a:cubicBezTo>
                    <a:pt x="1047530" y="947347"/>
                    <a:pt x="1047073" y="949861"/>
                    <a:pt x="1046387" y="952147"/>
                  </a:cubicBezTo>
                  <a:cubicBezTo>
                    <a:pt x="1045701" y="954433"/>
                    <a:pt x="1045244" y="956948"/>
                    <a:pt x="1044330" y="959234"/>
                  </a:cubicBezTo>
                  <a:cubicBezTo>
                    <a:pt x="1043644" y="961520"/>
                    <a:pt x="1042730" y="963806"/>
                    <a:pt x="1041587" y="966092"/>
                  </a:cubicBezTo>
                  <a:cubicBezTo>
                    <a:pt x="1040444" y="968378"/>
                    <a:pt x="1039301" y="970435"/>
                    <a:pt x="1037929" y="972493"/>
                  </a:cubicBezTo>
                  <a:cubicBezTo>
                    <a:pt x="1035872" y="975693"/>
                    <a:pt x="1033586" y="978665"/>
                    <a:pt x="1031071" y="981179"/>
                  </a:cubicBezTo>
                  <a:cubicBezTo>
                    <a:pt x="1023756" y="988952"/>
                    <a:pt x="1015069" y="993295"/>
                    <a:pt x="1002039" y="993524"/>
                  </a:cubicBezTo>
                  <a:cubicBezTo>
                    <a:pt x="997924" y="993524"/>
                    <a:pt x="993123" y="993752"/>
                    <a:pt x="987180" y="993752"/>
                  </a:cubicBezTo>
                  <a:cubicBezTo>
                    <a:pt x="985351" y="993752"/>
                    <a:pt x="983294" y="993752"/>
                    <a:pt x="981008" y="993752"/>
                  </a:cubicBezTo>
                  <a:cubicBezTo>
                    <a:pt x="979865" y="993752"/>
                    <a:pt x="978950" y="993752"/>
                    <a:pt x="977807" y="993752"/>
                  </a:cubicBezTo>
                  <a:cubicBezTo>
                    <a:pt x="975521" y="993752"/>
                    <a:pt x="973235" y="993752"/>
                    <a:pt x="970949" y="993752"/>
                  </a:cubicBezTo>
                  <a:cubicBezTo>
                    <a:pt x="969806" y="993752"/>
                    <a:pt x="968663" y="993752"/>
                    <a:pt x="967292" y="993752"/>
                  </a:cubicBezTo>
                  <a:cubicBezTo>
                    <a:pt x="964777" y="993752"/>
                    <a:pt x="962262" y="993752"/>
                    <a:pt x="959748" y="993752"/>
                  </a:cubicBezTo>
                  <a:cubicBezTo>
                    <a:pt x="955862" y="993752"/>
                    <a:pt x="951747" y="993981"/>
                    <a:pt x="947403" y="993981"/>
                  </a:cubicBezTo>
                  <a:cubicBezTo>
                    <a:pt x="944660" y="993981"/>
                    <a:pt x="941688" y="993981"/>
                    <a:pt x="938717" y="994210"/>
                  </a:cubicBezTo>
                  <a:cubicBezTo>
                    <a:pt x="937116" y="994210"/>
                    <a:pt x="935745" y="994210"/>
                    <a:pt x="934145" y="994210"/>
                  </a:cubicBezTo>
                  <a:cubicBezTo>
                    <a:pt x="929573" y="994210"/>
                    <a:pt x="924772" y="994438"/>
                    <a:pt x="919971" y="994438"/>
                  </a:cubicBezTo>
                  <a:cubicBezTo>
                    <a:pt x="913342" y="994438"/>
                    <a:pt x="906713" y="994667"/>
                    <a:pt x="899626" y="994667"/>
                  </a:cubicBezTo>
                  <a:cubicBezTo>
                    <a:pt x="887282" y="994895"/>
                    <a:pt x="874480" y="994895"/>
                    <a:pt x="860764" y="995124"/>
                  </a:cubicBezTo>
                  <a:cubicBezTo>
                    <a:pt x="856878" y="995124"/>
                    <a:pt x="852992" y="995124"/>
                    <a:pt x="849105" y="995353"/>
                  </a:cubicBezTo>
                  <a:cubicBezTo>
                    <a:pt x="799728" y="995810"/>
                    <a:pt x="743721" y="996496"/>
                    <a:pt x="687714" y="996724"/>
                  </a:cubicBezTo>
                  <a:cubicBezTo>
                    <a:pt x="685428" y="996724"/>
                    <a:pt x="683142" y="996724"/>
                    <a:pt x="681084" y="996724"/>
                  </a:cubicBezTo>
                  <a:cubicBezTo>
                    <a:pt x="676512" y="996724"/>
                    <a:pt x="672169" y="996724"/>
                    <a:pt x="667597" y="996724"/>
                  </a:cubicBezTo>
                  <a:cubicBezTo>
                    <a:pt x="665311" y="996724"/>
                    <a:pt x="663025" y="996724"/>
                    <a:pt x="660968" y="996724"/>
                  </a:cubicBezTo>
                  <a:cubicBezTo>
                    <a:pt x="647480" y="996724"/>
                    <a:pt x="634221" y="996724"/>
                    <a:pt x="620963" y="996724"/>
                  </a:cubicBezTo>
                  <a:cubicBezTo>
                    <a:pt x="620963" y="996724"/>
                    <a:pt x="620963" y="996724"/>
                    <a:pt x="620963" y="996724"/>
                  </a:cubicBezTo>
                  <a:cubicBezTo>
                    <a:pt x="590102" y="996724"/>
                    <a:pt x="560155" y="996724"/>
                    <a:pt x="532037" y="996496"/>
                  </a:cubicBezTo>
                  <a:cubicBezTo>
                    <a:pt x="524036" y="996496"/>
                    <a:pt x="516264" y="996267"/>
                    <a:pt x="508491" y="996267"/>
                  </a:cubicBezTo>
                  <a:cubicBezTo>
                    <a:pt x="498890" y="996267"/>
                    <a:pt x="489518" y="996038"/>
                    <a:pt x="480602" y="995810"/>
                  </a:cubicBezTo>
                  <a:cubicBezTo>
                    <a:pt x="478773" y="995810"/>
                    <a:pt x="476945" y="995810"/>
                    <a:pt x="475344" y="995810"/>
                  </a:cubicBezTo>
                  <a:cubicBezTo>
                    <a:pt x="468258" y="995581"/>
                    <a:pt x="461400" y="995581"/>
                    <a:pt x="454999" y="995353"/>
                  </a:cubicBezTo>
                  <a:cubicBezTo>
                    <a:pt x="453399" y="995353"/>
                    <a:pt x="451799" y="995353"/>
                    <a:pt x="450198" y="995124"/>
                  </a:cubicBezTo>
                  <a:cubicBezTo>
                    <a:pt x="448598" y="995124"/>
                    <a:pt x="446998" y="995124"/>
                    <a:pt x="445398" y="994895"/>
                  </a:cubicBezTo>
                  <a:cubicBezTo>
                    <a:pt x="442197" y="994895"/>
                    <a:pt x="439226" y="994667"/>
                    <a:pt x="436254" y="994667"/>
                  </a:cubicBezTo>
                  <a:cubicBezTo>
                    <a:pt x="433282" y="994667"/>
                    <a:pt x="430310" y="994438"/>
                    <a:pt x="427338" y="994438"/>
                  </a:cubicBezTo>
                  <a:cubicBezTo>
                    <a:pt x="424367" y="994438"/>
                    <a:pt x="421623" y="994210"/>
                    <a:pt x="418880" y="994210"/>
                  </a:cubicBezTo>
                  <a:cubicBezTo>
                    <a:pt x="416137" y="994210"/>
                    <a:pt x="413622" y="993981"/>
                    <a:pt x="411108" y="993981"/>
                  </a:cubicBezTo>
                  <a:cubicBezTo>
                    <a:pt x="409736" y="993981"/>
                    <a:pt x="408365" y="993752"/>
                    <a:pt x="407222" y="993752"/>
                  </a:cubicBezTo>
                  <a:cubicBezTo>
                    <a:pt x="404707" y="993524"/>
                    <a:pt x="402421" y="993524"/>
                    <a:pt x="400135" y="993295"/>
                  </a:cubicBezTo>
                  <a:cubicBezTo>
                    <a:pt x="398992" y="993295"/>
                    <a:pt x="397849" y="993067"/>
                    <a:pt x="396706" y="993067"/>
                  </a:cubicBezTo>
                  <a:cubicBezTo>
                    <a:pt x="395563" y="993067"/>
                    <a:pt x="394420" y="992838"/>
                    <a:pt x="393277" y="992838"/>
                  </a:cubicBezTo>
                  <a:cubicBezTo>
                    <a:pt x="391220" y="992609"/>
                    <a:pt x="389391" y="992609"/>
                    <a:pt x="387562" y="992381"/>
                  </a:cubicBezTo>
                  <a:cubicBezTo>
                    <a:pt x="386419" y="992381"/>
                    <a:pt x="385276" y="992152"/>
                    <a:pt x="384362" y="992152"/>
                  </a:cubicBezTo>
                  <a:cubicBezTo>
                    <a:pt x="382533" y="991924"/>
                    <a:pt x="380933" y="991924"/>
                    <a:pt x="379332" y="991695"/>
                  </a:cubicBezTo>
                  <a:cubicBezTo>
                    <a:pt x="377504" y="991466"/>
                    <a:pt x="375903" y="991238"/>
                    <a:pt x="374303" y="991238"/>
                  </a:cubicBezTo>
                  <a:cubicBezTo>
                    <a:pt x="372932" y="991009"/>
                    <a:pt x="371789" y="991009"/>
                    <a:pt x="370646" y="990781"/>
                  </a:cubicBezTo>
                  <a:cubicBezTo>
                    <a:pt x="369731" y="990552"/>
                    <a:pt x="369045" y="990552"/>
                    <a:pt x="368360" y="990323"/>
                  </a:cubicBezTo>
                  <a:cubicBezTo>
                    <a:pt x="367217" y="990095"/>
                    <a:pt x="366302" y="989866"/>
                    <a:pt x="365388" y="989866"/>
                  </a:cubicBezTo>
                  <a:cubicBezTo>
                    <a:pt x="364473" y="989638"/>
                    <a:pt x="363559" y="989409"/>
                    <a:pt x="362873" y="989180"/>
                  </a:cubicBezTo>
                  <a:lnTo>
                    <a:pt x="362873" y="989180"/>
                  </a:lnTo>
                  <a:cubicBezTo>
                    <a:pt x="362645" y="989180"/>
                    <a:pt x="362187" y="989180"/>
                    <a:pt x="361959" y="989180"/>
                  </a:cubicBezTo>
                  <a:cubicBezTo>
                    <a:pt x="361273" y="989180"/>
                    <a:pt x="360816" y="989180"/>
                    <a:pt x="360130" y="988952"/>
                  </a:cubicBezTo>
                  <a:cubicBezTo>
                    <a:pt x="359901" y="988952"/>
                    <a:pt x="359444" y="988723"/>
                    <a:pt x="359216" y="988723"/>
                  </a:cubicBezTo>
                  <a:cubicBezTo>
                    <a:pt x="358530" y="988495"/>
                    <a:pt x="357844" y="988037"/>
                    <a:pt x="357387" y="987809"/>
                  </a:cubicBezTo>
                  <a:cubicBezTo>
                    <a:pt x="355787" y="986894"/>
                    <a:pt x="354186" y="985294"/>
                    <a:pt x="352586" y="983694"/>
                  </a:cubicBezTo>
                  <a:cubicBezTo>
                    <a:pt x="352129" y="983237"/>
                    <a:pt x="351672" y="982780"/>
                    <a:pt x="351215" y="982094"/>
                  </a:cubicBezTo>
                  <a:cubicBezTo>
                    <a:pt x="350986" y="981637"/>
                    <a:pt x="350529" y="981179"/>
                    <a:pt x="350300" y="980951"/>
                  </a:cubicBezTo>
                  <a:cubicBezTo>
                    <a:pt x="349843" y="980494"/>
                    <a:pt x="349386" y="979808"/>
                    <a:pt x="348929" y="979351"/>
                  </a:cubicBezTo>
                  <a:cubicBezTo>
                    <a:pt x="348014" y="978208"/>
                    <a:pt x="347100" y="976836"/>
                    <a:pt x="346185" y="975693"/>
                  </a:cubicBezTo>
                  <a:cubicBezTo>
                    <a:pt x="345728" y="975007"/>
                    <a:pt x="345500" y="974550"/>
                    <a:pt x="345042" y="973864"/>
                  </a:cubicBezTo>
                  <a:cubicBezTo>
                    <a:pt x="343214" y="971121"/>
                    <a:pt x="341613" y="968149"/>
                    <a:pt x="340013" y="965635"/>
                  </a:cubicBezTo>
                  <a:cubicBezTo>
                    <a:pt x="339785" y="965177"/>
                    <a:pt x="339556" y="964949"/>
                    <a:pt x="339327" y="964492"/>
                  </a:cubicBezTo>
                  <a:cubicBezTo>
                    <a:pt x="338413" y="962663"/>
                    <a:pt x="337499" y="961063"/>
                    <a:pt x="336813" y="959691"/>
                  </a:cubicBezTo>
                  <a:cubicBezTo>
                    <a:pt x="325383" y="939346"/>
                    <a:pt x="324240" y="916943"/>
                    <a:pt x="322868" y="894769"/>
                  </a:cubicBezTo>
                  <a:cubicBezTo>
                    <a:pt x="322640" y="891568"/>
                    <a:pt x="322411" y="888368"/>
                    <a:pt x="322182" y="885167"/>
                  </a:cubicBezTo>
                  <a:cubicBezTo>
                    <a:pt x="321954" y="881281"/>
                    <a:pt x="321725" y="877395"/>
                    <a:pt x="321497" y="873509"/>
                  </a:cubicBezTo>
                  <a:cubicBezTo>
                    <a:pt x="321268" y="869623"/>
                    <a:pt x="321268" y="865736"/>
                    <a:pt x="321268" y="861850"/>
                  </a:cubicBezTo>
                  <a:cubicBezTo>
                    <a:pt x="321268" y="857964"/>
                    <a:pt x="321268" y="854078"/>
                    <a:pt x="321268" y="850192"/>
                  </a:cubicBezTo>
                  <a:cubicBezTo>
                    <a:pt x="321268" y="848134"/>
                    <a:pt x="321268" y="846305"/>
                    <a:pt x="321268" y="844248"/>
                  </a:cubicBezTo>
                  <a:cubicBezTo>
                    <a:pt x="321268" y="840362"/>
                    <a:pt x="321268" y="836476"/>
                    <a:pt x="321039" y="832589"/>
                  </a:cubicBezTo>
                  <a:cubicBezTo>
                    <a:pt x="320811" y="824817"/>
                    <a:pt x="320354" y="816816"/>
                    <a:pt x="319439" y="809044"/>
                  </a:cubicBezTo>
                  <a:cubicBezTo>
                    <a:pt x="318753" y="803100"/>
                    <a:pt x="317839" y="797385"/>
                    <a:pt x="316467" y="791441"/>
                  </a:cubicBezTo>
                  <a:cubicBezTo>
                    <a:pt x="315096" y="785041"/>
                    <a:pt x="313038" y="779097"/>
                    <a:pt x="310524" y="774068"/>
                  </a:cubicBezTo>
                  <a:cubicBezTo>
                    <a:pt x="309609" y="772468"/>
                    <a:pt x="308695" y="770639"/>
                    <a:pt x="307781" y="769267"/>
                  </a:cubicBezTo>
                  <a:cubicBezTo>
                    <a:pt x="306866" y="767667"/>
                    <a:pt x="305723" y="766295"/>
                    <a:pt x="304580" y="764924"/>
                  </a:cubicBezTo>
                  <a:cubicBezTo>
                    <a:pt x="304123" y="764238"/>
                    <a:pt x="303437" y="763552"/>
                    <a:pt x="302980" y="762866"/>
                  </a:cubicBezTo>
                  <a:cubicBezTo>
                    <a:pt x="301837" y="761495"/>
                    <a:pt x="300694" y="760352"/>
                    <a:pt x="299322" y="759209"/>
                  </a:cubicBezTo>
                  <a:cubicBezTo>
                    <a:pt x="298637" y="758752"/>
                    <a:pt x="297951" y="758066"/>
                    <a:pt x="297494" y="757609"/>
                  </a:cubicBezTo>
                  <a:cubicBezTo>
                    <a:pt x="296351" y="756694"/>
                    <a:pt x="295436" y="756008"/>
                    <a:pt x="294293" y="755323"/>
                  </a:cubicBezTo>
                  <a:cubicBezTo>
                    <a:pt x="293379" y="754637"/>
                    <a:pt x="292236" y="753951"/>
                    <a:pt x="291321" y="753494"/>
                  </a:cubicBezTo>
                  <a:cubicBezTo>
                    <a:pt x="290636" y="753037"/>
                    <a:pt x="289950" y="752808"/>
                    <a:pt x="289035" y="752351"/>
                  </a:cubicBezTo>
                  <a:cubicBezTo>
                    <a:pt x="287435" y="751665"/>
                    <a:pt x="285835" y="750979"/>
                    <a:pt x="284235" y="750522"/>
                  </a:cubicBezTo>
                  <a:cubicBezTo>
                    <a:pt x="282406" y="749836"/>
                    <a:pt x="280577" y="749379"/>
                    <a:pt x="278748" y="749150"/>
                  </a:cubicBezTo>
                  <a:cubicBezTo>
                    <a:pt x="275319" y="748465"/>
                    <a:pt x="271890" y="748236"/>
                    <a:pt x="268233" y="748236"/>
                  </a:cubicBezTo>
                  <a:cubicBezTo>
                    <a:pt x="268233" y="748236"/>
                    <a:pt x="268233" y="748236"/>
                    <a:pt x="268233" y="748236"/>
                  </a:cubicBezTo>
                  <a:cubicBezTo>
                    <a:pt x="262518" y="748236"/>
                    <a:pt x="256346" y="749150"/>
                    <a:pt x="249716" y="750979"/>
                  </a:cubicBezTo>
                  <a:cubicBezTo>
                    <a:pt x="228456" y="756694"/>
                    <a:pt x="207425" y="759666"/>
                    <a:pt x="185708" y="758294"/>
                  </a:cubicBezTo>
                  <a:cubicBezTo>
                    <a:pt x="159648" y="756466"/>
                    <a:pt x="135645" y="748922"/>
                    <a:pt x="113470" y="735206"/>
                  </a:cubicBezTo>
                  <a:cubicBezTo>
                    <a:pt x="109356" y="732691"/>
                    <a:pt x="105469" y="729948"/>
                    <a:pt x="102040" y="726748"/>
                  </a:cubicBezTo>
                  <a:cubicBezTo>
                    <a:pt x="97011" y="722176"/>
                    <a:pt x="92668" y="716689"/>
                    <a:pt x="89467" y="710288"/>
                  </a:cubicBezTo>
                  <a:cubicBezTo>
                    <a:pt x="87410" y="706174"/>
                    <a:pt x="85581" y="701373"/>
                    <a:pt x="84438" y="696344"/>
                  </a:cubicBezTo>
                  <a:cubicBezTo>
                    <a:pt x="83752" y="693829"/>
                    <a:pt x="83524" y="691086"/>
                    <a:pt x="83067" y="688343"/>
                  </a:cubicBezTo>
                  <a:lnTo>
                    <a:pt x="83067" y="688343"/>
                  </a:lnTo>
                  <a:cubicBezTo>
                    <a:pt x="89467" y="689029"/>
                    <a:pt x="95182" y="689714"/>
                    <a:pt x="101126" y="690172"/>
                  </a:cubicBezTo>
                  <a:cubicBezTo>
                    <a:pt x="105698" y="690629"/>
                    <a:pt x="110041" y="691086"/>
                    <a:pt x="114613" y="691315"/>
                  </a:cubicBezTo>
                  <a:cubicBezTo>
                    <a:pt x="131073" y="692458"/>
                    <a:pt x="146389" y="689486"/>
                    <a:pt x="155076" y="673484"/>
                  </a:cubicBezTo>
                  <a:cubicBezTo>
                    <a:pt x="163763" y="657253"/>
                    <a:pt x="161705" y="640794"/>
                    <a:pt x="151418" y="626164"/>
                  </a:cubicBezTo>
                  <a:cubicBezTo>
                    <a:pt x="139988" y="610390"/>
                    <a:pt x="126729" y="595760"/>
                    <a:pt x="114842" y="579986"/>
                  </a:cubicBezTo>
                  <a:cubicBezTo>
                    <a:pt x="100669" y="561241"/>
                    <a:pt x="100897" y="561013"/>
                    <a:pt x="114613" y="541810"/>
                  </a:cubicBezTo>
                  <a:cubicBezTo>
                    <a:pt x="135645" y="511864"/>
                    <a:pt x="196452" y="476202"/>
                    <a:pt x="275091" y="520322"/>
                  </a:cubicBezTo>
                  <a:cubicBezTo>
                    <a:pt x="291093" y="532209"/>
                    <a:pt x="306638" y="530837"/>
                    <a:pt x="316925" y="513235"/>
                  </a:cubicBezTo>
                  <a:cubicBezTo>
                    <a:pt x="323097" y="502720"/>
                    <a:pt x="325611" y="491290"/>
                    <a:pt x="324240" y="479174"/>
                  </a:cubicBezTo>
                  <a:cubicBezTo>
                    <a:pt x="319439" y="438026"/>
                    <a:pt x="323783" y="396878"/>
                    <a:pt x="321954" y="355501"/>
                  </a:cubicBezTo>
                  <a:cubicBezTo>
                    <a:pt x="321725" y="349786"/>
                    <a:pt x="321954" y="343385"/>
                    <a:pt x="323783" y="338128"/>
                  </a:cubicBezTo>
                  <a:cubicBezTo>
                    <a:pt x="330412" y="318239"/>
                    <a:pt x="351443" y="313896"/>
                    <a:pt x="365845" y="328984"/>
                  </a:cubicBezTo>
                  <a:cubicBezTo>
                    <a:pt x="375903" y="339728"/>
                    <a:pt x="377732" y="353215"/>
                    <a:pt x="377961" y="367388"/>
                  </a:cubicBezTo>
                  <a:cubicBezTo>
                    <a:pt x="378418" y="394820"/>
                    <a:pt x="377046" y="422252"/>
                    <a:pt x="382304" y="449456"/>
                  </a:cubicBezTo>
                  <a:cubicBezTo>
                    <a:pt x="385962" y="469115"/>
                    <a:pt x="395563" y="481460"/>
                    <a:pt x="414080" y="487632"/>
                  </a:cubicBezTo>
                  <a:cubicBezTo>
                    <a:pt x="433739" y="494033"/>
                    <a:pt x="448827" y="486718"/>
                    <a:pt x="461628" y="473002"/>
                  </a:cubicBezTo>
                  <a:cubicBezTo>
                    <a:pt x="489975" y="442369"/>
                    <a:pt x="494318" y="404650"/>
                    <a:pt x="489518" y="365788"/>
                  </a:cubicBezTo>
                  <a:cubicBezTo>
                    <a:pt x="487232" y="346814"/>
                    <a:pt x="480145" y="328298"/>
                    <a:pt x="475344" y="309324"/>
                  </a:cubicBezTo>
                  <a:cubicBezTo>
                    <a:pt x="488146" y="303152"/>
                    <a:pt x="500490" y="302695"/>
                    <a:pt x="513292" y="304523"/>
                  </a:cubicBezTo>
                  <a:close/>
                  <a:moveTo>
                    <a:pt x="34146" y="216741"/>
                  </a:moveTo>
                  <a:cubicBezTo>
                    <a:pt x="33918" y="149533"/>
                    <a:pt x="79409" y="97412"/>
                    <a:pt x="146160" y="99241"/>
                  </a:cubicBezTo>
                  <a:cubicBezTo>
                    <a:pt x="214283" y="94211"/>
                    <a:pt x="268461" y="171935"/>
                    <a:pt x="268461" y="222685"/>
                  </a:cubicBezTo>
                  <a:cubicBezTo>
                    <a:pt x="268461" y="275034"/>
                    <a:pt x="213140" y="338813"/>
                    <a:pt x="153933" y="335384"/>
                  </a:cubicBezTo>
                  <a:cubicBezTo>
                    <a:pt x="83752" y="331498"/>
                    <a:pt x="34146" y="289893"/>
                    <a:pt x="34146" y="216741"/>
                  </a:cubicBezTo>
                  <a:close/>
                  <a:moveTo>
                    <a:pt x="127186" y="368760"/>
                  </a:moveTo>
                  <a:cubicBezTo>
                    <a:pt x="130387" y="361902"/>
                    <a:pt x="132902" y="354358"/>
                    <a:pt x="143417" y="355044"/>
                  </a:cubicBezTo>
                  <a:cubicBezTo>
                    <a:pt x="209254" y="359159"/>
                    <a:pt x="249259" y="322354"/>
                    <a:pt x="278291" y="268862"/>
                  </a:cubicBezTo>
                  <a:cubicBezTo>
                    <a:pt x="279663" y="266347"/>
                    <a:pt x="281263" y="263604"/>
                    <a:pt x="282177" y="260861"/>
                  </a:cubicBezTo>
                  <a:cubicBezTo>
                    <a:pt x="285606" y="252403"/>
                    <a:pt x="290864" y="249202"/>
                    <a:pt x="300465" y="251031"/>
                  </a:cubicBezTo>
                  <a:cubicBezTo>
                    <a:pt x="348929" y="260861"/>
                    <a:pt x="394649" y="277549"/>
                    <a:pt x="437397" y="302009"/>
                  </a:cubicBezTo>
                  <a:cubicBezTo>
                    <a:pt x="445169" y="306581"/>
                    <a:pt x="450884" y="312982"/>
                    <a:pt x="454770" y="321440"/>
                  </a:cubicBezTo>
                  <a:cubicBezTo>
                    <a:pt x="471458" y="359616"/>
                    <a:pt x="477402" y="398478"/>
                    <a:pt x="461857" y="438483"/>
                  </a:cubicBezTo>
                  <a:cubicBezTo>
                    <a:pt x="459800" y="443969"/>
                    <a:pt x="456828" y="449227"/>
                    <a:pt x="453170" y="453571"/>
                  </a:cubicBezTo>
                  <a:cubicBezTo>
                    <a:pt x="445398" y="462715"/>
                    <a:pt x="436482" y="471630"/>
                    <a:pt x="423452" y="469115"/>
                  </a:cubicBezTo>
                  <a:cubicBezTo>
                    <a:pt x="408365" y="466144"/>
                    <a:pt x="404707" y="452885"/>
                    <a:pt x="402650" y="440083"/>
                  </a:cubicBezTo>
                  <a:cubicBezTo>
                    <a:pt x="398306" y="414937"/>
                    <a:pt x="397392" y="389334"/>
                    <a:pt x="397849" y="363731"/>
                  </a:cubicBezTo>
                  <a:cubicBezTo>
                    <a:pt x="398306" y="344528"/>
                    <a:pt x="393963" y="326698"/>
                    <a:pt x="379790" y="312296"/>
                  </a:cubicBezTo>
                  <a:cubicBezTo>
                    <a:pt x="366302" y="298580"/>
                    <a:pt x="322411" y="296751"/>
                    <a:pt x="308695" y="309553"/>
                  </a:cubicBezTo>
                  <a:cubicBezTo>
                    <a:pt x="300923" y="316868"/>
                    <a:pt x="299780" y="326469"/>
                    <a:pt x="299780" y="336527"/>
                  </a:cubicBezTo>
                  <a:cubicBezTo>
                    <a:pt x="300008" y="360988"/>
                    <a:pt x="301608" y="447398"/>
                    <a:pt x="301608" y="466144"/>
                  </a:cubicBezTo>
                  <a:cubicBezTo>
                    <a:pt x="301608" y="475973"/>
                    <a:pt x="301837" y="485803"/>
                    <a:pt x="300008" y="495404"/>
                  </a:cubicBezTo>
                  <a:cubicBezTo>
                    <a:pt x="298408" y="504548"/>
                    <a:pt x="293607" y="509120"/>
                    <a:pt x="283320" y="503405"/>
                  </a:cubicBezTo>
                  <a:cubicBezTo>
                    <a:pt x="269604" y="495633"/>
                    <a:pt x="201253" y="447170"/>
                    <a:pt x="122386" y="503177"/>
                  </a:cubicBezTo>
                  <a:cubicBezTo>
                    <a:pt x="120328" y="505006"/>
                    <a:pt x="116671" y="507749"/>
                    <a:pt x="114842" y="507063"/>
                  </a:cubicBezTo>
                  <a:cubicBezTo>
                    <a:pt x="94497" y="499748"/>
                    <a:pt x="90382" y="516207"/>
                    <a:pt x="82609" y="528094"/>
                  </a:cubicBezTo>
                  <a:cubicBezTo>
                    <a:pt x="68208" y="550040"/>
                    <a:pt x="67750" y="550268"/>
                    <a:pt x="82838" y="571071"/>
                  </a:cubicBezTo>
                  <a:cubicBezTo>
                    <a:pt x="97240" y="590731"/>
                    <a:pt x="113242" y="609476"/>
                    <a:pt x="127872" y="629364"/>
                  </a:cubicBezTo>
                  <a:cubicBezTo>
                    <a:pt x="135188" y="639194"/>
                    <a:pt x="145475" y="649481"/>
                    <a:pt x="136102" y="663654"/>
                  </a:cubicBezTo>
                  <a:cubicBezTo>
                    <a:pt x="129472" y="673712"/>
                    <a:pt x="111870" y="674855"/>
                    <a:pt x="95640" y="665026"/>
                  </a:cubicBezTo>
                  <a:cubicBezTo>
                    <a:pt x="72094" y="650624"/>
                    <a:pt x="51063" y="632336"/>
                    <a:pt x="35746" y="609247"/>
                  </a:cubicBezTo>
                  <a:cubicBezTo>
                    <a:pt x="19516" y="584558"/>
                    <a:pt x="19973" y="557355"/>
                    <a:pt x="30031" y="530152"/>
                  </a:cubicBezTo>
                  <a:cubicBezTo>
                    <a:pt x="34832" y="517121"/>
                    <a:pt x="42604" y="505691"/>
                    <a:pt x="50605" y="494490"/>
                  </a:cubicBezTo>
                  <a:cubicBezTo>
                    <a:pt x="79638" y="454485"/>
                    <a:pt x="106155" y="413108"/>
                    <a:pt x="127186" y="368760"/>
                  </a:cubicBezTo>
                  <a:close/>
                </a:path>
              </a:pathLst>
            </a:custGeom>
            <a:solidFill>
              <a:srgbClr val="000000"/>
            </a:solidFill>
            <a:ln w="2286" cap="flat">
              <a:noFill/>
              <a:prstDash val="solid"/>
              <a:miter/>
            </a:ln>
          </p:spPr>
          <p:txBody>
            <a:bodyPr rtlCol="0" anchor="ctr"/>
            <a:lstStyle/>
            <a:p>
              <a:endParaRPr lang="en-US"/>
            </a:p>
          </p:txBody>
        </p:sp>
        <p:sp>
          <p:nvSpPr>
            <p:cNvPr id="97" name="Freeform 155">
              <a:extLst>
                <a:ext uri="{FF2B5EF4-FFF2-40B4-BE49-F238E27FC236}">
                  <a16:creationId xmlns:a16="http://schemas.microsoft.com/office/drawing/2014/main" id="{ACFC3F17-DDD9-B5CC-87C2-634F1C114EC9}"/>
                </a:ext>
              </a:extLst>
            </p:cNvPr>
            <p:cNvSpPr/>
            <p:nvPr/>
          </p:nvSpPr>
          <p:spPr>
            <a:xfrm>
              <a:off x="2318125" y="5630468"/>
              <a:ext cx="70050" cy="184493"/>
            </a:xfrm>
            <a:custGeom>
              <a:avLst/>
              <a:gdLst>
                <a:gd name="connsiteX0" fmla="*/ 62439 w 70050"/>
                <a:gd name="connsiteY0" fmla="*/ 184429 h 184493"/>
                <a:gd name="connsiteX1" fmla="*/ 69525 w 70050"/>
                <a:gd name="connsiteY1" fmla="*/ 180772 h 184493"/>
                <a:gd name="connsiteX2" fmla="*/ 68611 w 70050"/>
                <a:gd name="connsiteY2" fmla="*/ 172771 h 184493"/>
                <a:gd name="connsiteX3" fmla="*/ 62439 w 70050"/>
                <a:gd name="connsiteY3" fmla="*/ 166598 h 184493"/>
                <a:gd name="connsiteX4" fmla="*/ 30663 w 70050"/>
                <a:gd name="connsiteY4" fmla="*/ 55956 h 184493"/>
                <a:gd name="connsiteX5" fmla="*/ 46208 w 70050"/>
                <a:gd name="connsiteY5" fmla="*/ 15037 h 184493"/>
                <a:gd name="connsiteX6" fmla="*/ 44836 w 70050"/>
                <a:gd name="connsiteY6" fmla="*/ 2006 h 184493"/>
                <a:gd name="connsiteX7" fmla="*/ 31578 w 70050"/>
                <a:gd name="connsiteY7" fmla="*/ 3607 h 184493"/>
                <a:gd name="connsiteX8" fmla="*/ 17862 w 70050"/>
                <a:gd name="connsiteY8" fmla="*/ 18694 h 184493"/>
                <a:gd name="connsiteX9" fmla="*/ 259 w 70050"/>
                <a:gd name="connsiteY9" fmla="*/ 101219 h 184493"/>
                <a:gd name="connsiteX10" fmla="*/ 31349 w 70050"/>
                <a:gd name="connsiteY10" fmla="*/ 168427 h 184493"/>
                <a:gd name="connsiteX11" fmla="*/ 62439 w 70050"/>
                <a:gd name="connsiteY11" fmla="*/ 184429 h 18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050" h="184493">
                  <a:moveTo>
                    <a:pt x="62439" y="184429"/>
                  </a:moveTo>
                  <a:cubicBezTo>
                    <a:pt x="64496" y="184886"/>
                    <a:pt x="68382" y="182829"/>
                    <a:pt x="69525" y="180772"/>
                  </a:cubicBezTo>
                  <a:cubicBezTo>
                    <a:pt x="70668" y="178714"/>
                    <a:pt x="69754" y="175057"/>
                    <a:pt x="68611" y="172771"/>
                  </a:cubicBezTo>
                  <a:cubicBezTo>
                    <a:pt x="67239" y="170256"/>
                    <a:pt x="64725" y="168427"/>
                    <a:pt x="62439" y="166598"/>
                  </a:cubicBezTo>
                  <a:cubicBezTo>
                    <a:pt x="25405" y="137338"/>
                    <a:pt x="19005" y="99390"/>
                    <a:pt x="30663" y="55956"/>
                  </a:cubicBezTo>
                  <a:cubicBezTo>
                    <a:pt x="34549" y="41783"/>
                    <a:pt x="38893" y="27838"/>
                    <a:pt x="46208" y="15037"/>
                  </a:cubicBezTo>
                  <a:cubicBezTo>
                    <a:pt x="48723" y="10693"/>
                    <a:pt x="49637" y="5664"/>
                    <a:pt x="44836" y="2006"/>
                  </a:cubicBezTo>
                  <a:cubicBezTo>
                    <a:pt x="40036" y="-1651"/>
                    <a:pt x="35235" y="178"/>
                    <a:pt x="31578" y="3607"/>
                  </a:cubicBezTo>
                  <a:cubicBezTo>
                    <a:pt x="26548" y="8179"/>
                    <a:pt x="21062" y="12979"/>
                    <a:pt x="17862" y="18694"/>
                  </a:cubicBezTo>
                  <a:cubicBezTo>
                    <a:pt x="5746" y="41554"/>
                    <a:pt x="1174" y="66472"/>
                    <a:pt x="259" y="101219"/>
                  </a:cubicBezTo>
                  <a:cubicBezTo>
                    <a:pt x="-2027" y="122707"/>
                    <a:pt x="11004" y="146939"/>
                    <a:pt x="31349" y="168427"/>
                  </a:cubicBezTo>
                  <a:cubicBezTo>
                    <a:pt x="40264" y="177571"/>
                    <a:pt x="51009" y="181686"/>
                    <a:pt x="62439" y="184429"/>
                  </a:cubicBezTo>
                  <a:close/>
                </a:path>
              </a:pathLst>
            </a:custGeom>
            <a:solidFill>
              <a:srgbClr val="000000"/>
            </a:solidFill>
            <a:ln w="2286" cap="flat">
              <a:noFill/>
              <a:prstDash val="solid"/>
              <a:miter/>
            </a:ln>
          </p:spPr>
          <p:txBody>
            <a:bodyPr rtlCol="0" anchor="ctr"/>
            <a:lstStyle/>
            <a:p>
              <a:endParaRPr lang="en-US"/>
            </a:p>
          </p:txBody>
        </p:sp>
        <p:sp>
          <p:nvSpPr>
            <p:cNvPr id="98" name="Freeform 156">
              <a:extLst>
                <a:ext uri="{FF2B5EF4-FFF2-40B4-BE49-F238E27FC236}">
                  <a16:creationId xmlns:a16="http://schemas.microsoft.com/office/drawing/2014/main" id="{797B97FD-0B2F-66B1-8301-18F5022A8982}"/>
                </a:ext>
              </a:extLst>
            </p:cNvPr>
            <p:cNvSpPr/>
            <p:nvPr/>
          </p:nvSpPr>
          <p:spPr>
            <a:xfrm>
              <a:off x="3718331" y="5906475"/>
              <a:ext cx="148423" cy="136817"/>
            </a:xfrm>
            <a:custGeom>
              <a:avLst/>
              <a:gdLst>
                <a:gd name="connsiteX0" fmla="*/ 143104 w 148423"/>
                <a:gd name="connsiteY0" fmla="*/ 1006 h 136817"/>
                <a:gd name="connsiteX1" fmla="*/ 126873 w 148423"/>
                <a:gd name="connsiteY1" fmla="*/ 9693 h 136817"/>
                <a:gd name="connsiteX2" fmla="*/ 125273 w 148423"/>
                <a:gd name="connsiteY2" fmla="*/ 15179 h 136817"/>
                <a:gd name="connsiteX3" fmla="*/ 15088 w 148423"/>
                <a:gd name="connsiteY3" fmla="*/ 121478 h 136817"/>
                <a:gd name="connsiteX4" fmla="*/ 0 w 148423"/>
                <a:gd name="connsiteY4" fmla="*/ 131537 h 136817"/>
                <a:gd name="connsiteX5" fmla="*/ 2972 w 148423"/>
                <a:gd name="connsiteY5" fmla="*/ 135194 h 136817"/>
                <a:gd name="connsiteX6" fmla="*/ 11430 w 148423"/>
                <a:gd name="connsiteY6" fmla="*/ 136795 h 136817"/>
                <a:gd name="connsiteX7" fmla="*/ 114300 w 148423"/>
                <a:gd name="connsiteY7" fmla="*/ 81245 h 136817"/>
                <a:gd name="connsiteX8" fmla="*/ 147676 w 148423"/>
                <a:gd name="connsiteY8" fmla="*/ 16322 h 136817"/>
                <a:gd name="connsiteX9" fmla="*/ 143104 w 148423"/>
                <a:gd name="connsiteY9" fmla="*/ 1006 h 13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423" h="136817">
                  <a:moveTo>
                    <a:pt x="143104" y="1006"/>
                  </a:moveTo>
                  <a:cubicBezTo>
                    <a:pt x="135103" y="-2423"/>
                    <a:pt x="130531" y="3521"/>
                    <a:pt x="126873" y="9693"/>
                  </a:cubicBezTo>
                  <a:cubicBezTo>
                    <a:pt x="125959" y="11293"/>
                    <a:pt x="125730" y="13351"/>
                    <a:pt x="125273" y="15179"/>
                  </a:cubicBezTo>
                  <a:cubicBezTo>
                    <a:pt x="109957" y="72787"/>
                    <a:pt x="71780" y="106848"/>
                    <a:pt x="15088" y="121478"/>
                  </a:cubicBezTo>
                  <a:cubicBezTo>
                    <a:pt x="9373" y="122850"/>
                    <a:pt x="3658" y="124222"/>
                    <a:pt x="0" y="131537"/>
                  </a:cubicBezTo>
                  <a:cubicBezTo>
                    <a:pt x="1829" y="133823"/>
                    <a:pt x="2286" y="134966"/>
                    <a:pt x="2972" y="135194"/>
                  </a:cubicBezTo>
                  <a:cubicBezTo>
                    <a:pt x="5715" y="135880"/>
                    <a:pt x="8458" y="136566"/>
                    <a:pt x="11430" y="136795"/>
                  </a:cubicBezTo>
                  <a:cubicBezTo>
                    <a:pt x="56236" y="137709"/>
                    <a:pt x="86639" y="110963"/>
                    <a:pt x="114300" y="81245"/>
                  </a:cubicBezTo>
                  <a:cubicBezTo>
                    <a:pt x="130988" y="63185"/>
                    <a:pt x="141961" y="40783"/>
                    <a:pt x="147676" y="16322"/>
                  </a:cubicBezTo>
                  <a:cubicBezTo>
                    <a:pt x="148819" y="10836"/>
                    <a:pt x="149504" y="3749"/>
                    <a:pt x="143104" y="1006"/>
                  </a:cubicBezTo>
                  <a:close/>
                </a:path>
              </a:pathLst>
            </a:custGeom>
            <a:solidFill>
              <a:srgbClr val="000000"/>
            </a:solidFill>
            <a:ln w="2286" cap="flat">
              <a:noFill/>
              <a:prstDash val="solid"/>
              <a:miter/>
            </a:ln>
          </p:spPr>
          <p:txBody>
            <a:bodyPr rtlCol="0" anchor="ctr"/>
            <a:lstStyle/>
            <a:p>
              <a:endParaRPr lang="en-US"/>
            </a:p>
          </p:txBody>
        </p:sp>
        <p:sp>
          <p:nvSpPr>
            <p:cNvPr id="99" name="Freeform 157">
              <a:extLst>
                <a:ext uri="{FF2B5EF4-FFF2-40B4-BE49-F238E27FC236}">
                  <a16:creationId xmlns:a16="http://schemas.microsoft.com/office/drawing/2014/main" id="{A0CB645F-664E-1CD0-8B7A-2E63B7276BEC}"/>
                </a:ext>
              </a:extLst>
            </p:cNvPr>
            <p:cNvSpPr/>
            <p:nvPr/>
          </p:nvSpPr>
          <p:spPr>
            <a:xfrm>
              <a:off x="3520947" y="6180886"/>
              <a:ext cx="174066" cy="19649"/>
            </a:xfrm>
            <a:custGeom>
              <a:avLst/>
              <a:gdLst>
                <a:gd name="connsiteX0" fmla="*/ 174067 w 174066"/>
                <a:gd name="connsiteY0" fmla="*/ 12573 h 19649"/>
                <a:gd name="connsiteX1" fmla="*/ 117145 w 174066"/>
                <a:gd name="connsiteY1" fmla="*/ 1143 h 19649"/>
                <a:gd name="connsiteX2" fmla="*/ 14275 w 174066"/>
                <a:gd name="connsiteY2" fmla="*/ 0 h 19649"/>
                <a:gd name="connsiteX3" fmla="*/ 102 w 174066"/>
                <a:gd name="connsiteY3" fmla="*/ 7772 h 19649"/>
                <a:gd name="connsiteX4" fmla="*/ 14047 w 174066"/>
                <a:gd name="connsiteY4" fmla="*/ 18974 h 19649"/>
                <a:gd name="connsiteX5" fmla="*/ 28677 w 174066"/>
                <a:gd name="connsiteY5" fmla="*/ 18974 h 19649"/>
                <a:gd name="connsiteX6" fmla="*/ 93142 w 174066"/>
                <a:gd name="connsiteY6" fmla="*/ 19202 h 19649"/>
                <a:gd name="connsiteX7" fmla="*/ 174067 w 174066"/>
                <a:gd name="connsiteY7" fmla="*/ 12573 h 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66" h="19649">
                  <a:moveTo>
                    <a:pt x="174067" y="12573"/>
                  </a:moveTo>
                  <a:cubicBezTo>
                    <a:pt x="152350" y="228"/>
                    <a:pt x="134519" y="1371"/>
                    <a:pt x="117145" y="1143"/>
                  </a:cubicBezTo>
                  <a:cubicBezTo>
                    <a:pt x="82855" y="457"/>
                    <a:pt x="48565" y="228"/>
                    <a:pt x="14275" y="0"/>
                  </a:cubicBezTo>
                  <a:cubicBezTo>
                    <a:pt x="8560" y="0"/>
                    <a:pt x="1017" y="686"/>
                    <a:pt x="102" y="7772"/>
                  </a:cubicBezTo>
                  <a:cubicBezTo>
                    <a:pt x="-1041" y="16916"/>
                    <a:pt x="7646" y="17831"/>
                    <a:pt x="14047" y="18974"/>
                  </a:cubicBezTo>
                  <a:cubicBezTo>
                    <a:pt x="18847" y="19888"/>
                    <a:pt x="23877" y="19431"/>
                    <a:pt x="28677" y="18974"/>
                  </a:cubicBezTo>
                  <a:cubicBezTo>
                    <a:pt x="50166" y="17602"/>
                    <a:pt x="71654" y="18059"/>
                    <a:pt x="93142" y="19202"/>
                  </a:cubicBezTo>
                  <a:cubicBezTo>
                    <a:pt x="118288" y="20117"/>
                    <a:pt x="143434" y="20345"/>
                    <a:pt x="174067" y="12573"/>
                  </a:cubicBezTo>
                  <a:close/>
                </a:path>
              </a:pathLst>
            </a:custGeom>
            <a:solidFill>
              <a:srgbClr val="000000"/>
            </a:solidFill>
            <a:ln w="2286" cap="flat">
              <a:noFill/>
              <a:prstDash val="solid"/>
              <a:miter/>
            </a:ln>
          </p:spPr>
          <p:txBody>
            <a:bodyPr rtlCol="0" anchor="ctr"/>
            <a:lstStyle/>
            <a:p>
              <a:endParaRPr lang="en-US"/>
            </a:p>
          </p:txBody>
        </p:sp>
        <p:sp>
          <p:nvSpPr>
            <p:cNvPr id="100" name="Freeform 158">
              <a:extLst>
                <a:ext uri="{FF2B5EF4-FFF2-40B4-BE49-F238E27FC236}">
                  <a16:creationId xmlns:a16="http://schemas.microsoft.com/office/drawing/2014/main" id="{48CCE9EF-C096-99DE-183A-EA760E002909}"/>
                </a:ext>
              </a:extLst>
            </p:cNvPr>
            <p:cNvSpPr/>
            <p:nvPr/>
          </p:nvSpPr>
          <p:spPr>
            <a:xfrm>
              <a:off x="2314720" y="6174987"/>
              <a:ext cx="138080" cy="22358"/>
            </a:xfrm>
            <a:custGeom>
              <a:avLst/>
              <a:gdLst>
                <a:gd name="connsiteX0" fmla="*/ 12808 w 138080"/>
                <a:gd name="connsiteY0" fmla="*/ 19387 h 22358"/>
                <a:gd name="connsiteX1" fmla="*/ 138081 w 138080"/>
                <a:gd name="connsiteY1" fmla="*/ 22359 h 22358"/>
                <a:gd name="connsiteX2" fmla="*/ 100133 w 138080"/>
                <a:gd name="connsiteY2" fmla="*/ 642 h 22358"/>
                <a:gd name="connsiteX3" fmla="*/ 12122 w 138080"/>
                <a:gd name="connsiteY3" fmla="*/ 413 h 22358"/>
                <a:gd name="connsiteX4" fmla="*/ 6 w 138080"/>
                <a:gd name="connsiteY4" fmla="*/ 10243 h 22358"/>
                <a:gd name="connsiteX5" fmla="*/ 12808 w 138080"/>
                <a:gd name="connsiteY5" fmla="*/ 19387 h 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80" h="22358">
                  <a:moveTo>
                    <a:pt x="12808" y="19387"/>
                  </a:moveTo>
                  <a:cubicBezTo>
                    <a:pt x="54413" y="22816"/>
                    <a:pt x="96018" y="18930"/>
                    <a:pt x="138081" y="22359"/>
                  </a:cubicBezTo>
                  <a:cubicBezTo>
                    <a:pt x="128022" y="7729"/>
                    <a:pt x="114764" y="1328"/>
                    <a:pt x="100133" y="642"/>
                  </a:cubicBezTo>
                  <a:cubicBezTo>
                    <a:pt x="70872" y="-501"/>
                    <a:pt x="41383" y="185"/>
                    <a:pt x="12122" y="413"/>
                  </a:cubicBezTo>
                  <a:cubicBezTo>
                    <a:pt x="5721" y="413"/>
                    <a:pt x="-222" y="3385"/>
                    <a:pt x="6" y="10243"/>
                  </a:cubicBezTo>
                  <a:cubicBezTo>
                    <a:pt x="6" y="17558"/>
                    <a:pt x="6864" y="18930"/>
                    <a:pt x="12808" y="19387"/>
                  </a:cubicBezTo>
                  <a:close/>
                </a:path>
              </a:pathLst>
            </a:custGeom>
            <a:solidFill>
              <a:srgbClr val="000000"/>
            </a:solidFill>
            <a:ln w="2286" cap="flat">
              <a:noFill/>
              <a:prstDash val="solid"/>
              <a:miter/>
            </a:ln>
          </p:spPr>
          <p:txBody>
            <a:bodyPr rtlCol="0" anchor="ctr"/>
            <a:lstStyle/>
            <a:p>
              <a:endParaRPr lang="en-US"/>
            </a:p>
          </p:txBody>
        </p:sp>
      </p:grpSp>
      <p:graphicFrame>
        <p:nvGraphicFramePr>
          <p:cNvPr id="101" name="Table 100">
            <a:extLst>
              <a:ext uri="{FF2B5EF4-FFF2-40B4-BE49-F238E27FC236}">
                <a16:creationId xmlns:a16="http://schemas.microsoft.com/office/drawing/2014/main" id="{540F5B74-03D6-D098-FE01-12D0BD251097}"/>
              </a:ext>
            </a:extLst>
          </p:cNvPr>
          <p:cNvGraphicFramePr>
            <a:graphicFrameLocks noGrp="1"/>
          </p:cNvGraphicFramePr>
          <p:nvPr/>
        </p:nvGraphicFramePr>
        <p:xfrm>
          <a:off x="519109" y="7914681"/>
          <a:ext cx="6521451" cy="1676400"/>
        </p:xfrm>
        <a:graphic>
          <a:graphicData uri="http://schemas.openxmlformats.org/drawingml/2006/table">
            <a:tbl>
              <a:tblPr/>
              <a:tblGrid>
                <a:gridCol w="2173817">
                  <a:extLst>
                    <a:ext uri="{9D8B030D-6E8A-4147-A177-3AD203B41FA5}">
                      <a16:colId xmlns:a16="http://schemas.microsoft.com/office/drawing/2014/main" val="1540458963"/>
                    </a:ext>
                  </a:extLst>
                </a:gridCol>
                <a:gridCol w="2173817">
                  <a:extLst>
                    <a:ext uri="{9D8B030D-6E8A-4147-A177-3AD203B41FA5}">
                      <a16:colId xmlns:a16="http://schemas.microsoft.com/office/drawing/2014/main" val="4024561236"/>
                    </a:ext>
                  </a:extLst>
                </a:gridCol>
                <a:gridCol w="2173817">
                  <a:extLst>
                    <a:ext uri="{9D8B030D-6E8A-4147-A177-3AD203B41FA5}">
                      <a16:colId xmlns:a16="http://schemas.microsoft.com/office/drawing/2014/main" val="3527788138"/>
                    </a:ext>
                  </a:extLst>
                </a:gridCol>
              </a:tblGrid>
              <a:tr h="318199">
                <a:tc>
                  <a:txBody>
                    <a:bodyPr/>
                    <a:lstStyle/>
                    <a:p>
                      <a:pPr>
                        <a:buNone/>
                      </a:pPr>
                      <a:r>
                        <a:rPr lang="en-IE" sz="1600" b="1" dirty="0">
                          <a:solidFill>
                            <a:schemeClr val="bg1"/>
                          </a:solidFill>
                        </a:rPr>
                        <a:t>Element</a:t>
                      </a:r>
                    </a:p>
                  </a:txBody>
                  <a:tcPr anchor="ctr">
                    <a:lnL>
                      <a:noFill/>
                    </a:lnL>
                    <a:lnR>
                      <a:noFill/>
                    </a:lnR>
                    <a:lnT>
                      <a:noFill/>
                    </a:lnT>
                    <a:lnB>
                      <a:noFill/>
                    </a:lnB>
                    <a:solidFill>
                      <a:srgbClr val="53705E"/>
                    </a:solidFill>
                  </a:tcPr>
                </a:tc>
                <a:tc>
                  <a:txBody>
                    <a:bodyPr/>
                    <a:lstStyle/>
                    <a:p>
                      <a:pPr>
                        <a:buNone/>
                      </a:pPr>
                      <a:r>
                        <a:rPr lang="en-IE" sz="1600" b="1" dirty="0">
                          <a:solidFill>
                            <a:schemeClr val="bg1"/>
                          </a:solidFill>
                        </a:rPr>
                        <a:t>Status</a:t>
                      </a:r>
                    </a:p>
                  </a:txBody>
                  <a:tcPr anchor="ctr">
                    <a:lnL>
                      <a:noFill/>
                    </a:lnL>
                    <a:lnR>
                      <a:noFill/>
                    </a:lnR>
                    <a:lnT>
                      <a:noFill/>
                    </a:lnT>
                    <a:lnB>
                      <a:noFill/>
                    </a:lnB>
                    <a:solidFill>
                      <a:srgbClr val="53705E"/>
                    </a:solidFill>
                  </a:tcPr>
                </a:tc>
                <a:tc>
                  <a:txBody>
                    <a:bodyPr/>
                    <a:lstStyle/>
                    <a:p>
                      <a:pPr>
                        <a:buNone/>
                      </a:pPr>
                      <a:r>
                        <a:rPr lang="en-IE" sz="1600" b="1" dirty="0">
                          <a:solidFill>
                            <a:schemeClr val="bg1"/>
                          </a:solidFill>
                        </a:rPr>
                        <a:t>Action</a:t>
                      </a:r>
                    </a:p>
                  </a:txBody>
                  <a:tcPr anchor="ctr">
                    <a:lnL>
                      <a:noFill/>
                    </a:lnL>
                    <a:lnR>
                      <a:noFill/>
                    </a:lnR>
                    <a:lnT>
                      <a:noFill/>
                    </a:lnT>
                    <a:lnB>
                      <a:noFill/>
                    </a:lnB>
                    <a:solidFill>
                      <a:srgbClr val="53705E"/>
                    </a:solidFill>
                  </a:tcPr>
                </a:tc>
                <a:extLst>
                  <a:ext uri="{0D108BD9-81ED-4DB2-BD59-A6C34878D82A}">
                    <a16:rowId xmlns:a16="http://schemas.microsoft.com/office/drawing/2014/main" val="3941466085"/>
                  </a:ext>
                </a:extLst>
              </a:tr>
              <a:tr h="318199">
                <a:tc>
                  <a:txBody>
                    <a:bodyPr/>
                    <a:lstStyle/>
                    <a:p>
                      <a:pPr>
                        <a:buNone/>
                      </a:pPr>
                      <a:r>
                        <a:rPr lang="en-IE" sz="1600" dirty="0"/>
                        <a:t>Character AR overlay</a:t>
                      </a:r>
                    </a:p>
                  </a:txBody>
                  <a:tcPr anchor="ctr">
                    <a:lnL>
                      <a:noFill/>
                    </a:lnL>
                    <a:lnR>
                      <a:noFill/>
                    </a:lnR>
                    <a:lnT>
                      <a:noFill/>
                    </a:lnT>
                    <a:lnB>
                      <a:noFill/>
                    </a:lnB>
                    <a:noFill/>
                  </a:tcPr>
                </a:tc>
                <a:tc>
                  <a:txBody>
                    <a:bodyPr/>
                    <a:lstStyle/>
                    <a:p>
                      <a:pPr>
                        <a:buNone/>
                      </a:pPr>
                      <a:r>
                        <a:rPr lang="en-IE" sz="1600" dirty="0"/>
                        <a:t>Protected</a:t>
                      </a:r>
                    </a:p>
                  </a:txBody>
                  <a:tcPr anchor="ctr">
                    <a:lnL>
                      <a:noFill/>
                    </a:lnL>
                    <a:lnR>
                      <a:noFill/>
                    </a:lnR>
                    <a:lnT>
                      <a:noFill/>
                    </a:lnT>
                    <a:lnB>
                      <a:noFill/>
                    </a:lnB>
                    <a:noFill/>
                  </a:tcPr>
                </a:tc>
                <a:tc>
                  <a:txBody>
                    <a:bodyPr/>
                    <a:lstStyle/>
                    <a:p>
                      <a:pPr>
                        <a:buNone/>
                      </a:pPr>
                      <a:r>
                        <a:rPr lang="en-IE" sz="1600" dirty="0"/>
                        <a:t>Remove &amp; redesign</a:t>
                      </a:r>
                    </a:p>
                  </a:txBody>
                  <a:tcPr anchor="ctr">
                    <a:lnL>
                      <a:noFill/>
                    </a:lnL>
                    <a:lnR>
                      <a:noFill/>
                    </a:lnR>
                    <a:lnT>
                      <a:noFill/>
                    </a:lnT>
                    <a:lnB>
                      <a:noFill/>
                    </a:lnB>
                    <a:noFill/>
                  </a:tcPr>
                </a:tc>
                <a:extLst>
                  <a:ext uri="{0D108BD9-81ED-4DB2-BD59-A6C34878D82A}">
                    <a16:rowId xmlns:a16="http://schemas.microsoft.com/office/drawing/2014/main" val="1049231765"/>
                  </a:ext>
                </a:extLst>
              </a:tr>
              <a:tr h="318199">
                <a:tc>
                  <a:txBody>
                    <a:bodyPr/>
                    <a:lstStyle/>
                    <a:p>
                      <a:pPr>
                        <a:buNone/>
                      </a:pPr>
                      <a:r>
                        <a:rPr lang="en-IE" sz="1600"/>
                        <a:t>Dialogue clip</a:t>
                      </a:r>
                    </a:p>
                  </a:txBody>
                  <a:tcPr anchor="ctr">
                    <a:lnL>
                      <a:noFill/>
                    </a:lnL>
                    <a:lnR>
                      <a:noFill/>
                    </a:lnR>
                    <a:lnT>
                      <a:noFill/>
                    </a:lnT>
                    <a:lnB>
                      <a:noFill/>
                    </a:lnB>
                    <a:noFill/>
                  </a:tcPr>
                </a:tc>
                <a:tc>
                  <a:txBody>
                    <a:bodyPr/>
                    <a:lstStyle/>
                    <a:p>
                      <a:pPr>
                        <a:buNone/>
                      </a:pPr>
                      <a:r>
                        <a:rPr lang="en-IE" sz="1600" dirty="0"/>
                        <a:t>Protected</a:t>
                      </a:r>
                    </a:p>
                  </a:txBody>
                  <a:tcPr anchor="ctr">
                    <a:lnL>
                      <a:noFill/>
                    </a:lnL>
                    <a:lnR>
                      <a:noFill/>
                    </a:lnR>
                    <a:lnT>
                      <a:noFill/>
                    </a:lnT>
                    <a:lnB>
                      <a:noFill/>
                    </a:lnB>
                    <a:noFill/>
                  </a:tcPr>
                </a:tc>
                <a:tc>
                  <a:txBody>
                    <a:bodyPr/>
                    <a:lstStyle/>
                    <a:p>
                      <a:pPr>
                        <a:buNone/>
                      </a:pPr>
                      <a:r>
                        <a:rPr lang="en-IE" sz="1600"/>
                        <a:t>Replace with narration</a:t>
                      </a:r>
                    </a:p>
                  </a:txBody>
                  <a:tcPr anchor="ctr">
                    <a:lnL>
                      <a:noFill/>
                    </a:lnL>
                    <a:lnR>
                      <a:noFill/>
                    </a:lnR>
                    <a:lnT>
                      <a:noFill/>
                    </a:lnT>
                    <a:lnB>
                      <a:noFill/>
                    </a:lnB>
                    <a:noFill/>
                  </a:tcPr>
                </a:tc>
                <a:extLst>
                  <a:ext uri="{0D108BD9-81ED-4DB2-BD59-A6C34878D82A}">
                    <a16:rowId xmlns:a16="http://schemas.microsoft.com/office/drawing/2014/main" val="2252693118"/>
                  </a:ext>
                </a:extLst>
              </a:tr>
              <a:tr h="318199">
                <a:tc>
                  <a:txBody>
                    <a:bodyPr/>
                    <a:lstStyle/>
                    <a:p>
                      <a:pPr>
                        <a:buNone/>
                      </a:pPr>
                      <a:r>
                        <a:rPr lang="en-IE" sz="1600"/>
                        <a:t>Logo in poster</a:t>
                      </a:r>
                    </a:p>
                  </a:txBody>
                  <a:tcPr anchor="ctr">
                    <a:lnL>
                      <a:noFill/>
                    </a:lnL>
                    <a:lnR>
                      <a:noFill/>
                    </a:lnR>
                    <a:lnT>
                      <a:noFill/>
                    </a:lnT>
                    <a:lnB>
                      <a:noFill/>
                    </a:lnB>
                    <a:noFill/>
                  </a:tcPr>
                </a:tc>
                <a:tc>
                  <a:txBody>
                    <a:bodyPr/>
                    <a:lstStyle/>
                    <a:p>
                      <a:pPr>
                        <a:buNone/>
                      </a:pPr>
                      <a:r>
                        <a:rPr lang="en-IE" sz="1600"/>
                        <a:t>Trademarked</a:t>
                      </a:r>
                    </a:p>
                  </a:txBody>
                  <a:tcPr anchor="ctr">
                    <a:lnL>
                      <a:noFill/>
                    </a:lnL>
                    <a:lnR>
                      <a:noFill/>
                    </a:lnR>
                    <a:lnT>
                      <a:noFill/>
                    </a:lnT>
                    <a:lnB>
                      <a:noFill/>
                    </a:lnB>
                    <a:noFill/>
                  </a:tcPr>
                </a:tc>
                <a:tc>
                  <a:txBody>
                    <a:bodyPr/>
                    <a:lstStyle/>
                    <a:p>
                      <a:pPr>
                        <a:buNone/>
                      </a:pPr>
                      <a:r>
                        <a:rPr lang="en-IE" sz="1600"/>
                        <a:t>Remove</a:t>
                      </a:r>
                    </a:p>
                  </a:txBody>
                  <a:tcPr anchor="ctr">
                    <a:lnL>
                      <a:noFill/>
                    </a:lnL>
                    <a:lnR>
                      <a:noFill/>
                    </a:lnR>
                    <a:lnT>
                      <a:noFill/>
                    </a:lnT>
                    <a:lnB>
                      <a:noFill/>
                    </a:lnB>
                    <a:noFill/>
                  </a:tcPr>
                </a:tc>
                <a:extLst>
                  <a:ext uri="{0D108BD9-81ED-4DB2-BD59-A6C34878D82A}">
                    <a16:rowId xmlns:a16="http://schemas.microsoft.com/office/drawing/2014/main" val="2419236849"/>
                  </a:ext>
                </a:extLst>
              </a:tr>
              <a:tr h="318199">
                <a:tc>
                  <a:txBody>
                    <a:bodyPr/>
                    <a:lstStyle/>
                    <a:p>
                      <a:pPr>
                        <a:buNone/>
                      </a:pPr>
                      <a:r>
                        <a:rPr lang="en-IE" sz="1600"/>
                        <a:t>Historic filming location</a:t>
                      </a:r>
                    </a:p>
                  </a:txBody>
                  <a:tcPr anchor="ctr">
                    <a:lnL>
                      <a:noFill/>
                    </a:lnL>
                    <a:lnR>
                      <a:noFill/>
                    </a:lnR>
                    <a:lnT>
                      <a:noFill/>
                    </a:lnT>
                    <a:lnB>
                      <a:noFill/>
                    </a:lnB>
                    <a:noFill/>
                  </a:tcPr>
                </a:tc>
                <a:tc>
                  <a:txBody>
                    <a:bodyPr/>
                    <a:lstStyle/>
                    <a:p>
                      <a:pPr>
                        <a:buNone/>
                      </a:pPr>
                      <a:r>
                        <a:rPr lang="en-IE" sz="1600" dirty="0"/>
                        <a:t>Factual</a:t>
                      </a:r>
                    </a:p>
                  </a:txBody>
                  <a:tcPr anchor="ctr">
                    <a:lnL>
                      <a:noFill/>
                    </a:lnL>
                    <a:lnR>
                      <a:noFill/>
                    </a:lnR>
                    <a:lnT>
                      <a:noFill/>
                    </a:lnT>
                    <a:lnB>
                      <a:noFill/>
                    </a:lnB>
                    <a:noFill/>
                  </a:tcPr>
                </a:tc>
                <a:tc>
                  <a:txBody>
                    <a:bodyPr/>
                    <a:lstStyle/>
                    <a:p>
                      <a:pPr>
                        <a:buNone/>
                      </a:pPr>
                      <a:r>
                        <a:rPr lang="en-IE" sz="1600" dirty="0"/>
                        <a:t>Allowed</a:t>
                      </a:r>
                    </a:p>
                  </a:txBody>
                  <a:tcPr anchor="ctr">
                    <a:lnL>
                      <a:noFill/>
                    </a:lnL>
                    <a:lnR>
                      <a:noFill/>
                    </a:lnR>
                    <a:lnT>
                      <a:noFill/>
                    </a:lnT>
                    <a:lnB>
                      <a:noFill/>
                    </a:lnB>
                    <a:noFill/>
                  </a:tcPr>
                </a:tc>
                <a:extLst>
                  <a:ext uri="{0D108BD9-81ED-4DB2-BD59-A6C34878D82A}">
                    <a16:rowId xmlns:a16="http://schemas.microsoft.com/office/drawing/2014/main" val="137268515"/>
                  </a:ext>
                </a:extLst>
              </a:tr>
            </a:tbl>
          </a:graphicData>
        </a:graphic>
      </p:graphicFrame>
      <p:sp>
        <p:nvSpPr>
          <p:cNvPr id="103" name="TextBox 102">
            <a:extLst>
              <a:ext uri="{FF2B5EF4-FFF2-40B4-BE49-F238E27FC236}">
                <a16:creationId xmlns:a16="http://schemas.microsoft.com/office/drawing/2014/main" id="{6DBCDE17-5D6B-E1BD-0EE6-1FF6143C46DC}"/>
              </a:ext>
            </a:extLst>
          </p:cNvPr>
          <p:cNvSpPr txBox="1"/>
          <p:nvPr/>
        </p:nvSpPr>
        <p:spPr>
          <a:xfrm>
            <a:off x="519109" y="6891997"/>
            <a:ext cx="6521451" cy="923330"/>
          </a:xfrm>
          <a:prstGeom prst="rect">
            <a:avLst/>
          </a:prstGeom>
          <a:noFill/>
        </p:spPr>
        <p:txBody>
          <a:bodyPr wrap="square">
            <a:spAutoFit/>
          </a:bodyPr>
          <a:lstStyle/>
          <a:p>
            <a:pPr>
              <a:buNone/>
            </a:pPr>
            <a:r>
              <a:rPr lang="en-US" b="1" dirty="0">
                <a:solidFill>
                  <a:srgbClr val="C77362"/>
                </a:solidFill>
              </a:rPr>
              <a:t>Practical Implementation – What a Compliant Version Looks Like</a:t>
            </a:r>
          </a:p>
          <a:p>
            <a:pPr>
              <a:buNone/>
            </a:pPr>
            <a:endParaRPr lang="en-US" b="1" dirty="0">
              <a:solidFill>
                <a:schemeClr val="bg1"/>
              </a:solidFill>
              <a:highlight>
                <a:srgbClr val="C77362"/>
              </a:highlight>
            </a:endParaRPr>
          </a:p>
          <a:p>
            <a:pPr>
              <a:buNone/>
            </a:pPr>
            <a:r>
              <a:rPr lang="en-US" b="1" dirty="0">
                <a:solidFill>
                  <a:schemeClr val="bg1"/>
                </a:solidFill>
                <a:highlight>
                  <a:srgbClr val="C77362"/>
                </a:highlight>
              </a:rPr>
              <a:t>Step 1: Content Audit (Real Example)</a:t>
            </a:r>
          </a:p>
        </p:txBody>
      </p:sp>
      <p:grpSp>
        <p:nvGrpSpPr>
          <p:cNvPr id="8" name="Group 7">
            <a:extLst>
              <a:ext uri="{FF2B5EF4-FFF2-40B4-BE49-F238E27FC236}">
                <a16:creationId xmlns:a16="http://schemas.microsoft.com/office/drawing/2014/main" id="{AB371188-54EF-15ED-47A7-5C3FF9919932}"/>
              </a:ext>
            </a:extLst>
          </p:cNvPr>
          <p:cNvGrpSpPr/>
          <p:nvPr/>
        </p:nvGrpSpPr>
        <p:grpSpPr>
          <a:xfrm>
            <a:off x="5990886" y="-61377"/>
            <a:ext cx="1754197" cy="1200329"/>
            <a:chOff x="819266" y="1028625"/>
            <a:chExt cx="1015997" cy="1177569"/>
          </a:xfrm>
          <a:solidFill>
            <a:srgbClr val="EE4F27"/>
          </a:solidFill>
        </p:grpSpPr>
        <p:sp>
          <p:nvSpPr>
            <p:cNvPr id="9" name="Oval 8">
              <a:extLst>
                <a:ext uri="{FF2B5EF4-FFF2-40B4-BE49-F238E27FC236}">
                  <a16:creationId xmlns:a16="http://schemas.microsoft.com/office/drawing/2014/main" id="{4B249972-F4C2-7C1F-2FA2-8C99927ACC50}"/>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 name="TextBox 11">
              <a:extLst>
                <a:ext uri="{FF2B5EF4-FFF2-40B4-BE49-F238E27FC236}">
                  <a16:creationId xmlns:a16="http://schemas.microsoft.com/office/drawing/2014/main" id="{B9EE3285-6592-8488-DB8F-28D923FDBAA8}"/>
                </a:ext>
              </a:extLst>
            </p:cNvPr>
            <p:cNvSpPr txBox="1"/>
            <p:nvPr/>
          </p:nvSpPr>
          <p:spPr>
            <a:xfrm>
              <a:off x="819266" y="1028625"/>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1</a:t>
              </a:r>
            </a:p>
          </p:txBody>
        </p:sp>
      </p:grpSp>
    </p:spTree>
    <p:extLst>
      <p:ext uri="{BB962C8B-B14F-4D97-AF65-F5344CB8AC3E}">
        <p14:creationId xmlns:p14="http://schemas.microsoft.com/office/powerpoint/2010/main" val="1345576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1C0A5-C06F-9007-BB14-AC4ACECF0C3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14F9105-82A0-001D-1AEB-B5189AD03FDA}"/>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8924B160-A027-6506-2B1C-30551816BAC5}"/>
              </a:ext>
            </a:extLst>
          </p:cNvPr>
          <p:cNvSpPr txBox="1"/>
          <p:nvPr/>
        </p:nvSpPr>
        <p:spPr>
          <a:xfrm>
            <a:off x="2169437" y="581268"/>
            <a:ext cx="4161124" cy="1754326"/>
          </a:xfrm>
          <a:prstGeom prst="rect">
            <a:avLst/>
          </a:prstGeom>
          <a:noFill/>
        </p:spPr>
        <p:txBody>
          <a:bodyPr wrap="square" rtlCol="0">
            <a:spAutoFit/>
          </a:bodyPr>
          <a:lstStyle/>
          <a:p>
            <a:r>
              <a:rPr lang="en-US" sz="3600" b="1" dirty="0">
                <a:solidFill>
                  <a:schemeClr val="bg1"/>
                </a:solidFill>
              </a:rPr>
              <a:t>Implementation Clinic: </a:t>
            </a:r>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2DF4F857-5E22-A025-EE49-4BB54DA041D0}"/>
              </a:ext>
            </a:extLst>
          </p:cNvPr>
          <p:cNvSpPr/>
          <p:nvPr/>
        </p:nvSpPr>
        <p:spPr>
          <a:xfrm>
            <a:off x="356853" y="2448134"/>
            <a:ext cx="6845968" cy="7974721"/>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3CA0D6D9-0452-57BE-B0CE-576A1DBA713B}"/>
              </a:ext>
            </a:extLst>
          </p:cNvPr>
          <p:cNvSpPr txBox="1"/>
          <p:nvPr/>
        </p:nvSpPr>
        <p:spPr>
          <a:xfrm>
            <a:off x="691690" y="2545784"/>
            <a:ext cx="6176294" cy="6771084"/>
          </a:xfrm>
          <a:prstGeom prst="rect">
            <a:avLst/>
          </a:prstGeom>
          <a:noFill/>
        </p:spPr>
        <p:txBody>
          <a:bodyPr wrap="square" rtlCol="0">
            <a:spAutoFit/>
          </a:bodyPr>
          <a:lstStyle/>
          <a:p>
            <a:r>
              <a:rPr lang="en-US" b="1" dirty="0">
                <a:solidFill>
                  <a:schemeClr val="bg1"/>
                </a:solidFill>
                <a:highlight>
                  <a:srgbClr val="C77362"/>
                </a:highlight>
              </a:rPr>
              <a:t>Step 2: Redesign Strategy</a:t>
            </a:r>
          </a:p>
          <a:p>
            <a:endParaRPr lang="en-US" b="1" dirty="0">
              <a:solidFill>
                <a:schemeClr val="bg1"/>
              </a:solidFill>
              <a:highlight>
                <a:srgbClr val="C77362"/>
              </a:highlight>
            </a:endParaRPr>
          </a:p>
          <a:p>
            <a:r>
              <a:rPr lang="en-US" sz="1600" dirty="0">
                <a:solidFill>
                  <a:schemeClr val="tx1">
                    <a:lumMod val="85000"/>
                    <a:lumOff val="15000"/>
                  </a:schemeClr>
                </a:solidFill>
              </a:rPr>
              <a:t>Instead of using film characters, the operator:</a:t>
            </a:r>
          </a:p>
          <a:p>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Creates </a:t>
            </a:r>
            <a:r>
              <a:rPr lang="en-US" sz="1600" b="1" dirty="0">
                <a:solidFill>
                  <a:schemeClr val="tx1">
                    <a:lumMod val="85000"/>
                    <a:lumOff val="15000"/>
                  </a:schemeClr>
                </a:solidFill>
              </a:rPr>
              <a:t>original fantasy-inspired illustrations</a:t>
            </a:r>
            <a:r>
              <a:rPr lang="en-US" sz="1600" dirty="0">
                <a:solidFill>
                  <a:schemeClr val="tx1">
                    <a:lumMod val="85000"/>
                    <a:lumOff val="15000"/>
                  </a:schemeClr>
                </a:solidFill>
              </a:rPr>
              <a:t>.</a:t>
            </a:r>
          </a:p>
          <a:p>
            <a:pPr marL="285750" indent="-285750">
              <a:buFont typeface="Arial" panose="020B0604020202020204" pitchFamily="34" charset="0"/>
              <a:buChar char="•"/>
            </a:pPr>
            <a:r>
              <a:rPr lang="en-US" sz="1600" dirty="0">
                <a:solidFill>
                  <a:schemeClr val="tx1">
                    <a:lumMod val="85000"/>
                    <a:lumOff val="15000"/>
                  </a:schemeClr>
                </a:solidFill>
              </a:rPr>
              <a:t>Focuses on </a:t>
            </a:r>
            <a:r>
              <a:rPr lang="en-US" sz="1600" b="1" dirty="0">
                <a:solidFill>
                  <a:schemeClr val="tx1">
                    <a:lumMod val="85000"/>
                    <a:lumOff val="15000"/>
                  </a:schemeClr>
                </a:solidFill>
              </a:rPr>
              <a:t>real filming locations</a:t>
            </a:r>
            <a:r>
              <a:rPr lang="en-US" sz="1600" dirty="0">
                <a:solidFill>
                  <a:schemeClr val="tx1">
                    <a:lumMod val="85000"/>
                    <a:lumOff val="15000"/>
                  </a:schemeClr>
                </a:solidFill>
              </a:rPr>
              <a:t> (factual information is not protected).</a:t>
            </a:r>
          </a:p>
          <a:p>
            <a:pPr marL="285750" indent="-285750">
              <a:buFont typeface="Arial" panose="020B0604020202020204" pitchFamily="34" charset="0"/>
              <a:buChar char="•"/>
            </a:pPr>
            <a:r>
              <a:rPr lang="en-US" sz="1600" dirty="0">
                <a:solidFill>
                  <a:schemeClr val="tx1">
                    <a:lumMod val="85000"/>
                    <a:lumOff val="15000"/>
                  </a:schemeClr>
                </a:solidFill>
              </a:rPr>
              <a:t>Links visitors to the </a:t>
            </a:r>
            <a:r>
              <a:rPr lang="en-US" sz="1600" b="1" dirty="0">
                <a:solidFill>
                  <a:schemeClr val="tx1">
                    <a:lumMod val="85000"/>
                    <a:lumOff val="15000"/>
                  </a:schemeClr>
                </a:solidFill>
              </a:rPr>
              <a:t>official trailer on YouTube</a:t>
            </a:r>
            <a:r>
              <a:rPr lang="en-US" sz="1600" dirty="0">
                <a:solidFill>
                  <a:schemeClr val="tx1">
                    <a:lumMod val="85000"/>
                    <a:lumOff val="15000"/>
                  </a:schemeClr>
                </a:solidFill>
              </a:rPr>
              <a:t> instead of hosting clips directly.</a:t>
            </a:r>
          </a:p>
          <a:p>
            <a:pPr marL="285750" indent="-285750">
              <a:buFont typeface="Arial" panose="020B0604020202020204" pitchFamily="34" charset="0"/>
              <a:buChar char="•"/>
            </a:pPr>
            <a:r>
              <a:rPr lang="en-US" sz="1600" dirty="0">
                <a:solidFill>
                  <a:schemeClr val="tx1">
                    <a:lumMod val="85000"/>
                    <a:lumOff val="15000"/>
                  </a:schemeClr>
                </a:solidFill>
              </a:rPr>
              <a:t>Avoids any logo use.</a:t>
            </a:r>
          </a:p>
          <a:p>
            <a:endParaRPr lang="en-US" sz="2000" dirty="0"/>
          </a:p>
          <a:p>
            <a:r>
              <a:rPr lang="en-US" b="1" dirty="0">
                <a:solidFill>
                  <a:schemeClr val="bg1"/>
                </a:solidFill>
                <a:highlight>
                  <a:srgbClr val="C77362"/>
                </a:highlight>
              </a:rPr>
              <a:t>Step 3: Documentation</a:t>
            </a:r>
          </a:p>
          <a:p>
            <a:pPr marL="285750" indent="-285750">
              <a:buFont typeface="Arial" panose="020B0604020202020204" pitchFamily="34" charset="0"/>
              <a:buChar char="•"/>
            </a:pPr>
            <a:r>
              <a:rPr lang="en-US" sz="1600" dirty="0">
                <a:solidFill>
                  <a:schemeClr val="tx1">
                    <a:lumMod val="85000"/>
                    <a:lumOff val="15000"/>
                  </a:schemeClr>
                </a:solidFill>
              </a:rPr>
              <a:t>Keeps written confirmation of trailer embedding permissions via platform policy.</a:t>
            </a:r>
          </a:p>
          <a:p>
            <a:pPr marL="285750" indent="-285750">
              <a:buFont typeface="Arial" panose="020B0604020202020204" pitchFamily="34" charset="0"/>
              <a:buChar char="•"/>
            </a:pPr>
            <a:r>
              <a:rPr lang="en-US" sz="1600" dirty="0">
                <a:solidFill>
                  <a:schemeClr val="tx1">
                    <a:lumMod val="85000"/>
                    <a:lumOff val="15000"/>
                  </a:schemeClr>
                </a:solidFill>
              </a:rPr>
              <a:t>Saves screenshots of public domain verification (if applicable).</a:t>
            </a:r>
          </a:p>
          <a:p>
            <a:pPr marL="285750" indent="-285750">
              <a:buFont typeface="Arial" panose="020B0604020202020204" pitchFamily="34" charset="0"/>
              <a:buChar char="•"/>
            </a:pPr>
            <a:r>
              <a:rPr lang="en-US" sz="1600" dirty="0">
                <a:solidFill>
                  <a:schemeClr val="tx1">
                    <a:lumMod val="85000"/>
                    <a:lumOff val="15000"/>
                  </a:schemeClr>
                </a:solidFill>
              </a:rPr>
              <a:t>Stores all original artwork source files.</a:t>
            </a:r>
          </a:p>
          <a:p>
            <a:endParaRPr lang="en-US" sz="2000" dirty="0"/>
          </a:p>
          <a:p>
            <a:r>
              <a:rPr lang="en-US" b="1" dirty="0">
                <a:solidFill>
                  <a:schemeClr val="bg1"/>
                </a:solidFill>
                <a:highlight>
                  <a:srgbClr val="C77362"/>
                </a:highlight>
              </a:rPr>
              <a:t>Step 4: Marketing Adjustment</a:t>
            </a:r>
          </a:p>
          <a:p>
            <a:r>
              <a:rPr lang="en-US" sz="1600" dirty="0">
                <a:solidFill>
                  <a:schemeClr val="tx1">
                    <a:lumMod val="85000"/>
                    <a:lumOff val="15000"/>
                  </a:schemeClr>
                </a:solidFill>
              </a:rPr>
              <a:t>Instead of: </a:t>
            </a:r>
            <a:r>
              <a:rPr lang="en-US" sz="1600" b="1" i="1" dirty="0">
                <a:solidFill>
                  <a:schemeClr val="tx1">
                    <a:lumMod val="85000"/>
                    <a:lumOff val="15000"/>
                  </a:schemeClr>
                </a:solidFill>
              </a:rPr>
              <a:t>“Official Magical Film Tour Experience”</a:t>
            </a:r>
          </a:p>
          <a:p>
            <a:endParaRPr lang="en-US" sz="1600" dirty="0">
              <a:solidFill>
                <a:schemeClr val="tx1">
                  <a:lumMod val="85000"/>
                  <a:lumOff val="15000"/>
                </a:schemeClr>
              </a:solidFill>
            </a:endParaRPr>
          </a:p>
          <a:p>
            <a:r>
              <a:rPr lang="en-US" sz="1600" dirty="0">
                <a:solidFill>
                  <a:schemeClr val="tx1">
                    <a:lumMod val="85000"/>
                    <a:lumOff val="15000"/>
                  </a:schemeClr>
                </a:solidFill>
              </a:rPr>
              <a:t>They use: </a:t>
            </a:r>
            <a:r>
              <a:rPr lang="en-US" sz="1600" b="1" i="1" dirty="0">
                <a:solidFill>
                  <a:schemeClr val="tx1">
                    <a:lumMod val="85000"/>
                    <a:lumOff val="15000"/>
                  </a:schemeClr>
                </a:solidFill>
              </a:rPr>
              <a:t>“Inspired by the cinematic landscapes of Ireland’s fantasy filming heritage.”</a:t>
            </a:r>
          </a:p>
          <a:p>
            <a:endParaRPr lang="en-US" sz="1600" dirty="0">
              <a:solidFill>
                <a:schemeClr val="tx1">
                  <a:lumMod val="85000"/>
                  <a:lumOff val="15000"/>
                </a:schemeClr>
              </a:solidFill>
            </a:endParaRPr>
          </a:p>
          <a:p>
            <a:r>
              <a:rPr lang="en-US" sz="1600" dirty="0">
                <a:solidFill>
                  <a:schemeClr val="tx1">
                    <a:lumMod val="85000"/>
                    <a:lumOff val="15000"/>
                  </a:schemeClr>
                </a:solidFill>
              </a:rPr>
              <a:t>No implied official endorsement.</a:t>
            </a:r>
          </a:p>
          <a:p>
            <a:endParaRPr lang="en-IE" dirty="0">
              <a:solidFill>
                <a:schemeClr val="tx1">
                  <a:lumMod val="75000"/>
                  <a:lumOff val="25000"/>
                </a:schemeClr>
              </a:solidFill>
            </a:endParaRPr>
          </a:p>
        </p:txBody>
      </p:sp>
      <p:grpSp>
        <p:nvGrpSpPr>
          <p:cNvPr id="4" name="Graphic 4">
            <a:extLst>
              <a:ext uri="{FF2B5EF4-FFF2-40B4-BE49-F238E27FC236}">
                <a16:creationId xmlns:a16="http://schemas.microsoft.com/office/drawing/2014/main" id="{B937F7A7-DE58-7EFD-A2EF-109F0DF7D79A}"/>
              </a:ext>
            </a:extLst>
          </p:cNvPr>
          <p:cNvGrpSpPr/>
          <p:nvPr/>
        </p:nvGrpSpPr>
        <p:grpSpPr>
          <a:xfrm>
            <a:off x="487129" y="830179"/>
            <a:ext cx="1552033" cy="1019392"/>
            <a:chOff x="2314720" y="5191934"/>
            <a:chExt cx="1552033" cy="1019392"/>
          </a:xfrm>
        </p:grpSpPr>
        <p:sp>
          <p:nvSpPr>
            <p:cNvPr id="5" name="Freeform 69">
              <a:extLst>
                <a:ext uri="{FF2B5EF4-FFF2-40B4-BE49-F238E27FC236}">
                  <a16:creationId xmlns:a16="http://schemas.microsoft.com/office/drawing/2014/main" id="{5B2539C1-9532-CEB1-007F-583086ABE0FC}"/>
                </a:ext>
              </a:extLst>
            </p:cNvPr>
            <p:cNvSpPr/>
            <p:nvPr/>
          </p:nvSpPr>
          <p:spPr>
            <a:xfrm>
              <a:off x="3230956" y="5294376"/>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600"/>
                    <a:pt x="686" y="2286"/>
                  </a:cubicBezTo>
                  <a:cubicBezTo>
                    <a:pt x="457"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6" name="Freeform 70">
              <a:extLst>
                <a:ext uri="{FF2B5EF4-FFF2-40B4-BE49-F238E27FC236}">
                  <a16:creationId xmlns:a16="http://schemas.microsoft.com/office/drawing/2014/main" id="{3A82F46B-82D5-0D2D-118E-68DDBABFEF2D}"/>
                </a:ext>
              </a:extLst>
            </p:cNvPr>
            <p:cNvSpPr/>
            <p:nvPr/>
          </p:nvSpPr>
          <p:spPr>
            <a:xfrm>
              <a:off x="3235299" y="5312206"/>
              <a:ext cx="457" cy="2057"/>
            </a:xfrm>
            <a:custGeom>
              <a:avLst/>
              <a:gdLst>
                <a:gd name="connsiteX0" fmla="*/ 0 w 457"/>
                <a:gd name="connsiteY0" fmla="*/ 0 h 2057"/>
                <a:gd name="connsiteX1" fmla="*/ 457 w 457"/>
                <a:gd name="connsiteY1" fmla="*/ 2057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1"/>
                    <a:pt x="457" y="2057"/>
                  </a:cubicBezTo>
                  <a:cubicBezTo>
                    <a:pt x="457" y="1371"/>
                    <a:pt x="229" y="686"/>
                    <a:pt x="0" y="0"/>
                  </a:cubicBezTo>
                  <a:close/>
                </a:path>
              </a:pathLst>
            </a:custGeom>
            <a:solidFill>
              <a:srgbClr val="FFFFFF"/>
            </a:solidFill>
            <a:ln w="2286" cap="flat">
              <a:noFill/>
              <a:prstDash val="solid"/>
              <a:miter/>
            </a:ln>
          </p:spPr>
          <p:txBody>
            <a:bodyPr rtlCol="0" anchor="ctr"/>
            <a:lstStyle/>
            <a:p>
              <a:endParaRPr lang="en-US"/>
            </a:p>
          </p:txBody>
        </p:sp>
        <p:sp>
          <p:nvSpPr>
            <p:cNvPr id="7" name="Freeform 71">
              <a:extLst>
                <a:ext uri="{FF2B5EF4-FFF2-40B4-BE49-F238E27FC236}">
                  <a16:creationId xmlns:a16="http://schemas.microsoft.com/office/drawing/2014/main" id="{2730E048-2351-8536-8DA2-7814981A75D2}"/>
                </a:ext>
              </a:extLst>
            </p:cNvPr>
            <p:cNvSpPr/>
            <p:nvPr/>
          </p:nvSpPr>
          <p:spPr>
            <a:xfrm>
              <a:off x="3234385" y="5307406"/>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229" y="1372"/>
                    <a:pt x="457" y="2286"/>
                  </a:cubicBezTo>
                  <a:cubicBezTo>
                    <a:pt x="229" y="1600"/>
                    <a:pt x="229" y="686"/>
                    <a:pt x="0" y="0"/>
                  </a:cubicBezTo>
                  <a:close/>
                </a:path>
              </a:pathLst>
            </a:custGeom>
            <a:solidFill>
              <a:srgbClr val="FFFFFF"/>
            </a:solidFill>
            <a:ln w="2286" cap="flat">
              <a:noFill/>
              <a:prstDash val="solid"/>
              <a:miter/>
            </a:ln>
          </p:spPr>
          <p:txBody>
            <a:bodyPr rtlCol="0" anchor="ctr"/>
            <a:lstStyle/>
            <a:p>
              <a:endParaRPr lang="en-US"/>
            </a:p>
          </p:txBody>
        </p:sp>
        <p:sp>
          <p:nvSpPr>
            <p:cNvPr id="14" name="Freeform 72">
              <a:extLst>
                <a:ext uri="{FF2B5EF4-FFF2-40B4-BE49-F238E27FC236}">
                  <a16:creationId xmlns:a16="http://schemas.microsoft.com/office/drawing/2014/main" id="{D0B84419-5699-7D04-409B-FC83D3CC81DE}"/>
                </a:ext>
              </a:extLst>
            </p:cNvPr>
            <p:cNvSpPr/>
            <p:nvPr/>
          </p:nvSpPr>
          <p:spPr>
            <a:xfrm>
              <a:off x="3233470" y="5302834"/>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457" y="1372"/>
                    <a:pt x="457" y="2286"/>
                  </a:cubicBezTo>
                  <a:cubicBezTo>
                    <a:pt x="229" y="1600"/>
                    <a:pt x="0" y="915"/>
                    <a:pt x="0" y="0"/>
                  </a:cubicBezTo>
                  <a:close/>
                </a:path>
              </a:pathLst>
            </a:custGeom>
            <a:solidFill>
              <a:srgbClr val="FFFFFF"/>
            </a:solidFill>
            <a:ln w="2286" cap="flat">
              <a:noFill/>
              <a:prstDash val="solid"/>
              <a:miter/>
            </a:ln>
          </p:spPr>
          <p:txBody>
            <a:bodyPr rtlCol="0" anchor="ctr"/>
            <a:lstStyle/>
            <a:p>
              <a:endParaRPr lang="en-US"/>
            </a:p>
          </p:txBody>
        </p:sp>
        <p:sp>
          <p:nvSpPr>
            <p:cNvPr id="15" name="Freeform 73">
              <a:extLst>
                <a:ext uri="{FF2B5EF4-FFF2-40B4-BE49-F238E27FC236}">
                  <a16:creationId xmlns:a16="http://schemas.microsoft.com/office/drawing/2014/main" id="{D6506CED-428B-96A6-C75F-565AE54ECA83}"/>
                </a:ext>
              </a:extLst>
            </p:cNvPr>
            <p:cNvSpPr/>
            <p:nvPr/>
          </p:nvSpPr>
          <p:spPr>
            <a:xfrm>
              <a:off x="3232327" y="5298490"/>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371"/>
                    <a:pt x="686" y="2286"/>
                  </a:cubicBezTo>
                  <a:cubicBezTo>
                    <a:pt x="229" y="1600"/>
                    <a:pt x="0" y="686"/>
                    <a:pt x="0" y="0"/>
                  </a:cubicBezTo>
                  <a:close/>
                </a:path>
              </a:pathLst>
            </a:custGeom>
            <a:solidFill>
              <a:srgbClr val="FFFFFF"/>
            </a:solidFill>
            <a:ln w="2286" cap="flat">
              <a:noFill/>
              <a:prstDash val="solid"/>
              <a:miter/>
            </a:ln>
          </p:spPr>
          <p:txBody>
            <a:bodyPr rtlCol="0" anchor="ctr"/>
            <a:lstStyle/>
            <a:p>
              <a:endParaRPr lang="en-US"/>
            </a:p>
          </p:txBody>
        </p:sp>
        <p:sp>
          <p:nvSpPr>
            <p:cNvPr id="16" name="Freeform 74">
              <a:extLst>
                <a:ext uri="{FF2B5EF4-FFF2-40B4-BE49-F238E27FC236}">
                  <a16:creationId xmlns:a16="http://schemas.microsoft.com/office/drawing/2014/main" id="{AF4F0AC2-3D62-D4D9-4000-1936D1121D44}"/>
                </a:ext>
              </a:extLst>
            </p:cNvPr>
            <p:cNvSpPr/>
            <p:nvPr/>
          </p:nvSpPr>
          <p:spPr>
            <a:xfrm>
              <a:off x="3211525" y="5450967"/>
              <a:ext cx="2286" cy="228"/>
            </a:xfrm>
            <a:custGeom>
              <a:avLst/>
              <a:gdLst>
                <a:gd name="connsiteX0" fmla="*/ 0 w 2286"/>
                <a:gd name="connsiteY0" fmla="*/ 0 h 228"/>
                <a:gd name="connsiteX1" fmla="*/ 0 w 2286"/>
                <a:gd name="connsiteY1" fmla="*/ 229 h 228"/>
                <a:gd name="connsiteX2" fmla="*/ 0 w 2286"/>
                <a:gd name="connsiteY2" fmla="*/ 0 h 228"/>
              </a:gdLst>
              <a:ahLst/>
              <a:cxnLst>
                <a:cxn ang="0">
                  <a:pos x="connsiteX0" y="connsiteY0"/>
                </a:cxn>
                <a:cxn ang="0">
                  <a:pos x="connsiteX1" y="connsiteY1"/>
                </a:cxn>
                <a:cxn ang="0">
                  <a:pos x="connsiteX2" y="connsiteY2"/>
                </a:cxn>
              </a:cxnLst>
              <a:rect l="l" t="t" r="r" b="b"/>
              <a:pathLst>
                <a:path w="2286" h="228">
                  <a:moveTo>
                    <a:pt x="0" y="0"/>
                  </a:moveTo>
                  <a:cubicBezTo>
                    <a:pt x="0" y="0"/>
                    <a:pt x="0" y="229"/>
                    <a:pt x="0" y="229"/>
                  </a:cubicBezTo>
                  <a:cubicBezTo>
                    <a:pt x="0" y="229"/>
                    <a:pt x="0" y="0"/>
                    <a:pt x="0" y="0"/>
                  </a:cubicBezTo>
                  <a:close/>
                </a:path>
              </a:pathLst>
            </a:custGeom>
            <a:solidFill>
              <a:srgbClr val="FFFFFF"/>
            </a:solidFill>
            <a:ln w="2286" cap="flat">
              <a:noFill/>
              <a:prstDash val="solid"/>
              <a:miter/>
            </a:ln>
          </p:spPr>
          <p:txBody>
            <a:bodyPr rtlCol="0" anchor="ctr"/>
            <a:lstStyle/>
            <a:p>
              <a:endParaRPr lang="en-US"/>
            </a:p>
          </p:txBody>
        </p:sp>
        <p:sp>
          <p:nvSpPr>
            <p:cNvPr id="17" name="Freeform 75">
              <a:extLst>
                <a:ext uri="{FF2B5EF4-FFF2-40B4-BE49-F238E27FC236}">
                  <a16:creationId xmlns:a16="http://schemas.microsoft.com/office/drawing/2014/main" id="{FC8C6323-8924-B95D-7227-01EF77022744}"/>
                </a:ext>
              </a:extLst>
            </p:cNvPr>
            <p:cNvSpPr/>
            <p:nvPr/>
          </p:nvSpPr>
          <p:spPr>
            <a:xfrm>
              <a:off x="3212039" y="5447080"/>
              <a:ext cx="171" cy="685"/>
            </a:xfrm>
            <a:custGeom>
              <a:avLst/>
              <a:gdLst>
                <a:gd name="connsiteX0" fmla="*/ 171 w 171"/>
                <a:gd name="connsiteY0" fmla="*/ 0 h 685"/>
                <a:gd name="connsiteX1" fmla="*/ 171 w 171"/>
                <a:gd name="connsiteY1" fmla="*/ 686 h 685"/>
                <a:gd name="connsiteX2" fmla="*/ 171 w 171"/>
                <a:gd name="connsiteY2" fmla="*/ 0 h 685"/>
              </a:gdLst>
              <a:ahLst/>
              <a:cxnLst>
                <a:cxn ang="0">
                  <a:pos x="connsiteX0" y="connsiteY0"/>
                </a:cxn>
                <a:cxn ang="0">
                  <a:pos x="connsiteX1" y="connsiteY1"/>
                </a:cxn>
                <a:cxn ang="0">
                  <a:pos x="connsiteX2" y="connsiteY2"/>
                </a:cxn>
              </a:cxnLst>
              <a:rect l="l" t="t" r="r" b="b"/>
              <a:pathLst>
                <a:path w="171" h="685">
                  <a:moveTo>
                    <a:pt x="171" y="0"/>
                  </a:moveTo>
                  <a:cubicBezTo>
                    <a:pt x="171" y="228"/>
                    <a:pt x="171" y="457"/>
                    <a:pt x="171" y="686"/>
                  </a:cubicBezTo>
                  <a:cubicBezTo>
                    <a:pt x="-57" y="457"/>
                    <a:pt x="-57" y="228"/>
                    <a:pt x="171" y="0"/>
                  </a:cubicBezTo>
                  <a:close/>
                </a:path>
              </a:pathLst>
            </a:custGeom>
            <a:solidFill>
              <a:srgbClr val="FFFFFF"/>
            </a:solidFill>
            <a:ln w="2286" cap="flat">
              <a:noFill/>
              <a:prstDash val="solid"/>
              <a:miter/>
            </a:ln>
          </p:spPr>
          <p:txBody>
            <a:bodyPr rtlCol="0" anchor="ctr"/>
            <a:lstStyle/>
            <a:p>
              <a:endParaRPr lang="en-US"/>
            </a:p>
          </p:txBody>
        </p:sp>
        <p:sp>
          <p:nvSpPr>
            <p:cNvPr id="18" name="Freeform 76">
              <a:extLst>
                <a:ext uri="{FF2B5EF4-FFF2-40B4-BE49-F238E27FC236}">
                  <a16:creationId xmlns:a16="http://schemas.microsoft.com/office/drawing/2014/main" id="{0C7225D9-9BEC-9148-AED3-0CA1C82B0332}"/>
                </a:ext>
              </a:extLst>
            </p:cNvPr>
            <p:cNvSpPr/>
            <p:nvPr/>
          </p:nvSpPr>
          <p:spPr>
            <a:xfrm>
              <a:off x="3236214" y="5317007"/>
              <a:ext cx="457" cy="2057"/>
            </a:xfrm>
            <a:custGeom>
              <a:avLst/>
              <a:gdLst>
                <a:gd name="connsiteX0" fmla="*/ 0 w 457"/>
                <a:gd name="connsiteY0" fmla="*/ 0 h 2057"/>
                <a:gd name="connsiteX1" fmla="*/ 457 w 457"/>
                <a:gd name="connsiteY1" fmla="*/ 2058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2"/>
                    <a:pt x="457" y="2058"/>
                  </a:cubicBezTo>
                  <a:cubicBezTo>
                    <a:pt x="229"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19" name="Freeform 77">
              <a:extLst>
                <a:ext uri="{FF2B5EF4-FFF2-40B4-BE49-F238E27FC236}">
                  <a16:creationId xmlns:a16="http://schemas.microsoft.com/office/drawing/2014/main" id="{B65A2B71-B8C8-0471-6277-8F2CFABCC514}"/>
                </a:ext>
              </a:extLst>
            </p:cNvPr>
            <p:cNvSpPr/>
            <p:nvPr/>
          </p:nvSpPr>
          <p:spPr>
            <a:xfrm>
              <a:off x="3229813" y="5290032"/>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5"/>
                    <a:pt x="457" y="1600"/>
                    <a:pt x="686" y="2286"/>
                  </a:cubicBezTo>
                  <a:cubicBezTo>
                    <a:pt x="457" y="1600"/>
                    <a:pt x="229" y="914"/>
                    <a:pt x="0" y="0"/>
                  </a:cubicBezTo>
                  <a:close/>
                </a:path>
              </a:pathLst>
            </a:custGeom>
            <a:solidFill>
              <a:srgbClr val="FFFFFF"/>
            </a:solidFill>
            <a:ln w="2286" cap="flat">
              <a:noFill/>
              <a:prstDash val="solid"/>
              <a:miter/>
            </a:ln>
          </p:spPr>
          <p:txBody>
            <a:bodyPr rtlCol="0" anchor="ctr"/>
            <a:lstStyle/>
            <a:p>
              <a:endParaRPr lang="en-US"/>
            </a:p>
          </p:txBody>
        </p:sp>
        <p:sp>
          <p:nvSpPr>
            <p:cNvPr id="20" name="Freeform 78">
              <a:extLst>
                <a:ext uri="{FF2B5EF4-FFF2-40B4-BE49-F238E27FC236}">
                  <a16:creationId xmlns:a16="http://schemas.microsoft.com/office/drawing/2014/main" id="{B8C93D14-6967-2A6B-A599-7824102A8F69}"/>
                </a:ext>
              </a:extLst>
            </p:cNvPr>
            <p:cNvSpPr/>
            <p:nvPr/>
          </p:nvSpPr>
          <p:spPr>
            <a:xfrm>
              <a:off x="3220212" y="5395417"/>
              <a:ext cx="7772" cy="23774"/>
            </a:xfrm>
            <a:custGeom>
              <a:avLst/>
              <a:gdLst>
                <a:gd name="connsiteX0" fmla="*/ 7772 w 7772"/>
                <a:gd name="connsiteY0" fmla="*/ 0 h 23774"/>
                <a:gd name="connsiteX1" fmla="*/ 0 w 7772"/>
                <a:gd name="connsiteY1" fmla="*/ 23775 h 23774"/>
                <a:gd name="connsiteX2" fmla="*/ 7772 w 7772"/>
                <a:gd name="connsiteY2" fmla="*/ 0 h 23774"/>
              </a:gdLst>
              <a:ahLst/>
              <a:cxnLst>
                <a:cxn ang="0">
                  <a:pos x="connsiteX0" y="connsiteY0"/>
                </a:cxn>
                <a:cxn ang="0">
                  <a:pos x="connsiteX1" y="connsiteY1"/>
                </a:cxn>
                <a:cxn ang="0">
                  <a:pos x="connsiteX2" y="connsiteY2"/>
                </a:cxn>
              </a:cxnLst>
              <a:rect l="l" t="t" r="r" b="b"/>
              <a:pathLst>
                <a:path w="7772" h="23774">
                  <a:moveTo>
                    <a:pt x="7772" y="0"/>
                  </a:moveTo>
                  <a:cubicBezTo>
                    <a:pt x="5258" y="8001"/>
                    <a:pt x="2515" y="15774"/>
                    <a:pt x="0" y="23775"/>
                  </a:cubicBezTo>
                  <a:cubicBezTo>
                    <a:pt x="2743" y="16002"/>
                    <a:pt x="5258" y="8001"/>
                    <a:pt x="7772" y="0"/>
                  </a:cubicBezTo>
                  <a:close/>
                </a:path>
              </a:pathLst>
            </a:custGeom>
            <a:solidFill>
              <a:srgbClr val="FFFFFF"/>
            </a:solidFill>
            <a:ln w="2286" cap="flat">
              <a:noFill/>
              <a:prstDash val="solid"/>
              <a:miter/>
            </a:ln>
          </p:spPr>
          <p:txBody>
            <a:bodyPr rtlCol="0" anchor="ctr"/>
            <a:lstStyle/>
            <a:p>
              <a:endParaRPr lang="en-US"/>
            </a:p>
          </p:txBody>
        </p:sp>
        <p:sp>
          <p:nvSpPr>
            <p:cNvPr id="21" name="Freeform 79">
              <a:extLst>
                <a:ext uri="{FF2B5EF4-FFF2-40B4-BE49-F238E27FC236}">
                  <a16:creationId xmlns:a16="http://schemas.microsoft.com/office/drawing/2014/main" id="{A785FAD9-14C4-DB0F-3CE5-D28866B32796}"/>
                </a:ext>
              </a:extLst>
            </p:cNvPr>
            <p:cNvSpPr/>
            <p:nvPr/>
          </p:nvSpPr>
          <p:spPr>
            <a:xfrm>
              <a:off x="3237128" y="5322265"/>
              <a:ext cx="228" cy="1600"/>
            </a:xfrm>
            <a:custGeom>
              <a:avLst/>
              <a:gdLst>
                <a:gd name="connsiteX0" fmla="*/ 0 w 228"/>
                <a:gd name="connsiteY0" fmla="*/ 0 h 1600"/>
                <a:gd name="connsiteX1" fmla="*/ 229 w 228"/>
                <a:gd name="connsiteY1" fmla="*/ 1600 h 1600"/>
                <a:gd name="connsiteX2" fmla="*/ 0 w 228"/>
                <a:gd name="connsiteY2" fmla="*/ 0 h 1600"/>
              </a:gdLst>
              <a:ahLst/>
              <a:cxnLst>
                <a:cxn ang="0">
                  <a:pos x="connsiteX0" y="connsiteY0"/>
                </a:cxn>
                <a:cxn ang="0">
                  <a:pos x="connsiteX1" y="connsiteY1"/>
                </a:cxn>
                <a:cxn ang="0">
                  <a:pos x="connsiteX2" y="connsiteY2"/>
                </a:cxn>
              </a:cxnLst>
              <a:rect l="l" t="t" r="r" b="b"/>
              <a:pathLst>
                <a:path w="228" h="1600">
                  <a:moveTo>
                    <a:pt x="0" y="0"/>
                  </a:moveTo>
                  <a:cubicBezTo>
                    <a:pt x="0" y="457"/>
                    <a:pt x="229" y="1143"/>
                    <a:pt x="229" y="1600"/>
                  </a:cubicBezTo>
                  <a:cubicBezTo>
                    <a:pt x="229" y="1143"/>
                    <a:pt x="0" y="686"/>
                    <a:pt x="0" y="0"/>
                  </a:cubicBezTo>
                  <a:close/>
                </a:path>
              </a:pathLst>
            </a:custGeom>
            <a:solidFill>
              <a:srgbClr val="FFFFFF"/>
            </a:solidFill>
            <a:ln w="2286" cap="flat">
              <a:noFill/>
              <a:prstDash val="solid"/>
              <a:miter/>
            </a:ln>
          </p:spPr>
          <p:txBody>
            <a:bodyPr rtlCol="0" anchor="ctr"/>
            <a:lstStyle/>
            <a:p>
              <a:endParaRPr lang="en-US"/>
            </a:p>
          </p:txBody>
        </p:sp>
        <p:sp>
          <p:nvSpPr>
            <p:cNvPr id="22" name="Freeform 80">
              <a:extLst>
                <a:ext uri="{FF2B5EF4-FFF2-40B4-BE49-F238E27FC236}">
                  <a16:creationId xmlns:a16="http://schemas.microsoft.com/office/drawing/2014/main" id="{10F32D8F-25FF-17D8-556C-FDBD607B23DB}"/>
                </a:ext>
              </a:extLst>
            </p:cNvPr>
            <p:cNvSpPr/>
            <p:nvPr/>
          </p:nvSpPr>
          <p:spPr>
            <a:xfrm>
              <a:off x="3206953" y="5251170"/>
              <a:ext cx="2286" cy="2286"/>
            </a:xfrm>
            <a:custGeom>
              <a:avLst/>
              <a:gdLst>
                <a:gd name="connsiteX0" fmla="*/ 0 w 2286"/>
                <a:gd name="connsiteY0" fmla="*/ 0 h 2286"/>
                <a:gd name="connsiteX1" fmla="*/ 2286 w 2286"/>
                <a:gd name="connsiteY1" fmla="*/ 2286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686" y="685"/>
                    <a:pt x="1372" y="1600"/>
                    <a:pt x="2286" y="2286"/>
                  </a:cubicBezTo>
                  <a:cubicBezTo>
                    <a:pt x="1600" y="1600"/>
                    <a:pt x="914" y="914"/>
                    <a:pt x="0" y="0"/>
                  </a:cubicBezTo>
                  <a:close/>
                </a:path>
              </a:pathLst>
            </a:custGeom>
            <a:solidFill>
              <a:srgbClr val="FFFFFF"/>
            </a:solidFill>
            <a:ln w="2286" cap="flat">
              <a:noFill/>
              <a:prstDash val="solid"/>
              <a:miter/>
            </a:ln>
          </p:spPr>
          <p:txBody>
            <a:bodyPr rtlCol="0" anchor="ctr"/>
            <a:lstStyle/>
            <a:p>
              <a:endParaRPr lang="en-US"/>
            </a:p>
          </p:txBody>
        </p:sp>
        <p:sp>
          <p:nvSpPr>
            <p:cNvPr id="23" name="Freeform 81">
              <a:extLst>
                <a:ext uri="{FF2B5EF4-FFF2-40B4-BE49-F238E27FC236}">
                  <a16:creationId xmlns:a16="http://schemas.microsoft.com/office/drawing/2014/main" id="{30019A80-6CD6-9BA6-09BA-23B4120F71A3}"/>
                </a:ext>
              </a:extLst>
            </p:cNvPr>
            <p:cNvSpPr/>
            <p:nvPr/>
          </p:nvSpPr>
          <p:spPr>
            <a:xfrm>
              <a:off x="3182721" y="5233568"/>
              <a:ext cx="3429" cy="1828"/>
            </a:xfrm>
            <a:custGeom>
              <a:avLst/>
              <a:gdLst>
                <a:gd name="connsiteX0" fmla="*/ 0 w 3429"/>
                <a:gd name="connsiteY0" fmla="*/ 0 h 1828"/>
                <a:gd name="connsiteX1" fmla="*/ 3429 w 3429"/>
                <a:gd name="connsiteY1" fmla="*/ 1829 h 1828"/>
                <a:gd name="connsiteX2" fmla="*/ 0 w 3429"/>
                <a:gd name="connsiteY2" fmla="*/ 0 h 1828"/>
              </a:gdLst>
              <a:ahLst/>
              <a:cxnLst>
                <a:cxn ang="0">
                  <a:pos x="connsiteX0" y="connsiteY0"/>
                </a:cxn>
                <a:cxn ang="0">
                  <a:pos x="connsiteX1" y="connsiteY1"/>
                </a:cxn>
                <a:cxn ang="0">
                  <a:pos x="connsiteX2" y="connsiteY2"/>
                </a:cxn>
              </a:cxnLst>
              <a:rect l="l" t="t" r="r" b="b"/>
              <a:pathLst>
                <a:path w="3429" h="1828">
                  <a:moveTo>
                    <a:pt x="0" y="0"/>
                  </a:moveTo>
                  <a:cubicBezTo>
                    <a:pt x="1143" y="686"/>
                    <a:pt x="2286" y="1143"/>
                    <a:pt x="3429" y="1829"/>
                  </a:cubicBezTo>
                  <a:cubicBezTo>
                    <a:pt x="2286" y="1143"/>
                    <a:pt x="1143" y="686"/>
                    <a:pt x="0" y="0"/>
                  </a:cubicBezTo>
                  <a:close/>
                </a:path>
              </a:pathLst>
            </a:custGeom>
            <a:solidFill>
              <a:srgbClr val="FFFFFF"/>
            </a:solidFill>
            <a:ln w="2286" cap="flat">
              <a:noFill/>
              <a:prstDash val="solid"/>
              <a:miter/>
            </a:ln>
          </p:spPr>
          <p:txBody>
            <a:bodyPr rtlCol="0" anchor="ctr"/>
            <a:lstStyle/>
            <a:p>
              <a:endParaRPr lang="en-US"/>
            </a:p>
          </p:txBody>
        </p:sp>
        <p:sp>
          <p:nvSpPr>
            <p:cNvPr id="24" name="Freeform 82">
              <a:extLst>
                <a:ext uri="{FF2B5EF4-FFF2-40B4-BE49-F238E27FC236}">
                  <a16:creationId xmlns:a16="http://schemas.microsoft.com/office/drawing/2014/main" id="{9F1A14DD-2B84-03CE-E7C0-BD2604B968DD}"/>
                </a:ext>
              </a:extLst>
            </p:cNvPr>
            <p:cNvSpPr/>
            <p:nvPr/>
          </p:nvSpPr>
          <p:spPr>
            <a:xfrm>
              <a:off x="3171291" y="5228539"/>
              <a:ext cx="3886" cy="1600"/>
            </a:xfrm>
            <a:custGeom>
              <a:avLst/>
              <a:gdLst>
                <a:gd name="connsiteX0" fmla="*/ 0 w 3886"/>
                <a:gd name="connsiteY0" fmla="*/ 0 h 1600"/>
                <a:gd name="connsiteX1" fmla="*/ 3886 w 3886"/>
                <a:gd name="connsiteY1" fmla="*/ 1600 h 1600"/>
                <a:gd name="connsiteX2" fmla="*/ 0 w 3886"/>
                <a:gd name="connsiteY2" fmla="*/ 0 h 1600"/>
              </a:gdLst>
              <a:ahLst/>
              <a:cxnLst>
                <a:cxn ang="0">
                  <a:pos x="connsiteX0" y="connsiteY0"/>
                </a:cxn>
                <a:cxn ang="0">
                  <a:pos x="connsiteX1" y="connsiteY1"/>
                </a:cxn>
                <a:cxn ang="0">
                  <a:pos x="connsiteX2" y="connsiteY2"/>
                </a:cxn>
              </a:cxnLst>
              <a:rect l="l" t="t" r="r" b="b"/>
              <a:pathLst>
                <a:path w="3886" h="1600">
                  <a:moveTo>
                    <a:pt x="0" y="0"/>
                  </a:moveTo>
                  <a:cubicBezTo>
                    <a:pt x="1372" y="457"/>
                    <a:pt x="2515" y="915"/>
                    <a:pt x="3886" y="1600"/>
                  </a:cubicBezTo>
                  <a:cubicBezTo>
                    <a:pt x="2515" y="915"/>
                    <a:pt x="1143" y="457"/>
                    <a:pt x="0" y="0"/>
                  </a:cubicBezTo>
                  <a:close/>
                </a:path>
              </a:pathLst>
            </a:custGeom>
            <a:solidFill>
              <a:srgbClr val="FFFFFF"/>
            </a:solidFill>
            <a:ln w="2286" cap="flat">
              <a:noFill/>
              <a:prstDash val="solid"/>
              <a:miter/>
            </a:ln>
          </p:spPr>
          <p:txBody>
            <a:bodyPr rtlCol="0" anchor="ctr"/>
            <a:lstStyle/>
            <a:p>
              <a:endParaRPr lang="en-US"/>
            </a:p>
          </p:txBody>
        </p:sp>
        <p:sp>
          <p:nvSpPr>
            <p:cNvPr id="25" name="Freeform 83">
              <a:extLst>
                <a:ext uri="{FF2B5EF4-FFF2-40B4-BE49-F238E27FC236}">
                  <a16:creationId xmlns:a16="http://schemas.microsoft.com/office/drawing/2014/main" id="{AFC9B5D7-4199-ABC5-08D6-C81EDE3B8E05}"/>
                </a:ext>
              </a:extLst>
            </p:cNvPr>
            <p:cNvSpPr/>
            <p:nvPr/>
          </p:nvSpPr>
          <p:spPr>
            <a:xfrm>
              <a:off x="3228213" y="5286146"/>
              <a:ext cx="914" cy="2514"/>
            </a:xfrm>
            <a:custGeom>
              <a:avLst/>
              <a:gdLst>
                <a:gd name="connsiteX0" fmla="*/ 0 w 914"/>
                <a:gd name="connsiteY0" fmla="*/ 0 h 2514"/>
                <a:gd name="connsiteX1" fmla="*/ 914 w 914"/>
                <a:gd name="connsiteY1" fmla="*/ 2515 h 2514"/>
                <a:gd name="connsiteX2" fmla="*/ 0 w 914"/>
                <a:gd name="connsiteY2" fmla="*/ 0 h 2514"/>
              </a:gdLst>
              <a:ahLst/>
              <a:cxnLst>
                <a:cxn ang="0">
                  <a:pos x="connsiteX0" y="connsiteY0"/>
                </a:cxn>
                <a:cxn ang="0">
                  <a:pos x="connsiteX1" y="connsiteY1"/>
                </a:cxn>
                <a:cxn ang="0">
                  <a:pos x="connsiteX2" y="connsiteY2"/>
                </a:cxn>
              </a:cxnLst>
              <a:rect l="l" t="t" r="r" b="b"/>
              <a:pathLst>
                <a:path w="914" h="2514">
                  <a:moveTo>
                    <a:pt x="0" y="0"/>
                  </a:moveTo>
                  <a:cubicBezTo>
                    <a:pt x="229" y="686"/>
                    <a:pt x="457" y="1601"/>
                    <a:pt x="914" y="2515"/>
                  </a:cubicBezTo>
                  <a:cubicBezTo>
                    <a:pt x="686" y="1601"/>
                    <a:pt x="457" y="686"/>
                    <a:pt x="0" y="0"/>
                  </a:cubicBezTo>
                  <a:close/>
                </a:path>
              </a:pathLst>
            </a:custGeom>
            <a:solidFill>
              <a:srgbClr val="FFFFFF"/>
            </a:solidFill>
            <a:ln w="2286" cap="flat">
              <a:noFill/>
              <a:prstDash val="solid"/>
              <a:miter/>
            </a:ln>
          </p:spPr>
          <p:txBody>
            <a:bodyPr rtlCol="0" anchor="ctr"/>
            <a:lstStyle/>
            <a:p>
              <a:endParaRPr lang="en-US"/>
            </a:p>
          </p:txBody>
        </p:sp>
        <p:sp>
          <p:nvSpPr>
            <p:cNvPr id="26" name="Freeform 84">
              <a:extLst>
                <a:ext uri="{FF2B5EF4-FFF2-40B4-BE49-F238E27FC236}">
                  <a16:creationId xmlns:a16="http://schemas.microsoft.com/office/drawing/2014/main" id="{306A302B-22A3-71F5-3058-75BBBDD4DABD}"/>
                </a:ext>
              </a:extLst>
            </p:cNvPr>
            <p:cNvSpPr/>
            <p:nvPr/>
          </p:nvSpPr>
          <p:spPr>
            <a:xfrm>
              <a:off x="3209467" y="5253913"/>
              <a:ext cx="2057" cy="2286"/>
            </a:xfrm>
            <a:custGeom>
              <a:avLst/>
              <a:gdLst>
                <a:gd name="connsiteX0" fmla="*/ 0 w 2057"/>
                <a:gd name="connsiteY0" fmla="*/ 0 h 2286"/>
                <a:gd name="connsiteX1" fmla="*/ 2057 w 2057"/>
                <a:gd name="connsiteY1" fmla="*/ 2286 h 2286"/>
                <a:gd name="connsiteX2" fmla="*/ 0 w 2057"/>
                <a:gd name="connsiteY2" fmla="*/ 0 h 2286"/>
              </a:gdLst>
              <a:ahLst/>
              <a:cxnLst>
                <a:cxn ang="0">
                  <a:pos x="connsiteX0" y="connsiteY0"/>
                </a:cxn>
                <a:cxn ang="0">
                  <a:pos x="connsiteX1" y="connsiteY1"/>
                </a:cxn>
                <a:cxn ang="0">
                  <a:pos x="connsiteX2" y="connsiteY2"/>
                </a:cxn>
              </a:cxnLst>
              <a:rect l="l" t="t" r="r" b="b"/>
              <a:pathLst>
                <a:path w="2057" h="2286">
                  <a:moveTo>
                    <a:pt x="0" y="0"/>
                  </a:moveTo>
                  <a:cubicBezTo>
                    <a:pt x="686" y="686"/>
                    <a:pt x="1372" y="1600"/>
                    <a:pt x="2057" y="2286"/>
                  </a:cubicBezTo>
                  <a:cubicBezTo>
                    <a:pt x="1372" y="1600"/>
                    <a:pt x="686" y="914"/>
                    <a:pt x="0" y="0"/>
                  </a:cubicBezTo>
                  <a:close/>
                </a:path>
              </a:pathLst>
            </a:custGeom>
            <a:solidFill>
              <a:srgbClr val="FFFFFF"/>
            </a:solidFill>
            <a:ln w="2286" cap="flat">
              <a:noFill/>
              <a:prstDash val="solid"/>
              <a:miter/>
            </a:ln>
          </p:spPr>
          <p:txBody>
            <a:bodyPr rtlCol="0" anchor="ctr"/>
            <a:lstStyle/>
            <a:p>
              <a:endParaRPr lang="en-US"/>
            </a:p>
          </p:txBody>
        </p:sp>
        <p:sp>
          <p:nvSpPr>
            <p:cNvPr id="27" name="Freeform 85">
              <a:extLst>
                <a:ext uri="{FF2B5EF4-FFF2-40B4-BE49-F238E27FC236}">
                  <a16:creationId xmlns:a16="http://schemas.microsoft.com/office/drawing/2014/main" id="{76C4CF04-8D4F-C979-69B5-9831A05707EA}"/>
                </a:ext>
              </a:extLst>
            </p:cNvPr>
            <p:cNvSpPr/>
            <p:nvPr/>
          </p:nvSpPr>
          <p:spPr>
            <a:xfrm>
              <a:off x="3175177" y="5230139"/>
              <a:ext cx="3657" cy="1600"/>
            </a:xfrm>
            <a:custGeom>
              <a:avLst/>
              <a:gdLst>
                <a:gd name="connsiteX0" fmla="*/ 0 w 3657"/>
                <a:gd name="connsiteY0" fmla="*/ 0 h 1600"/>
                <a:gd name="connsiteX1" fmla="*/ 3658 w 3657"/>
                <a:gd name="connsiteY1" fmla="*/ 1601 h 1600"/>
                <a:gd name="connsiteX2" fmla="*/ 0 w 3657"/>
                <a:gd name="connsiteY2" fmla="*/ 0 h 1600"/>
              </a:gdLst>
              <a:ahLst/>
              <a:cxnLst>
                <a:cxn ang="0">
                  <a:pos x="connsiteX0" y="connsiteY0"/>
                </a:cxn>
                <a:cxn ang="0">
                  <a:pos x="connsiteX1" y="connsiteY1"/>
                </a:cxn>
                <a:cxn ang="0">
                  <a:pos x="connsiteX2" y="connsiteY2"/>
                </a:cxn>
              </a:cxnLst>
              <a:rect l="l" t="t" r="r" b="b"/>
              <a:pathLst>
                <a:path w="3657" h="1600">
                  <a:moveTo>
                    <a:pt x="0" y="0"/>
                  </a:moveTo>
                  <a:cubicBezTo>
                    <a:pt x="1143" y="458"/>
                    <a:pt x="2515" y="1143"/>
                    <a:pt x="3658" y="1601"/>
                  </a:cubicBezTo>
                  <a:cubicBezTo>
                    <a:pt x="2515" y="1143"/>
                    <a:pt x="1372" y="458"/>
                    <a:pt x="0" y="0"/>
                  </a:cubicBezTo>
                  <a:close/>
                </a:path>
              </a:pathLst>
            </a:custGeom>
            <a:solidFill>
              <a:srgbClr val="FFFFFF"/>
            </a:solidFill>
            <a:ln w="2286" cap="flat">
              <a:noFill/>
              <a:prstDash val="solid"/>
              <a:miter/>
            </a:ln>
          </p:spPr>
          <p:txBody>
            <a:bodyPr rtlCol="0" anchor="ctr"/>
            <a:lstStyle/>
            <a:p>
              <a:endParaRPr lang="en-US"/>
            </a:p>
          </p:txBody>
        </p:sp>
        <p:sp>
          <p:nvSpPr>
            <p:cNvPr id="28" name="Freeform 86">
              <a:extLst>
                <a:ext uri="{FF2B5EF4-FFF2-40B4-BE49-F238E27FC236}">
                  <a16:creationId xmlns:a16="http://schemas.microsoft.com/office/drawing/2014/main" id="{2BA03DD6-2E16-E4E2-FD20-FFD219E08DA4}"/>
                </a:ext>
              </a:extLst>
            </p:cNvPr>
            <p:cNvSpPr/>
            <p:nvPr/>
          </p:nvSpPr>
          <p:spPr>
            <a:xfrm>
              <a:off x="3179064" y="5231739"/>
              <a:ext cx="3429" cy="1600"/>
            </a:xfrm>
            <a:custGeom>
              <a:avLst/>
              <a:gdLst>
                <a:gd name="connsiteX0" fmla="*/ 0 w 3429"/>
                <a:gd name="connsiteY0" fmla="*/ 0 h 1600"/>
                <a:gd name="connsiteX1" fmla="*/ 3429 w 3429"/>
                <a:gd name="connsiteY1" fmla="*/ 1600 h 1600"/>
                <a:gd name="connsiteX2" fmla="*/ 0 w 3429"/>
                <a:gd name="connsiteY2" fmla="*/ 0 h 1600"/>
              </a:gdLst>
              <a:ahLst/>
              <a:cxnLst>
                <a:cxn ang="0">
                  <a:pos x="connsiteX0" y="connsiteY0"/>
                </a:cxn>
                <a:cxn ang="0">
                  <a:pos x="connsiteX1" y="connsiteY1"/>
                </a:cxn>
                <a:cxn ang="0">
                  <a:pos x="connsiteX2" y="connsiteY2"/>
                </a:cxn>
              </a:cxnLst>
              <a:rect l="l" t="t" r="r" b="b"/>
              <a:pathLst>
                <a:path w="3429" h="1600">
                  <a:moveTo>
                    <a:pt x="0" y="0"/>
                  </a:moveTo>
                  <a:cubicBezTo>
                    <a:pt x="1143" y="457"/>
                    <a:pt x="2286" y="1143"/>
                    <a:pt x="3429" y="1600"/>
                  </a:cubicBezTo>
                  <a:cubicBezTo>
                    <a:pt x="2286" y="1143"/>
                    <a:pt x="1143" y="685"/>
                    <a:pt x="0" y="0"/>
                  </a:cubicBezTo>
                  <a:close/>
                </a:path>
              </a:pathLst>
            </a:custGeom>
            <a:solidFill>
              <a:srgbClr val="FFFFFF"/>
            </a:solidFill>
            <a:ln w="2286" cap="flat">
              <a:noFill/>
              <a:prstDash val="solid"/>
              <a:miter/>
            </a:ln>
          </p:spPr>
          <p:txBody>
            <a:bodyPr rtlCol="0" anchor="ctr"/>
            <a:lstStyle/>
            <a:p>
              <a:endParaRPr lang="en-US"/>
            </a:p>
          </p:txBody>
        </p:sp>
        <p:sp>
          <p:nvSpPr>
            <p:cNvPr id="29" name="Freeform 87">
              <a:extLst>
                <a:ext uri="{FF2B5EF4-FFF2-40B4-BE49-F238E27FC236}">
                  <a16:creationId xmlns:a16="http://schemas.microsoft.com/office/drawing/2014/main" id="{49BB5661-F1C5-F9F9-B510-257A77016098}"/>
                </a:ext>
              </a:extLst>
            </p:cNvPr>
            <p:cNvSpPr/>
            <p:nvPr/>
          </p:nvSpPr>
          <p:spPr>
            <a:xfrm>
              <a:off x="2537383" y="5215205"/>
              <a:ext cx="900694" cy="908365"/>
            </a:xfrm>
            <a:custGeom>
              <a:avLst/>
              <a:gdLst>
                <a:gd name="connsiteX0" fmla="*/ 360502 w 900694"/>
                <a:gd name="connsiteY0" fmla="*/ 449960 h 908365"/>
                <a:gd name="connsiteX1" fmla="*/ 312953 w 900694"/>
                <a:gd name="connsiteY1" fmla="*/ 464590 h 908365"/>
                <a:gd name="connsiteX2" fmla="*/ 281178 w 900694"/>
                <a:gd name="connsiteY2" fmla="*/ 426414 h 908365"/>
                <a:gd name="connsiteX3" fmla="*/ 276835 w 900694"/>
                <a:gd name="connsiteY3" fmla="*/ 344347 h 908365"/>
                <a:gd name="connsiteX4" fmla="*/ 264719 w 900694"/>
                <a:gd name="connsiteY4" fmla="*/ 305942 h 908365"/>
                <a:gd name="connsiteX5" fmla="*/ 222656 w 900694"/>
                <a:gd name="connsiteY5" fmla="*/ 315086 h 908365"/>
                <a:gd name="connsiteX6" fmla="*/ 220828 w 900694"/>
                <a:gd name="connsiteY6" fmla="*/ 332459 h 908365"/>
                <a:gd name="connsiteX7" fmla="*/ 223114 w 900694"/>
                <a:gd name="connsiteY7" fmla="*/ 456132 h 908365"/>
                <a:gd name="connsiteX8" fmla="*/ 215798 w 900694"/>
                <a:gd name="connsiteY8" fmla="*/ 490193 h 908365"/>
                <a:gd name="connsiteX9" fmla="*/ 173965 w 900694"/>
                <a:gd name="connsiteY9" fmla="*/ 497280 h 908365"/>
                <a:gd name="connsiteX10" fmla="*/ 13487 w 900694"/>
                <a:gd name="connsiteY10" fmla="*/ 518768 h 908365"/>
                <a:gd name="connsiteX11" fmla="*/ 13716 w 900694"/>
                <a:gd name="connsiteY11" fmla="*/ 556945 h 908365"/>
                <a:gd name="connsiteX12" fmla="*/ 50292 w 900694"/>
                <a:gd name="connsiteY12" fmla="*/ 603122 h 908365"/>
                <a:gd name="connsiteX13" fmla="*/ 53950 w 900694"/>
                <a:gd name="connsiteY13" fmla="*/ 650442 h 908365"/>
                <a:gd name="connsiteX14" fmla="*/ 13487 w 900694"/>
                <a:gd name="connsiteY14" fmla="*/ 668273 h 908365"/>
                <a:gd name="connsiteX15" fmla="*/ 0 w 900694"/>
                <a:gd name="connsiteY15" fmla="*/ 667130 h 908365"/>
                <a:gd name="connsiteX16" fmla="*/ 20803 w 900694"/>
                <a:gd name="connsiteY16" fmla="*/ 674217 h 908365"/>
                <a:gd name="connsiteX17" fmla="*/ 171907 w 900694"/>
                <a:gd name="connsiteY17" fmla="*/ 675817 h 908365"/>
                <a:gd name="connsiteX18" fmla="*/ 294437 w 900694"/>
                <a:gd name="connsiteY18" fmla="*/ 770686 h 908365"/>
                <a:gd name="connsiteX19" fmla="*/ 338099 w 900694"/>
                <a:gd name="connsiteY19" fmla="*/ 841095 h 908365"/>
                <a:gd name="connsiteX20" fmla="*/ 422681 w 900694"/>
                <a:gd name="connsiteY20" fmla="*/ 884300 h 908365"/>
                <a:gd name="connsiteX21" fmla="*/ 531724 w 900694"/>
                <a:gd name="connsiteY21" fmla="*/ 897330 h 908365"/>
                <a:gd name="connsiteX22" fmla="*/ 629336 w 900694"/>
                <a:gd name="connsiteY22" fmla="*/ 901216 h 908365"/>
                <a:gd name="connsiteX23" fmla="*/ 779297 w 900694"/>
                <a:gd name="connsiteY23" fmla="*/ 899388 h 908365"/>
                <a:gd name="connsiteX24" fmla="*/ 877367 w 900694"/>
                <a:gd name="connsiteY24" fmla="*/ 796746 h 908365"/>
                <a:gd name="connsiteX25" fmla="*/ 890397 w 900694"/>
                <a:gd name="connsiteY25" fmla="*/ 703477 h 908365"/>
                <a:gd name="connsiteX26" fmla="*/ 887425 w 900694"/>
                <a:gd name="connsiteY26" fmla="*/ 726337 h 908365"/>
                <a:gd name="connsiteX27" fmla="*/ 900227 w 900694"/>
                <a:gd name="connsiteY27" fmla="*/ 459790 h 908365"/>
                <a:gd name="connsiteX28" fmla="*/ 896112 w 900694"/>
                <a:gd name="connsiteY28" fmla="*/ 348919 h 908365"/>
                <a:gd name="connsiteX29" fmla="*/ 854050 w 900694"/>
                <a:gd name="connsiteY29" fmla="*/ 284225 h 908365"/>
                <a:gd name="connsiteX30" fmla="*/ 865937 w 900694"/>
                <a:gd name="connsiteY30" fmla="*/ 285368 h 908365"/>
                <a:gd name="connsiteX31" fmla="*/ 743407 w 900694"/>
                <a:gd name="connsiteY31" fmla="*/ 285596 h 908365"/>
                <a:gd name="connsiteX32" fmla="*/ 693115 w 900694"/>
                <a:gd name="connsiteY32" fmla="*/ 273252 h 908365"/>
                <a:gd name="connsiteX33" fmla="*/ 673913 w 900694"/>
                <a:gd name="connsiteY33" fmla="*/ 243077 h 908365"/>
                <a:gd name="connsiteX34" fmla="*/ 673913 w 900694"/>
                <a:gd name="connsiteY34" fmla="*/ 243077 h 908365"/>
                <a:gd name="connsiteX35" fmla="*/ 650367 w 900694"/>
                <a:gd name="connsiteY35" fmla="*/ 72998 h 908365"/>
                <a:gd name="connsiteX36" fmla="*/ 633908 w 900694"/>
                <a:gd name="connsiteY36" fmla="*/ 13105 h 908365"/>
                <a:gd name="connsiteX37" fmla="*/ 621563 w 900694"/>
                <a:gd name="connsiteY37" fmla="*/ 8990 h 908365"/>
                <a:gd name="connsiteX38" fmla="*/ 557784 w 900694"/>
                <a:gd name="connsiteY38" fmla="*/ 75 h 908365"/>
                <a:gd name="connsiteX39" fmla="*/ 436626 w 900694"/>
                <a:gd name="connsiteY39" fmla="*/ 89229 h 908365"/>
                <a:gd name="connsiteX40" fmla="*/ 434340 w 900694"/>
                <a:gd name="connsiteY40" fmla="*/ 153466 h 908365"/>
                <a:gd name="connsiteX41" fmla="*/ 459943 w 900694"/>
                <a:gd name="connsiteY41" fmla="*/ 225246 h 908365"/>
                <a:gd name="connsiteX42" fmla="*/ 440969 w 900694"/>
                <a:gd name="connsiteY42" fmla="*/ 275538 h 908365"/>
                <a:gd name="connsiteX43" fmla="*/ 412623 w 900694"/>
                <a:gd name="connsiteY43" fmla="*/ 281024 h 908365"/>
                <a:gd name="connsiteX44" fmla="*/ 374218 w 900694"/>
                <a:gd name="connsiteY44" fmla="*/ 286054 h 908365"/>
                <a:gd name="connsiteX45" fmla="*/ 388391 w 900694"/>
                <a:gd name="connsiteY45" fmla="*/ 342518 h 908365"/>
                <a:gd name="connsiteX46" fmla="*/ 360502 w 900694"/>
                <a:gd name="connsiteY46" fmla="*/ 449960 h 90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0694" h="908365">
                  <a:moveTo>
                    <a:pt x="360502" y="449960"/>
                  </a:moveTo>
                  <a:cubicBezTo>
                    <a:pt x="347701" y="463676"/>
                    <a:pt x="332384" y="471220"/>
                    <a:pt x="312953" y="464590"/>
                  </a:cubicBezTo>
                  <a:cubicBezTo>
                    <a:pt x="294208" y="458418"/>
                    <a:pt x="284836" y="446074"/>
                    <a:pt x="281178" y="426414"/>
                  </a:cubicBezTo>
                  <a:cubicBezTo>
                    <a:pt x="275920" y="398982"/>
                    <a:pt x="277292" y="371779"/>
                    <a:pt x="276835" y="344347"/>
                  </a:cubicBezTo>
                  <a:cubicBezTo>
                    <a:pt x="276606" y="330173"/>
                    <a:pt x="275006" y="316686"/>
                    <a:pt x="264719" y="305942"/>
                  </a:cubicBezTo>
                  <a:cubicBezTo>
                    <a:pt x="250317" y="290626"/>
                    <a:pt x="229286" y="295198"/>
                    <a:pt x="222656" y="315086"/>
                  </a:cubicBezTo>
                  <a:cubicBezTo>
                    <a:pt x="220828" y="320572"/>
                    <a:pt x="220599" y="326744"/>
                    <a:pt x="220828" y="332459"/>
                  </a:cubicBezTo>
                  <a:cubicBezTo>
                    <a:pt x="222656" y="373607"/>
                    <a:pt x="218542" y="414984"/>
                    <a:pt x="223114" y="456132"/>
                  </a:cubicBezTo>
                  <a:cubicBezTo>
                    <a:pt x="224485" y="468019"/>
                    <a:pt x="221971" y="479678"/>
                    <a:pt x="215798" y="490193"/>
                  </a:cubicBezTo>
                  <a:cubicBezTo>
                    <a:pt x="205511" y="507567"/>
                    <a:pt x="189738" y="508939"/>
                    <a:pt x="173965" y="497280"/>
                  </a:cubicBezTo>
                  <a:cubicBezTo>
                    <a:pt x="95326" y="453160"/>
                    <a:pt x="34519" y="488822"/>
                    <a:pt x="13487" y="518768"/>
                  </a:cubicBezTo>
                  <a:cubicBezTo>
                    <a:pt x="0" y="537971"/>
                    <a:pt x="-457" y="538200"/>
                    <a:pt x="13716" y="556945"/>
                  </a:cubicBezTo>
                  <a:cubicBezTo>
                    <a:pt x="25603" y="572490"/>
                    <a:pt x="38862" y="587120"/>
                    <a:pt x="50292" y="603122"/>
                  </a:cubicBezTo>
                  <a:cubicBezTo>
                    <a:pt x="60808" y="617752"/>
                    <a:pt x="62865" y="634212"/>
                    <a:pt x="53950" y="650442"/>
                  </a:cubicBezTo>
                  <a:cubicBezTo>
                    <a:pt x="45263" y="666444"/>
                    <a:pt x="29947" y="669416"/>
                    <a:pt x="13487" y="668273"/>
                  </a:cubicBezTo>
                  <a:cubicBezTo>
                    <a:pt x="9144" y="668044"/>
                    <a:pt x="4572" y="667587"/>
                    <a:pt x="0" y="667130"/>
                  </a:cubicBezTo>
                  <a:cubicBezTo>
                    <a:pt x="6858" y="669873"/>
                    <a:pt x="13716" y="672388"/>
                    <a:pt x="20803" y="674217"/>
                  </a:cubicBezTo>
                  <a:cubicBezTo>
                    <a:pt x="70866" y="687704"/>
                    <a:pt x="121387" y="683361"/>
                    <a:pt x="171907" y="675817"/>
                  </a:cubicBezTo>
                  <a:cubicBezTo>
                    <a:pt x="183109" y="674217"/>
                    <a:pt x="249860" y="670559"/>
                    <a:pt x="294437" y="770686"/>
                  </a:cubicBezTo>
                  <a:cubicBezTo>
                    <a:pt x="305867" y="796289"/>
                    <a:pt x="316611" y="822121"/>
                    <a:pt x="338099" y="841095"/>
                  </a:cubicBezTo>
                  <a:cubicBezTo>
                    <a:pt x="362331" y="862583"/>
                    <a:pt x="391135" y="876985"/>
                    <a:pt x="422681" y="884300"/>
                  </a:cubicBezTo>
                  <a:cubicBezTo>
                    <a:pt x="457886" y="892530"/>
                    <a:pt x="495376" y="895273"/>
                    <a:pt x="531724" y="897330"/>
                  </a:cubicBezTo>
                  <a:cubicBezTo>
                    <a:pt x="564185" y="899388"/>
                    <a:pt x="596875" y="900302"/>
                    <a:pt x="629336" y="901216"/>
                  </a:cubicBezTo>
                  <a:cubicBezTo>
                    <a:pt x="680085" y="902588"/>
                    <a:pt x="729463" y="917676"/>
                    <a:pt x="779297" y="899388"/>
                  </a:cubicBezTo>
                  <a:cubicBezTo>
                    <a:pt x="827761" y="881557"/>
                    <a:pt x="861822" y="846352"/>
                    <a:pt x="877367" y="796746"/>
                  </a:cubicBezTo>
                  <a:cubicBezTo>
                    <a:pt x="886739" y="766800"/>
                    <a:pt x="886739" y="734567"/>
                    <a:pt x="890397" y="703477"/>
                  </a:cubicBezTo>
                  <a:lnTo>
                    <a:pt x="887425" y="726337"/>
                  </a:lnTo>
                  <a:cubicBezTo>
                    <a:pt x="899312" y="638326"/>
                    <a:pt x="900227" y="548487"/>
                    <a:pt x="900227" y="459790"/>
                  </a:cubicBezTo>
                  <a:cubicBezTo>
                    <a:pt x="900227" y="422985"/>
                    <a:pt x="902741" y="385266"/>
                    <a:pt x="896112" y="348919"/>
                  </a:cubicBezTo>
                  <a:cubicBezTo>
                    <a:pt x="891311" y="322172"/>
                    <a:pt x="875309" y="299770"/>
                    <a:pt x="854050" y="284225"/>
                  </a:cubicBezTo>
                  <a:cubicBezTo>
                    <a:pt x="857936" y="284682"/>
                    <a:pt x="862051" y="284911"/>
                    <a:pt x="865937" y="285368"/>
                  </a:cubicBezTo>
                  <a:cubicBezTo>
                    <a:pt x="825246" y="281024"/>
                    <a:pt x="784327" y="280110"/>
                    <a:pt x="743407" y="285596"/>
                  </a:cubicBezTo>
                  <a:cubicBezTo>
                    <a:pt x="724433" y="288111"/>
                    <a:pt x="708431" y="282625"/>
                    <a:pt x="693115" y="273252"/>
                  </a:cubicBezTo>
                  <a:cubicBezTo>
                    <a:pt x="680542" y="265708"/>
                    <a:pt x="674370" y="255650"/>
                    <a:pt x="673913" y="243077"/>
                  </a:cubicBezTo>
                  <a:cubicBezTo>
                    <a:pt x="673913" y="243077"/>
                    <a:pt x="673913" y="243077"/>
                    <a:pt x="673913" y="243077"/>
                  </a:cubicBezTo>
                  <a:cubicBezTo>
                    <a:pt x="629564" y="221817"/>
                    <a:pt x="655853" y="113232"/>
                    <a:pt x="650367" y="72998"/>
                  </a:cubicBezTo>
                  <a:cubicBezTo>
                    <a:pt x="647624" y="52882"/>
                    <a:pt x="642366" y="32308"/>
                    <a:pt x="633908" y="13105"/>
                  </a:cubicBezTo>
                  <a:cubicBezTo>
                    <a:pt x="630022" y="11505"/>
                    <a:pt x="625907" y="10133"/>
                    <a:pt x="621563" y="8990"/>
                  </a:cubicBezTo>
                  <a:cubicBezTo>
                    <a:pt x="600761" y="3047"/>
                    <a:pt x="579730" y="761"/>
                    <a:pt x="557784" y="75"/>
                  </a:cubicBezTo>
                  <a:cubicBezTo>
                    <a:pt x="496062" y="-1754"/>
                    <a:pt x="451714" y="30022"/>
                    <a:pt x="436626" y="89229"/>
                  </a:cubicBezTo>
                  <a:cubicBezTo>
                    <a:pt x="431140" y="110489"/>
                    <a:pt x="431140" y="131749"/>
                    <a:pt x="434340" y="153466"/>
                  </a:cubicBezTo>
                  <a:cubicBezTo>
                    <a:pt x="437998" y="179297"/>
                    <a:pt x="449885" y="201929"/>
                    <a:pt x="459943" y="225246"/>
                  </a:cubicBezTo>
                  <a:cubicBezTo>
                    <a:pt x="470687" y="249935"/>
                    <a:pt x="464972" y="263422"/>
                    <a:pt x="440969" y="275538"/>
                  </a:cubicBezTo>
                  <a:cubicBezTo>
                    <a:pt x="431825" y="280110"/>
                    <a:pt x="422681" y="282396"/>
                    <a:pt x="412623" y="281024"/>
                  </a:cubicBezTo>
                  <a:cubicBezTo>
                    <a:pt x="399821" y="279196"/>
                    <a:pt x="387477" y="279881"/>
                    <a:pt x="374218" y="286054"/>
                  </a:cubicBezTo>
                  <a:cubicBezTo>
                    <a:pt x="379247" y="305027"/>
                    <a:pt x="386105" y="323544"/>
                    <a:pt x="388391" y="342518"/>
                  </a:cubicBezTo>
                  <a:cubicBezTo>
                    <a:pt x="393192" y="381608"/>
                    <a:pt x="389077" y="419327"/>
                    <a:pt x="360502" y="449960"/>
                  </a:cubicBezTo>
                  <a:close/>
                </a:path>
              </a:pathLst>
            </a:custGeom>
            <a:solidFill>
              <a:srgbClr val="FFFFFF"/>
            </a:solidFill>
            <a:ln w="2286" cap="flat">
              <a:noFill/>
              <a:prstDash val="solid"/>
              <a:miter/>
            </a:ln>
          </p:spPr>
          <p:txBody>
            <a:bodyPr rtlCol="0" anchor="ctr"/>
            <a:lstStyle/>
            <a:p>
              <a:endParaRPr lang="en-US"/>
            </a:p>
          </p:txBody>
        </p:sp>
        <p:sp>
          <p:nvSpPr>
            <p:cNvPr id="30" name="Freeform 88">
              <a:extLst>
                <a:ext uri="{FF2B5EF4-FFF2-40B4-BE49-F238E27FC236}">
                  <a16:creationId xmlns:a16="http://schemas.microsoft.com/office/drawing/2014/main" id="{B9B00414-CC8B-3ED0-C60B-5433A82F2307}"/>
                </a:ext>
              </a:extLst>
            </p:cNvPr>
            <p:cNvSpPr/>
            <p:nvPr/>
          </p:nvSpPr>
          <p:spPr>
            <a:xfrm>
              <a:off x="3186150" y="5235397"/>
              <a:ext cx="20802" cy="15544"/>
            </a:xfrm>
            <a:custGeom>
              <a:avLst/>
              <a:gdLst>
                <a:gd name="connsiteX0" fmla="*/ 0 w 20802"/>
                <a:gd name="connsiteY0" fmla="*/ 0 h 15544"/>
                <a:gd name="connsiteX1" fmla="*/ 20803 w 20802"/>
                <a:gd name="connsiteY1" fmla="*/ 15545 h 15544"/>
                <a:gd name="connsiteX2" fmla="*/ 0 w 20802"/>
                <a:gd name="connsiteY2" fmla="*/ 0 h 15544"/>
              </a:gdLst>
              <a:ahLst/>
              <a:cxnLst>
                <a:cxn ang="0">
                  <a:pos x="connsiteX0" y="connsiteY0"/>
                </a:cxn>
                <a:cxn ang="0">
                  <a:pos x="connsiteX1" y="connsiteY1"/>
                </a:cxn>
                <a:cxn ang="0">
                  <a:pos x="connsiteX2" y="connsiteY2"/>
                </a:cxn>
              </a:cxnLst>
              <a:rect l="l" t="t" r="r" b="b"/>
              <a:pathLst>
                <a:path w="20802" h="15544">
                  <a:moveTo>
                    <a:pt x="0" y="0"/>
                  </a:moveTo>
                  <a:cubicBezTo>
                    <a:pt x="8001" y="4344"/>
                    <a:pt x="14859" y="9601"/>
                    <a:pt x="20803" y="15545"/>
                  </a:cubicBezTo>
                  <a:cubicBezTo>
                    <a:pt x="14859" y="9830"/>
                    <a:pt x="8001" y="4572"/>
                    <a:pt x="0" y="0"/>
                  </a:cubicBezTo>
                  <a:close/>
                </a:path>
              </a:pathLst>
            </a:custGeom>
            <a:solidFill>
              <a:srgbClr val="FFFFFF"/>
            </a:solidFill>
            <a:ln w="2286" cap="flat">
              <a:noFill/>
              <a:prstDash val="solid"/>
              <a:miter/>
            </a:ln>
          </p:spPr>
          <p:txBody>
            <a:bodyPr rtlCol="0" anchor="ctr"/>
            <a:lstStyle/>
            <a:p>
              <a:endParaRPr lang="en-US"/>
            </a:p>
          </p:txBody>
        </p:sp>
        <p:sp>
          <p:nvSpPr>
            <p:cNvPr id="31" name="Freeform 89">
              <a:extLst>
                <a:ext uri="{FF2B5EF4-FFF2-40B4-BE49-F238E27FC236}">
                  <a16:creationId xmlns:a16="http://schemas.microsoft.com/office/drawing/2014/main" id="{4D18A846-0750-9F82-6833-2D9E53FFCBD2}"/>
                </a:ext>
              </a:extLst>
            </p:cNvPr>
            <p:cNvSpPr/>
            <p:nvPr/>
          </p:nvSpPr>
          <p:spPr>
            <a:xfrm>
              <a:off x="3220440" y="5269230"/>
              <a:ext cx="1371" cy="2514"/>
            </a:xfrm>
            <a:custGeom>
              <a:avLst/>
              <a:gdLst>
                <a:gd name="connsiteX0" fmla="*/ 0 w 1371"/>
                <a:gd name="connsiteY0" fmla="*/ 0 h 2514"/>
                <a:gd name="connsiteX1" fmla="*/ 1372 w 1371"/>
                <a:gd name="connsiteY1" fmla="*/ 2515 h 2514"/>
                <a:gd name="connsiteX2" fmla="*/ 0 w 1371"/>
                <a:gd name="connsiteY2" fmla="*/ 0 h 2514"/>
              </a:gdLst>
              <a:ahLst/>
              <a:cxnLst>
                <a:cxn ang="0">
                  <a:pos x="connsiteX0" y="connsiteY0"/>
                </a:cxn>
                <a:cxn ang="0">
                  <a:pos x="connsiteX1" y="connsiteY1"/>
                </a:cxn>
                <a:cxn ang="0">
                  <a:pos x="connsiteX2" y="connsiteY2"/>
                </a:cxn>
              </a:cxnLst>
              <a:rect l="l" t="t" r="r" b="b"/>
              <a:pathLst>
                <a:path w="1371" h="2514">
                  <a:moveTo>
                    <a:pt x="0" y="0"/>
                  </a:moveTo>
                  <a:cubicBezTo>
                    <a:pt x="457" y="914"/>
                    <a:pt x="914" y="1829"/>
                    <a:pt x="1372" y="2515"/>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2" name="Freeform 90">
              <a:extLst>
                <a:ext uri="{FF2B5EF4-FFF2-40B4-BE49-F238E27FC236}">
                  <a16:creationId xmlns:a16="http://schemas.microsoft.com/office/drawing/2014/main" id="{CE2DFB69-B966-02A7-94B1-91DA396DF5C8}"/>
                </a:ext>
              </a:extLst>
            </p:cNvPr>
            <p:cNvSpPr/>
            <p:nvPr/>
          </p:nvSpPr>
          <p:spPr>
            <a:xfrm>
              <a:off x="3218611" y="5266029"/>
              <a:ext cx="1600" cy="2514"/>
            </a:xfrm>
            <a:custGeom>
              <a:avLst/>
              <a:gdLst>
                <a:gd name="connsiteX0" fmla="*/ 0 w 1600"/>
                <a:gd name="connsiteY0" fmla="*/ 0 h 2514"/>
                <a:gd name="connsiteX1" fmla="*/ 1600 w 1600"/>
                <a:gd name="connsiteY1" fmla="*/ 2514 h 2514"/>
                <a:gd name="connsiteX2" fmla="*/ 0 w 1600"/>
                <a:gd name="connsiteY2" fmla="*/ 0 h 2514"/>
              </a:gdLst>
              <a:ahLst/>
              <a:cxnLst>
                <a:cxn ang="0">
                  <a:pos x="connsiteX0" y="connsiteY0"/>
                </a:cxn>
                <a:cxn ang="0">
                  <a:pos x="connsiteX1" y="connsiteY1"/>
                </a:cxn>
                <a:cxn ang="0">
                  <a:pos x="connsiteX2" y="connsiteY2"/>
                </a:cxn>
              </a:cxnLst>
              <a:rect l="l" t="t" r="r" b="b"/>
              <a:pathLst>
                <a:path w="1600" h="2514">
                  <a:moveTo>
                    <a:pt x="0" y="0"/>
                  </a:moveTo>
                  <a:cubicBezTo>
                    <a:pt x="457" y="914"/>
                    <a:pt x="914" y="1600"/>
                    <a:pt x="1600" y="2514"/>
                  </a:cubicBezTo>
                  <a:cubicBezTo>
                    <a:pt x="914" y="1600"/>
                    <a:pt x="457" y="685"/>
                    <a:pt x="0" y="0"/>
                  </a:cubicBezTo>
                  <a:close/>
                </a:path>
              </a:pathLst>
            </a:custGeom>
            <a:solidFill>
              <a:srgbClr val="FFFFFF"/>
            </a:solidFill>
            <a:ln w="2286" cap="flat">
              <a:noFill/>
              <a:prstDash val="solid"/>
              <a:miter/>
            </a:ln>
          </p:spPr>
          <p:txBody>
            <a:bodyPr rtlCol="0" anchor="ctr"/>
            <a:lstStyle/>
            <a:p>
              <a:endParaRPr lang="en-US"/>
            </a:p>
          </p:txBody>
        </p:sp>
        <p:sp>
          <p:nvSpPr>
            <p:cNvPr id="33" name="Freeform 91">
              <a:extLst>
                <a:ext uri="{FF2B5EF4-FFF2-40B4-BE49-F238E27FC236}">
                  <a16:creationId xmlns:a16="http://schemas.microsoft.com/office/drawing/2014/main" id="{6BD04E71-C85A-B7D9-98C7-443F922F006F}"/>
                </a:ext>
              </a:extLst>
            </p:cNvPr>
            <p:cNvSpPr/>
            <p:nvPr/>
          </p:nvSpPr>
          <p:spPr>
            <a:xfrm>
              <a:off x="3222269" y="5272201"/>
              <a:ext cx="5715" cy="12573"/>
            </a:xfrm>
            <a:custGeom>
              <a:avLst/>
              <a:gdLst>
                <a:gd name="connsiteX0" fmla="*/ 0 w 5715"/>
                <a:gd name="connsiteY0" fmla="*/ 0 h 12573"/>
                <a:gd name="connsiteX1" fmla="*/ 5715 w 5715"/>
                <a:gd name="connsiteY1" fmla="*/ 12573 h 12573"/>
                <a:gd name="connsiteX2" fmla="*/ 0 w 5715"/>
                <a:gd name="connsiteY2" fmla="*/ 0 h 12573"/>
              </a:gdLst>
              <a:ahLst/>
              <a:cxnLst>
                <a:cxn ang="0">
                  <a:pos x="connsiteX0" y="connsiteY0"/>
                </a:cxn>
                <a:cxn ang="0">
                  <a:pos x="connsiteX1" y="connsiteY1"/>
                </a:cxn>
                <a:cxn ang="0">
                  <a:pos x="connsiteX2" y="connsiteY2"/>
                </a:cxn>
              </a:cxnLst>
              <a:rect l="l" t="t" r="r" b="b"/>
              <a:pathLst>
                <a:path w="5715" h="12573">
                  <a:moveTo>
                    <a:pt x="0" y="0"/>
                  </a:moveTo>
                  <a:cubicBezTo>
                    <a:pt x="2057" y="3886"/>
                    <a:pt x="3886" y="8229"/>
                    <a:pt x="5715" y="12573"/>
                  </a:cubicBezTo>
                  <a:cubicBezTo>
                    <a:pt x="3886" y="8229"/>
                    <a:pt x="2057" y="4115"/>
                    <a:pt x="0" y="0"/>
                  </a:cubicBezTo>
                  <a:close/>
                </a:path>
              </a:pathLst>
            </a:custGeom>
            <a:solidFill>
              <a:srgbClr val="FFFFFF"/>
            </a:solidFill>
            <a:ln w="2286" cap="flat">
              <a:noFill/>
              <a:prstDash val="solid"/>
              <a:miter/>
            </a:ln>
          </p:spPr>
          <p:txBody>
            <a:bodyPr rtlCol="0" anchor="ctr"/>
            <a:lstStyle/>
            <a:p>
              <a:endParaRPr lang="en-US"/>
            </a:p>
          </p:txBody>
        </p:sp>
        <p:sp>
          <p:nvSpPr>
            <p:cNvPr id="34" name="Freeform 92">
              <a:extLst>
                <a:ext uri="{FF2B5EF4-FFF2-40B4-BE49-F238E27FC236}">
                  <a16:creationId xmlns:a16="http://schemas.microsoft.com/office/drawing/2014/main" id="{798E4A75-A1AE-26F3-1178-71092C3C71E4}"/>
                </a:ext>
              </a:extLst>
            </p:cNvPr>
            <p:cNvSpPr/>
            <p:nvPr/>
          </p:nvSpPr>
          <p:spPr>
            <a:xfrm>
              <a:off x="3211982" y="5256885"/>
              <a:ext cx="1828" cy="2286"/>
            </a:xfrm>
            <a:custGeom>
              <a:avLst/>
              <a:gdLst>
                <a:gd name="connsiteX0" fmla="*/ 0 w 1828"/>
                <a:gd name="connsiteY0" fmla="*/ 0 h 2286"/>
                <a:gd name="connsiteX1" fmla="*/ 1829 w 1828"/>
                <a:gd name="connsiteY1" fmla="*/ 2286 h 2286"/>
                <a:gd name="connsiteX2" fmla="*/ 0 w 1828"/>
                <a:gd name="connsiteY2" fmla="*/ 0 h 2286"/>
              </a:gdLst>
              <a:ahLst/>
              <a:cxnLst>
                <a:cxn ang="0">
                  <a:pos x="connsiteX0" y="connsiteY0"/>
                </a:cxn>
                <a:cxn ang="0">
                  <a:pos x="connsiteX1" y="connsiteY1"/>
                </a:cxn>
                <a:cxn ang="0">
                  <a:pos x="connsiteX2" y="connsiteY2"/>
                </a:cxn>
              </a:cxnLst>
              <a:rect l="l" t="t" r="r" b="b"/>
              <a:pathLst>
                <a:path w="1828" h="2286">
                  <a:moveTo>
                    <a:pt x="0" y="0"/>
                  </a:moveTo>
                  <a:cubicBezTo>
                    <a:pt x="686" y="685"/>
                    <a:pt x="1143" y="1600"/>
                    <a:pt x="1829" y="2286"/>
                  </a:cubicBezTo>
                  <a:cubicBezTo>
                    <a:pt x="1143" y="1371"/>
                    <a:pt x="686" y="685"/>
                    <a:pt x="0" y="0"/>
                  </a:cubicBezTo>
                  <a:close/>
                </a:path>
              </a:pathLst>
            </a:custGeom>
            <a:solidFill>
              <a:srgbClr val="FFFFFF"/>
            </a:solidFill>
            <a:ln w="2286" cap="flat">
              <a:noFill/>
              <a:prstDash val="solid"/>
              <a:miter/>
            </a:ln>
          </p:spPr>
          <p:txBody>
            <a:bodyPr rtlCol="0" anchor="ctr"/>
            <a:lstStyle/>
            <a:p>
              <a:endParaRPr lang="en-US"/>
            </a:p>
          </p:txBody>
        </p:sp>
        <p:sp>
          <p:nvSpPr>
            <p:cNvPr id="35" name="Freeform 93">
              <a:extLst>
                <a:ext uri="{FF2B5EF4-FFF2-40B4-BE49-F238E27FC236}">
                  <a16:creationId xmlns:a16="http://schemas.microsoft.com/office/drawing/2014/main" id="{49C93BF3-79E9-E34A-84AC-1AECC460F9A7}"/>
                </a:ext>
              </a:extLst>
            </p:cNvPr>
            <p:cNvSpPr/>
            <p:nvPr/>
          </p:nvSpPr>
          <p:spPr>
            <a:xfrm>
              <a:off x="3216554" y="5262829"/>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0"/>
                    <a:pt x="1600" y="2286"/>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6" name="Freeform 94">
              <a:extLst>
                <a:ext uri="{FF2B5EF4-FFF2-40B4-BE49-F238E27FC236}">
                  <a16:creationId xmlns:a16="http://schemas.microsoft.com/office/drawing/2014/main" id="{A3A63CCE-82CC-5FF0-9F50-CF99E15451EA}"/>
                </a:ext>
              </a:extLst>
            </p:cNvPr>
            <p:cNvSpPr/>
            <p:nvPr/>
          </p:nvSpPr>
          <p:spPr>
            <a:xfrm>
              <a:off x="3214268" y="5259857"/>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1"/>
                    <a:pt x="1600" y="2286"/>
                  </a:cubicBezTo>
                  <a:cubicBezTo>
                    <a:pt x="1143" y="1372"/>
                    <a:pt x="686" y="686"/>
                    <a:pt x="0" y="0"/>
                  </a:cubicBezTo>
                  <a:close/>
                </a:path>
              </a:pathLst>
            </a:custGeom>
            <a:solidFill>
              <a:srgbClr val="FFFFFF"/>
            </a:solidFill>
            <a:ln w="2286" cap="flat">
              <a:noFill/>
              <a:prstDash val="solid"/>
              <a:miter/>
            </a:ln>
          </p:spPr>
          <p:txBody>
            <a:bodyPr rtlCol="0" anchor="ctr"/>
            <a:lstStyle/>
            <a:p>
              <a:endParaRPr lang="en-US"/>
            </a:p>
          </p:txBody>
        </p:sp>
        <p:sp>
          <p:nvSpPr>
            <p:cNvPr id="37" name="Freeform 95">
              <a:extLst>
                <a:ext uri="{FF2B5EF4-FFF2-40B4-BE49-F238E27FC236}">
                  <a16:creationId xmlns:a16="http://schemas.microsoft.com/office/drawing/2014/main" id="{95D8EBC9-37B0-52E9-92F9-325AFE17F924}"/>
                </a:ext>
              </a:extLst>
            </p:cNvPr>
            <p:cNvSpPr/>
            <p:nvPr/>
          </p:nvSpPr>
          <p:spPr>
            <a:xfrm>
              <a:off x="3490417" y="6084417"/>
              <a:ext cx="4114" cy="22860"/>
            </a:xfrm>
            <a:custGeom>
              <a:avLst/>
              <a:gdLst>
                <a:gd name="connsiteX0" fmla="*/ 4115 w 4114"/>
                <a:gd name="connsiteY0" fmla="*/ 0 h 22860"/>
                <a:gd name="connsiteX1" fmla="*/ 0 w 4114"/>
                <a:gd name="connsiteY1" fmla="*/ 22860 h 22860"/>
                <a:gd name="connsiteX2" fmla="*/ 4115 w 4114"/>
                <a:gd name="connsiteY2" fmla="*/ 0 h 22860"/>
              </a:gdLst>
              <a:ahLst/>
              <a:cxnLst>
                <a:cxn ang="0">
                  <a:pos x="connsiteX0" y="connsiteY0"/>
                </a:cxn>
                <a:cxn ang="0">
                  <a:pos x="connsiteX1" y="connsiteY1"/>
                </a:cxn>
                <a:cxn ang="0">
                  <a:pos x="connsiteX2" y="connsiteY2"/>
                </a:cxn>
              </a:cxnLst>
              <a:rect l="l" t="t" r="r" b="b"/>
              <a:pathLst>
                <a:path w="4114" h="22860">
                  <a:moveTo>
                    <a:pt x="4115" y="0"/>
                  </a:moveTo>
                  <a:cubicBezTo>
                    <a:pt x="2743" y="7543"/>
                    <a:pt x="1372" y="15087"/>
                    <a:pt x="0" y="22860"/>
                  </a:cubicBezTo>
                  <a:cubicBezTo>
                    <a:pt x="1372" y="15087"/>
                    <a:pt x="2743" y="7543"/>
                    <a:pt x="4115" y="0"/>
                  </a:cubicBezTo>
                  <a:close/>
                </a:path>
              </a:pathLst>
            </a:custGeom>
            <a:solidFill>
              <a:srgbClr val="FFFFFF"/>
            </a:solidFill>
            <a:ln w="2286" cap="flat">
              <a:noFill/>
              <a:prstDash val="solid"/>
              <a:miter/>
            </a:ln>
          </p:spPr>
          <p:txBody>
            <a:bodyPr rtlCol="0" anchor="ctr"/>
            <a:lstStyle/>
            <a:p>
              <a:endParaRPr lang="en-US"/>
            </a:p>
          </p:txBody>
        </p:sp>
        <p:sp>
          <p:nvSpPr>
            <p:cNvPr id="38" name="Freeform 96">
              <a:extLst>
                <a:ext uri="{FF2B5EF4-FFF2-40B4-BE49-F238E27FC236}">
                  <a16:creationId xmlns:a16="http://schemas.microsoft.com/office/drawing/2014/main" id="{F56D29A6-3149-D2AD-CF86-3E483C05D49B}"/>
                </a:ext>
              </a:extLst>
            </p:cNvPr>
            <p:cNvSpPr/>
            <p:nvPr/>
          </p:nvSpPr>
          <p:spPr>
            <a:xfrm>
              <a:off x="2787472" y="6174943"/>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686"/>
                    <a:pt x="0" y="0"/>
                  </a:cubicBezTo>
                  <a:cubicBezTo>
                    <a:pt x="457" y="457"/>
                    <a:pt x="914" y="1143"/>
                    <a:pt x="1372" y="1600"/>
                  </a:cubicBezTo>
                  <a:close/>
                </a:path>
              </a:pathLst>
            </a:custGeom>
            <a:solidFill>
              <a:srgbClr val="FFFFFF"/>
            </a:solidFill>
            <a:ln w="2286" cap="flat">
              <a:noFill/>
              <a:prstDash val="solid"/>
              <a:miter/>
            </a:ln>
          </p:spPr>
          <p:txBody>
            <a:bodyPr rtlCol="0" anchor="ctr"/>
            <a:lstStyle/>
            <a:p>
              <a:endParaRPr lang="en-US"/>
            </a:p>
          </p:txBody>
        </p:sp>
        <p:sp>
          <p:nvSpPr>
            <p:cNvPr id="39" name="Freeform 97">
              <a:extLst>
                <a:ext uri="{FF2B5EF4-FFF2-40B4-BE49-F238E27FC236}">
                  <a16:creationId xmlns:a16="http://schemas.microsoft.com/office/drawing/2014/main" id="{D305D46A-3AF6-FD32-D2AA-79B3F69CB175}"/>
                </a:ext>
              </a:extLst>
            </p:cNvPr>
            <p:cNvSpPr/>
            <p:nvPr/>
          </p:nvSpPr>
          <p:spPr>
            <a:xfrm>
              <a:off x="3213125" y="5419191"/>
              <a:ext cx="7315" cy="24003"/>
            </a:xfrm>
            <a:custGeom>
              <a:avLst/>
              <a:gdLst>
                <a:gd name="connsiteX0" fmla="*/ 0 w 7315"/>
                <a:gd name="connsiteY0" fmla="*/ 24003 h 24003"/>
                <a:gd name="connsiteX1" fmla="*/ 0 w 7315"/>
                <a:gd name="connsiteY1" fmla="*/ 24003 h 24003"/>
                <a:gd name="connsiteX2" fmla="*/ 7315 w 7315"/>
                <a:gd name="connsiteY2" fmla="*/ 0 h 24003"/>
                <a:gd name="connsiteX3" fmla="*/ 0 w 7315"/>
                <a:gd name="connsiteY3" fmla="*/ 24003 h 24003"/>
                <a:gd name="connsiteX4" fmla="*/ 0 w 7315"/>
                <a:gd name="connsiteY4" fmla="*/ 24003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 h="24003">
                  <a:moveTo>
                    <a:pt x="0" y="24003"/>
                  </a:moveTo>
                  <a:cubicBezTo>
                    <a:pt x="0" y="24003"/>
                    <a:pt x="0" y="24003"/>
                    <a:pt x="0" y="24003"/>
                  </a:cubicBezTo>
                  <a:cubicBezTo>
                    <a:pt x="2286" y="16002"/>
                    <a:pt x="4801" y="8001"/>
                    <a:pt x="7315" y="0"/>
                  </a:cubicBezTo>
                  <a:cubicBezTo>
                    <a:pt x="4572" y="8001"/>
                    <a:pt x="2286" y="16002"/>
                    <a:pt x="0" y="24003"/>
                  </a:cubicBezTo>
                  <a:cubicBezTo>
                    <a:pt x="0" y="24003"/>
                    <a:pt x="0" y="24003"/>
                    <a:pt x="0" y="24003"/>
                  </a:cubicBezTo>
                  <a:close/>
                </a:path>
              </a:pathLst>
            </a:custGeom>
            <a:solidFill>
              <a:srgbClr val="FFFFFF"/>
            </a:solidFill>
            <a:ln w="2286" cap="flat">
              <a:noFill/>
              <a:prstDash val="solid"/>
              <a:miter/>
            </a:ln>
          </p:spPr>
          <p:txBody>
            <a:bodyPr rtlCol="0" anchor="ctr"/>
            <a:lstStyle/>
            <a:p>
              <a:endParaRPr lang="en-US"/>
            </a:p>
          </p:txBody>
        </p:sp>
        <p:sp>
          <p:nvSpPr>
            <p:cNvPr id="40" name="Freeform 98">
              <a:extLst>
                <a:ext uri="{FF2B5EF4-FFF2-40B4-BE49-F238E27FC236}">
                  <a16:creationId xmlns:a16="http://schemas.microsoft.com/office/drawing/2014/main" id="{C3E31D7D-D827-494F-4B0D-65203CE0D7C7}"/>
                </a:ext>
              </a:extLst>
            </p:cNvPr>
            <p:cNvSpPr/>
            <p:nvPr/>
          </p:nvSpPr>
          <p:spPr>
            <a:xfrm>
              <a:off x="2796387" y="6182029"/>
              <a:ext cx="1828" cy="228"/>
            </a:xfrm>
            <a:custGeom>
              <a:avLst/>
              <a:gdLst>
                <a:gd name="connsiteX0" fmla="*/ 1829 w 1828"/>
                <a:gd name="connsiteY0" fmla="*/ 228 h 228"/>
                <a:gd name="connsiteX1" fmla="*/ 0 w 1828"/>
                <a:gd name="connsiteY1" fmla="*/ 0 h 228"/>
                <a:gd name="connsiteX2" fmla="*/ 1829 w 1828"/>
                <a:gd name="connsiteY2" fmla="*/ 228 h 228"/>
              </a:gdLst>
              <a:ahLst/>
              <a:cxnLst>
                <a:cxn ang="0">
                  <a:pos x="connsiteX0" y="connsiteY0"/>
                </a:cxn>
                <a:cxn ang="0">
                  <a:pos x="connsiteX1" y="connsiteY1"/>
                </a:cxn>
                <a:cxn ang="0">
                  <a:pos x="connsiteX2" y="connsiteY2"/>
                </a:cxn>
              </a:cxnLst>
              <a:rect l="l" t="t" r="r" b="b"/>
              <a:pathLst>
                <a:path w="1828" h="228">
                  <a:moveTo>
                    <a:pt x="1829" y="228"/>
                  </a:moveTo>
                  <a:cubicBezTo>
                    <a:pt x="1143" y="228"/>
                    <a:pt x="686" y="228"/>
                    <a:pt x="0" y="0"/>
                  </a:cubicBezTo>
                  <a:cubicBezTo>
                    <a:pt x="686" y="0"/>
                    <a:pt x="1372" y="228"/>
                    <a:pt x="1829" y="228"/>
                  </a:cubicBezTo>
                  <a:close/>
                </a:path>
              </a:pathLst>
            </a:custGeom>
            <a:solidFill>
              <a:srgbClr val="FFFFFF"/>
            </a:solidFill>
            <a:ln w="2286" cap="flat">
              <a:noFill/>
              <a:prstDash val="solid"/>
              <a:miter/>
            </a:ln>
          </p:spPr>
          <p:txBody>
            <a:bodyPr rtlCol="0" anchor="ctr"/>
            <a:lstStyle/>
            <a:p>
              <a:endParaRPr lang="en-US"/>
            </a:p>
          </p:txBody>
        </p:sp>
        <p:sp>
          <p:nvSpPr>
            <p:cNvPr id="41" name="Freeform 99">
              <a:extLst>
                <a:ext uri="{FF2B5EF4-FFF2-40B4-BE49-F238E27FC236}">
                  <a16:creationId xmlns:a16="http://schemas.microsoft.com/office/drawing/2014/main" id="{A171775D-D3B1-19FE-E3A5-A61F61FDAE1A}"/>
                </a:ext>
              </a:extLst>
            </p:cNvPr>
            <p:cNvSpPr/>
            <p:nvPr/>
          </p:nvSpPr>
          <p:spPr>
            <a:xfrm>
              <a:off x="2793644" y="6180658"/>
              <a:ext cx="1828" cy="914"/>
            </a:xfrm>
            <a:custGeom>
              <a:avLst/>
              <a:gdLst>
                <a:gd name="connsiteX0" fmla="*/ 1829 w 1828"/>
                <a:gd name="connsiteY0" fmla="*/ 915 h 914"/>
                <a:gd name="connsiteX1" fmla="*/ 0 w 1828"/>
                <a:gd name="connsiteY1" fmla="*/ 0 h 914"/>
                <a:gd name="connsiteX2" fmla="*/ 1829 w 1828"/>
                <a:gd name="connsiteY2" fmla="*/ 915 h 914"/>
              </a:gdLst>
              <a:ahLst/>
              <a:cxnLst>
                <a:cxn ang="0">
                  <a:pos x="connsiteX0" y="connsiteY0"/>
                </a:cxn>
                <a:cxn ang="0">
                  <a:pos x="connsiteX1" y="connsiteY1"/>
                </a:cxn>
                <a:cxn ang="0">
                  <a:pos x="connsiteX2" y="connsiteY2"/>
                </a:cxn>
              </a:cxnLst>
              <a:rect l="l" t="t" r="r" b="b"/>
              <a:pathLst>
                <a:path w="1828" h="914">
                  <a:moveTo>
                    <a:pt x="1829" y="915"/>
                  </a:moveTo>
                  <a:cubicBezTo>
                    <a:pt x="1143" y="686"/>
                    <a:pt x="457" y="229"/>
                    <a:pt x="0" y="0"/>
                  </a:cubicBezTo>
                  <a:cubicBezTo>
                    <a:pt x="686" y="229"/>
                    <a:pt x="1143" y="686"/>
                    <a:pt x="1829" y="915"/>
                  </a:cubicBezTo>
                  <a:close/>
                </a:path>
              </a:pathLst>
            </a:custGeom>
            <a:solidFill>
              <a:srgbClr val="FFFFFF"/>
            </a:solidFill>
            <a:ln w="2286" cap="flat">
              <a:noFill/>
              <a:prstDash val="solid"/>
              <a:miter/>
            </a:ln>
          </p:spPr>
          <p:txBody>
            <a:bodyPr rtlCol="0" anchor="ctr"/>
            <a:lstStyle/>
            <a:p>
              <a:endParaRPr lang="en-US"/>
            </a:p>
          </p:txBody>
        </p:sp>
        <p:sp>
          <p:nvSpPr>
            <p:cNvPr id="42" name="Freeform 100">
              <a:extLst>
                <a:ext uri="{FF2B5EF4-FFF2-40B4-BE49-F238E27FC236}">
                  <a16:creationId xmlns:a16="http://schemas.microsoft.com/office/drawing/2014/main" id="{5D20BA68-D3C4-88AA-8239-88A786D44E87}"/>
                </a:ext>
              </a:extLst>
            </p:cNvPr>
            <p:cNvSpPr/>
            <p:nvPr/>
          </p:nvSpPr>
          <p:spPr>
            <a:xfrm>
              <a:off x="2785186" y="6172200"/>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457"/>
                    <a:pt x="0" y="0"/>
                  </a:cubicBezTo>
                  <a:cubicBezTo>
                    <a:pt x="457" y="457"/>
                    <a:pt x="914" y="914"/>
                    <a:pt x="1372" y="1600"/>
                  </a:cubicBezTo>
                  <a:close/>
                </a:path>
              </a:pathLst>
            </a:custGeom>
            <a:solidFill>
              <a:srgbClr val="FFFFFF"/>
            </a:solidFill>
            <a:ln w="2286" cap="flat">
              <a:noFill/>
              <a:prstDash val="solid"/>
              <a:miter/>
            </a:ln>
          </p:spPr>
          <p:txBody>
            <a:bodyPr rtlCol="0" anchor="ctr"/>
            <a:lstStyle/>
            <a:p>
              <a:endParaRPr lang="en-US"/>
            </a:p>
          </p:txBody>
        </p:sp>
        <p:sp>
          <p:nvSpPr>
            <p:cNvPr id="43" name="Freeform 101">
              <a:extLst>
                <a:ext uri="{FF2B5EF4-FFF2-40B4-BE49-F238E27FC236}">
                  <a16:creationId xmlns:a16="http://schemas.microsoft.com/office/drawing/2014/main" id="{7E8B9B40-B236-52B7-EE92-F416630E15D9}"/>
                </a:ext>
              </a:extLst>
            </p:cNvPr>
            <p:cNvSpPr/>
            <p:nvPr/>
          </p:nvSpPr>
          <p:spPr>
            <a:xfrm>
              <a:off x="2781300" y="6166485"/>
              <a:ext cx="1143" cy="1828"/>
            </a:xfrm>
            <a:custGeom>
              <a:avLst/>
              <a:gdLst>
                <a:gd name="connsiteX0" fmla="*/ 1143 w 1143"/>
                <a:gd name="connsiteY0" fmla="*/ 1829 h 1828"/>
                <a:gd name="connsiteX1" fmla="*/ 0 w 1143"/>
                <a:gd name="connsiteY1" fmla="*/ 0 h 1828"/>
                <a:gd name="connsiteX2" fmla="*/ 1143 w 1143"/>
                <a:gd name="connsiteY2" fmla="*/ 1829 h 1828"/>
              </a:gdLst>
              <a:ahLst/>
              <a:cxnLst>
                <a:cxn ang="0">
                  <a:pos x="connsiteX0" y="connsiteY0"/>
                </a:cxn>
                <a:cxn ang="0">
                  <a:pos x="connsiteX1" y="connsiteY1"/>
                </a:cxn>
                <a:cxn ang="0">
                  <a:pos x="connsiteX2" y="connsiteY2"/>
                </a:cxn>
              </a:cxnLst>
              <a:rect l="l" t="t" r="r" b="b"/>
              <a:pathLst>
                <a:path w="1143" h="1828">
                  <a:moveTo>
                    <a:pt x="1143" y="1829"/>
                  </a:moveTo>
                  <a:cubicBezTo>
                    <a:pt x="686" y="1143"/>
                    <a:pt x="457" y="686"/>
                    <a:pt x="0" y="0"/>
                  </a:cubicBezTo>
                  <a:cubicBezTo>
                    <a:pt x="457" y="686"/>
                    <a:pt x="914" y="1143"/>
                    <a:pt x="1143" y="1829"/>
                  </a:cubicBezTo>
                  <a:close/>
                </a:path>
              </a:pathLst>
            </a:custGeom>
            <a:solidFill>
              <a:srgbClr val="FFFFFF"/>
            </a:solidFill>
            <a:ln w="2286" cap="flat">
              <a:noFill/>
              <a:prstDash val="solid"/>
              <a:miter/>
            </a:ln>
          </p:spPr>
          <p:txBody>
            <a:bodyPr rtlCol="0" anchor="ctr"/>
            <a:lstStyle/>
            <a:p>
              <a:endParaRPr lang="en-US"/>
            </a:p>
          </p:txBody>
        </p:sp>
        <p:sp>
          <p:nvSpPr>
            <p:cNvPr id="44" name="Freeform 102">
              <a:extLst>
                <a:ext uri="{FF2B5EF4-FFF2-40B4-BE49-F238E27FC236}">
                  <a16:creationId xmlns:a16="http://schemas.microsoft.com/office/drawing/2014/main" id="{E01C744A-FFEE-F40A-BBB8-D99DC79176AF}"/>
                </a:ext>
              </a:extLst>
            </p:cNvPr>
            <p:cNvSpPr/>
            <p:nvPr/>
          </p:nvSpPr>
          <p:spPr>
            <a:xfrm>
              <a:off x="3211068" y="545485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45" name="Freeform 103">
              <a:extLst>
                <a:ext uri="{FF2B5EF4-FFF2-40B4-BE49-F238E27FC236}">
                  <a16:creationId xmlns:a16="http://schemas.microsoft.com/office/drawing/2014/main" id="{06B07F4D-AC5D-4F90-328D-854598473FF5}"/>
                </a:ext>
              </a:extLst>
            </p:cNvPr>
            <p:cNvSpPr/>
            <p:nvPr/>
          </p:nvSpPr>
          <p:spPr>
            <a:xfrm>
              <a:off x="3418636" y="5502402"/>
              <a:ext cx="8458" cy="1143"/>
            </a:xfrm>
            <a:custGeom>
              <a:avLst/>
              <a:gdLst>
                <a:gd name="connsiteX0" fmla="*/ 0 w 8458"/>
                <a:gd name="connsiteY0" fmla="*/ 0 h 1143"/>
                <a:gd name="connsiteX1" fmla="*/ 8458 w 8458"/>
                <a:gd name="connsiteY1" fmla="*/ 1143 h 1143"/>
                <a:gd name="connsiteX2" fmla="*/ 0 w 8458"/>
                <a:gd name="connsiteY2" fmla="*/ 0 h 1143"/>
              </a:gdLst>
              <a:ahLst/>
              <a:cxnLst>
                <a:cxn ang="0">
                  <a:pos x="connsiteX0" y="connsiteY0"/>
                </a:cxn>
                <a:cxn ang="0">
                  <a:pos x="connsiteX1" y="connsiteY1"/>
                </a:cxn>
                <a:cxn ang="0">
                  <a:pos x="connsiteX2" y="connsiteY2"/>
                </a:cxn>
              </a:cxnLst>
              <a:rect l="l" t="t" r="r" b="b"/>
              <a:pathLst>
                <a:path w="8458" h="1143">
                  <a:moveTo>
                    <a:pt x="0" y="0"/>
                  </a:moveTo>
                  <a:cubicBezTo>
                    <a:pt x="2743" y="457"/>
                    <a:pt x="5715" y="686"/>
                    <a:pt x="8458" y="1143"/>
                  </a:cubicBezTo>
                  <a:cubicBezTo>
                    <a:pt x="5715" y="686"/>
                    <a:pt x="2743" y="457"/>
                    <a:pt x="0" y="0"/>
                  </a:cubicBezTo>
                  <a:close/>
                </a:path>
              </a:pathLst>
            </a:custGeom>
            <a:solidFill>
              <a:srgbClr val="FFFFFF"/>
            </a:solidFill>
            <a:ln w="2286" cap="flat">
              <a:noFill/>
              <a:prstDash val="solid"/>
              <a:miter/>
            </a:ln>
          </p:spPr>
          <p:txBody>
            <a:bodyPr rtlCol="0" anchor="ctr"/>
            <a:lstStyle/>
            <a:p>
              <a:endParaRPr lang="en-US"/>
            </a:p>
          </p:txBody>
        </p:sp>
        <p:sp>
          <p:nvSpPr>
            <p:cNvPr id="46" name="Freeform 104">
              <a:extLst>
                <a:ext uri="{FF2B5EF4-FFF2-40B4-BE49-F238E27FC236}">
                  <a16:creationId xmlns:a16="http://schemas.microsoft.com/office/drawing/2014/main" id="{A34F989F-2EE9-44AC-20DA-E326824CDCF6}"/>
                </a:ext>
              </a:extLst>
            </p:cNvPr>
            <p:cNvSpPr/>
            <p:nvPr/>
          </p:nvSpPr>
          <p:spPr>
            <a:xfrm>
              <a:off x="2810560" y="6184087"/>
              <a:ext cx="5029" cy="457"/>
            </a:xfrm>
            <a:custGeom>
              <a:avLst/>
              <a:gdLst>
                <a:gd name="connsiteX0" fmla="*/ 5029 w 5029"/>
                <a:gd name="connsiteY0" fmla="*/ 457 h 457"/>
                <a:gd name="connsiteX1" fmla="*/ 0 w 5029"/>
                <a:gd name="connsiteY1" fmla="*/ 0 h 457"/>
                <a:gd name="connsiteX2" fmla="*/ 5029 w 5029"/>
                <a:gd name="connsiteY2" fmla="*/ 457 h 457"/>
              </a:gdLst>
              <a:ahLst/>
              <a:cxnLst>
                <a:cxn ang="0">
                  <a:pos x="connsiteX0" y="connsiteY0"/>
                </a:cxn>
                <a:cxn ang="0">
                  <a:pos x="connsiteX1" y="connsiteY1"/>
                </a:cxn>
                <a:cxn ang="0">
                  <a:pos x="connsiteX2" y="connsiteY2"/>
                </a:cxn>
              </a:cxnLst>
              <a:rect l="l" t="t" r="r" b="b"/>
              <a:pathLst>
                <a:path w="5029" h="457">
                  <a:moveTo>
                    <a:pt x="5029" y="457"/>
                  </a:moveTo>
                  <a:cubicBezTo>
                    <a:pt x="3200" y="229"/>
                    <a:pt x="1600" y="0"/>
                    <a:pt x="0" y="0"/>
                  </a:cubicBezTo>
                  <a:cubicBezTo>
                    <a:pt x="1600" y="229"/>
                    <a:pt x="3200" y="457"/>
                    <a:pt x="5029" y="457"/>
                  </a:cubicBezTo>
                  <a:close/>
                </a:path>
              </a:pathLst>
            </a:custGeom>
            <a:solidFill>
              <a:srgbClr val="FFFFFF"/>
            </a:solidFill>
            <a:ln w="2286" cap="flat">
              <a:noFill/>
              <a:prstDash val="solid"/>
              <a:miter/>
            </a:ln>
          </p:spPr>
          <p:txBody>
            <a:bodyPr rtlCol="0" anchor="ctr"/>
            <a:lstStyle/>
            <a:p>
              <a:endParaRPr lang="en-US"/>
            </a:p>
          </p:txBody>
        </p:sp>
        <p:sp>
          <p:nvSpPr>
            <p:cNvPr id="47" name="Freeform 105">
              <a:extLst>
                <a:ext uri="{FF2B5EF4-FFF2-40B4-BE49-F238E27FC236}">
                  <a16:creationId xmlns:a16="http://schemas.microsoft.com/office/drawing/2014/main" id="{04693FD5-8235-93D6-B844-5DEBC9687351}"/>
                </a:ext>
              </a:extLst>
            </p:cNvPr>
            <p:cNvSpPr/>
            <p:nvPr/>
          </p:nvSpPr>
          <p:spPr>
            <a:xfrm>
              <a:off x="2757525" y="6054699"/>
              <a:ext cx="228" cy="11658"/>
            </a:xfrm>
            <a:custGeom>
              <a:avLst/>
              <a:gdLst>
                <a:gd name="connsiteX0" fmla="*/ 229 w 228"/>
                <a:gd name="connsiteY0" fmla="*/ 11658 h 11658"/>
                <a:gd name="connsiteX1" fmla="*/ 0 w 228"/>
                <a:gd name="connsiteY1" fmla="*/ 0 h 11658"/>
                <a:gd name="connsiteX2" fmla="*/ 229 w 228"/>
                <a:gd name="connsiteY2" fmla="*/ 11658 h 11658"/>
              </a:gdLst>
              <a:ahLst/>
              <a:cxnLst>
                <a:cxn ang="0">
                  <a:pos x="connsiteX0" y="connsiteY0"/>
                </a:cxn>
                <a:cxn ang="0">
                  <a:pos x="connsiteX1" y="connsiteY1"/>
                </a:cxn>
                <a:cxn ang="0">
                  <a:pos x="connsiteX2" y="connsiteY2"/>
                </a:cxn>
              </a:cxnLst>
              <a:rect l="l" t="t" r="r" b="b"/>
              <a:pathLst>
                <a:path w="228" h="11658">
                  <a:moveTo>
                    <a:pt x="229" y="11658"/>
                  </a:moveTo>
                  <a:cubicBezTo>
                    <a:pt x="0" y="7772"/>
                    <a:pt x="0" y="3886"/>
                    <a:pt x="0" y="0"/>
                  </a:cubicBezTo>
                  <a:cubicBezTo>
                    <a:pt x="0" y="3657"/>
                    <a:pt x="229" y="7772"/>
                    <a:pt x="229" y="11658"/>
                  </a:cubicBezTo>
                  <a:close/>
                </a:path>
              </a:pathLst>
            </a:custGeom>
            <a:solidFill>
              <a:srgbClr val="FFFFFF"/>
            </a:solidFill>
            <a:ln w="2286" cap="flat">
              <a:noFill/>
              <a:prstDash val="solid"/>
              <a:miter/>
            </a:ln>
          </p:spPr>
          <p:txBody>
            <a:bodyPr rtlCol="0" anchor="ctr"/>
            <a:lstStyle/>
            <a:p>
              <a:endParaRPr lang="en-US"/>
            </a:p>
          </p:txBody>
        </p:sp>
        <p:sp>
          <p:nvSpPr>
            <p:cNvPr id="48" name="Freeform 106">
              <a:extLst>
                <a:ext uri="{FF2B5EF4-FFF2-40B4-BE49-F238E27FC236}">
                  <a16:creationId xmlns:a16="http://schemas.microsoft.com/office/drawing/2014/main" id="{C2C7A121-2621-DFD1-C7A7-56D6E51FD170}"/>
                </a:ext>
              </a:extLst>
            </p:cNvPr>
            <p:cNvSpPr/>
            <p:nvPr/>
          </p:nvSpPr>
          <p:spPr>
            <a:xfrm>
              <a:off x="3430524" y="5504002"/>
              <a:ext cx="11658" cy="1828"/>
            </a:xfrm>
            <a:custGeom>
              <a:avLst/>
              <a:gdLst>
                <a:gd name="connsiteX0" fmla="*/ 0 w 11658"/>
                <a:gd name="connsiteY0" fmla="*/ 0 h 1828"/>
                <a:gd name="connsiteX1" fmla="*/ 11659 w 11658"/>
                <a:gd name="connsiteY1" fmla="*/ 1829 h 1828"/>
                <a:gd name="connsiteX2" fmla="*/ 0 w 11658"/>
                <a:gd name="connsiteY2" fmla="*/ 0 h 1828"/>
              </a:gdLst>
              <a:ahLst/>
              <a:cxnLst>
                <a:cxn ang="0">
                  <a:pos x="connsiteX0" y="connsiteY0"/>
                </a:cxn>
                <a:cxn ang="0">
                  <a:pos x="connsiteX1" y="connsiteY1"/>
                </a:cxn>
                <a:cxn ang="0">
                  <a:pos x="connsiteX2" y="connsiteY2"/>
                </a:cxn>
              </a:cxnLst>
              <a:rect l="l" t="t" r="r" b="b"/>
              <a:pathLst>
                <a:path w="11658" h="1828">
                  <a:moveTo>
                    <a:pt x="0" y="0"/>
                  </a:moveTo>
                  <a:cubicBezTo>
                    <a:pt x="3886" y="457"/>
                    <a:pt x="7772" y="1143"/>
                    <a:pt x="11659" y="1829"/>
                  </a:cubicBezTo>
                  <a:cubicBezTo>
                    <a:pt x="7772" y="1143"/>
                    <a:pt x="3886" y="686"/>
                    <a:pt x="0" y="0"/>
                  </a:cubicBezTo>
                  <a:close/>
                </a:path>
              </a:pathLst>
            </a:custGeom>
            <a:solidFill>
              <a:srgbClr val="FFFFFF"/>
            </a:solidFill>
            <a:ln w="2286" cap="flat">
              <a:noFill/>
              <a:prstDash val="solid"/>
              <a:miter/>
            </a:ln>
          </p:spPr>
          <p:txBody>
            <a:bodyPr rtlCol="0" anchor="ctr"/>
            <a:lstStyle/>
            <a:p>
              <a:endParaRPr lang="en-US"/>
            </a:p>
          </p:txBody>
        </p:sp>
        <p:sp>
          <p:nvSpPr>
            <p:cNvPr id="49" name="Freeform 107">
              <a:extLst>
                <a:ext uri="{FF2B5EF4-FFF2-40B4-BE49-F238E27FC236}">
                  <a16:creationId xmlns:a16="http://schemas.microsoft.com/office/drawing/2014/main" id="{3A9E85BB-9C9C-E109-10B9-E18DD54EAD48}"/>
                </a:ext>
              </a:extLst>
            </p:cNvPr>
            <p:cNvSpPr/>
            <p:nvPr/>
          </p:nvSpPr>
          <p:spPr>
            <a:xfrm>
              <a:off x="3406063" y="5500801"/>
              <a:ext cx="8915" cy="1143"/>
            </a:xfrm>
            <a:custGeom>
              <a:avLst/>
              <a:gdLst>
                <a:gd name="connsiteX0" fmla="*/ 0 w 8915"/>
                <a:gd name="connsiteY0" fmla="*/ 0 h 1143"/>
                <a:gd name="connsiteX1" fmla="*/ 8915 w 8915"/>
                <a:gd name="connsiteY1" fmla="*/ 1143 h 1143"/>
                <a:gd name="connsiteX2" fmla="*/ 0 w 8915"/>
                <a:gd name="connsiteY2" fmla="*/ 0 h 1143"/>
              </a:gdLst>
              <a:ahLst/>
              <a:cxnLst>
                <a:cxn ang="0">
                  <a:pos x="connsiteX0" y="connsiteY0"/>
                </a:cxn>
                <a:cxn ang="0">
                  <a:pos x="connsiteX1" y="connsiteY1"/>
                </a:cxn>
                <a:cxn ang="0">
                  <a:pos x="connsiteX2" y="connsiteY2"/>
                </a:cxn>
              </a:cxnLst>
              <a:rect l="l" t="t" r="r" b="b"/>
              <a:pathLst>
                <a:path w="8915" h="1143">
                  <a:moveTo>
                    <a:pt x="0" y="0"/>
                  </a:moveTo>
                  <a:cubicBezTo>
                    <a:pt x="2972" y="228"/>
                    <a:pt x="5944" y="686"/>
                    <a:pt x="8915" y="1143"/>
                  </a:cubicBezTo>
                  <a:cubicBezTo>
                    <a:pt x="5944" y="686"/>
                    <a:pt x="2972" y="457"/>
                    <a:pt x="0" y="0"/>
                  </a:cubicBezTo>
                  <a:close/>
                </a:path>
              </a:pathLst>
            </a:custGeom>
            <a:solidFill>
              <a:srgbClr val="FFFFFF"/>
            </a:solidFill>
            <a:ln w="2286" cap="flat">
              <a:noFill/>
              <a:prstDash val="solid"/>
              <a:miter/>
            </a:ln>
          </p:spPr>
          <p:txBody>
            <a:bodyPr rtlCol="0" anchor="ctr"/>
            <a:lstStyle/>
            <a:p>
              <a:endParaRPr lang="en-US"/>
            </a:p>
          </p:txBody>
        </p:sp>
        <p:sp>
          <p:nvSpPr>
            <p:cNvPr id="50" name="Freeform 108">
              <a:extLst>
                <a:ext uri="{FF2B5EF4-FFF2-40B4-BE49-F238E27FC236}">
                  <a16:creationId xmlns:a16="http://schemas.microsoft.com/office/drawing/2014/main" id="{0C5574D1-F499-4DF6-FBD3-3D78556B6D82}"/>
                </a:ext>
              </a:extLst>
            </p:cNvPr>
            <p:cNvSpPr/>
            <p:nvPr/>
          </p:nvSpPr>
          <p:spPr>
            <a:xfrm>
              <a:off x="2804845" y="6183172"/>
              <a:ext cx="2286" cy="457"/>
            </a:xfrm>
            <a:custGeom>
              <a:avLst/>
              <a:gdLst>
                <a:gd name="connsiteX0" fmla="*/ 2286 w 2286"/>
                <a:gd name="connsiteY0" fmla="*/ 457 h 457"/>
                <a:gd name="connsiteX1" fmla="*/ 0 w 2286"/>
                <a:gd name="connsiteY1" fmla="*/ 0 h 457"/>
                <a:gd name="connsiteX2" fmla="*/ 2286 w 2286"/>
                <a:gd name="connsiteY2" fmla="*/ 457 h 457"/>
              </a:gdLst>
              <a:ahLst/>
              <a:cxnLst>
                <a:cxn ang="0">
                  <a:pos x="connsiteX0" y="connsiteY0"/>
                </a:cxn>
                <a:cxn ang="0">
                  <a:pos x="connsiteX1" y="connsiteY1"/>
                </a:cxn>
                <a:cxn ang="0">
                  <a:pos x="connsiteX2" y="connsiteY2"/>
                </a:cxn>
              </a:cxnLst>
              <a:rect l="l" t="t" r="r" b="b"/>
              <a:pathLst>
                <a:path w="2286" h="457">
                  <a:moveTo>
                    <a:pt x="2286" y="457"/>
                  </a:moveTo>
                  <a:cubicBezTo>
                    <a:pt x="1372" y="228"/>
                    <a:pt x="686" y="228"/>
                    <a:pt x="0" y="0"/>
                  </a:cubicBezTo>
                  <a:cubicBezTo>
                    <a:pt x="457" y="228"/>
                    <a:pt x="1372" y="228"/>
                    <a:pt x="2286" y="457"/>
                  </a:cubicBezTo>
                  <a:close/>
                </a:path>
              </a:pathLst>
            </a:custGeom>
            <a:solidFill>
              <a:srgbClr val="FFFFFF"/>
            </a:solidFill>
            <a:ln w="2286" cap="flat">
              <a:noFill/>
              <a:prstDash val="solid"/>
              <a:miter/>
            </a:ln>
          </p:spPr>
          <p:txBody>
            <a:bodyPr rtlCol="0" anchor="ctr"/>
            <a:lstStyle/>
            <a:p>
              <a:endParaRPr lang="en-US"/>
            </a:p>
          </p:txBody>
        </p:sp>
        <p:sp>
          <p:nvSpPr>
            <p:cNvPr id="51" name="Freeform 109">
              <a:extLst>
                <a:ext uri="{FF2B5EF4-FFF2-40B4-BE49-F238E27FC236}">
                  <a16:creationId xmlns:a16="http://schemas.microsoft.com/office/drawing/2014/main" id="{0DB94F6C-73BA-2018-6D78-2997F0320320}"/>
                </a:ext>
              </a:extLst>
            </p:cNvPr>
            <p:cNvSpPr/>
            <p:nvPr/>
          </p:nvSpPr>
          <p:spPr>
            <a:xfrm>
              <a:off x="2727579" y="5945886"/>
              <a:ext cx="2971" cy="1828"/>
            </a:xfrm>
            <a:custGeom>
              <a:avLst/>
              <a:gdLst>
                <a:gd name="connsiteX0" fmla="*/ 2972 w 2971"/>
                <a:gd name="connsiteY0" fmla="*/ 1829 h 1828"/>
                <a:gd name="connsiteX1" fmla="*/ 0 w 2971"/>
                <a:gd name="connsiteY1" fmla="*/ 0 h 1828"/>
                <a:gd name="connsiteX2" fmla="*/ 2972 w 2971"/>
                <a:gd name="connsiteY2" fmla="*/ 1829 h 1828"/>
              </a:gdLst>
              <a:ahLst/>
              <a:cxnLst>
                <a:cxn ang="0">
                  <a:pos x="connsiteX0" y="connsiteY0"/>
                </a:cxn>
                <a:cxn ang="0">
                  <a:pos x="connsiteX1" y="connsiteY1"/>
                </a:cxn>
                <a:cxn ang="0">
                  <a:pos x="connsiteX2" y="connsiteY2"/>
                </a:cxn>
              </a:cxnLst>
              <a:rect l="l" t="t" r="r" b="b"/>
              <a:pathLst>
                <a:path w="2971" h="1828">
                  <a:moveTo>
                    <a:pt x="2972" y="1829"/>
                  </a:moveTo>
                  <a:cubicBezTo>
                    <a:pt x="2057" y="1143"/>
                    <a:pt x="914" y="457"/>
                    <a:pt x="0" y="0"/>
                  </a:cubicBezTo>
                  <a:cubicBezTo>
                    <a:pt x="914" y="457"/>
                    <a:pt x="1829" y="1143"/>
                    <a:pt x="2972" y="1829"/>
                  </a:cubicBezTo>
                  <a:close/>
                </a:path>
              </a:pathLst>
            </a:custGeom>
            <a:solidFill>
              <a:srgbClr val="FFFFFF"/>
            </a:solidFill>
            <a:ln w="2286" cap="flat">
              <a:noFill/>
              <a:prstDash val="solid"/>
              <a:miter/>
            </a:ln>
          </p:spPr>
          <p:txBody>
            <a:bodyPr rtlCol="0" anchor="ctr"/>
            <a:lstStyle/>
            <a:p>
              <a:endParaRPr lang="en-US"/>
            </a:p>
          </p:txBody>
        </p:sp>
        <p:sp>
          <p:nvSpPr>
            <p:cNvPr id="52" name="Freeform 110">
              <a:extLst>
                <a:ext uri="{FF2B5EF4-FFF2-40B4-BE49-F238E27FC236}">
                  <a16:creationId xmlns:a16="http://schemas.microsoft.com/office/drawing/2014/main" id="{52B24EDC-4982-4EDA-79CF-C82284780B05}"/>
                </a:ext>
              </a:extLst>
            </p:cNvPr>
            <p:cNvSpPr/>
            <p:nvPr/>
          </p:nvSpPr>
          <p:spPr>
            <a:xfrm>
              <a:off x="2519781" y="5880277"/>
              <a:ext cx="1371" cy="8001"/>
            </a:xfrm>
            <a:custGeom>
              <a:avLst/>
              <a:gdLst>
                <a:gd name="connsiteX0" fmla="*/ 0 w 1371"/>
                <a:gd name="connsiteY0" fmla="*/ 0 h 8001"/>
                <a:gd name="connsiteX1" fmla="*/ 1372 w 1371"/>
                <a:gd name="connsiteY1" fmla="*/ 8001 h 8001"/>
                <a:gd name="connsiteX2" fmla="*/ 0 w 1371"/>
                <a:gd name="connsiteY2" fmla="*/ 0 h 8001"/>
                <a:gd name="connsiteX3" fmla="*/ 0 w 1371"/>
                <a:gd name="connsiteY3" fmla="*/ 0 h 8001"/>
              </a:gdLst>
              <a:ahLst/>
              <a:cxnLst>
                <a:cxn ang="0">
                  <a:pos x="connsiteX0" y="connsiteY0"/>
                </a:cxn>
                <a:cxn ang="0">
                  <a:pos x="connsiteX1" y="connsiteY1"/>
                </a:cxn>
                <a:cxn ang="0">
                  <a:pos x="connsiteX2" y="connsiteY2"/>
                </a:cxn>
                <a:cxn ang="0">
                  <a:pos x="connsiteX3" y="connsiteY3"/>
                </a:cxn>
              </a:cxnLst>
              <a:rect l="l" t="t" r="r" b="b"/>
              <a:pathLst>
                <a:path w="1371" h="8001">
                  <a:moveTo>
                    <a:pt x="0" y="0"/>
                  </a:moveTo>
                  <a:cubicBezTo>
                    <a:pt x="229" y="2743"/>
                    <a:pt x="686" y="5486"/>
                    <a:pt x="1372" y="8001"/>
                  </a:cubicBezTo>
                  <a:cubicBezTo>
                    <a:pt x="686" y="5486"/>
                    <a:pt x="229" y="2972"/>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3" name="Freeform 111">
              <a:extLst>
                <a:ext uri="{FF2B5EF4-FFF2-40B4-BE49-F238E27FC236}">
                  <a16:creationId xmlns:a16="http://schemas.microsoft.com/office/drawing/2014/main" id="{44C946D7-959A-D251-5E3A-4B2778D6EB99}"/>
                </a:ext>
              </a:extLst>
            </p:cNvPr>
            <p:cNvSpPr/>
            <p:nvPr/>
          </p:nvSpPr>
          <p:spPr>
            <a:xfrm>
              <a:off x="2520924" y="5888278"/>
              <a:ext cx="5029" cy="13944"/>
            </a:xfrm>
            <a:custGeom>
              <a:avLst/>
              <a:gdLst>
                <a:gd name="connsiteX0" fmla="*/ 5029 w 5029"/>
                <a:gd name="connsiteY0" fmla="*/ 13944 h 13944"/>
                <a:gd name="connsiteX1" fmla="*/ 0 w 5029"/>
                <a:gd name="connsiteY1" fmla="*/ 0 h 13944"/>
                <a:gd name="connsiteX2" fmla="*/ 5029 w 5029"/>
                <a:gd name="connsiteY2" fmla="*/ 13944 h 13944"/>
              </a:gdLst>
              <a:ahLst/>
              <a:cxnLst>
                <a:cxn ang="0">
                  <a:pos x="connsiteX0" y="connsiteY0"/>
                </a:cxn>
                <a:cxn ang="0">
                  <a:pos x="connsiteX1" y="connsiteY1"/>
                </a:cxn>
                <a:cxn ang="0">
                  <a:pos x="connsiteX2" y="connsiteY2"/>
                </a:cxn>
              </a:cxnLst>
              <a:rect l="l" t="t" r="r" b="b"/>
              <a:pathLst>
                <a:path w="5029" h="13944">
                  <a:moveTo>
                    <a:pt x="5029" y="13944"/>
                  </a:moveTo>
                  <a:cubicBezTo>
                    <a:pt x="2972" y="9830"/>
                    <a:pt x="1143" y="5029"/>
                    <a:pt x="0" y="0"/>
                  </a:cubicBezTo>
                  <a:cubicBezTo>
                    <a:pt x="1143" y="5258"/>
                    <a:pt x="2972" y="9830"/>
                    <a:pt x="5029" y="13944"/>
                  </a:cubicBezTo>
                  <a:close/>
                </a:path>
              </a:pathLst>
            </a:custGeom>
            <a:solidFill>
              <a:srgbClr val="FFFFFF"/>
            </a:solidFill>
            <a:ln w="2286" cap="flat">
              <a:noFill/>
              <a:prstDash val="solid"/>
              <a:miter/>
            </a:ln>
          </p:spPr>
          <p:txBody>
            <a:bodyPr rtlCol="0" anchor="ctr"/>
            <a:lstStyle/>
            <a:p>
              <a:endParaRPr lang="en-US"/>
            </a:p>
          </p:txBody>
        </p:sp>
        <p:sp>
          <p:nvSpPr>
            <p:cNvPr id="54" name="Freeform 112">
              <a:extLst>
                <a:ext uri="{FF2B5EF4-FFF2-40B4-BE49-F238E27FC236}">
                  <a16:creationId xmlns:a16="http://schemas.microsoft.com/office/drawing/2014/main" id="{44E1D57D-7532-12E3-35F6-2574327D2100}"/>
                </a:ext>
              </a:extLst>
            </p:cNvPr>
            <p:cNvSpPr/>
            <p:nvPr/>
          </p:nvSpPr>
          <p:spPr>
            <a:xfrm>
              <a:off x="2704490" y="5940399"/>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55" name="Freeform 113">
              <a:extLst>
                <a:ext uri="{FF2B5EF4-FFF2-40B4-BE49-F238E27FC236}">
                  <a16:creationId xmlns:a16="http://schemas.microsoft.com/office/drawing/2014/main" id="{CA30504F-A49C-DCC9-F6A0-77B61BB9448C}"/>
                </a:ext>
              </a:extLst>
            </p:cNvPr>
            <p:cNvSpPr/>
            <p:nvPr/>
          </p:nvSpPr>
          <p:spPr>
            <a:xfrm>
              <a:off x="2715006" y="5941314"/>
              <a:ext cx="5486" cy="1371"/>
            </a:xfrm>
            <a:custGeom>
              <a:avLst/>
              <a:gdLst>
                <a:gd name="connsiteX0" fmla="*/ 5486 w 5486"/>
                <a:gd name="connsiteY0" fmla="*/ 1372 h 1371"/>
                <a:gd name="connsiteX1" fmla="*/ 0 w 5486"/>
                <a:gd name="connsiteY1" fmla="*/ 0 h 1371"/>
                <a:gd name="connsiteX2" fmla="*/ 5486 w 5486"/>
                <a:gd name="connsiteY2" fmla="*/ 1372 h 1371"/>
              </a:gdLst>
              <a:ahLst/>
              <a:cxnLst>
                <a:cxn ang="0">
                  <a:pos x="connsiteX0" y="connsiteY0"/>
                </a:cxn>
                <a:cxn ang="0">
                  <a:pos x="connsiteX1" y="connsiteY1"/>
                </a:cxn>
                <a:cxn ang="0">
                  <a:pos x="connsiteX2" y="connsiteY2"/>
                </a:cxn>
              </a:cxnLst>
              <a:rect l="l" t="t" r="r" b="b"/>
              <a:pathLst>
                <a:path w="5486" h="1371">
                  <a:moveTo>
                    <a:pt x="5486" y="1372"/>
                  </a:moveTo>
                  <a:cubicBezTo>
                    <a:pt x="3658" y="686"/>
                    <a:pt x="1829" y="229"/>
                    <a:pt x="0" y="0"/>
                  </a:cubicBezTo>
                  <a:cubicBezTo>
                    <a:pt x="1829" y="457"/>
                    <a:pt x="3658" y="914"/>
                    <a:pt x="5486" y="1372"/>
                  </a:cubicBezTo>
                  <a:close/>
                </a:path>
              </a:pathLst>
            </a:custGeom>
            <a:solidFill>
              <a:srgbClr val="FFFFFF"/>
            </a:solidFill>
            <a:ln w="2286" cap="flat">
              <a:noFill/>
              <a:prstDash val="solid"/>
              <a:miter/>
            </a:ln>
          </p:spPr>
          <p:txBody>
            <a:bodyPr rtlCol="0" anchor="ctr"/>
            <a:lstStyle/>
            <a:p>
              <a:endParaRPr lang="en-US"/>
            </a:p>
          </p:txBody>
        </p:sp>
        <p:sp>
          <p:nvSpPr>
            <p:cNvPr id="56" name="Freeform 114">
              <a:extLst>
                <a:ext uri="{FF2B5EF4-FFF2-40B4-BE49-F238E27FC236}">
                  <a16:creationId xmlns:a16="http://schemas.microsoft.com/office/drawing/2014/main" id="{3CE4B2CE-5BB9-4E92-435A-29A8EF79011C}"/>
                </a:ext>
              </a:extLst>
            </p:cNvPr>
            <p:cNvSpPr/>
            <p:nvPr/>
          </p:nvSpPr>
          <p:spPr>
            <a:xfrm>
              <a:off x="2820847" y="6185001"/>
              <a:ext cx="3200" cy="228"/>
            </a:xfrm>
            <a:custGeom>
              <a:avLst/>
              <a:gdLst>
                <a:gd name="connsiteX0" fmla="*/ 3200 w 3200"/>
                <a:gd name="connsiteY0" fmla="*/ 228 h 228"/>
                <a:gd name="connsiteX1" fmla="*/ 0 w 3200"/>
                <a:gd name="connsiteY1" fmla="*/ 0 h 228"/>
                <a:gd name="connsiteX2" fmla="*/ 3200 w 3200"/>
                <a:gd name="connsiteY2" fmla="*/ 228 h 228"/>
              </a:gdLst>
              <a:ahLst/>
              <a:cxnLst>
                <a:cxn ang="0">
                  <a:pos x="connsiteX0" y="connsiteY0"/>
                </a:cxn>
                <a:cxn ang="0">
                  <a:pos x="connsiteX1" y="connsiteY1"/>
                </a:cxn>
                <a:cxn ang="0">
                  <a:pos x="connsiteX2" y="connsiteY2"/>
                </a:cxn>
              </a:cxnLst>
              <a:rect l="l" t="t" r="r" b="b"/>
              <a:pathLst>
                <a:path w="3200" h="228">
                  <a:moveTo>
                    <a:pt x="3200" y="228"/>
                  </a:moveTo>
                  <a:cubicBezTo>
                    <a:pt x="2057" y="228"/>
                    <a:pt x="914" y="0"/>
                    <a:pt x="0" y="0"/>
                  </a:cubicBezTo>
                  <a:cubicBezTo>
                    <a:pt x="914" y="228"/>
                    <a:pt x="2057" y="228"/>
                    <a:pt x="3200" y="228"/>
                  </a:cubicBezTo>
                  <a:close/>
                </a:path>
              </a:pathLst>
            </a:custGeom>
            <a:solidFill>
              <a:srgbClr val="FFFFFF"/>
            </a:solidFill>
            <a:ln w="2286" cap="flat">
              <a:noFill/>
              <a:prstDash val="solid"/>
              <a:miter/>
            </a:ln>
          </p:spPr>
          <p:txBody>
            <a:bodyPr rtlCol="0" anchor="ctr"/>
            <a:lstStyle/>
            <a:p>
              <a:endParaRPr lang="en-US"/>
            </a:p>
          </p:txBody>
        </p:sp>
        <p:sp>
          <p:nvSpPr>
            <p:cNvPr id="57" name="Freeform 115">
              <a:extLst>
                <a:ext uri="{FF2B5EF4-FFF2-40B4-BE49-F238E27FC236}">
                  <a16:creationId xmlns:a16="http://schemas.microsoft.com/office/drawing/2014/main" id="{D3C466E3-BC16-0A07-1CAD-43DAD103443F}"/>
                </a:ext>
              </a:extLst>
            </p:cNvPr>
            <p:cNvSpPr/>
            <p:nvPr/>
          </p:nvSpPr>
          <p:spPr>
            <a:xfrm>
              <a:off x="2799130" y="6182258"/>
              <a:ext cx="2514" cy="685"/>
            </a:xfrm>
            <a:custGeom>
              <a:avLst/>
              <a:gdLst>
                <a:gd name="connsiteX0" fmla="*/ 0 w 2514"/>
                <a:gd name="connsiteY0" fmla="*/ 0 h 685"/>
                <a:gd name="connsiteX1" fmla="*/ 2515 w 2514"/>
                <a:gd name="connsiteY1" fmla="*/ 686 h 685"/>
                <a:gd name="connsiteX2" fmla="*/ 0 w 2514"/>
                <a:gd name="connsiteY2" fmla="*/ 0 h 685"/>
                <a:gd name="connsiteX3" fmla="*/ 0 w 2514"/>
                <a:gd name="connsiteY3" fmla="*/ 0 h 685"/>
              </a:gdLst>
              <a:ahLst/>
              <a:cxnLst>
                <a:cxn ang="0">
                  <a:pos x="connsiteX0" y="connsiteY0"/>
                </a:cxn>
                <a:cxn ang="0">
                  <a:pos x="connsiteX1" y="connsiteY1"/>
                </a:cxn>
                <a:cxn ang="0">
                  <a:pos x="connsiteX2" y="connsiteY2"/>
                </a:cxn>
                <a:cxn ang="0">
                  <a:pos x="connsiteX3" y="connsiteY3"/>
                </a:cxn>
              </a:cxnLst>
              <a:rect l="l" t="t" r="r" b="b"/>
              <a:pathLst>
                <a:path w="2514" h="685">
                  <a:moveTo>
                    <a:pt x="0" y="0"/>
                  </a:moveTo>
                  <a:cubicBezTo>
                    <a:pt x="686" y="229"/>
                    <a:pt x="1600" y="458"/>
                    <a:pt x="2515" y="686"/>
                  </a:cubicBezTo>
                  <a:cubicBezTo>
                    <a:pt x="1600" y="229"/>
                    <a:pt x="914" y="0"/>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8" name="Freeform 116">
              <a:extLst>
                <a:ext uri="{FF2B5EF4-FFF2-40B4-BE49-F238E27FC236}">
                  <a16:creationId xmlns:a16="http://schemas.microsoft.com/office/drawing/2014/main" id="{A2DB033F-73D0-C442-A377-FF6CD47C541A}"/>
                </a:ext>
              </a:extLst>
            </p:cNvPr>
            <p:cNvSpPr/>
            <p:nvPr/>
          </p:nvSpPr>
          <p:spPr>
            <a:xfrm>
              <a:off x="3566312" y="5717286"/>
              <a:ext cx="38862" cy="21945"/>
            </a:xfrm>
            <a:custGeom>
              <a:avLst/>
              <a:gdLst>
                <a:gd name="connsiteX0" fmla="*/ 38862 w 38862"/>
                <a:gd name="connsiteY0" fmla="*/ 0 h 21945"/>
                <a:gd name="connsiteX1" fmla="*/ 25832 w 38862"/>
                <a:gd name="connsiteY1" fmla="*/ 8001 h 21945"/>
                <a:gd name="connsiteX2" fmla="*/ 0 w 38862"/>
                <a:gd name="connsiteY2" fmla="*/ 21946 h 21945"/>
                <a:gd name="connsiteX3" fmla="*/ 25832 w 38862"/>
                <a:gd name="connsiteY3" fmla="*/ 8001 h 21945"/>
                <a:gd name="connsiteX4" fmla="*/ 38862 w 38862"/>
                <a:gd name="connsiteY4" fmla="*/ 0 h 21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 h="21945">
                  <a:moveTo>
                    <a:pt x="38862" y="0"/>
                  </a:moveTo>
                  <a:cubicBezTo>
                    <a:pt x="34519" y="2286"/>
                    <a:pt x="30175" y="5029"/>
                    <a:pt x="25832" y="8001"/>
                  </a:cubicBezTo>
                  <a:cubicBezTo>
                    <a:pt x="17602" y="13716"/>
                    <a:pt x="8915" y="18059"/>
                    <a:pt x="0" y="21946"/>
                  </a:cubicBezTo>
                  <a:cubicBezTo>
                    <a:pt x="8915" y="18059"/>
                    <a:pt x="17602" y="13487"/>
                    <a:pt x="25832" y="8001"/>
                  </a:cubicBezTo>
                  <a:cubicBezTo>
                    <a:pt x="30175" y="5029"/>
                    <a:pt x="34519" y="2515"/>
                    <a:pt x="38862" y="0"/>
                  </a:cubicBezTo>
                  <a:close/>
                </a:path>
              </a:pathLst>
            </a:custGeom>
            <a:solidFill>
              <a:srgbClr val="FFFFFF"/>
            </a:solidFill>
            <a:ln w="2286" cap="flat">
              <a:noFill/>
              <a:prstDash val="solid"/>
              <a:miter/>
            </a:ln>
          </p:spPr>
          <p:txBody>
            <a:bodyPr rtlCol="0" anchor="ctr"/>
            <a:lstStyle/>
            <a:p>
              <a:endParaRPr lang="en-US"/>
            </a:p>
          </p:txBody>
        </p:sp>
        <p:sp>
          <p:nvSpPr>
            <p:cNvPr id="59" name="Freeform 117">
              <a:extLst>
                <a:ext uri="{FF2B5EF4-FFF2-40B4-BE49-F238E27FC236}">
                  <a16:creationId xmlns:a16="http://schemas.microsoft.com/office/drawing/2014/main" id="{4D402DDC-4E1A-C7E3-F494-98B2742338F7}"/>
                </a:ext>
              </a:extLst>
            </p:cNvPr>
            <p:cNvSpPr/>
            <p:nvPr/>
          </p:nvSpPr>
          <p:spPr>
            <a:xfrm>
              <a:off x="3499961" y="5696483"/>
              <a:ext cx="1428" cy="22860"/>
            </a:xfrm>
            <a:custGeom>
              <a:avLst/>
              <a:gdLst>
                <a:gd name="connsiteX0" fmla="*/ 514 w 1428"/>
                <a:gd name="connsiteY0" fmla="*/ 22860 h 22860"/>
                <a:gd name="connsiteX1" fmla="*/ 514 w 1428"/>
                <a:gd name="connsiteY1" fmla="*/ 8459 h 22860"/>
                <a:gd name="connsiteX2" fmla="*/ 1429 w 1428"/>
                <a:gd name="connsiteY2" fmla="*/ 0 h 22860"/>
                <a:gd name="connsiteX3" fmla="*/ 514 w 1428"/>
                <a:gd name="connsiteY3" fmla="*/ 8459 h 22860"/>
                <a:gd name="connsiteX4" fmla="*/ 514 w 1428"/>
                <a:gd name="connsiteY4" fmla="*/ 2286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 h="22860">
                  <a:moveTo>
                    <a:pt x="514" y="22860"/>
                  </a:moveTo>
                  <a:cubicBezTo>
                    <a:pt x="-171" y="18517"/>
                    <a:pt x="-171" y="13488"/>
                    <a:pt x="514" y="8459"/>
                  </a:cubicBezTo>
                  <a:cubicBezTo>
                    <a:pt x="972" y="5715"/>
                    <a:pt x="1200" y="2744"/>
                    <a:pt x="1429" y="0"/>
                  </a:cubicBezTo>
                  <a:cubicBezTo>
                    <a:pt x="1200" y="2744"/>
                    <a:pt x="743" y="5715"/>
                    <a:pt x="514" y="8459"/>
                  </a:cubicBezTo>
                  <a:cubicBezTo>
                    <a:pt x="-171" y="13488"/>
                    <a:pt x="-171" y="18288"/>
                    <a:pt x="514" y="22860"/>
                  </a:cubicBezTo>
                  <a:close/>
                </a:path>
              </a:pathLst>
            </a:custGeom>
            <a:solidFill>
              <a:srgbClr val="FFFFFF"/>
            </a:solidFill>
            <a:ln w="2286" cap="flat">
              <a:noFill/>
              <a:prstDash val="solid"/>
              <a:miter/>
            </a:ln>
          </p:spPr>
          <p:txBody>
            <a:bodyPr rtlCol="0" anchor="ctr"/>
            <a:lstStyle/>
            <a:p>
              <a:endParaRPr lang="en-US"/>
            </a:p>
          </p:txBody>
        </p:sp>
        <p:sp>
          <p:nvSpPr>
            <p:cNvPr id="60" name="Freeform 118">
              <a:extLst>
                <a:ext uri="{FF2B5EF4-FFF2-40B4-BE49-F238E27FC236}">
                  <a16:creationId xmlns:a16="http://schemas.microsoft.com/office/drawing/2014/main" id="{AAC8240F-97C1-0DA4-7AF8-55882F526358}"/>
                </a:ext>
              </a:extLst>
            </p:cNvPr>
            <p:cNvSpPr/>
            <p:nvPr/>
          </p:nvSpPr>
          <p:spPr>
            <a:xfrm>
              <a:off x="2757525" y="6042812"/>
              <a:ext cx="2286" cy="11658"/>
            </a:xfrm>
            <a:custGeom>
              <a:avLst/>
              <a:gdLst>
                <a:gd name="connsiteX0" fmla="*/ 0 w 2286"/>
                <a:gd name="connsiteY0" fmla="*/ 11659 h 11658"/>
                <a:gd name="connsiteX1" fmla="*/ 0 w 2286"/>
                <a:gd name="connsiteY1" fmla="*/ 0 h 11658"/>
                <a:gd name="connsiteX2" fmla="*/ 0 w 2286"/>
                <a:gd name="connsiteY2" fmla="*/ 11659 h 11658"/>
              </a:gdLst>
              <a:ahLst/>
              <a:cxnLst>
                <a:cxn ang="0">
                  <a:pos x="connsiteX0" y="connsiteY0"/>
                </a:cxn>
                <a:cxn ang="0">
                  <a:pos x="connsiteX1" y="connsiteY1"/>
                </a:cxn>
                <a:cxn ang="0">
                  <a:pos x="connsiteX2" y="connsiteY2"/>
                </a:cxn>
              </a:cxnLst>
              <a:rect l="l" t="t" r="r" b="b"/>
              <a:pathLst>
                <a:path w="2286" h="11658">
                  <a:moveTo>
                    <a:pt x="0" y="11659"/>
                  </a:moveTo>
                  <a:cubicBezTo>
                    <a:pt x="0" y="7773"/>
                    <a:pt x="0" y="3887"/>
                    <a:pt x="0" y="0"/>
                  </a:cubicBezTo>
                  <a:cubicBezTo>
                    <a:pt x="0" y="3887"/>
                    <a:pt x="0" y="7773"/>
                    <a:pt x="0" y="11659"/>
                  </a:cubicBezTo>
                  <a:close/>
                </a:path>
              </a:pathLst>
            </a:custGeom>
            <a:solidFill>
              <a:srgbClr val="FFFFFF"/>
            </a:solidFill>
            <a:ln w="2286" cap="flat">
              <a:noFill/>
              <a:prstDash val="solid"/>
              <a:miter/>
            </a:ln>
          </p:spPr>
          <p:txBody>
            <a:bodyPr rtlCol="0" anchor="ctr"/>
            <a:lstStyle/>
            <a:p>
              <a:endParaRPr lang="en-US"/>
            </a:p>
          </p:txBody>
        </p:sp>
        <p:sp>
          <p:nvSpPr>
            <p:cNvPr id="61" name="Freeform 119">
              <a:extLst>
                <a:ext uri="{FF2B5EF4-FFF2-40B4-BE49-F238E27FC236}">
                  <a16:creationId xmlns:a16="http://schemas.microsoft.com/office/drawing/2014/main" id="{D78CAB1B-E57A-6F84-7D33-2E4BC1DB3EEC}"/>
                </a:ext>
              </a:extLst>
            </p:cNvPr>
            <p:cNvSpPr/>
            <p:nvPr/>
          </p:nvSpPr>
          <p:spPr>
            <a:xfrm>
              <a:off x="3689985" y="5704255"/>
              <a:ext cx="46405" cy="18973"/>
            </a:xfrm>
            <a:custGeom>
              <a:avLst/>
              <a:gdLst>
                <a:gd name="connsiteX0" fmla="*/ 46406 w 46405"/>
                <a:gd name="connsiteY0" fmla="*/ 18974 h 18973"/>
                <a:gd name="connsiteX1" fmla="*/ 14859 w 46405"/>
                <a:gd name="connsiteY1" fmla="*/ 3200 h 18973"/>
                <a:gd name="connsiteX2" fmla="*/ 0 w 46405"/>
                <a:gd name="connsiteY2" fmla="*/ 0 h 18973"/>
                <a:gd name="connsiteX3" fmla="*/ 14859 w 46405"/>
                <a:gd name="connsiteY3" fmla="*/ 3200 h 18973"/>
                <a:gd name="connsiteX4" fmla="*/ 46406 w 46405"/>
                <a:gd name="connsiteY4" fmla="*/ 18974 h 1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5" h="18973">
                  <a:moveTo>
                    <a:pt x="46406" y="18974"/>
                  </a:moveTo>
                  <a:cubicBezTo>
                    <a:pt x="36805" y="11658"/>
                    <a:pt x="26060" y="6401"/>
                    <a:pt x="14859" y="3200"/>
                  </a:cubicBezTo>
                  <a:cubicBezTo>
                    <a:pt x="9830" y="1829"/>
                    <a:pt x="5029" y="686"/>
                    <a:pt x="0" y="0"/>
                  </a:cubicBezTo>
                  <a:cubicBezTo>
                    <a:pt x="4801" y="914"/>
                    <a:pt x="9830" y="1829"/>
                    <a:pt x="14859" y="3200"/>
                  </a:cubicBezTo>
                  <a:cubicBezTo>
                    <a:pt x="26060" y="6172"/>
                    <a:pt x="36805" y="11430"/>
                    <a:pt x="46406" y="18974"/>
                  </a:cubicBezTo>
                  <a:close/>
                </a:path>
              </a:pathLst>
            </a:custGeom>
            <a:solidFill>
              <a:srgbClr val="FFFFFF"/>
            </a:solidFill>
            <a:ln w="2286" cap="flat">
              <a:noFill/>
              <a:prstDash val="solid"/>
              <a:miter/>
            </a:ln>
          </p:spPr>
          <p:txBody>
            <a:bodyPr rtlCol="0" anchor="ctr"/>
            <a:lstStyle/>
            <a:p>
              <a:endParaRPr lang="en-US"/>
            </a:p>
          </p:txBody>
        </p:sp>
        <p:sp>
          <p:nvSpPr>
            <p:cNvPr id="62" name="Freeform 120">
              <a:extLst>
                <a:ext uri="{FF2B5EF4-FFF2-40B4-BE49-F238E27FC236}">
                  <a16:creationId xmlns:a16="http://schemas.microsoft.com/office/drawing/2014/main" id="{49819C43-D3B3-BAD7-356E-40F9A98D4EED}"/>
                </a:ext>
              </a:extLst>
            </p:cNvPr>
            <p:cNvSpPr/>
            <p:nvPr/>
          </p:nvSpPr>
          <p:spPr>
            <a:xfrm>
              <a:off x="3467785" y="6158484"/>
              <a:ext cx="10515" cy="15087"/>
            </a:xfrm>
            <a:custGeom>
              <a:avLst/>
              <a:gdLst>
                <a:gd name="connsiteX0" fmla="*/ 0 w 10515"/>
                <a:gd name="connsiteY0" fmla="*/ 15088 h 15087"/>
                <a:gd name="connsiteX1" fmla="*/ 6858 w 10515"/>
                <a:gd name="connsiteY1" fmla="*/ 6401 h 15087"/>
                <a:gd name="connsiteX2" fmla="*/ 10516 w 10515"/>
                <a:gd name="connsiteY2" fmla="*/ 0 h 15087"/>
                <a:gd name="connsiteX3" fmla="*/ 6858 w 10515"/>
                <a:gd name="connsiteY3" fmla="*/ 6401 h 15087"/>
                <a:gd name="connsiteX4" fmla="*/ 0 w 10515"/>
                <a:gd name="connsiteY4" fmla="*/ 15088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15087">
                  <a:moveTo>
                    <a:pt x="0" y="15088"/>
                  </a:moveTo>
                  <a:cubicBezTo>
                    <a:pt x="2515" y="12573"/>
                    <a:pt x="4572" y="9601"/>
                    <a:pt x="6858" y="6401"/>
                  </a:cubicBezTo>
                  <a:cubicBezTo>
                    <a:pt x="8230" y="4343"/>
                    <a:pt x="9601" y="2057"/>
                    <a:pt x="10516" y="0"/>
                  </a:cubicBezTo>
                  <a:cubicBezTo>
                    <a:pt x="9373" y="2286"/>
                    <a:pt x="8230" y="4343"/>
                    <a:pt x="6858" y="6401"/>
                  </a:cubicBezTo>
                  <a:cubicBezTo>
                    <a:pt x="4572" y="9830"/>
                    <a:pt x="2286" y="12573"/>
                    <a:pt x="0" y="15088"/>
                  </a:cubicBezTo>
                  <a:close/>
                </a:path>
              </a:pathLst>
            </a:custGeom>
            <a:solidFill>
              <a:srgbClr val="FFFFFF"/>
            </a:solidFill>
            <a:ln w="2286" cap="flat">
              <a:noFill/>
              <a:prstDash val="solid"/>
              <a:miter/>
            </a:ln>
          </p:spPr>
          <p:txBody>
            <a:bodyPr rtlCol="0" anchor="ctr"/>
            <a:lstStyle/>
            <a:p>
              <a:endParaRPr lang="en-US"/>
            </a:p>
          </p:txBody>
        </p:sp>
        <p:sp>
          <p:nvSpPr>
            <p:cNvPr id="63" name="Freeform 121">
              <a:extLst>
                <a:ext uri="{FF2B5EF4-FFF2-40B4-BE49-F238E27FC236}">
                  <a16:creationId xmlns:a16="http://schemas.microsoft.com/office/drawing/2014/main" id="{D158E38F-5AB8-B020-12C2-1ACA9149EC14}"/>
                </a:ext>
              </a:extLst>
            </p:cNvPr>
            <p:cNvSpPr/>
            <p:nvPr/>
          </p:nvSpPr>
          <p:spPr>
            <a:xfrm>
              <a:off x="3583914" y="5926912"/>
              <a:ext cx="91211" cy="18489"/>
            </a:xfrm>
            <a:custGeom>
              <a:avLst/>
              <a:gdLst>
                <a:gd name="connsiteX0" fmla="*/ 14402 w 91211"/>
                <a:gd name="connsiteY0" fmla="*/ 5944 h 18489"/>
                <a:gd name="connsiteX1" fmla="*/ 0 w 91211"/>
                <a:gd name="connsiteY1" fmla="*/ 0 h 18489"/>
                <a:gd name="connsiteX2" fmla="*/ 14402 w 91211"/>
                <a:gd name="connsiteY2" fmla="*/ 5944 h 18489"/>
                <a:gd name="connsiteX3" fmla="*/ 91211 w 91211"/>
                <a:gd name="connsiteY3" fmla="*/ 18288 h 18489"/>
                <a:gd name="connsiteX4" fmla="*/ 14402 w 91211"/>
                <a:gd name="connsiteY4" fmla="*/ 5944 h 1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11" h="18489">
                  <a:moveTo>
                    <a:pt x="14402" y="5944"/>
                  </a:moveTo>
                  <a:cubicBezTo>
                    <a:pt x="9830" y="3429"/>
                    <a:pt x="4801" y="1372"/>
                    <a:pt x="0" y="0"/>
                  </a:cubicBezTo>
                  <a:cubicBezTo>
                    <a:pt x="4801" y="1600"/>
                    <a:pt x="9601" y="3658"/>
                    <a:pt x="14402" y="5944"/>
                  </a:cubicBezTo>
                  <a:cubicBezTo>
                    <a:pt x="44806" y="15545"/>
                    <a:pt x="70180" y="19203"/>
                    <a:pt x="91211" y="18288"/>
                  </a:cubicBezTo>
                  <a:cubicBezTo>
                    <a:pt x="69952" y="19431"/>
                    <a:pt x="44577" y="15774"/>
                    <a:pt x="14402" y="5944"/>
                  </a:cubicBezTo>
                  <a:close/>
                </a:path>
              </a:pathLst>
            </a:custGeom>
            <a:solidFill>
              <a:srgbClr val="FFFFFF"/>
            </a:solidFill>
            <a:ln w="2286" cap="flat">
              <a:noFill/>
              <a:prstDash val="solid"/>
              <a:miter/>
            </a:ln>
          </p:spPr>
          <p:txBody>
            <a:bodyPr rtlCol="0" anchor="ctr"/>
            <a:lstStyle/>
            <a:p>
              <a:endParaRPr lang="en-US"/>
            </a:p>
          </p:txBody>
        </p:sp>
        <p:sp>
          <p:nvSpPr>
            <p:cNvPr id="64" name="Freeform 122">
              <a:extLst>
                <a:ext uri="{FF2B5EF4-FFF2-40B4-BE49-F238E27FC236}">
                  <a16:creationId xmlns:a16="http://schemas.microsoft.com/office/drawing/2014/main" id="{A7E91774-35C1-C726-DB4F-336A15369D43}"/>
                </a:ext>
              </a:extLst>
            </p:cNvPr>
            <p:cNvSpPr/>
            <p:nvPr/>
          </p:nvSpPr>
          <p:spPr>
            <a:xfrm>
              <a:off x="2881884" y="6187744"/>
              <a:ext cx="4800" cy="228"/>
            </a:xfrm>
            <a:custGeom>
              <a:avLst/>
              <a:gdLst>
                <a:gd name="connsiteX0" fmla="*/ 4801 w 4800"/>
                <a:gd name="connsiteY0" fmla="*/ 228 h 228"/>
                <a:gd name="connsiteX1" fmla="*/ 0 w 4800"/>
                <a:gd name="connsiteY1" fmla="*/ 0 h 228"/>
                <a:gd name="connsiteX2" fmla="*/ 4801 w 4800"/>
                <a:gd name="connsiteY2" fmla="*/ 228 h 228"/>
              </a:gdLst>
              <a:ahLst/>
              <a:cxnLst>
                <a:cxn ang="0">
                  <a:pos x="connsiteX0" y="connsiteY0"/>
                </a:cxn>
                <a:cxn ang="0">
                  <a:pos x="connsiteX1" y="connsiteY1"/>
                </a:cxn>
                <a:cxn ang="0">
                  <a:pos x="connsiteX2" y="connsiteY2"/>
                </a:cxn>
              </a:cxnLst>
              <a:rect l="l" t="t" r="r" b="b"/>
              <a:pathLst>
                <a:path w="4800" h="228">
                  <a:moveTo>
                    <a:pt x="4801" y="228"/>
                  </a:moveTo>
                  <a:cubicBezTo>
                    <a:pt x="3200" y="228"/>
                    <a:pt x="1600" y="228"/>
                    <a:pt x="0" y="0"/>
                  </a:cubicBezTo>
                  <a:cubicBezTo>
                    <a:pt x="1600" y="228"/>
                    <a:pt x="3200" y="228"/>
                    <a:pt x="4801" y="228"/>
                  </a:cubicBezTo>
                  <a:close/>
                </a:path>
              </a:pathLst>
            </a:custGeom>
            <a:solidFill>
              <a:srgbClr val="FFFFFF"/>
            </a:solidFill>
            <a:ln w="2286" cap="flat">
              <a:noFill/>
              <a:prstDash val="solid"/>
              <a:miter/>
            </a:ln>
          </p:spPr>
          <p:txBody>
            <a:bodyPr rtlCol="0" anchor="ctr"/>
            <a:lstStyle/>
            <a:p>
              <a:endParaRPr lang="en-US"/>
            </a:p>
          </p:txBody>
        </p:sp>
        <p:sp>
          <p:nvSpPr>
            <p:cNvPr id="65" name="Freeform 123">
              <a:extLst>
                <a:ext uri="{FF2B5EF4-FFF2-40B4-BE49-F238E27FC236}">
                  <a16:creationId xmlns:a16="http://schemas.microsoft.com/office/drawing/2014/main" id="{A42EB94C-933B-2C27-797C-24844C39FF03}"/>
                </a:ext>
              </a:extLst>
            </p:cNvPr>
            <p:cNvSpPr/>
            <p:nvPr/>
          </p:nvSpPr>
          <p:spPr>
            <a:xfrm>
              <a:off x="3668039" y="5702198"/>
              <a:ext cx="21945" cy="2057"/>
            </a:xfrm>
            <a:custGeom>
              <a:avLst/>
              <a:gdLst>
                <a:gd name="connsiteX0" fmla="*/ 0 w 21945"/>
                <a:gd name="connsiteY0" fmla="*/ 0 h 2057"/>
                <a:gd name="connsiteX1" fmla="*/ 21946 w 21945"/>
                <a:gd name="connsiteY1" fmla="*/ 2058 h 2057"/>
                <a:gd name="connsiteX2" fmla="*/ 0 w 21945"/>
                <a:gd name="connsiteY2" fmla="*/ 0 h 2057"/>
              </a:gdLst>
              <a:ahLst/>
              <a:cxnLst>
                <a:cxn ang="0">
                  <a:pos x="connsiteX0" y="connsiteY0"/>
                </a:cxn>
                <a:cxn ang="0">
                  <a:pos x="connsiteX1" y="connsiteY1"/>
                </a:cxn>
                <a:cxn ang="0">
                  <a:pos x="connsiteX2" y="connsiteY2"/>
                </a:cxn>
              </a:cxnLst>
              <a:rect l="l" t="t" r="r" b="b"/>
              <a:pathLst>
                <a:path w="21945" h="2057">
                  <a:moveTo>
                    <a:pt x="0" y="0"/>
                  </a:moveTo>
                  <a:cubicBezTo>
                    <a:pt x="7315" y="0"/>
                    <a:pt x="14630" y="915"/>
                    <a:pt x="21946" y="2058"/>
                  </a:cubicBezTo>
                  <a:cubicBezTo>
                    <a:pt x="14402" y="686"/>
                    <a:pt x="7087" y="0"/>
                    <a:pt x="0" y="0"/>
                  </a:cubicBezTo>
                  <a:close/>
                </a:path>
              </a:pathLst>
            </a:custGeom>
            <a:solidFill>
              <a:srgbClr val="FFFFFF"/>
            </a:solidFill>
            <a:ln w="2286" cap="flat">
              <a:noFill/>
              <a:prstDash val="solid"/>
              <a:miter/>
            </a:ln>
          </p:spPr>
          <p:txBody>
            <a:bodyPr rtlCol="0" anchor="ctr"/>
            <a:lstStyle/>
            <a:p>
              <a:endParaRPr lang="en-US"/>
            </a:p>
          </p:txBody>
        </p:sp>
        <p:sp>
          <p:nvSpPr>
            <p:cNvPr id="66" name="Freeform 124">
              <a:extLst>
                <a:ext uri="{FF2B5EF4-FFF2-40B4-BE49-F238E27FC236}">
                  <a16:creationId xmlns:a16="http://schemas.microsoft.com/office/drawing/2014/main" id="{5C94AE42-6F07-1CDB-7003-F04CDDC3535E}"/>
                </a:ext>
              </a:extLst>
            </p:cNvPr>
            <p:cNvSpPr/>
            <p:nvPr/>
          </p:nvSpPr>
          <p:spPr>
            <a:xfrm>
              <a:off x="3605174" y="5706541"/>
              <a:ext cx="27203" cy="10744"/>
            </a:xfrm>
            <a:custGeom>
              <a:avLst/>
              <a:gdLst>
                <a:gd name="connsiteX0" fmla="*/ 0 w 27203"/>
                <a:gd name="connsiteY0" fmla="*/ 10744 h 10744"/>
                <a:gd name="connsiteX1" fmla="*/ 27203 w 27203"/>
                <a:gd name="connsiteY1" fmla="*/ 0 h 10744"/>
                <a:gd name="connsiteX2" fmla="*/ 0 w 27203"/>
                <a:gd name="connsiteY2" fmla="*/ 10744 h 10744"/>
              </a:gdLst>
              <a:ahLst/>
              <a:cxnLst>
                <a:cxn ang="0">
                  <a:pos x="connsiteX0" y="connsiteY0"/>
                </a:cxn>
                <a:cxn ang="0">
                  <a:pos x="connsiteX1" y="connsiteY1"/>
                </a:cxn>
                <a:cxn ang="0">
                  <a:pos x="connsiteX2" y="connsiteY2"/>
                </a:cxn>
              </a:cxnLst>
              <a:rect l="l" t="t" r="r" b="b"/>
              <a:pathLst>
                <a:path w="27203" h="10744">
                  <a:moveTo>
                    <a:pt x="0" y="10744"/>
                  </a:moveTo>
                  <a:cubicBezTo>
                    <a:pt x="8915" y="5943"/>
                    <a:pt x="17831" y="2514"/>
                    <a:pt x="27203" y="0"/>
                  </a:cubicBezTo>
                  <a:cubicBezTo>
                    <a:pt x="18059" y="2514"/>
                    <a:pt x="8915" y="6172"/>
                    <a:pt x="0" y="10744"/>
                  </a:cubicBezTo>
                  <a:close/>
                </a:path>
              </a:pathLst>
            </a:custGeom>
            <a:solidFill>
              <a:srgbClr val="FFFFFF"/>
            </a:solidFill>
            <a:ln w="2286" cap="flat">
              <a:noFill/>
              <a:prstDash val="solid"/>
              <a:miter/>
            </a:ln>
          </p:spPr>
          <p:txBody>
            <a:bodyPr rtlCol="0" anchor="ctr"/>
            <a:lstStyle/>
            <a:p>
              <a:endParaRPr lang="en-US"/>
            </a:p>
          </p:txBody>
        </p:sp>
        <p:sp>
          <p:nvSpPr>
            <p:cNvPr id="67" name="Freeform 125">
              <a:extLst>
                <a:ext uri="{FF2B5EF4-FFF2-40B4-BE49-F238E27FC236}">
                  <a16:creationId xmlns:a16="http://schemas.microsoft.com/office/drawing/2014/main" id="{1F2D45A7-97F0-2AB2-4F1A-1B29FEE5A877}"/>
                </a:ext>
              </a:extLst>
            </p:cNvPr>
            <p:cNvSpPr/>
            <p:nvPr/>
          </p:nvSpPr>
          <p:spPr>
            <a:xfrm>
              <a:off x="3744620" y="5730316"/>
              <a:ext cx="9829" cy="11430"/>
            </a:xfrm>
            <a:custGeom>
              <a:avLst/>
              <a:gdLst>
                <a:gd name="connsiteX0" fmla="*/ 0 w 9829"/>
                <a:gd name="connsiteY0" fmla="*/ 0 h 11430"/>
                <a:gd name="connsiteX1" fmla="*/ 9830 w 9829"/>
                <a:gd name="connsiteY1" fmla="*/ 11430 h 11430"/>
                <a:gd name="connsiteX2" fmla="*/ 0 w 9829"/>
                <a:gd name="connsiteY2" fmla="*/ 0 h 11430"/>
              </a:gdLst>
              <a:ahLst/>
              <a:cxnLst>
                <a:cxn ang="0">
                  <a:pos x="connsiteX0" y="connsiteY0"/>
                </a:cxn>
                <a:cxn ang="0">
                  <a:pos x="connsiteX1" y="connsiteY1"/>
                </a:cxn>
                <a:cxn ang="0">
                  <a:pos x="connsiteX2" y="connsiteY2"/>
                </a:cxn>
              </a:cxnLst>
              <a:rect l="l" t="t" r="r" b="b"/>
              <a:pathLst>
                <a:path w="9829" h="11430">
                  <a:moveTo>
                    <a:pt x="0" y="0"/>
                  </a:moveTo>
                  <a:cubicBezTo>
                    <a:pt x="3429" y="3429"/>
                    <a:pt x="6858" y="7315"/>
                    <a:pt x="9830" y="11430"/>
                  </a:cubicBezTo>
                  <a:cubicBezTo>
                    <a:pt x="6629" y="7315"/>
                    <a:pt x="3429" y="3658"/>
                    <a:pt x="0" y="0"/>
                  </a:cubicBezTo>
                  <a:close/>
                </a:path>
              </a:pathLst>
            </a:custGeom>
            <a:solidFill>
              <a:srgbClr val="FFFFFF"/>
            </a:solidFill>
            <a:ln w="2286" cap="flat">
              <a:noFill/>
              <a:prstDash val="solid"/>
              <a:miter/>
            </a:ln>
          </p:spPr>
          <p:txBody>
            <a:bodyPr rtlCol="0" anchor="ctr"/>
            <a:lstStyle/>
            <a:p>
              <a:endParaRPr lang="en-US"/>
            </a:p>
          </p:txBody>
        </p:sp>
        <p:sp>
          <p:nvSpPr>
            <p:cNvPr id="68" name="Freeform 126">
              <a:extLst>
                <a:ext uri="{FF2B5EF4-FFF2-40B4-BE49-F238E27FC236}">
                  <a16:creationId xmlns:a16="http://schemas.microsoft.com/office/drawing/2014/main" id="{95952EDB-14B5-DD84-E19B-F5264CA084D2}"/>
                </a:ext>
              </a:extLst>
            </p:cNvPr>
            <p:cNvSpPr/>
            <p:nvPr/>
          </p:nvSpPr>
          <p:spPr>
            <a:xfrm>
              <a:off x="3754221" y="5741746"/>
              <a:ext cx="6400" cy="9829"/>
            </a:xfrm>
            <a:custGeom>
              <a:avLst/>
              <a:gdLst>
                <a:gd name="connsiteX0" fmla="*/ 0 w 6400"/>
                <a:gd name="connsiteY0" fmla="*/ 0 h 9829"/>
                <a:gd name="connsiteX1" fmla="*/ 6401 w 6400"/>
                <a:gd name="connsiteY1" fmla="*/ 9830 h 9829"/>
                <a:gd name="connsiteX2" fmla="*/ 0 w 6400"/>
                <a:gd name="connsiteY2" fmla="*/ 0 h 9829"/>
              </a:gdLst>
              <a:ahLst/>
              <a:cxnLst>
                <a:cxn ang="0">
                  <a:pos x="connsiteX0" y="connsiteY0"/>
                </a:cxn>
                <a:cxn ang="0">
                  <a:pos x="connsiteX1" y="connsiteY1"/>
                </a:cxn>
                <a:cxn ang="0">
                  <a:pos x="connsiteX2" y="connsiteY2"/>
                </a:cxn>
              </a:cxnLst>
              <a:rect l="l" t="t" r="r" b="b"/>
              <a:pathLst>
                <a:path w="6400" h="9829">
                  <a:moveTo>
                    <a:pt x="0" y="0"/>
                  </a:moveTo>
                  <a:cubicBezTo>
                    <a:pt x="2286" y="3201"/>
                    <a:pt x="4343" y="6401"/>
                    <a:pt x="6401" y="9830"/>
                  </a:cubicBezTo>
                  <a:cubicBezTo>
                    <a:pt x="4343" y="6630"/>
                    <a:pt x="2286" y="3201"/>
                    <a:pt x="0" y="0"/>
                  </a:cubicBezTo>
                  <a:close/>
                </a:path>
              </a:pathLst>
            </a:custGeom>
            <a:solidFill>
              <a:srgbClr val="FFFFFF"/>
            </a:solidFill>
            <a:ln w="2286" cap="flat">
              <a:noFill/>
              <a:prstDash val="solid"/>
              <a:miter/>
            </a:ln>
          </p:spPr>
          <p:txBody>
            <a:bodyPr rtlCol="0" anchor="ctr"/>
            <a:lstStyle/>
            <a:p>
              <a:endParaRPr lang="en-US"/>
            </a:p>
          </p:txBody>
        </p:sp>
        <p:sp>
          <p:nvSpPr>
            <p:cNvPr id="69" name="Freeform 127">
              <a:extLst>
                <a:ext uri="{FF2B5EF4-FFF2-40B4-BE49-F238E27FC236}">
                  <a16:creationId xmlns:a16="http://schemas.microsoft.com/office/drawing/2014/main" id="{9375013D-E759-15BA-0CCE-FACEB9C4F772}"/>
                </a:ext>
              </a:extLst>
            </p:cNvPr>
            <p:cNvSpPr/>
            <p:nvPr/>
          </p:nvSpPr>
          <p:spPr>
            <a:xfrm>
              <a:off x="3512362" y="5742203"/>
              <a:ext cx="3657" cy="2514"/>
            </a:xfrm>
            <a:custGeom>
              <a:avLst/>
              <a:gdLst>
                <a:gd name="connsiteX0" fmla="*/ 0 w 3657"/>
                <a:gd name="connsiteY0" fmla="*/ 0 h 2514"/>
                <a:gd name="connsiteX1" fmla="*/ 3658 w 3657"/>
                <a:gd name="connsiteY1" fmla="*/ 2515 h 2514"/>
                <a:gd name="connsiteX2" fmla="*/ 0 w 3657"/>
                <a:gd name="connsiteY2" fmla="*/ 0 h 2514"/>
              </a:gdLst>
              <a:ahLst/>
              <a:cxnLst>
                <a:cxn ang="0">
                  <a:pos x="connsiteX0" y="connsiteY0"/>
                </a:cxn>
                <a:cxn ang="0">
                  <a:pos x="connsiteX1" y="connsiteY1"/>
                </a:cxn>
                <a:cxn ang="0">
                  <a:pos x="connsiteX2" y="connsiteY2"/>
                </a:cxn>
              </a:cxnLst>
              <a:rect l="l" t="t" r="r" b="b"/>
              <a:pathLst>
                <a:path w="3657" h="2514">
                  <a:moveTo>
                    <a:pt x="0" y="0"/>
                  </a:moveTo>
                  <a:cubicBezTo>
                    <a:pt x="1143" y="915"/>
                    <a:pt x="2286" y="1829"/>
                    <a:pt x="3658" y="2515"/>
                  </a:cubicBezTo>
                  <a:cubicBezTo>
                    <a:pt x="2286" y="1829"/>
                    <a:pt x="1143" y="915"/>
                    <a:pt x="0" y="0"/>
                  </a:cubicBezTo>
                  <a:close/>
                </a:path>
              </a:pathLst>
            </a:custGeom>
            <a:solidFill>
              <a:srgbClr val="FFFFFF"/>
            </a:solidFill>
            <a:ln w="2286" cap="flat">
              <a:noFill/>
              <a:prstDash val="solid"/>
              <a:miter/>
            </a:ln>
          </p:spPr>
          <p:txBody>
            <a:bodyPr rtlCol="0" anchor="ctr"/>
            <a:lstStyle/>
            <a:p>
              <a:endParaRPr lang="en-US"/>
            </a:p>
          </p:txBody>
        </p:sp>
        <p:sp>
          <p:nvSpPr>
            <p:cNvPr id="70" name="Freeform 128">
              <a:extLst>
                <a:ext uri="{FF2B5EF4-FFF2-40B4-BE49-F238E27FC236}">
                  <a16:creationId xmlns:a16="http://schemas.microsoft.com/office/drawing/2014/main" id="{4A118311-2F1C-77A6-6C84-205835B67935}"/>
                </a:ext>
              </a:extLst>
            </p:cNvPr>
            <p:cNvSpPr/>
            <p:nvPr/>
          </p:nvSpPr>
          <p:spPr>
            <a:xfrm>
              <a:off x="3501161" y="5978575"/>
              <a:ext cx="1371" cy="14630"/>
            </a:xfrm>
            <a:custGeom>
              <a:avLst/>
              <a:gdLst>
                <a:gd name="connsiteX0" fmla="*/ 1372 w 1371"/>
                <a:gd name="connsiteY0" fmla="*/ 0 h 14630"/>
                <a:gd name="connsiteX1" fmla="*/ 0 w 1371"/>
                <a:gd name="connsiteY1" fmla="*/ 14630 h 14630"/>
                <a:gd name="connsiteX2" fmla="*/ 1372 w 1371"/>
                <a:gd name="connsiteY2" fmla="*/ 0 h 14630"/>
              </a:gdLst>
              <a:ahLst/>
              <a:cxnLst>
                <a:cxn ang="0">
                  <a:pos x="connsiteX0" y="connsiteY0"/>
                </a:cxn>
                <a:cxn ang="0">
                  <a:pos x="connsiteX1" y="connsiteY1"/>
                </a:cxn>
                <a:cxn ang="0">
                  <a:pos x="connsiteX2" y="connsiteY2"/>
                </a:cxn>
              </a:cxnLst>
              <a:rect l="l" t="t" r="r" b="b"/>
              <a:pathLst>
                <a:path w="1371" h="14630">
                  <a:moveTo>
                    <a:pt x="1372" y="0"/>
                  </a:moveTo>
                  <a:cubicBezTo>
                    <a:pt x="686" y="4800"/>
                    <a:pt x="229" y="9830"/>
                    <a:pt x="0" y="14630"/>
                  </a:cubicBezTo>
                  <a:cubicBezTo>
                    <a:pt x="229" y="9601"/>
                    <a:pt x="914" y="4800"/>
                    <a:pt x="1372" y="0"/>
                  </a:cubicBezTo>
                  <a:close/>
                </a:path>
              </a:pathLst>
            </a:custGeom>
            <a:solidFill>
              <a:srgbClr val="FFFFFF"/>
            </a:solidFill>
            <a:ln w="2286" cap="flat">
              <a:noFill/>
              <a:prstDash val="solid"/>
              <a:miter/>
            </a:ln>
          </p:spPr>
          <p:txBody>
            <a:bodyPr rtlCol="0" anchor="ctr"/>
            <a:lstStyle/>
            <a:p>
              <a:endParaRPr lang="en-US"/>
            </a:p>
          </p:txBody>
        </p:sp>
        <p:sp>
          <p:nvSpPr>
            <p:cNvPr id="71" name="Freeform 129">
              <a:extLst>
                <a:ext uri="{FF2B5EF4-FFF2-40B4-BE49-F238E27FC236}">
                  <a16:creationId xmlns:a16="http://schemas.microsoft.com/office/drawing/2014/main" id="{7DEBA32F-A556-752E-EB3A-DD76F6AF2B3E}"/>
                </a:ext>
              </a:extLst>
            </p:cNvPr>
            <p:cNvSpPr/>
            <p:nvPr/>
          </p:nvSpPr>
          <p:spPr>
            <a:xfrm>
              <a:off x="3501390" y="5671108"/>
              <a:ext cx="2286" cy="25374"/>
            </a:xfrm>
            <a:custGeom>
              <a:avLst/>
              <a:gdLst>
                <a:gd name="connsiteX0" fmla="*/ 2286 w 2286"/>
                <a:gd name="connsiteY0" fmla="*/ 0 h 25374"/>
                <a:gd name="connsiteX1" fmla="*/ 0 w 2286"/>
                <a:gd name="connsiteY1" fmla="*/ 25374 h 25374"/>
                <a:gd name="connsiteX2" fmla="*/ 2286 w 2286"/>
                <a:gd name="connsiteY2" fmla="*/ 0 h 25374"/>
              </a:gdLst>
              <a:ahLst/>
              <a:cxnLst>
                <a:cxn ang="0">
                  <a:pos x="connsiteX0" y="connsiteY0"/>
                </a:cxn>
                <a:cxn ang="0">
                  <a:pos x="connsiteX1" y="connsiteY1"/>
                </a:cxn>
                <a:cxn ang="0">
                  <a:pos x="connsiteX2" y="connsiteY2"/>
                </a:cxn>
              </a:cxnLst>
              <a:rect l="l" t="t" r="r" b="b"/>
              <a:pathLst>
                <a:path w="2286" h="25374">
                  <a:moveTo>
                    <a:pt x="2286" y="0"/>
                  </a:moveTo>
                  <a:cubicBezTo>
                    <a:pt x="1829" y="8458"/>
                    <a:pt x="914" y="16916"/>
                    <a:pt x="0" y="25374"/>
                  </a:cubicBezTo>
                  <a:cubicBezTo>
                    <a:pt x="914" y="16916"/>
                    <a:pt x="1829" y="8458"/>
                    <a:pt x="2286" y="0"/>
                  </a:cubicBezTo>
                  <a:close/>
                </a:path>
              </a:pathLst>
            </a:custGeom>
            <a:solidFill>
              <a:srgbClr val="FFFFFF"/>
            </a:solidFill>
            <a:ln w="2286" cap="flat">
              <a:noFill/>
              <a:prstDash val="solid"/>
              <a:miter/>
            </a:ln>
          </p:spPr>
          <p:txBody>
            <a:bodyPr rtlCol="0" anchor="ctr"/>
            <a:lstStyle/>
            <a:p>
              <a:endParaRPr lang="en-US"/>
            </a:p>
          </p:txBody>
        </p:sp>
        <p:sp>
          <p:nvSpPr>
            <p:cNvPr id="72" name="Freeform 130">
              <a:extLst>
                <a:ext uri="{FF2B5EF4-FFF2-40B4-BE49-F238E27FC236}">
                  <a16:creationId xmlns:a16="http://schemas.microsoft.com/office/drawing/2014/main" id="{E6CFB23E-C692-849A-3D16-2A42E7314862}"/>
                </a:ext>
              </a:extLst>
            </p:cNvPr>
            <p:cNvSpPr/>
            <p:nvPr/>
          </p:nvSpPr>
          <p:spPr>
            <a:xfrm>
              <a:off x="3537966" y="5923940"/>
              <a:ext cx="7772" cy="914"/>
            </a:xfrm>
            <a:custGeom>
              <a:avLst/>
              <a:gdLst>
                <a:gd name="connsiteX0" fmla="*/ 7772 w 7772"/>
                <a:gd name="connsiteY0" fmla="*/ 0 h 914"/>
                <a:gd name="connsiteX1" fmla="*/ 0 w 7772"/>
                <a:gd name="connsiteY1" fmla="*/ 915 h 914"/>
                <a:gd name="connsiteX2" fmla="*/ 7772 w 7772"/>
                <a:gd name="connsiteY2" fmla="*/ 0 h 914"/>
              </a:gdLst>
              <a:ahLst/>
              <a:cxnLst>
                <a:cxn ang="0">
                  <a:pos x="connsiteX0" y="connsiteY0"/>
                </a:cxn>
                <a:cxn ang="0">
                  <a:pos x="connsiteX1" y="connsiteY1"/>
                </a:cxn>
                <a:cxn ang="0">
                  <a:pos x="connsiteX2" y="connsiteY2"/>
                </a:cxn>
              </a:cxnLst>
              <a:rect l="l" t="t" r="r" b="b"/>
              <a:pathLst>
                <a:path w="7772" h="914">
                  <a:moveTo>
                    <a:pt x="7772" y="0"/>
                  </a:moveTo>
                  <a:cubicBezTo>
                    <a:pt x="5258" y="229"/>
                    <a:pt x="2515" y="686"/>
                    <a:pt x="0" y="915"/>
                  </a:cubicBezTo>
                  <a:cubicBezTo>
                    <a:pt x="2515" y="686"/>
                    <a:pt x="5258" y="229"/>
                    <a:pt x="7772" y="0"/>
                  </a:cubicBezTo>
                  <a:close/>
                </a:path>
              </a:pathLst>
            </a:custGeom>
            <a:solidFill>
              <a:srgbClr val="FFFFFF"/>
            </a:solidFill>
            <a:ln w="2286" cap="flat">
              <a:noFill/>
              <a:prstDash val="solid"/>
              <a:miter/>
            </a:ln>
          </p:spPr>
          <p:txBody>
            <a:bodyPr rtlCol="0" anchor="ctr"/>
            <a:lstStyle/>
            <a:p>
              <a:endParaRPr lang="en-US"/>
            </a:p>
          </p:txBody>
        </p:sp>
        <p:sp>
          <p:nvSpPr>
            <p:cNvPr id="73" name="Freeform 131">
              <a:extLst>
                <a:ext uri="{FF2B5EF4-FFF2-40B4-BE49-F238E27FC236}">
                  <a16:creationId xmlns:a16="http://schemas.microsoft.com/office/drawing/2014/main" id="{2D2A4C49-9120-6B58-C8A1-18B9259B31E3}"/>
                </a:ext>
              </a:extLst>
            </p:cNvPr>
            <p:cNvSpPr/>
            <p:nvPr/>
          </p:nvSpPr>
          <p:spPr>
            <a:xfrm>
              <a:off x="3511677" y="5934227"/>
              <a:ext cx="3429" cy="4114"/>
            </a:xfrm>
            <a:custGeom>
              <a:avLst/>
              <a:gdLst>
                <a:gd name="connsiteX0" fmla="*/ 3429 w 3429"/>
                <a:gd name="connsiteY0" fmla="*/ 0 h 4114"/>
                <a:gd name="connsiteX1" fmla="*/ 0 w 3429"/>
                <a:gd name="connsiteY1" fmla="*/ 4115 h 4114"/>
                <a:gd name="connsiteX2" fmla="*/ 3429 w 3429"/>
                <a:gd name="connsiteY2" fmla="*/ 0 h 4114"/>
              </a:gdLst>
              <a:ahLst/>
              <a:cxnLst>
                <a:cxn ang="0">
                  <a:pos x="connsiteX0" y="connsiteY0"/>
                </a:cxn>
                <a:cxn ang="0">
                  <a:pos x="connsiteX1" y="connsiteY1"/>
                </a:cxn>
                <a:cxn ang="0">
                  <a:pos x="connsiteX2" y="connsiteY2"/>
                </a:cxn>
              </a:cxnLst>
              <a:rect l="l" t="t" r="r" b="b"/>
              <a:pathLst>
                <a:path w="3429" h="4114">
                  <a:moveTo>
                    <a:pt x="3429" y="0"/>
                  </a:moveTo>
                  <a:cubicBezTo>
                    <a:pt x="2057" y="1143"/>
                    <a:pt x="914" y="2515"/>
                    <a:pt x="0" y="4115"/>
                  </a:cubicBezTo>
                  <a:cubicBezTo>
                    <a:pt x="1143" y="2515"/>
                    <a:pt x="2286" y="1143"/>
                    <a:pt x="3429" y="0"/>
                  </a:cubicBezTo>
                  <a:close/>
                </a:path>
              </a:pathLst>
            </a:custGeom>
            <a:solidFill>
              <a:srgbClr val="FFFFFF"/>
            </a:solidFill>
            <a:ln w="2286" cap="flat">
              <a:noFill/>
              <a:prstDash val="solid"/>
              <a:miter/>
            </a:ln>
          </p:spPr>
          <p:txBody>
            <a:bodyPr rtlCol="0" anchor="ctr"/>
            <a:lstStyle/>
            <a:p>
              <a:endParaRPr lang="en-US"/>
            </a:p>
          </p:txBody>
        </p:sp>
        <p:sp>
          <p:nvSpPr>
            <p:cNvPr id="74" name="Freeform 132">
              <a:extLst>
                <a:ext uri="{FF2B5EF4-FFF2-40B4-BE49-F238E27FC236}">
                  <a16:creationId xmlns:a16="http://schemas.microsoft.com/office/drawing/2014/main" id="{CBD81287-F9D6-9C78-FAE1-50A0FEBE1938}"/>
                </a:ext>
              </a:extLst>
            </p:cNvPr>
            <p:cNvSpPr/>
            <p:nvPr/>
          </p:nvSpPr>
          <p:spPr>
            <a:xfrm>
              <a:off x="2829763" y="6185687"/>
              <a:ext cx="3429" cy="228"/>
            </a:xfrm>
            <a:custGeom>
              <a:avLst/>
              <a:gdLst>
                <a:gd name="connsiteX0" fmla="*/ 3429 w 3429"/>
                <a:gd name="connsiteY0" fmla="*/ 229 h 228"/>
                <a:gd name="connsiteX1" fmla="*/ 0 w 3429"/>
                <a:gd name="connsiteY1" fmla="*/ 0 h 228"/>
                <a:gd name="connsiteX2" fmla="*/ 3429 w 3429"/>
                <a:gd name="connsiteY2" fmla="*/ 229 h 228"/>
              </a:gdLst>
              <a:ahLst/>
              <a:cxnLst>
                <a:cxn ang="0">
                  <a:pos x="connsiteX0" y="connsiteY0"/>
                </a:cxn>
                <a:cxn ang="0">
                  <a:pos x="connsiteX1" y="connsiteY1"/>
                </a:cxn>
                <a:cxn ang="0">
                  <a:pos x="connsiteX2" y="connsiteY2"/>
                </a:cxn>
              </a:cxnLst>
              <a:rect l="l" t="t" r="r" b="b"/>
              <a:pathLst>
                <a:path w="3429" h="228">
                  <a:moveTo>
                    <a:pt x="3429" y="229"/>
                  </a:moveTo>
                  <a:cubicBezTo>
                    <a:pt x="2286" y="229"/>
                    <a:pt x="1143" y="0"/>
                    <a:pt x="0" y="0"/>
                  </a:cubicBezTo>
                  <a:cubicBezTo>
                    <a:pt x="1143" y="0"/>
                    <a:pt x="2286" y="229"/>
                    <a:pt x="3429" y="229"/>
                  </a:cubicBezTo>
                  <a:close/>
                </a:path>
              </a:pathLst>
            </a:custGeom>
            <a:solidFill>
              <a:srgbClr val="FFFFFF"/>
            </a:solidFill>
            <a:ln w="2286" cap="flat">
              <a:noFill/>
              <a:prstDash val="solid"/>
              <a:miter/>
            </a:ln>
          </p:spPr>
          <p:txBody>
            <a:bodyPr rtlCol="0" anchor="ctr"/>
            <a:lstStyle/>
            <a:p>
              <a:endParaRPr lang="en-US"/>
            </a:p>
          </p:txBody>
        </p:sp>
        <p:sp>
          <p:nvSpPr>
            <p:cNvPr id="75" name="Freeform 133">
              <a:extLst>
                <a:ext uri="{FF2B5EF4-FFF2-40B4-BE49-F238E27FC236}">
                  <a16:creationId xmlns:a16="http://schemas.microsoft.com/office/drawing/2014/main" id="{6061DD37-42A3-0527-1557-1CB3F327FBDB}"/>
                </a:ext>
              </a:extLst>
            </p:cNvPr>
            <p:cNvSpPr/>
            <p:nvPr/>
          </p:nvSpPr>
          <p:spPr>
            <a:xfrm>
              <a:off x="3765880" y="5762777"/>
              <a:ext cx="2971" cy="8001"/>
            </a:xfrm>
            <a:custGeom>
              <a:avLst/>
              <a:gdLst>
                <a:gd name="connsiteX0" fmla="*/ 0 w 2971"/>
                <a:gd name="connsiteY0" fmla="*/ 0 h 8001"/>
                <a:gd name="connsiteX1" fmla="*/ 2972 w 2971"/>
                <a:gd name="connsiteY1" fmla="*/ 8001 h 8001"/>
                <a:gd name="connsiteX2" fmla="*/ 0 w 2971"/>
                <a:gd name="connsiteY2" fmla="*/ 0 h 8001"/>
              </a:gdLst>
              <a:ahLst/>
              <a:cxnLst>
                <a:cxn ang="0">
                  <a:pos x="connsiteX0" y="connsiteY0"/>
                </a:cxn>
                <a:cxn ang="0">
                  <a:pos x="connsiteX1" y="connsiteY1"/>
                </a:cxn>
                <a:cxn ang="0">
                  <a:pos x="connsiteX2" y="connsiteY2"/>
                </a:cxn>
              </a:cxnLst>
              <a:rect l="l" t="t" r="r" b="b"/>
              <a:pathLst>
                <a:path w="2971" h="8001">
                  <a:moveTo>
                    <a:pt x="0" y="0"/>
                  </a:moveTo>
                  <a:cubicBezTo>
                    <a:pt x="1143" y="2515"/>
                    <a:pt x="2057" y="5258"/>
                    <a:pt x="2972" y="8001"/>
                  </a:cubicBezTo>
                  <a:cubicBezTo>
                    <a:pt x="2057" y="5258"/>
                    <a:pt x="1143" y="2744"/>
                    <a:pt x="0" y="0"/>
                  </a:cubicBezTo>
                  <a:close/>
                </a:path>
              </a:pathLst>
            </a:custGeom>
            <a:solidFill>
              <a:srgbClr val="FFFFFF"/>
            </a:solidFill>
            <a:ln w="2286" cap="flat">
              <a:noFill/>
              <a:prstDash val="solid"/>
              <a:miter/>
            </a:ln>
          </p:spPr>
          <p:txBody>
            <a:bodyPr rtlCol="0" anchor="ctr"/>
            <a:lstStyle/>
            <a:p>
              <a:endParaRPr lang="en-US"/>
            </a:p>
          </p:txBody>
        </p:sp>
        <p:sp>
          <p:nvSpPr>
            <p:cNvPr id="76" name="Freeform 134">
              <a:extLst>
                <a:ext uri="{FF2B5EF4-FFF2-40B4-BE49-F238E27FC236}">
                  <a16:creationId xmlns:a16="http://schemas.microsoft.com/office/drawing/2014/main" id="{7617CB1F-6E22-F00E-2DC7-12ED3D77CE2E}"/>
                </a:ext>
              </a:extLst>
            </p:cNvPr>
            <p:cNvSpPr/>
            <p:nvPr/>
          </p:nvSpPr>
          <p:spPr>
            <a:xfrm>
              <a:off x="3762451" y="5755462"/>
              <a:ext cx="3429" cy="7543"/>
            </a:xfrm>
            <a:custGeom>
              <a:avLst/>
              <a:gdLst>
                <a:gd name="connsiteX0" fmla="*/ 0 w 3429"/>
                <a:gd name="connsiteY0" fmla="*/ 0 h 7543"/>
                <a:gd name="connsiteX1" fmla="*/ 3429 w 3429"/>
                <a:gd name="connsiteY1" fmla="*/ 7544 h 7543"/>
                <a:gd name="connsiteX2" fmla="*/ 0 w 3429"/>
                <a:gd name="connsiteY2" fmla="*/ 0 h 7543"/>
              </a:gdLst>
              <a:ahLst/>
              <a:cxnLst>
                <a:cxn ang="0">
                  <a:pos x="connsiteX0" y="connsiteY0"/>
                </a:cxn>
                <a:cxn ang="0">
                  <a:pos x="connsiteX1" y="connsiteY1"/>
                </a:cxn>
                <a:cxn ang="0">
                  <a:pos x="connsiteX2" y="connsiteY2"/>
                </a:cxn>
              </a:cxnLst>
              <a:rect l="l" t="t" r="r" b="b"/>
              <a:pathLst>
                <a:path w="3429" h="7543">
                  <a:moveTo>
                    <a:pt x="0" y="0"/>
                  </a:moveTo>
                  <a:cubicBezTo>
                    <a:pt x="1143" y="2515"/>
                    <a:pt x="2286" y="5029"/>
                    <a:pt x="3429" y="7544"/>
                  </a:cubicBezTo>
                  <a:cubicBezTo>
                    <a:pt x="2286" y="4801"/>
                    <a:pt x="1143" y="2286"/>
                    <a:pt x="0" y="0"/>
                  </a:cubicBezTo>
                  <a:close/>
                </a:path>
              </a:pathLst>
            </a:custGeom>
            <a:solidFill>
              <a:srgbClr val="FFFFFF"/>
            </a:solidFill>
            <a:ln w="2286" cap="flat">
              <a:noFill/>
              <a:prstDash val="solid"/>
              <a:miter/>
            </a:ln>
          </p:spPr>
          <p:txBody>
            <a:bodyPr rtlCol="0" anchor="ctr"/>
            <a:lstStyle/>
            <a:p>
              <a:endParaRPr lang="en-US"/>
            </a:p>
          </p:txBody>
        </p:sp>
        <p:sp>
          <p:nvSpPr>
            <p:cNvPr id="77" name="Freeform 135">
              <a:extLst>
                <a:ext uri="{FF2B5EF4-FFF2-40B4-BE49-F238E27FC236}">
                  <a16:creationId xmlns:a16="http://schemas.microsoft.com/office/drawing/2014/main" id="{7EB0E88C-8113-A9D5-DF5C-90F519014864}"/>
                </a:ext>
              </a:extLst>
            </p:cNvPr>
            <p:cNvSpPr/>
            <p:nvPr/>
          </p:nvSpPr>
          <p:spPr>
            <a:xfrm>
              <a:off x="3769995" y="5775121"/>
              <a:ext cx="3657" cy="18059"/>
            </a:xfrm>
            <a:custGeom>
              <a:avLst/>
              <a:gdLst>
                <a:gd name="connsiteX0" fmla="*/ 0 w 3657"/>
                <a:gd name="connsiteY0" fmla="*/ 0 h 18059"/>
                <a:gd name="connsiteX1" fmla="*/ 3658 w 3657"/>
                <a:gd name="connsiteY1" fmla="*/ 18059 h 18059"/>
                <a:gd name="connsiteX2" fmla="*/ 0 w 3657"/>
                <a:gd name="connsiteY2" fmla="*/ 0 h 18059"/>
              </a:gdLst>
              <a:ahLst/>
              <a:cxnLst>
                <a:cxn ang="0">
                  <a:pos x="connsiteX0" y="connsiteY0"/>
                </a:cxn>
                <a:cxn ang="0">
                  <a:pos x="connsiteX1" y="connsiteY1"/>
                </a:cxn>
                <a:cxn ang="0">
                  <a:pos x="connsiteX2" y="connsiteY2"/>
                </a:cxn>
              </a:cxnLst>
              <a:rect l="l" t="t" r="r" b="b"/>
              <a:pathLst>
                <a:path w="3657" h="18059">
                  <a:moveTo>
                    <a:pt x="0" y="0"/>
                  </a:moveTo>
                  <a:cubicBezTo>
                    <a:pt x="1600" y="5715"/>
                    <a:pt x="2972" y="11658"/>
                    <a:pt x="3658" y="18059"/>
                  </a:cubicBezTo>
                  <a:cubicBezTo>
                    <a:pt x="2972" y="11658"/>
                    <a:pt x="1600" y="5715"/>
                    <a:pt x="0" y="0"/>
                  </a:cubicBezTo>
                  <a:close/>
                </a:path>
              </a:pathLst>
            </a:custGeom>
            <a:solidFill>
              <a:srgbClr val="FFFFFF"/>
            </a:solidFill>
            <a:ln w="2286" cap="flat">
              <a:noFill/>
              <a:prstDash val="solid"/>
              <a:miter/>
            </a:ln>
          </p:spPr>
          <p:txBody>
            <a:bodyPr rtlCol="0" anchor="ctr"/>
            <a:lstStyle/>
            <a:p>
              <a:endParaRPr lang="en-US"/>
            </a:p>
          </p:txBody>
        </p:sp>
        <p:sp>
          <p:nvSpPr>
            <p:cNvPr id="78" name="Freeform 136">
              <a:extLst>
                <a:ext uri="{FF2B5EF4-FFF2-40B4-BE49-F238E27FC236}">
                  <a16:creationId xmlns:a16="http://schemas.microsoft.com/office/drawing/2014/main" id="{DC4E2025-8DC1-520C-48EA-F6E4E2BC3578}"/>
                </a:ext>
              </a:extLst>
            </p:cNvPr>
            <p:cNvSpPr/>
            <p:nvPr/>
          </p:nvSpPr>
          <p:spPr>
            <a:xfrm>
              <a:off x="3497732" y="6038469"/>
              <a:ext cx="2286" cy="23088"/>
            </a:xfrm>
            <a:custGeom>
              <a:avLst/>
              <a:gdLst>
                <a:gd name="connsiteX0" fmla="*/ 2286 w 2286"/>
                <a:gd name="connsiteY0" fmla="*/ 0 h 23088"/>
                <a:gd name="connsiteX1" fmla="*/ 0 w 2286"/>
                <a:gd name="connsiteY1" fmla="*/ 23089 h 23088"/>
                <a:gd name="connsiteX2" fmla="*/ 2286 w 2286"/>
                <a:gd name="connsiteY2" fmla="*/ 0 h 23088"/>
              </a:gdLst>
              <a:ahLst/>
              <a:cxnLst>
                <a:cxn ang="0">
                  <a:pos x="connsiteX0" y="connsiteY0"/>
                </a:cxn>
                <a:cxn ang="0">
                  <a:pos x="connsiteX1" y="connsiteY1"/>
                </a:cxn>
                <a:cxn ang="0">
                  <a:pos x="connsiteX2" y="connsiteY2"/>
                </a:cxn>
              </a:cxnLst>
              <a:rect l="l" t="t" r="r" b="b"/>
              <a:pathLst>
                <a:path w="2286" h="23088">
                  <a:moveTo>
                    <a:pt x="2286" y="0"/>
                  </a:moveTo>
                  <a:cubicBezTo>
                    <a:pt x="1829" y="7772"/>
                    <a:pt x="1143" y="15316"/>
                    <a:pt x="0" y="23089"/>
                  </a:cubicBezTo>
                  <a:cubicBezTo>
                    <a:pt x="1143" y="15316"/>
                    <a:pt x="1829" y="7772"/>
                    <a:pt x="2286" y="0"/>
                  </a:cubicBezTo>
                  <a:close/>
                </a:path>
              </a:pathLst>
            </a:custGeom>
            <a:solidFill>
              <a:srgbClr val="FFFFFF"/>
            </a:solidFill>
            <a:ln w="2286" cap="flat">
              <a:noFill/>
              <a:prstDash val="solid"/>
              <a:miter/>
            </a:ln>
          </p:spPr>
          <p:txBody>
            <a:bodyPr rtlCol="0" anchor="ctr"/>
            <a:lstStyle/>
            <a:p>
              <a:endParaRPr lang="en-US"/>
            </a:p>
          </p:txBody>
        </p:sp>
        <p:sp>
          <p:nvSpPr>
            <p:cNvPr id="79" name="Freeform 137">
              <a:extLst>
                <a:ext uri="{FF2B5EF4-FFF2-40B4-BE49-F238E27FC236}">
                  <a16:creationId xmlns:a16="http://schemas.microsoft.com/office/drawing/2014/main" id="{4EDBDB3F-75FC-B159-FCD7-01FDCEC01A1B}"/>
                </a:ext>
              </a:extLst>
            </p:cNvPr>
            <p:cNvSpPr/>
            <p:nvPr/>
          </p:nvSpPr>
          <p:spPr>
            <a:xfrm>
              <a:off x="2757068" y="6025210"/>
              <a:ext cx="228" cy="11658"/>
            </a:xfrm>
            <a:custGeom>
              <a:avLst/>
              <a:gdLst>
                <a:gd name="connsiteX0" fmla="*/ 229 w 228"/>
                <a:gd name="connsiteY0" fmla="*/ 11659 h 11658"/>
                <a:gd name="connsiteX1" fmla="*/ 0 w 228"/>
                <a:gd name="connsiteY1" fmla="*/ 0 h 11658"/>
                <a:gd name="connsiteX2" fmla="*/ 229 w 228"/>
                <a:gd name="connsiteY2" fmla="*/ 11659 h 11658"/>
              </a:gdLst>
              <a:ahLst/>
              <a:cxnLst>
                <a:cxn ang="0">
                  <a:pos x="connsiteX0" y="connsiteY0"/>
                </a:cxn>
                <a:cxn ang="0">
                  <a:pos x="connsiteX1" y="connsiteY1"/>
                </a:cxn>
                <a:cxn ang="0">
                  <a:pos x="connsiteX2" y="connsiteY2"/>
                </a:cxn>
              </a:cxnLst>
              <a:rect l="l" t="t" r="r" b="b"/>
              <a:pathLst>
                <a:path w="228" h="11658">
                  <a:moveTo>
                    <a:pt x="229" y="11659"/>
                  </a:moveTo>
                  <a:cubicBezTo>
                    <a:pt x="229" y="7773"/>
                    <a:pt x="229" y="3886"/>
                    <a:pt x="0" y="0"/>
                  </a:cubicBezTo>
                  <a:cubicBezTo>
                    <a:pt x="229" y="3886"/>
                    <a:pt x="229" y="7773"/>
                    <a:pt x="229" y="11659"/>
                  </a:cubicBezTo>
                  <a:close/>
                </a:path>
              </a:pathLst>
            </a:custGeom>
            <a:solidFill>
              <a:srgbClr val="FFFFFF"/>
            </a:solidFill>
            <a:ln w="2286" cap="flat">
              <a:noFill/>
              <a:prstDash val="solid"/>
              <a:miter/>
            </a:ln>
          </p:spPr>
          <p:txBody>
            <a:bodyPr rtlCol="0" anchor="ctr"/>
            <a:lstStyle/>
            <a:p>
              <a:endParaRPr lang="en-US"/>
            </a:p>
          </p:txBody>
        </p:sp>
        <p:sp>
          <p:nvSpPr>
            <p:cNvPr id="80" name="Freeform 138">
              <a:extLst>
                <a:ext uri="{FF2B5EF4-FFF2-40B4-BE49-F238E27FC236}">
                  <a16:creationId xmlns:a16="http://schemas.microsoft.com/office/drawing/2014/main" id="{2C2E433A-0FDA-C00E-3300-868934992AA7}"/>
                </a:ext>
              </a:extLst>
            </p:cNvPr>
            <p:cNvSpPr/>
            <p:nvPr/>
          </p:nvSpPr>
          <p:spPr>
            <a:xfrm>
              <a:off x="2863824" y="6187516"/>
              <a:ext cx="8915" cy="228"/>
            </a:xfrm>
            <a:custGeom>
              <a:avLst/>
              <a:gdLst>
                <a:gd name="connsiteX0" fmla="*/ 8915 w 8915"/>
                <a:gd name="connsiteY0" fmla="*/ 229 h 228"/>
                <a:gd name="connsiteX1" fmla="*/ 0 w 8915"/>
                <a:gd name="connsiteY1" fmla="*/ 0 h 228"/>
                <a:gd name="connsiteX2" fmla="*/ 8915 w 8915"/>
                <a:gd name="connsiteY2" fmla="*/ 229 h 228"/>
              </a:gdLst>
              <a:ahLst/>
              <a:cxnLst>
                <a:cxn ang="0">
                  <a:pos x="connsiteX0" y="connsiteY0"/>
                </a:cxn>
                <a:cxn ang="0">
                  <a:pos x="connsiteX1" y="connsiteY1"/>
                </a:cxn>
                <a:cxn ang="0">
                  <a:pos x="connsiteX2" y="connsiteY2"/>
                </a:cxn>
              </a:cxnLst>
              <a:rect l="l" t="t" r="r" b="b"/>
              <a:pathLst>
                <a:path w="8915" h="228">
                  <a:moveTo>
                    <a:pt x="8915" y="229"/>
                  </a:moveTo>
                  <a:cubicBezTo>
                    <a:pt x="5944" y="229"/>
                    <a:pt x="2972" y="0"/>
                    <a:pt x="0" y="0"/>
                  </a:cubicBezTo>
                  <a:cubicBezTo>
                    <a:pt x="2972" y="0"/>
                    <a:pt x="5944" y="0"/>
                    <a:pt x="8915" y="229"/>
                  </a:cubicBezTo>
                  <a:close/>
                </a:path>
              </a:pathLst>
            </a:custGeom>
            <a:solidFill>
              <a:srgbClr val="FFFFFF"/>
            </a:solidFill>
            <a:ln w="2286" cap="flat">
              <a:noFill/>
              <a:prstDash val="solid"/>
              <a:miter/>
            </a:ln>
          </p:spPr>
          <p:txBody>
            <a:bodyPr rtlCol="0" anchor="ctr"/>
            <a:lstStyle/>
            <a:p>
              <a:endParaRPr lang="en-US"/>
            </a:p>
          </p:txBody>
        </p:sp>
        <p:sp>
          <p:nvSpPr>
            <p:cNvPr id="81" name="Freeform 139">
              <a:extLst>
                <a:ext uri="{FF2B5EF4-FFF2-40B4-BE49-F238E27FC236}">
                  <a16:creationId xmlns:a16="http://schemas.microsoft.com/office/drawing/2014/main" id="{35FFDC6B-F640-90F0-FB5A-148EB42B1062}"/>
                </a:ext>
              </a:extLst>
            </p:cNvPr>
            <p:cNvSpPr/>
            <p:nvPr/>
          </p:nvSpPr>
          <p:spPr>
            <a:xfrm>
              <a:off x="3057448" y="618957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82" name="Freeform 140">
              <a:extLst>
                <a:ext uri="{FF2B5EF4-FFF2-40B4-BE49-F238E27FC236}">
                  <a16:creationId xmlns:a16="http://schemas.microsoft.com/office/drawing/2014/main" id="{0C980723-6CEB-929B-0F1D-719FF017DE25}"/>
                </a:ext>
              </a:extLst>
            </p:cNvPr>
            <p:cNvSpPr/>
            <p:nvPr/>
          </p:nvSpPr>
          <p:spPr>
            <a:xfrm>
              <a:off x="3097682" y="6189573"/>
              <a:ext cx="6629" cy="2286"/>
            </a:xfrm>
            <a:custGeom>
              <a:avLst/>
              <a:gdLst>
                <a:gd name="connsiteX0" fmla="*/ 6629 w 6629"/>
                <a:gd name="connsiteY0" fmla="*/ 0 h 2286"/>
                <a:gd name="connsiteX1" fmla="*/ 0 w 6629"/>
                <a:gd name="connsiteY1" fmla="*/ 0 h 2286"/>
                <a:gd name="connsiteX2" fmla="*/ 6629 w 6629"/>
                <a:gd name="connsiteY2" fmla="*/ 0 h 2286"/>
              </a:gdLst>
              <a:ahLst/>
              <a:cxnLst>
                <a:cxn ang="0">
                  <a:pos x="connsiteX0" y="connsiteY0"/>
                </a:cxn>
                <a:cxn ang="0">
                  <a:pos x="connsiteX1" y="connsiteY1"/>
                </a:cxn>
                <a:cxn ang="0">
                  <a:pos x="connsiteX2" y="connsiteY2"/>
                </a:cxn>
              </a:cxnLst>
              <a:rect l="l" t="t" r="r" b="b"/>
              <a:pathLst>
                <a:path w="6629" h="2286">
                  <a:moveTo>
                    <a:pt x="6629" y="0"/>
                  </a:moveTo>
                  <a:cubicBezTo>
                    <a:pt x="4343" y="0"/>
                    <a:pt x="2057" y="0"/>
                    <a:pt x="0" y="0"/>
                  </a:cubicBezTo>
                  <a:cubicBezTo>
                    <a:pt x="2057" y="0"/>
                    <a:pt x="4343" y="0"/>
                    <a:pt x="6629" y="0"/>
                  </a:cubicBezTo>
                  <a:close/>
                </a:path>
              </a:pathLst>
            </a:custGeom>
            <a:solidFill>
              <a:srgbClr val="FFFFFF"/>
            </a:solidFill>
            <a:ln w="2286" cap="flat">
              <a:noFill/>
              <a:prstDash val="solid"/>
              <a:miter/>
            </a:ln>
          </p:spPr>
          <p:txBody>
            <a:bodyPr rtlCol="0" anchor="ctr"/>
            <a:lstStyle/>
            <a:p>
              <a:endParaRPr lang="en-US"/>
            </a:p>
          </p:txBody>
        </p:sp>
        <p:sp>
          <p:nvSpPr>
            <p:cNvPr id="83" name="Freeform 141">
              <a:extLst>
                <a:ext uri="{FF2B5EF4-FFF2-40B4-BE49-F238E27FC236}">
                  <a16:creationId xmlns:a16="http://schemas.microsoft.com/office/drawing/2014/main" id="{18C68FDE-B890-47E6-B285-2E5A077828A0}"/>
                </a:ext>
              </a:extLst>
            </p:cNvPr>
            <p:cNvSpPr/>
            <p:nvPr/>
          </p:nvSpPr>
          <p:spPr>
            <a:xfrm>
              <a:off x="2836849" y="6186144"/>
              <a:ext cx="7086" cy="457"/>
            </a:xfrm>
            <a:custGeom>
              <a:avLst/>
              <a:gdLst>
                <a:gd name="connsiteX0" fmla="*/ 7087 w 7086"/>
                <a:gd name="connsiteY0" fmla="*/ 457 h 457"/>
                <a:gd name="connsiteX1" fmla="*/ 0 w 7086"/>
                <a:gd name="connsiteY1" fmla="*/ 0 h 457"/>
                <a:gd name="connsiteX2" fmla="*/ 7087 w 7086"/>
                <a:gd name="connsiteY2" fmla="*/ 457 h 457"/>
              </a:gdLst>
              <a:ahLst/>
              <a:cxnLst>
                <a:cxn ang="0">
                  <a:pos x="connsiteX0" y="connsiteY0"/>
                </a:cxn>
                <a:cxn ang="0">
                  <a:pos x="connsiteX1" y="connsiteY1"/>
                </a:cxn>
                <a:cxn ang="0">
                  <a:pos x="connsiteX2" y="connsiteY2"/>
                </a:cxn>
              </a:cxnLst>
              <a:rect l="l" t="t" r="r" b="b"/>
              <a:pathLst>
                <a:path w="7086" h="457">
                  <a:moveTo>
                    <a:pt x="7087" y="457"/>
                  </a:moveTo>
                  <a:cubicBezTo>
                    <a:pt x="4572" y="228"/>
                    <a:pt x="2286" y="228"/>
                    <a:pt x="0" y="0"/>
                  </a:cubicBezTo>
                  <a:cubicBezTo>
                    <a:pt x="2057" y="228"/>
                    <a:pt x="4572" y="228"/>
                    <a:pt x="7087" y="457"/>
                  </a:cubicBezTo>
                  <a:close/>
                </a:path>
              </a:pathLst>
            </a:custGeom>
            <a:solidFill>
              <a:srgbClr val="FFFFFF"/>
            </a:solidFill>
            <a:ln w="2286" cap="flat">
              <a:noFill/>
              <a:prstDash val="solid"/>
              <a:miter/>
            </a:ln>
          </p:spPr>
          <p:txBody>
            <a:bodyPr rtlCol="0" anchor="ctr"/>
            <a:lstStyle/>
            <a:p>
              <a:endParaRPr lang="en-US"/>
            </a:p>
          </p:txBody>
        </p:sp>
        <p:sp>
          <p:nvSpPr>
            <p:cNvPr id="84" name="Freeform 142">
              <a:extLst>
                <a:ext uri="{FF2B5EF4-FFF2-40B4-BE49-F238E27FC236}">
                  <a16:creationId xmlns:a16="http://schemas.microsoft.com/office/drawing/2014/main" id="{00BB4B05-0B87-347E-5099-ECBAB56665D9}"/>
                </a:ext>
              </a:extLst>
            </p:cNvPr>
            <p:cNvSpPr/>
            <p:nvPr/>
          </p:nvSpPr>
          <p:spPr>
            <a:xfrm>
              <a:off x="2843936" y="6186373"/>
              <a:ext cx="3886" cy="228"/>
            </a:xfrm>
            <a:custGeom>
              <a:avLst/>
              <a:gdLst>
                <a:gd name="connsiteX0" fmla="*/ 3886 w 3886"/>
                <a:gd name="connsiteY0" fmla="*/ 229 h 228"/>
                <a:gd name="connsiteX1" fmla="*/ 0 w 3886"/>
                <a:gd name="connsiteY1" fmla="*/ 0 h 228"/>
                <a:gd name="connsiteX2" fmla="*/ 3886 w 3886"/>
                <a:gd name="connsiteY2" fmla="*/ 229 h 228"/>
              </a:gdLst>
              <a:ahLst/>
              <a:cxnLst>
                <a:cxn ang="0">
                  <a:pos x="connsiteX0" y="connsiteY0"/>
                </a:cxn>
                <a:cxn ang="0">
                  <a:pos x="connsiteX1" y="connsiteY1"/>
                </a:cxn>
                <a:cxn ang="0">
                  <a:pos x="connsiteX2" y="connsiteY2"/>
                </a:cxn>
              </a:cxnLst>
              <a:rect l="l" t="t" r="r" b="b"/>
              <a:pathLst>
                <a:path w="3886" h="228">
                  <a:moveTo>
                    <a:pt x="3886" y="229"/>
                  </a:moveTo>
                  <a:cubicBezTo>
                    <a:pt x="2515" y="229"/>
                    <a:pt x="1143" y="0"/>
                    <a:pt x="0" y="0"/>
                  </a:cubicBezTo>
                  <a:cubicBezTo>
                    <a:pt x="1143" y="229"/>
                    <a:pt x="2515" y="229"/>
                    <a:pt x="3886" y="229"/>
                  </a:cubicBezTo>
                  <a:close/>
                </a:path>
              </a:pathLst>
            </a:custGeom>
            <a:solidFill>
              <a:srgbClr val="FFFFFF"/>
            </a:solidFill>
            <a:ln w="2286" cap="flat">
              <a:noFill/>
              <a:prstDash val="solid"/>
              <a:miter/>
            </a:ln>
          </p:spPr>
          <p:txBody>
            <a:bodyPr rtlCol="0" anchor="ctr"/>
            <a:lstStyle/>
            <a:p>
              <a:endParaRPr lang="en-US"/>
            </a:p>
          </p:txBody>
        </p:sp>
        <p:sp>
          <p:nvSpPr>
            <p:cNvPr id="85" name="Freeform 143">
              <a:extLst>
                <a:ext uri="{FF2B5EF4-FFF2-40B4-BE49-F238E27FC236}">
                  <a16:creationId xmlns:a16="http://schemas.microsoft.com/office/drawing/2014/main" id="{2FCDCA18-919B-6D8B-AE8C-ED3D8FAAE751}"/>
                </a:ext>
              </a:extLst>
            </p:cNvPr>
            <p:cNvSpPr/>
            <p:nvPr/>
          </p:nvSpPr>
          <p:spPr>
            <a:xfrm>
              <a:off x="3285820" y="6187973"/>
              <a:ext cx="11658" cy="228"/>
            </a:xfrm>
            <a:custGeom>
              <a:avLst/>
              <a:gdLst>
                <a:gd name="connsiteX0" fmla="*/ 11659 w 11658"/>
                <a:gd name="connsiteY0" fmla="*/ 0 h 228"/>
                <a:gd name="connsiteX1" fmla="*/ 0 w 11658"/>
                <a:gd name="connsiteY1" fmla="*/ 229 h 228"/>
                <a:gd name="connsiteX2" fmla="*/ 11659 w 11658"/>
                <a:gd name="connsiteY2" fmla="*/ 0 h 228"/>
              </a:gdLst>
              <a:ahLst/>
              <a:cxnLst>
                <a:cxn ang="0">
                  <a:pos x="connsiteX0" y="connsiteY0"/>
                </a:cxn>
                <a:cxn ang="0">
                  <a:pos x="connsiteX1" y="connsiteY1"/>
                </a:cxn>
                <a:cxn ang="0">
                  <a:pos x="connsiteX2" y="connsiteY2"/>
                </a:cxn>
              </a:cxnLst>
              <a:rect l="l" t="t" r="r" b="b"/>
              <a:pathLst>
                <a:path w="11658" h="228">
                  <a:moveTo>
                    <a:pt x="11659" y="0"/>
                  </a:moveTo>
                  <a:cubicBezTo>
                    <a:pt x="7772" y="0"/>
                    <a:pt x="3886" y="0"/>
                    <a:pt x="0" y="229"/>
                  </a:cubicBezTo>
                  <a:cubicBezTo>
                    <a:pt x="3886" y="229"/>
                    <a:pt x="7772" y="0"/>
                    <a:pt x="11659" y="0"/>
                  </a:cubicBezTo>
                  <a:close/>
                </a:path>
              </a:pathLst>
            </a:custGeom>
            <a:solidFill>
              <a:srgbClr val="FFFFFF"/>
            </a:solidFill>
            <a:ln w="2286" cap="flat">
              <a:noFill/>
              <a:prstDash val="solid"/>
              <a:miter/>
            </a:ln>
          </p:spPr>
          <p:txBody>
            <a:bodyPr rtlCol="0" anchor="ctr"/>
            <a:lstStyle/>
            <a:p>
              <a:endParaRPr lang="en-US"/>
            </a:p>
          </p:txBody>
        </p:sp>
        <p:sp>
          <p:nvSpPr>
            <p:cNvPr id="86" name="Freeform 144">
              <a:extLst>
                <a:ext uri="{FF2B5EF4-FFF2-40B4-BE49-F238E27FC236}">
                  <a16:creationId xmlns:a16="http://schemas.microsoft.com/office/drawing/2014/main" id="{18C5F93C-05C7-A8B3-58B6-807FF8D6B600}"/>
                </a:ext>
              </a:extLst>
            </p:cNvPr>
            <p:cNvSpPr/>
            <p:nvPr/>
          </p:nvSpPr>
          <p:spPr>
            <a:xfrm>
              <a:off x="3461842" y="5510631"/>
              <a:ext cx="15773" cy="7772"/>
            </a:xfrm>
            <a:custGeom>
              <a:avLst/>
              <a:gdLst>
                <a:gd name="connsiteX0" fmla="*/ 0 w 15773"/>
                <a:gd name="connsiteY0" fmla="*/ 0 h 7772"/>
                <a:gd name="connsiteX1" fmla="*/ 15773 w 15773"/>
                <a:gd name="connsiteY1" fmla="*/ 7772 h 7772"/>
                <a:gd name="connsiteX2" fmla="*/ 0 w 15773"/>
                <a:gd name="connsiteY2" fmla="*/ 0 h 7772"/>
              </a:gdLst>
              <a:ahLst/>
              <a:cxnLst>
                <a:cxn ang="0">
                  <a:pos x="connsiteX0" y="connsiteY0"/>
                </a:cxn>
                <a:cxn ang="0">
                  <a:pos x="connsiteX1" y="connsiteY1"/>
                </a:cxn>
                <a:cxn ang="0">
                  <a:pos x="connsiteX2" y="connsiteY2"/>
                </a:cxn>
              </a:cxnLst>
              <a:rect l="l" t="t" r="r" b="b"/>
              <a:pathLst>
                <a:path w="15773" h="7772">
                  <a:moveTo>
                    <a:pt x="0" y="0"/>
                  </a:moveTo>
                  <a:cubicBezTo>
                    <a:pt x="5944" y="2057"/>
                    <a:pt x="11201" y="4800"/>
                    <a:pt x="15773" y="7772"/>
                  </a:cubicBezTo>
                  <a:cubicBezTo>
                    <a:pt x="11201" y="4800"/>
                    <a:pt x="5944" y="2057"/>
                    <a:pt x="0" y="0"/>
                  </a:cubicBezTo>
                  <a:close/>
                </a:path>
              </a:pathLst>
            </a:custGeom>
            <a:solidFill>
              <a:srgbClr val="FFFFFF"/>
            </a:solidFill>
            <a:ln w="2286" cap="flat">
              <a:noFill/>
              <a:prstDash val="solid"/>
              <a:miter/>
            </a:ln>
          </p:spPr>
          <p:txBody>
            <a:bodyPr rtlCol="0" anchor="ctr"/>
            <a:lstStyle/>
            <a:p>
              <a:endParaRPr lang="en-US"/>
            </a:p>
          </p:txBody>
        </p:sp>
        <p:sp>
          <p:nvSpPr>
            <p:cNvPr id="87" name="Freeform 145">
              <a:extLst>
                <a:ext uri="{FF2B5EF4-FFF2-40B4-BE49-F238E27FC236}">
                  <a16:creationId xmlns:a16="http://schemas.microsoft.com/office/drawing/2014/main" id="{AB30A44A-1790-466F-C70F-E417DC0999F4}"/>
                </a:ext>
              </a:extLst>
            </p:cNvPr>
            <p:cNvSpPr/>
            <p:nvPr/>
          </p:nvSpPr>
          <p:spPr>
            <a:xfrm>
              <a:off x="3484245" y="6122365"/>
              <a:ext cx="2971" cy="15087"/>
            </a:xfrm>
            <a:custGeom>
              <a:avLst/>
              <a:gdLst>
                <a:gd name="connsiteX0" fmla="*/ 2972 w 2971"/>
                <a:gd name="connsiteY0" fmla="*/ 0 h 15087"/>
                <a:gd name="connsiteX1" fmla="*/ 0 w 2971"/>
                <a:gd name="connsiteY1" fmla="*/ 15088 h 15087"/>
                <a:gd name="connsiteX2" fmla="*/ 2972 w 2971"/>
                <a:gd name="connsiteY2" fmla="*/ 0 h 15087"/>
              </a:gdLst>
              <a:ahLst/>
              <a:cxnLst>
                <a:cxn ang="0">
                  <a:pos x="connsiteX0" y="connsiteY0"/>
                </a:cxn>
                <a:cxn ang="0">
                  <a:pos x="connsiteX1" y="connsiteY1"/>
                </a:cxn>
                <a:cxn ang="0">
                  <a:pos x="connsiteX2" y="connsiteY2"/>
                </a:cxn>
              </a:cxnLst>
              <a:rect l="l" t="t" r="r" b="b"/>
              <a:pathLst>
                <a:path w="2971" h="15087">
                  <a:moveTo>
                    <a:pt x="2972" y="0"/>
                  </a:moveTo>
                  <a:cubicBezTo>
                    <a:pt x="2057" y="5029"/>
                    <a:pt x="914" y="10059"/>
                    <a:pt x="0" y="15088"/>
                  </a:cubicBezTo>
                  <a:cubicBezTo>
                    <a:pt x="1143" y="10059"/>
                    <a:pt x="2057" y="5029"/>
                    <a:pt x="2972" y="0"/>
                  </a:cubicBezTo>
                  <a:close/>
                </a:path>
              </a:pathLst>
            </a:custGeom>
            <a:solidFill>
              <a:srgbClr val="FFFFFF"/>
            </a:solidFill>
            <a:ln w="2286" cap="flat">
              <a:noFill/>
              <a:prstDash val="solid"/>
              <a:miter/>
            </a:ln>
          </p:spPr>
          <p:txBody>
            <a:bodyPr rtlCol="0" anchor="ctr"/>
            <a:lstStyle/>
            <a:p>
              <a:endParaRPr lang="en-US"/>
            </a:p>
          </p:txBody>
        </p:sp>
        <p:sp>
          <p:nvSpPr>
            <p:cNvPr id="88" name="Freeform 146">
              <a:extLst>
                <a:ext uri="{FF2B5EF4-FFF2-40B4-BE49-F238E27FC236}">
                  <a16:creationId xmlns:a16="http://schemas.microsoft.com/office/drawing/2014/main" id="{CFE7388A-41B7-BC7A-2174-E42EEF82082E}"/>
                </a:ext>
              </a:extLst>
            </p:cNvPr>
            <p:cNvSpPr/>
            <p:nvPr/>
          </p:nvSpPr>
          <p:spPr>
            <a:xfrm>
              <a:off x="3500475" y="5993206"/>
              <a:ext cx="685" cy="14630"/>
            </a:xfrm>
            <a:custGeom>
              <a:avLst/>
              <a:gdLst>
                <a:gd name="connsiteX0" fmla="*/ 686 w 685"/>
                <a:gd name="connsiteY0" fmla="*/ 0 h 14630"/>
                <a:gd name="connsiteX1" fmla="*/ 0 w 685"/>
                <a:gd name="connsiteY1" fmla="*/ 14631 h 14630"/>
                <a:gd name="connsiteX2" fmla="*/ 686 w 685"/>
                <a:gd name="connsiteY2" fmla="*/ 0 h 14630"/>
              </a:gdLst>
              <a:ahLst/>
              <a:cxnLst>
                <a:cxn ang="0">
                  <a:pos x="connsiteX0" y="connsiteY0"/>
                </a:cxn>
                <a:cxn ang="0">
                  <a:pos x="connsiteX1" y="connsiteY1"/>
                </a:cxn>
                <a:cxn ang="0">
                  <a:pos x="connsiteX2" y="connsiteY2"/>
                </a:cxn>
              </a:cxnLst>
              <a:rect l="l" t="t" r="r" b="b"/>
              <a:pathLst>
                <a:path w="685" h="14630">
                  <a:moveTo>
                    <a:pt x="686" y="0"/>
                  </a:moveTo>
                  <a:cubicBezTo>
                    <a:pt x="229" y="4801"/>
                    <a:pt x="0" y="9830"/>
                    <a:pt x="0" y="14631"/>
                  </a:cubicBezTo>
                  <a:cubicBezTo>
                    <a:pt x="0" y="9601"/>
                    <a:pt x="229" y="4801"/>
                    <a:pt x="686" y="0"/>
                  </a:cubicBezTo>
                  <a:close/>
                </a:path>
              </a:pathLst>
            </a:custGeom>
            <a:solidFill>
              <a:srgbClr val="FFFFFF"/>
            </a:solidFill>
            <a:ln w="2286" cap="flat">
              <a:noFill/>
              <a:prstDash val="solid"/>
              <a:miter/>
            </a:ln>
          </p:spPr>
          <p:txBody>
            <a:bodyPr rtlCol="0" anchor="ctr"/>
            <a:lstStyle/>
            <a:p>
              <a:endParaRPr lang="en-US"/>
            </a:p>
          </p:txBody>
        </p:sp>
        <p:sp>
          <p:nvSpPr>
            <p:cNvPr id="89" name="Freeform 147">
              <a:extLst>
                <a:ext uri="{FF2B5EF4-FFF2-40B4-BE49-F238E27FC236}">
                  <a16:creationId xmlns:a16="http://schemas.microsoft.com/office/drawing/2014/main" id="{8BD41997-C0D6-708C-C503-E328B20E69C2}"/>
                </a:ext>
              </a:extLst>
            </p:cNvPr>
            <p:cNvSpPr/>
            <p:nvPr/>
          </p:nvSpPr>
          <p:spPr>
            <a:xfrm>
              <a:off x="3375431" y="6186830"/>
              <a:ext cx="8686" cy="228"/>
            </a:xfrm>
            <a:custGeom>
              <a:avLst/>
              <a:gdLst>
                <a:gd name="connsiteX0" fmla="*/ 8687 w 8686"/>
                <a:gd name="connsiteY0" fmla="*/ 0 h 228"/>
                <a:gd name="connsiteX1" fmla="*/ 0 w 8686"/>
                <a:gd name="connsiteY1" fmla="*/ 229 h 228"/>
                <a:gd name="connsiteX2" fmla="*/ 8687 w 8686"/>
                <a:gd name="connsiteY2" fmla="*/ 0 h 228"/>
              </a:gdLst>
              <a:ahLst/>
              <a:cxnLst>
                <a:cxn ang="0">
                  <a:pos x="connsiteX0" y="connsiteY0"/>
                </a:cxn>
                <a:cxn ang="0">
                  <a:pos x="connsiteX1" y="connsiteY1"/>
                </a:cxn>
                <a:cxn ang="0">
                  <a:pos x="connsiteX2" y="connsiteY2"/>
                </a:cxn>
              </a:cxnLst>
              <a:rect l="l" t="t" r="r" b="b"/>
              <a:pathLst>
                <a:path w="8686" h="228">
                  <a:moveTo>
                    <a:pt x="8687" y="0"/>
                  </a:moveTo>
                  <a:cubicBezTo>
                    <a:pt x="5944" y="0"/>
                    <a:pt x="2972" y="0"/>
                    <a:pt x="0" y="229"/>
                  </a:cubicBezTo>
                  <a:cubicBezTo>
                    <a:pt x="2972" y="229"/>
                    <a:pt x="5944" y="0"/>
                    <a:pt x="8687" y="0"/>
                  </a:cubicBezTo>
                  <a:close/>
                </a:path>
              </a:pathLst>
            </a:custGeom>
            <a:solidFill>
              <a:srgbClr val="FFFFFF"/>
            </a:solidFill>
            <a:ln w="2286" cap="flat">
              <a:noFill/>
              <a:prstDash val="solid"/>
              <a:miter/>
            </a:ln>
          </p:spPr>
          <p:txBody>
            <a:bodyPr rtlCol="0" anchor="ctr"/>
            <a:lstStyle/>
            <a:p>
              <a:endParaRPr lang="en-US"/>
            </a:p>
          </p:txBody>
        </p:sp>
        <p:sp>
          <p:nvSpPr>
            <p:cNvPr id="90" name="Freeform 148">
              <a:extLst>
                <a:ext uri="{FF2B5EF4-FFF2-40B4-BE49-F238E27FC236}">
                  <a16:creationId xmlns:a16="http://schemas.microsoft.com/office/drawing/2014/main" id="{01FF4E67-56B9-AF2E-3EE6-F79F8394CDC2}"/>
                </a:ext>
              </a:extLst>
            </p:cNvPr>
            <p:cNvSpPr/>
            <p:nvPr/>
          </p:nvSpPr>
          <p:spPr>
            <a:xfrm>
              <a:off x="3480816" y="6144539"/>
              <a:ext cx="2057" cy="7086"/>
            </a:xfrm>
            <a:custGeom>
              <a:avLst/>
              <a:gdLst>
                <a:gd name="connsiteX0" fmla="*/ 2057 w 2057"/>
                <a:gd name="connsiteY0" fmla="*/ 0 h 7086"/>
                <a:gd name="connsiteX1" fmla="*/ 0 w 2057"/>
                <a:gd name="connsiteY1" fmla="*/ 7087 h 7086"/>
                <a:gd name="connsiteX2" fmla="*/ 2057 w 2057"/>
                <a:gd name="connsiteY2" fmla="*/ 0 h 7086"/>
              </a:gdLst>
              <a:ahLst/>
              <a:cxnLst>
                <a:cxn ang="0">
                  <a:pos x="connsiteX0" y="connsiteY0"/>
                </a:cxn>
                <a:cxn ang="0">
                  <a:pos x="connsiteX1" y="connsiteY1"/>
                </a:cxn>
                <a:cxn ang="0">
                  <a:pos x="connsiteX2" y="connsiteY2"/>
                </a:cxn>
              </a:cxnLst>
              <a:rect l="l" t="t" r="r" b="b"/>
              <a:pathLst>
                <a:path w="2057" h="7086">
                  <a:moveTo>
                    <a:pt x="2057" y="0"/>
                  </a:moveTo>
                  <a:cubicBezTo>
                    <a:pt x="1372" y="2286"/>
                    <a:pt x="914" y="4801"/>
                    <a:pt x="0" y="7087"/>
                  </a:cubicBezTo>
                  <a:cubicBezTo>
                    <a:pt x="914" y="4801"/>
                    <a:pt x="1600" y="2515"/>
                    <a:pt x="2057" y="0"/>
                  </a:cubicBezTo>
                  <a:close/>
                </a:path>
              </a:pathLst>
            </a:custGeom>
            <a:solidFill>
              <a:srgbClr val="FFFFFF"/>
            </a:solidFill>
            <a:ln w="2286" cap="flat">
              <a:noFill/>
              <a:prstDash val="solid"/>
              <a:miter/>
            </a:ln>
          </p:spPr>
          <p:txBody>
            <a:bodyPr rtlCol="0" anchor="ctr"/>
            <a:lstStyle/>
            <a:p>
              <a:endParaRPr lang="en-US"/>
            </a:p>
          </p:txBody>
        </p:sp>
        <p:sp>
          <p:nvSpPr>
            <p:cNvPr id="91" name="Freeform 149">
              <a:extLst>
                <a:ext uri="{FF2B5EF4-FFF2-40B4-BE49-F238E27FC236}">
                  <a16:creationId xmlns:a16="http://schemas.microsoft.com/office/drawing/2014/main" id="{FBF36C62-282D-6AD3-927F-82E2E1F606EE}"/>
                </a:ext>
              </a:extLst>
            </p:cNvPr>
            <p:cNvSpPr/>
            <p:nvPr/>
          </p:nvSpPr>
          <p:spPr>
            <a:xfrm>
              <a:off x="2470632" y="5290943"/>
              <a:ext cx="234315" cy="236525"/>
            </a:xfrm>
            <a:custGeom>
              <a:avLst/>
              <a:gdLst>
                <a:gd name="connsiteX0" fmla="*/ 234315 w 234315"/>
                <a:gd name="connsiteY0" fmla="*/ 123676 h 236525"/>
                <a:gd name="connsiteX1" fmla="*/ 112014 w 234315"/>
                <a:gd name="connsiteY1" fmla="*/ 232 h 236525"/>
                <a:gd name="connsiteX2" fmla="*/ 0 w 234315"/>
                <a:gd name="connsiteY2" fmla="*/ 117733 h 236525"/>
                <a:gd name="connsiteX3" fmla="*/ 119786 w 234315"/>
                <a:gd name="connsiteY3" fmla="*/ 236376 h 236525"/>
                <a:gd name="connsiteX4" fmla="*/ 234315 w 234315"/>
                <a:gd name="connsiteY4" fmla="*/ 123676 h 23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 h="236525">
                  <a:moveTo>
                    <a:pt x="234315" y="123676"/>
                  </a:moveTo>
                  <a:cubicBezTo>
                    <a:pt x="234315" y="72927"/>
                    <a:pt x="180137" y="-4797"/>
                    <a:pt x="112014" y="232"/>
                  </a:cubicBezTo>
                  <a:cubicBezTo>
                    <a:pt x="45491" y="-1596"/>
                    <a:pt x="0" y="50524"/>
                    <a:pt x="0" y="117733"/>
                  </a:cubicBezTo>
                  <a:cubicBezTo>
                    <a:pt x="229" y="190656"/>
                    <a:pt x="49606" y="232490"/>
                    <a:pt x="119786" y="236376"/>
                  </a:cubicBezTo>
                  <a:cubicBezTo>
                    <a:pt x="179222" y="240034"/>
                    <a:pt x="234544" y="176026"/>
                    <a:pt x="234315" y="123676"/>
                  </a:cubicBezTo>
                  <a:close/>
                </a:path>
              </a:pathLst>
            </a:custGeom>
            <a:solidFill>
              <a:srgbClr val="FFFFFF"/>
            </a:solidFill>
            <a:ln w="2286" cap="flat">
              <a:noFill/>
              <a:prstDash val="solid"/>
              <a:miter/>
            </a:ln>
          </p:spPr>
          <p:txBody>
            <a:bodyPr rtlCol="0" anchor="ctr"/>
            <a:lstStyle/>
            <a:p>
              <a:endParaRPr lang="en-US"/>
            </a:p>
          </p:txBody>
        </p:sp>
        <p:sp>
          <p:nvSpPr>
            <p:cNvPr id="92" name="Freeform 150">
              <a:extLst>
                <a:ext uri="{FF2B5EF4-FFF2-40B4-BE49-F238E27FC236}">
                  <a16:creationId xmlns:a16="http://schemas.microsoft.com/office/drawing/2014/main" id="{600C4999-1A71-4069-76DD-2EA388A8011F}"/>
                </a:ext>
              </a:extLst>
            </p:cNvPr>
            <p:cNvSpPr/>
            <p:nvPr/>
          </p:nvSpPr>
          <p:spPr>
            <a:xfrm>
              <a:off x="2586810" y="5965591"/>
              <a:ext cx="103616" cy="209454"/>
            </a:xfrm>
            <a:custGeom>
              <a:avLst/>
              <a:gdLst>
                <a:gd name="connsiteX0" fmla="*/ 89334 w 103616"/>
                <a:gd name="connsiteY0" fmla="*/ 1326 h 209454"/>
                <a:gd name="connsiteX1" fmla="*/ 46128 w 103616"/>
                <a:gd name="connsiteY1" fmla="*/ 5670 h 209454"/>
                <a:gd name="connsiteX2" fmla="*/ 34241 w 103616"/>
                <a:gd name="connsiteY2" fmla="*/ 4755 h 209454"/>
                <a:gd name="connsiteX3" fmla="*/ 6352 w 103616"/>
                <a:gd name="connsiteY3" fmla="*/ 30816 h 209454"/>
                <a:gd name="connsiteX4" fmla="*/ 866 w 103616"/>
                <a:gd name="connsiteY4" fmla="*/ 151059 h 209454"/>
                <a:gd name="connsiteX5" fmla="*/ 866 w 103616"/>
                <a:gd name="connsiteY5" fmla="*/ 177348 h 209454"/>
                <a:gd name="connsiteX6" fmla="*/ 28983 w 103616"/>
                <a:gd name="connsiteY6" fmla="*/ 208209 h 209454"/>
                <a:gd name="connsiteX7" fmla="*/ 74932 w 103616"/>
                <a:gd name="connsiteY7" fmla="*/ 186035 h 209454"/>
                <a:gd name="connsiteX8" fmla="*/ 96878 w 103616"/>
                <a:gd name="connsiteY8" fmla="*/ 79736 h 209454"/>
                <a:gd name="connsiteX9" fmla="*/ 103507 w 103616"/>
                <a:gd name="connsiteY9" fmla="*/ 12528 h 209454"/>
                <a:gd name="connsiteX10" fmla="*/ 89334 w 103616"/>
                <a:gd name="connsiteY10" fmla="*/ 1326 h 20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616" h="209454">
                  <a:moveTo>
                    <a:pt x="89334" y="1326"/>
                  </a:moveTo>
                  <a:cubicBezTo>
                    <a:pt x="75161" y="7270"/>
                    <a:pt x="60302" y="4527"/>
                    <a:pt x="46128" y="5670"/>
                  </a:cubicBezTo>
                  <a:cubicBezTo>
                    <a:pt x="42014" y="5441"/>
                    <a:pt x="38127" y="4984"/>
                    <a:pt x="34241" y="4755"/>
                  </a:cubicBezTo>
                  <a:cubicBezTo>
                    <a:pt x="6809" y="3155"/>
                    <a:pt x="7266" y="3155"/>
                    <a:pt x="6352" y="30816"/>
                  </a:cubicBezTo>
                  <a:cubicBezTo>
                    <a:pt x="4980" y="70821"/>
                    <a:pt x="6809" y="111283"/>
                    <a:pt x="866" y="151059"/>
                  </a:cubicBezTo>
                  <a:cubicBezTo>
                    <a:pt x="-506" y="159746"/>
                    <a:pt x="-49" y="168661"/>
                    <a:pt x="866" y="177348"/>
                  </a:cubicBezTo>
                  <a:cubicBezTo>
                    <a:pt x="3380" y="199294"/>
                    <a:pt x="9781" y="205923"/>
                    <a:pt x="28983" y="208209"/>
                  </a:cubicBezTo>
                  <a:cubicBezTo>
                    <a:pt x="61216" y="211638"/>
                    <a:pt x="67160" y="209124"/>
                    <a:pt x="74932" y="186035"/>
                  </a:cubicBezTo>
                  <a:cubicBezTo>
                    <a:pt x="86819" y="151516"/>
                    <a:pt x="91163" y="115626"/>
                    <a:pt x="96878" y="79736"/>
                  </a:cubicBezTo>
                  <a:cubicBezTo>
                    <a:pt x="100307" y="57562"/>
                    <a:pt x="101678" y="34930"/>
                    <a:pt x="103507" y="12528"/>
                  </a:cubicBezTo>
                  <a:cubicBezTo>
                    <a:pt x="104421" y="3155"/>
                    <a:pt x="99621" y="-2789"/>
                    <a:pt x="89334" y="1326"/>
                  </a:cubicBezTo>
                  <a:close/>
                </a:path>
              </a:pathLst>
            </a:custGeom>
            <a:solidFill>
              <a:srgbClr val="FFFFFF"/>
            </a:solidFill>
            <a:ln w="2286" cap="flat">
              <a:noFill/>
              <a:prstDash val="solid"/>
              <a:miter/>
            </a:ln>
          </p:spPr>
          <p:txBody>
            <a:bodyPr rtlCol="0" anchor="ctr"/>
            <a:lstStyle/>
            <a:p>
              <a:endParaRPr lang="en-US"/>
            </a:p>
          </p:txBody>
        </p:sp>
        <p:sp>
          <p:nvSpPr>
            <p:cNvPr id="93" name="Freeform 151">
              <a:extLst>
                <a:ext uri="{FF2B5EF4-FFF2-40B4-BE49-F238E27FC236}">
                  <a16:creationId xmlns:a16="http://schemas.microsoft.com/office/drawing/2014/main" id="{118A9F64-19E9-7CE3-3E1A-C5AE84194533}"/>
                </a:ext>
              </a:extLst>
            </p:cNvPr>
            <p:cNvSpPr/>
            <p:nvPr/>
          </p:nvSpPr>
          <p:spPr>
            <a:xfrm>
              <a:off x="2460238" y="5442155"/>
              <a:ext cx="447947" cy="421378"/>
            </a:xfrm>
            <a:custGeom>
              <a:avLst/>
              <a:gdLst>
                <a:gd name="connsiteX0" fmla="*/ 7194 w 447947"/>
                <a:gd name="connsiteY0" fmla="*/ 279702 h 421378"/>
                <a:gd name="connsiteX1" fmla="*/ 12909 w 447947"/>
                <a:gd name="connsiteY1" fmla="*/ 358798 h 421378"/>
                <a:gd name="connsiteX2" fmla="*/ 72802 w 447947"/>
                <a:gd name="connsiteY2" fmla="*/ 414576 h 421378"/>
                <a:gd name="connsiteX3" fmla="*/ 113264 w 447947"/>
                <a:gd name="connsiteY3" fmla="*/ 413205 h 421378"/>
                <a:gd name="connsiteX4" fmla="*/ 105035 w 447947"/>
                <a:gd name="connsiteY4" fmla="*/ 378915 h 421378"/>
                <a:gd name="connsiteX5" fmla="*/ 60000 w 447947"/>
                <a:gd name="connsiteY5" fmla="*/ 320622 h 421378"/>
                <a:gd name="connsiteX6" fmla="*/ 59772 w 447947"/>
                <a:gd name="connsiteY6" fmla="*/ 277645 h 421378"/>
                <a:gd name="connsiteX7" fmla="*/ 92004 w 447947"/>
                <a:gd name="connsiteY7" fmla="*/ 256614 h 421378"/>
                <a:gd name="connsiteX8" fmla="*/ 99548 w 447947"/>
                <a:gd name="connsiteY8" fmla="*/ 252728 h 421378"/>
                <a:gd name="connsiteX9" fmla="*/ 260483 w 447947"/>
                <a:gd name="connsiteY9" fmla="*/ 252956 h 421378"/>
                <a:gd name="connsiteX10" fmla="*/ 277170 w 447947"/>
                <a:gd name="connsiteY10" fmla="*/ 244955 h 421378"/>
                <a:gd name="connsiteX11" fmla="*/ 278771 w 447947"/>
                <a:gd name="connsiteY11" fmla="*/ 215694 h 421378"/>
                <a:gd name="connsiteX12" fmla="*/ 276942 w 447947"/>
                <a:gd name="connsiteY12" fmla="*/ 86078 h 421378"/>
                <a:gd name="connsiteX13" fmla="*/ 285857 w 447947"/>
                <a:gd name="connsiteY13" fmla="*/ 59103 h 421378"/>
                <a:gd name="connsiteX14" fmla="*/ 356952 w 447947"/>
                <a:gd name="connsiteY14" fmla="*/ 61847 h 421378"/>
                <a:gd name="connsiteX15" fmla="*/ 375011 w 447947"/>
                <a:gd name="connsiteY15" fmla="*/ 113282 h 421378"/>
                <a:gd name="connsiteX16" fmla="*/ 379812 w 447947"/>
                <a:gd name="connsiteY16" fmla="*/ 189634 h 421378"/>
                <a:gd name="connsiteX17" fmla="*/ 400614 w 447947"/>
                <a:gd name="connsiteY17" fmla="*/ 218666 h 421378"/>
                <a:gd name="connsiteX18" fmla="*/ 430332 w 447947"/>
                <a:gd name="connsiteY18" fmla="*/ 203121 h 421378"/>
                <a:gd name="connsiteX19" fmla="*/ 439019 w 447947"/>
                <a:gd name="connsiteY19" fmla="*/ 188034 h 421378"/>
                <a:gd name="connsiteX20" fmla="*/ 431933 w 447947"/>
                <a:gd name="connsiteY20" fmla="*/ 70991 h 421378"/>
                <a:gd name="connsiteX21" fmla="*/ 414559 w 447947"/>
                <a:gd name="connsiteY21" fmla="*/ 51560 h 421378"/>
                <a:gd name="connsiteX22" fmla="*/ 277628 w 447947"/>
                <a:gd name="connsiteY22" fmla="*/ 582 h 421378"/>
                <a:gd name="connsiteX23" fmla="*/ 259340 w 447947"/>
                <a:gd name="connsiteY23" fmla="*/ 10412 h 421378"/>
                <a:gd name="connsiteX24" fmla="*/ 255453 w 447947"/>
                <a:gd name="connsiteY24" fmla="*/ 18413 h 421378"/>
                <a:gd name="connsiteX25" fmla="*/ 120579 w 447947"/>
                <a:gd name="connsiteY25" fmla="*/ 104595 h 421378"/>
                <a:gd name="connsiteX26" fmla="*/ 104349 w 447947"/>
                <a:gd name="connsiteY26" fmla="*/ 118311 h 421378"/>
                <a:gd name="connsiteX27" fmla="*/ 28454 w 447947"/>
                <a:gd name="connsiteY27" fmla="*/ 244041 h 421378"/>
                <a:gd name="connsiteX28" fmla="*/ 7194 w 447947"/>
                <a:gd name="connsiteY28" fmla="*/ 279702 h 4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7947" h="421378">
                  <a:moveTo>
                    <a:pt x="7194" y="279702"/>
                  </a:moveTo>
                  <a:cubicBezTo>
                    <a:pt x="-3093" y="306906"/>
                    <a:pt x="-3322" y="333881"/>
                    <a:pt x="12909" y="358798"/>
                  </a:cubicBezTo>
                  <a:cubicBezTo>
                    <a:pt x="28225" y="382115"/>
                    <a:pt x="49256" y="400175"/>
                    <a:pt x="72802" y="414576"/>
                  </a:cubicBezTo>
                  <a:cubicBezTo>
                    <a:pt x="88804" y="424406"/>
                    <a:pt x="106406" y="423263"/>
                    <a:pt x="113264" y="413205"/>
                  </a:cubicBezTo>
                  <a:cubicBezTo>
                    <a:pt x="122865" y="399260"/>
                    <a:pt x="112350" y="388973"/>
                    <a:pt x="105035" y="378915"/>
                  </a:cubicBezTo>
                  <a:cubicBezTo>
                    <a:pt x="90404" y="359255"/>
                    <a:pt x="74631" y="340510"/>
                    <a:pt x="60000" y="320622"/>
                  </a:cubicBezTo>
                  <a:cubicBezTo>
                    <a:pt x="44913" y="299819"/>
                    <a:pt x="45370" y="299591"/>
                    <a:pt x="59772" y="277645"/>
                  </a:cubicBezTo>
                  <a:cubicBezTo>
                    <a:pt x="67544" y="265986"/>
                    <a:pt x="71659" y="249299"/>
                    <a:pt x="92004" y="256614"/>
                  </a:cubicBezTo>
                  <a:cubicBezTo>
                    <a:pt x="93833" y="257300"/>
                    <a:pt x="97491" y="254556"/>
                    <a:pt x="99548" y="252728"/>
                  </a:cubicBezTo>
                  <a:cubicBezTo>
                    <a:pt x="178415" y="196721"/>
                    <a:pt x="246767" y="245184"/>
                    <a:pt x="260483" y="252956"/>
                  </a:cubicBezTo>
                  <a:cubicBezTo>
                    <a:pt x="270770" y="258671"/>
                    <a:pt x="275799" y="254099"/>
                    <a:pt x="277170" y="244955"/>
                  </a:cubicBezTo>
                  <a:cubicBezTo>
                    <a:pt x="278771" y="235354"/>
                    <a:pt x="278542" y="225524"/>
                    <a:pt x="278771" y="215694"/>
                  </a:cubicBezTo>
                  <a:cubicBezTo>
                    <a:pt x="278999" y="196949"/>
                    <a:pt x="277170" y="110767"/>
                    <a:pt x="276942" y="86078"/>
                  </a:cubicBezTo>
                  <a:cubicBezTo>
                    <a:pt x="276942" y="76020"/>
                    <a:pt x="277856" y="66419"/>
                    <a:pt x="285857" y="59103"/>
                  </a:cubicBezTo>
                  <a:cubicBezTo>
                    <a:pt x="299573" y="46073"/>
                    <a:pt x="343464" y="48131"/>
                    <a:pt x="356952" y="61847"/>
                  </a:cubicBezTo>
                  <a:cubicBezTo>
                    <a:pt x="370896" y="76248"/>
                    <a:pt x="375240" y="94079"/>
                    <a:pt x="375011" y="113282"/>
                  </a:cubicBezTo>
                  <a:cubicBezTo>
                    <a:pt x="374554" y="138885"/>
                    <a:pt x="375468" y="164259"/>
                    <a:pt x="379812" y="189634"/>
                  </a:cubicBezTo>
                  <a:cubicBezTo>
                    <a:pt x="382098" y="202436"/>
                    <a:pt x="385527" y="215694"/>
                    <a:pt x="400614" y="218666"/>
                  </a:cubicBezTo>
                  <a:cubicBezTo>
                    <a:pt x="413645" y="221181"/>
                    <a:pt x="422789" y="212265"/>
                    <a:pt x="430332" y="203121"/>
                  </a:cubicBezTo>
                  <a:cubicBezTo>
                    <a:pt x="433990" y="198778"/>
                    <a:pt x="436962" y="193292"/>
                    <a:pt x="439019" y="188034"/>
                  </a:cubicBezTo>
                  <a:cubicBezTo>
                    <a:pt x="454335" y="148029"/>
                    <a:pt x="448620" y="109167"/>
                    <a:pt x="431933" y="70991"/>
                  </a:cubicBezTo>
                  <a:cubicBezTo>
                    <a:pt x="428275" y="62532"/>
                    <a:pt x="422331" y="55903"/>
                    <a:pt x="414559" y="51560"/>
                  </a:cubicBezTo>
                  <a:cubicBezTo>
                    <a:pt x="371811" y="27099"/>
                    <a:pt x="326091" y="10412"/>
                    <a:pt x="277628" y="582"/>
                  </a:cubicBezTo>
                  <a:cubicBezTo>
                    <a:pt x="267798" y="-1476"/>
                    <a:pt x="262769" y="1953"/>
                    <a:pt x="259340" y="10412"/>
                  </a:cubicBezTo>
                  <a:cubicBezTo>
                    <a:pt x="258197" y="13155"/>
                    <a:pt x="256825" y="15669"/>
                    <a:pt x="255453" y="18413"/>
                  </a:cubicBezTo>
                  <a:cubicBezTo>
                    <a:pt x="226193" y="71905"/>
                    <a:pt x="186416" y="108938"/>
                    <a:pt x="120579" y="104595"/>
                  </a:cubicBezTo>
                  <a:cubicBezTo>
                    <a:pt x="109835" y="103909"/>
                    <a:pt x="107549" y="111453"/>
                    <a:pt x="104349" y="118311"/>
                  </a:cubicBezTo>
                  <a:cubicBezTo>
                    <a:pt x="83318" y="162888"/>
                    <a:pt x="56800" y="204036"/>
                    <a:pt x="28454" y="244041"/>
                  </a:cubicBezTo>
                  <a:cubicBezTo>
                    <a:pt x="19767" y="255471"/>
                    <a:pt x="11994" y="266901"/>
                    <a:pt x="7194" y="279702"/>
                  </a:cubicBezTo>
                  <a:close/>
                </a:path>
              </a:pathLst>
            </a:custGeom>
            <a:solidFill>
              <a:srgbClr val="FFFFFF"/>
            </a:solidFill>
            <a:ln w="2286" cap="flat">
              <a:noFill/>
              <a:prstDash val="solid"/>
              <a:miter/>
            </a:ln>
          </p:spPr>
          <p:txBody>
            <a:bodyPr rtlCol="0" anchor="ctr"/>
            <a:lstStyle/>
            <a:p>
              <a:endParaRPr lang="en-US"/>
            </a:p>
          </p:txBody>
        </p:sp>
        <p:sp>
          <p:nvSpPr>
            <p:cNvPr id="94" name="Freeform 152">
              <a:extLst>
                <a:ext uri="{FF2B5EF4-FFF2-40B4-BE49-F238E27FC236}">
                  <a16:creationId xmlns:a16="http://schemas.microsoft.com/office/drawing/2014/main" id="{FA1A6C1D-1F38-E6BB-E219-61501CE1A64F}"/>
                </a:ext>
              </a:extLst>
            </p:cNvPr>
            <p:cNvSpPr/>
            <p:nvPr/>
          </p:nvSpPr>
          <p:spPr>
            <a:xfrm>
              <a:off x="3171063" y="5228767"/>
              <a:ext cx="67534" cy="229514"/>
            </a:xfrm>
            <a:custGeom>
              <a:avLst/>
              <a:gdLst>
                <a:gd name="connsiteX0" fmla="*/ 40005 w 67534"/>
                <a:gd name="connsiteY0" fmla="*/ 229514 h 229514"/>
                <a:gd name="connsiteX1" fmla="*/ 40005 w 67534"/>
                <a:gd name="connsiteY1" fmla="*/ 229514 h 229514"/>
                <a:gd name="connsiteX2" fmla="*/ 40005 w 67534"/>
                <a:gd name="connsiteY2" fmla="*/ 225857 h 229514"/>
                <a:gd name="connsiteX3" fmla="*/ 40005 w 67534"/>
                <a:gd name="connsiteY3" fmla="*/ 225857 h 229514"/>
                <a:gd name="connsiteX4" fmla="*/ 40234 w 67534"/>
                <a:gd name="connsiteY4" fmla="*/ 222428 h 229514"/>
                <a:gd name="connsiteX5" fmla="*/ 40234 w 67534"/>
                <a:gd name="connsiteY5" fmla="*/ 222199 h 229514"/>
                <a:gd name="connsiteX6" fmla="*/ 40691 w 67534"/>
                <a:gd name="connsiteY6" fmla="*/ 218999 h 229514"/>
                <a:gd name="connsiteX7" fmla="*/ 40691 w 67534"/>
                <a:gd name="connsiteY7" fmla="*/ 218313 h 229514"/>
                <a:gd name="connsiteX8" fmla="*/ 41605 w 67534"/>
                <a:gd name="connsiteY8" fmla="*/ 214427 h 229514"/>
                <a:gd name="connsiteX9" fmla="*/ 41605 w 67534"/>
                <a:gd name="connsiteY9" fmla="*/ 214427 h 229514"/>
                <a:gd name="connsiteX10" fmla="*/ 48920 w 67534"/>
                <a:gd name="connsiteY10" fmla="*/ 190424 h 229514"/>
                <a:gd name="connsiteX11" fmla="*/ 56693 w 67534"/>
                <a:gd name="connsiteY11" fmla="*/ 166649 h 229514"/>
                <a:gd name="connsiteX12" fmla="*/ 66751 w 67534"/>
                <a:gd name="connsiteY12" fmla="*/ 100127 h 229514"/>
                <a:gd name="connsiteX13" fmla="*/ 66065 w 67534"/>
                <a:gd name="connsiteY13" fmla="*/ 95097 h 229514"/>
                <a:gd name="connsiteX14" fmla="*/ 65837 w 67534"/>
                <a:gd name="connsiteY14" fmla="*/ 93497 h 229514"/>
                <a:gd name="connsiteX15" fmla="*/ 65380 w 67534"/>
                <a:gd name="connsiteY15" fmla="*/ 90297 h 229514"/>
                <a:gd name="connsiteX16" fmla="*/ 64922 w 67534"/>
                <a:gd name="connsiteY16" fmla="*/ 88239 h 229514"/>
                <a:gd name="connsiteX17" fmla="*/ 64465 w 67534"/>
                <a:gd name="connsiteY17" fmla="*/ 85496 h 229514"/>
                <a:gd name="connsiteX18" fmla="*/ 64008 w 67534"/>
                <a:gd name="connsiteY18" fmla="*/ 83439 h 229514"/>
                <a:gd name="connsiteX19" fmla="*/ 63551 w 67534"/>
                <a:gd name="connsiteY19" fmla="*/ 80924 h 229514"/>
                <a:gd name="connsiteX20" fmla="*/ 63094 w 67534"/>
                <a:gd name="connsiteY20" fmla="*/ 78638 h 229514"/>
                <a:gd name="connsiteX21" fmla="*/ 62636 w 67534"/>
                <a:gd name="connsiteY21" fmla="*/ 76352 h 229514"/>
                <a:gd name="connsiteX22" fmla="*/ 62179 w 67534"/>
                <a:gd name="connsiteY22" fmla="*/ 74066 h 229514"/>
                <a:gd name="connsiteX23" fmla="*/ 61722 w 67534"/>
                <a:gd name="connsiteY23" fmla="*/ 71780 h 229514"/>
                <a:gd name="connsiteX24" fmla="*/ 61036 w 67534"/>
                <a:gd name="connsiteY24" fmla="*/ 69494 h 229514"/>
                <a:gd name="connsiteX25" fmla="*/ 60579 w 67534"/>
                <a:gd name="connsiteY25" fmla="*/ 67437 h 229514"/>
                <a:gd name="connsiteX26" fmla="*/ 59893 w 67534"/>
                <a:gd name="connsiteY26" fmla="*/ 65151 h 229514"/>
                <a:gd name="connsiteX27" fmla="*/ 59436 w 67534"/>
                <a:gd name="connsiteY27" fmla="*/ 63322 h 229514"/>
                <a:gd name="connsiteX28" fmla="*/ 58750 w 67534"/>
                <a:gd name="connsiteY28" fmla="*/ 61036 h 229514"/>
                <a:gd name="connsiteX29" fmla="*/ 58293 w 67534"/>
                <a:gd name="connsiteY29" fmla="*/ 59436 h 229514"/>
                <a:gd name="connsiteX30" fmla="*/ 57379 w 67534"/>
                <a:gd name="connsiteY30" fmla="*/ 56921 h 229514"/>
                <a:gd name="connsiteX31" fmla="*/ 56921 w 67534"/>
                <a:gd name="connsiteY31" fmla="*/ 55778 h 229514"/>
                <a:gd name="connsiteX32" fmla="*/ 51206 w 67534"/>
                <a:gd name="connsiteY32" fmla="*/ 43205 h 229514"/>
                <a:gd name="connsiteX33" fmla="*/ 50978 w 67534"/>
                <a:gd name="connsiteY33" fmla="*/ 42748 h 229514"/>
                <a:gd name="connsiteX34" fmla="*/ 49606 w 67534"/>
                <a:gd name="connsiteY34" fmla="*/ 40233 h 229514"/>
                <a:gd name="connsiteX35" fmla="*/ 49149 w 67534"/>
                <a:gd name="connsiteY35" fmla="*/ 39548 h 229514"/>
                <a:gd name="connsiteX36" fmla="*/ 47549 w 67534"/>
                <a:gd name="connsiteY36" fmla="*/ 37033 h 229514"/>
                <a:gd name="connsiteX37" fmla="*/ 47092 w 67534"/>
                <a:gd name="connsiteY37" fmla="*/ 36347 h 229514"/>
                <a:gd name="connsiteX38" fmla="*/ 45491 w 67534"/>
                <a:gd name="connsiteY38" fmla="*/ 34061 h 229514"/>
                <a:gd name="connsiteX39" fmla="*/ 45034 w 67534"/>
                <a:gd name="connsiteY39" fmla="*/ 33375 h 229514"/>
                <a:gd name="connsiteX40" fmla="*/ 43434 w 67534"/>
                <a:gd name="connsiteY40" fmla="*/ 31089 h 229514"/>
                <a:gd name="connsiteX41" fmla="*/ 42977 w 67534"/>
                <a:gd name="connsiteY41" fmla="*/ 30404 h 229514"/>
                <a:gd name="connsiteX42" fmla="*/ 41148 w 67534"/>
                <a:gd name="connsiteY42" fmla="*/ 28118 h 229514"/>
                <a:gd name="connsiteX43" fmla="*/ 40691 w 67534"/>
                <a:gd name="connsiteY43" fmla="*/ 27660 h 229514"/>
                <a:gd name="connsiteX44" fmla="*/ 38633 w 67534"/>
                <a:gd name="connsiteY44" fmla="*/ 25374 h 229514"/>
                <a:gd name="connsiteX45" fmla="*/ 38176 w 67534"/>
                <a:gd name="connsiteY45" fmla="*/ 24917 h 229514"/>
                <a:gd name="connsiteX46" fmla="*/ 35890 w 67534"/>
                <a:gd name="connsiteY46" fmla="*/ 22631 h 229514"/>
                <a:gd name="connsiteX47" fmla="*/ 35890 w 67534"/>
                <a:gd name="connsiteY47" fmla="*/ 22631 h 229514"/>
                <a:gd name="connsiteX48" fmla="*/ 15088 w 67534"/>
                <a:gd name="connsiteY48" fmla="*/ 7086 h 229514"/>
                <a:gd name="connsiteX49" fmla="*/ 15088 w 67534"/>
                <a:gd name="connsiteY49" fmla="*/ 7086 h 229514"/>
                <a:gd name="connsiteX50" fmla="*/ 11659 w 67534"/>
                <a:gd name="connsiteY50" fmla="*/ 5258 h 229514"/>
                <a:gd name="connsiteX51" fmla="*/ 11430 w 67534"/>
                <a:gd name="connsiteY51" fmla="*/ 5029 h 229514"/>
                <a:gd name="connsiteX52" fmla="*/ 8001 w 67534"/>
                <a:gd name="connsiteY52" fmla="*/ 3429 h 229514"/>
                <a:gd name="connsiteX53" fmla="*/ 7772 w 67534"/>
                <a:gd name="connsiteY53" fmla="*/ 3200 h 229514"/>
                <a:gd name="connsiteX54" fmla="*/ 4115 w 67534"/>
                <a:gd name="connsiteY54" fmla="*/ 1600 h 229514"/>
                <a:gd name="connsiteX55" fmla="*/ 3886 w 67534"/>
                <a:gd name="connsiteY55" fmla="*/ 1600 h 229514"/>
                <a:gd name="connsiteX56" fmla="*/ 0 w 67534"/>
                <a:gd name="connsiteY56" fmla="*/ 0 h 229514"/>
                <a:gd name="connsiteX57" fmla="*/ 0 w 67534"/>
                <a:gd name="connsiteY57" fmla="*/ 0 h 229514"/>
                <a:gd name="connsiteX58" fmla="*/ 16459 w 67534"/>
                <a:gd name="connsiteY58" fmla="*/ 59893 h 229514"/>
                <a:gd name="connsiteX59" fmla="*/ 40005 w 67534"/>
                <a:gd name="connsiteY59" fmla="*/ 229514 h 2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7534" h="229514">
                  <a:moveTo>
                    <a:pt x="40005" y="229514"/>
                  </a:moveTo>
                  <a:cubicBezTo>
                    <a:pt x="40005" y="229514"/>
                    <a:pt x="40005" y="229514"/>
                    <a:pt x="40005" y="229514"/>
                  </a:cubicBezTo>
                  <a:cubicBezTo>
                    <a:pt x="40005" y="228371"/>
                    <a:pt x="40005" y="227228"/>
                    <a:pt x="40005" y="225857"/>
                  </a:cubicBezTo>
                  <a:cubicBezTo>
                    <a:pt x="40005" y="225857"/>
                    <a:pt x="40005" y="225857"/>
                    <a:pt x="40005" y="225857"/>
                  </a:cubicBezTo>
                  <a:cubicBezTo>
                    <a:pt x="40005" y="224714"/>
                    <a:pt x="40234" y="223571"/>
                    <a:pt x="40234" y="222428"/>
                  </a:cubicBezTo>
                  <a:cubicBezTo>
                    <a:pt x="40234" y="222428"/>
                    <a:pt x="40234" y="222199"/>
                    <a:pt x="40234" y="222199"/>
                  </a:cubicBezTo>
                  <a:cubicBezTo>
                    <a:pt x="40462" y="221056"/>
                    <a:pt x="40462" y="219913"/>
                    <a:pt x="40691" y="218999"/>
                  </a:cubicBezTo>
                  <a:cubicBezTo>
                    <a:pt x="40691" y="218770"/>
                    <a:pt x="40691" y="218541"/>
                    <a:pt x="40691" y="218313"/>
                  </a:cubicBezTo>
                  <a:cubicBezTo>
                    <a:pt x="40919" y="216941"/>
                    <a:pt x="41377" y="215798"/>
                    <a:pt x="41605" y="214427"/>
                  </a:cubicBezTo>
                  <a:cubicBezTo>
                    <a:pt x="41605" y="214427"/>
                    <a:pt x="41605" y="214427"/>
                    <a:pt x="41605" y="214427"/>
                  </a:cubicBezTo>
                  <a:cubicBezTo>
                    <a:pt x="43891" y="206426"/>
                    <a:pt x="46406" y="198425"/>
                    <a:pt x="48920" y="190424"/>
                  </a:cubicBezTo>
                  <a:cubicBezTo>
                    <a:pt x="51435" y="182423"/>
                    <a:pt x="54178" y="174650"/>
                    <a:pt x="56693" y="166649"/>
                  </a:cubicBezTo>
                  <a:cubicBezTo>
                    <a:pt x="63779" y="144932"/>
                    <a:pt x="69723" y="122987"/>
                    <a:pt x="66751" y="100127"/>
                  </a:cubicBezTo>
                  <a:cubicBezTo>
                    <a:pt x="66523" y="98526"/>
                    <a:pt x="66294" y="96698"/>
                    <a:pt x="66065" y="95097"/>
                  </a:cubicBezTo>
                  <a:cubicBezTo>
                    <a:pt x="66065" y="94640"/>
                    <a:pt x="65837" y="93954"/>
                    <a:pt x="65837" y="93497"/>
                  </a:cubicBezTo>
                  <a:cubicBezTo>
                    <a:pt x="65608" y="92354"/>
                    <a:pt x="65608" y="91440"/>
                    <a:pt x="65380" y="90297"/>
                  </a:cubicBezTo>
                  <a:cubicBezTo>
                    <a:pt x="65380" y="89611"/>
                    <a:pt x="65151" y="88925"/>
                    <a:pt x="64922" y="88239"/>
                  </a:cubicBezTo>
                  <a:cubicBezTo>
                    <a:pt x="64694" y="87325"/>
                    <a:pt x="64694" y="86411"/>
                    <a:pt x="64465" y="85496"/>
                  </a:cubicBezTo>
                  <a:cubicBezTo>
                    <a:pt x="64237" y="84810"/>
                    <a:pt x="64237" y="84125"/>
                    <a:pt x="64008" y="83439"/>
                  </a:cubicBezTo>
                  <a:cubicBezTo>
                    <a:pt x="63779" y="82524"/>
                    <a:pt x="63779" y="81839"/>
                    <a:pt x="63551" y="80924"/>
                  </a:cubicBezTo>
                  <a:cubicBezTo>
                    <a:pt x="63322" y="80238"/>
                    <a:pt x="63322" y="79553"/>
                    <a:pt x="63094" y="78638"/>
                  </a:cubicBezTo>
                  <a:cubicBezTo>
                    <a:pt x="62865" y="77952"/>
                    <a:pt x="62636" y="77038"/>
                    <a:pt x="62636" y="76352"/>
                  </a:cubicBezTo>
                  <a:cubicBezTo>
                    <a:pt x="62408" y="75666"/>
                    <a:pt x="62179" y="74981"/>
                    <a:pt x="62179" y="74066"/>
                  </a:cubicBezTo>
                  <a:cubicBezTo>
                    <a:pt x="61951" y="73380"/>
                    <a:pt x="61722" y="72695"/>
                    <a:pt x="61722" y="71780"/>
                  </a:cubicBezTo>
                  <a:cubicBezTo>
                    <a:pt x="61493" y="71094"/>
                    <a:pt x="61265" y="70180"/>
                    <a:pt x="61036" y="69494"/>
                  </a:cubicBezTo>
                  <a:cubicBezTo>
                    <a:pt x="60808" y="68808"/>
                    <a:pt x="60579" y="68123"/>
                    <a:pt x="60579" y="67437"/>
                  </a:cubicBezTo>
                  <a:cubicBezTo>
                    <a:pt x="60350" y="66751"/>
                    <a:pt x="60122" y="65837"/>
                    <a:pt x="59893" y="65151"/>
                  </a:cubicBezTo>
                  <a:cubicBezTo>
                    <a:pt x="59665" y="64465"/>
                    <a:pt x="59436" y="64008"/>
                    <a:pt x="59436" y="63322"/>
                  </a:cubicBezTo>
                  <a:cubicBezTo>
                    <a:pt x="59207" y="62636"/>
                    <a:pt x="58979" y="61722"/>
                    <a:pt x="58750" y="61036"/>
                  </a:cubicBezTo>
                  <a:cubicBezTo>
                    <a:pt x="58522" y="60579"/>
                    <a:pt x="58293" y="59893"/>
                    <a:pt x="58293" y="59436"/>
                  </a:cubicBezTo>
                  <a:cubicBezTo>
                    <a:pt x="58064" y="58521"/>
                    <a:pt x="57836" y="57836"/>
                    <a:pt x="57379" y="56921"/>
                  </a:cubicBezTo>
                  <a:cubicBezTo>
                    <a:pt x="57150" y="56464"/>
                    <a:pt x="57150" y="56235"/>
                    <a:pt x="56921" y="55778"/>
                  </a:cubicBezTo>
                  <a:cubicBezTo>
                    <a:pt x="55321" y="51435"/>
                    <a:pt x="53264" y="47091"/>
                    <a:pt x="51206" y="43205"/>
                  </a:cubicBezTo>
                  <a:cubicBezTo>
                    <a:pt x="51206" y="42977"/>
                    <a:pt x="50978" y="42977"/>
                    <a:pt x="50978" y="42748"/>
                  </a:cubicBezTo>
                  <a:cubicBezTo>
                    <a:pt x="50521" y="41834"/>
                    <a:pt x="50063" y="40919"/>
                    <a:pt x="49606" y="40233"/>
                  </a:cubicBezTo>
                  <a:cubicBezTo>
                    <a:pt x="49378" y="40005"/>
                    <a:pt x="49378" y="39776"/>
                    <a:pt x="49149" y="39548"/>
                  </a:cubicBezTo>
                  <a:cubicBezTo>
                    <a:pt x="48692" y="38633"/>
                    <a:pt x="48235" y="37947"/>
                    <a:pt x="47549" y="37033"/>
                  </a:cubicBezTo>
                  <a:cubicBezTo>
                    <a:pt x="47320" y="36804"/>
                    <a:pt x="47320" y="36576"/>
                    <a:pt x="47092" y="36347"/>
                  </a:cubicBezTo>
                  <a:cubicBezTo>
                    <a:pt x="46634" y="35661"/>
                    <a:pt x="45949" y="34747"/>
                    <a:pt x="45491" y="34061"/>
                  </a:cubicBezTo>
                  <a:cubicBezTo>
                    <a:pt x="45263" y="33833"/>
                    <a:pt x="45034" y="33604"/>
                    <a:pt x="45034" y="33375"/>
                  </a:cubicBezTo>
                  <a:cubicBezTo>
                    <a:pt x="44577" y="32690"/>
                    <a:pt x="43891" y="31775"/>
                    <a:pt x="43434" y="31089"/>
                  </a:cubicBezTo>
                  <a:cubicBezTo>
                    <a:pt x="43205" y="30861"/>
                    <a:pt x="42977" y="30632"/>
                    <a:pt x="42977" y="30404"/>
                  </a:cubicBezTo>
                  <a:cubicBezTo>
                    <a:pt x="42291" y="29718"/>
                    <a:pt x="41834" y="28803"/>
                    <a:pt x="41148" y="28118"/>
                  </a:cubicBezTo>
                  <a:cubicBezTo>
                    <a:pt x="40919" y="27889"/>
                    <a:pt x="40919" y="27660"/>
                    <a:pt x="40691" y="27660"/>
                  </a:cubicBezTo>
                  <a:cubicBezTo>
                    <a:pt x="40005" y="26975"/>
                    <a:pt x="39319" y="26060"/>
                    <a:pt x="38633" y="25374"/>
                  </a:cubicBezTo>
                  <a:cubicBezTo>
                    <a:pt x="38405" y="25146"/>
                    <a:pt x="38405" y="25146"/>
                    <a:pt x="38176" y="24917"/>
                  </a:cubicBezTo>
                  <a:cubicBezTo>
                    <a:pt x="37490" y="24231"/>
                    <a:pt x="36805" y="23317"/>
                    <a:pt x="35890" y="22631"/>
                  </a:cubicBezTo>
                  <a:cubicBezTo>
                    <a:pt x="35890" y="22631"/>
                    <a:pt x="35890" y="22631"/>
                    <a:pt x="35890" y="22631"/>
                  </a:cubicBezTo>
                  <a:cubicBezTo>
                    <a:pt x="29947" y="16688"/>
                    <a:pt x="23089" y="11430"/>
                    <a:pt x="15088" y="7086"/>
                  </a:cubicBezTo>
                  <a:cubicBezTo>
                    <a:pt x="15088" y="7086"/>
                    <a:pt x="15088" y="7086"/>
                    <a:pt x="15088" y="7086"/>
                  </a:cubicBezTo>
                  <a:cubicBezTo>
                    <a:pt x="13945" y="6401"/>
                    <a:pt x="12802" y="5943"/>
                    <a:pt x="11659" y="5258"/>
                  </a:cubicBezTo>
                  <a:cubicBezTo>
                    <a:pt x="11659" y="5258"/>
                    <a:pt x="11430" y="5258"/>
                    <a:pt x="11430" y="5029"/>
                  </a:cubicBezTo>
                  <a:cubicBezTo>
                    <a:pt x="10287" y="4572"/>
                    <a:pt x="9144" y="3886"/>
                    <a:pt x="8001" y="3429"/>
                  </a:cubicBezTo>
                  <a:cubicBezTo>
                    <a:pt x="8001" y="3429"/>
                    <a:pt x="7772" y="3429"/>
                    <a:pt x="7772" y="3200"/>
                  </a:cubicBezTo>
                  <a:cubicBezTo>
                    <a:pt x="6629" y="2743"/>
                    <a:pt x="5486" y="2057"/>
                    <a:pt x="4115" y="1600"/>
                  </a:cubicBezTo>
                  <a:cubicBezTo>
                    <a:pt x="4115" y="1600"/>
                    <a:pt x="3886" y="1600"/>
                    <a:pt x="3886" y="1600"/>
                  </a:cubicBezTo>
                  <a:cubicBezTo>
                    <a:pt x="2743" y="1143"/>
                    <a:pt x="1372" y="457"/>
                    <a:pt x="0" y="0"/>
                  </a:cubicBezTo>
                  <a:cubicBezTo>
                    <a:pt x="0" y="0"/>
                    <a:pt x="0" y="0"/>
                    <a:pt x="0" y="0"/>
                  </a:cubicBezTo>
                  <a:cubicBezTo>
                    <a:pt x="8230" y="18974"/>
                    <a:pt x="13716" y="39776"/>
                    <a:pt x="16459" y="59893"/>
                  </a:cubicBezTo>
                  <a:cubicBezTo>
                    <a:pt x="21946" y="99669"/>
                    <a:pt x="-4343" y="208254"/>
                    <a:pt x="40005" y="229514"/>
                  </a:cubicBezTo>
                  <a:close/>
                </a:path>
              </a:pathLst>
            </a:custGeom>
            <a:solidFill>
              <a:srgbClr val="FFFFFF"/>
            </a:solidFill>
            <a:ln w="2286" cap="flat">
              <a:noFill/>
              <a:prstDash val="solid"/>
              <a:miter/>
            </a:ln>
          </p:spPr>
          <p:txBody>
            <a:bodyPr rtlCol="0" anchor="ctr"/>
            <a:lstStyle/>
            <a:p>
              <a:endParaRPr lang="en-US"/>
            </a:p>
          </p:txBody>
        </p:sp>
        <p:sp>
          <p:nvSpPr>
            <p:cNvPr id="95" name="Freeform 153">
              <a:extLst>
                <a:ext uri="{FF2B5EF4-FFF2-40B4-BE49-F238E27FC236}">
                  <a16:creationId xmlns:a16="http://schemas.microsoft.com/office/drawing/2014/main" id="{7296717B-B82C-1521-AF36-43BBCC6CC0E3}"/>
                </a:ext>
              </a:extLst>
            </p:cNvPr>
            <p:cNvSpPr/>
            <p:nvPr/>
          </p:nvSpPr>
          <p:spPr>
            <a:xfrm>
              <a:off x="2519324" y="5499430"/>
              <a:ext cx="1255928" cy="689457"/>
            </a:xfrm>
            <a:custGeom>
              <a:avLst/>
              <a:gdLst>
                <a:gd name="connsiteX0" fmla="*/ 914171 w 1255928"/>
                <a:gd name="connsiteY0" fmla="*/ 64694 h 689457"/>
                <a:gd name="connsiteX1" fmla="*/ 918286 w 1255928"/>
                <a:gd name="connsiteY1" fmla="*/ 175565 h 689457"/>
                <a:gd name="connsiteX2" fmla="*/ 905485 w 1255928"/>
                <a:gd name="connsiteY2" fmla="*/ 442113 h 689457"/>
                <a:gd name="connsiteX3" fmla="*/ 908456 w 1255928"/>
                <a:gd name="connsiteY3" fmla="*/ 419253 h 689457"/>
                <a:gd name="connsiteX4" fmla="*/ 895426 w 1255928"/>
                <a:gd name="connsiteY4" fmla="*/ 512521 h 689457"/>
                <a:gd name="connsiteX5" fmla="*/ 797357 w 1255928"/>
                <a:gd name="connsiteY5" fmla="*/ 615163 h 689457"/>
                <a:gd name="connsiteX6" fmla="*/ 647395 w 1255928"/>
                <a:gd name="connsiteY6" fmla="*/ 616992 h 689457"/>
                <a:gd name="connsiteX7" fmla="*/ 549783 w 1255928"/>
                <a:gd name="connsiteY7" fmla="*/ 613105 h 689457"/>
                <a:gd name="connsiteX8" fmla="*/ 440741 w 1255928"/>
                <a:gd name="connsiteY8" fmla="*/ 600075 h 689457"/>
                <a:gd name="connsiteX9" fmla="*/ 356159 w 1255928"/>
                <a:gd name="connsiteY9" fmla="*/ 556870 h 689457"/>
                <a:gd name="connsiteX10" fmla="*/ 312496 w 1255928"/>
                <a:gd name="connsiteY10" fmla="*/ 486461 h 689457"/>
                <a:gd name="connsiteX11" fmla="*/ 189967 w 1255928"/>
                <a:gd name="connsiteY11" fmla="*/ 391592 h 689457"/>
                <a:gd name="connsiteX12" fmla="*/ 38862 w 1255928"/>
                <a:gd name="connsiteY12" fmla="*/ 389992 h 689457"/>
                <a:gd name="connsiteX13" fmla="*/ 18059 w 1255928"/>
                <a:gd name="connsiteY13" fmla="*/ 382905 h 689457"/>
                <a:gd name="connsiteX14" fmla="*/ 0 w 1255928"/>
                <a:gd name="connsiteY14" fmla="*/ 381076 h 689457"/>
                <a:gd name="connsiteX15" fmla="*/ 1372 w 1255928"/>
                <a:gd name="connsiteY15" fmla="*/ 389077 h 689457"/>
                <a:gd name="connsiteX16" fmla="*/ 6401 w 1255928"/>
                <a:gd name="connsiteY16" fmla="*/ 403022 h 689457"/>
                <a:gd name="connsiteX17" fmla="*/ 18974 w 1255928"/>
                <a:gd name="connsiteY17" fmla="*/ 419481 h 689457"/>
                <a:gd name="connsiteX18" fmla="*/ 30404 w 1255928"/>
                <a:gd name="connsiteY18" fmla="*/ 427939 h 689457"/>
                <a:gd name="connsiteX19" fmla="*/ 102641 w 1255928"/>
                <a:gd name="connsiteY19" fmla="*/ 451028 h 689457"/>
                <a:gd name="connsiteX20" fmla="*/ 166649 w 1255928"/>
                <a:gd name="connsiteY20" fmla="*/ 443713 h 689457"/>
                <a:gd name="connsiteX21" fmla="*/ 185166 w 1255928"/>
                <a:gd name="connsiteY21" fmla="*/ 440970 h 689457"/>
                <a:gd name="connsiteX22" fmla="*/ 185166 w 1255928"/>
                <a:gd name="connsiteY22" fmla="*/ 440970 h 689457"/>
                <a:gd name="connsiteX23" fmla="*/ 195682 w 1255928"/>
                <a:gd name="connsiteY23" fmla="*/ 441884 h 689457"/>
                <a:gd name="connsiteX24" fmla="*/ 201168 w 1255928"/>
                <a:gd name="connsiteY24" fmla="*/ 443256 h 689457"/>
                <a:gd name="connsiteX25" fmla="*/ 205969 w 1255928"/>
                <a:gd name="connsiteY25" fmla="*/ 445084 h 689457"/>
                <a:gd name="connsiteX26" fmla="*/ 208255 w 1255928"/>
                <a:gd name="connsiteY26" fmla="*/ 446227 h 689457"/>
                <a:gd name="connsiteX27" fmla="*/ 211226 w 1255928"/>
                <a:gd name="connsiteY27" fmla="*/ 448056 h 689457"/>
                <a:gd name="connsiteX28" fmla="*/ 214427 w 1255928"/>
                <a:gd name="connsiteY28" fmla="*/ 450342 h 689457"/>
                <a:gd name="connsiteX29" fmla="*/ 216256 w 1255928"/>
                <a:gd name="connsiteY29" fmla="*/ 451942 h 689457"/>
                <a:gd name="connsiteX30" fmla="*/ 219913 w 1255928"/>
                <a:gd name="connsiteY30" fmla="*/ 455600 h 689457"/>
                <a:gd name="connsiteX31" fmla="*/ 221513 w 1255928"/>
                <a:gd name="connsiteY31" fmla="*/ 457657 h 689457"/>
                <a:gd name="connsiteX32" fmla="*/ 224714 w 1255928"/>
                <a:gd name="connsiteY32" fmla="*/ 462001 h 689457"/>
                <a:gd name="connsiteX33" fmla="*/ 227457 w 1255928"/>
                <a:gd name="connsiteY33" fmla="*/ 466801 h 689457"/>
                <a:gd name="connsiteX34" fmla="*/ 233401 w 1255928"/>
                <a:gd name="connsiteY34" fmla="*/ 484175 h 689457"/>
                <a:gd name="connsiteX35" fmla="*/ 236372 w 1255928"/>
                <a:gd name="connsiteY35" fmla="*/ 501777 h 689457"/>
                <a:gd name="connsiteX36" fmla="*/ 237973 w 1255928"/>
                <a:gd name="connsiteY36" fmla="*/ 525323 h 689457"/>
                <a:gd name="connsiteX37" fmla="*/ 238201 w 1255928"/>
                <a:gd name="connsiteY37" fmla="*/ 536982 h 689457"/>
                <a:gd name="connsiteX38" fmla="*/ 238201 w 1255928"/>
                <a:gd name="connsiteY38" fmla="*/ 542925 h 689457"/>
                <a:gd name="connsiteX39" fmla="*/ 238201 w 1255928"/>
                <a:gd name="connsiteY39" fmla="*/ 554584 h 689457"/>
                <a:gd name="connsiteX40" fmla="*/ 238430 w 1255928"/>
                <a:gd name="connsiteY40" fmla="*/ 566242 h 689457"/>
                <a:gd name="connsiteX41" fmla="*/ 239116 w 1255928"/>
                <a:gd name="connsiteY41" fmla="*/ 577901 h 689457"/>
                <a:gd name="connsiteX42" fmla="*/ 239801 w 1255928"/>
                <a:gd name="connsiteY42" fmla="*/ 587502 h 689457"/>
                <a:gd name="connsiteX43" fmla="*/ 253746 w 1255928"/>
                <a:gd name="connsiteY43" fmla="*/ 652425 h 689457"/>
                <a:gd name="connsiteX44" fmla="*/ 256261 w 1255928"/>
                <a:gd name="connsiteY44" fmla="*/ 657225 h 689457"/>
                <a:gd name="connsiteX45" fmla="*/ 256946 w 1255928"/>
                <a:gd name="connsiteY45" fmla="*/ 658368 h 689457"/>
                <a:gd name="connsiteX46" fmla="*/ 261976 w 1255928"/>
                <a:gd name="connsiteY46" fmla="*/ 666598 h 689457"/>
                <a:gd name="connsiteX47" fmla="*/ 263119 w 1255928"/>
                <a:gd name="connsiteY47" fmla="*/ 668427 h 689457"/>
                <a:gd name="connsiteX48" fmla="*/ 265862 w 1255928"/>
                <a:gd name="connsiteY48" fmla="*/ 672084 h 689457"/>
                <a:gd name="connsiteX49" fmla="*/ 267233 w 1255928"/>
                <a:gd name="connsiteY49" fmla="*/ 673684 h 689457"/>
                <a:gd name="connsiteX50" fmla="*/ 268148 w 1255928"/>
                <a:gd name="connsiteY50" fmla="*/ 674827 h 689457"/>
                <a:gd name="connsiteX51" fmla="*/ 269519 w 1255928"/>
                <a:gd name="connsiteY51" fmla="*/ 676428 h 689457"/>
                <a:gd name="connsiteX52" fmla="*/ 274320 w 1255928"/>
                <a:gd name="connsiteY52" fmla="*/ 680542 h 689457"/>
                <a:gd name="connsiteX53" fmla="*/ 276149 w 1255928"/>
                <a:gd name="connsiteY53" fmla="*/ 681457 h 689457"/>
                <a:gd name="connsiteX54" fmla="*/ 277063 w 1255928"/>
                <a:gd name="connsiteY54" fmla="*/ 681685 h 689457"/>
                <a:gd name="connsiteX55" fmla="*/ 278892 w 1255928"/>
                <a:gd name="connsiteY55" fmla="*/ 681914 h 689457"/>
                <a:gd name="connsiteX56" fmla="*/ 279806 w 1255928"/>
                <a:gd name="connsiteY56" fmla="*/ 681914 h 689457"/>
                <a:gd name="connsiteX57" fmla="*/ 279806 w 1255928"/>
                <a:gd name="connsiteY57" fmla="*/ 681914 h 689457"/>
                <a:gd name="connsiteX58" fmla="*/ 279806 w 1255928"/>
                <a:gd name="connsiteY58" fmla="*/ 681914 h 689457"/>
                <a:gd name="connsiteX59" fmla="*/ 282321 w 1255928"/>
                <a:gd name="connsiteY59" fmla="*/ 682600 h 689457"/>
                <a:gd name="connsiteX60" fmla="*/ 285293 w 1255928"/>
                <a:gd name="connsiteY60" fmla="*/ 683057 h 689457"/>
                <a:gd name="connsiteX61" fmla="*/ 287579 w 1255928"/>
                <a:gd name="connsiteY61" fmla="*/ 683514 h 689457"/>
                <a:gd name="connsiteX62" fmla="*/ 291236 w 1255928"/>
                <a:gd name="connsiteY62" fmla="*/ 683971 h 689457"/>
                <a:gd name="connsiteX63" fmla="*/ 296266 w 1255928"/>
                <a:gd name="connsiteY63" fmla="*/ 684429 h 689457"/>
                <a:gd name="connsiteX64" fmla="*/ 301295 w 1255928"/>
                <a:gd name="connsiteY64" fmla="*/ 684886 h 689457"/>
                <a:gd name="connsiteX65" fmla="*/ 304495 w 1255928"/>
                <a:gd name="connsiteY65" fmla="*/ 685114 h 689457"/>
                <a:gd name="connsiteX66" fmla="*/ 310210 w 1255928"/>
                <a:gd name="connsiteY66" fmla="*/ 685572 h 689457"/>
                <a:gd name="connsiteX67" fmla="*/ 313639 w 1255928"/>
                <a:gd name="connsiteY67" fmla="*/ 685800 h 689457"/>
                <a:gd name="connsiteX68" fmla="*/ 317068 w 1255928"/>
                <a:gd name="connsiteY68" fmla="*/ 686029 h 689457"/>
                <a:gd name="connsiteX69" fmla="*/ 324155 w 1255928"/>
                <a:gd name="connsiteY69" fmla="*/ 686486 h 689457"/>
                <a:gd name="connsiteX70" fmla="*/ 328041 w 1255928"/>
                <a:gd name="connsiteY70" fmla="*/ 686715 h 689457"/>
                <a:gd name="connsiteX71" fmla="*/ 335813 w 1255928"/>
                <a:gd name="connsiteY71" fmla="*/ 686943 h 689457"/>
                <a:gd name="connsiteX72" fmla="*/ 344272 w 1255928"/>
                <a:gd name="connsiteY72" fmla="*/ 687172 h 689457"/>
                <a:gd name="connsiteX73" fmla="*/ 353187 w 1255928"/>
                <a:gd name="connsiteY73" fmla="*/ 687400 h 689457"/>
                <a:gd name="connsiteX74" fmla="*/ 362331 w 1255928"/>
                <a:gd name="connsiteY74" fmla="*/ 687629 h 689457"/>
                <a:gd name="connsiteX75" fmla="*/ 367132 w 1255928"/>
                <a:gd name="connsiteY75" fmla="*/ 687858 h 689457"/>
                <a:gd name="connsiteX76" fmla="*/ 371932 w 1255928"/>
                <a:gd name="connsiteY76" fmla="*/ 688086 h 689457"/>
                <a:gd name="connsiteX77" fmla="*/ 392278 w 1255928"/>
                <a:gd name="connsiteY77" fmla="*/ 688543 h 689457"/>
                <a:gd name="connsiteX78" fmla="*/ 397535 w 1255928"/>
                <a:gd name="connsiteY78" fmla="*/ 688543 h 689457"/>
                <a:gd name="connsiteX79" fmla="*/ 425425 w 1255928"/>
                <a:gd name="connsiteY79" fmla="*/ 689001 h 689457"/>
                <a:gd name="connsiteX80" fmla="*/ 448970 w 1255928"/>
                <a:gd name="connsiteY80" fmla="*/ 689229 h 689457"/>
                <a:gd name="connsiteX81" fmla="*/ 537896 w 1255928"/>
                <a:gd name="connsiteY81" fmla="*/ 689458 h 689457"/>
                <a:gd name="connsiteX82" fmla="*/ 537896 w 1255928"/>
                <a:gd name="connsiteY82" fmla="*/ 689458 h 689457"/>
                <a:gd name="connsiteX83" fmla="*/ 577901 w 1255928"/>
                <a:gd name="connsiteY83" fmla="*/ 689458 h 689457"/>
                <a:gd name="connsiteX84" fmla="*/ 584530 w 1255928"/>
                <a:gd name="connsiteY84" fmla="*/ 689458 h 689457"/>
                <a:gd name="connsiteX85" fmla="*/ 598018 w 1255928"/>
                <a:gd name="connsiteY85" fmla="*/ 689458 h 689457"/>
                <a:gd name="connsiteX86" fmla="*/ 604647 w 1255928"/>
                <a:gd name="connsiteY86" fmla="*/ 689458 h 689457"/>
                <a:gd name="connsiteX87" fmla="*/ 766039 w 1255928"/>
                <a:gd name="connsiteY87" fmla="*/ 688086 h 689457"/>
                <a:gd name="connsiteX88" fmla="*/ 777697 w 1255928"/>
                <a:gd name="connsiteY88" fmla="*/ 687858 h 689457"/>
                <a:gd name="connsiteX89" fmla="*/ 816559 w 1255928"/>
                <a:gd name="connsiteY89" fmla="*/ 687400 h 689457"/>
                <a:gd name="connsiteX90" fmla="*/ 836905 w 1255928"/>
                <a:gd name="connsiteY90" fmla="*/ 687172 h 689457"/>
                <a:gd name="connsiteX91" fmla="*/ 851078 w 1255928"/>
                <a:gd name="connsiteY91" fmla="*/ 686943 h 689457"/>
                <a:gd name="connsiteX92" fmla="*/ 855650 w 1255928"/>
                <a:gd name="connsiteY92" fmla="*/ 686943 h 689457"/>
                <a:gd name="connsiteX93" fmla="*/ 864337 w 1255928"/>
                <a:gd name="connsiteY93" fmla="*/ 686715 h 689457"/>
                <a:gd name="connsiteX94" fmla="*/ 876681 w 1255928"/>
                <a:gd name="connsiteY94" fmla="*/ 686486 h 689457"/>
                <a:gd name="connsiteX95" fmla="*/ 884225 w 1255928"/>
                <a:gd name="connsiteY95" fmla="*/ 686486 h 689457"/>
                <a:gd name="connsiteX96" fmla="*/ 887882 w 1255928"/>
                <a:gd name="connsiteY96" fmla="*/ 686486 h 689457"/>
                <a:gd name="connsiteX97" fmla="*/ 894740 w 1255928"/>
                <a:gd name="connsiteY97" fmla="*/ 686486 h 689457"/>
                <a:gd name="connsiteX98" fmla="*/ 897941 w 1255928"/>
                <a:gd name="connsiteY98" fmla="*/ 686486 h 689457"/>
                <a:gd name="connsiteX99" fmla="*/ 904113 w 1255928"/>
                <a:gd name="connsiteY99" fmla="*/ 686486 h 689457"/>
                <a:gd name="connsiteX100" fmla="*/ 918972 w 1255928"/>
                <a:gd name="connsiteY100" fmla="*/ 686257 h 689457"/>
                <a:gd name="connsiteX101" fmla="*/ 948004 w 1255928"/>
                <a:gd name="connsiteY101" fmla="*/ 673913 h 689457"/>
                <a:gd name="connsiteX102" fmla="*/ 954862 w 1255928"/>
                <a:gd name="connsiteY102" fmla="*/ 665226 h 689457"/>
                <a:gd name="connsiteX103" fmla="*/ 958520 w 1255928"/>
                <a:gd name="connsiteY103" fmla="*/ 658825 h 689457"/>
                <a:gd name="connsiteX104" fmla="*/ 961263 w 1255928"/>
                <a:gd name="connsiteY104" fmla="*/ 651967 h 689457"/>
                <a:gd name="connsiteX105" fmla="*/ 963320 w 1255928"/>
                <a:gd name="connsiteY105" fmla="*/ 644881 h 689457"/>
                <a:gd name="connsiteX106" fmla="*/ 964921 w 1255928"/>
                <a:gd name="connsiteY106" fmla="*/ 637794 h 689457"/>
                <a:gd name="connsiteX107" fmla="*/ 967892 w 1255928"/>
                <a:gd name="connsiteY107" fmla="*/ 622707 h 689457"/>
                <a:gd name="connsiteX108" fmla="*/ 970864 w 1255928"/>
                <a:gd name="connsiteY108" fmla="*/ 607619 h 689457"/>
                <a:gd name="connsiteX109" fmla="*/ 974979 w 1255928"/>
                <a:gd name="connsiteY109" fmla="*/ 584759 h 689457"/>
                <a:gd name="connsiteX110" fmla="*/ 978408 w 1255928"/>
                <a:gd name="connsiteY110" fmla="*/ 561899 h 689457"/>
                <a:gd name="connsiteX111" fmla="*/ 980694 w 1255928"/>
                <a:gd name="connsiteY111" fmla="*/ 538810 h 689457"/>
                <a:gd name="connsiteX112" fmla="*/ 981151 w 1255928"/>
                <a:gd name="connsiteY112" fmla="*/ 515493 h 689457"/>
                <a:gd name="connsiteX113" fmla="*/ 981151 w 1255928"/>
                <a:gd name="connsiteY113" fmla="*/ 508178 h 689457"/>
                <a:gd name="connsiteX114" fmla="*/ 981837 w 1255928"/>
                <a:gd name="connsiteY114" fmla="*/ 493548 h 689457"/>
                <a:gd name="connsiteX115" fmla="*/ 983209 w 1255928"/>
                <a:gd name="connsiteY115" fmla="*/ 478917 h 689457"/>
                <a:gd name="connsiteX116" fmla="*/ 985037 w 1255928"/>
                <a:gd name="connsiteY116" fmla="*/ 464287 h 689457"/>
                <a:gd name="connsiteX117" fmla="*/ 986180 w 1255928"/>
                <a:gd name="connsiteY117" fmla="*/ 456972 h 689457"/>
                <a:gd name="connsiteX118" fmla="*/ 992353 w 1255928"/>
                <a:gd name="connsiteY118" fmla="*/ 438684 h 689457"/>
                <a:gd name="connsiteX119" fmla="*/ 995782 w 1255928"/>
                <a:gd name="connsiteY119" fmla="*/ 434569 h 689457"/>
                <a:gd name="connsiteX120" fmla="*/ 1018642 w 1255928"/>
                <a:gd name="connsiteY120" fmla="*/ 425425 h 689457"/>
                <a:gd name="connsiteX121" fmla="*/ 1026414 w 1255928"/>
                <a:gd name="connsiteY121" fmla="*/ 424510 h 689457"/>
                <a:gd name="connsiteX122" fmla="*/ 1049503 w 1255928"/>
                <a:gd name="connsiteY122" fmla="*/ 424510 h 689457"/>
                <a:gd name="connsiteX123" fmla="*/ 1057046 w 1255928"/>
                <a:gd name="connsiteY123" fmla="*/ 425653 h 689457"/>
                <a:gd name="connsiteX124" fmla="*/ 1064362 w 1255928"/>
                <a:gd name="connsiteY124" fmla="*/ 427482 h 689457"/>
                <a:gd name="connsiteX125" fmla="*/ 1078763 w 1255928"/>
                <a:gd name="connsiteY125" fmla="*/ 433426 h 689457"/>
                <a:gd name="connsiteX126" fmla="*/ 1155573 w 1255928"/>
                <a:gd name="connsiteY126" fmla="*/ 445770 h 689457"/>
                <a:gd name="connsiteX127" fmla="*/ 1254100 w 1255928"/>
                <a:gd name="connsiteY127" fmla="*/ 345186 h 689457"/>
                <a:gd name="connsiteX128" fmla="*/ 1254557 w 1255928"/>
                <a:gd name="connsiteY128" fmla="*/ 341757 h 689457"/>
                <a:gd name="connsiteX129" fmla="*/ 1255700 w 1255928"/>
                <a:gd name="connsiteY129" fmla="*/ 328041 h 689457"/>
                <a:gd name="connsiteX130" fmla="*/ 1255928 w 1255928"/>
                <a:gd name="connsiteY130" fmla="*/ 324841 h 689457"/>
                <a:gd name="connsiteX131" fmla="*/ 1255928 w 1255928"/>
                <a:gd name="connsiteY131" fmla="*/ 318440 h 689457"/>
                <a:gd name="connsiteX132" fmla="*/ 1255471 w 1255928"/>
                <a:gd name="connsiteY132" fmla="*/ 303810 h 689457"/>
                <a:gd name="connsiteX133" fmla="*/ 1254557 w 1255928"/>
                <a:gd name="connsiteY133" fmla="*/ 293980 h 689457"/>
                <a:gd name="connsiteX134" fmla="*/ 1250899 w 1255928"/>
                <a:gd name="connsiteY134" fmla="*/ 275920 h 689457"/>
                <a:gd name="connsiteX135" fmla="*/ 1249528 w 1255928"/>
                <a:gd name="connsiteY135" fmla="*/ 271806 h 689457"/>
                <a:gd name="connsiteX136" fmla="*/ 1246556 w 1255928"/>
                <a:gd name="connsiteY136" fmla="*/ 263805 h 689457"/>
                <a:gd name="connsiteX137" fmla="*/ 1243127 w 1255928"/>
                <a:gd name="connsiteY137" fmla="*/ 256261 h 689457"/>
                <a:gd name="connsiteX138" fmla="*/ 1241298 w 1255928"/>
                <a:gd name="connsiteY138" fmla="*/ 252603 h 689457"/>
                <a:gd name="connsiteX139" fmla="*/ 1234897 w 1255928"/>
                <a:gd name="connsiteY139" fmla="*/ 242773 h 689457"/>
                <a:gd name="connsiteX140" fmla="*/ 1225067 w 1255928"/>
                <a:gd name="connsiteY140" fmla="*/ 231343 h 689457"/>
                <a:gd name="connsiteX141" fmla="*/ 1216838 w 1255928"/>
                <a:gd name="connsiteY141" fmla="*/ 224028 h 689457"/>
                <a:gd name="connsiteX142" fmla="*/ 1185291 w 1255928"/>
                <a:gd name="connsiteY142" fmla="*/ 208255 h 689457"/>
                <a:gd name="connsiteX143" fmla="*/ 1170432 w 1255928"/>
                <a:gd name="connsiteY143" fmla="*/ 205054 h 689457"/>
                <a:gd name="connsiteX144" fmla="*/ 1148486 w 1255928"/>
                <a:gd name="connsiteY144" fmla="*/ 202997 h 689457"/>
                <a:gd name="connsiteX145" fmla="*/ 1134085 w 1255928"/>
                <a:gd name="connsiteY145" fmla="*/ 203454 h 689457"/>
                <a:gd name="connsiteX146" fmla="*/ 1113053 w 1255928"/>
                <a:gd name="connsiteY146" fmla="*/ 207340 h 689457"/>
                <a:gd name="connsiteX147" fmla="*/ 1085850 w 1255928"/>
                <a:gd name="connsiteY147" fmla="*/ 218085 h 689457"/>
                <a:gd name="connsiteX148" fmla="*/ 1072820 w 1255928"/>
                <a:gd name="connsiteY148" fmla="*/ 226086 h 689457"/>
                <a:gd name="connsiteX149" fmla="*/ 1046988 w 1255928"/>
                <a:gd name="connsiteY149" fmla="*/ 240030 h 689457"/>
                <a:gd name="connsiteX150" fmla="*/ 1030757 w 1255928"/>
                <a:gd name="connsiteY150" fmla="*/ 246660 h 689457"/>
                <a:gd name="connsiteX151" fmla="*/ 996467 w 1255928"/>
                <a:gd name="connsiteY151" fmla="*/ 245517 h 689457"/>
                <a:gd name="connsiteX152" fmla="*/ 992810 w 1255928"/>
                <a:gd name="connsiteY152" fmla="*/ 243002 h 689457"/>
                <a:gd name="connsiteX153" fmla="*/ 980923 w 1255928"/>
                <a:gd name="connsiteY153" fmla="*/ 219913 h 689457"/>
                <a:gd name="connsiteX154" fmla="*/ 980923 w 1255928"/>
                <a:gd name="connsiteY154" fmla="*/ 205512 h 689457"/>
                <a:gd name="connsiteX155" fmla="*/ 981837 w 1255928"/>
                <a:gd name="connsiteY155" fmla="*/ 197053 h 689457"/>
                <a:gd name="connsiteX156" fmla="*/ 984123 w 1255928"/>
                <a:gd name="connsiteY156" fmla="*/ 171679 h 689457"/>
                <a:gd name="connsiteX157" fmla="*/ 985266 w 1255928"/>
                <a:gd name="connsiteY157" fmla="*/ 146304 h 689457"/>
                <a:gd name="connsiteX158" fmla="*/ 985495 w 1255928"/>
                <a:gd name="connsiteY158" fmla="*/ 129388 h 689457"/>
                <a:gd name="connsiteX159" fmla="*/ 985037 w 1255928"/>
                <a:gd name="connsiteY159" fmla="*/ 104013 h 689457"/>
                <a:gd name="connsiteX160" fmla="*/ 984352 w 1255928"/>
                <a:gd name="connsiteY160" fmla="*/ 87097 h 689457"/>
                <a:gd name="connsiteX161" fmla="*/ 983437 w 1255928"/>
                <a:gd name="connsiteY161" fmla="*/ 70180 h 689457"/>
                <a:gd name="connsiteX162" fmla="*/ 981608 w 1255928"/>
                <a:gd name="connsiteY162" fmla="*/ 56464 h 689457"/>
                <a:gd name="connsiteX163" fmla="*/ 980008 w 1255928"/>
                <a:gd name="connsiteY163" fmla="*/ 50292 h 689457"/>
                <a:gd name="connsiteX164" fmla="*/ 975893 w 1255928"/>
                <a:gd name="connsiteY164" fmla="*/ 39319 h 689457"/>
                <a:gd name="connsiteX165" fmla="*/ 958063 w 1255928"/>
                <a:gd name="connsiteY165" fmla="*/ 18974 h 689457"/>
                <a:gd name="connsiteX166" fmla="*/ 942289 w 1255928"/>
                <a:gd name="connsiteY166" fmla="*/ 11202 h 689457"/>
                <a:gd name="connsiteX167" fmla="*/ 922401 w 1255928"/>
                <a:gd name="connsiteY167" fmla="*/ 6401 h 689457"/>
                <a:gd name="connsiteX168" fmla="*/ 910742 w 1255928"/>
                <a:gd name="connsiteY168" fmla="*/ 4572 h 689457"/>
                <a:gd name="connsiteX169" fmla="*/ 907313 w 1255928"/>
                <a:gd name="connsiteY169" fmla="*/ 4115 h 689457"/>
                <a:gd name="connsiteX170" fmla="*/ 898855 w 1255928"/>
                <a:gd name="connsiteY170" fmla="*/ 2972 h 689457"/>
                <a:gd name="connsiteX171" fmla="*/ 895198 w 1255928"/>
                <a:gd name="connsiteY171" fmla="*/ 2515 h 689457"/>
                <a:gd name="connsiteX172" fmla="*/ 886282 w 1255928"/>
                <a:gd name="connsiteY172" fmla="*/ 1372 h 689457"/>
                <a:gd name="connsiteX173" fmla="*/ 883539 w 1255928"/>
                <a:gd name="connsiteY173" fmla="*/ 1143 h 689457"/>
                <a:gd name="connsiteX174" fmla="*/ 871652 w 1255928"/>
                <a:gd name="connsiteY174" fmla="*/ 0 h 689457"/>
                <a:gd name="connsiteX175" fmla="*/ 914171 w 1255928"/>
                <a:gd name="connsiteY175" fmla="*/ 64694 h 68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55928" h="689457">
                  <a:moveTo>
                    <a:pt x="914171" y="64694"/>
                  </a:moveTo>
                  <a:cubicBezTo>
                    <a:pt x="920801" y="101041"/>
                    <a:pt x="918286" y="138760"/>
                    <a:pt x="918286" y="175565"/>
                  </a:cubicBezTo>
                  <a:cubicBezTo>
                    <a:pt x="918286" y="264262"/>
                    <a:pt x="917372" y="354102"/>
                    <a:pt x="905485" y="442113"/>
                  </a:cubicBezTo>
                  <a:lnTo>
                    <a:pt x="908456" y="419253"/>
                  </a:lnTo>
                  <a:cubicBezTo>
                    <a:pt x="904570" y="450114"/>
                    <a:pt x="904799" y="482575"/>
                    <a:pt x="895426" y="512521"/>
                  </a:cubicBezTo>
                  <a:cubicBezTo>
                    <a:pt x="879881" y="561899"/>
                    <a:pt x="846049" y="597332"/>
                    <a:pt x="797357" y="615163"/>
                  </a:cubicBezTo>
                  <a:cubicBezTo>
                    <a:pt x="747522" y="633451"/>
                    <a:pt x="698144" y="618592"/>
                    <a:pt x="647395" y="616992"/>
                  </a:cubicBezTo>
                  <a:cubicBezTo>
                    <a:pt x="614934" y="616077"/>
                    <a:pt x="582244" y="615163"/>
                    <a:pt x="549783" y="613105"/>
                  </a:cubicBezTo>
                  <a:cubicBezTo>
                    <a:pt x="513664" y="611048"/>
                    <a:pt x="476174" y="608305"/>
                    <a:pt x="440741" y="600075"/>
                  </a:cubicBezTo>
                  <a:cubicBezTo>
                    <a:pt x="409194" y="592760"/>
                    <a:pt x="380390" y="578130"/>
                    <a:pt x="356159" y="556870"/>
                  </a:cubicBezTo>
                  <a:cubicBezTo>
                    <a:pt x="334670" y="537896"/>
                    <a:pt x="323926" y="512064"/>
                    <a:pt x="312496" y="486461"/>
                  </a:cubicBezTo>
                  <a:cubicBezTo>
                    <a:pt x="267919" y="386106"/>
                    <a:pt x="201168" y="389763"/>
                    <a:pt x="189967" y="391592"/>
                  </a:cubicBezTo>
                  <a:cubicBezTo>
                    <a:pt x="139675" y="399136"/>
                    <a:pt x="88925" y="403479"/>
                    <a:pt x="38862" y="389992"/>
                  </a:cubicBezTo>
                  <a:cubicBezTo>
                    <a:pt x="31775" y="388163"/>
                    <a:pt x="24917" y="385648"/>
                    <a:pt x="18059" y="382905"/>
                  </a:cubicBezTo>
                  <a:cubicBezTo>
                    <a:pt x="12344" y="382219"/>
                    <a:pt x="6401" y="381762"/>
                    <a:pt x="0" y="381076"/>
                  </a:cubicBezTo>
                  <a:cubicBezTo>
                    <a:pt x="229" y="383820"/>
                    <a:pt x="686" y="386563"/>
                    <a:pt x="1372" y="389077"/>
                  </a:cubicBezTo>
                  <a:cubicBezTo>
                    <a:pt x="2515" y="394107"/>
                    <a:pt x="4115" y="398907"/>
                    <a:pt x="6401" y="403022"/>
                  </a:cubicBezTo>
                  <a:cubicBezTo>
                    <a:pt x="9601" y="409423"/>
                    <a:pt x="13945" y="414681"/>
                    <a:pt x="18974" y="419481"/>
                  </a:cubicBezTo>
                  <a:cubicBezTo>
                    <a:pt x="22403" y="422682"/>
                    <a:pt x="26289" y="425425"/>
                    <a:pt x="30404" y="427939"/>
                  </a:cubicBezTo>
                  <a:cubicBezTo>
                    <a:pt x="52349" y="441655"/>
                    <a:pt x="76581" y="449428"/>
                    <a:pt x="102641" y="451028"/>
                  </a:cubicBezTo>
                  <a:cubicBezTo>
                    <a:pt x="124358" y="452400"/>
                    <a:pt x="145390" y="449656"/>
                    <a:pt x="166649" y="443713"/>
                  </a:cubicBezTo>
                  <a:cubicBezTo>
                    <a:pt x="173279" y="441884"/>
                    <a:pt x="179451" y="440970"/>
                    <a:pt x="185166" y="440970"/>
                  </a:cubicBezTo>
                  <a:cubicBezTo>
                    <a:pt x="185166" y="440970"/>
                    <a:pt x="185166" y="440970"/>
                    <a:pt x="185166" y="440970"/>
                  </a:cubicBezTo>
                  <a:cubicBezTo>
                    <a:pt x="188824" y="440970"/>
                    <a:pt x="192253" y="441198"/>
                    <a:pt x="195682" y="441884"/>
                  </a:cubicBezTo>
                  <a:cubicBezTo>
                    <a:pt x="197510" y="442341"/>
                    <a:pt x="199339" y="442798"/>
                    <a:pt x="201168" y="443256"/>
                  </a:cubicBezTo>
                  <a:cubicBezTo>
                    <a:pt x="202768" y="443713"/>
                    <a:pt x="204368" y="444399"/>
                    <a:pt x="205969" y="445084"/>
                  </a:cubicBezTo>
                  <a:cubicBezTo>
                    <a:pt x="206654" y="445542"/>
                    <a:pt x="207569" y="445770"/>
                    <a:pt x="208255" y="446227"/>
                  </a:cubicBezTo>
                  <a:cubicBezTo>
                    <a:pt x="209398" y="446685"/>
                    <a:pt x="210312" y="447370"/>
                    <a:pt x="211226" y="448056"/>
                  </a:cubicBezTo>
                  <a:cubicBezTo>
                    <a:pt x="212369" y="448742"/>
                    <a:pt x="213512" y="449656"/>
                    <a:pt x="214427" y="450342"/>
                  </a:cubicBezTo>
                  <a:cubicBezTo>
                    <a:pt x="215113" y="450799"/>
                    <a:pt x="215798" y="451485"/>
                    <a:pt x="216256" y="451942"/>
                  </a:cubicBezTo>
                  <a:cubicBezTo>
                    <a:pt x="217399" y="453085"/>
                    <a:pt x="218770" y="454228"/>
                    <a:pt x="219913" y="455600"/>
                  </a:cubicBezTo>
                  <a:cubicBezTo>
                    <a:pt x="220599" y="456286"/>
                    <a:pt x="221056" y="456972"/>
                    <a:pt x="221513" y="457657"/>
                  </a:cubicBezTo>
                  <a:cubicBezTo>
                    <a:pt x="222656" y="459029"/>
                    <a:pt x="223571" y="460629"/>
                    <a:pt x="224714" y="462001"/>
                  </a:cubicBezTo>
                  <a:cubicBezTo>
                    <a:pt x="225628" y="463601"/>
                    <a:pt x="226543" y="465201"/>
                    <a:pt x="227457" y="466801"/>
                  </a:cubicBezTo>
                  <a:cubicBezTo>
                    <a:pt x="229972" y="471831"/>
                    <a:pt x="232029" y="477774"/>
                    <a:pt x="233401" y="484175"/>
                  </a:cubicBezTo>
                  <a:cubicBezTo>
                    <a:pt x="234772" y="489890"/>
                    <a:pt x="235687" y="495834"/>
                    <a:pt x="236372" y="501777"/>
                  </a:cubicBezTo>
                  <a:cubicBezTo>
                    <a:pt x="237287" y="509550"/>
                    <a:pt x="237744" y="517322"/>
                    <a:pt x="237973" y="525323"/>
                  </a:cubicBezTo>
                  <a:cubicBezTo>
                    <a:pt x="237973" y="529209"/>
                    <a:pt x="238201" y="533095"/>
                    <a:pt x="238201" y="536982"/>
                  </a:cubicBezTo>
                  <a:cubicBezTo>
                    <a:pt x="238201" y="539039"/>
                    <a:pt x="238201" y="540868"/>
                    <a:pt x="238201" y="542925"/>
                  </a:cubicBezTo>
                  <a:cubicBezTo>
                    <a:pt x="238201" y="546811"/>
                    <a:pt x="238201" y="550698"/>
                    <a:pt x="238201" y="554584"/>
                  </a:cubicBezTo>
                  <a:cubicBezTo>
                    <a:pt x="238201" y="558470"/>
                    <a:pt x="238430" y="562356"/>
                    <a:pt x="238430" y="566242"/>
                  </a:cubicBezTo>
                  <a:cubicBezTo>
                    <a:pt x="238658" y="570129"/>
                    <a:pt x="238887" y="574015"/>
                    <a:pt x="239116" y="577901"/>
                  </a:cubicBezTo>
                  <a:cubicBezTo>
                    <a:pt x="239344" y="581101"/>
                    <a:pt x="239573" y="584302"/>
                    <a:pt x="239801" y="587502"/>
                  </a:cubicBezTo>
                  <a:cubicBezTo>
                    <a:pt x="241173" y="609676"/>
                    <a:pt x="242545" y="632079"/>
                    <a:pt x="253746" y="652425"/>
                  </a:cubicBezTo>
                  <a:cubicBezTo>
                    <a:pt x="254432" y="653568"/>
                    <a:pt x="255346" y="655396"/>
                    <a:pt x="256261" y="657225"/>
                  </a:cubicBezTo>
                  <a:cubicBezTo>
                    <a:pt x="256489" y="657682"/>
                    <a:pt x="256718" y="657911"/>
                    <a:pt x="256946" y="658368"/>
                  </a:cubicBezTo>
                  <a:cubicBezTo>
                    <a:pt x="258318" y="660883"/>
                    <a:pt x="260147" y="663855"/>
                    <a:pt x="261976" y="666598"/>
                  </a:cubicBezTo>
                  <a:cubicBezTo>
                    <a:pt x="262433" y="667284"/>
                    <a:pt x="262661" y="667741"/>
                    <a:pt x="263119" y="668427"/>
                  </a:cubicBezTo>
                  <a:cubicBezTo>
                    <a:pt x="264033" y="669798"/>
                    <a:pt x="264947" y="670941"/>
                    <a:pt x="265862" y="672084"/>
                  </a:cubicBezTo>
                  <a:cubicBezTo>
                    <a:pt x="266319" y="672770"/>
                    <a:pt x="266776" y="673227"/>
                    <a:pt x="267233" y="673684"/>
                  </a:cubicBezTo>
                  <a:cubicBezTo>
                    <a:pt x="267462" y="674142"/>
                    <a:pt x="267919" y="674599"/>
                    <a:pt x="268148" y="674827"/>
                  </a:cubicBezTo>
                  <a:cubicBezTo>
                    <a:pt x="268605" y="675285"/>
                    <a:pt x="269062" y="675970"/>
                    <a:pt x="269519" y="676428"/>
                  </a:cubicBezTo>
                  <a:cubicBezTo>
                    <a:pt x="271120" y="678028"/>
                    <a:pt x="272720" y="679628"/>
                    <a:pt x="274320" y="680542"/>
                  </a:cubicBezTo>
                  <a:cubicBezTo>
                    <a:pt x="275006" y="681000"/>
                    <a:pt x="275692" y="681228"/>
                    <a:pt x="276149" y="681457"/>
                  </a:cubicBezTo>
                  <a:cubicBezTo>
                    <a:pt x="276377" y="681685"/>
                    <a:pt x="276835" y="681685"/>
                    <a:pt x="277063" y="681685"/>
                  </a:cubicBezTo>
                  <a:cubicBezTo>
                    <a:pt x="277749" y="681914"/>
                    <a:pt x="278206" y="681914"/>
                    <a:pt x="278892" y="681914"/>
                  </a:cubicBezTo>
                  <a:cubicBezTo>
                    <a:pt x="279121" y="681914"/>
                    <a:pt x="279578" y="681914"/>
                    <a:pt x="279806" y="681914"/>
                  </a:cubicBezTo>
                  <a:lnTo>
                    <a:pt x="279806" y="681914"/>
                  </a:lnTo>
                  <a:lnTo>
                    <a:pt x="279806" y="681914"/>
                  </a:lnTo>
                  <a:cubicBezTo>
                    <a:pt x="280492" y="682143"/>
                    <a:pt x="281407" y="682371"/>
                    <a:pt x="282321" y="682600"/>
                  </a:cubicBezTo>
                  <a:cubicBezTo>
                    <a:pt x="283235" y="682828"/>
                    <a:pt x="284150" y="683057"/>
                    <a:pt x="285293" y="683057"/>
                  </a:cubicBezTo>
                  <a:cubicBezTo>
                    <a:pt x="285979" y="683286"/>
                    <a:pt x="286893" y="683286"/>
                    <a:pt x="287579" y="683514"/>
                  </a:cubicBezTo>
                  <a:cubicBezTo>
                    <a:pt x="288722" y="683743"/>
                    <a:pt x="289865" y="683743"/>
                    <a:pt x="291236" y="683971"/>
                  </a:cubicBezTo>
                  <a:cubicBezTo>
                    <a:pt x="292837" y="684200"/>
                    <a:pt x="294437" y="684429"/>
                    <a:pt x="296266" y="684429"/>
                  </a:cubicBezTo>
                  <a:cubicBezTo>
                    <a:pt x="297866" y="684657"/>
                    <a:pt x="299695" y="684657"/>
                    <a:pt x="301295" y="684886"/>
                  </a:cubicBezTo>
                  <a:cubicBezTo>
                    <a:pt x="302438" y="684886"/>
                    <a:pt x="303352" y="685114"/>
                    <a:pt x="304495" y="685114"/>
                  </a:cubicBezTo>
                  <a:cubicBezTo>
                    <a:pt x="306324" y="685343"/>
                    <a:pt x="308153" y="685343"/>
                    <a:pt x="310210" y="685572"/>
                  </a:cubicBezTo>
                  <a:cubicBezTo>
                    <a:pt x="311353" y="685572"/>
                    <a:pt x="312496" y="685800"/>
                    <a:pt x="313639" y="685800"/>
                  </a:cubicBezTo>
                  <a:cubicBezTo>
                    <a:pt x="314782" y="685800"/>
                    <a:pt x="315925" y="686029"/>
                    <a:pt x="317068" y="686029"/>
                  </a:cubicBezTo>
                  <a:cubicBezTo>
                    <a:pt x="319354" y="686257"/>
                    <a:pt x="321869" y="686257"/>
                    <a:pt x="324155" y="686486"/>
                  </a:cubicBezTo>
                  <a:cubicBezTo>
                    <a:pt x="325526" y="686486"/>
                    <a:pt x="326669" y="686715"/>
                    <a:pt x="328041" y="686715"/>
                  </a:cubicBezTo>
                  <a:cubicBezTo>
                    <a:pt x="330556" y="686943"/>
                    <a:pt x="333070" y="686943"/>
                    <a:pt x="335813" y="686943"/>
                  </a:cubicBezTo>
                  <a:cubicBezTo>
                    <a:pt x="338557" y="686943"/>
                    <a:pt x="341300" y="687172"/>
                    <a:pt x="344272" y="687172"/>
                  </a:cubicBezTo>
                  <a:cubicBezTo>
                    <a:pt x="347243" y="687172"/>
                    <a:pt x="349987" y="687400"/>
                    <a:pt x="353187" y="687400"/>
                  </a:cubicBezTo>
                  <a:cubicBezTo>
                    <a:pt x="356159" y="687400"/>
                    <a:pt x="359131" y="687629"/>
                    <a:pt x="362331" y="687629"/>
                  </a:cubicBezTo>
                  <a:cubicBezTo>
                    <a:pt x="363931" y="687629"/>
                    <a:pt x="365531" y="687629"/>
                    <a:pt x="367132" y="687858"/>
                  </a:cubicBezTo>
                  <a:cubicBezTo>
                    <a:pt x="368732" y="687858"/>
                    <a:pt x="370332" y="687858"/>
                    <a:pt x="371932" y="688086"/>
                  </a:cubicBezTo>
                  <a:cubicBezTo>
                    <a:pt x="378562" y="688315"/>
                    <a:pt x="385420" y="688315"/>
                    <a:pt x="392278" y="688543"/>
                  </a:cubicBezTo>
                  <a:cubicBezTo>
                    <a:pt x="394106" y="688543"/>
                    <a:pt x="395707" y="688543"/>
                    <a:pt x="397535" y="688543"/>
                  </a:cubicBezTo>
                  <a:cubicBezTo>
                    <a:pt x="406451" y="688772"/>
                    <a:pt x="415823" y="688772"/>
                    <a:pt x="425425" y="689001"/>
                  </a:cubicBezTo>
                  <a:cubicBezTo>
                    <a:pt x="433197" y="689001"/>
                    <a:pt x="440969" y="689229"/>
                    <a:pt x="448970" y="689229"/>
                  </a:cubicBezTo>
                  <a:cubicBezTo>
                    <a:pt x="477088" y="689458"/>
                    <a:pt x="507035" y="689458"/>
                    <a:pt x="537896" y="689458"/>
                  </a:cubicBezTo>
                  <a:cubicBezTo>
                    <a:pt x="537896" y="689458"/>
                    <a:pt x="537896" y="689458"/>
                    <a:pt x="537896" y="689458"/>
                  </a:cubicBezTo>
                  <a:cubicBezTo>
                    <a:pt x="551155" y="689458"/>
                    <a:pt x="564413" y="689458"/>
                    <a:pt x="577901" y="689458"/>
                  </a:cubicBezTo>
                  <a:cubicBezTo>
                    <a:pt x="580187" y="689458"/>
                    <a:pt x="582473" y="689458"/>
                    <a:pt x="584530" y="689458"/>
                  </a:cubicBezTo>
                  <a:cubicBezTo>
                    <a:pt x="589102" y="689458"/>
                    <a:pt x="593446" y="689458"/>
                    <a:pt x="598018" y="689458"/>
                  </a:cubicBezTo>
                  <a:cubicBezTo>
                    <a:pt x="600304" y="689458"/>
                    <a:pt x="602590" y="689458"/>
                    <a:pt x="604647" y="689458"/>
                  </a:cubicBezTo>
                  <a:cubicBezTo>
                    <a:pt x="660654" y="689229"/>
                    <a:pt x="716661" y="688772"/>
                    <a:pt x="766039" y="688086"/>
                  </a:cubicBezTo>
                  <a:cubicBezTo>
                    <a:pt x="769925" y="688086"/>
                    <a:pt x="773811" y="688086"/>
                    <a:pt x="777697" y="687858"/>
                  </a:cubicBezTo>
                  <a:cubicBezTo>
                    <a:pt x="791185" y="687629"/>
                    <a:pt x="804215" y="687629"/>
                    <a:pt x="816559" y="687400"/>
                  </a:cubicBezTo>
                  <a:cubicBezTo>
                    <a:pt x="823646" y="687400"/>
                    <a:pt x="830275" y="687172"/>
                    <a:pt x="836905" y="687172"/>
                  </a:cubicBezTo>
                  <a:cubicBezTo>
                    <a:pt x="841705" y="687172"/>
                    <a:pt x="846506" y="686943"/>
                    <a:pt x="851078" y="686943"/>
                  </a:cubicBezTo>
                  <a:cubicBezTo>
                    <a:pt x="852678" y="686943"/>
                    <a:pt x="854050" y="686943"/>
                    <a:pt x="855650" y="686943"/>
                  </a:cubicBezTo>
                  <a:cubicBezTo>
                    <a:pt x="858622" y="686943"/>
                    <a:pt x="861593" y="686943"/>
                    <a:pt x="864337" y="686715"/>
                  </a:cubicBezTo>
                  <a:cubicBezTo>
                    <a:pt x="868680" y="686715"/>
                    <a:pt x="872795" y="686486"/>
                    <a:pt x="876681" y="686486"/>
                  </a:cubicBezTo>
                  <a:cubicBezTo>
                    <a:pt x="879196" y="686486"/>
                    <a:pt x="881939" y="686486"/>
                    <a:pt x="884225" y="686486"/>
                  </a:cubicBezTo>
                  <a:cubicBezTo>
                    <a:pt x="885368" y="686486"/>
                    <a:pt x="886739" y="686486"/>
                    <a:pt x="887882" y="686486"/>
                  </a:cubicBezTo>
                  <a:cubicBezTo>
                    <a:pt x="890168" y="686486"/>
                    <a:pt x="892454" y="686486"/>
                    <a:pt x="894740" y="686486"/>
                  </a:cubicBezTo>
                  <a:cubicBezTo>
                    <a:pt x="895883" y="686486"/>
                    <a:pt x="897026" y="686486"/>
                    <a:pt x="897941" y="686486"/>
                  </a:cubicBezTo>
                  <a:cubicBezTo>
                    <a:pt x="899998" y="686486"/>
                    <a:pt x="902056" y="686486"/>
                    <a:pt x="904113" y="686486"/>
                  </a:cubicBezTo>
                  <a:cubicBezTo>
                    <a:pt x="909828" y="686486"/>
                    <a:pt x="914857" y="686257"/>
                    <a:pt x="918972" y="686257"/>
                  </a:cubicBezTo>
                  <a:cubicBezTo>
                    <a:pt x="932002" y="686029"/>
                    <a:pt x="940689" y="681457"/>
                    <a:pt x="948004" y="673913"/>
                  </a:cubicBezTo>
                  <a:cubicBezTo>
                    <a:pt x="950519" y="671398"/>
                    <a:pt x="952576" y="668427"/>
                    <a:pt x="954862" y="665226"/>
                  </a:cubicBezTo>
                  <a:cubicBezTo>
                    <a:pt x="956234" y="663169"/>
                    <a:pt x="957605" y="660883"/>
                    <a:pt x="958520" y="658825"/>
                  </a:cubicBezTo>
                  <a:cubicBezTo>
                    <a:pt x="959663" y="656539"/>
                    <a:pt x="960577" y="654253"/>
                    <a:pt x="961263" y="651967"/>
                  </a:cubicBezTo>
                  <a:cubicBezTo>
                    <a:pt x="961949" y="649681"/>
                    <a:pt x="962635" y="647395"/>
                    <a:pt x="963320" y="644881"/>
                  </a:cubicBezTo>
                  <a:cubicBezTo>
                    <a:pt x="964006" y="642595"/>
                    <a:pt x="964463" y="640080"/>
                    <a:pt x="964921" y="637794"/>
                  </a:cubicBezTo>
                  <a:cubicBezTo>
                    <a:pt x="965835" y="632765"/>
                    <a:pt x="966749" y="627736"/>
                    <a:pt x="967892" y="622707"/>
                  </a:cubicBezTo>
                  <a:cubicBezTo>
                    <a:pt x="968807" y="617677"/>
                    <a:pt x="969950" y="612648"/>
                    <a:pt x="970864" y="607619"/>
                  </a:cubicBezTo>
                  <a:cubicBezTo>
                    <a:pt x="972236" y="600075"/>
                    <a:pt x="973836" y="592531"/>
                    <a:pt x="974979" y="584759"/>
                  </a:cubicBezTo>
                  <a:cubicBezTo>
                    <a:pt x="976351" y="577215"/>
                    <a:pt x="977494" y="569443"/>
                    <a:pt x="978408" y="561899"/>
                  </a:cubicBezTo>
                  <a:cubicBezTo>
                    <a:pt x="979322" y="554355"/>
                    <a:pt x="980237" y="546583"/>
                    <a:pt x="980694" y="538810"/>
                  </a:cubicBezTo>
                  <a:cubicBezTo>
                    <a:pt x="981151" y="531038"/>
                    <a:pt x="981380" y="523266"/>
                    <a:pt x="981151" y="515493"/>
                  </a:cubicBezTo>
                  <a:cubicBezTo>
                    <a:pt x="981151" y="512979"/>
                    <a:pt x="981151" y="510693"/>
                    <a:pt x="981151" y="508178"/>
                  </a:cubicBezTo>
                  <a:cubicBezTo>
                    <a:pt x="981151" y="503377"/>
                    <a:pt x="981380" y="498348"/>
                    <a:pt x="981837" y="493548"/>
                  </a:cubicBezTo>
                  <a:cubicBezTo>
                    <a:pt x="982294" y="488747"/>
                    <a:pt x="982751" y="483718"/>
                    <a:pt x="983209" y="478917"/>
                  </a:cubicBezTo>
                  <a:cubicBezTo>
                    <a:pt x="983894" y="474117"/>
                    <a:pt x="984352" y="469087"/>
                    <a:pt x="985037" y="464287"/>
                  </a:cubicBezTo>
                  <a:cubicBezTo>
                    <a:pt x="985495" y="461772"/>
                    <a:pt x="985723" y="459486"/>
                    <a:pt x="986180" y="456972"/>
                  </a:cubicBezTo>
                  <a:cubicBezTo>
                    <a:pt x="987323" y="449199"/>
                    <a:pt x="989381" y="443256"/>
                    <a:pt x="992353" y="438684"/>
                  </a:cubicBezTo>
                  <a:cubicBezTo>
                    <a:pt x="993267" y="437083"/>
                    <a:pt x="994410" y="435712"/>
                    <a:pt x="995782" y="434569"/>
                  </a:cubicBezTo>
                  <a:cubicBezTo>
                    <a:pt x="1000811" y="429768"/>
                    <a:pt x="1008126" y="427025"/>
                    <a:pt x="1018642" y="425425"/>
                  </a:cubicBezTo>
                  <a:cubicBezTo>
                    <a:pt x="1021156" y="424968"/>
                    <a:pt x="1023899" y="424739"/>
                    <a:pt x="1026414" y="424510"/>
                  </a:cubicBezTo>
                  <a:cubicBezTo>
                    <a:pt x="1034186" y="423825"/>
                    <a:pt x="1041959" y="423596"/>
                    <a:pt x="1049503" y="424510"/>
                  </a:cubicBezTo>
                  <a:cubicBezTo>
                    <a:pt x="1052017" y="424739"/>
                    <a:pt x="1054532" y="425196"/>
                    <a:pt x="1057046" y="425653"/>
                  </a:cubicBezTo>
                  <a:cubicBezTo>
                    <a:pt x="1059561" y="426111"/>
                    <a:pt x="1062076" y="426796"/>
                    <a:pt x="1064362" y="427482"/>
                  </a:cubicBezTo>
                  <a:cubicBezTo>
                    <a:pt x="1069162" y="428854"/>
                    <a:pt x="1073963" y="430911"/>
                    <a:pt x="1078763" y="433426"/>
                  </a:cubicBezTo>
                  <a:cubicBezTo>
                    <a:pt x="1109167" y="443027"/>
                    <a:pt x="1134542" y="446685"/>
                    <a:pt x="1155573" y="445770"/>
                  </a:cubicBezTo>
                  <a:cubicBezTo>
                    <a:pt x="1224382" y="442570"/>
                    <a:pt x="1247927" y="390678"/>
                    <a:pt x="1254100" y="345186"/>
                  </a:cubicBezTo>
                  <a:cubicBezTo>
                    <a:pt x="1254328" y="344043"/>
                    <a:pt x="1254328" y="342900"/>
                    <a:pt x="1254557" y="341757"/>
                  </a:cubicBezTo>
                  <a:cubicBezTo>
                    <a:pt x="1255014" y="337185"/>
                    <a:pt x="1255471" y="332613"/>
                    <a:pt x="1255700" y="328041"/>
                  </a:cubicBezTo>
                  <a:cubicBezTo>
                    <a:pt x="1255700" y="326898"/>
                    <a:pt x="1255700" y="325755"/>
                    <a:pt x="1255928" y="324841"/>
                  </a:cubicBezTo>
                  <a:cubicBezTo>
                    <a:pt x="1255928" y="322555"/>
                    <a:pt x="1255928" y="320497"/>
                    <a:pt x="1255928" y="318440"/>
                  </a:cubicBezTo>
                  <a:cubicBezTo>
                    <a:pt x="1255928" y="313182"/>
                    <a:pt x="1255700" y="308153"/>
                    <a:pt x="1255471" y="303810"/>
                  </a:cubicBezTo>
                  <a:cubicBezTo>
                    <a:pt x="1255243" y="300381"/>
                    <a:pt x="1254785" y="297180"/>
                    <a:pt x="1254557" y="293980"/>
                  </a:cubicBezTo>
                  <a:cubicBezTo>
                    <a:pt x="1253642" y="287579"/>
                    <a:pt x="1252499" y="281635"/>
                    <a:pt x="1250899" y="275920"/>
                  </a:cubicBezTo>
                  <a:cubicBezTo>
                    <a:pt x="1250442" y="274549"/>
                    <a:pt x="1249985" y="273177"/>
                    <a:pt x="1249528" y="271806"/>
                  </a:cubicBezTo>
                  <a:cubicBezTo>
                    <a:pt x="1248613" y="269062"/>
                    <a:pt x="1247699" y="266319"/>
                    <a:pt x="1246556" y="263805"/>
                  </a:cubicBezTo>
                  <a:cubicBezTo>
                    <a:pt x="1245413" y="261290"/>
                    <a:pt x="1244270" y="258775"/>
                    <a:pt x="1243127" y="256261"/>
                  </a:cubicBezTo>
                  <a:cubicBezTo>
                    <a:pt x="1242441" y="255118"/>
                    <a:pt x="1241984" y="253975"/>
                    <a:pt x="1241298" y="252603"/>
                  </a:cubicBezTo>
                  <a:cubicBezTo>
                    <a:pt x="1239469" y="249174"/>
                    <a:pt x="1237183" y="245745"/>
                    <a:pt x="1234897" y="242773"/>
                  </a:cubicBezTo>
                  <a:cubicBezTo>
                    <a:pt x="1231925" y="238659"/>
                    <a:pt x="1228725" y="234772"/>
                    <a:pt x="1225067" y="231343"/>
                  </a:cubicBezTo>
                  <a:cubicBezTo>
                    <a:pt x="1222553" y="228829"/>
                    <a:pt x="1219810" y="226314"/>
                    <a:pt x="1216838" y="224028"/>
                  </a:cubicBezTo>
                  <a:cubicBezTo>
                    <a:pt x="1207237" y="216713"/>
                    <a:pt x="1196492" y="211455"/>
                    <a:pt x="1185291" y="208255"/>
                  </a:cubicBezTo>
                  <a:cubicBezTo>
                    <a:pt x="1180262" y="206883"/>
                    <a:pt x="1175461" y="205740"/>
                    <a:pt x="1170432" y="205054"/>
                  </a:cubicBezTo>
                  <a:cubicBezTo>
                    <a:pt x="1163117" y="203683"/>
                    <a:pt x="1155802" y="202997"/>
                    <a:pt x="1148486" y="202997"/>
                  </a:cubicBezTo>
                  <a:cubicBezTo>
                    <a:pt x="1143686" y="202997"/>
                    <a:pt x="1138885" y="202997"/>
                    <a:pt x="1134085" y="203454"/>
                  </a:cubicBezTo>
                  <a:cubicBezTo>
                    <a:pt x="1126998" y="204140"/>
                    <a:pt x="1119911" y="205512"/>
                    <a:pt x="1113053" y="207340"/>
                  </a:cubicBezTo>
                  <a:cubicBezTo>
                    <a:pt x="1103681" y="209855"/>
                    <a:pt x="1094765" y="213513"/>
                    <a:pt x="1085850" y="218085"/>
                  </a:cubicBezTo>
                  <a:cubicBezTo>
                    <a:pt x="1081507" y="220371"/>
                    <a:pt x="1077163" y="223114"/>
                    <a:pt x="1072820" y="226086"/>
                  </a:cubicBezTo>
                  <a:cubicBezTo>
                    <a:pt x="1064590" y="231801"/>
                    <a:pt x="1055903" y="236144"/>
                    <a:pt x="1046988" y="240030"/>
                  </a:cubicBezTo>
                  <a:cubicBezTo>
                    <a:pt x="1041730" y="242316"/>
                    <a:pt x="1036244" y="244602"/>
                    <a:pt x="1030757" y="246660"/>
                  </a:cubicBezTo>
                  <a:cubicBezTo>
                    <a:pt x="1017499" y="251917"/>
                    <a:pt x="1005383" y="251003"/>
                    <a:pt x="996467" y="245517"/>
                  </a:cubicBezTo>
                  <a:cubicBezTo>
                    <a:pt x="995096" y="244831"/>
                    <a:pt x="993953" y="243916"/>
                    <a:pt x="992810" y="243002"/>
                  </a:cubicBezTo>
                  <a:cubicBezTo>
                    <a:pt x="986638" y="237744"/>
                    <a:pt x="982294" y="229743"/>
                    <a:pt x="980923" y="219913"/>
                  </a:cubicBezTo>
                  <a:cubicBezTo>
                    <a:pt x="980237" y="215570"/>
                    <a:pt x="980237" y="210541"/>
                    <a:pt x="980923" y="205512"/>
                  </a:cubicBezTo>
                  <a:cubicBezTo>
                    <a:pt x="981380" y="202768"/>
                    <a:pt x="981608" y="199797"/>
                    <a:pt x="981837" y="197053"/>
                  </a:cubicBezTo>
                  <a:cubicBezTo>
                    <a:pt x="982751" y="188595"/>
                    <a:pt x="983437" y="180137"/>
                    <a:pt x="984123" y="171679"/>
                  </a:cubicBezTo>
                  <a:cubicBezTo>
                    <a:pt x="984580" y="163221"/>
                    <a:pt x="985037" y="154762"/>
                    <a:pt x="985266" y="146304"/>
                  </a:cubicBezTo>
                  <a:cubicBezTo>
                    <a:pt x="985495" y="140589"/>
                    <a:pt x="985495" y="135103"/>
                    <a:pt x="985495" y="129388"/>
                  </a:cubicBezTo>
                  <a:cubicBezTo>
                    <a:pt x="985495" y="120930"/>
                    <a:pt x="985495" y="112471"/>
                    <a:pt x="985037" y="104013"/>
                  </a:cubicBezTo>
                  <a:cubicBezTo>
                    <a:pt x="984809" y="98298"/>
                    <a:pt x="984580" y="92812"/>
                    <a:pt x="984352" y="87097"/>
                  </a:cubicBezTo>
                  <a:cubicBezTo>
                    <a:pt x="984123" y="81382"/>
                    <a:pt x="983666" y="75895"/>
                    <a:pt x="983437" y="70180"/>
                  </a:cubicBezTo>
                  <a:cubicBezTo>
                    <a:pt x="983209" y="65380"/>
                    <a:pt x="982523" y="60808"/>
                    <a:pt x="981608" y="56464"/>
                  </a:cubicBezTo>
                  <a:cubicBezTo>
                    <a:pt x="981151" y="54407"/>
                    <a:pt x="980694" y="52350"/>
                    <a:pt x="980008" y="50292"/>
                  </a:cubicBezTo>
                  <a:cubicBezTo>
                    <a:pt x="978865" y="46406"/>
                    <a:pt x="977494" y="42748"/>
                    <a:pt x="975893" y="39319"/>
                  </a:cubicBezTo>
                  <a:cubicBezTo>
                    <a:pt x="971779" y="30861"/>
                    <a:pt x="965835" y="24232"/>
                    <a:pt x="958063" y="18974"/>
                  </a:cubicBezTo>
                  <a:cubicBezTo>
                    <a:pt x="953491" y="15774"/>
                    <a:pt x="948233" y="13259"/>
                    <a:pt x="942289" y="11202"/>
                  </a:cubicBezTo>
                  <a:cubicBezTo>
                    <a:pt x="936346" y="9144"/>
                    <a:pt x="929716" y="7544"/>
                    <a:pt x="922401" y="6401"/>
                  </a:cubicBezTo>
                  <a:cubicBezTo>
                    <a:pt x="918515" y="5715"/>
                    <a:pt x="914629" y="5258"/>
                    <a:pt x="910742" y="4572"/>
                  </a:cubicBezTo>
                  <a:cubicBezTo>
                    <a:pt x="909599" y="4344"/>
                    <a:pt x="908456" y="4344"/>
                    <a:pt x="907313" y="4115"/>
                  </a:cubicBezTo>
                  <a:cubicBezTo>
                    <a:pt x="904570" y="3658"/>
                    <a:pt x="901598" y="3429"/>
                    <a:pt x="898855" y="2972"/>
                  </a:cubicBezTo>
                  <a:cubicBezTo>
                    <a:pt x="897712" y="2743"/>
                    <a:pt x="896341" y="2743"/>
                    <a:pt x="895198" y="2515"/>
                  </a:cubicBezTo>
                  <a:cubicBezTo>
                    <a:pt x="892226" y="2058"/>
                    <a:pt x="889254" y="1829"/>
                    <a:pt x="886282" y="1372"/>
                  </a:cubicBezTo>
                  <a:cubicBezTo>
                    <a:pt x="885368" y="1372"/>
                    <a:pt x="884453" y="1143"/>
                    <a:pt x="883539" y="1143"/>
                  </a:cubicBezTo>
                  <a:cubicBezTo>
                    <a:pt x="879653" y="686"/>
                    <a:pt x="875538" y="229"/>
                    <a:pt x="871652" y="0"/>
                  </a:cubicBezTo>
                  <a:cubicBezTo>
                    <a:pt x="893369" y="15545"/>
                    <a:pt x="909371" y="38176"/>
                    <a:pt x="914171" y="64694"/>
                  </a:cubicBezTo>
                  <a:close/>
                </a:path>
              </a:pathLst>
            </a:custGeom>
            <a:solidFill>
              <a:srgbClr val="FFFFFF"/>
            </a:solidFill>
            <a:ln w="2286" cap="flat">
              <a:noFill/>
              <a:prstDash val="solid"/>
              <a:miter/>
            </a:ln>
          </p:spPr>
          <p:txBody>
            <a:bodyPr rtlCol="0" anchor="ctr"/>
            <a:lstStyle/>
            <a:p>
              <a:endParaRPr lang="en-US"/>
            </a:p>
          </p:txBody>
        </p:sp>
        <p:sp>
          <p:nvSpPr>
            <p:cNvPr id="96" name="Freeform 154">
              <a:extLst>
                <a:ext uri="{FF2B5EF4-FFF2-40B4-BE49-F238E27FC236}">
                  <a16:creationId xmlns:a16="http://schemas.microsoft.com/office/drawing/2014/main" id="{B7BED65B-A8E9-E0A9-D263-C59F4EC960B4}"/>
                </a:ext>
              </a:extLst>
            </p:cNvPr>
            <p:cNvSpPr/>
            <p:nvPr/>
          </p:nvSpPr>
          <p:spPr>
            <a:xfrm>
              <a:off x="2436714" y="5191934"/>
              <a:ext cx="1358789" cy="1019392"/>
            </a:xfrm>
            <a:custGeom>
              <a:avLst/>
              <a:gdLst>
                <a:gd name="connsiteX0" fmla="*/ 17230 w 1358789"/>
                <a:gd name="connsiteY0" fmla="*/ 508892 h 1019392"/>
                <a:gd name="connsiteX1" fmla="*/ 25688 w 1358789"/>
                <a:gd name="connsiteY1" fmla="*/ 631421 h 1019392"/>
                <a:gd name="connsiteX2" fmla="*/ 59749 w 1358789"/>
                <a:gd name="connsiteY2" fmla="*/ 695429 h 1019392"/>
                <a:gd name="connsiteX3" fmla="*/ 100212 w 1358789"/>
                <a:gd name="connsiteY3" fmla="*/ 750751 h 1019392"/>
                <a:gd name="connsiteX4" fmla="*/ 136331 w 1358789"/>
                <a:gd name="connsiteY4" fmla="*/ 820474 h 1019392"/>
                <a:gd name="connsiteX5" fmla="*/ 135416 w 1358789"/>
                <a:gd name="connsiteY5" fmla="*/ 841048 h 1019392"/>
                <a:gd name="connsiteX6" fmla="*/ 128787 w 1358789"/>
                <a:gd name="connsiteY6" fmla="*/ 958777 h 1019392"/>
                <a:gd name="connsiteX7" fmla="*/ 161248 w 1358789"/>
                <a:gd name="connsiteY7" fmla="*/ 1000610 h 1019392"/>
                <a:gd name="connsiteX8" fmla="*/ 205139 w 1358789"/>
                <a:gd name="connsiteY8" fmla="*/ 1002668 h 1019392"/>
                <a:gd name="connsiteX9" fmla="*/ 239201 w 1358789"/>
                <a:gd name="connsiteY9" fmla="*/ 979351 h 1019392"/>
                <a:gd name="connsiteX10" fmla="*/ 255431 w 1358789"/>
                <a:gd name="connsiteY10" fmla="*/ 919915 h 1019392"/>
                <a:gd name="connsiteX11" fmla="*/ 273948 w 1358789"/>
                <a:gd name="connsiteY11" fmla="*/ 791670 h 1019392"/>
                <a:gd name="connsiteX12" fmla="*/ 281720 w 1358789"/>
                <a:gd name="connsiteY12" fmla="*/ 778183 h 1019392"/>
                <a:gd name="connsiteX13" fmla="*/ 294065 w 1358789"/>
                <a:gd name="connsiteY13" fmla="*/ 789155 h 1019392"/>
                <a:gd name="connsiteX14" fmla="*/ 300923 w 1358789"/>
                <a:gd name="connsiteY14" fmla="*/ 829618 h 1019392"/>
                <a:gd name="connsiteX15" fmla="*/ 304580 w 1358789"/>
                <a:gd name="connsiteY15" fmla="*/ 935459 h 1019392"/>
                <a:gd name="connsiteX16" fmla="*/ 361959 w 1358789"/>
                <a:gd name="connsiteY16" fmla="*/ 1012726 h 1019392"/>
                <a:gd name="connsiteX17" fmla="*/ 978950 w 1358789"/>
                <a:gd name="connsiteY17" fmla="*/ 1019356 h 1019392"/>
                <a:gd name="connsiteX18" fmla="*/ 1071076 w 1358789"/>
                <a:gd name="connsiteY18" fmla="*/ 945289 h 1019392"/>
                <a:gd name="connsiteX19" fmla="*/ 1086164 w 1358789"/>
                <a:gd name="connsiteY19" fmla="*/ 793270 h 1019392"/>
                <a:gd name="connsiteX20" fmla="*/ 1130283 w 1358789"/>
                <a:gd name="connsiteY20" fmla="*/ 756008 h 1019392"/>
                <a:gd name="connsiteX21" fmla="*/ 1296476 w 1358789"/>
                <a:gd name="connsiteY21" fmla="*/ 756237 h 1019392"/>
                <a:gd name="connsiteX22" fmla="*/ 1357740 w 1358789"/>
                <a:gd name="connsiteY22" fmla="*/ 602389 h 1019392"/>
                <a:gd name="connsiteX23" fmla="*/ 1278188 w 1358789"/>
                <a:gd name="connsiteY23" fmla="*/ 494719 h 1019392"/>
                <a:gd name="connsiteX24" fmla="*/ 1145828 w 1358789"/>
                <a:gd name="connsiteY24" fmla="*/ 514378 h 1019392"/>
                <a:gd name="connsiteX25" fmla="*/ 1108566 w 1358789"/>
                <a:gd name="connsiteY25" fmla="*/ 531523 h 1019392"/>
                <a:gd name="connsiteX26" fmla="*/ 1088678 w 1358789"/>
                <a:gd name="connsiteY26" fmla="*/ 521008 h 1019392"/>
                <a:gd name="connsiteX27" fmla="*/ 1087535 w 1358789"/>
                <a:gd name="connsiteY27" fmla="*/ 500662 h 1019392"/>
                <a:gd name="connsiteX28" fmla="*/ 1086621 w 1358789"/>
                <a:gd name="connsiteY28" fmla="*/ 382933 h 1019392"/>
                <a:gd name="connsiteX29" fmla="*/ 1010954 w 1358789"/>
                <a:gd name="connsiteY29" fmla="*/ 292636 h 1019392"/>
                <a:gd name="connsiteX30" fmla="*/ 905570 w 1358789"/>
                <a:gd name="connsiteY30" fmla="*/ 284635 h 1019392"/>
                <a:gd name="connsiteX31" fmla="*/ 873108 w 1358789"/>
                <a:gd name="connsiteY31" fmla="*/ 284635 h 1019392"/>
                <a:gd name="connsiteX32" fmla="*/ 837904 w 1358789"/>
                <a:gd name="connsiteY32" fmla="*/ 287607 h 1019392"/>
                <a:gd name="connsiteX33" fmla="*/ 803157 w 1358789"/>
                <a:gd name="connsiteY33" fmla="*/ 252174 h 1019392"/>
                <a:gd name="connsiteX34" fmla="*/ 812758 w 1358789"/>
                <a:gd name="connsiteY34" fmla="*/ 206225 h 1019392"/>
                <a:gd name="connsiteX35" fmla="*/ 821673 w 1358789"/>
                <a:gd name="connsiteY35" fmla="*/ 127587 h 1019392"/>
                <a:gd name="connsiteX36" fmla="*/ 729548 w 1358789"/>
                <a:gd name="connsiteY36" fmla="*/ 12373 h 1019392"/>
                <a:gd name="connsiteX37" fmla="*/ 531351 w 1358789"/>
                <a:gd name="connsiteY37" fmla="*/ 61979 h 1019392"/>
                <a:gd name="connsiteX38" fmla="*/ 514664 w 1358789"/>
                <a:gd name="connsiteY38" fmla="*/ 193195 h 1019392"/>
                <a:gd name="connsiteX39" fmla="*/ 537981 w 1358789"/>
                <a:gd name="connsiteY39" fmla="*/ 259946 h 1019392"/>
                <a:gd name="connsiteX40" fmla="*/ 521064 w 1358789"/>
                <a:gd name="connsiteY40" fmla="*/ 282806 h 1019392"/>
                <a:gd name="connsiteX41" fmla="*/ 420023 w 1358789"/>
                <a:gd name="connsiteY41" fmla="*/ 266119 h 1019392"/>
                <a:gd name="connsiteX42" fmla="*/ 411794 w 1358789"/>
                <a:gd name="connsiteY42" fmla="*/ 263375 h 1019392"/>
                <a:gd name="connsiteX43" fmla="*/ 316010 w 1358789"/>
                <a:gd name="connsiteY43" fmla="*/ 235258 h 1019392"/>
                <a:gd name="connsiteX44" fmla="*/ 287664 w 1358789"/>
                <a:gd name="connsiteY44" fmla="*/ 208054 h 1019392"/>
                <a:gd name="connsiteX45" fmla="*/ 253145 w 1358789"/>
                <a:gd name="connsiteY45" fmla="*/ 133988 h 1019392"/>
                <a:gd name="connsiteX46" fmla="*/ 55863 w 1358789"/>
                <a:gd name="connsiteY46" fmla="*/ 113185 h 1019392"/>
                <a:gd name="connsiteX47" fmla="*/ 78266 w 1358789"/>
                <a:gd name="connsiteY47" fmla="*/ 334470 h 1019392"/>
                <a:gd name="connsiteX48" fmla="*/ 93811 w 1358789"/>
                <a:gd name="connsiteY48" fmla="*/ 342928 h 1019392"/>
                <a:gd name="connsiteX49" fmla="*/ 102269 w 1358789"/>
                <a:gd name="connsiteY49" fmla="*/ 375389 h 1019392"/>
                <a:gd name="connsiteX50" fmla="*/ 17230 w 1358789"/>
                <a:gd name="connsiteY50" fmla="*/ 508892 h 1019392"/>
                <a:gd name="connsiteX51" fmla="*/ 253602 w 1358789"/>
                <a:gd name="connsiteY51" fmla="*/ 786641 h 1019392"/>
                <a:gd name="connsiteX52" fmla="*/ 246973 w 1358789"/>
                <a:gd name="connsiteY52" fmla="*/ 853849 h 1019392"/>
                <a:gd name="connsiteX53" fmla="*/ 225027 w 1358789"/>
                <a:gd name="connsiteY53" fmla="*/ 960148 h 1019392"/>
                <a:gd name="connsiteX54" fmla="*/ 179079 w 1358789"/>
                <a:gd name="connsiteY54" fmla="*/ 982322 h 1019392"/>
                <a:gd name="connsiteX55" fmla="*/ 150961 w 1358789"/>
                <a:gd name="connsiteY55" fmla="*/ 951461 h 1019392"/>
                <a:gd name="connsiteX56" fmla="*/ 150961 w 1358789"/>
                <a:gd name="connsiteY56" fmla="*/ 925172 h 1019392"/>
                <a:gd name="connsiteX57" fmla="*/ 156447 w 1358789"/>
                <a:gd name="connsiteY57" fmla="*/ 804929 h 1019392"/>
                <a:gd name="connsiteX58" fmla="*/ 184337 w 1358789"/>
                <a:gd name="connsiteY58" fmla="*/ 778868 h 1019392"/>
                <a:gd name="connsiteX59" fmla="*/ 196224 w 1358789"/>
                <a:gd name="connsiteY59" fmla="*/ 779783 h 1019392"/>
                <a:gd name="connsiteX60" fmla="*/ 239429 w 1358789"/>
                <a:gd name="connsiteY60" fmla="*/ 775439 h 1019392"/>
                <a:gd name="connsiteX61" fmla="*/ 253602 w 1358789"/>
                <a:gd name="connsiteY61" fmla="*/ 786641 h 1019392"/>
                <a:gd name="connsiteX62" fmla="*/ 513292 w 1358789"/>
                <a:gd name="connsiteY62" fmla="*/ 304523 h 1019392"/>
                <a:gd name="connsiteX63" fmla="*/ 541638 w 1358789"/>
                <a:gd name="connsiteY63" fmla="*/ 299037 h 1019392"/>
                <a:gd name="connsiteX64" fmla="*/ 560612 w 1358789"/>
                <a:gd name="connsiteY64" fmla="*/ 248745 h 1019392"/>
                <a:gd name="connsiteX65" fmla="*/ 535009 w 1358789"/>
                <a:gd name="connsiteY65" fmla="*/ 176965 h 1019392"/>
                <a:gd name="connsiteX66" fmla="*/ 537295 w 1358789"/>
                <a:gd name="connsiteY66" fmla="*/ 112728 h 1019392"/>
                <a:gd name="connsiteX67" fmla="*/ 658453 w 1358789"/>
                <a:gd name="connsiteY67" fmla="*/ 23574 h 1019392"/>
                <a:gd name="connsiteX68" fmla="*/ 722232 w 1358789"/>
                <a:gd name="connsiteY68" fmla="*/ 32489 h 1019392"/>
                <a:gd name="connsiteX69" fmla="*/ 734577 w 1358789"/>
                <a:gd name="connsiteY69" fmla="*/ 36604 h 1019392"/>
                <a:gd name="connsiteX70" fmla="*/ 734577 w 1358789"/>
                <a:gd name="connsiteY70" fmla="*/ 36604 h 1019392"/>
                <a:gd name="connsiteX71" fmla="*/ 738463 w 1358789"/>
                <a:gd name="connsiteY71" fmla="*/ 38204 h 1019392"/>
                <a:gd name="connsiteX72" fmla="*/ 738692 w 1358789"/>
                <a:gd name="connsiteY72" fmla="*/ 38204 h 1019392"/>
                <a:gd name="connsiteX73" fmla="*/ 742349 w 1358789"/>
                <a:gd name="connsiteY73" fmla="*/ 39805 h 1019392"/>
                <a:gd name="connsiteX74" fmla="*/ 742578 w 1358789"/>
                <a:gd name="connsiteY74" fmla="*/ 40033 h 1019392"/>
                <a:gd name="connsiteX75" fmla="*/ 746007 w 1358789"/>
                <a:gd name="connsiteY75" fmla="*/ 41633 h 1019392"/>
                <a:gd name="connsiteX76" fmla="*/ 746235 w 1358789"/>
                <a:gd name="connsiteY76" fmla="*/ 41862 h 1019392"/>
                <a:gd name="connsiteX77" fmla="*/ 749664 w 1358789"/>
                <a:gd name="connsiteY77" fmla="*/ 43691 h 1019392"/>
                <a:gd name="connsiteX78" fmla="*/ 749664 w 1358789"/>
                <a:gd name="connsiteY78" fmla="*/ 43691 h 1019392"/>
                <a:gd name="connsiteX79" fmla="*/ 770467 w 1358789"/>
                <a:gd name="connsiteY79" fmla="*/ 59236 h 1019392"/>
                <a:gd name="connsiteX80" fmla="*/ 770467 w 1358789"/>
                <a:gd name="connsiteY80" fmla="*/ 59236 h 1019392"/>
                <a:gd name="connsiteX81" fmla="*/ 772753 w 1358789"/>
                <a:gd name="connsiteY81" fmla="*/ 61522 h 1019392"/>
                <a:gd name="connsiteX82" fmla="*/ 773210 w 1358789"/>
                <a:gd name="connsiteY82" fmla="*/ 61979 h 1019392"/>
                <a:gd name="connsiteX83" fmla="*/ 775268 w 1358789"/>
                <a:gd name="connsiteY83" fmla="*/ 64265 h 1019392"/>
                <a:gd name="connsiteX84" fmla="*/ 775725 w 1358789"/>
                <a:gd name="connsiteY84" fmla="*/ 64722 h 1019392"/>
                <a:gd name="connsiteX85" fmla="*/ 777554 w 1358789"/>
                <a:gd name="connsiteY85" fmla="*/ 67008 h 1019392"/>
                <a:gd name="connsiteX86" fmla="*/ 778011 w 1358789"/>
                <a:gd name="connsiteY86" fmla="*/ 67694 h 1019392"/>
                <a:gd name="connsiteX87" fmla="*/ 779611 w 1358789"/>
                <a:gd name="connsiteY87" fmla="*/ 69980 h 1019392"/>
                <a:gd name="connsiteX88" fmla="*/ 780068 w 1358789"/>
                <a:gd name="connsiteY88" fmla="*/ 70666 h 1019392"/>
                <a:gd name="connsiteX89" fmla="*/ 781668 w 1358789"/>
                <a:gd name="connsiteY89" fmla="*/ 72952 h 1019392"/>
                <a:gd name="connsiteX90" fmla="*/ 782126 w 1358789"/>
                <a:gd name="connsiteY90" fmla="*/ 73637 h 1019392"/>
                <a:gd name="connsiteX91" fmla="*/ 783726 w 1358789"/>
                <a:gd name="connsiteY91" fmla="*/ 76152 h 1019392"/>
                <a:gd name="connsiteX92" fmla="*/ 784183 w 1358789"/>
                <a:gd name="connsiteY92" fmla="*/ 76838 h 1019392"/>
                <a:gd name="connsiteX93" fmla="*/ 785555 w 1358789"/>
                <a:gd name="connsiteY93" fmla="*/ 79352 h 1019392"/>
                <a:gd name="connsiteX94" fmla="*/ 785783 w 1358789"/>
                <a:gd name="connsiteY94" fmla="*/ 79810 h 1019392"/>
                <a:gd name="connsiteX95" fmla="*/ 791498 w 1358789"/>
                <a:gd name="connsiteY95" fmla="*/ 92383 h 1019392"/>
                <a:gd name="connsiteX96" fmla="*/ 791955 w 1358789"/>
                <a:gd name="connsiteY96" fmla="*/ 93526 h 1019392"/>
                <a:gd name="connsiteX97" fmla="*/ 792870 w 1358789"/>
                <a:gd name="connsiteY97" fmla="*/ 96040 h 1019392"/>
                <a:gd name="connsiteX98" fmla="*/ 793327 w 1358789"/>
                <a:gd name="connsiteY98" fmla="*/ 97640 h 1019392"/>
                <a:gd name="connsiteX99" fmla="*/ 794013 w 1358789"/>
                <a:gd name="connsiteY99" fmla="*/ 99926 h 1019392"/>
                <a:gd name="connsiteX100" fmla="*/ 794470 w 1358789"/>
                <a:gd name="connsiteY100" fmla="*/ 101755 h 1019392"/>
                <a:gd name="connsiteX101" fmla="*/ 795156 w 1358789"/>
                <a:gd name="connsiteY101" fmla="*/ 104041 h 1019392"/>
                <a:gd name="connsiteX102" fmla="*/ 795613 w 1358789"/>
                <a:gd name="connsiteY102" fmla="*/ 106099 h 1019392"/>
                <a:gd name="connsiteX103" fmla="*/ 796299 w 1358789"/>
                <a:gd name="connsiteY103" fmla="*/ 108385 h 1019392"/>
                <a:gd name="connsiteX104" fmla="*/ 796756 w 1358789"/>
                <a:gd name="connsiteY104" fmla="*/ 110671 h 1019392"/>
                <a:gd name="connsiteX105" fmla="*/ 797213 w 1358789"/>
                <a:gd name="connsiteY105" fmla="*/ 112957 h 1019392"/>
                <a:gd name="connsiteX106" fmla="*/ 797670 w 1358789"/>
                <a:gd name="connsiteY106" fmla="*/ 115243 h 1019392"/>
                <a:gd name="connsiteX107" fmla="*/ 798128 w 1358789"/>
                <a:gd name="connsiteY107" fmla="*/ 117529 h 1019392"/>
                <a:gd name="connsiteX108" fmla="*/ 798585 w 1358789"/>
                <a:gd name="connsiteY108" fmla="*/ 120043 h 1019392"/>
                <a:gd name="connsiteX109" fmla="*/ 799042 w 1358789"/>
                <a:gd name="connsiteY109" fmla="*/ 122101 h 1019392"/>
                <a:gd name="connsiteX110" fmla="*/ 799499 w 1358789"/>
                <a:gd name="connsiteY110" fmla="*/ 124844 h 1019392"/>
                <a:gd name="connsiteX111" fmla="*/ 799956 w 1358789"/>
                <a:gd name="connsiteY111" fmla="*/ 126901 h 1019392"/>
                <a:gd name="connsiteX112" fmla="*/ 800414 w 1358789"/>
                <a:gd name="connsiteY112" fmla="*/ 130102 h 1019392"/>
                <a:gd name="connsiteX113" fmla="*/ 800642 w 1358789"/>
                <a:gd name="connsiteY113" fmla="*/ 131702 h 1019392"/>
                <a:gd name="connsiteX114" fmla="*/ 801328 w 1358789"/>
                <a:gd name="connsiteY114" fmla="*/ 136731 h 1019392"/>
                <a:gd name="connsiteX115" fmla="*/ 791270 w 1358789"/>
                <a:gd name="connsiteY115" fmla="*/ 203254 h 1019392"/>
                <a:gd name="connsiteX116" fmla="*/ 783497 w 1358789"/>
                <a:gd name="connsiteY116" fmla="*/ 227028 h 1019392"/>
                <a:gd name="connsiteX117" fmla="*/ 776182 w 1358789"/>
                <a:gd name="connsiteY117" fmla="*/ 251031 h 1019392"/>
                <a:gd name="connsiteX118" fmla="*/ 776182 w 1358789"/>
                <a:gd name="connsiteY118" fmla="*/ 251031 h 1019392"/>
                <a:gd name="connsiteX119" fmla="*/ 775268 w 1358789"/>
                <a:gd name="connsiteY119" fmla="*/ 254917 h 1019392"/>
                <a:gd name="connsiteX120" fmla="*/ 775268 w 1358789"/>
                <a:gd name="connsiteY120" fmla="*/ 255603 h 1019392"/>
                <a:gd name="connsiteX121" fmla="*/ 774810 w 1358789"/>
                <a:gd name="connsiteY121" fmla="*/ 258803 h 1019392"/>
                <a:gd name="connsiteX122" fmla="*/ 774810 w 1358789"/>
                <a:gd name="connsiteY122" fmla="*/ 259032 h 1019392"/>
                <a:gd name="connsiteX123" fmla="*/ 774582 w 1358789"/>
                <a:gd name="connsiteY123" fmla="*/ 262461 h 1019392"/>
                <a:gd name="connsiteX124" fmla="*/ 774582 w 1358789"/>
                <a:gd name="connsiteY124" fmla="*/ 262461 h 1019392"/>
                <a:gd name="connsiteX125" fmla="*/ 774582 w 1358789"/>
                <a:gd name="connsiteY125" fmla="*/ 266119 h 1019392"/>
                <a:gd name="connsiteX126" fmla="*/ 793784 w 1358789"/>
                <a:gd name="connsiteY126" fmla="*/ 296294 h 1019392"/>
                <a:gd name="connsiteX127" fmla="*/ 844076 w 1358789"/>
                <a:gd name="connsiteY127" fmla="*/ 308638 h 1019392"/>
                <a:gd name="connsiteX128" fmla="*/ 966606 w 1358789"/>
                <a:gd name="connsiteY128" fmla="*/ 308410 h 1019392"/>
                <a:gd name="connsiteX129" fmla="*/ 969349 w 1358789"/>
                <a:gd name="connsiteY129" fmla="*/ 308638 h 1019392"/>
                <a:gd name="connsiteX130" fmla="*/ 978264 w 1358789"/>
                <a:gd name="connsiteY130" fmla="*/ 309781 h 1019392"/>
                <a:gd name="connsiteX131" fmla="*/ 981922 w 1358789"/>
                <a:gd name="connsiteY131" fmla="*/ 310238 h 1019392"/>
                <a:gd name="connsiteX132" fmla="*/ 990380 w 1358789"/>
                <a:gd name="connsiteY132" fmla="*/ 311381 h 1019392"/>
                <a:gd name="connsiteX133" fmla="*/ 993809 w 1358789"/>
                <a:gd name="connsiteY133" fmla="*/ 311839 h 1019392"/>
                <a:gd name="connsiteX134" fmla="*/ 1005468 w 1358789"/>
                <a:gd name="connsiteY134" fmla="*/ 313667 h 1019392"/>
                <a:gd name="connsiteX135" fmla="*/ 1025356 w 1358789"/>
                <a:gd name="connsiteY135" fmla="*/ 318468 h 1019392"/>
                <a:gd name="connsiteX136" fmla="*/ 1041129 w 1358789"/>
                <a:gd name="connsiteY136" fmla="*/ 326240 h 1019392"/>
                <a:gd name="connsiteX137" fmla="*/ 1058960 w 1358789"/>
                <a:gd name="connsiteY137" fmla="*/ 346586 h 1019392"/>
                <a:gd name="connsiteX138" fmla="*/ 1063075 w 1358789"/>
                <a:gd name="connsiteY138" fmla="*/ 357559 h 1019392"/>
                <a:gd name="connsiteX139" fmla="*/ 1064675 w 1358789"/>
                <a:gd name="connsiteY139" fmla="*/ 363731 h 1019392"/>
                <a:gd name="connsiteX140" fmla="*/ 1066504 w 1358789"/>
                <a:gd name="connsiteY140" fmla="*/ 377447 h 1019392"/>
                <a:gd name="connsiteX141" fmla="*/ 1067418 w 1358789"/>
                <a:gd name="connsiteY141" fmla="*/ 394363 h 1019392"/>
                <a:gd name="connsiteX142" fmla="*/ 1068104 w 1358789"/>
                <a:gd name="connsiteY142" fmla="*/ 411280 h 1019392"/>
                <a:gd name="connsiteX143" fmla="*/ 1068561 w 1358789"/>
                <a:gd name="connsiteY143" fmla="*/ 436654 h 1019392"/>
                <a:gd name="connsiteX144" fmla="*/ 1068333 w 1358789"/>
                <a:gd name="connsiteY144" fmla="*/ 453571 h 1019392"/>
                <a:gd name="connsiteX145" fmla="*/ 1067190 w 1358789"/>
                <a:gd name="connsiteY145" fmla="*/ 478945 h 1019392"/>
                <a:gd name="connsiteX146" fmla="*/ 1064904 w 1358789"/>
                <a:gd name="connsiteY146" fmla="*/ 504320 h 1019392"/>
                <a:gd name="connsiteX147" fmla="*/ 1063989 w 1358789"/>
                <a:gd name="connsiteY147" fmla="*/ 512778 h 1019392"/>
                <a:gd name="connsiteX148" fmla="*/ 1063989 w 1358789"/>
                <a:gd name="connsiteY148" fmla="*/ 527180 h 1019392"/>
                <a:gd name="connsiteX149" fmla="*/ 1075877 w 1358789"/>
                <a:gd name="connsiteY149" fmla="*/ 550268 h 1019392"/>
                <a:gd name="connsiteX150" fmla="*/ 1079534 w 1358789"/>
                <a:gd name="connsiteY150" fmla="*/ 552783 h 1019392"/>
                <a:gd name="connsiteX151" fmla="*/ 1113824 w 1358789"/>
                <a:gd name="connsiteY151" fmla="*/ 553926 h 1019392"/>
                <a:gd name="connsiteX152" fmla="*/ 1130055 w 1358789"/>
                <a:gd name="connsiteY152" fmla="*/ 547297 h 1019392"/>
                <a:gd name="connsiteX153" fmla="*/ 1155887 w 1358789"/>
                <a:gd name="connsiteY153" fmla="*/ 533352 h 1019392"/>
                <a:gd name="connsiteX154" fmla="*/ 1168917 w 1358789"/>
                <a:gd name="connsiteY154" fmla="*/ 525351 h 1019392"/>
                <a:gd name="connsiteX155" fmla="*/ 1196120 w 1358789"/>
                <a:gd name="connsiteY155" fmla="*/ 514607 h 1019392"/>
                <a:gd name="connsiteX156" fmla="*/ 1217151 w 1358789"/>
                <a:gd name="connsiteY156" fmla="*/ 510721 h 1019392"/>
                <a:gd name="connsiteX157" fmla="*/ 1231553 w 1358789"/>
                <a:gd name="connsiteY157" fmla="*/ 510263 h 1019392"/>
                <a:gd name="connsiteX158" fmla="*/ 1253499 w 1358789"/>
                <a:gd name="connsiteY158" fmla="*/ 512321 h 1019392"/>
                <a:gd name="connsiteX159" fmla="*/ 1268358 w 1358789"/>
                <a:gd name="connsiteY159" fmla="*/ 515521 h 1019392"/>
                <a:gd name="connsiteX160" fmla="*/ 1299905 w 1358789"/>
                <a:gd name="connsiteY160" fmla="*/ 531295 h 1019392"/>
                <a:gd name="connsiteX161" fmla="*/ 1308134 w 1358789"/>
                <a:gd name="connsiteY161" fmla="*/ 538610 h 1019392"/>
                <a:gd name="connsiteX162" fmla="*/ 1317964 w 1358789"/>
                <a:gd name="connsiteY162" fmla="*/ 550040 h 1019392"/>
                <a:gd name="connsiteX163" fmla="*/ 1324365 w 1358789"/>
                <a:gd name="connsiteY163" fmla="*/ 559870 h 1019392"/>
                <a:gd name="connsiteX164" fmla="*/ 1326194 w 1358789"/>
                <a:gd name="connsiteY164" fmla="*/ 563527 h 1019392"/>
                <a:gd name="connsiteX165" fmla="*/ 1329623 w 1358789"/>
                <a:gd name="connsiteY165" fmla="*/ 571071 h 1019392"/>
                <a:gd name="connsiteX166" fmla="*/ 1332594 w 1358789"/>
                <a:gd name="connsiteY166" fmla="*/ 579072 h 1019392"/>
                <a:gd name="connsiteX167" fmla="*/ 1333966 w 1358789"/>
                <a:gd name="connsiteY167" fmla="*/ 583187 h 1019392"/>
                <a:gd name="connsiteX168" fmla="*/ 1337624 w 1358789"/>
                <a:gd name="connsiteY168" fmla="*/ 601246 h 1019392"/>
                <a:gd name="connsiteX169" fmla="*/ 1338538 w 1358789"/>
                <a:gd name="connsiteY169" fmla="*/ 611076 h 1019392"/>
                <a:gd name="connsiteX170" fmla="*/ 1338995 w 1358789"/>
                <a:gd name="connsiteY170" fmla="*/ 625706 h 1019392"/>
                <a:gd name="connsiteX171" fmla="*/ 1338995 w 1358789"/>
                <a:gd name="connsiteY171" fmla="*/ 632107 h 1019392"/>
                <a:gd name="connsiteX172" fmla="*/ 1338767 w 1358789"/>
                <a:gd name="connsiteY172" fmla="*/ 635308 h 1019392"/>
                <a:gd name="connsiteX173" fmla="*/ 1337624 w 1358789"/>
                <a:gd name="connsiteY173" fmla="*/ 649024 h 1019392"/>
                <a:gd name="connsiteX174" fmla="*/ 1337166 w 1358789"/>
                <a:gd name="connsiteY174" fmla="*/ 652453 h 1019392"/>
                <a:gd name="connsiteX175" fmla="*/ 1238640 w 1358789"/>
                <a:gd name="connsiteY175" fmla="*/ 753037 h 1019392"/>
                <a:gd name="connsiteX176" fmla="*/ 1161830 w 1358789"/>
                <a:gd name="connsiteY176" fmla="*/ 740692 h 1019392"/>
                <a:gd name="connsiteX177" fmla="*/ 1147428 w 1358789"/>
                <a:gd name="connsiteY177" fmla="*/ 734749 h 1019392"/>
                <a:gd name="connsiteX178" fmla="*/ 1140113 w 1358789"/>
                <a:gd name="connsiteY178" fmla="*/ 732920 h 1019392"/>
                <a:gd name="connsiteX179" fmla="*/ 1132569 w 1358789"/>
                <a:gd name="connsiteY179" fmla="*/ 731777 h 1019392"/>
                <a:gd name="connsiteX180" fmla="*/ 1109481 w 1358789"/>
                <a:gd name="connsiteY180" fmla="*/ 731777 h 1019392"/>
                <a:gd name="connsiteX181" fmla="*/ 1101708 w 1358789"/>
                <a:gd name="connsiteY181" fmla="*/ 732691 h 1019392"/>
                <a:gd name="connsiteX182" fmla="*/ 1078848 w 1358789"/>
                <a:gd name="connsiteY182" fmla="*/ 741835 h 1019392"/>
                <a:gd name="connsiteX183" fmla="*/ 1075419 w 1358789"/>
                <a:gd name="connsiteY183" fmla="*/ 745950 h 1019392"/>
                <a:gd name="connsiteX184" fmla="*/ 1069247 w 1358789"/>
                <a:gd name="connsiteY184" fmla="*/ 764238 h 1019392"/>
                <a:gd name="connsiteX185" fmla="*/ 1068104 w 1358789"/>
                <a:gd name="connsiteY185" fmla="*/ 771553 h 1019392"/>
                <a:gd name="connsiteX186" fmla="*/ 1066275 w 1358789"/>
                <a:gd name="connsiteY186" fmla="*/ 786184 h 1019392"/>
                <a:gd name="connsiteX187" fmla="*/ 1064904 w 1358789"/>
                <a:gd name="connsiteY187" fmla="*/ 800814 h 1019392"/>
                <a:gd name="connsiteX188" fmla="*/ 1064218 w 1358789"/>
                <a:gd name="connsiteY188" fmla="*/ 815444 h 1019392"/>
                <a:gd name="connsiteX189" fmla="*/ 1064218 w 1358789"/>
                <a:gd name="connsiteY189" fmla="*/ 822760 h 1019392"/>
                <a:gd name="connsiteX190" fmla="*/ 1063761 w 1358789"/>
                <a:gd name="connsiteY190" fmla="*/ 846077 h 1019392"/>
                <a:gd name="connsiteX191" fmla="*/ 1061475 w 1358789"/>
                <a:gd name="connsiteY191" fmla="*/ 869165 h 1019392"/>
                <a:gd name="connsiteX192" fmla="*/ 1058046 w 1358789"/>
                <a:gd name="connsiteY192" fmla="*/ 892025 h 1019392"/>
                <a:gd name="connsiteX193" fmla="*/ 1053931 w 1358789"/>
                <a:gd name="connsiteY193" fmla="*/ 914885 h 1019392"/>
                <a:gd name="connsiteX194" fmla="*/ 1050959 w 1358789"/>
                <a:gd name="connsiteY194" fmla="*/ 929973 h 1019392"/>
                <a:gd name="connsiteX195" fmla="*/ 1047987 w 1358789"/>
                <a:gd name="connsiteY195" fmla="*/ 945061 h 1019392"/>
                <a:gd name="connsiteX196" fmla="*/ 1046387 w 1358789"/>
                <a:gd name="connsiteY196" fmla="*/ 952147 h 1019392"/>
                <a:gd name="connsiteX197" fmla="*/ 1044330 w 1358789"/>
                <a:gd name="connsiteY197" fmla="*/ 959234 h 1019392"/>
                <a:gd name="connsiteX198" fmla="*/ 1041587 w 1358789"/>
                <a:gd name="connsiteY198" fmla="*/ 966092 h 1019392"/>
                <a:gd name="connsiteX199" fmla="*/ 1037929 w 1358789"/>
                <a:gd name="connsiteY199" fmla="*/ 972493 h 1019392"/>
                <a:gd name="connsiteX200" fmla="*/ 1031071 w 1358789"/>
                <a:gd name="connsiteY200" fmla="*/ 981179 h 1019392"/>
                <a:gd name="connsiteX201" fmla="*/ 1002039 w 1358789"/>
                <a:gd name="connsiteY201" fmla="*/ 993524 h 1019392"/>
                <a:gd name="connsiteX202" fmla="*/ 987180 w 1358789"/>
                <a:gd name="connsiteY202" fmla="*/ 993752 h 1019392"/>
                <a:gd name="connsiteX203" fmla="*/ 981008 w 1358789"/>
                <a:gd name="connsiteY203" fmla="*/ 993752 h 1019392"/>
                <a:gd name="connsiteX204" fmla="*/ 977807 w 1358789"/>
                <a:gd name="connsiteY204" fmla="*/ 993752 h 1019392"/>
                <a:gd name="connsiteX205" fmla="*/ 970949 w 1358789"/>
                <a:gd name="connsiteY205" fmla="*/ 993752 h 1019392"/>
                <a:gd name="connsiteX206" fmla="*/ 967292 w 1358789"/>
                <a:gd name="connsiteY206" fmla="*/ 993752 h 1019392"/>
                <a:gd name="connsiteX207" fmla="*/ 959748 w 1358789"/>
                <a:gd name="connsiteY207" fmla="*/ 993752 h 1019392"/>
                <a:gd name="connsiteX208" fmla="*/ 947403 w 1358789"/>
                <a:gd name="connsiteY208" fmla="*/ 993981 h 1019392"/>
                <a:gd name="connsiteX209" fmla="*/ 938717 w 1358789"/>
                <a:gd name="connsiteY209" fmla="*/ 994210 h 1019392"/>
                <a:gd name="connsiteX210" fmla="*/ 934145 w 1358789"/>
                <a:gd name="connsiteY210" fmla="*/ 994210 h 1019392"/>
                <a:gd name="connsiteX211" fmla="*/ 919971 w 1358789"/>
                <a:gd name="connsiteY211" fmla="*/ 994438 h 1019392"/>
                <a:gd name="connsiteX212" fmla="*/ 899626 w 1358789"/>
                <a:gd name="connsiteY212" fmla="*/ 994667 h 1019392"/>
                <a:gd name="connsiteX213" fmla="*/ 860764 w 1358789"/>
                <a:gd name="connsiteY213" fmla="*/ 995124 h 1019392"/>
                <a:gd name="connsiteX214" fmla="*/ 849105 w 1358789"/>
                <a:gd name="connsiteY214" fmla="*/ 995353 h 1019392"/>
                <a:gd name="connsiteX215" fmla="*/ 687714 w 1358789"/>
                <a:gd name="connsiteY215" fmla="*/ 996724 h 1019392"/>
                <a:gd name="connsiteX216" fmla="*/ 681084 w 1358789"/>
                <a:gd name="connsiteY216" fmla="*/ 996724 h 1019392"/>
                <a:gd name="connsiteX217" fmla="*/ 667597 w 1358789"/>
                <a:gd name="connsiteY217" fmla="*/ 996724 h 1019392"/>
                <a:gd name="connsiteX218" fmla="*/ 660968 w 1358789"/>
                <a:gd name="connsiteY218" fmla="*/ 996724 h 1019392"/>
                <a:gd name="connsiteX219" fmla="*/ 620963 w 1358789"/>
                <a:gd name="connsiteY219" fmla="*/ 996724 h 1019392"/>
                <a:gd name="connsiteX220" fmla="*/ 620963 w 1358789"/>
                <a:gd name="connsiteY220" fmla="*/ 996724 h 1019392"/>
                <a:gd name="connsiteX221" fmla="*/ 532037 w 1358789"/>
                <a:gd name="connsiteY221" fmla="*/ 996496 h 1019392"/>
                <a:gd name="connsiteX222" fmla="*/ 508491 w 1358789"/>
                <a:gd name="connsiteY222" fmla="*/ 996267 h 1019392"/>
                <a:gd name="connsiteX223" fmla="*/ 480602 w 1358789"/>
                <a:gd name="connsiteY223" fmla="*/ 995810 h 1019392"/>
                <a:gd name="connsiteX224" fmla="*/ 475344 w 1358789"/>
                <a:gd name="connsiteY224" fmla="*/ 995810 h 1019392"/>
                <a:gd name="connsiteX225" fmla="*/ 454999 w 1358789"/>
                <a:gd name="connsiteY225" fmla="*/ 995353 h 1019392"/>
                <a:gd name="connsiteX226" fmla="*/ 450198 w 1358789"/>
                <a:gd name="connsiteY226" fmla="*/ 995124 h 1019392"/>
                <a:gd name="connsiteX227" fmla="*/ 445398 w 1358789"/>
                <a:gd name="connsiteY227" fmla="*/ 994895 h 1019392"/>
                <a:gd name="connsiteX228" fmla="*/ 436254 w 1358789"/>
                <a:gd name="connsiteY228" fmla="*/ 994667 h 1019392"/>
                <a:gd name="connsiteX229" fmla="*/ 427338 w 1358789"/>
                <a:gd name="connsiteY229" fmla="*/ 994438 h 1019392"/>
                <a:gd name="connsiteX230" fmla="*/ 418880 w 1358789"/>
                <a:gd name="connsiteY230" fmla="*/ 994210 h 1019392"/>
                <a:gd name="connsiteX231" fmla="*/ 411108 w 1358789"/>
                <a:gd name="connsiteY231" fmla="*/ 993981 h 1019392"/>
                <a:gd name="connsiteX232" fmla="*/ 407222 w 1358789"/>
                <a:gd name="connsiteY232" fmla="*/ 993752 h 1019392"/>
                <a:gd name="connsiteX233" fmla="*/ 400135 w 1358789"/>
                <a:gd name="connsiteY233" fmla="*/ 993295 h 1019392"/>
                <a:gd name="connsiteX234" fmla="*/ 396706 w 1358789"/>
                <a:gd name="connsiteY234" fmla="*/ 993067 h 1019392"/>
                <a:gd name="connsiteX235" fmla="*/ 393277 w 1358789"/>
                <a:gd name="connsiteY235" fmla="*/ 992838 h 1019392"/>
                <a:gd name="connsiteX236" fmla="*/ 387562 w 1358789"/>
                <a:gd name="connsiteY236" fmla="*/ 992381 h 1019392"/>
                <a:gd name="connsiteX237" fmla="*/ 384362 w 1358789"/>
                <a:gd name="connsiteY237" fmla="*/ 992152 h 1019392"/>
                <a:gd name="connsiteX238" fmla="*/ 379332 w 1358789"/>
                <a:gd name="connsiteY238" fmla="*/ 991695 h 1019392"/>
                <a:gd name="connsiteX239" fmla="*/ 374303 w 1358789"/>
                <a:gd name="connsiteY239" fmla="*/ 991238 h 1019392"/>
                <a:gd name="connsiteX240" fmla="*/ 370646 w 1358789"/>
                <a:gd name="connsiteY240" fmla="*/ 990781 h 1019392"/>
                <a:gd name="connsiteX241" fmla="*/ 368360 w 1358789"/>
                <a:gd name="connsiteY241" fmla="*/ 990323 h 1019392"/>
                <a:gd name="connsiteX242" fmla="*/ 365388 w 1358789"/>
                <a:gd name="connsiteY242" fmla="*/ 989866 h 1019392"/>
                <a:gd name="connsiteX243" fmla="*/ 362873 w 1358789"/>
                <a:gd name="connsiteY243" fmla="*/ 989180 h 1019392"/>
                <a:gd name="connsiteX244" fmla="*/ 362873 w 1358789"/>
                <a:gd name="connsiteY244" fmla="*/ 989180 h 1019392"/>
                <a:gd name="connsiteX245" fmla="*/ 361959 w 1358789"/>
                <a:gd name="connsiteY245" fmla="*/ 989180 h 1019392"/>
                <a:gd name="connsiteX246" fmla="*/ 360130 w 1358789"/>
                <a:gd name="connsiteY246" fmla="*/ 988952 h 1019392"/>
                <a:gd name="connsiteX247" fmla="*/ 359216 w 1358789"/>
                <a:gd name="connsiteY247" fmla="*/ 988723 h 1019392"/>
                <a:gd name="connsiteX248" fmla="*/ 357387 w 1358789"/>
                <a:gd name="connsiteY248" fmla="*/ 987809 h 1019392"/>
                <a:gd name="connsiteX249" fmla="*/ 352586 w 1358789"/>
                <a:gd name="connsiteY249" fmla="*/ 983694 h 1019392"/>
                <a:gd name="connsiteX250" fmla="*/ 351215 w 1358789"/>
                <a:gd name="connsiteY250" fmla="*/ 982094 h 1019392"/>
                <a:gd name="connsiteX251" fmla="*/ 350300 w 1358789"/>
                <a:gd name="connsiteY251" fmla="*/ 980951 h 1019392"/>
                <a:gd name="connsiteX252" fmla="*/ 348929 w 1358789"/>
                <a:gd name="connsiteY252" fmla="*/ 979351 h 1019392"/>
                <a:gd name="connsiteX253" fmla="*/ 346185 w 1358789"/>
                <a:gd name="connsiteY253" fmla="*/ 975693 h 1019392"/>
                <a:gd name="connsiteX254" fmla="*/ 345042 w 1358789"/>
                <a:gd name="connsiteY254" fmla="*/ 973864 h 1019392"/>
                <a:gd name="connsiteX255" fmla="*/ 340013 w 1358789"/>
                <a:gd name="connsiteY255" fmla="*/ 965635 h 1019392"/>
                <a:gd name="connsiteX256" fmla="*/ 339327 w 1358789"/>
                <a:gd name="connsiteY256" fmla="*/ 964492 h 1019392"/>
                <a:gd name="connsiteX257" fmla="*/ 336813 w 1358789"/>
                <a:gd name="connsiteY257" fmla="*/ 959691 h 1019392"/>
                <a:gd name="connsiteX258" fmla="*/ 322868 w 1358789"/>
                <a:gd name="connsiteY258" fmla="*/ 894769 h 1019392"/>
                <a:gd name="connsiteX259" fmla="*/ 322182 w 1358789"/>
                <a:gd name="connsiteY259" fmla="*/ 885167 h 1019392"/>
                <a:gd name="connsiteX260" fmla="*/ 321497 w 1358789"/>
                <a:gd name="connsiteY260" fmla="*/ 873509 h 1019392"/>
                <a:gd name="connsiteX261" fmla="*/ 321268 w 1358789"/>
                <a:gd name="connsiteY261" fmla="*/ 861850 h 1019392"/>
                <a:gd name="connsiteX262" fmla="*/ 321268 w 1358789"/>
                <a:gd name="connsiteY262" fmla="*/ 850192 h 1019392"/>
                <a:gd name="connsiteX263" fmla="*/ 321268 w 1358789"/>
                <a:gd name="connsiteY263" fmla="*/ 844248 h 1019392"/>
                <a:gd name="connsiteX264" fmla="*/ 321039 w 1358789"/>
                <a:gd name="connsiteY264" fmla="*/ 832589 h 1019392"/>
                <a:gd name="connsiteX265" fmla="*/ 319439 w 1358789"/>
                <a:gd name="connsiteY265" fmla="*/ 809044 h 1019392"/>
                <a:gd name="connsiteX266" fmla="*/ 316467 w 1358789"/>
                <a:gd name="connsiteY266" fmla="*/ 791441 h 1019392"/>
                <a:gd name="connsiteX267" fmla="*/ 310524 w 1358789"/>
                <a:gd name="connsiteY267" fmla="*/ 774068 h 1019392"/>
                <a:gd name="connsiteX268" fmla="*/ 307781 w 1358789"/>
                <a:gd name="connsiteY268" fmla="*/ 769267 h 1019392"/>
                <a:gd name="connsiteX269" fmla="*/ 304580 w 1358789"/>
                <a:gd name="connsiteY269" fmla="*/ 764924 h 1019392"/>
                <a:gd name="connsiteX270" fmla="*/ 302980 w 1358789"/>
                <a:gd name="connsiteY270" fmla="*/ 762866 h 1019392"/>
                <a:gd name="connsiteX271" fmla="*/ 299322 w 1358789"/>
                <a:gd name="connsiteY271" fmla="*/ 759209 h 1019392"/>
                <a:gd name="connsiteX272" fmla="*/ 297494 w 1358789"/>
                <a:gd name="connsiteY272" fmla="*/ 757609 h 1019392"/>
                <a:gd name="connsiteX273" fmla="*/ 294293 w 1358789"/>
                <a:gd name="connsiteY273" fmla="*/ 755323 h 1019392"/>
                <a:gd name="connsiteX274" fmla="*/ 291321 w 1358789"/>
                <a:gd name="connsiteY274" fmla="*/ 753494 h 1019392"/>
                <a:gd name="connsiteX275" fmla="*/ 289035 w 1358789"/>
                <a:gd name="connsiteY275" fmla="*/ 752351 h 1019392"/>
                <a:gd name="connsiteX276" fmla="*/ 284235 w 1358789"/>
                <a:gd name="connsiteY276" fmla="*/ 750522 h 1019392"/>
                <a:gd name="connsiteX277" fmla="*/ 278748 w 1358789"/>
                <a:gd name="connsiteY277" fmla="*/ 749150 h 1019392"/>
                <a:gd name="connsiteX278" fmla="*/ 268233 w 1358789"/>
                <a:gd name="connsiteY278" fmla="*/ 748236 h 1019392"/>
                <a:gd name="connsiteX279" fmla="*/ 268233 w 1358789"/>
                <a:gd name="connsiteY279" fmla="*/ 748236 h 1019392"/>
                <a:gd name="connsiteX280" fmla="*/ 249716 w 1358789"/>
                <a:gd name="connsiteY280" fmla="*/ 750979 h 1019392"/>
                <a:gd name="connsiteX281" fmla="*/ 185708 w 1358789"/>
                <a:gd name="connsiteY281" fmla="*/ 758294 h 1019392"/>
                <a:gd name="connsiteX282" fmla="*/ 113470 w 1358789"/>
                <a:gd name="connsiteY282" fmla="*/ 735206 h 1019392"/>
                <a:gd name="connsiteX283" fmla="*/ 102040 w 1358789"/>
                <a:gd name="connsiteY283" fmla="*/ 726748 h 1019392"/>
                <a:gd name="connsiteX284" fmla="*/ 89467 w 1358789"/>
                <a:gd name="connsiteY284" fmla="*/ 710288 h 1019392"/>
                <a:gd name="connsiteX285" fmla="*/ 84438 w 1358789"/>
                <a:gd name="connsiteY285" fmla="*/ 696344 h 1019392"/>
                <a:gd name="connsiteX286" fmla="*/ 83067 w 1358789"/>
                <a:gd name="connsiteY286" fmla="*/ 688343 h 1019392"/>
                <a:gd name="connsiteX287" fmla="*/ 83067 w 1358789"/>
                <a:gd name="connsiteY287" fmla="*/ 688343 h 1019392"/>
                <a:gd name="connsiteX288" fmla="*/ 101126 w 1358789"/>
                <a:gd name="connsiteY288" fmla="*/ 690172 h 1019392"/>
                <a:gd name="connsiteX289" fmla="*/ 114613 w 1358789"/>
                <a:gd name="connsiteY289" fmla="*/ 691315 h 1019392"/>
                <a:gd name="connsiteX290" fmla="*/ 155076 w 1358789"/>
                <a:gd name="connsiteY290" fmla="*/ 673484 h 1019392"/>
                <a:gd name="connsiteX291" fmla="*/ 151418 w 1358789"/>
                <a:gd name="connsiteY291" fmla="*/ 626164 h 1019392"/>
                <a:gd name="connsiteX292" fmla="*/ 114842 w 1358789"/>
                <a:gd name="connsiteY292" fmla="*/ 579986 h 1019392"/>
                <a:gd name="connsiteX293" fmla="*/ 114613 w 1358789"/>
                <a:gd name="connsiteY293" fmla="*/ 541810 h 1019392"/>
                <a:gd name="connsiteX294" fmla="*/ 275091 w 1358789"/>
                <a:gd name="connsiteY294" fmla="*/ 520322 h 1019392"/>
                <a:gd name="connsiteX295" fmla="*/ 316925 w 1358789"/>
                <a:gd name="connsiteY295" fmla="*/ 513235 h 1019392"/>
                <a:gd name="connsiteX296" fmla="*/ 324240 w 1358789"/>
                <a:gd name="connsiteY296" fmla="*/ 479174 h 1019392"/>
                <a:gd name="connsiteX297" fmla="*/ 321954 w 1358789"/>
                <a:gd name="connsiteY297" fmla="*/ 355501 h 1019392"/>
                <a:gd name="connsiteX298" fmla="*/ 323783 w 1358789"/>
                <a:gd name="connsiteY298" fmla="*/ 338128 h 1019392"/>
                <a:gd name="connsiteX299" fmla="*/ 365845 w 1358789"/>
                <a:gd name="connsiteY299" fmla="*/ 328984 h 1019392"/>
                <a:gd name="connsiteX300" fmla="*/ 377961 w 1358789"/>
                <a:gd name="connsiteY300" fmla="*/ 367388 h 1019392"/>
                <a:gd name="connsiteX301" fmla="*/ 382304 w 1358789"/>
                <a:gd name="connsiteY301" fmla="*/ 449456 h 1019392"/>
                <a:gd name="connsiteX302" fmla="*/ 414080 w 1358789"/>
                <a:gd name="connsiteY302" fmla="*/ 487632 h 1019392"/>
                <a:gd name="connsiteX303" fmla="*/ 461628 w 1358789"/>
                <a:gd name="connsiteY303" fmla="*/ 473002 h 1019392"/>
                <a:gd name="connsiteX304" fmla="*/ 489518 w 1358789"/>
                <a:gd name="connsiteY304" fmla="*/ 365788 h 1019392"/>
                <a:gd name="connsiteX305" fmla="*/ 475344 w 1358789"/>
                <a:gd name="connsiteY305" fmla="*/ 309324 h 1019392"/>
                <a:gd name="connsiteX306" fmla="*/ 513292 w 1358789"/>
                <a:gd name="connsiteY306" fmla="*/ 304523 h 1019392"/>
                <a:gd name="connsiteX307" fmla="*/ 34146 w 1358789"/>
                <a:gd name="connsiteY307" fmla="*/ 216741 h 1019392"/>
                <a:gd name="connsiteX308" fmla="*/ 146160 w 1358789"/>
                <a:gd name="connsiteY308" fmla="*/ 99241 h 1019392"/>
                <a:gd name="connsiteX309" fmla="*/ 268461 w 1358789"/>
                <a:gd name="connsiteY309" fmla="*/ 222685 h 1019392"/>
                <a:gd name="connsiteX310" fmla="*/ 153933 w 1358789"/>
                <a:gd name="connsiteY310" fmla="*/ 335384 h 1019392"/>
                <a:gd name="connsiteX311" fmla="*/ 34146 w 1358789"/>
                <a:gd name="connsiteY311" fmla="*/ 216741 h 1019392"/>
                <a:gd name="connsiteX312" fmla="*/ 127186 w 1358789"/>
                <a:gd name="connsiteY312" fmla="*/ 368760 h 1019392"/>
                <a:gd name="connsiteX313" fmla="*/ 143417 w 1358789"/>
                <a:gd name="connsiteY313" fmla="*/ 355044 h 1019392"/>
                <a:gd name="connsiteX314" fmla="*/ 278291 w 1358789"/>
                <a:gd name="connsiteY314" fmla="*/ 268862 h 1019392"/>
                <a:gd name="connsiteX315" fmla="*/ 282177 w 1358789"/>
                <a:gd name="connsiteY315" fmla="*/ 260861 h 1019392"/>
                <a:gd name="connsiteX316" fmla="*/ 300465 w 1358789"/>
                <a:gd name="connsiteY316" fmla="*/ 251031 h 1019392"/>
                <a:gd name="connsiteX317" fmla="*/ 437397 w 1358789"/>
                <a:gd name="connsiteY317" fmla="*/ 302009 h 1019392"/>
                <a:gd name="connsiteX318" fmla="*/ 454770 w 1358789"/>
                <a:gd name="connsiteY318" fmla="*/ 321440 h 1019392"/>
                <a:gd name="connsiteX319" fmla="*/ 461857 w 1358789"/>
                <a:gd name="connsiteY319" fmla="*/ 438483 h 1019392"/>
                <a:gd name="connsiteX320" fmla="*/ 453170 w 1358789"/>
                <a:gd name="connsiteY320" fmla="*/ 453571 h 1019392"/>
                <a:gd name="connsiteX321" fmla="*/ 423452 w 1358789"/>
                <a:gd name="connsiteY321" fmla="*/ 469115 h 1019392"/>
                <a:gd name="connsiteX322" fmla="*/ 402650 w 1358789"/>
                <a:gd name="connsiteY322" fmla="*/ 440083 h 1019392"/>
                <a:gd name="connsiteX323" fmla="*/ 397849 w 1358789"/>
                <a:gd name="connsiteY323" fmla="*/ 363731 h 1019392"/>
                <a:gd name="connsiteX324" fmla="*/ 379790 w 1358789"/>
                <a:gd name="connsiteY324" fmla="*/ 312296 h 1019392"/>
                <a:gd name="connsiteX325" fmla="*/ 308695 w 1358789"/>
                <a:gd name="connsiteY325" fmla="*/ 309553 h 1019392"/>
                <a:gd name="connsiteX326" fmla="*/ 299780 w 1358789"/>
                <a:gd name="connsiteY326" fmla="*/ 336527 h 1019392"/>
                <a:gd name="connsiteX327" fmla="*/ 301608 w 1358789"/>
                <a:gd name="connsiteY327" fmla="*/ 466144 h 1019392"/>
                <a:gd name="connsiteX328" fmla="*/ 300008 w 1358789"/>
                <a:gd name="connsiteY328" fmla="*/ 495404 h 1019392"/>
                <a:gd name="connsiteX329" fmla="*/ 283320 w 1358789"/>
                <a:gd name="connsiteY329" fmla="*/ 503405 h 1019392"/>
                <a:gd name="connsiteX330" fmla="*/ 122386 w 1358789"/>
                <a:gd name="connsiteY330" fmla="*/ 503177 h 1019392"/>
                <a:gd name="connsiteX331" fmla="*/ 114842 w 1358789"/>
                <a:gd name="connsiteY331" fmla="*/ 507063 h 1019392"/>
                <a:gd name="connsiteX332" fmla="*/ 82609 w 1358789"/>
                <a:gd name="connsiteY332" fmla="*/ 528094 h 1019392"/>
                <a:gd name="connsiteX333" fmla="*/ 82838 w 1358789"/>
                <a:gd name="connsiteY333" fmla="*/ 571071 h 1019392"/>
                <a:gd name="connsiteX334" fmla="*/ 127872 w 1358789"/>
                <a:gd name="connsiteY334" fmla="*/ 629364 h 1019392"/>
                <a:gd name="connsiteX335" fmla="*/ 136102 w 1358789"/>
                <a:gd name="connsiteY335" fmla="*/ 663654 h 1019392"/>
                <a:gd name="connsiteX336" fmla="*/ 95640 w 1358789"/>
                <a:gd name="connsiteY336" fmla="*/ 665026 h 1019392"/>
                <a:gd name="connsiteX337" fmla="*/ 35746 w 1358789"/>
                <a:gd name="connsiteY337" fmla="*/ 609247 h 1019392"/>
                <a:gd name="connsiteX338" fmla="*/ 30031 w 1358789"/>
                <a:gd name="connsiteY338" fmla="*/ 530152 h 1019392"/>
                <a:gd name="connsiteX339" fmla="*/ 50605 w 1358789"/>
                <a:gd name="connsiteY339" fmla="*/ 494490 h 1019392"/>
                <a:gd name="connsiteX340" fmla="*/ 127186 w 1358789"/>
                <a:gd name="connsiteY340" fmla="*/ 368760 h 101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1358789" h="1019392">
                  <a:moveTo>
                    <a:pt x="17230" y="508892"/>
                  </a:moveTo>
                  <a:cubicBezTo>
                    <a:pt x="-8145" y="549811"/>
                    <a:pt x="-5630" y="595074"/>
                    <a:pt x="25688" y="631421"/>
                  </a:cubicBezTo>
                  <a:cubicBezTo>
                    <a:pt x="42147" y="650624"/>
                    <a:pt x="52891" y="671426"/>
                    <a:pt x="59749" y="695429"/>
                  </a:cubicBezTo>
                  <a:cubicBezTo>
                    <a:pt x="66379" y="718518"/>
                    <a:pt x="74380" y="729491"/>
                    <a:pt x="100212" y="750751"/>
                  </a:cubicBezTo>
                  <a:cubicBezTo>
                    <a:pt x="138388" y="773611"/>
                    <a:pt x="140445" y="788698"/>
                    <a:pt x="136331" y="820474"/>
                  </a:cubicBezTo>
                  <a:cubicBezTo>
                    <a:pt x="135416" y="827332"/>
                    <a:pt x="135873" y="834190"/>
                    <a:pt x="135416" y="841048"/>
                  </a:cubicBezTo>
                  <a:cubicBezTo>
                    <a:pt x="133130" y="880367"/>
                    <a:pt x="130158" y="919457"/>
                    <a:pt x="128787" y="958777"/>
                  </a:cubicBezTo>
                  <a:cubicBezTo>
                    <a:pt x="127872" y="983465"/>
                    <a:pt x="137474" y="994210"/>
                    <a:pt x="161248" y="1000610"/>
                  </a:cubicBezTo>
                  <a:cubicBezTo>
                    <a:pt x="175878" y="1004497"/>
                    <a:pt x="190509" y="1002668"/>
                    <a:pt x="205139" y="1002668"/>
                  </a:cubicBezTo>
                  <a:cubicBezTo>
                    <a:pt x="221827" y="1002668"/>
                    <a:pt x="232343" y="994210"/>
                    <a:pt x="239201" y="979351"/>
                  </a:cubicBezTo>
                  <a:cubicBezTo>
                    <a:pt x="247887" y="960377"/>
                    <a:pt x="252231" y="940260"/>
                    <a:pt x="255431" y="919915"/>
                  </a:cubicBezTo>
                  <a:cubicBezTo>
                    <a:pt x="262061" y="877166"/>
                    <a:pt x="267776" y="834418"/>
                    <a:pt x="273948" y="791670"/>
                  </a:cubicBezTo>
                  <a:cubicBezTo>
                    <a:pt x="274634" y="786184"/>
                    <a:pt x="273719" y="778411"/>
                    <a:pt x="281720" y="778183"/>
                  </a:cubicBezTo>
                  <a:cubicBezTo>
                    <a:pt x="287892" y="777954"/>
                    <a:pt x="293150" y="782983"/>
                    <a:pt x="294065" y="789155"/>
                  </a:cubicBezTo>
                  <a:cubicBezTo>
                    <a:pt x="295893" y="802643"/>
                    <a:pt x="300694" y="815444"/>
                    <a:pt x="300923" y="829618"/>
                  </a:cubicBezTo>
                  <a:cubicBezTo>
                    <a:pt x="301151" y="865051"/>
                    <a:pt x="301380" y="900484"/>
                    <a:pt x="304580" y="935459"/>
                  </a:cubicBezTo>
                  <a:cubicBezTo>
                    <a:pt x="309381" y="985066"/>
                    <a:pt x="330869" y="1010897"/>
                    <a:pt x="361959" y="1012726"/>
                  </a:cubicBezTo>
                  <a:cubicBezTo>
                    <a:pt x="417737" y="1015927"/>
                    <a:pt x="941688" y="1019813"/>
                    <a:pt x="978950" y="1019356"/>
                  </a:cubicBezTo>
                  <a:cubicBezTo>
                    <a:pt x="1037929" y="1018441"/>
                    <a:pt x="1060332" y="996953"/>
                    <a:pt x="1071076" y="945289"/>
                  </a:cubicBezTo>
                  <a:cubicBezTo>
                    <a:pt x="1081592" y="894769"/>
                    <a:pt x="1081592" y="844019"/>
                    <a:pt x="1086164" y="793270"/>
                  </a:cubicBezTo>
                  <a:cubicBezTo>
                    <a:pt x="1089364" y="758752"/>
                    <a:pt x="1095765" y="752579"/>
                    <a:pt x="1130283" y="756008"/>
                  </a:cubicBezTo>
                  <a:cubicBezTo>
                    <a:pt x="1137141" y="756694"/>
                    <a:pt x="1225152" y="799671"/>
                    <a:pt x="1296476" y="756237"/>
                  </a:cubicBezTo>
                  <a:cubicBezTo>
                    <a:pt x="1350882" y="723090"/>
                    <a:pt x="1362770" y="665711"/>
                    <a:pt x="1357740" y="602389"/>
                  </a:cubicBezTo>
                  <a:cubicBezTo>
                    <a:pt x="1353854" y="552097"/>
                    <a:pt x="1318650" y="506377"/>
                    <a:pt x="1278188" y="494719"/>
                  </a:cubicBezTo>
                  <a:cubicBezTo>
                    <a:pt x="1231096" y="481231"/>
                    <a:pt x="1186748" y="487403"/>
                    <a:pt x="1145828" y="514378"/>
                  </a:cubicBezTo>
                  <a:cubicBezTo>
                    <a:pt x="1134170" y="522151"/>
                    <a:pt x="1121139" y="526265"/>
                    <a:pt x="1108566" y="531523"/>
                  </a:cubicBezTo>
                  <a:cubicBezTo>
                    <a:pt x="1097594" y="536324"/>
                    <a:pt x="1091421" y="530609"/>
                    <a:pt x="1088678" y="521008"/>
                  </a:cubicBezTo>
                  <a:cubicBezTo>
                    <a:pt x="1086849" y="514607"/>
                    <a:pt x="1087535" y="507292"/>
                    <a:pt x="1087535" y="500662"/>
                  </a:cubicBezTo>
                  <a:cubicBezTo>
                    <a:pt x="1087078" y="461343"/>
                    <a:pt x="1086392" y="422252"/>
                    <a:pt x="1086621" y="382933"/>
                  </a:cubicBezTo>
                  <a:cubicBezTo>
                    <a:pt x="1086849" y="332641"/>
                    <a:pt x="1063532" y="307724"/>
                    <a:pt x="1010954" y="292636"/>
                  </a:cubicBezTo>
                  <a:cubicBezTo>
                    <a:pt x="976436" y="282806"/>
                    <a:pt x="940774" y="286464"/>
                    <a:pt x="905570" y="284635"/>
                  </a:cubicBezTo>
                  <a:cubicBezTo>
                    <a:pt x="894825" y="284635"/>
                    <a:pt x="883853" y="284178"/>
                    <a:pt x="873108" y="284635"/>
                  </a:cubicBezTo>
                  <a:cubicBezTo>
                    <a:pt x="861450" y="285321"/>
                    <a:pt x="849563" y="287378"/>
                    <a:pt x="837904" y="287607"/>
                  </a:cubicBezTo>
                  <a:cubicBezTo>
                    <a:pt x="812072" y="288293"/>
                    <a:pt x="802014" y="277549"/>
                    <a:pt x="803157" y="252174"/>
                  </a:cubicBezTo>
                  <a:cubicBezTo>
                    <a:pt x="803843" y="236172"/>
                    <a:pt x="808872" y="221313"/>
                    <a:pt x="812758" y="206225"/>
                  </a:cubicBezTo>
                  <a:cubicBezTo>
                    <a:pt x="819616" y="180394"/>
                    <a:pt x="823274" y="154105"/>
                    <a:pt x="821673" y="127587"/>
                  </a:cubicBezTo>
                  <a:cubicBezTo>
                    <a:pt x="818473" y="68151"/>
                    <a:pt x="786240" y="28603"/>
                    <a:pt x="729548" y="12373"/>
                  </a:cubicBezTo>
                  <a:cubicBezTo>
                    <a:pt x="684285" y="-658"/>
                    <a:pt x="590559" y="-21917"/>
                    <a:pt x="531351" y="61979"/>
                  </a:cubicBezTo>
                  <a:cubicBezTo>
                    <a:pt x="510320" y="103355"/>
                    <a:pt x="501405" y="146561"/>
                    <a:pt x="514664" y="193195"/>
                  </a:cubicBezTo>
                  <a:cubicBezTo>
                    <a:pt x="521064" y="216055"/>
                    <a:pt x="531809" y="237086"/>
                    <a:pt x="537981" y="259946"/>
                  </a:cubicBezTo>
                  <a:cubicBezTo>
                    <a:pt x="542324" y="275491"/>
                    <a:pt x="536838" y="283264"/>
                    <a:pt x="521064" y="282806"/>
                  </a:cubicBezTo>
                  <a:cubicBezTo>
                    <a:pt x="486774" y="281663"/>
                    <a:pt x="450427" y="291493"/>
                    <a:pt x="420023" y="266119"/>
                  </a:cubicBezTo>
                  <a:cubicBezTo>
                    <a:pt x="417966" y="264290"/>
                    <a:pt x="414537" y="264290"/>
                    <a:pt x="411794" y="263375"/>
                  </a:cubicBezTo>
                  <a:cubicBezTo>
                    <a:pt x="379790" y="253774"/>
                    <a:pt x="348243" y="243487"/>
                    <a:pt x="316010" y="235258"/>
                  </a:cubicBezTo>
                  <a:cubicBezTo>
                    <a:pt x="300237" y="231143"/>
                    <a:pt x="290178" y="226571"/>
                    <a:pt x="287664" y="208054"/>
                  </a:cubicBezTo>
                  <a:cubicBezTo>
                    <a:pt x="283778" y="180394"/>
                    <a:pt x="270062" y="155933"/>
                    <a:pt x="253145" y="133988"/>
                  </a:cubicBezTo>
                  <a:cubicBezTo>
                    <a:pt x="200110" y="64951"/>
                    <a:pt x="113013" y="60836"/>
                    <a:pt x="55863" y="113185"/>
                  </a:cubicBezTo>
                  <a:cubicBezTo>
                    <a:pt x="-15460" y="178565"/>
                    <a:pt x="999" y="297437"/>
                    <a:pt x="78266" y="334470"/>
                  </a:cubicBezTo>
                  <a:cubicBezTo>
                    <a:pt x="83524" y="336985"/>
                    <a:pt x="88553" y="340185"/>
                    <a:pt x="93811" y="342928"/>
                  </a:cubicBezTo>
                  <a:cubicBezTo>
                    <a:pt x="114385" y="354358"/>
                    <a:pt x="113928" y="354130"/>
                    <a:pt x="102269" y="375389"/>
                  </a:cubicBezTo>
                  <a:cubicBezTo>
                    <a:pt x="77352" y="421567"/>
                    <a:pt x="45348" y="463858"/>
                    <a:pt x="17230" y="508892"/>
                  </a:cubicBezTo>
                  <a:close/>
                  <a:moveTo>
                    <a:pt x="253602" y="786641"/>
                  </a:moveTo>
                  <a:cubicBezTo>
                    <a:pt x="251774" y="809044"/>
                    <a:pt x="250402" y="831675"/>
                    <a:pt x="246973" y="853849"/>
                  </a:cubicBezTo>
                  <a:cubicBezTo>
                    <a:pt x="241258" y="889511"/>
                    <a:pt x="236915" y="925630"/>
                    <a:pt x="225027" y="960148"/>
                  </a:cubicBezTo>
                  <a:cubicBezTo>
                    <a:pt x="217026" y="983237"/>
                    <a:pt x="211083" y="985751"/>
                    <a:pt x="179079" y="982322"/>
                  </a:cubicBezTo>
                  <a:cubicBezTo>
                    <a:pt x="159876" y="980265"/>
                    <a:pt x="153476" y="973407"/>
                    <a:pt x="150961" y="951461"/>
                  </a:cubicBezTo>
                  <a:cubicBezTo>
                    <a:pt x="150047" y="942775"/>
                    <a:pt x="149589" y="933631"/>
                    <a:pt x="150961" y="925172"/>
                  </a:cubicBezTo>
                  <a:cubicBezTo>
                    <a:pt x="156905" y="885167"/>
                    <a:pt x="155076" y="844934"/>
                    <a:pt x="156447" y="804929"/>
                  </a:cubicBezTo>
                  <a:cubicBezTo>
                    <a:pt x="157362" y="777268"/>
                    <a:pt x="156905" y="777268"/>
                    <a:pt x="184337" y="778868"/>
                  </a:cubicBezTo>
                  <a:cubicBezTo>
                    <a:pt x="188223" y="779097"/>
                    <a:pt x="192109" y="779326"/>
                    <a:pt x="196224" y="779783"/>
                  </a:cubicBezTo>
                  <a:cubicBezTo>
                    <a:pt x="210626" y="778640"/>
                    <a:pt x="225256" y="781383"/>
                    <a:pt x="239429" y="775439"/>
                  </a:cubicBezTo>
                  <a:cubicBezTo>
                    <a:pt x="249716" y="770867"/>
                    <a:pt x="254517" y="776811"/>
                    <a:pt x="253602" y="786641"/>
                  </a:cubicBezTo>
                  <a:close/>
                  <a:moveTo>
                    <a:pt x="513292" y="304523"/>
                  </a:moveTo>
                  <a:cubicBezTo>
                    <a:pt x="523350" y="305895"/>
                    <a:pt x="532494" y="303838"/>
                    <a:pt x="541638" y="299037"/>
                  </a:cubicBezTo>
                  <a:cubicBezTo>
                    <a:pt x="565413" y="286693"/>
                    <a:pt x="571356" y="273434"/>
                    <a:pt x="560612" y="248745"/>
                  </a:cubicBezTo>
                  <a:cubicBezTo>
                    <a:pt x="550554" y="225428"/>
                    <a:pt x="538667" y="202796"/>
                    <a:pt x="535009" y="176965"/>
                  </a:cubicBezTo>
                  <a:cubicBezTo>
                    <a:pt x="532037" y="155248"/>
                    <a:pt x="532037" y="133988"/>
                    <a:pt x="537295" y="112728"/>
                  </a:cubicBezTo>
                  <a:cubicBezTo>
                    <a:pt x="552383" y="53521"/>
                    <a:pt x="596731" y="21517"/>
                    <a:pt x="658453" y="23574"/>
                  </a:cubicBezTo>
                  <a:cubicBezTo>
                    <a:pt x="680170" y="24260"/>
                    <a:pt x="701201" y="26546"/>
                    <a:pt x="722232" y="32489"/>
                  </a:cubicBezTo>
                  <a:cubicBezTo>
                    <a:pt x="726576" y="33861"/>
                    <a:pt x="730691" y="35233"/>
                    <a:pt x="734577" y="36604"/>
                  </a:cubicBezTo>
                  <a:cubicBezTo>
                    <a:pt x="734577" y="36604"/>
                    <a:pt x="734577" y="36604"/>
                    <a:pt x="734577" y="36604"/>
                  </a:cubicBezTo>
                  <a:cubicBezTo>
                    <a:pt x="735948" y="37061"/>
                    <a:pt x="737091" y="37519"/>
                    <a:pt x="738463" y="38204"/>
                  </a:cubicBezTo>
                  <a:cubicBezTo>
                    <a:pt x="738463" y="38204"/>
                    <a:pt x="738692" y="38204"/>
                    <a:pt x="738692" y="38204"/>
                  </a:cubicBezTo>
                  <a:cubicBezTo>
                    <a:pt x="739835" y="38662"/>
                    <a:pt x="741206" y="39347"/>
                    <a:pt x="742349" y="39805"/>
                  </a:cubicBezTo>
                  <a:cubicBezTo>
                    <a:pt x="742349" y="39805"/>
                    <a:pt x="742578" y="39805"/>
                    <a:pt x="742578" y="40033"/>
                  </a:cubicBezTo>
                  <a:cubicBezTo>
                    <a:pt x="743721" y="40490"/>
                    <a:pt x="744864" y="41176"/>
                    <a:pt x="746007" y="41633"/>
                  </a:cubicBezTo>
                  <a:cubicBezTo>
                    <a:pt x="746007" y="41633"/>
                    <a:pt x="746235" y="41633"/>
                    <a:pt x="746235" y="41862"/>
                  </a:cubicBezTo>
                  <a:cubicBezTo>
                    <a:pt x="747378" y="42548"/>
                    <a:pt x="748521" y="43005"/>
                    <a:pt x="749664" y="43691"/>
                  </a:cubicBezTo>
                  <a:cubicBezTo>
                    <a:pt x="749664" y="43691"/>
                    <a:pt x="749664" y="43691"/>
                    <a:pt x="749664" y="43691"/>
                  </a:cubicBezTo>
                  <a:cubicBezTo>
                    <a:pt x="757665" y="48034"/>
                    <a:pt x="764523" y="53292"/>
                    <a:pt x="770467" y="59236"/>
                  </a:cubicBezTo>
                  <a:cubicBezTo>
                    <a:pt x="770467" y="59236"/>
                    <a:pt x="770467" y="59236"/>
                    <a:pt x="770467" y="59236"/>
                  </a:cubicBezTo>
                  <a:cubicBezTo>
                    <a:pt x="771153" y="59921"/>
                    <a:pt x="771839" y="60836"/>
                    <a:pt x="772753" y="61522"/>
                  </a:cubicBezTo>
                  <a:cubicBezTo>
                    <a:pt x="772982" y="61750"/>
                    <a:pt x="772982" y="61750"/>
                    <a:pt x="773210" y="61979"/>
                  </a:cubicBezTo>
                  <a:cubicBezTo>
                    <a:pt x="773896" y="62665"/>
                    <a:pt x="774582" y="63579"/>
                    <a:pt x="775268" y="64265"/>
                  </a:cubicBezTo>
                  <a:cubicBezTo>
                    <a:pt x="775496" y="64493"/>
                    <a:pt x="775496" y="64722"/>
                    <a:pt x="775725" y="64722"/>
                  </a:cubicBezTo>
                  <a:cubicBezTo>
                    <a:pt x="776411" y="65408"/>
                    <a:pt x="776868" y="66322"/>
                    <a:pt x="777554" y="67008"/>
                  </a:cubicBezTo>
                  <a:cubicBezTo>
                    <a:pt x="777782" y="67237"/>
                    <a:pt x="778011" y="67465"/>
                    <a:pt x="778011" y="67694"/>
                  </a:cubicBezTo>
                  <a:cubicBezTo>
                    <a:pt x="778468" y="68380"/>
                    <a:pt x="779154" y="69294"/>
                    <a:pt x="779611" y="69980"/>
                  </a:cubicBezTo>
                  <a:cubicBezTo>
                    <a:pt x="779840" y="70208"/>
                    <a:pt x="780068" y="70437"/>
                    <a:pt x="780068" y="70666"/>
                  </a:cubicBezTo>
                  <a:cubicBezTo>
                    <a:pt x="780525" y="71351"/>
                    <a:pt x="781211" y="72266"/>
                    <a:pt x="781668" y="72952"/>
                  </a:cubicBezTo>
                  <a:cubicBezTo>
                    <a:pt x="781897" y="73180"/>
                    <a:pt x="781897" y="73409"/>
                    <a:pt x="782126" y="73637"/>
                  </a:cubicBezTo>
                  <a:cubicBezTo>
                    <a:pt x="782583" y="74552"/>
                    <a:pt x="783040" y="75238"/>
                    <a:pt x="783726" y="76152"/>
                  </a:cubicBezTo>
                  <a:cubicBezTo>
                    <a:pt x="783954" y="76381"/>
                    <a:pt x="783954" y="76609"/>
                    <a:pt x="784183" y="76838"/>
                  </a:cubicBezTo>
                  <a:cubicBezTo>
                    <a:pt x="784640" y="77752"/>
                    <a:pt x="785097" y="78667"/>
                    <a:pt x="785555" y="79352"/>
                  </a:cubicBezTo>
                  <a:cubicBezTo>
                    <a:pt x="785555" y="79581"/>
                    <a:pt x="785783" y="79581"/>
                    <a:pt x="785783" y="79810"/>
                  </a:cubicBezTo>
                  <a:cubicBezTo>
                    <a:pt x="787841" y="83696"/>
                    <a:pt x="789669" y="88039"/>
                    <a:pt x="791498" y="92383"/>
                  </a:cubicBezTo>
                  <a:cubicBezTo>
                    <a:pt x="791727" y="92840"/>
                    <a:pt x="791727" y="93068"/>
                    <a:pt x="791955" y="93526"/>
                  </a:cubicBezTo>
                  <a:cubicBezTo>
                    <a:pt x="792184" y="94211"/>
                    <a:pt x="792413" y="95126"/>
                    <a:pt x="792870" y="96040"/>
                  </a:cubicBezTo>
                  <a:cubicBezTo>
                    <a:pt x="793098" y="96497"/>
                    <a:pt x="793327" y="97183"/>
                    <a:pt x="793327" y="97640"/>
                  </a:cubicBezTo>
                  <a:cubicBezTo>
                    <a:pt x="793556" y="98326"/>
                    <a:pt x="793784" y="99241"/>
                    <a:pt x="794013" y="99926"/>
                  </a:cubicBezTo>
                  <a:cubicBezTo>
                    <a:pt x="794241" y="100612"/>
                    <a:pt x="794470" y="101069"/>
                    <a:pt x="794470" y="101755"/>
                  </a:cubicBezTo>
                  <a:cubicBezTo>
                    <a:pt x="794699" y="102441"/>
                    <a:pt x="794927" y="103355"/>
                    <a:pt x="795156" y="104041"/>
                  </a:cubicBezTo>
                  <a:cubicBezTo>
                    <a:pt x="795384" y="104727"/>
                    <a:pt x="795613" y="105413"/>
                    <a:pt x="795613" y="106099"/>
                  </a:cubicBezTo>
                  <a:cubicBezTo>
                    <a:pt x="795842" y="106784"/>
                    <a:pt x="796070" y="107470"/>
                    <a:pt x="796299" y="108385"/>
                  </a:cubicBezTo>
                  <a:cubicBezTo>
                    <a:pt x="796527" y="109070"/>
                    <a:pt x="796756" y="109756"/>
                    <a:pt x="796756" y="110671"/>
                  </a:cubicBezTo>
                  <a:cubicBezTo>
                    <a:pt x="796985" y="111356"/>
                    <a:pt x="797213" y="112042"/>
                    <a:pt x="797213" y="112957"/>
                  </a:cubicBezTo>
                  <a:cubicBezTo>
                    <a:pt x="797442" y="113642"/>
                    <a:pt x="797670" y="114557"/>
                    <a:pt x="797670" y="115243"/>
                  </a:cubicBezTo>
                  <a:cubicBezTo>
                    <a:pt x="797899" y="115928"/>
                    <a:pt x="797899" y="116614"/>
                    <a:pt x="798128" y="117529"/>
                  </a:cubicBezTo>
                  <a:cubicBezTo>
                    <a:pt x="798356" y="118443"/>
                    <a:pt x="798356" y="119129"/>
                    <a:pt x="798585" y="120043"/>
                  </a:cubicBezTo>
                  <a:cubicBezTo>
                    <a:pt x="798813" y="120729"/>
                    <a:pt x="798813" y="121415"/>
                    <a:pt x="799042" y="122101"/>
                  </a:cubicBezTo>
                  <a:cubicBezTo>
                    <a:pt x="799271" y="123015"/>
                    <a:pt x="799271" y="123929"/>
                    <a:pt x="799499" y="124844"/>
                  </a:cubicBezTo>
                  <a:cubicBezTo>
                    <a:pt x="799728" y="125530"/>
                    <a:pt x="799728" y="126215"/>
                    <a:pt x="799956" y="126901"/>
                  </a:cubicBezTo>
                  <a:cubicBezTo>
                    <a:pt x="800185" y="128044"/>
                    <a:pt x="800185" y="128959"/>
                    <a:pt x="800414" y="130102"/>
                  </a:cubicBezTo>
                  <a:cubicBezTo>
                    <a:pt x="800414" y="130559"/>
                    <a:pt x="800642" y="131245"/>
                    <a:pt x="800642" y="131702"/>
                  </a:cubicBezTo>
                  <a:cubicBezTo>
                    <a:pt x="800871" y="133302"/>
                    <a:pt x="801099" y="135131"/>
                    <a:pt x="801328" y="136731"/>
                  </a:cubicBezTo>
                  <a:cubicBezTo>
                    <a:pt x="804300" y="159362"/>
                    <a:pt x="798356" y="181537"/>
                    <a:pt x="791270" y="203254"/>
                  </a:cubicBezTo>
                  <a:cubicBezTo>
                    <a:pt x="788755" y="211255"/>
                    <a:pt x="786012" y="219027"/>
                    <a:pt x="783497" y="227028"/>
                  </a:cubicBezTo>
                  <a:cubicBezTo>
                    <a:pt x="780983" y="235029"/>
                    <a:pt x="778468" y="243030"/>
                    <a:pt x="776182" y="251031"/>
                  </a:cubicBezTo>
                  <a:cubicBezTo>
                    <a:pt x="776182" y="251031"/>
                    <a:pt x="776182" y="251031"/>
                    <a:pt x="776182" y="251031"/>
                  </a:cubicBezTo>
                  <a:cubicBezTo>
                    <a:pt x="775725" y="252403"/>
                    <a:pt x="775496" y="253546"/>
                    <a:pt x="775268" y="254917"/>
                  </a:cubicBezTo>
                  <a:cubicBezTo>
                    <a:pt x="775268" y="255146"/>
                    <a:pt x="775268" y="255374"/>
                    <a:pt x="775268" y="255603"/>
                  </a:cubicBezTo>
                  <a:cubicBezTo>
                    <a:pt x="775039" y="256746"/>
                    <a:pt x="774810" y="257889"/>
                    <a:pt x="774810" y="258803"/>
                  </a:cubicBezTo>
                  <a:cubicBezTo>
                    <a:pt x="774810" y="258803"/>
                    <a:pt x="774810" y="259032"/>
                    <a:pt x="774810" y="259032"/>
                  </a:cubicBezTo>
                  <a:cubicBezTo>
                    <a:pt x="774582" y="260175"/>
                    <a:pt x="774582" y="261318"/>
                    <a:pt x="774582" y="262461"/>
                  </a:cubicBezTo>
                  <a:cubicBezTo>
                    <a:pt x="774582" y="262461"/>
                    <a:pt x="774582" y="262461"/>
                    <a:pt x="774582" y="262461"/>
                  </a:cubicBezTo>
                  <a:cubicBezTo>
                    <a:pt x="774582" y="263604"/>
                    <a:pt x="774582" y="264747"/>
                    <a:pt x="774582" y="266119"/>
                  </a:cubicBezTo>
                  <a:cubicBezTo>
                    <a:pt x="775039" y="278692"/>
                    <a:pt x="781440" y="288521"/>
                    <a:pt x="793784" y="296294"/>
                  </a:cubicBezTo>
                  <a:cubicBezTo>
                    <a:pt x="809100" y="305666"/>
                    <a:pt x="825331" y="310924"/>
                    <a:pt x="844076" y="308638"/>
                  </a:cubicBezTo>
                  <a:cubicBezTo>
                    <a:pt x="884996" y="303380"/>
                    <a:pt x="925915" y="304066"/>
                    <a:pt x="966606" y="308410"/>
                  </a:cubicBezTo>
                  <a:cubicBezTo>
                    <a:pt x="967520" y="308410"/>
                    <a:pt x="968435" y="308638"/>
                    <a:pt x="969349" y="308638"/>
                  </a:cubicBezTo>
                  <a:cubicBezTo>
                    <a:pt x="972321" y="308867"/>
                    <a:pt x="975293" y="309324"/>
                    <a:pt x="978264" y="309781"/>
                  </a:cubicBezTo>
                  <a:cubicBezTo>
                    <a:pt x="979407" y="310010"/>
                    <a:pt x="980779" y="310010"/>
                    <a:pt x="981922" y="310238"/>
                  </a:cubicBezTo>
                  <a:cubicBezTo>
                    <a:pt x="984665" y="310696"/>
                    <a:pt x="987637" y="310924"/>
                    <a:pt x="990380" y="311381"/>
                  </a:cubicBezTo>
                  <a:cubicBezTo>
                    <a:pt x="991523" y="311610"/>
                    <a:pt x="992666" y="311610"/>
                    <a:pt x="993809" y="311839"/>
                  </a:cubicBezTo>
                  <a:cubicBezTo>
                    <a:pt x="997695" y="312296"/>
                    <a:pt x="1001582" y="312982"/>
                    <a:pt x="1005468" y="313667"/>
                  </a:cubicBezTo>
                  <a:cubicBezTo>
                    <a:pt x="1012783" y="314810"/>
                    <a:pt x="1019412" y="316411"/>
                    <a:pt x="1025356" y="318468"/>
                  </a:cubicBezTo>
                  <a:cubicBezTo>
                    <a:pt x="1031300" y="320525"/>
                    <a:pt x="1036557" y="323269"/>
                    <a:pt x="1041129" y="326240"/>
                  </a:cubicBezTo>
                  <a:cubicBezTo>
                    <a:pt x="1048902" y="331498"/>
                    <a:pt x="1054845" y="338128"/>
                    <a:pt x="1058960" y="346586"/>
                  </a:cubicBezTo>
                  <a:cubicBezTo>
                    <a:pt x="1060560" y="350015"/>
                    <a:pt x="1061932" y="353672"/>
                    <a:pt x="1063075" y="357559"/>
                  </a:cubicBezTo>
                  <a:cubicBezTo>
                    <a:pt x="1063532" y="359616"/>
                    <a:pt x="1064218" y="361673"/>
                    <a:pt x="1064675" y="363731"/>
                  </a:cubicBezTo>
                  <a:cubicBezTo>
                    <a:pt x="1065590" y="368074"/>
                    <a:pt x="1066047" y="372418"/>
                    <a:pt x="1066504" y="377447"/>
                  </a:cubicBezTo>
                  <a:cubicBezTo>
                    <a:pt x="1066961" y="383162"/>
                    <a:pt x="1067190" y="388648"/>
                    <a:pt x="1067418" y="394363"/>
                  </a:cubicBezTo>
                  <a:cubicBezTo>
                    <a:pt x="1067647" y="400078"/>
                    <a:pt x="1067876" y="405565"/>
                    <a:pt x="1068104" y="411280"/>
                  </a:cubicBezTo>
                  <a:cubicBezTo>
                    <a:pt x="1068333" y="419738"/>
                    <a:pt x="1068561" y="428196"/>
                    <a:pt x="1068561" y="436654"/>
                  </a:cubicBezTo>
                  <a:cubicBezTo>
                    <a:pt x="1068561" y="442369"/>
                    <a:pt x="1068561" y="447856"/>
                    <a:pt x="1068333" y="453571"/>
                  </a:cubicBezTo>
                  <a:cubicBezTo>
                    <a:pt x="1068104" y="462029"/>
                    <a:pt x="1067647" y="470487"/>
                    <a:pt x="1067190" y="478945"/>
                  </a:cubicBezTo>
                  <a:cubicBezTo>
                    <a:pt x="1066733" y="487403"/>
                    <a:pt x="1065818" y="495862"/>
                    <a:pt x="1064904" y="504320"/>
                  </a:cubicBezTo>
                  <a:cubicBezTo>
                    <a:pt x="1064675" y="507063"/>
                    <a:pt x="1064218" y="510035"/>
                    <a:pt x="1063989" y="512778"/>
                  </a:cubicBezTo>
                  <a:cubicBezTo>
                    <a:pt x="1063304" y="517807"/>
                    <a:pt x="1063304" y="522608"/>
                    <a:pt x="1063989" y="527180"/>
                  </a:cubicBezTo>
                  <a:cubicBezTo>
                    <a:pt x="1065361" y="537010"/>
                    <a:pt x="1069476" y="545011"/>
                    <a:pt x="1075877" y="550268"/>
                  </a:cubicBezTo>
                  <a:cubicBezTo>
                    <a:pt x="1077020" y="551183"/>
                    <a:pt x="1078163" y="552097"/>
                    <a:pt x="1079534" y="552783"/>
                  </a:cubicBezTo>
                  <a:cubicBezTo>
                    <a:pt x="1088450" y="558269"/>
                    <a:pt x="1100337" y="559184"/>
                    <a:pt x="1113824" y="553926"/>
                  </a:cubicBezTo>
                  <a:cubicBezTo>
                    <a:pt x="1119311" y="551869"/>
                    <a:pt x="1124568" y="549583"/>
                    <a:pt x="1130055" y="547297"/>
                  </a:cubicBezTo>
                  <a:cubicBezTo>
                    <a:pt x="1138970" y="543410"/>
                    <a:pt x="1147657" y="538838"/>
                    <a:pt x="1155887" y="533352"/>
                  </a:cubicBezTo>
                  <a:cubicBezTo>
                    <a:pt x="1160230" y="530380"/>
                    <a:pt x="1164573" y="527866"/>
                    <a:pt x="1168917" y="525351"/>
                  </a:cubicBezTo>
                  <a:cubicBezTo>
                    <a:pt x="1177832" y="520550"/>
                    <a:pt x="1186748" y="517121"/>
                    <a:pt x="1196120" y="514607"/>
                  </a:cubicBezTo>
                  <a:cubicBezTo>
                    <a:pt x="1202978" y="512778"/>
                    <a:pt x="1210065" y="511406"/>
                    <a:pt x="1217151" y="510721"/>
                  </a:cubicBezTo>
                  <a:cubicBezTo>
                    <a:pt x="1221952" y="510263"/>
                    <a:pt x="1226753" y="510035"/>
                    <a:pt x="1231553" y="510263"/>
                  </a:cubicBezTo>
                  <a:cubicBezTo>
                    <a:pt x="1238868" y="510263"/>
                    <a:pt x="1246184" y="511178"/>
                    <a:pt x="1253499" y="512321"/>
                  </a:cubicBezTo>
                  <a:cubicBezTo>
                    <a:pt x="1258299" y="513235"/>
                    <a:pt x="1263329" y="514150"/>
                    <a:pt x="1268358" y="515521"/>
                  </a:cubicBezTo>
                  <a:cubicBezTo>
                    <a:pt x="1279788" y="518493"/>
                    <a:pt x="1290532" y="523751"/>
                    <a:pt x="1299905" y="531295"/>
                  </a:cubicBezTo>
                  <a:cubicBezTo>
                    <a:pt x="1302648" y="533581"/>
                    <a:pt x="1305391" y="535867"/>
                    <a:pt x="1308134" y="538610"/>
                  </a:cubicBezTo>
                  <a:cubicBezTo>
                    <a:pt x="1311563" y="542039"/>
                    <a:pt x="1314992" y="545925"/>
                    <a:pt x="1317964" y="550040"/>
                  </a:cubicBezTo>
                  <a:cubicBezTo>
                    <a:pt x="1320250" y="553240"/>
                    <a:pt x="1322307" y="556441"/>
                    <a:pt x="1324365" y="559870"/>
                  </a:cubicBezTo>
                  <a:cubicBezTo>
                    <a:pt x="1325051" y="561013"/>
                    <a:pt x="1325736" y="562156"/>
                    <a:pt x="1326194" y="563527"/>
                  </a:cubicBezTo>
                  <a:cubicBezTo>
                    <a:pt x="1327337" y="566042"/>
                    <a:pt x="1328480" y="568556"/>
                    <a:pt x="1329623" y="571071"/>
                  </a:cubicBezTo>
                  <a:cubicBezTo>
                    <a:pt x="1330766" y="573586"/>
                    <a:pt x="1331680" y="576329"/>
                    <a:pt x="1332594" y="579072"/>
                  </a:cubicBezTo>
                  <a:cubicBezTo>
                    <a:pt x="1333052" y="580444"/>
                    <a:pt x="1333509" y="581815"/>
                    <a:pt x="1333966" y="583187"/>
                  </a:cubicBezTo>
                  <a:cubicBezTo>
                    <a:pt x="1335566" y="588902"/>
                    <a:pt x="1336938" y="594845"/>
                    <a:pt x="1337624" y="601246"/>
                  </a:cubicBezTo>
                  <a:cubicBezTo>
                    <a:pt x="1338081" y="604447"/>
                    <a:pt x="1338309" y="607647"/>
                    <a:pt x="1338538" y="611076"/>
                  </a:cubicBezTo>
                  <a:cubicBezTo>
                    <a:pt x="1338767" y="615648"/>
                    <a:pt x="1338995" y="620677"/>
                    <a:pt x="1338995" y="625706"/>
                  </a:cubicBezTo>
                  <a:cubicBezTo>
                    <a:pt x="1338995" y="627764"/>
                    <a:pt x="1338995" y="630050"/>
                    <a:pt x="1338995" y="632107"/>
                  </a:cubicBezTo>
                  <a:cubicBezTo>
                    <a:pt x="1338995" y="633250"/>
                    <a:pt x="1338995" y="634393"/>
                    <a:pt x="1338767" y="635308"/>
                  </a:cubicBezTo>
                  <a:cubicBezTo>
                    <a:pt x="1338538" y="639651"/>
                    <a:pt x="1338081" y="644223"/>
                    <a:pt x="1337624" y="649024"/>
                  </a:cubicBezTo>
                  <a:cubicBezTo>
                    <a:pt x="1337395" y="650167"/>
                    <a:pt x="1337395" y="651310"/>
                    <a:pt x="1337166" y="652453"/>
                  </a:cubicBezTo>
                  <a:cubicBezTo>
                    <a:pt x="1330994" y="698173"/>
                    <a:pt x="1307448" y="749836"/>
                    <a:pt x="1238640" y="753037"/>
                  </a:cubicBezTo>
                  <a:cubicBezTo>
                    <a:pt x="1217609" y="753951"/>
                    <a:pt x="1192234" y="750522"/>
                    <a:pt x="1161830" y="740692"/>
                  </a:cubicBezTo>
                  <a:cubicBezTo>
                    <a:pt x="1157258" y="738178"/>
                    <a:pt x="1152229" y="736120"/>
                    <a:pt x="1147428" y="734749"/>
                  </a:cubicBezTo>
                  <a:cubicBezTo>
                    <a:pt x="1144914" y="734063"/>
                    <a:pt x="1142399" y="733377"/>
                    <a:pt x="1140113" y="732920"/>
                  </a:cubicBezTo>
                  <a:cubicBezTo>
                    <a:pt x="1137599" y="732463"/>
                    <a:pt x="1135084" y="732005"/>
                    <a:pt x="1132569" y="731777"/>
                  </a:cubicBezTo>
                  <a:cubicBezTo>
                    <a:pt x="1125026" y="730862"/>
                    <a:pt x="1117253" y="731091"/>
                    <a:pt x="1109481" y="731777"/>
                  </a:cubicBezTo>
                  <a:cubicBezTo>
                    <a:pt x="1106966" y="732005"/>
                    <a:pt x="1104223" y="732463"/>
                    <a:pt x="1101708" y="732691"/>
                  </a:cubicBezTo>
                  <a:cubicBezTo>
                    <a:pt x="1091421" y="734291"/>
                    <a:pt x="1084106" y="737035"/>
                    <a:pt x="1078848" y="741835"/>
                  </a:cubicBezTo>
                  <a:cubicBezTo>
                    <a:pt x="1077477" y="742978"/>
                    <a:pt x="1076334" y="744350"/>
                    <a:pt x="1075419" y="745950"/>
                  </a:cubicBezTo>
                  <a:cubicBezTo>
                    <a:pt x="1072448" y="750522"/>
                    <a:pt x="1070390" y="756466"/>
                    <a:pt x="1069247" y="764238"/>
                  </a:cubicBezTo>
                  <a:cubicBezTo>
                    <a:pt x="1068790" y="766753"/>
                    <a:pt x="1068561" y="769039"/>
                    <a:pt x="1068104" y="771553"/>
                  </a:cubicBezTo>
                  <a:cubicBezTo>
                    <a:pt x="1067418" y="776354"/>
                    <a:pt x="1066733" y="781383"/>
                    <a:pt x="1066275" y="786184"/>
                  </a:cubicBezTo>
                  <a:cubicBezTo>
                    <a:pt x="1065590" y="790984"/>
                    <a:pt x="1065132" y="796013"/>
                    <a:pt x="1064904" y="800814"/>
                  </a:cubicBezTo>
                  <a:cubicBezTo>
                    <a:pt x="1064447" y="805615"/>
                    <a:pt x="1064218" y="810644"/>
                    <a:pt x="1064218" y="815444"/>
                  </a:cubicBezTo>
                  <a:cubicBezTo>
                    <a:pt x="1064218" y="817959"/>
                    <a:pt x="1064218" y="820245"/>
                    <a:pt x="1064218" y="822760"/>
                  </a:cubicBezTo>
                  <a:cubicBezTo>
                    <a:pt x="1064447" y="830532"/>
                    <a:pt x="1064218" y="838304"/>
                    <a:pt x="1063761" y="846077"/>
                  </a:cubicBezTo>
                  <a:cubicBezTo>
                    <a:pt x="1063304" y="853849"/>
                    <a:pt x="1062618" y="861393"/>
                    <a:pt x="1061475" y="869165"/>
                  </a:cubicBezTo>
                  <a:cubicBezTo>
                    <a:pt x="1060560" y="876709"/>
                    <a:pt x="1059417" y="884482"/>
                    <a:pt x="1058046" y="892025"/>
                  </a:cubicBezTo>
                  <a:cubicBezTo>
                    <a:pt x="1056674" y="899569"/>
                    <a:pt x="1055303" y="907113"/>
                    <a:pt x="1053931" y="914885"/>
                  </a:cubicBezTo>
                  <a:cubicBezTo>
                    <a:pt x="1053017" y="919915"/>
                    <a:pt x="1051874" y="924944"/>
                    <a:pt x="1050959" y="929973"/>
                  </a:cubicBezTo>
                  <a:cubicBezTo>
                    <a:pt x="1050045" y="935002"/>
                    <a:pt x="1048902" y="940031"/>
                    <a:pt x="1047987" y="945061"/>
                  </a:cubicBezTo>
                  <a:cubicBezTo>
                    <a:pt x="1047530" y="947347"/>
                    <a:pt x="1047073" y="949861"/>
                    <a:pt x="1046387" y="952147"/>
                  </a:cubicBezTo>
                  <a:cubicBezTo>
                    <a:pt x="1045701" y="954433"/>
                    <a:pt x="1045244" y="956948"/>
                    <a:pt x="1044330" y="959234"/>
                  </a:cubicBezTo>
                  <a:cubicBezTo>
                    <a:pt x="1043644" y="961520"/>
                    <a:pt x="1042730" y="963806"/>
                    <a:pt x="1041587" y="966092"/>
                  </a:cubicBezTo>
                  <a:cubicBezTo>
                    <a:pt x="1040444" y="968378"/>
                    <a:pt x="1039301" y="970435"/>
                    <a:pt x="1037929" y="972493"/>
                  </a:cubicBezTo>
                  <a:cubicBezTo>
                    <a:pt x="1035872" y="975693"/>
                    <a:pt x="1033586" y="978665"/>
                    <a:pt x="1031071" y="981179"/>
                  </a:cubicBezTo>
                  <a:cubicBezTo>
                    <a:pt x="1023756" y="988952"/>
                    <a:pt x="1015069" y="993295"/>
                    <a:pt x="1002039" y="993524"/>
                  </a:cubicBezTo>
                  <a:cubicBezTo>
                    <a:pt x="997924" y="993524"/>
                    <a:pt x="993123" y="993752"/>
                    <a:pt x="987180" y="993752"/>
                  </a:cubicBezTo>
                  <a:cubicBezTo>
                    <a:pt x="985351" y="993752"/>
                    <a:pt x="983294" y="993752"/>
                    <a:pt x="981008" y="993752"/>
                  </a:cubicBezTo>
                  <a:cubicBezTo>
                    <a:pt x="979865" y="993752"/>
                    <a:pt x="978950" y="993752"/>
                    <a:pt x="977807" y="993752"/>
                  </a:cubicBezTo>
                  <a:cubicBezTo>
                    <a:pt x="975521" y="993752"/>
                    <a:pt x="973235" y="993752"/>
                    <a:pt x="970949" y="993752"/>
                  </a:cubicBezTo>
                  <a:cubicBezTo>
                    <a:pt x="969806" y="993752"/>
                    <a:pt x="968663" y="993752"/>
                    <a:pt x="967292" y="993752"/>
                  </a:cubicBezTo>
                  <a:cubicBezTo>
                    <a:pt x="964777" y="993752"/>
                    <a:pt x="962262" y="993752"/>
                    <a:pt x="959748" y="993752"/>
                  </a:cubicBezTo>
                  <a:cubicBezTo>
                    <a:pt x="955862" y="993752"/>
                    <a:pt x="951747" y="993981"/>
                    <a:pt x="947403" y="993981"/>
                  </a:cubicBezTo>
                  <a:cubicBezTo>
                    <a:pt x="944660" y="993981"/>
                    <a:pt x="941688" y="993981"/>
                    <a:pt x="938717" y="994210"/>
                  </a:cubicBezTo>
                  <a:cubicBezTo>
                    <a:pt x="937116" y="994210"/>
                    <a:pt x="935745" y="994210"/>
                    <a:pt x="934145" y="994210"/>
                  </a:cubicBezTo>
                  <a:cubicBezTo>
                    <a:pt x="929573" y="994210"/>
                    <a:pt x="924772" y="994438"/>
                    <a:pt x="919971" y="994438"/>
                  </a:cubicBezTo>
                  <a:cubicBezTo>
                    <a:pt x="913342" y="994438"/>
                    <a:pt x="906713" y="994667"/>
                    <a:pt x="899626" y="994667"/>
                  </a:cubicBezTo>
                  <a:cubicBezTo>
                    <a:pt x="887282" y="994895"/>
                    <a:pt x="874480" y="994895"/>
                    <a:pt x="860764" y="995124"/>
                  </a:cubicBezTo>
                  <a:cubicBezTo>
                    <a:pt x="856878" y="995124"/>
                    <a:pt x="852992" y="995124"/>
                    <a:pt x="849105" y="995353"/>
                  </a:cubicBezTo>
                  <a:cubicBezTo>
                    <a:pt x="799728" y="995810"/>
                    <a:pt x="743721" y="996496"/>
                    <a:pt x="687714" y="996724"/>
                  </a:cubicBezTo>
                  <a:cubicBezTo>
                    <a:pt x="685428" y="996724"/>
                    <a:pt x="683142" y="996724"/>
                    <a:pt x="681084" y="996724"/>
                  </a:cubicBezTo>
                  <a:cubicBezTo>
                    <a:pt x="676512" y="996724"/>
                    <a:pt x="672169" y="996724"/>
                    <a:pt x="667597" y="996724"/>
                  </a:cubicBezTo>
                  <a:cubicBezTo>
                    <a:pt x="665311" y="996724"/>
                    <a:pt x="663025" y="996724"/>
                    <a:pt x="660968" y="996724"/>
                  </a:cubicBezTo>
                  <a:cubicBezTo>
                    <a:pt x="647480" y="996724"/>
                    <a:pt x="634221" y="996724"/>
                    <a:pt x="620963" y="996724"/>
                  </a:cubicBezTo>
                  <a:cubicBezTo>
                    <a:pt x="620963" y="996724"/>
                    <a:pt x="620963" y="996724"/>
                    <a:pt x="620963" y="996724"/>
                  </a:cubicBezTo>
                  <a:cubicBezTo>
                    <a:pt x="590102" y="996724"/>
                    <a:pt x="560155" y="996724"/>
                    <a:pt x="532037" y="996496"/>
                  </a:cubicBezTo>
                  <a:cubicBezTo>
                    <a:pt x="524036" y="996496"/>
                    <a:pt x="516264" y="996267"/>
                    <a:pt x="508491" y="996267"/>
                  </a:cubicBezTo>
                  <a:cubicBezTo>
                    <a:pt x="498890" y="996267"/>
                    <a:pt x="489518" y="996038"/>
                    <a:pt x="480602" y="995810"/>
                  </a:cubicBezTo>
                  <a:cubicBezTo>
                    <a:pt x="478773" y="995810"/>
                    <a:pt x="476945" y="995810"/>
                    <a:pt x="475344" y="995810"/>
                  </a:cubicBezTo>
                  <a:cubicBezTo>
                    <a:pt x="468258" y="995581"/>
                    <a:pt x="461400" y="995581"/>
                    <a:pt x="454999" y="995353"/>
                  </a:cubicBezTo>
                  <a:cubicBezTo>
                    <a:pt x="453399" y="995353"/>
                    <a:pt x="451799" y="995353"/>
                    <a:pt x="450198" y="995124"/>
                  </a:cubicBezTo>
                  <a:cubicBezTo>
                    <a:pt x="448598" y="995124"/>
                    <a:pt x="446998" y="995124"/>
                    <a:pt x="445398" y="994895"/>
                  </a:cubicBezTo>
                  <a:cubicBezTo>
                    <a:pt x="442197" y="994895"/>
                    <a:pt x="439226" y="994667"/>
                    <a:pt x="436254" y="994667"/>
                  </a:cubicBezTo>
                  <a:cubicBezTo>
                    <a:pt x="433282" y="994667"/>
                    <a:pt x="430310" y="994438"/>
                    <a:pt x="427338" y="994438"/>
                  </a:cubicBezTo>
                  <a:cubicBezTo>
                    <a:pt x="424367" y="994438"/>
                    <a:pt x="421623" y="994210"/>
                    <a:pt x="418880" y="994210"/>
                  </a:cubicBezTo>
                  <a:cubicBezTo>
                    <a:pt x="416137" y="994210"/>
                    <a:pt x="413622" y="993981"/>
                    <a:pt x="411108" y="993981"/>
                  </a:cubicBezTo>
                  <a:cubicBezTo>
                    <a:pt x="409736" y="993981"/>
                    <a:pt x="408365" y="993752"/>
                    <a:pt x="407222" y="993752"/>
                  </a:cubicBezTo>
                  <a:cubicBezTo>
                    <a:pt x="404707" y="993524"/>
                    <a:pt x="402421" y="993524"/>
                    <a:pt x="400135" y="993295"/>
                  </a:cubicBezTo>
                  <a:cubicBezTo>
                    <a:pt x="398992" y="993295"/>
                    <a:pt x="397849" y="993067"/>
                    <a:pt x="396706" y="993067"/>
                  </a:cubicBezTo>
                  <a:cubicBezTo>
                    <a:pt x="395563" y="993067"/>
                    <a:pt x="394420" y="992838"/>
                    <a:pt x="393277" y="992838"/>
                  </a:cubicBezTo>
                  <a:cubicBezTo>
                    <a:pt x="391220" y="992609"/>
                    <a:pt x="389391" y="992609"/>
                    <a:pt x="387562" y="992381"/>
                  </a:cubicBezTo>
                  <a:cubicBezTo>
                    <a:pt x="386419" y="992381"/>
                    <a:pt x="385276" y="992152"/>
                    <a:pt x="384362" y="992152"/>
                  </a:cubicBezTo>
                  <a:cubicBezTo>
                    <a:pt x="382533" y="991924"/>
                    <a:pt x="380933" y="991924"/>
                    <a:pt x="379332" y="991695"/>
                  </a:cubicBezTo>
                  <a:cubicBezTo>
                    <a:pt x="377504" y="991466"/>
                    <a:pt x="375903" y="991238"/>
                    <a:pt x="374303" y="991238"/>
                  </a:cubicBezTo>
                  <a:cubicBezTo>
                    <a:pt x="372932" y="991009"/>
                    <a:pt x="371789" y="991009"/>
                    <a:pt x="370646" y="990781"/>
                  </a:cubicBezTo>
                  <a:cubicBezTo>
                    <a:pt x="369731" y="990552"/>
                    <a:pt x="369045" y="990552"/>
                    <a:pt x="368360" y="990323"/>
                  </a:cubicBezTo>
                  <a:cubicBezTo>
                    <a:pt x="367217" y="990095"/>
                    <a:pt x="366302" y="989866"/>
                    <a:pt x="365388" y="989866"/>
                  </a:cubicBezTo>
                  <a:cubicBezTo>
                    <a:pt x="364473" y="989638"/>
                    <a:pt x="363559" y="989409"/>
                    <a:pt x="362873" y="989180"/>
                  </a:cubicBezTo>
                  <a:lnTo>
                    <a:pt x="362873" y="989180"/>
                  </a:lnTo>
                  <a:cubicBezTo>
                    <a:pt x="362645" y="989180"/>
                    <a:pt x="362187" y="989180"/>
                    <a:pt x="361959" y="989180"/>
                  </a:cubicBezTo>
                  <a:cubicBezTo>
                    <a:pt x="361273" y="989180"/>
                    <a:pt x="360816" y="989180"/>
                    <a:pt x="360130" y="988952"/>
                  </a:cubicBezTo>
                  <a:cubicBezTo>
                    <a:pt x="359901" y="988952"/>
                    <a:pt x="359444" y="988723"/>
                    <a:pt x="359216" y="988723"/>
                  </a:cubicBezTo>
                  <a:cubicBezTo>
                    <a:pt x="358530" y="988495"/>
                    <a:pt x="357844" y="988037"/>
                    <a:pt x="357387" y="987809"/>
                  </a:cubicBezTo>
                  <a:cubicBezTo>
                    <a:pt x="355787" y="986894"/>
                    <a:pt x="354186" y="985294"/>
                    <a:pt x="352586" y="983694"/>
                  </a:cubicBezTo>
                  <a:cubicBezTo>
                    <a:pt x="352129" y="983237"/>
                    <a:pt x="351672" y="982780"/>
                    <a:pt x="351215" y="982094"/>
                  </a:cubicBezTo>
                  <a:cubicBezTo>
                    <a:pt x="350986" y="981637"/>
                    <a:pt x="350529" y="981179"/>
                    <a:pt x="350300" y="980951"/>
                  </a:cubicBezTo>
                  <a:cubicBezTo>
                    <a:pt x="349843" y="980494"/>
                    <a:pt x="349386" y="979808"/>
                    <a:pt x="348929" y="979351"/>
                  </a:cubicBezTo>
                  <a:cubicBezTo>
                    <a:pt x="348014" y="978208"/>
                    <a:pt x="347100" y="976836"/>
                    <a:pt x="346185" y="975693"/>
                  </a:cubicBezTo>
                  <a:cubicBezTo>
                    <a:pt x="345728" y="975007"/>
                    <a:pt x="345500" y="974550"/>
                    <a:pt x="345042" y="973864"/>
                  </a:cubicBezTo>
                  <a:cubicBezTo>
                    <a:pt x="343214" y="971121"/>
                    <a:pt x="341613" y="968149"/>
                    <a:pt x="340013" y="965635"/>
                  </a:cubicBezTo>
                  <a:cubicBezTo>
                    <a:pt x="339785" y="965177"/>
                    <a:pt x="339556" y="964949"/>
                    <a:pt x="339327" y="964492"/>
                  </a:cubicBezTo>
                  <a:cubicBezTo>
                    <a:pt x="338413" y="962663"/>
                    <a:pt x="337499" y="961063"/>
                    <a:pt x="336813" y="959691"/>
                  </a:cubicBezTo>
                  <a:cubicBezTo>
                    <a:pt x="325383" y="939346"/>
                    <a:pt x="324240" y="916943"/>
                    <a:pt x="322868" y="894769"/>
                  </a:cubicBezTo>
                  <a:cubicBezTo>
                    <a:pt x="322640" y="891568"/>
                    <a:pt x="322411" y="888368"/>
                    <a:pt x="322182" y="885167"/>
                  </a:cubicBezTo>
                  <a:cubicBezTo>
                    <a:pt x="321954" y="881281"/>
                    <a:pt x="321725" y="877395"/>
                    <a:pt x="321497" y="873509"/>
                  </a:cubicBezTo>
                  <a:cubicBezTo>
                    <a:pt x="321268" y="869623"/>
                    <a:pt x="321268" y="865736"/>
                    <a:pt x="321268" y="861850"/>
                  </a:cubicBezTo>
                  <a:cubicBezTo>
                    <a:pt x="321268" y="857964"/>
                    <a:pt x="321268" y="854078"/>
                    <a:pt x="321268" y="850192"/>
                  </a:cubicBezTo>
                  <a:cubicBezTo>
                    <a:pt x="321268" y="848134"/>
                    <a:pt x="321268" y="846305"/>
                    <a:pt x="321268" y="844248"/>
                  </a:cubicBezTo>
                  <a:cubicBezTo>
                    <a:pt x="321268" y="840362"/>
                    <a:pt x="321268" y="836476"/>
                    <a:pt x="321039" y="832589"/>
                  </a:cubicBezTo>
                  <a:cubicBezTo>
                    <a:pt x="320811" y="824817"/>
                    <a:pt x="320354" y="816816"/>
                    <a:pt x="319439" y="809044"/>
                  </a:cubicBezTo>
                  <a:cubicBezTo>
                    <a:pt x="318753" y="803100"/>
                    <a:pt x="317839" y="797385"/>
                    <a:pt x="316467" y="791441"/>
                  </a:cubicBezTo>
                  <a:cubicBezTo>
                    <a:pt x="315096" y="785041"/>
                    <a:pt x="313038" y="779097"/>
                    <a:pt x="310524" y="774068"/>
                  </a:cubicBezTo>
                  <a:cubicBezTo>
                    <a:pt x="309609" y="772468"/>
                    <a:pt x="308695" y="770639"/>
                    <a:pt x="307781" y="769267"/>
                  </a:cubicBezTo>
                  <a:cubicBezTo>
                    <a:pt x="306866" y="767667"/>
                    <a:pt x="305723" y="766295"/>
                    <a:pt x="304580" y="764924"/>
                  </a:cubicBezTo>
                  <a:cubicBezTo>
                    <a:pt x="304123" y="764238"/>
                    <a:pt x="303437" y="763552"/>
                    <a:pt x="302980" y="762866"/>
                  </a:cubicBezTo>
                  <a:cubicBezTo>
                    <a:pt x="301837" y="761495"/>
                    <a:pt x="300694" y="760352"/>
                    <a:pt x="299322" y="759209"/>
                  </a:cubicBezTo>
                  <a:cubicBezTo>
                    <a:pt x="298637" y="758752"/>
                    <a:pt x="297951" y="758066"/>
                    <a:pt x="297494" y="757609"/>
                  </a:cubicBezTo>
                  <a:cubicBezTo>
                    <a:pt x="296351" y="756694"/>
                    <a:pt x="295436" y="756008"/>
                    <a:pt x="294293" y="755323"/>
                  </a:cubicBezTo>
                  <a:cubicBezTo>
                    <a:pt x="293379" y="754637"/>
                    <a:pt x="292236" y="753951"/>
                    <a:pt x="291321" y="753494"/>
                  </a:cubicBezTo>
                  <a:cubicBezTo>
                    <a:pt x="290636" y="753037"/>
                    <a:pt x="289950" y="752808"/>
                    <a:pt x="289035" y="752351"/>
                  </a:cubicBezTo>
                  <a:cubicBezTo>
                    <a:pt x="287435" y="751665"/>
                    <a:pt x="285835" y="750979"/>
                    <a:pt x="284235" y="750522"/>
                  </a:cubicBezTo>
                  <a:cubicBezTo>
                    <a:pt x="282406" y="749836"/>
                    <a:pt x="280577" y="749379"/>
                    <a:pt x="278748" y="749150"/>
                  </a:cubicBezTo>
                  <a:cubicBezTo>
                    <a:pt x="275319" y="748465"/>
                    <a:pt x="271890" y="748236"/>
                    <a:pt x="268233" y="748236"/>
                  </a:cubicBezTo>
                  <a:cubicBezTo>
                    <a:pt x="268233" y="748236"/>
                    <a:pt x="268233" y="748236"/>
                    <a:pt x="268233" y="748236"/>
                  </a:cubicBezTo>
                  <a:cubicBezTo>
                    <a:pt x="262518" y="748236"/>
                    <a:pt x="256346" y="749150"/>
                    <a:pt x="249716" y="750979"/>
                  </a:cubicBezTo>
                  <a:cubicBezTo>
                    <a:pt x="228456" y="756694"/>
                    <a:pt x="207425" y="759666"/>
                    <a:pt x="185708" y="758294"/>
                  </a:cubicBezTo>
                  <a:cubicBezTo>
                    <a:pt x="159648" y="756466"/>
                    <a:pt x="135645" y="748922"/>
                    <a:pt x="113470" y="735206"/>
                  </a:cubicBezTo>
                  <a:cubicBezTo>
                    <a:pt x="109356" y="732691"/>
                    <a:pt x="105469" y="729948"/>
                    <a:pt x="102040" y="726748"/>
                  </a:cubicBezTo>
                  <a:cubicBezTo>
                    <a:pt x="97011" y="722176"/>
                    <a:pt x="92668" y="716689"/>
                    <a:pt x="89467" y="710288"/>
                  </a:cubicBezTo>
                  <a:cubicBezTo>
                    <a:pt x="87410" y="706174"/>
                    <a:pt x="85581" y="701373"/>
                    <a:pt x="84438" y="696344"/>
                  </a:cubicBezTo>
                  <a:cubicBezTo>
                    <a:pt x="83752" y="693829"/>
                    <a:pt x="83524" y="691086"/>
                    <a:pt x="83067" y="688343"/>
                  </a:cubicBezTo>
                  <a:lnTo>
                    <a:pt x="83067" y="688343"/>
                  </a:lnTo>
                  <a:cubicBezTo>
                    <a:pt x="89467" y="689029"/>
                    <a:pt x="95182" y="689714"/>
                    <a:pt x="101126" y="690172"/>
                  </a:cubicBezTo>
                  <a:cubicBezTo>
                    <a:pt x="105698" y="690629"/>
                    <a:pt x="110041" y="691086"/>
                    <a:pt x="114613" y="691315"/>
                  </a:cubicBezTo>
                  <a:cubicBezTo>
                    <a:pt x="131073" y="692458"/>
                    <a:pt x="146389" y="689486"/>
                    <a:pt x="155076" y="673484"/>
                  </a:cubicBezTo>
                  <a:cubicBezTo>
                    <a:pt x="163763" y="657253"/>
                    <a:pt x="161705" y="640794"/>
                    <a:pt x="151418" y="626164"/>
                  </a:cubicBezTo>
                  <a:cubicBezTo>
                    <a:pt x="139988" y="610390"/>
                    <a:pt x="126729" y="595760"/>
                    <a:pt x="114842" y="579986"/>
                  </a:cubicBezTo>
                  <a:cubicBezTo>
                    <a:pt x="100669" y="561241"/>
                    <a:pt x="100897" y="561013"/>
                    <a:pt x="114613" y="541810"/>
                  </a:cubicBezTo>
                  <a:cubicBezTo>
                    <a:pt x="135645" y="511864"/>
                    <a:pt x="196452" y="476202"/>
                    <a:pt x="275091" y="520322"/>
                  </a:cubicBezTo>
                  <a:cubicBezTo>
                    <a:pt x="291093" y="532209"/>
                    <a:pt x="306638" y="530837"/>
                    <a:pt x="316925" y="513235"/>
                  </a:cubicBezTo>
                  <a:cubicBezTo>
                    <a:pt x="323097" y="502720"/>
                    <a:pt x="325611" y="491290"/>
                    <a:pt x="324240" y="479174"/>
                  </a:cubicBezTo>
                  <a:cubicBezTo>
                    <a:pt x="319439" y="438026"/>
                    <a:pt x="323783" y="396878"/>
                    <a:pt x="321954" y="355501"/>
                  </a:cubicBezTo>
                  <a:cubicBezTo>
                    <a:pt x="321725" y="349786"/>
                    <a:pt x="321954" y="343385"/>
                    <a:pt x="323783" y="338128"/>
                  </a:cubicBezTo>
                  <a:cubicBezTo>
                    <a:pt x="330412" y="318239"/>
                    <a:pt x="351443" y="313896"/>
                    <a:pt x="365845" y="328984"/>
                  </a:cubicBezTo>
                  <a:cubicBezTo>
                    <a:pt x="375903" y="339728"/>
                    <a:pt x="377732" y="353215"/>
                    <a:pt x="377961" y="367388"/>
                  </a:cubicBezTo>
                  <a:cubicBezTo>
                    <a:pt x="378418" y="394820"/>
                    <a:pt x="377046" y="422252"/>
                    <a:pt x="382304" y="449456"/>
                  </a:cubicBezTo>
                  <a:cubicBezTo>
                    <a:pt x="385962" y="469115"/>
                    <a:pt x="395563" y="481460"/>
                    <a:pt x="414080" y="487632"/>
                  </a:cubicBezTo>
                  <a:cubicBezTo>
                    <a:pt x="433739" y="494033"/>
                    <a:pt x="448827" y="486718"/>
                    <a:pt x="461628" y="473002"/>
                  </a:cubicBezTo>
                  <a:cubicBezTo>
                    <a:pt x="489975" y="442369"/>
                    <a:pt x="494318" y="404650"/>
                    <a:pt x="489518" y="365788"/>
                  </a:cubicBezTo>
                  <a:cubicBezTo>
                    <a:pt x="487232" y="346814"/>
                    <a:pt x="480145" y="328298"/>
                    <a:pt x="475344" y="309324"/>
                  </a:cubicBezTo>
                  <a:cubicBezTo>
                    <a:pt x="488146" y="303152"/>
                    <a:pt x="500490" y="302695"/>
                    <a:pt x="513292" y="304523"/>
                  </a:cubicBezTo>
                  <a:close/>
                  <a:moveTo>
                    <a:pt x="34146" y="216741"/>
                  </a:moveTo>
                  <a:cubicBezTo>
                    <a:pt x="33918" y="149533"/>
                    <a:pt x="79409" y="97412"/>
                    <a:pt x="146160" y="99241"/>
                  </a:cubicBezTo>
                  <a:cubicBezTo>
                    <a:pt x="214283" y="94211"/>
                    <a:pt x="268461" y="171935"/>
                    <a:pt x="268461" y="222685"/>
                  </a:cubicBezTo>
                  <a:cubicBezTo>
                    <a:pt x="268461" y="275034"/>
                    <a:pt x="213140" y="338813"/>
                    <a:pt x="153933" y="335384"/>
                  </a:cubicBezTo>
                  <a:cubicBezTo>
                    <a:pt x="83752" y="331498"/>
                    <a:pt x="34146" y="289893"/>
                    <a:pt x="34146" y="216741"/>
                  </a:cubicBezTo>
                  <a:close/>
                  <a:moveTo>
                    <a:pt x="127186" y="368760"/>
                  </a:moveTo>
                  <a:cubicBezTo>
                    <a:pt x="130387" y="361902"/>
                    <a:pt x="132902" y="354358"/>
                    <a:pt x="143417" y="355044"/>
                  </a:cubicBezTo>
                  <a:cubicBezTo>
                    <a:pt x="209254" y="359159"/>
                    <a:pt x="249259" y="322354"/>
                    <a:pt x="278291" y="268862"/>
                  </a:cubicBezTo>
                  <a:cubicBezTo>
                    <a:pt x="279663" y="266347"/>
                    <a:pt x="281263" y="263604"/>
                    <a:pt x="282177" y="260861"/>
                  </a:cubicBezTo>
                  <a:cubicBezTo>
                    <a:pt x="285606" y="252403"/>
                    <a:pt x="290864" y="249202"/>
                    <a:pt x="300465" y="251031"/>
                  </a:cubicBezTo>
                  <a:cubicBezTo>
                    <a:pt x="348929" y="260861"/>
                    <a:pt x="394649" y="277549"/>
                    <a:pt x="437397" y="302009"/>
                  </a:cubicBezTo>
                  <a:cubicBezTo>
                    <a:pt x="445169" y="306581"/>
                    <a:pt x="450884" y="312982"/>
                    <a:pt x="454770" y="321440"/>
                  </a:cubicBezTo>
                  <a:cubicBezTo>
                    <a:pt x="471458" y="359616"/>
                    <a:pt x="477402" y="398478"/>
                    <a:pt x="461857" y="438483"/>
                  </a:cubicBezTo>
                  <a:cubicBezTo>
                    <a:pt x="459800" y="443969"/>
                    <a:pt x="456828" y="449227"/>
                    <a:pt x="453170" y="453571"/>
                  </a:cubicBezTo>
                  <a:cubicBezTo>
                    <a:pt x="445398" y="462715"/>
                    <a:pt x="436482" y="471630"/>
                    <a:pt x="423452" y="469115"/>
                  </a:cubicBezTo>
                  <a:cubicBezTo>
                    <a:pt x="408365" y="466144"/>
                    <a:pt x="404707" y="452885"/>
                    <a:pt x="402650" y="440083"/>
                  </a:cubicBezTo>
                  <a:cubicBezTo>
                    <a:pt x="398306" y="414937"/>
                    <a:pt x="397392" y="389334"/>
                    <a:pt x="397849" y="363731"/>
                  </a:cubicBezTo>
                  <a:cubicBezTo>
                    <a:pt x="398306" y="344528"/>
                    <a:pt x="393963" y="326698"/>
                    <a:pt x="379790" y="312296"/>
                  </a:cubicBezTo>
                  <a:cubicBezTo>
                    <a:pt x="366302" y="298580"/>
                    <a:pt x="322411" y="296751"/>
                    <a:pt x="308695" y="309553"/>
                  </a:cubicBezTo>
                  <a:cubicBezTo>
                    <a:pt x="300923" y="316868"/>
                    <a:pt x="299780" y="326469"/>
                    <a:pt x="299780" y="336527"/>
                  </a:cubicBezTo>
                  <a:cubicBezTo>
                    <a:pt x="300008" y="360988"/>
                    <a:pt x="301608" y="447398"/>
                    <a:pt x="301608" y="466144"/>
                  </a:cubicBezTo>
                  <a:cubicBezTo>
                    <a:pt x="301608" y="475973"/>
                    <a:pt x="301837" y="485803"/>
                    <a:pt x="300008" y="495404"/>
                  </a:cubicBezTo>
                  <a:cubicBezTo>
                    <a:pt x="298408" y="504548"/>
                    <a:pt x="293607" y="509120"/>
                    <a:pt x="283320" y="503405"/>
                  </a:cubicBezTo>
                  <a:cubicBezTo>
                    <a:pt x="269604" y="495633"/>
                    <a:pt x="201253" y="447170"/>
                    <a:pt x="122386" y="503177"/>
                  </a:cubicBezTo>
                  <a:cubicBezTo>
                    <a:pt x="120328" y="505006"/>
                    <a:pt x="116671" y="507749"/>
                    <a:pt x="114842" y="507063"/>
                  </a:cubicBezTo>
                  <a:cubicBezTo>
                    <a:pt x="94497" y="499748"/>
                    <a:pt x="90382" y="516207"/>
                    <a:pt x="82609" y="528094"/>
                  </a:cubicBezTo>
                  <a:cubicBezTo>
                    <a:pt x="68208" y="550040"/>
                    <a:pt x="67750" y="550268"/>
                    <a:pt x="82838" y="571071"/>
                  </a:cubicBezTo>
                  <a:cubicBezTo>
                    <a:pt x="97240" y="590731"/>
                    <a:pt x="113242" y="609476"/>
                    <a:pt x="127872" y="629364"/>
                  </a:cubicBezTo>
                  <a:cubicBezTo>
                    <a:pt x="135188" y="639194"/>
                    <a:pt x="145475" y="649481"/>
                    <a:pt x="136102" y="663654"/>
                  </a:cubicBezTo>
                  <a:cubicBezTo>
                    <a:pt x="129472" y="673712"/>
                    <a:pt x="111870" y="674855"/>
                    <a:pt x="95640" y="665026"/>
                  </a:cubicBezTo>
                  <a:cubicBezTo>
                    <a:pt x="72094" y="650624"/>
                    <a:pt x="51063" y="632336"/>
                    <a:pt x="35746" y="609247"/>
                  </a:cubicBezTo>
                  <a:cubicBezTo>
                    <a:pt x="19516" y="584558"/>
                    <a:pt x="19973" y="557355"/>
                    <a:pt x="30031" y="530152"/>
                  </a:cubicBezTo>
                  <a:cubicBezTo>
                    <a:pt x="34832" y="517121"/>
                    <a:pt x="42604" y="505691"/>
                    <a:pt x="50605" y="494490"/>
                  </a:cubicBezTo>
                  <a:cubicBezTo>
                    <a:pt x="79638" y="454485"/>
                    <a:pt x="106155" y="413108"/>
                    <a:pt x="127186" y="368760"/>
                  </a:cubicBezTo>
                  <a:close/>
                </a:path>
              </a:pathLst>
            </a:custGeom>
            <a:solidFill>
              <a:srgbClr val="000000"/>
            </a:solidFill>
            <a:ln w="2286" cap="flat">
              <a:noFill/>
              <a:prstDash val="solid"/>
              <a:miter/>
            </a:ln>
          </p:spPr>
          <p:txBody>
            <a:bodyPr rtlCol="0" anchor="ctr"/>
            <a:lstStyle/>
            <a:p>
              <a:endParaRPr lang="en-US"/>
            </a:p>
          </p:txBody>
        </p:sp>
        <p:sp>
          <p:nvSpPr>
            <p:cNvPr id="97" name="Freeform 155">
              <a:extLst>
                <a:ext uri="{FF2B5EF4-FFF2-40B4-BE49-F238E27FC236}">
                  <a16:creationId xmlns:a16="http://schemas.microsoft.com/office/drawing/2014/main" id="{D515D74A-2FFB-E7C7-4A6E-BE0797025C7C}"/>
                </a:ext>
              </a:extLst>
            </p:cNvPr>
            <p:cNvSpPr/>
            <p:nvPr/>
          </p:nvSpPr>
          <p:spPr>
            <a:xfrm>
              <a:off x="2318125" y="5630468"/>
              <a:ext cx="70050" cy="184493"/>
            </a:xfrm>
            <a:custGeom>
              <a:avLst/>
              <a:gdLst>
                <a:gd name="connsiteX0" fmla="*/ 62439 w 70050"/>
                <a:gd name="connsiteY0" fmla="*/ 184429 h 184493"/>
                <a:gd name="connsiteX1" fmla="*/ 69525 w 70050"/>
                <a:gd name="connsiteY1" fmla="*/ 180772 h 184493"/>
                <a:gd name="connsiteX2" fmla="*/ 68611 w 70050"/>
                <a:gd name="connsiteY2" fmla="*/ 172771 h 184493"/>
                <a:gd name="connsiteX3" fmla="*/ 62439 w 70050"/>
                <a:gd name="connsiteY3" fmla="*/ 166598 h 184493"/>
                <a:gd name="connsiteX4" fmla="*/ 30663 w 70050"/>
                <a:gd name="connsiteY4" fmla="*/ 55956 h 184493"/>
                <a:gd name="connsiteX5" fmla="*/ 46208 w 70050"/>
                <a:gd name="connsiteY5" fmla="*/ 15037 h 184493"/>
                <a:gd name="connsiteX6" fmla="*/ 44836 w 70050"/>
                <a:gd name="connsiteY6" fmla="*/ 2006 h 184493"/>
                <a:gd name="connsiteX7" fmla="*/ 31578 w 70050"/>
                <a:gd name="connsiteY7" fmla="*/ 3607 h 184493"/>
                <a:gd name="connsiteX8" fmla="*/ 17862 w 70050"/>
                <a:gd name="connsiteY8" fmla="*/ 18694 h 184493"/>
                <a:gd name="connsiteX9" fmla="*/ 259 w 70050"/>
                <a:gd name="connsiteY9" fmla="*/ 101219 h 184493"/>
                <a:gd name="connsiteX10" fmla="*/ 31349 w 70050"/>
                <a:gd name="connsiteY10" fmla="*/ 168427 h 184493"/>
                <a:gd name="connsiteX11" fmla="*/ 62439 w 70050"/>
                <a:gd name="connsiteY11" fmla="*/ 184429 h 18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050" h="184493">
                  <a:moveTo>
                    <a:pt x="62439" y="184429"/>
                  </a:moveTo>
                  <a:cubicBezTo>
                    <a:pt x="64496" y="184886"/>
                    <a:pt x="68382" y="182829"/>
                    <a:pt x="69525" y="180772"/>
                  </a:cubicBezTo>
                  <a:cubicBezTo>
                    <a:pt x="70668" y="178714"/>
                    <a:pt x="69754" y="175057"/>
                    <a:pt x="68611" y="172771"/>
                  </a:cubicBezTo>
                  <a:cubicBezTo>
                    <a:pt x="67239" y="170256"/>
                    <a:pt x="64725" y="168427"/>
                    <a:pt x="62439" y="166598"/>
                  </a:cubicBezTo>
                  <a:cubicBezTo>
                    <a:pt x="25405" y="137338"/>
                    <a:pt x="19005" y="99390"/>
                    <a:pt x="30663" y="55956"/>
                  </a:cubicBezTo>
                  <a:cubicBezTo>
                    <a:pt x="34549" y="41783"/>
                    <a:pt x="38893" y="27838"/>
                    <a:pt x="46208" y="15037"/>
                  </a:cubicBezTo>
                  <a:cubicBezTo>
                    <a:pt x="48723" y="10693"/>
                    <a:pt x="49637" y="5664"/>
                    <a:pt x="44836" y="2006"/>
                  </a:cubicBezTo>
                  <a:cubicBezTo>
                    <a:pt x="40036" y="-1651"/>
                    <a:pt x="35235" y="178"/>
                    <a:pt x="31578" y="3607"/>
                  </a:cubicBezTo>
                  <a:cubicBezTo>
                    <a:pt x="26548" y="8179"/>
                    <a:pt x="21062" y="12979"/>
                    <a:pt x="17862" y="18694"/>
                  </a:cubicBezTo>
                  <a:cubicBezTo>
                    <a:pt x="5746" y="41554"/>
                    <a:pt x="1174" y="66472"/>
                    <a:pt x="259" y="101219"/>
                  </a:cubicBezTo>
                  <a:cubicBezTo>
                    <a:pt x="-2027" y="122707"/>
                    <a:pt x="11004" y="146939"/>
                    <a:pt x="31349" y="168427"/>
                  </a:cubicBezTo>
                  <a:cubicBezTo>
                    <a:pt x="40264" y="177571"/>
                    <a:pt x="51009" y="181686"/>
                    <a:pt x="62439" y="184429"/>
                  </a:cubicBezTo>
                  <a:close/>
                </a:path>
              </a:pathLst>
            </a:custGeom>
            <a:solidFill>
              <a:srgbClr val="000000"/>
            </a:solidFill>
            <a:ln w="2286" cap="flat">
              <a:noFill/>
              <a:prstDash val="solid"/>
              <a:miter/>
            </a:ln>
          </p:spPr>
          <p:txBody>
            <a:bodyPr rtlCol="0" anchor="ctr"/>
            <a:lstStyle/>
            <a:p>
              <a:endParaRPr lang="en-US"/>
            </a:p>
          </p:txBody>
        </p:sp>
        <p:sp>
          <p:nvSpPr>
            <p:cNvPr id="98" name="Freeform 156">
              <a:extLst>
                <a:ext uri="{FF2B5EF4-FFF2-40B4-BE49-F238E27FC236}">
                  <a16:creationId xmlns:a16="http://schemas.microsoft.com/office/drawing/2014/main" id="{58ED20D3-407F-11E6-E5A7-1024F069B727}"/>
                </a:ext>
              </a:extLst>
            </p:cNvPr>
            <p:cNvSpPr/>
            <p:nvPr/>
          </p:nvSpPr>
          <p:spPr>
            <a:xfrm>
              <a:off x="3718331" y="5906475"/>
              <a:ext cx="148423" cy="136817"/>
            </a:xfrm>
            <a:custGeom>
              <a:avLst/>
              <a:gdLst>
                <a:gd name="connsiteX0" fmla="*/ 143104 w 148423"/>
                <a:gd name="connsiteY0" fmla="*/ 1006 h 136817"/>
                <a:gd name="connsiteX1" fmla="*/ 126873 w 148423"/>
                <a:gd name="connsiteY1" fmla="*/ 9693 h 136817"/>
                <a:gd name="connsiteX2" fmla="*/ 125273 w 148423"/>
                <a:gd name="connsiteY2" fmla="*/ 15179 h 136817"/>
                <a:gd name="connsiteX3" fmla="*/ 15088 w 148423"/>
                <a:gd name="connsiteY3" fmla="*/ 121478 h 136817"/>
                <a:gd name="connsiteX4" fmla="*/ 0 w 148423"/>
                <a:gd name="connsiteY4" fmla="*/ 131537 h 136817"/>
                <a:gd name="connsiteX5" fmla="*/ 2972 w 148423"/>
                <a:gd name="connsiteY5" fmla="*/ 135194 h 136817"/>
                <a:gd name="connsiteX6" fmla="*/ 11430 w 148423"/>
                <a:gd name="connsiteY6" fmla="*/ 136795 h 136817"/>
                <a:gd name="connsiteX7" fmla="*/ 114300 w 148423"/>
                <a:gd name="connsiteY7" fmla="*/ 81245 h 136817"/>
                <a:gd name="connsiteX8" fmla="*/ 147676 w 148423"/>
                <a:gd name="connsiteY8" fmla="*/ 16322 h 136817"/>
                <a:gd name="connsiteX9" fmla="*/ 143104 w 148423"/>
                <a:gd name="connsiteY9" fmla="*/ 1006 h 13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423" h="136817">
                  <a:moveTo>
                    <a:pt x="143104" y="1006"/>
                  </a:moveTo>
                  <a:cubicBezTo>
                    <a:pt x="135103" y="-2423"/>
                    <a:pt x="130531" y="3521"/>
                    <a:pt x="126873" y="9693"/>
                  </a:cubicBezTo>
                  <a:cubicBezTo>
                    <a:pt x="125959" y="11293"/>
                    <a:pt x="125730" y="13351"/>
                    <a:pt x="125273" y="15179"/>
                  </a:cubicBezTo>
                  <a:cubicBezTo>
                    <a:pt x="109957" y="72787"/>
                    <a:pt x="71780" y="106848"/>
                    <a:pt x="15088" y="121478"/>
                  </a:cubicBezTo>
                  <a:cubicBezTo>
                    <a:pt x="9373" y="122850"/>
                    <a:pt x="3658" y="124222"/>
                    <a:pt x="0" y="131537"/>
                  </a:cubicBezTo>
                  <a:cubicBezTo>
                    <a:pt x="1829" y="133823"/>
                    <a:pt x="2286" y="134966"/>
                    <a:pt x="2972" y="135194"/>
                  </a:cubicBezTo>
                  <a:cubicBezTo>
                    <a:pt x="5715" y="135880"/>
                    <a:pt x="8458" y="136566"/>
                    <a:pt x="11430" y="136795"/>
                  </a:cubicBezTo>
                  <a:cubicBezTo>
                    <a:pt x="56236" y="137709"/>
                    <a:pt x="86639" y="110963"/>
                    <a:pt x="114300" y="81245"/>
                  </a:cubicBezTo>
                  <a:cubicBezTo>
                    <a:pt x="130988" y="63185"/>
                    <a:pt x="141961" y="40783"/>
                    <a:pt x="147676" y="16322"/>
                  </a:cubicBezTo>
                  <a:cubicBezTo>
                    <a:pt x="148819" y="10836"/>
                    <a:pt x="149504" y="3749"/>
                    <a:pt x="143104" y="1006"/>
                  </a:cubicBezTo>
                  <a:close/>
                </a:path>
              </a:pathLst>
            </a:custGeom>
            <a:solidFill>
              <a:srgbClr val="000000"/>
            </a:solidFill>
            <a:ln w="2286" cap="flat">
              <a:noFill/>
              <a:prstDash val="solid"/>
              <a:miter/>
            </a:ln>
          </p:spPr>
          <p:txBody>
            <a:bodyPr rtlCol="0" anchor="ctr"/>
            <a:lstStyle/>
            <a:p>
              <a:endParaRPr lang="en-US"/>
            </a:p>
          </p:txBody>
        </p:sp>
        <p:sp>
          <p:nvSpPr>
            <p:cNvPr id="99" name="Freeform 157">
              <a:extLst>
                <a:ext uri="{FF2B5EF4-FFF2-40B4-BE49-F238E27FC236}">
                  <a16:creationId xmlns:a16="http://schemas.microsoft.com/office/drawing/2014/main" id="{11452DA1-9941-13CD-DDBE-164697CEB943}"/>
                </a:ext>
              </a:extLst>
            </p:cNvPr>
            <p:cNvSpPr/>
            <p:nvPr/>
          </p:nvSpPr>
          <p:spPr>
            <a:xfrm>
              <a:off x="3520947" y="6180886"/>
              <a:ext cx="174066" cy="19649"/>
            </a:xfrm>
            <a:custGeom>
              <a:avLst/>
              <a:gdLst>
                <a:gd name="connsiteX0" fmla="*/ 174067 w 174066"/>
                <a:gd name="connsiteY0" fmla="*/ 12573 h 19649"/>
                <a:gd name="connsiteX1" fmla="*/ 117145 w 174066"/>
                <a:gd name="connsiteY1" fmla="*/ 1143 h 19649"/>
                <a:gd name="connsiteX2" fmla="*/ 14275 w 174066"/>
                <a:gd name="connsiteY2" fmla="*/ 0 h 19649"/>
                <a:gd name="connsiteX3" fmla="*/ 102 w 174066"/>
                <a:gd name="connsiteY3" fmla="*/ 7772 h 19649"/>
                <a:gd name="connsiteX4" fmla="*/ 14047 w 174066"/>
                <a:gd name="connsiteY4" fmla="*/ 18974 h 19649"/>
                <a:gd name="connsiteX5" fmla="*/ 28677 w 174066"/>
                <a:gd name="connsiteY5" fmla="*/ 18974 h 19649"/>
                <a:gd name="connsiteX6" fmla="*/ 93142 w 174066"/>
                <a:gd name="connsiteY6" fmla="*/ 19202 h 19649"/>
                <a:gd name="connsiteX7" fmla="*/ 174067 w 174066"/>
                <a:gd name="connsiteY7" fmla="*/ 12573 h 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66" h="19649">
                  <a:moveTo>
                    <a:pt x="174067" y="12573"/>
                  </a:moveTo>
                  <a:cubicBezTo>
                    <a:pt x="152350" y="228"/>
                    <a:pt x="134519" y="1371"/>
                    <a:pt x="117145" y="1143"/>
                  </a:cubicBezTo>
                  <a:cubicBezTo>
                    <a:pt x="82855" y="457"/>
                    <a:pt x="48565" y="228"/>
                    <a:pt x="14275" y="0"/>
                  </a:cubicBezTo>
                  <a:cubicBezTo>
                    <a:pt x="8560" y="0"/>
                    <a:pt x="1017" y="686"/>
                    <a:pt x="102" y="7772"/>
                  </a:cubicBezTo>
                  <a:cubicBezTo>
                    <a:pt x="-1041" y="16916"/>
                    <a:pt x="7646" y="17831"/>
                    <a:pt x="14047" y="18974"/>
                  </a:cubicBezTo>
                  <a:cubicBezTo>
                    <a:pt x="18847" y="19888"/>
                    <a:pt x="23877" y="19431"/>
                    <a:pt x="28677" y="18974"/>
                  </a:cubicBezTo>
                  <a:cubicBezTo>
                    <a:pt x="50166" y="17602"/>
                    <a:pt x="71654" y="18059"/>
                    <a:pt x="93142" y="19202"/>
                  </a:cubicBezTo>
                  <a:cubicBezTo>
                    <a:pt x="118288" y="20117"/>
                    <a:pt x="143434" y="20345"/>
                    <a:pt x="174067" y="12573"/>
                  </a:cubicBezTo>
                  <a:close/>
                </a:path>
              </a:pathLst>
            </a:custGeom>
            <a:solidFill>
              <a:srgbClr val="000000"/>
            </a:solidFill>
            <a:ln w="2286" cap="flat">
              <a:noFill/>
              <a:prstDash val="solid"/>
              <a:miter/>
            </a:ln>
          </p:spPr>
          <p:txBody>
            <a:bodyPr rtlCol="0" anchor="ctr"/>
            <a:lstStyle/>
            <a:p>
              <a:endParaRPr lang="en-US"/>
            </a:p>
          </p:txBody>
        </p:sp>
        <p:sp>
          <p:nvSpPr>
            <p:cNvPr id="100" name="Freeform 158">
              <a:extLst>
                <a:ext uri="{FF2B5EF4-FFF2-40B4-BE49-F238E27FC236}">
                  <a16:creationId xmlns:a16="http://schemas.microsoft.com/office/drawing/2014/main" id="{822D22DF-04DA-E9E4-D69A-DF5CA132F50E}"/>
                </a:ext>
              </a:extLst>
            </p:cNvPr>
            <p:cNvSpPr/>
            <p:nvPr/>
          </p:nvSpPr>
          <p:spPr>
            <a:xfrm>
              <a:off x="2314720" y="6174987"/>
              <a:ext cx="138080" cy="22358"/>
            </a:xfrm>
            <a:custGeom>
              <a:avLst/>
              <a:gdLst>
                <a:gd name="connsiteX0" fmla="*/ 12808 w 138080"/>
                <a:gd name="connsiteY0" fmla="*/ 19387 h 22358"/>
                <a:gd name="connsiteX1" fmla="*/ 138081 w 138080"/>
                <a:gd name="connsiteY1" fmla="*/ 22359 h 22358"/>
                <a:gd name="connsiteX2" fmla="*/ 100133 w 138080"/>
                <a:gd name="connsiteY2" fmla="*/ 642 h 22358"/>
                <a:gd name="connsiteX3" fmla="*/ 12122 w 138080"/>
                <a:gd name="connsiteY3" fmla="*/ 413 h 22358"/>
                <a:gd name="connsiteX4" fmla="*/ 6 w 138080"/>
                <a:gd name="connsiteY4" fmla="*/ 10243 h 22358"/>
                <a:gd name="connsiteX5" fmla="*/ 12808 w 138080"/>
                <a:gd name="connsiteY5" fmla="*/ 19387 h 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80" h="22358">
                  <a:moveTo>
                    <a:pt x="12808" y="19387"/>
                  </a:moveTo>
                  <a:cubicBezTo>
                    <a:pt x="54413" y="22816"/>
                    <a:pt x="96018" y="18930"/>
                    <a:pt x="138081" y="22359"/>
                  </a:cubicBezTo>
                  <a:cubicBezTo>
                    <a:pt x="128022" y="7729"/>
                    <a:pt x="114764" y="1328"/>
                    <a:pt x="100133" y="642"/>
                  </a:cubicBezTo>
                  <a:cubicBezTo>
                    <a:pt x="70872" y="-501"/>
                    <a:pt x="41383" y="185"/>
                    <a:pt x="12122" y="413"/>
                  </a:cubicBezTo>
                  <a:cubicBezTo>
                    <a:pt x="5721" y="413"/>
                    <a:pt x="-222" y="3385"/>
                    <a:pt x="6" y="10243"/>
                  </a:cubicBezTo>
                  <a:cubicBezTo>
                    <a:pt x="6" y="17558"/>
                    <a:pt x="6864" y="18930"/>
                    <a:pt x="12808" y="19387"/>
                  </a:cubicBezTo>
                  <a:close/>
                </a:path>
              </a:pathLst>
            </a:custGeom>
            <a:solidFill>
              <a:srgbClr val="000000"/>
            </a:solidFill>
            <a:ln w="2286" cap="flat">
              <a:noFill/>
              <a:prstDash val="solid"/>
              <a:miter/>
            </a:ln>
          </p:spPr>
          <p:txBody>
            <a:bodyPr rtlCol="0" anchor="ctr"/>
            <a:lstStyle/>
            <a:p>
              <a:endParaRPr lang="en-US"/>
            </a:p>
          </p:txBody>
        </p:sp>
      </p:grpSp>
    </p:spTree>
    <p:extLst>
      <p:ext uri="{BB962C8B-B14F-4D97-AF65-F5344CB8AC3E}">
        <p14:creationId xmlns:p14="http://schemas.microsoft.com/office/powerpoint/2010/main" val="3478492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AF0EF-169F-5CB9-55B0-AF603BA9756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8DAA599-EDD5-0493-8F75-5D86974268D6}"/>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7D80213B-0432-4E2E-0B64-C3C2C855AA9A}"/>
              </a:ext>
            </a:extLst>
          </p:cNvPr>
          <p:cNvSpPr txBox="1"/>
          <p:nvPr/>
        </p:nvSpPr>
        <p:spPr>
          <a:xfrm>
            <a:off x="2169437" y="581268"/>
            <a:ext cx="4161124" cy="1754326"/>
          </a:xfrm>
          <a:prstGeom prst="rect">
            <a:avLst/>
          </a:prstGeom>
          <a:noFill/>
        </p:spPr>
        <p:txBody>
          <a:bodyPr wrap="square" rtlCol="0">
            <a:spAutoFit/>
          </a:bodyPr>
          <a:lstStyle/>
          <a:p>
            <a:r>
              <a:rPr lang="en-US" sz="3600" b="1" dirty="0">
                <a:solidFill>
                  <a:schemeClr val="bg1"/>
                </a:solidFill>
              </a:rPr>
              <a:t>Implementation Clinic: </a:t>
            </a:r>
            <a:r>
              <a:rPr lang="en-US" sz="3600" dirty="0">
                <a:solidFill>
                  <a:schemeClr val="bg1"/>
                </a:solidFill>
              </a:rPr>
              <a:t>Intellectual Property &amp; Copyright</a:t>
            </a:r>
          </a:p>
        </p:txBody>
      </p:sp>
      <p:sp>
        <p:nvSpPr>
          <p:cNvPr id="10" name="Rectangle 9">
            <a:extLst>
              <a:ext uri="{FF2B5EF4-FFF2-40B4-BE49-F238E27FC236}">
                <a16:creationId xmlns:a16="http://schemas.microsoft.com/office/drawing/2014/main" id="{0753CB53-E231-DE67-866F-E870AA39BEDC}"/>
              </a:ext>
            </a:extLst>
          </p:cNvPr>
          <p:cNvSpPr/>
          <p:nvPr/>
        </p:nvSpPr>
        <p:spPr>
          <a:xfrm>
            <a:off x="356853" y="2448134"/>
            <a:ext cx="6845968" cy="7974721"/>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A460C85A-70B6-F3E6-C989-51A25E628EAD}"/>
              </a:ext>
            </a:extLst>
          </p:cNvPr>
          <p:cNvSpPr txBox="1"/>
          <p:nvPr/>
        </p:nvSpPr>
        <p:spPr>
          <a:xfrm>
            <a:off x="691690" y="2545784"/>
            <a:ext cx="6176294" cy="6771084"/>
          </a:xfrm>
          <a:prstGeom prst="rect">
            <a:avLst/>
          </a:prstGeom>
          <a:noFill/>
        </p:spPr>
        <p:txBody>
          <a:bodyPr wrap="square" rtlCol="0">
            <a:spAutoFit/>
          </a:bodyPr>
          <a:lstStyle/>
          <a:p>
            <a:r>
              <a:rPr lang="en-US" b="1" dirty="0">
                <a:solidFill>
                  <a:schemeClr val="bg1"/>
                </a:solidFill>
                <a:highlight>
                  <a:srgbClr val="C77362"/>
                </a:highlight>
              </a:rPr>
              <a:t>Step 2: Redesign Strategy</a:t>
            </a:r>
          </a:p>
          <a:p>
            <a:endParaRPr lang="en-US" b="1" dirty="0">
              <a:solidFill>
                <a:schemeClr val="bg1"/>
              </a:solidFill>
              <a:highlight>
                <a:srgbClr val="C77362"/>
              </a:highlight>
            </a:endParaRPr>
          </a:p>
          <a:p>
            <a:r>
              <a:rPr lang="en-US" sz="1600" dirty="0">
                <a:solidFill>
                  <a:schemeClr val="tx1">
                    <a:lumMod val="85000"/>
                    <a:lumOff val="15000"/>
                  </a:schemeClr>
                </a:solidFill>
              </a:rPr>
              <a:t>Instead of using film characters, the operator:</a:t>
            </a:r>
          </a:p>
          <a:p>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Creates </a:t>
            </a:r>
            <a:r>
              <a:rPr lang="en-US" sz="1600" b="1" dirty="0">
                <a:solidFill>
                  <a:schemeClr val="tx1">
                    <a:lumMod val="85000"/>
                    <a:lumOff val="15000"/>
                  </a:schemeClr>
                </a:solidFill>
              </a:rPr>
              <a:t>original fantasy-inspired illustrations</a:t>
            </a:r>
            <a:r>
              <a:rPr lang="en-US" sz="1600" dirty="0">
                <a:solidFill>
                  <a:schemeClr val="tx1">
                    <a:lumMod val="85000"/>
                    <a:lumOff val="15000"/>
                  </a:schemeClr>
                </a:solidFill>
              </a:rPr>
              <a:t>.</a:t>
            </a:r>
          </a:p>
          <a:p>
            <a:pPr marL="285750" indent="-285750">
              <a:buFont typeface="Arial" panose="020B0604020202020204" pitchFamily="34" charset="0"/>
              <a:buChar char="•"/>
            </a:pPr>
            <a:r>
              <a:rPr lang="en-US" sz="1600" dirty="0">
                <a:solidFill>
                  <a:schemeClr val="tx1">
                    <a:lumMod val="85000"/>
                    <a:lumOff val="15000"/>
                  </a:schemeClr>
                </a:solidFill>
              </a:rPr>
              <a:t>Focuses on </a:t>
            </a:r>
            <a:r>
              <a:rPr lang="en-US" sz="1600" b="1" dirty="0">
                <a:solidFill>
                  <a:schemeClr val="tx1">
                    <a:lumMod val="85000"/>
                    <a:lumOff val="15000"/>
                  </a:schemeClr>
                </a:solidFill>
              </a:rPr>
              <a:t>real filming locations</a:t>
            </a:r>
            <a:r>
              <a:rPr lang="en-US" sz="1600" dirty="0">
                <a:solidFill>
                  <a:schemeClr val="tx1">
                    <a:lumMod val="85000"/>
                    <a:lumOff val="15000"/>
                  </a:schemeClr>
                </a:solidFill>
              </a:rPr>
              <a:t> (factual information is not protected).</a:t>
            </a:r>
          </a:p>
          <a:p>
            <a:pPr marL="285750" indent="-285750">
              <a:buFont typeface="Arial" panose="020B0604020202020204" pitchFamily="34" charset="0"/>
              <a:buChar char="•"/>
            </a:pPr>
            <a:r>
              <a:rPr lang="en-US" sz="1600" dirty="0">
                <a:solidFill>
                  <a:schemeClr val="tx1">
                    <a:lumMod val="85000"/>
                    <a:lumOff val="15000"/>
                  </a:schemeClr>
                </a:solidFill>
              </a:rPr>
              <a:t>Links visitors to the </a:t>
            </a:r>
            <a:r>
              <a:rPr lang="en-US" sz="1600" b="1" dirty="0">
                <a:solidFill>
                  <a:schemeClr val="tx1">
                    <a:lumMod val="85000"/>
                    <a:lumOff val="15000"/>
                  </a:schemeClr>
                </a:solidFill>
              </a:rPr>
              <a:t>official trailer on YouTube</a:t>
            </a:r>
            <a:r>
              <a:rPr lang="en-US" sz="1600" dirty="0">
                <a:solidFill>
                  <a:schemeClr val="tx1">
                    <a:lumMod val="85000"/>
                    <a:lumOff val="15000"/>
                  </a:schemeClr>
                </a:solidFill>
              </a:rPr>
              <a:t> instead of hosting clips directly.</a:t>
            </a:r>
          </a:p>
          <a:p>
            <a:pPr marL="285750" indent="-285750">
              <a:buFont typeface="Arial" panose="020B0604020202020204" pitchFamily="34" charset="0"/>
              <a:buChar char="•"/>
            </a:pPr>
            <a:r>
              <a:rPr lang="en-US" sz="1600" dirty="0">
                <a:solidFill>
                  <a:schemeClr val="tx1">
                    <a:lumMod val="85000"/>
                    <a:lumOff val="15000"/>
                  </a:schemeClr>
                </a:solidFill>
              </a:rPr>
              <a:t>Avoids any logo use.</a:t>
            </a:r>
          </a:p>
          <a:p>
            <a:endParaRPr lang="en-US" sz="2000" dirty="0"/>
          </a:p>
          <a:p>
            <a:r>
              <a:rPr lang="en-US" b="1" dirty="0">
                <a:solidFill>
                  <a:schemeClr val="bg1"/>
                </a:solidFill>
                <a:highlight>
                  <a:srgbClr val="C77362"/>
                </a:highlight>
              </a:rPr>
              <a:t>Step 3: Documentation</a:t>
            </a:r>
          </a:p>
          <a:p>
            <a:pPr marL="285750" indent="-285750">
              <a:buFont typeface="Arial" panose="020B0604020202020204" pitchFamily="34" charset="0"/>
              <a:buChar char="•"/>
            </a:pPr>
            <a:r>
              <a:rPr lang="en-US" sz="1600" dirty="0">
                <a:solidFill>
                  <a:schemeClr val="tx1">
                    <a:lumMod val="85000"/>
                    <a:lumOff val="15000"/>
                  </a:schemeClr>
                </a:solidFill>
              </a:rPr>
              <a:t>Keeps written confirmation of trailer embedding permissions via platform policy.</a:t>
            </a:r>
          </a:p>
          <a:p>
            <a:pPr marL="285750" indent="-285750">
              <a:buFont typeface="Arial" panose="020B0604020202020204" pitchFamily="34" charset="0"/>
              <a:buChar char="•"/>
            </a:pPr>
            <a:r>
              <a:rPr lang="en-US" sz="1600" dirty="0">
                <a:solidFill>
                  <a:schemeClr val="tx1">
                    <a:lumMod val="85000"/>
                    <a:lumOff val="15000"/>
                  </a:schemeClr>
                </a:solidFill>
              </a:rPr>
              <a:t>Saves screenshots of public domain verification (if applicable).</a:t>
            </a:r>
          </a:p>
          <a:p>
            <a:pPr marL="285750" indent="-285750">
              <a:buFont typeface="Arial" panose="020B0604020202020204" pitchFamily="34" charset="0"/>
              <a:buChar char="•"/>
            </a:pPr>
            <a:r>
              <a:rPr lang="en-US" sz="1600" dirty="0">
                <a:solidFill>
                  <a:schemeClr val="tx1">
                    <a:lumMod val="85000"/>
                    <a:lumOff val="15000"/>
                  </a:schemeClr>
                </a:solidFill>
              </a:rPr>
              <a:t>Stores all original artwork source files.</a:t>
            </a:r>
          </a:p>
          <a:p>
            <a:endParaRPr lang="en-US" sz="2000" dirty="0"/>
          </a:p>
          <a:p>
            <a:r>
              <a:rPr lang="en-US" b="1" dirty="0">
                <a:solidFill>
                  <a:schemeClr val="bg1"/>
                </a:solidFill>
                <a:highlight>
                  <a:srgbClr val="C77362"/>
                </a:highlight>
              </a:rPr>
              <a:t>Step 4: Marketing Adjustment</a:t>
            </a:r>
          </a:p>
          <a:p>
            <a:r>
              <a:rPr lang="en-US" sz="1600" dirty="0">
                <a:solidFill>
                  <a:schemeClr val="tx1">
                    <a:lumMod val="85000"/>
                    <a:lumOff val="15000"/>
                  </a:schemeClr>
                </a:solidFill>
              </a:rPr>
              <a:t>Instead of: </a:t>
            </a:r>
            <a:r>
              <a:rPr lang="en-US" sz="1600" b="1" i="1" dirty="0">
                <a:solidFill>
                  <a:schemeClr val="tx1">
                    <a:lumMod val="85000"/>
                    <a:lumOff val="15000"/>
                  </a:schemeClr>
                </a:solidFill>
              </a:rPr>
              <a:t>“Official Magical Film Tour Experience”</a:t>
            </a:r>
          </a:p>
          <a:p>
            <a:endParaRPr lang="en-US" sz="1600" dirty="0">
              <a:solidFill>
                <a:schemeClr val="tx1">
                  <a:lumMod val="85000"/>
                  <a:lumOff val="15000"/>
                </a:schemeClr>
              </a:solidFill>
            </a:endParaRPr>
          </a:p>
          <a:p>
            <a:r>
              <a:rPr lang="en-US" sz="1600" dirty="0">
                <a:solidFill>
                  <a:schemeClr val="tx1">
                    <a:lumMod val="85000"/>
                    <a:lumOff val="15000"/>
                  </a:schemeClr>
                </a:solidFill>
              </a:rPr>
              <a:t>They use: </a:t>
            </a:r>
            <a:r>
              <a:rPr lang="en-US" sz="1600" b="1" i="1" dirty="0">
                <a:solidFill>
                  <a:schemeClr val="tx1">
                    <a:lumMod val="85000"/>
                    <a:lumOff val="15000"/>
                  </a:schemeClr>
                </a:solidFill>
              </a:rPr>
              <a:t>“Inspired by the cinematic landscapes of Ireland’s fantasy filming heritage.”</a:t>
            </a:r>
          </a:p>
          <a:p>
            <a:endParaRPr lang="en-US" sz="1600" dirty="0">
              <a:solidFill>
                <a:schemeClr val="tx1">
                  <a:lumMod val="85000"/>
                  <a:lumOff val="15000"/>
                </a:schemeClr>
              </a:solidFill>
            </a:endParaRPr>
          </a:p>
          <a:p>
            <a:r>
              <a:rPr lang="en-US" sz="1600" dirty="0">
                <a:solidFill>
                  <a:schemeClr val="tx1">
                    <a:lumMod val="85000"/>
                    <a:lumOff val="15000"/>
                  </a:schemeClr>
                </a:solidFill>
              </a:rPr>
              <a:t>No implied official endorsement.</a:t>
            </a:r>
          </a:p>
          <a:p>
            <a:endParaRPr lang="en-IE" dirty="0">
              <a:solidFill>
                <a:schemeClr val="tx1">
                  <a:lumMod val="75000"/>
                  <a:lumOff val="25000"/>
                </a:schemeClr>
              </a:solidFill>
            </a:endParaRPr>
          </a:p>
        </p:txBody>
      </p:sp>
      <p:grpSp>
        <p:nvGrpSpPr>
          <p:cNvPr id="4" name="Graphic 4">
            <a:extLst>
              <a:ext uri="{FF2B5EF4-FFF2-40B4-BE49-F238E27FC236}">
                <a16:creationId xmlns:a16="http://schemas.microsoft.com/office/drawing/2014/main" id="{273776D7-1EF8-2CD1-B6B3-0D7E10847351}"/>
              </a:ext>
            </a:extLst>
          </p:cNvPr>
          <p:cNvGrpSpPr/>
          <p:nvPr/>
        </p:nvGrpSpPr>
        <p:grpSpPr>
          <a:xfrm>
            <a:off x="487129" y="830179"/>
            <a:ext cx="1552033" cy="1019392"/>
            <a:chOff x="2314720" y="5191934"/>
            <a:chExt cx="1552033" cy="1019392"/>
          </a:xfrm>
        </p:grpSpPr>
        <p:sp>
          <p:nvSpPr>
            <p:cNvPr id="5" name="Freeform 69">
              <a:extLst>
                <a:ext uri="{FF2B5EF4-FFF2-40B4-BE49-F238E27FC236}">
                  <a16:creationId xmlns:a16="http://schemas.microsoft.com/office/drawing/2014/main" id="{C182C364-932B-A11C-9292-73F080E9855B}"/>
                </a:ext>
              </a:extLst>
            </p:cNvPr>
            <p:cNvSpPr/>
            <p:nvPr/>
          </p:nvSpPr>
          <p:spPr>
            <a:xfrm>
              <a:off x="3230956" y="5294376"/>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600"/>
                    <a:pt x="686" y="2286"/>
                  </a:cubicBezTo>
                  <a:cubicBezTo>
                    <a:pt x="457"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6" name="Freeform 70">
              <a:extLst>
                <a:ext uri="{FF2B5EF4-FFF2-40B4-BE49-F238E27FC236}">
                  <a16:creationId xmlns:a16="http://schemas.microsoft.com/office/drawing/2014/main" id="{D7CDA39F-99E2-662E-E93B-F2E8808EC536}"/>
                </a:ext>
              </a:extLst>
            </p:cNvPr>
            <p:cNvSpPr/>
            <p:nvPr/>
          </p:nvSpPr>
          <p:spPr>
            <a:xfrm>
              <a:off x="3235299" y="5312206"/>
              <a:ext cx="457" cy="2057"/>
            </a:xfrm>
            <a:custGeom>
              <a:avLst/>
              <a:gdLst>
                <a:gd name="connsiteX0" fmla="*/ 0 w 457"/>
                <a:gd name="connsiteY0" fmla="*/ 0 h 2057"/>
                <a:gd name="connsiteX1" fmla="*/ 457 w 457"/>
                <a:gd name="connsiteY1" fmla="*/ 2057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1"/>
                    <a:pt x="457" y="2057"/>
                  </a:cubicBezTo>
                  <a:cubicBezTo>
                    <a:pt x="457" y="1371"/>
                    <a:pt x="229" y="686"/>
                    <a:pt x="0" y="0"/>
                  </a:cubicBezTo>
                  <a:close/>
                </a:path>
              </a:pathLst>
            </a:custGeom>
            <a:solidFill>
              <a:srgbClr val="FFFFFF"/>
            </a:solidFill>
            <a:ln w="2286" cap="flat">
              <a:noFill/>
              <a:prstDash val="solid"/>
              <a:miter/>
            </a:ln>
          </p:spPr>
          <p:txBody>
            <a:bodyPr rtlCol="0" anchor="ctr"/>
            <a:lstStyle/>
            <a:p>
              <a:endParaRPr lang="en-US"/>
            </a:p>
          </p:txBody>
        </p:sp>
        <p:sp>
          <p:nvSpPr>
            <p:cNvPr id="7" name="Freeform 71">
              <a:extLst>
                <a:ext uri="{FF2B5EF4-FFF2-40B4-BE49-F238E27FC236}">
                  <a16:creationId xmlns:a16="http://schemas.microsoft.com/office/drawing/2014/main" id="{C057A35B-98F1-FDFB-7A4B-BC33F9EF0206}"/>
                </a:ext>
              </a:extLst>
            </p:cNvPr>
            <p:cNvSpPr/>
            <p:nvPr/>
          </p:nvSpPr>
          <p:spPr>
            <a:xfrm>
              <a:off x="3234385" y="5307406"/>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229" y="1372"/>
                    <a:pt x="457" y="2286"/>
                  </a:cubicBezTo>
                  <a:cubicBezTo>
                    <a:pt x="229" y="1600"/>
                    <a:pt x="229" y="686"/>
                    <a:pt x="0" y="0"/>
                  </a:cubicBezTo>
                  <a:close/>
                </a:path>
              </a:pathLst>
            </a:custGeom>
            <a:solidFill>
              <a:srgbClr val="FFFFFF"/>
            </a:solidFill>
            <a:ln w="2286" cap="flat">
              <a:noFill/>
              <a:prstDash val="solid"/>
              <a:miter/>
            </a:ln>
          </p:spPr>
          <p:txBody>
            <a:bodyPr rtlCol="0" anchor="ctr"/>
            <a:lstStyle/>
            <a:p>
              <a:endParaRPr lang="en-US"/>
            </a:p>
          </p:txBody>
        </p:sp>
        <p:sp>
          <p:nvSpPr>
            <p:cNvPr id="14" name="Freeform 72">
              <a:extLst>
                <a:ext uri="{FF2B5EF4-FFF2-40B4-BE49-F238E27FC236}">
                  <a16:creationId xmlns:a16="http://schemas.microsoft.com/office/drawing/2014/main" id="{22117BE0-D90A-8174-3B5E-0C583DF7D874}"/>
                </a:ext>
              </a:extLst>
            </p:cNvPr>
            <p:cNvSpPr/>
            <p:nvPr/>
          </p:nvSpPr>
          <p:spPr>
            <a:xfrm>
              <a:off x="3233470" y="5302834"/>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457" y="1372"/>
                    <a:pt x="457" y="2286"/>
                  </a:cubicBezTo>
                  <a:cubicBezTo>
                    <a:pt x="229" y="1600"/>
                    <a:pt x="0" y="915"/>
                    <a:pt x="0" y="0"/>
                  </a:cubicBezTo>
                  <a:close/>
                </a:path>
              </a:pathLst>
            </a:custGeom>
            <a:solidFill>
              <a:srgbClr val="FFFFFF"/>
            </a:solidFill>
            <a:ln w="2286" cap="flat">
              <a:noFill/>
              <a:prstDash val="solid"/>
              <a:miter/>
            </a:ln>
          </p:spPr>
          <p:txBody>
            <a:bodyPr rtlCol="0" anchor="ctr"/>
            <a:lstStyle/>
            <a:p>
              <a:endParaRPr lang="en-US"/>
            </a:p>
          </p:txBody>
        </p:sp>
        <p:sp>
          <p:nvSpPr>
            <p:cNvPr id="15" name="Freeform 73">
              <a:extLst>
                <a:ext uri="{FF2B5EF4-FFF2-40B4-BE49-F238E27FC236}">
                  <a16:creationId xmlns:a16="http://schemas.microsoft.com/office/drawing/2014/main" id="{6DA4CCF5-DF8E-FCB9-8D3A-4879970DBC5D}"/>
                </a:ext>
              </a:extLst>
            </p:cNvPr>
            <p:cNvSpPr/>
            <p:nvPr/>
          </p:nvSpPr>
          <p:spPr>
            <a:xfrm>
              <a:off x="3232327" y="5298490"/>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371"/>
                    <a:pt x="686" y="2286"/>
                  </a:cubicBezTo>
                  <a:cubicBezTo>
                    <a:pt x="229" y="1600"/>
                    <a:pt x="0" y="686"/>
                    <a:pt x="0" y="0"/>
                  </a:cubicBezTo>
                  <a:close/>
                </a:path>
              </a:pathLst>
            </a:custGeom>
            <a:solidFill>
              <a:srgbClr val="FFFFFF"/>
            </a:solidFill>
            <a:ln w="2286" cap="flat">
              <a:noFill/>
              <a:prstDash val="solid"/>
              <a:miter/>
            </a:ln>
          </p:spPr>
          <p:txBody>
            <a:bodyPr rtlCol="0" anchor="ctr"/>
            <a:lstStyle/>
            <a:p>
              <a:endParaRPr lang="en-US"/>
            </a:p>
          </p:txBody>
        </p:sp>
        <p:sp>
          <p:nvSpPr>
            <p:cNvPr id="16" name="Freeform 74">
              <a:extLst>
                <a:ext uri="{FF2B5EF4-FFF2-40B4-BE49-F238E27FC236}">
                  <a16:creationId xmlns:a16="http://schemas.microsoft.com/office/drawing/2014/main" id="{C608BD52-05A5-CDB5-2E64-AC947CAD1371}"/>
                </a:ext>
              </a:extLst>
            </p:cNvPr>
            <p:cNvSpPr/>
            <p:nvPr/>
          </p:nvSpPr>
          <p:spPr>
            <a:xfrm>
              <a:off x="3211525" y="5450967"/>
              <a:ext cx="2286" cy="228"/>
            </a:xfrm>
            <a:custGeom>
              <a:avLst/>
              <a:gdLst>
                <a:gd name="connsiteX0" fmla="*/ 0 w 2286"/>
                <a:gd name="connsiteY0" fmla="*/ 0 h 228"/>
                <a:gd name="connsiteX1" fmla="*/ 0 w 2286"/>
                <a:gd name="connsiteY1" fmla="*/ 229 h 228"/>
                <a:gd name="connsiteX2" fmla="*/ 0 w 2286"/>
                <a:gd name="connsiteY2" fmla="*/ 0 h 228"/>
              </a:gdLst>
              <a:ahLst/>
              <a:cxnLst>
                <a:cxn ang="0">
                  <a:pos x="connsiteX0" y="connsiteY0"/>
                </a:cxn>
                <a:cxn ang="0">
                  <a:pos x="connsiteX1" y="connsiteY1"/>
                </a:cxn>
                <a:cxn ang="0">
                  <a:pos x="connsiteX2" y="connsiteY2"/>
                </a:cxn>
              </a:cxnLst>
              <a:rect l="l" t="t" r="r" b="b"/>
              <a:pathLst>
                <a:path w="2286" h="228">
                  <a:moveTo>
                    <a:pt x="0" y="0"/>
                  </a:moveTo>
                  <a:cubicBezTo>
                    <a:pt x="0" y="0"/>
                    <a:pt x="0" y="229"/>
                    <a:pt x="0" y="229"/>
                  </a:cubicBezTo>
                  <a:cubicBezTo>
                    <a:pt x="0" y="229"/>
                    <a:pt x="0" y="0"/>
                    <a:pt x="0" y="0"/>
                  </a:cubicBezTo>
                  <a:close/>
                </a:path>
              </a:pathLst>
            </a:custGeom>
            <a:solidFill>
              <a:srgbClr val="FFFFFF"/>
            </a:solidFill>
            <a:ln w="2286" cap="flat">
              <a:noFill/>
              <a:prstDash val="solid"/>
              <a:miter/>
            </a:ln>
          </p:spPr>
          <p:txBody>
            <a:bodyPr rtlCol="0" anchor="ctr"/>
            <a:lstStyle/>
            <a:p>
              <a:endParaRPr lang="en-US"/>
            </a:p>
          </p:txBody>
        </p:sp>
        <p:sp>
          <p:nvSpPr>
            <p:cNvPr id="17" name="Freeform 75">
              <a:extLst>
                <a:ext uri="{FF2B5EF4-FFF2-40B4-BE49-F238E27FC236}">
                  <a16:creationId xmlns:a16="http://schemas.microsoft.com/office/drawing/2014/main" id="{97B230D6-ED31-D44F-D8EA-52A39044F822}"/>
                </a:ext>
              </a:extLst>
            </p:cNvPr>
            <p:cNvSpPr/>
            <p:nvPr/>
          </p:nvSpPr>
          <p:spPr>
            <a:xfrm>
              <a:off x="3212039" y="5447080"/>
              <a:ext cx="171" cy="685"/>
            </a:xfrm>
            <a:custGeom>
              <a:avLst/>
              <a:gdLst>
                <a:gd name="connsiteX0" fmla="*/ 171 w 171"/>
                <a:gd name="connsiteY0" fmla="*/ 0 h 685"/>
                <a:gd name="connsiteX1" fmla="*/ 171 w 171"/>
                <a:gd name="connsiteY1" fmla="*/ 686 h 685"/>
                <a:gd name="connsiteX2" fmla="*/ 171 w 171"/>
                <a:gd name="connsiteY2" fmla="*/ 0 h 685"/>
              </a:gdLst>
              <a:ahLst/>
              <a:cxnLst>
                <a:cxn ang="0">
                  <a:pos x="connsiteX0" y="connsiteY0"/>
                </a:cxn>
                <a:cxn ang="0">
                  <a:pos x="connsiteX1" y="connsiteY1"/>
                </a:cxn>
                <a:cxn ang="0">
                  <a:pos x="connsiteX2" y="connsiteY2"/>
                </a:cxn>
              </a:cxnLst>
              <a:rect l="l" t="t" r="r" b="b"/>
              <a:pathLst>
                <a:path w="171" h="685">
                  <a:moveTo>
                    <a:pt x="171" y="0"/>
                  </a:moveTo>
                  <a:cubicBezTo>
                    <a:pt x="171" y="228"/>
                    <a:pt x="171" y="457"/>
                    <a:pt x="171" y="686"/>
                  </a:cubicBezTo>
                  <a:cubicBezTo>
                    <a:pt x="-57" y="457"/>
                    <a:pt x="-57" y="228"/>
                    <a:pt x="171" y="0"/>
                  </a:cubicBezTo>
                  <a:close/>
                </a:path>
              </a:pathLst>
            </a:custGeom>
            <a:solidFill>
              <a:srgbClr val="FFFFFF"/>
            </a:solidFill>
            <a:ln w="2286" cap="flat">
              <a:noFill/>
              <a:prstDash val="solid"/>
              <a:miter/>
            </a:ln>
          </p:spPr>
          <p:txBody>
            <a:bodyPr rtlCol="0" anchor="ctr"/>
            <a:lstStyle/>
            <a:p>
              <a:endParaRPr lang="en-US"/>
            </a:p>
          </p:txBody>
        </p:sp>
        <p:sp>
          <p:nvSpPr>
            <p:cNvPr id="18" name="Freeform 76">
              <a:extLst>
                <a:ext uri="{FF2B5EF4-FFF2-40B4-BE49-F238E27FC236}">
                  <a16:creationId xmlns:a16="http://schemas.microsoft.com/office/drawing/2014/main" id="{C9D3BD5F-050D-0B23-63B5-AE4FEC0E3014}"/>
                </a:ext>
              </a:extLst>
            </p:cNvPr>
            <p:cNvSpPr/>
            <p:nvPr/>
          </p:nvSpPr>
          <p:spPr>
            <a:xfrm>
              <a:off x="3236214" y="5317007"/>
              <a:ext cx="457" cy="2057"/>
            </a:xfrm>
            <a:custGeom>
              <a:avLst/>
              <a:gdLst>
                <a:gd name="connsiteX0" fmla="*/ 0 w 457"/>
                <a:gd name="connsiteY0" fmla="*/ 0 h 2057"/>
                <a:gd name="connsiteX1" fmla="*/ 457 w 457"/>
                <a:gd name="connsiteY1" fmla="*/ 2058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2"/>
                    <a:pt x="457" y="2058"/>
                  </a:cubicBezTo>
                  <a:cubicBezTo>
                    <a:pt x="229"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19" name="Freeform 77">
              <a:extLst>
                <a:ext uri="{FF2B5EF4-FFF2-40B4-BE49-F238E27FC236}">
                  <a16:creationId xmlns:a16="http://schemas.microsoft.com/office/drawing/2014/main" id="{0EEF7FDF-D37F-5C68-0E51-F5FCB0994BE8}"/>
                </a:ext>
              </a:extLst>
            </p:cNvPr>
            <p:cNvSpPr/>
            <p:nvPr/>
          </p:nvSpPr>
          <p:spPr>
            <a:xfrm>
              <a:off x="3229813" y="5290032"/>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5"/>
                    <a:pt x="457" y="1600"/>
                    <a:pt x="686" y="2286"/>
                  </a:cubicBezTo>
                  <a:cubicBezTo>
                    <a:pt x="457" y="1600"/>
                    <a:pt x="229" y="914"/>
                    <a:pt x="0" y="0"/>
                  </a:cubicBezTo>
                  <a:close/>
                </a:path>
              </a:pathLst>
            </a:custGeom>
            <a:solidFill>
              <a:srgbClr val="FFFFFF"/>
            </a:solidFill>
            <a:ln w="2286" cap="flat">
              <a:noFill/>
              <a:prstDash val="solid"/>
              <a:miter/>
            </a:ln>
          </p:spPr>
          <p:txBody>
            <a:bodyPr rtlCol="0" anchor="ctr"/>
            <a:lstStyle/>
            <a:p>
              <a:endParaRPr lang="en-US"/>
            </a:p>
          </p:txBody>
        </p:sp>
        <p:sp>
          <p:nvSpPr>
            <p:cNvPr id="20" name="Freeform 78">
              <a:extLst>
                <a:ext uri="{FF2B5EF4-FFF2-40B4-BE49-F238E27FC236}">
                  <a16:creationId xmlns:a16="http://schemas.microsoft.com/office/drawing/2014/main" id="{B9B40608-D4A4-CAD0-E31F-0258A9A1A02F}"/>
                </a:ext>
              </a:extLst>
            </p:cNvPr>
            <p:cNvSpPr/>
            <p:nvPr/>
          </p:nvSpPr>
          <p:spPr>
            <a:xfrm>
              <a:off x="3220212" y="5395417"/>
              <a:ext cx="7772" cy="23774"/>
            </a:xfrm>
            <a:custGeom>
              <a:avLst/>
              <a:gdLst>
                <a:gd name="connsiteX0" fmla="*/ 7772 w 7772"/>
                <a:gd name="connsiteY0" fmla="*/ 0 h 23774"/>
                <a:gd name="connsiteX1" fmla="*/ 0 w 7772"/>
                <a:gd name="connsiteY1" fmla="*/ 23775 h 23774"/>
                <a:gd name="connsiteX2" fmla="*/ 7772 w 7772"/>
                <a:gd name="connsiteY2" fmla="*/ 0 h 23774"/>
              </a:gdLst>
              <a:ahLst/>
              <a:cxnLst>
                <a:cxn ang="0">
                  <a:pos x="connsiteX0" y="connsiteY0"/>
                </a:cxn>
                <a:cxn ang="0">
                  <a:pos x="connsiteX1" y="connsiteY1"/>
                </a:cxn>
                <a:cxn ang="0">
                  <a:pos x="connsiteX2" y="connsiteY2"/>
                </a:cxn>
              </a:cxnLst>
              <a:rect l="l" t="t" r="r" b="b"/>
              <a:pathLst>
                <a:path w="7772" h="23774">
                  <a:moveTo>
                    <a:pt x="7772" y="0"/>
                  </a:moveTo>
                  <a:cubicBezTo>
                    <a:pt x="5258" y="8001"/>
                    <a:pt x="2515" y="15774"/>
                    <a:pt x="0" y="23775"/>
                  </a:cubicBezTo>
                  <a:cubicBezTo>
                    <a:pt x="2743" y="16002"/>
                    <a:pt x="5258" y="8001"/>
                    <a:pt x="7772" y="0"/>
                  </a:cubicBezTo>
                  <a:close/>
                </a:path>
              </a:pathLst>
            </a:custGeom>
            <a:solidFill>
              <a:srgbClr val="FFFFFF"/>
            </a:solidFill>
            <a:ln w="2286" cap="flat">
              <a:noFill/>
              <a:prstDash val="solid"/>
              <a:miter/>
            </a:ln>
          </p:spPr>
          <p:txBody>
            <a:bodyPr rtlCol="0" anchor="ctr"/>
            <a:lstStyle/>
            <a:p>
              <a:endParaRPr lang="en-US"/>
            </a:p>
          </p:txBody>
        </p:sp>
        <p:sp>
          <p:nvSpPr>
            <p:cNvPr id="21" name="Freeform 79">
              <a:extLst>
                <a:ext uri="{FF2B5EF4-FFF2-40B4-BE49-F238E27FC236}">
                  <a16:creationId xmlns:a16="http://schemas.microsoft.com/office/drawing/2014/main" id="{20B19CA4-D6C1-B90C-5B17-D02DD17618C4}"/>
                </a:ext>
              </a:extLst>
            </p:cNvPr>
            <p:cNvSpPr/>
            <p:nvPr/>
          </p:nvSpPr>
          <p:spPr>
            <a:xfrm>
              <a:off x="3237128" y="5322265"/>
              <a:ext cx="228" cy="1600"/>
            </a:xfrm>
            <a:custGeom>
              <a:avLst/>
              <a:gdLst>
                <a:gd name="connsiteX0" fmla="*/ 0 w 228"/>
                <a:gd name="connsiteY0" fmla="*/ 0 h 1600"/>
                <a:gd name="connsiteX1" fmla="*/ 229 w 228"/>
                <a:gd name="connsiteY1" fmla="*/ 1600 h 1600"/>
                <a:gd name="connsiteX2" fmla="*/ 0 w 228"/>
                <a:gd name="connsiteY2" fmla="*/ 0 h 1600"/>
              </a:gdLst>
              <a:ahLst/>
              <a:cxnLst>
                <a:cxn ang="0">
                  <a:pos x="connsiteX0" y="connsiteY0"/>
                </a:cxn>
                <a:cxn ang="0">
                  <a:pos x="connsiteX1" y="connsiteY1"/>
                </a:cxn>
                <a:cxn ang="0">
                  <a:pos x="connsiteX2" y="connsiteY2"/>
                </a:cxn>
              </a:cxnLst>
              <a:rect l="l" t="t" r="r" b="b"/>
              <a:pathLst>
                <a:path w="228" h="1600">
                  <a:moveTo>
                    <a:pt x="0" y="0"/>
                  </a:moveTo>
                  <a:cubicBezTo>
                    <a:pt x="0" y="457"/>
                    <a:pt x="229" y="1143"/>
                    <a:pt x="229" y="1600"/>
                  </a:cubicBezTo>
                  <a:cubicBezTo>
                    <a:pt x="229" y="1143"/>
                    <a:pt x="0" y="686"/>
                    <a:pt x="0" y="0"/>
                  </a:cubicBezTo>
                  <a:close/>
                </a:path>
              </a:pathLst>
            </a:custGeom>
            <a:solidFill>
              <a:srgbClr val="FFFFFF"/>
            </a:solidFill>
            <a:ln w="2286" cap="flat">
              <a:noFill/>
              <a:prstDash val="solid"/>
              <a:miter/>
            </a:ln>
          </p:spPr>
          <p:txBody>
            <a:bodyPr rtlCol="0" anchor="ctr"/>
            <a:lstStyle/>
            <a:p>
              <a:endParaRPr lang="en-US"/>
            </a:p>
          </p:txBody>
        </p:sp>
        <p:sp>
          <p:nvSpPr>
            <p:cNvPr id="22" name="Freeform 80">
              <a:extLst>
                <a:ext uri="{FF2B5EF4-FFF2-40B4-BE49-F238E27FC236}">
                  <a16:creationId xmlns:a16="http://schemas.microsoft.com/office/drawing/2014/main" id="{3F5E0918-DB2A-D68E-0EEC-DDBC28B38CDD}"/>
                </a:ext>
              </a:extLst>
            </p:cNvPr>
            <p:cNvSpPr/>
            <p:nvPr/>
          </p:nvSpPr>
          <p:spPr>
            <a:xfrm>
              <a:off x="3206953" y="5251170"/>
              <a:ext cx="2286" cy="2286"/>
            </a:xfrm>
            <a:custGeom>
              <a:avLst/>
              <a:gdLst>
                <a:gd name="connsiteX0" fmla="*/ 0 w 2286"/>
                <a:gd name="connsiteY0" fmla="*/ 0 h 2286"/>
                <a:gd name="connsiteX1" fmla="*/ 2286 w 2286"/>
                <a:gd name="connsiteY1" fmla="*/ 2286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686" y="685"/>
                    <a:pt x="1372" y="1600"/>
                    <a:pt x="2286" y="2286"/>
                  </a:cubicBezTo>
                  <a:cubicBezTo>
                    <a:pt x="1600" y="1600"/>
                    <a:pt x="914" y="914"/>
                    <a:pt x="0" y="0"/>
                  </a:cubicBezTo>
                  <a:close/>
                </a:path>
              </a:pathLst>
            </a:custGeom>
            <a:solidFill>
              <a:srgbClr val="FFFFFF"/>
            </a:solidFill>
            <a:ln w="2286" cap="flat">
              <a:noFill/>
              <a:prstDash val="solid"/>
              <a:miter/>
            </a:ln>
          </p:spPr>
          <p:txBody>
            <a:bodyPr rtlCol="0" anchor="ctr"/>
            <a:lstStyle/>
            <a:p>
              <a:endParaRPr lang="en-US"/>
            </a:p>
          </p:txBody>
        </p:sp>
        <p:sp>
          <p:nvSpPr>
            <p:cNvPr id="23" name="Freeform 81">
              <a:extLst>
                <a:ext uri="{FF2B5EF4-FFF2-40B4-BE49-F238E27FC236}">
                  <a16:creationId xmlns:a16="http://schemas.microsoft.com/office/drawing/2014/main" id="{31ACEB6B-0998-0CB0-2D40-2BEF1F105758}"/>
                </a:ext>
              </a:extLst>
            </p:cNvPr>
            <p:cNvSpPr/>
            <p:nvPr/>
          </p:nvSpPr>
          <p:spPr>
            <a:xfrm>
              <a:off x="3182721" y="5233568"/>
              <a:ext cx="3429" cy="1828"/>
            </a:xfrm>
            <a:custGeom>
              <a:avLst/>
              <a:gdLst>
                <a:gd name="connsiteX0" fmla="*/ 0 w 3429"/>
                <a:gd name="connsiteY0" fmla="*/ 0 h 1828"/>
                <a:gd name="connsiteX1" fmla="*/ 3429 w 3429"/>
                <a:gd name="connsiteY1" fmla="*/ 1829 h 1828"/>
                <a:gd name="connsiteX2" fmla="*/ 0 w 3429"/>
                <a:gd name="connsiteY2" fmla="*/ 0 h 1828"/>
              </a:gdLst>
              <a:ahLst/>
              <a:cxnLst>
                <a:cxn ang="0">
                  <a:pos x="connsiteX0" y="connsiteY0"/>
                </a:cxn>
                <a:cxn ang="0">
                  <a:pos x="connsiteX1" y="connsiteY1"/>
                </a:cxn>
                <a:cxn ang="0">
                  <a:pos x="connsiteX2" y="connsiteY2"/>
                </a:cxn>
              </a:cxnLst>
              <a:rect l="l" t="t" r="r" b="b"/>
              <a:pathLst>
                <a:path w="3429" h="1828">
                  <a:moveTo>
                    <a:pt x="0" y="0"/>
                  </a:moveTo>
                  <a:cubicBezTo>
                    <a:pt x="1143" y="686"/>
                    <a:pt x="2286" y="1143"/>
                    <a:pt x="3429" y="1829"/>
                  </a:cubicBezTo>
                  <a:cubicBezTo>
                    <a:pt x="2286" y="1143"/>
                    <a:pt x="1143" y="686"/>
                    <a:pt x="0" y="0"/>
                  </a:cubicBezTo>
                  <a:close/>
                </a:path>
              </a:pathLst>
            </a:custGeom>
            <a:solidFill>
              <a:srgbClr val="FFFFFF"/>
            </a:solidFill>
            <a:ln w="2286" cap="flat">
              <a:noFill/>
              <a:prstDash val="solid"/>
              <a:miter/>
            </a:ln>
          </p:spPr>
          <p:txBody>
            <a:bodyPr rtlCol="0" anchor="ctr"/>
            <a:lstStyle/>
            <a:p>
              <a:endParaRPr lang="en-US"/>
            </a:p>
          </p:txBody>
        </p:sp>
        <p:sp>
          <p:nvSpPr>
            <p:cNvPr id="24" name="Freeform 82">
              <a:extLst>
                <a:ext uri="{FF2B5EF4-FFF2-40B4-BE49-F238E27FC236}">
                  <a16:creationId xmlns:a16="http://schemas.microsoft.com/office/drawing/2014/main" id="{A92B6ED0-395F-A735-1D98-0C57C79C2DCE}"/>
                </a:ext>
              </a:extLst>
            </p:cNvPr>
            <p:cNvSpPr/>
            <p:nvPr/>
          </p:nvSpPr>
          <p:spPr>
            <a:xfrm>
              <a:off x="3171291" y="5228539"/>
              <a:ext cx="3886" cy="1600"/>
            </a:xfrm>
            <a:custGeom>
              <a:avLst/>
              <a:gdLst>
                <a:gd name="connsiteX0" fmla="*/ 0 w 3886"/>
                <a:gd name="connsiteY0" fmla="*/ 0 h 1600"/>
                <a:gd name="connsiteX1" fmla="*/ 3886 w 3886"/>
                <a:gd name="connsiteY1" fmla="*/ 1600 h 1600"/>
                <a:gd name="connsiteX2" fmla="*/ 0 w 3886"/>
                <a:gd name="connsiteY2" fmla="*/ 0 h 1600"/>
              </a:gdLst>
              <a:ahLst/>
              <a:cxnLst>
                <a:cxn ang="0">
                  <a:pos x="connsiteX0" y="connsiteY0"/>
                </a:cxn>
                <a:cxn ang="0">
                  <a:pos x="connsiteX1" y="connsiteY1"/>
                </a:cxn>
                <a:cxn ang="0">
                  <a:pos x="connsiteX2" y="connsiteY2"/>
                </a:cxn>
              </a:cxnLst>
              <a:rect l="l" t="t" r="r" b="b"/>
              <a:pathLst>
                <a:path w="3886" h="1600">
                  <a:moveTo>
                    <a:pt x="0" y="0"/>
                  </a:moveTo>
                  <a:cubicBezTo>
                    <a:pt x="1372" y="457"/>
                    <a:pt x="2515" y="915"/>
                    <a:pt x="3886" y="1600"/>
                  </a:cubicBezTo>
                  <a:cubicBezTo>
                    <a:pt x="2515" y="915"/>
                    <a:pt x="1143" y="457"/>
                    <a:pt x="0" y="0"/>
                  </a:cubicBezTo>
                  <a:close/>
                </a:path>
              </a:pathLst>
            </a:custGeom>
            <a:solidFill>
              <a:srgbClr val="FFFFFF"/>
            </a:solidFill>
            <a:ln w="2286" cap="flat">
              <a:noFill/>
              <a:prstDash val="solid"/>
              <a:miter/>
            </a:ln>
          </p:spPr>
          <p:txBody>
            <a:bodyPr rtlCol="0" anchor="ctr"/>
            <a:lstStyle/>
            <a:p>
              <a:endParaRPr lang="en-US"/>
            </a:p>
          </p:txBody>
        </p:sp>
        <p:sp>
          <p:nvSpPr>
            <p:cNvPr id="25" name="Freeform 83">
              <a:extLst>
                <a:ext uri="{FF2B5EF4-FFF2-40B4-BE49-F238E27FC236}">
                  <a16:creationId xmlns:a16="http://schemas.microsoft.com/office/drawing/2014/main" id="{54F4DA3E-5023-5B04-A40A-CB6E560232EE}"/>
                </a:ext>
              </a:extLst>
            </p:cNvPr>
            <p:cNvSpPr/>
            <p:nvPr/>
          </p:nvSpPr>
          <p:spPr>
            <a:xfrm>
              <a:off x="3228213" y="5286146"/>
              <a:ext cx="914" cy="2514"/>
            </a:xfrm>
            <a:custGeom>
              <a:avLst/>
              <a:gdLst>
                <a:gd name="connsiteX0" fmla="*/ 0 w 914"/>
                <a:gd name="connsiteY0" fmla="*/ 0 h 2514"/>
                <a:gd name="connsiteX1" fmla="*/ 914 w 914"/>
                <a:gd name="connsiteY1" fmla="*/ 2515 h 2514"/>
                <a:gd name="connsiteX2" fmla="*/ 0 w 914"/>
                <a:gd name="connsiteY2" fmla="*/ 0 h 2514"/>
              </a:gdLst>
              <a:ahLst/>
              <a:cxnLst>
                <a:cxn ang="0">
                  <a:pos x="connsiteX0" y="connsiteY0"/>
                </a:cxn>
                <a:cxn ang="0">
                  <a:pos x="connsiteX1" y="connsiteY1"/>
                </a:cxn>
                <a:cxn ang="0">
                  <a:pos x="connsiteX2" y="connsiteY2"/>
                </a:cxn>
              </a:cxnLst>
              <a:rect l="l" t="t" r="r" b="b"/>
              <a:pathLst>
                <a:path w="914" h="2514">
                  <a:moveTo>
                    <a:pt x="0" y="0"/>
                  </a:moveTo>
                  <a:cubicBezTo>
                    <a:pt x="229" y="686"/>
                    <a:pt x="457" y="1601"/>
                    <a:pt x="914" y="2515"/>
                  </a:cubicBezTo>
                  <a:cubicBezTo>
                    <a:pt x="686" y="1601"/>
                    <a:pt x="457" y="686"/>
                    <a:pt x="0" y="0"/>
                  </a:cubicBezTo>
                  <a:close/>
                </a:path>
              </a:pathLst>
            </a:custGeom>
            <a:solidFill>
              <a:srgbClr val="FFFFFF"/>
            </a:solidFill>
            <a:ln w="2286" cap="flat">
              <a:noFill/>
              <a:prstDash val="solid"/>
              <a:miter/>
            </a:ln>
          </p:spPr>
          <p:txBody>
            <a:bodyPr rtlCol="0" anchor="ctr"/>
            <a:lstStyle/>
            <a:p>
              <a:endParaRPr lang="en-US"/>
            </a:p>
          </p:txBody>
        </p:sp>
        <p:sp>
          <p:nvSpPr>
            <p:cNvPr id="26" name="Freeform 84">
              <a:extLst>
                <a:ext uri="{FF2B5EF4-FFF2-40B4-BE49-F238E27FC236}">
                  <a16:creationId xmlns:a16="http://schemas.microsoft.com/office/drawing/2014/main" id="{C3585288-64F0-F566-470B-C7B5E66669C9}"/>
                </a:ext>
              </a:extLst>
            </p:cNvPr>
            <p:cNvSpPr/>
            <p:nvPr/>
          </p:nvSpPr>
          <p:spPr>
            <a:xfrm>
              <a:off x="3209467" y="5253913"/>
              <a:ext cx="2057" cy="2286"/>
            </a:xfrm>
            <a:custGeom>
              <a:avLst/>
              <a:gdLst>
                <a:gd name="connsiteX0" fmla="*/ 0 w 2057"/>
                <a:gd name="connsiteY0" fmla="*/ 0 h 2286"/>
                <a:gd name="connsiteX1" fmla="*/ 2057 w 2057"/>
                <a:gd name="connsiteY1" fmla="*/ 2286 h 2286"/>
                <a:gd name="connsiteX2" fmla="*/ 0 w 2057"/>
                <a:gd name="connsiteY2" fmla="*/ 0 h 2286"/>
              </a:gdLst>
              <a:ahLst/>
              <a:cxnLst>
                <a:cxn ang="0">
                  <a:pos x="connsiteX0" y="connsiteY0"/>
                </a:cxn>
                <a:cxn ang="0">
                  <a:pos x="connsiteX1" y="connsiteY1"/>
                </a:cxn>
                <a:cxn ang="0">
                  <a:pos x="connsiteX2" y="connsiteY2"/>
                </a:cxn>
              </a:cxnLst>
              <a:rect l="l" t="t" r="r" b="b"/>
              <a:pathLst>
                <a:path w="2057" h="2286">
                  <a:moveTo>
                    <a:pt x="0" y="0"/>
                  </a:moveTo>
                  <a:cubicBezTo>
                    <a:pt x="686" y="686"/>
                    <a:pt x="1372" y="1600"/>
                    <a:pt x="2057" y="2286"/>
                  </a:cubicBezTo>
                  <a:cubicBezTo>
                    <a:pt x="1372" y="1600"/>
                    <a:pt x="686" y="914"/>
                    <a:pt x="0" y="0"/>
                  </a:cubicBezTo>
                  <a:close/>
                </a:path>
              </a:pathLst>
            </a:custGeom>
            <a:solidFill>
              <a:srgbClr val="FFFFFF"/>
            </a:solidFill>
            <a:ln w="2286" cap="flat">
              <a:noFill/>
              <a:prstDash val="solid"/>
              <a:miter/>
            </a:ln>
          </p:spPr>
          <p:txBody>
            <a:bodyPr rtlCol="0" anchor="ctr"/>
            <a:lstStyle/>
            <a:p>
              <a:endParaRPr lang="en-US"/>
            </a:p>
          </p:txBody>
        </p:sp>
        <p:sp>
          <p:nvSpPr>
            <p:cNvPr id="27" name="Freeform 85">
              <a:extLst>
                <a:ext uri="{FF2B5EF4-FFF2-40B4-BE49-F238E27FC236}">
                  <a16:creationId xmlns:a16="http://schemas.microsoft.com/office/drawing/2014/main" id="{90A7DBF6-1AF0-A8FD-8AD5-37871BD09952}"/>
                </a:ext>
              </a:extLst>
            </p:cNvPr>
            <p:cNvSpPr/>
            <p:nvPr/>
          </p:nvSpPr>
          <p:spPr>
            <a:xfrm>
              <a:off x="3175177" y="5230139"/>
              <a:ext cx="3657" cy="1600"/>
            </a:xfrm>
            <a:custGeom>
              <a:avLst/>
              <a:gdLst>
                <a:gd name="connsiteX0" fmla="*/ 0 w 3657"/>
                <a:gd name="connsiteY0" fmla="*/ 0 h 1600"/>
                <a:gd name="connsiteX1" fmla="*/ 3658 w 3657"/>
                <a:gd name="connsiteY1" fmla="*/ 1601 h 1600"/>
                <a:gd name="connsiteX2" fmla="*/ 0 w 3657"/>
                <a:gd name="connsiteY2" fmla="*/ 0 h 1600"/>
              </a:gdLst>
              <a:ahLst/>
              <a:cxnLst>
                <a:cxn ang="0">
                  <a:pos x="connsiteX0" y="connsiteY0"/>
                </a:cxn>
                <a:cxn ang="0">
                  <a:pos x="connsiteX1" y="connsiteY1"/>
                </a:cxn>
                <a:cxn ang="0">
                  <a:pos x="connsiteX2" y="connsiteY2"/>
                </a:cxn>
              </a:cxnLst>
              <a:rect l="l" t="t" r="r" b="b"/>
              <a:pathLst>
                <a:path w="3657" h="1600">
                  <a:moveTo>
                    <a:pt x="0" y="0"/>
                  </a:moveTo>
                  <a:cubicBezTo>
                    <a:pt x="1143" y="458"/>
                    <a:pt x="2515" y="1143"/>
                    <a:pt x="3658" y="1601"/>
                  </a:cubicBezTo>
                  <a:cubicBezTo>
                    <a:pt x="2515" y="1143"/>
                    <a:pt x="1372" y="458"/>
                    <a:pt x="0" y="0"/>
                  </a:cubicBezTo>
                  <a:close/>
                </a:path>
              </a:pathLst>
            </a:custGeom>
            <a:solidFill>
              <a:srgbClr val="FFFFFF"/>
            </a:solidFill>
            <a:ln w="2286" cap="flat">
              <a:noFill/>
              <a:prstDash val="solid"/>
              <a:miter/>
            </a:ln>
          </p:spPr>
          <p:txBody>
            <a:bodyPr rtlCol="0" anchor="ctr"/>
            <a:lstStyle/>
            <a:p>
              <a:endParaRPr lang="en-US"/>
            </a:p>
          </p:txBody>
        </p:sp>
        <p:sp>
          <p:nvSpPr>
            <p:cNvPr id="28" name="Freeform 86">
              <a:extLst>
                <a:ext uri="{FF2B5EF4-FFF2-40B4-BE49-F238E27FC236}">
                  <a16:creationId xmlns:a16="http://schemas.microsoft.com/office/drawing/2014/main" id="{893386F0-89AC-4299-2675-FEEEE19F138B}"/>
                </a:ext>
              </a:extLst>
            </p:cNvPr>
            <p:cNvSpPr/>
            <p:nvPr/>
          </p:nvSpPr>
          <p:spPr>
            <a:xfrm>
              <a:off x="3179064" y="5231739"/>
              <a:ext cx="3429" cy="1600"/>
            </a:xfrm>
            <a:custGeom>
              <a:avLst/>
              <a:gdLst>
                <a:gd name="connsiteX0" fmla="*/ 0 w 3429"/>
                <a:gd name="connsiteY0" fmla="*/ 0 h 1600"/>
                <a:gd name="connsiteX1" fmla="*/ 3429 w 3429"/>
                <a:gd name="connsiteY1" fmla="*/ 1600 h 1600"/>
                <a:gd name="connsiteX2" fmla="*/ 0 w 3429"/>
                <a:gd name="connsiteY2" fmla="*/ 0 h 1600"/>
              </a:gdLst>
              <a:ahLst/>
              <a:cxnLst>
                <a:cxn ang="0">
                  <a:pos x="connsiteX0" y="connsiteY0"/>
                </a:cxn>
                <a:cxn ang="0">
                  <a:pos x="connsiteX1" y="connsiteY1"/>
                </a:cxn>
                <a:cxn ang="0">
                  <a:pos x="connsiteX2" y="connsiteY2"/>
                </a:cxn>
              </a:cxnLst>
              <a:rect l="l" t="t" r="r" b="b"/>
              <a:pathLst>
                <a:path w="3429" h="1600">
                  <a:moveTo>
                    <a:pt x="0" y="0"/>
                  </a:moveTo>
                  <a:cubicBezTo>
                    <a:pt x="1143" y="457"/>
                    <a:pt x="2286" y="1143"/>
                    <a:pt x="3429" y="1600"/>
                  </a:cubicBezTo>
                  <a:cubicBezTo>
                    <a:pt x="2286" y="1143"/>
                    <a:pt x="1143" y="685"/>
                    <a:pt x="0" y="0"/>
                  </a:cubicBezTo>
                  <a:close/>
                </a:path>
              </a:pathLst>
            </a:custGeom>
            <a:solidFill>
              <a:srgbClr val="FFFFFF"/>
            </a:solidFill>
            <a:ln w="2286" cap="flat">
              <a:noFill/>
              <a:prstDash val="solid"/>
              <a:miter/>
            </a:ln>
          </p:spPr>
          <p:txBody>
            <a:bodyPr rtlCol="0" anchor="ctr"/>
            <a:lstStyle/>
            <a:p>
              <a:endParaRPr lang="en-US"/>
            </a:p>
          </p:txBody>
        </p:sp>
        <p:sp>
          <p:nvSpPr>
            <p:cNvPr id="29" name="Freeform 87">
              <a:extLst>
                <a:ext uri="{FF2B5EF4-FFF2-40B4-BE49-F238E27FC236}">
                  <a16:creationId xmlns:a16="http://schemas.microsoft.com/office/drawing/2014/main" id="{523C1073-567C-D17F-B4FF-D73608AEA30B}"/>
                </a:ext>
              </a:extLst>
            </p:cNvPr>
            <p:cNvSpPr/>
            <p:nvPr/>
          </p:nvSpPr>
          <p:spPr>
            <a:xfrm>
              <a:off x="2537383" y="5215205"/>
              <a:ext cx="900694" cy="908365"/>
            </a:xfrm>
            <a:custGeom>
              <a:avLst/>
              <a:gdLst>
                <a:gd name="connsiteX0" fmla="*/ 360502 w 900694"/>
                <a:gd name="connsiteY0" fmla="*/ 449960 h 908365"/>
                <a:gd name="connsiteX1" fmla="*/ 312953 w 900694"/>
                <a:gd name="connsiteY1" fmla="*/ 464590 h 908365"/>
                <a:gd name="connsiteX2" fmla="*/ 281178 w 900694"/>
                <a:gd name="connsiteY2" fmla="*/ 426414 h 908365"/>
                <a:gd name="connsiteX3" fmla="*/ 276835 w 900694"/>
                <a:gd name="connsiteY3" fmla="*/ 344347 h 908365"/>
                <a:gd name="connsiteX4" fmla="*/ 264719 w 900694"/>
                <a:gd name="connsiteY4" fmla="*/ 305942 h 908365"/>
                <a:gd name="connsiteX5" fmla="*/ 222656 w 900694"/>
                <a:gd name="connsiteY5" fmla="*/ 315086 h 908365"/>
                <a:gd name="connsiteX6" fmla="*/ 220828 w 900694"/>
                <a:gd name="connsiteY6" fmla="*/ 332459 h 908365"/>
                <a:gd name="connsiteX7" fmla="*/ 223114 w 900694"/>
                <a:gd name="connsiteY7" fmla="*/ 456132 h 908365"/>
                <a:gd name="connsiteX8" fmla="*/ 215798 w 900694"/>
                <a:gd name="connsiteY8" fmla="*/ 490193 h 908365"/>
                <a:gd name="connsiteX9" fmla="*/ 173965 w 900694"/>
                <a:gd name="connsiteY9" fmla="*/ 497280 h 908365"/>
                <a:gd name="connsiteX10" fmla="*/ 13487 w 900694"/>
                <a:gd name="connsiteY10" fmla="*/ 518768 h 908365"/>
                <a:gd name="connsiteX11" fmla="*/ 13716 w 900694"/>
                <a:gd name="connsiteY11" fmla="*/ 556945 h 908365"/>
                <a:gd name="connsiteX12" fmla="*/ 50292 w 900694"/>
                <a:gd name="connsiteY12" fmla="*/ 603122 h 908365"/>
                <a:gd name="connsiteX13" fmla="*/ 53950 w 900694"/>
                <a:gd name="connsiteY13" fmla="*/ 650442 h 908365"/>
                <a:gd name="connsiteX14" fmla="*/ 13487 w 900694"/>
                <a:gd name="connsiteY14" fmla="*/ 668273 h 908365"/>
                <a:gd name="connsiteX15" fmla="*/ 0 w 900694"/>
                <a:gd name="connsiteY15" fmla="*/ 667130 h 908365"/>
                <a:gd name="connsiteX16" fmla="*/ 20803 w 900694"/>
                <a:gd name="connsiteY16" fmla="*/ 674217 h 908365"/>
                <a:gd name="connsiteX17" fmla="*/ 171907 w 900694"/>
                <a:gd name="connsiteY17" fmla="*/ 675817 h 908365"/>
                <a:gd name="connsiteX18" fmla="*/ 294437 w 900694"/>
                <a:gd name="connsiteY18" fmla="*/ 770686 h 908365"/>
                <a:gd name="connsiteX19" fmla="*/ 338099 w 900694"/>
                <a:gd name="connsiteY19" fmla="*/ 841095 h 908365"/>
                <a:gd name="connsiteX20" fmla="*/ 422681 w 900694"/>
                <a:gd name="connsiteY20" fmla="*/ 884300 h 908365"/>
                <a:gd name="connsiteX21" fmla="*/ 531724 w 900694"/>
                <a:gd name="connsiteY21" fmla="*/ 897330 h 908365"/>
                <a:gd name="connsiteX22" fmla="*/ 629336 w 900694"/>
                <a:gd name="connsiteY22" fmla="*/ 901216 h 908365"/>
                <a:gd name="connsiteX23" fmla="*/ 779297 w 900694"/>
                <a:gd name="connsiteY23" fmla="*/ 899388 h 908365"/>
                <a:gd name="connsiteX24" fmla="*/ 877367 w 900694"/>
                <a:gd name="connsiteY24" fmla="*/ 796746 h 908365"/>
                <a:gd name="connsiteX25" fmla="*/ 890397 w 900694"/>
                <a:gd name="connsiteY25" fmla="*/ 703477 h 908365"/>
                <a:gd name="connsiteX26" fmla="*/ 887425 w 900694"/>
                <a:gd name="connsiteY26" fmla="*/ 726337 h 908365"/>
                <a:gd name="connsiteX27" fmla="*/ 900227 w 900694"/>
                <a:gd name="connsiteY27" fmla="*/ 459790 h 908365"/>
                <a:gd name="connsiteX28" fmla="*/ 896112 w 900694"/>
                <a:gd name="connsiteY28" fmla="*/ 348919 h 908365"/>
                <a:gd name="connsiteX29" fmla="*/ 854050 w 900694"/>
                <a:gd name="connsiteY29" fmla="*/ 284225 h 908365"/>
                <a:gd name="connsiteX30" fmla="*/ 865937 w 900694"/>
                <a:gd name="connsiteY30" fmla="*/ 285368 h 908365"/>
                <a:gd name="connsiteX31" fmla="*/ 743407 w 900694"/>
                <a:gd name="connsiteY31" fmla="*/ 285596 h 908365"/>
                <a:gd name="connsiteX32" fmla="*/ 693115 w 900694"/>
                <a:gd name="connsiteY32" fmla="*/ 273252 h 908365"/>
                <a:gd name="connsiteX33" fmla="*/ 673913 w 900694"/>
                <a:gd name="connsiteY33" fmla="*/ 243077 h 908365"/>
                <a:gd name="connsiteX34" fmla="*/ 673913 w 900694"/>
                <a:gd name="connsiteY34" fmla="*/ 243077 h 908365"/>
                <a:gd name="connsiteX35" fmla="*/ 650367 w 900694"/>
                <a:gd name="connsiteY35" fmla="*/ 72998 h 908365"/>
                <a:gd name="connsiteX36" fmla="*/ 633908 w 900694"/>
                <a:gd name="connsiteY36" fmla="*/ 13105 h 908365"/>
                <a:gd name="connsiteX37" fmla="*/ 621563 w 900694"/>
                <a:gd name="connsiteY37" fmla="*/ 8990 h 908365"/>
                <a:gd name="connsiteX38" fmla="*/ 557784 w 900694"/>
                <a:gd name="connsiteY38" fmla="*/ 75 h 908365"/>
                <a:gd name="connsiteX39" fmla="*/ 436626 w 900694"/>
                <a:gd name="connsiteY39" fmla="*/ 89229 h 908365"/>
                <a:gd name="connsiteX40" fmla="*/ 434340 w 900694"/>
                <a:gd name="connsiteY40" fmla="*/ 153466 h 908365"/>
                <a:gd name="connsiteX41" fmla="*/ 459943 w 900694"/>
                <a:gd name="connsiteY41" fmla="*/ 225246 h 908365"/>
                <a:gd name="connsiteX42" fmla="*/ 440969 w 900694"/>
                <a:gd name="connsiteY42" fmla="*/ 275538 h 908365"/>
                <a:gd name="connsiteX43" fmla="*/ 412623 w 900694"/>
                <a:gd name="connsiteY43" fmla="*/ 281024 h 908365"/>
                <a:gd name="connsiteX44" fmla="*/ 374218 w 900694"/>
                <a:gd name="connsiteY44" fmla="*/ 286054 h 908365"/>
                <a:gd name="connsiteX45" fmla="*/ 388391 w 900694"/>
                <a:gd name="connsiteY45" fmla="*/ 342518 h 908365"/>
                <a:gd name="connsiteX46" fmla="*/ 360502 w 900694"/>
                <a:gd name="connsiteY46" fmla="*/ 449960 h 90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0694" h="908365">
                  <a:moveTo>
                    <a:pt x="360502" y="449960"/>
                  </a:moveTo>
                  <a:cubicBezTo>
                    <a:pt x="347701" y="463676"/>
                    <a:pt x="332384" y="471220"/>
                    <a:pt x="312953" y="464590"/>
                  </a:cubicBezTo>
                  <a:cubicBezTo>
                    <a:pt x="294208" y="458418"/>
                    <a:pt x="284836" y="446074"/>
                    <a:pt x="281178" y="426414"/>
                  </a:cubicBezTo>
                  <a:cubicBezTo>
                    <a:pt x="275920" y="398982"/>
                    <a:pt x="277292" y="371779"/>
                    <a:pt x="276835" y="344347"/>
                  </a:cubicBezTo>
                  <a:cubicBezTo>
                    <a:pt x="276606" y="330173"/>
                    <a:pt x="275006" y="316686"/>
                    <a:pt x="264719" y="305942"/>
                  </a:cubicBezTo>
                  <a:cubicBezTo>
                    <a:pt x="250317" y="290626"/>
                    <a:pt x="229286" y="295198"/>
                    <a:pt x="222656" y="315086"/>
                  </a:cubicBezTo>
                  <a:cubicBezTo>
                    <a:pt x="220828" y="320572"/>
                    <a:pt x="220599" y="326744"/>
                    <a:pt x="220828" y="332459"/>
                  </a:cubicBezTo>
                  <a:cubicBezTo>
                    <a:pt x="222656" y="373607"/>
                    <a:pt x="218542" y="414984"/>
                    <a:pt x="223114" y="456132"/>
                  </a:cubicBezTo>
                  <a:cubicBezTo>
                    <a:pt x="224485" y="468019"/>
                    <a:pt x="221971" y="479678"/>
                    <a:pt x="215798" y="490193"/>
                  </a:cubicBezTo>
                  <a:cubicBezTo>
                    <a:pt x="205511" y="507567"/>
                    <a:pt x="189738" y="508939"/>
                    <a:pt x="173965" y="497280"/>
                  </a:cubicBezTo>
                  <a:cubicBezTo>
                    <a:pt x="95326" y="453160"/>
                    <a:pt x="34519" y="488822"/>
                    <a:pt x="13487" y="518768"/>
                  </a:cubicBezTo>
                  <a:cubicBezTo>
                    <a:pt x="0" y="537971"/>
                    <a:pt x="-457" y="538200"/>
                    <a:pt x="13716" y="556945"/>
                  </a:cubicBezTo>
                  <a:cubicBezTo>
                    <a:pt x="25603" y="572490"/>
                    <a:pt x="38862" y="587120"/>
                    <a:pt x="50292" y="603122"/>
                  </a:cubicBezTo>
                  <a:cubicBezTo>
                    <a:pt x="60808" y="617752"/>
                    <a:pt x="62865" y="634212"/>
                    <a:pt x="53950" y="650442"/>
                  </a:cubicBezTo>
                  <a:cubicBezTo>
                    <a:pt x="45263" y="666444"/>
                    <a:pt x="29947" y="669416"/>
                    <a:pt x="13487" y="668273"/>
                  </a:cubicBezTo>
                  <a:cubicBezTo>
                    <a:pt x="9144" y="668044"/>
                    <a:pt x="4572" y="667587"/>
                    <a:pt x="0" y="667130"/>
                  </a:cubicBezTo>
                  <a:cubicBezTo>
                    <a:pt x="6858" y="669873"/>
                    <a:pt x="13716" y="672388"/>
                    <a:pt x="20803" y="674217"/>
                  </a:cubicBezTo>
                  <a:cubicBezTo>
                    <a:pt x="70866" y="687704"/>
                    <a:pt x="121387" y="683361"/>
                    <a:pt x="171907" y="675817"/>
                  </a:cubicBezTo>
                  <a:cubicBezTo>
                    <a:pt x="183109" y="674217"/>
                    <a:pt x="249860" y="670559"/>
                    <a:pt x="294437" y="770686"/>
                  </a:cubicBezTo>
                  <a:cubicBezTo>
                    <a:pt x="305867" y="796289"/>
                    <a:pt x="316611" y="822121"/>
                    <a:pt x="338099" y="841095"/>
                  </a:cubicBezTo>
                  <a:cubicBezTo>
                    <a:pt x="362331" y="862583"/>
                    <a:pt x="391135" y="876985"/>
                    <a:pt x="422681" y="884300"/>
                  </a:cubicBezTo>
                  <a:cubicBezTo>
                    <a:pt x="457886" y="892530"/>
                    <a:pt x="495376" y="895273"/>
                    <a:pt x="531724" y="897330"/>
                  </a:cubicBezTo>
                  <a:cubicBezTo>
                    <a:pt x="564185" y="899388"/>
                    <a:pt x="596875" y="900302"/>
                    <a:pt x="629336" y="901216"/>
                  </a:cubicBezTo>
                  <a:cubicBezTo>
                    <a:pt x="680085" y="902588"/>
                    <a:pt x="729463" y="917676"/>
                    <a:pt x="779297" y="899388"/>
                  </a:cubicBezTo>
                  <a:cubicBezTo>
                    <a:pt x="827761" y="881557"/>
                    <a:pt x="861822" y="846352"/>
                    <a:pt x="877367" y="796746"/>
                  </a:cubicBezTo>
                  <a:cubicBezTo>
                    <a:pt x="886739" y="766800"/>
                    <a:pt x="886739" y="734567"/>
                    <a:pt x="890397" y="703477"/>
                  </a:cubicBezTo>
                  <a:lnTo>
                    <a:pt x="887425" y="726337"/>
                  </a:lnTo>
                  <a:cubicBezTo>
                    <a:pt x="899312" y="638326"/>
                    <a:pt x="900227" y="548487"/>
                    <a:pt x="900227" y="459790"/>
                  </a:cubicBezTo>
                  <a:cubicBezTo>
                    <a:pt x="900227" y="422985"/>
                    <a:pt x="902741" y="385266"/>
                    <a:pt x="896112" y="348919"/>
                  </a:cubicBezTo>
                  <a:cubicBezTo>
                    <a:pt x="891311" y="322172"/>
                    <a:pt x="875309" y="299770"/>
                    <a:pt x="854050" y="284225"/>
                  </a:cubicBezTo>
                  <a:cubicBezTo>
                    <a:pt x="857936" y="284682"/>
                    <a:pt x="862051" y="284911"/>
                    <a:pt x="865937" y="285368"/>
                  </a:cubicBezTo>
                  <a:cubicBezTo>
                    <a:pt x="825246" y="281024"/>
                    <a:pt x="784327" y="280110"/>
                    <a:pt x="743407" y="285596"/>
                  </a:cubicBezTo>
                  <a:cubicBezTo>
                    <a:pt x="724433" y="288111"/>
                    <a:pt x="708431" y="282625"/>
                    <a:pt x="693115" y="273252"/>
                  </a:cubicBezTo>
                  <a:cubicBezTo>
                    <a:pt x="680542" y="265708"/>
                    <a:pt x="674370" y="255650"/>
                    <a:pt x="673913" y="243077"/>
                  </a:cubicBezTo>
                  <a:cubicBezTo>
                    <a:pt x="673913" y="243077"/>
                    <a:pt x="673913" y="243077"/>
                    <a:pt x="673913" y="243077"/>
                  </a:cubicBezTo>
                  <a:cubicBezTo>
                    <a:pt x="629564" y="221817"/>
                    <a:pt x="655853" y="113232"/>
                    <a:pt x="650367" y="72998"/>
                  </a:cubicBezTo>
                  <a:cubicBezTo>
                    <a:pt x="647624" y="52882"/>
                    <a:pt x="642366" y="32308"/>
                    <a:pt x="633908" y="13105"/>
                  </a:cubicBezTo>
                  <a:cubicBezTo>
                    <a:pt x="630022" y="11505"/>
                    <a:pt x="625907" y="10133"/>
                    <a:pt x="621563" y="8990"/>
                  </a:cubicBezTo>
                  <a:cubicBezTo>
                    <a:pt x="600761" y="3047"/>
                    <a:pt x="579730" y="761"/>
                    <a:pt x="557784" y="75"/>
                  </a:cubicBezTo>
                  <a:cubicBezTo>
                    <a:pt x="496062" y="-1754"/>
                    <a:pt x="451714" y="30022"/>
                    <a:pt x="436626" y="89229"/>
                  </a:cubicBezTo>
                  <a:cubicBezTo>
                    <a:pt x="431140" y="110489"/>
                    <a:pt x="431140" y="131749"/>
                    <a:pt x="434340" y="153466"/>
                  </a:cubicBezTo>
                  <a:cubicBezTo>
                    <a:pt x="437998" y="179297"/>
                    <a:pt x="449885" y="201929"/>
                    <a:pt x="459943" y="225246"/>
                  </a:cubicBezTo>
                  <a:cubicBezTo>
                    <a:pt x="470687" y="249935"/>
                    <a:pt x="464972" y="263422"/>
                    <a:pt x="440969" y="275538"/>
                  </a:cubicBezTo>
                  <a:cubicBezTo>
                    <a:pt x="431825" y="280110"/>
                    <a:pt x="422681" y="282396"/>
                    <a:pt x="412623" y="281024"/>
                  </a:cubicBezTo>
                  <a:cubicBezTo>
                    <a:pt x="399821" y="279196"/>
                    <a:pt x="387477" y="279881"/>
                    <a:pt x="374218" y="286054"/>
                  </a:cubicBezTo>
                  <a:cubicBezTo>
                    <a:pt x="379247" y="305027"/>
                    <a:pt x="386105" y="323544"/>
                    <a:pt x="388391" y="342518"/>
                  </a:cubicBezTo>
                  <a:cubicBezTo>
                    <a:pt x="393192" y="381608"/>
                    <a:pt x="389077" y="419327"/>
                    <a:pt x="360502" y="449960"/>
                  </a:cubicBezTo>
                  <a:close/>
                </a:path>
              </a:pathLst>
            </a:custGeom>
            <a:solidFill>
              <a:srgbClr val="FFFFFF"/>
            </a:solidFill>
            <a:ln w="2286" cap="flat">
              <a:noFill/>
              <a:prstDash val="solid"/>
              <a:miter/>
            </a:ln>
          </p:spPr>
          <p:txBody>
            <a:bodyPr rtlCol="0" anchor="ctr"/>
            <a:lstStyle/>
            <a:p>
              <a:endParaRPr lang="en-US"/>
            </a:p>
          </p:txBody>
        </p:sp>
        <p:sp>
          <p:nvSpPr>
            <p:cNvPr id="30" name="Freeform 88">
              <a:extLst>
                <a:ext uri="{FF2B5EF4-FFF2-40B4-BE49-F238E27FC236}">
                  <a16:creationId xmlns:a16="http://schemas.microsoft.com/office/drawing/2014/main" id="{B64D1A8F-1D33-A393-519D-8D3951E702A6}"/>
                </a:ext>
              </a:extLst>
            </p:cNvPr>
            <p:cNvSpPr/>
            <p:nvPr/>
          </p:nvSpPr>
          <p:spPr>
            <a:xfrm>
              <a:off x="3186150" y="5235397"/>
              <a:ext cx="20802" cy="15544"/>
            </a:xfrm>
            <a:custGeom>
              <a:avLst/>
              <a:gdLst>
                <a:gd name="connsiteX0" fmla="*/ 0 w 20802"/>
                <a:gd name="connsiteY0" fmla="*/ 0 h 15544"/>
                <a:gd name="connsiteX1" fmla="*/ 20803 w 20802"/>
                <a:gd name="connsiteY1" fmla="*/ 15545 h 15544"/>
                <a:gd name="connsiteX2" fmla="*/ 0 w 20802"/>
                <a:gd name="connsiteY2" fmla="*/ 0 h 15544"/>
              </a:gdLst>
              <a:ahLst/>
              <a:cxnLst>
                <a:cxn ang="0">
                  <a:pos x="connsiteX0" y="connsiteY0"/>
                </a:cxn>
                <a:cxn ang="0">
                  <a:pos x="connsiteX1" y="connsiteY1"/>
                </a:cxn>
                <a:cxn ang="0">
                  <a:pos x="connsiteX2" y="connsiteY2"/>
                </a:cxn>
              </a:cxnLst>
              <a:rect l="l" t="t" r="r" b="b"/>
              <a:pathLst>
                <a:path w="20802" h="15544">
                  <a:moveTo>
                    <a:pt x="0" y="0"/>
                  </a:moveTo>
                  <a:cubicBezTo>
                    <a:pt x="8001" y="4344"/>
                    <a:pt x="14859" y="9601"/>
                    <a:pt x="20803" y="15545"/>
                  </a:cubicBezTo>
                  <a:cubicBezTo>
                    <a:pt x="14859" y="9830"/>
                    <a:pt x="8001" y="4572"/>
                    <a:pt x="0" y="0"/>
                  </a:cubicBezTo>
                  <a:close/>
                </a:path>
              </a:pathLst>
            </a:custGeom>
            <a:solidFill>
              <a:srgbClr val="FFFFFF"/>
            </a:solidFill>
            <a:ln w="2286" cap="flat">
              <a:noFill/>
              <a:prstDash val="solid"/>
              <a:miter/>
            </a:ln>
          </p:spPr>
          <p:txBody>
            <a:bodyPr rtlCol="0" anchor="ctr"/>
            <a:lstStyle/>
            <a:p>
              <a:endParaRPr lang="en-US"/>
            </a:p>
          </p:txBody>
        </p:sp>
        <p:sp>
          <p:nvSpPr>
            <p:cNvPr id="31" name="Freeform 89">
              <a:extLst>
                <a:ext uri="{FF2B5EF4-FFF2-40B4-BE49-F238E27FC236}">
                  <a16:creationId xmlns:a16="http://schemas.microsoft.com/office/drawing/2014/main" id="{B0B45DFA-43B5-D956-66E2-458E4019752B}"/>
                </a:ext>
              </a:extLst>
            </p:cNvPr>
            <p:cNvSpPr/>
            <p:nvPr/>
          </p:nvSpPr>
          <p:spPr>
            <a:xfrm>
              <a:off x="3220440" y="5269230"/>
              <a:ext cx="1371" cy="2514"/>
            </a:xfrm>
            <a:custGeom>
              <a:avLst/>
              <a:gdLst>
                <a:gd name="connsiteX0" fmla="*/ 0 w 1371"/>
                <a:gd name="connsiteY0" fmla="*/ 0 h 2514"/>
                <a:gd name="connsiteX1" fmla="*/ 1372 w 1371"/>
                <a:gd name="connsiteY1" fmla="*/ 2515 h 2514"/>
                <a:gd name="connsiteX2" fmla="*/ 0 w 1371"/>
                <a:gd name="connsiteY2" fmla="*/ 0 h 2514"/>
              </a:gdLst>
              <a:ahLst/>
              <a:cxnLst>
                <a:cxn ang="0">
                  <a:pos x="connsiteX0" y="connsiteY0"/>
                </a:cxn>
                <a:cxn ang="0">
                  <a:pos x="connsiteX1" y="connsiteY1"/>
                </a:cxn>
                <a:cxn ang="0">
                  <a:pos x="connsiteX2" y="connsiteY2"/>
                </a:cxn>
              </a:cxnLst>
              <a:rect l="l" t="t" r="r" b="b"/>
              <a:pathLst>
                <a:path w="1371" h="2514">
                  <a:moveTo>
                    <a:pt x="0" y="0"/>
                  </a:moveTo>
                  <a:cubicBezTo>
                    <a:pt x="457" y="914"/>
                    <a:pt x="914" y="1829"/>
                    <a:pt x="1372" y="2515"/>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2" name="Freeform 90">
              <a:extLst>
                <a:ext uri="{FF2B5EF4-FFF2-40B4-BE49-F238E27FC236}">
                  <a16:creationId xmlns:a16="http://schemas.microsoft.com/office/drawing/2014/main" id="{04BF6506-BF5A-CDD9-CB4D-5DF1703C712F}"/>
                </a:ext>
              </a:extLst>
            </p:cNvPr>
            <p:cNvSpPr/>
            <p:nvPr/>
          </p:nvSpPr>
          <p:spPr>
            <a:xfrm>
              <a:off x="3218611" y="5266029"/>
              <a:ext cx="1600" cy="2514"/>
            </a:xfrm>
            <a:custGeom>
              <a:avLst/>
              <a:gdLst>
                <a:gd name="connsiteX0" fmla="*/ 0 w 1600"/>
                <a:gd name="connsiteY0" fmla="*/ 0 h 2514"/>
                <a:gd name="connsiteX1" fmla="*/ 1600 w 1600"/>
                <a:gd name="connsiteY1" fmla="*/ 2514 h 2514"/>
                <a:gd name="connsiteX2" fmla="*/ 0 w 1600"/>
                <a:gd name="connsiteY2" fmla="*/ 0 h 2514"/>
              </a:gdLst>
              <a:ahLst/>
              <a:cxnLst>
                <a:cxn ang="0">
                  <a:pos x="connsiteX0" y="connsiteY0"/>
                </a:cxn>
                <a:cxn ang="0">
                  <a:pos x="connsiteX1" y="connsiteY1"/>
                </a:cxn>
                <a:cxn ang="0">
                  <a:pos x="connsiteX2" y="connsiteY2"/>
                </a:cxn>
              </a:cxnLst>
              <a:rect l="l" t="t" r="r" b="b"/>
              <a:pathLst>
                <a:path w="1600" h="2514">
                  <a:moveTo>
                    <a:pt x="0" y="0"/>
                  </a:moveTo>
                  <a:cubicBezTo>
                    <a:pt x="457" y="914"/>
                    <a:pt x="914" y="1600"/>
                    <a:pt x="1600" y="2514"/>
                  </a:cubicBezTo>
                  <a:cubicBezTo>
                    <a:pt x="914" y="1600"/>
                    <a:pt x="457" y="685"/>
                    <a:pt x="0" y="0"/>
                  </a:cubicBezTo>
                  <a:close/>
                </a:path>
              </a:pathLst>
            </a:custGeom>
            <a:solidFill>
              <a:srgbClr val="FFFFFF"/>
            </a:solidFill>
            <a:ln w="2286" cap="flat">
              <a:noFill/>
              <a:prstDash val="solid"/>
              <a:miter/>
            </a:ln>
          </p:spPr>
          <p:txBody>
            <a:bodyPr rtlCol="0" anchor="ctr"/>
            <a:lstStyle/>
            <a:p>
              <a:endParaRPr lang="en-US"/>
            </a:p>
          </p:txBody>
        </p:sp>
        <p:sp>
          <p:nvSpPr>
            <p:cNvPr id="33" name="Freeform 91">
              <a:extLst>
                <a:ext uri="{FF2B5EF4-FFF2-40B4-BE49-F238E27FC236}">
                  <a16:creationId xmlns:a16="http://schemas.microsoft.com/office/drawing/2014/main" id="{991549F0-998E-0A5E-4A8E-6DAE13CC63BB}"/>
                </a:ext>
              </a:extLst>
            </p:cNvPr>
            <p:cNvSpPr/>
            <p:nvPr/>
          </p:nvSpPr>
          <p:spPr>
            <a:xfrm>
              <a:off x="3222269" y="5272201"/>
              <a:ext cx="5715" cy="12573"/>
            </a:xfrm>
            <a:custGeom>
              <a:avLst/>
              <a:gdLst>
                <a:gd name="connsiteX0" fmla="*/ 0 w 5715"/>
                <a:gd name="connsiteY0" fmla="*/ 0 h 12573"/>
                <a:gd name="connsiteX1" fmla="*/ 5715 w 5715"/>
                <a:gd name="connsiteY1" fmla="*/ 12573 h 12573"/>
                <a:gd name="connsiteX2" fmla="*/ 0 w 5715"/>
                <a:gd name="connsiteY2" fmla="*/ 0 h 12573"/>
              </a:gdLst>
              <a:ahLst/>
              <a:cxnLst>
                <a:cxn ang="0">
                  <a:pos x="connsiteX0" y="connsiteY0"/>
                </a:cxn>
                <a:cxn ang="0">
                  <a:pos x="connsiteX1" y="connsiteY1"/>
                </a:cxn>
                <a:cxn ang="0">
                  <a:pos x="connsiteX2" y="connsiteY2"/>
                </a:cxn>
              </a:cxnLst>
              <a:rect l="l" t="t" r="r" b="b"/>
              <a:pathLst>
                <a:path w="5715" h="12573">
                  <a:moveTo>
                    <a:pt x="0" y="0"/>
                  </a:moveTo>
                  <a:cubicBezTo>
                    <a:pt x="2057" y="3886"/>
                    <a:pt x="3886" y="8229"/>
                    <a:pt x="5715" y="12573"/>
                  </a:cubicBezTo>
                  <a:cubicBezTo>
                    <a:pt x="3886" y="8229"/>
                    <a:pt x="2057" y="4115"/>
                    <a:pt x="0" y="0"/>
                  </a:cubicBezTo>
                  <a:close/>
                </a:path>
              </a:pathLst>
            </a:custGeom>
            <a:solidFill>
              <a:srgbClr val="FFFFFF"/>
            </a:solidFill>
            <a:ln w="2286" cap="flat">
              <a:noFill/>
              <a:prstDash val="solid"/>
              <a:miter/>
            </a:ln>
          </p:spPr>
          <p:txBody>
            <a:bodyPr rtlCol="0" anchor="ctr"/>
            <a:lstStyle/>
            <a:p>
              <a:endParaRPr lang="en-US"/>
            </a:p>
          </p:txBody>
        </p:sp>
        <p:sp>
          <p:nvSpPr>
            <p:cNvPr id="34" name="Freeform 92">
              <a:extLst>
                <a:ext uri="{FF2B5EF4-FFF2-40B4-BE49-F238E27FC236}">
                  <a16:creationId xmlns:a16="http://schemas.microsoft.com/office/drawing/2014/main" id="{74AFC5CA-1354-2BFA-24C3-7AAE3E042FB5}"/>
                </a:ext>
              </a:extLst>
            </p:cNvPr>
            <p:cNvSpPr/>
            <p:nvPr/>
          </p:nvSpPr>
          <p:spPr>
            <a:xfrm>
              <a:off x="3211982" y="5256885"/>
              <a:ext cx="1828" cy="2286"/>
            </a:xfrm>
            <a:custGeom>
              <a:avLst/>
              <a:gdLst>
                <a:gd name="connsiteX0" fmla="*/ 0 w 1828"/>
                <a:gd name="connsiteY0" fmla="*/ 0 h 2286"/>
                <a:gd name="connsiteX1" fmla="*/ 1829 w 1828"/>
                <a:gd name="connsiteY1" fmla="*/ 2286 h 2286"/>
                <a:gd name="connsiteX2" fmla="*/ 0 w 1828"/>
                <a:gd name="connsiteY2" fmla="*/ 0 h 2286"/>
              </a:gdLst>
              <a:ahLst/>
              <a:cxnLst>
                <a:cxn ang="0">
                  <a:pos x="connsiteX0" y="connsiteY0"/>
                </a:cxn>
                <a:cxn ang="0">
                  <a:pos x="connsiteX1" y="connsiteY1"/>
                </a:cxn>
                <a:cxn ang="0">
                  <a:pos x="connsiteX2" y="connsiteY2"/>
                </a:cxn>
              </a:cxnLst>
              <a:rect l="l" t="t" r="r" b="b"/>
              <a:pathLst>
                <a:path w="1828" h="2286">
                  <a:moveTo>
                    <a:pt x="0" y="0"/>
                  </a:moveTo>
                  <a:cubicBezTo>
                    <a:pt x="686" y="685"/>
                    <a:pt x="1143" y="1600"/>
                    <a:pt x="1829" y="2286"/>
                  </a:cubicBezTo>
                  <a:cubicBezTo>
                    <a:pt x="1143" y="1371"/>
                    <a:pt x="686" y="685"/>
                    <a:pt x="0" y="0"/>
                  </a:cubicBezTo>
                  <a:close/>
                </a:path>
              </a:pathLst>
            </a:custGeom>
            <a:solidFill>
              <a:srgbClr val="FFFFFF"/>
            </a:solidFill>
            <a:ln w="2286" cap="flat">
              <a:noFill/>
              <a:prstDash val="solid"/>
              <a:miter/>
            </a:ln>
          </p:spPr>
          <p:txBody>
            <a:bodyPr rtlCol="0" anchor="ctr"/>
            <a:lstStyle/>
            <a:p>
              <a:endParaRPr lang="en-US"/>
            </a:p>
          </p:txBody>
        </p:sp>
        <p:sp>
          <p:nvSpPr>
            <p:cNvPr id="35" name="Freeform 93">
              <a:extLst>
                <a:ext uri="{FF2B5EF4-FFF2-40B4-BE49-F238E27FC236}">
                  <a16:creationId xmlns:a16="http://schemas.microsoft.com/office/drawing/2014/main" id="{5FF5335F-C7B5-163A-A627-A93174280CDE}"/>
                </a:ext>
              </a:extLst>
            </p:cNvPr>
            <p:cNvSpPr/>
            <p:nvPr/>
          </p:nvSpPr>
          <p:spPr>
            <a:xfrm>
              <a:off x="3216554" y="5262829"/>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0"/>
                    <a:pt x="1600" y="2286"/>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6" name="Freeform 94">
              <a:extLst>
                <a:ext uri="{FF2B5EF4-FFF2-40B4-BE49-F238E27FC236}">
                  <a16:creationId xmlns:a16="http://schemas.microsoft.com/office/drawing/2014/main" id="{34B3AA01-A6FE-4702-C551-B137BCC0031D}"/>
                </a:ext>
              </a:extLst>
            </p:cNvPr>
            <p:cNvSpPr/>
            <p:nvPr/>
          </p:nvSpPr>
          <p:spPr>
            <a:xfrm>
              <a:off x="3214268" y="5259857"/>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1"/>
                    <a:pt x="1600" y="2286"/>
                  </a:cubicBezTo>
                  <a:cubicBezTo>
                    <a:pt x="1143" y="1372"/>
                    <a:pt x="686" y="686"/>
                    <a:pt x="0" y="0"/>
                  </a:cubicBezTo>
                  <a:close/>
                </a:path>
              </a:pathLst>
            </a:custGeom>
            <a:solidFill>
              <a:srgbClr val="FFFFFF"/>
            </a:solidFill>
            <a:ln w="2286" cap="flat">
              <a:noFill/>
              <a:prstDash val="solid"/>
              <a:miter/>
            </a:ln>
          </p:spPr>
          <p:txBody>
            <a:bodyPr rtlCol="0" anchor="ctr"/>
            <a:lstStyle/>
            <a:p>
              <a:endParaRPr lang="en-US"/>
            </a:p>
          </p:txBody>
        </p:sp>
        <p:sp>
          <p:nvSpPr>
            <p:cNvPr id="37" name="Freeform 95">
              <a:extLst>
                <a:ext uri="{FF2B5EF4-FFF2-40B4-BE49-F238E27FC236}">
                  <a16:creationId xmlns:a16="http://schemas.microsoft.com/office/drawing/2014/main" id="{B54C0A2A-346A-5030-DF63-69B88DC40F31}"/>
                </a:ext>
              </a:extLst>
            </p:cNvPr>
            <p:cNvSpPr/>
            <p:nvPr/>
          </p:nvSpPr>
          <p:spPr>
            <a:xfrm>
              <a:off x="3490417" y="6084417"/>
              <a:ext cx="4114" cy="22860"/>
            </a:xfrm>
            <a:custGeom>
              <a:avLst/>
              <a:gdLst>
                <a:gd name="connsiteX0" fmla="*/ 4115 w 4114"/>
                <a:gd name="connsiteY0" fmla="*/ 0 h 22860"/>
                <a:gd name="connsiteX1" fmla="*/ 0 w 4114"/>
                <a:gd name="connsiteY1" fmla="*/ 22860 h 22860"/>
                <a:gd name="connsiteX2" fmla="*/ 4115 w 4114"/>
                <a:gd name="connsiteY2" fmla="*/ 0 h 22860"/>
              </a:gdLst>
              <a:ahLst/>
              <a:cxnLst>
                <a:cxn ang="0">
                  <a:pos x="connsiteX0" y="connsiteY0"/>
                </a:cxn>
                <a:cxn ang="0">
                  <a:pos x="connsiteX1" y="connsiteY1"/>
                </a:cxn>
                <a:cxn ang="0">
                  <a:pos x="connsiteX2" y="connsiteY2"/>
                </a:cxn>
              </a:cxnLst>
              <a:rect l="l" t="t" r="r" b="b"/>
              <a:pathLst>
                <a:path w="4114" h="22860">
                  <a:moveTo>
                    <a:pt x="4115" y="0"/>
                  </a:moveTo>
                  <a:cubicBezTo>
                    <a:pt x="2743" y="7543"/>
                    <a:pt x="1372" y="15087"/>
                    <a:pt x="0" y="22860"/>
                  </a:cubicBezTo>
                  <a:cubicBezTo>
                    <a:pt x="1372" y="15087"/>
                    <a:pt x="2743" y="7543"/>
                    <a:pt x="4115" y="0"/>
                  </a:cubicBezTo>
                  <a:close/>
                </a:path>
              </a:pathLst>
            </a:custGeom>
            <a:solidFill>
              <a:srgbClr val="FFFFFF"/>
            </a:solidFill>
            <a:ln w="2286" cap="flat">
              <a:noFill/>
              <a:prstDash val="solid"/>
              <a:miter/>
            </a:ln>
          </p:spPr>
          <p:txBody>
            <a:bodyPr rtlCol="0" anchor="ctr"/>
            <a:lstStyle/>
            <a:p>
              <a:endParaRPr lang="en-US"/>
            </a:p>
          </p:txBody>
        </p:sp>
        <p:sp>
          <p:nvSpPr>
            <p:cNvPr id="38" name="Freeform 96">
              <a:extLst>
                <a:ext uri="{FF2B5EF4-FFF2-40B4-BE49-F238E27FC236}">
                  <a16:creationId xmlns:a16="http://schemas.microsoft.com/office/drawing/2014/main" id="{A62A386A-9489-86FA-2509-26910B77B503}"/>
                </a:ext>
              </a:extLst>
            </p:cNvPr>
            <p:cNvSpPr/>
            <p:nvPr/>
          </p:nvSpPr>
          <p:spPr>
            <a:xfrm>
              <a:off x="2787472" y="6174943"/>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686"/>
                    <a:pt x="0" y="0"/>
                  </a:cubicBezTo>
                  <a:cubicBezTo>
                    <a:pt x="457" y="457"/>
                    <a:pt x="914" y="1143"/>
                    <a:pt x="1372" y="1600"/>
                  </a:cubicBezTo>
                  <a:close/>
                </a:path>
              </a:pathLst>
            </a:custGeom>
            <a:solidFill>
              <a:srgbClr val="FFFFFF"/>
            </a:solidFill>
            <a:ln w="2286" cap="flat">
              <a:noFill/>
              <a:prstDash val="solid"/>
              <a:miter/>
            </a:ln>
          </p:spPr>
          <p:txBody>
            <a:bodyPr rtlCol="0" anchor="ctr"/>
            <a:lstStyle/>
            <a:p>
              <a:endParaRPr lang="en-US"/>
            </a:p>
          </p:txBody>
        </p:sp>
        <p:sp>
          <p:nvSpPr>
            <p:cNvPr id="39" name="Freeform 97">
              <a:extLst>
                <a:ext uri="{FF2B5EF4-FFF2-40B4-BE49-F238E27FC236}">
                  <a16:creationId xmlns:a16="http://schemas.microsoft.com/office/drawing/2014/main" id="{551A6B99-7E66-9B23-206A-DBD82A5FD4EC}"/>
                </a:ext>
              </a:extLst>
            </p:cNvPr>
            <p:cNvSpPr/>
            <p:nvPr/>
          </p:nvSpPr>
          <p:spPr>
            <a:xfrm>
              <a:off x="3213125" y="5419191"/>
              <a:ext cx="7315" cy="24003"/>
            </a:xfrm>
            <a:custGeom>
              <a:avLst/>
              <a:gdLst>
                <a:gd name="connsiteX0" fmla="*/ 0 w 7315"/>
                <a:gd name="connsiteY0" fmla="*/ 24003 h 24003"/>
                <a:gd name="connsiteX1" fmla="*/ 0 w 7315"/>
                <a:gd name="connsiteY1" fmla="*/ 24003 h 24003"/>
                <a:gd name="connsiteX2" fmla="*/ 7315 w 7315"/>
                <a:gd name="connsiteY2" fmla="*/ 0 h 24003"/>
                <a:gd name="connsiteX3" fmla="*/ 0 w 7315"/>
                <a:gd name="connsiteY3" fmla="*/ 24003 h 24003"/>
                <a:gd name="connsiteX4" fmla="*/ 0 w 7315"/>
                <a:gd name="connsiteY4" fmla="*/ 24003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 h="24003">
                  <a:moveTo>
                    <a:pt x="0" y="24003"/>
                  </a:moveTo>
                  <a:cubicBezTo>
                    <a:pt x="0" y="24003"/>
                    <a:pt x="0" y="24003"/>
                    <a:pt x="0" y="24003"/>
                  </a:cubicBezTo>
                  <a:cubicBezTo>
                    <a:pt x="2286" y="16002"/>
                    <a:pt x="4801" y="8001"/>
                    <a:pt x="7315" y="0"/>
                  </a:cubicBezTo>
                  <a:cubicBezTo>
                    <a:pt x="4572" y="8001"/>
                    <a:pt x="2286" y="16002"/>
                    <a:pt x="0" y="24003"/>
                  </a:cubicBezTo>
                  <a:cubicBezTo>
                    <a:pt x="0" y="24003"/>
                    <a:pt x="0" y="24003"/>
                    <a:pt x="0" y="24003"/>
                  </a:cubicBezTo>
                  <a:close/>
                </a:path>
              </a:pathLst>
            </a:custGeom>
            <a:solidFill>
              <a:srgbClr val="FFFFFF"/>
            </a:solidFill>
            <a:ln w="2286" cap="flat">
              <a:noFill/>
              <a:prstDash val="solid"/>
              <a:miter/>
            </a:ln>
          </p:spPr>
          <p:txBody>
            <a:bodyPr rtlCol="0" anchor="ctr"/>
            <a:lstStyle/>
            <a:p>
              <a:endParaRPr lang="en-US"/>
            </a:p>
          </p:txBody>
        </p:sp>
        <p:sp>
          <p:nvSpPr>
            <p:cNvPr id="40" name="Freeform 98">
              <a:extLst>
                <a:ext uri="{FF2B5EF4-FFF2-40B4-BE49-F238E27FC236}">
                  <a16:creationId xmlns:a16="http://schemas.microsoft.com/office/drawing/2014/main" id="{DB4016E4-FA77-7DC5-2A65-2AC2EEBDE1CE}"/>
                </a:ext>
              </a:extLst>
            </p:cNvPr>
            <p:cNvSpPr/>
            <p:nvPr/>
          </p:nvSpPr>
          <p:spPr>
            <a:xfrm>
              <a:off x="2796387" y="6182029"/>
              <a:ext cx="1828" cy="228"/>
            </a:xfrm>
            <a:custGeom>
              <a:avLst/>
              <a:gdLst>
                <a:gd name="connsiteX0" fmla="*/ 1829 w 1828"/>
                <a:gd name="connsiteY0" fmla="*/ 228 h 228"/>
                <a:gd name="connsiteX1" fmla="*/ 0 w 1828"/>
                <a:gd name="connsiteY1" fmla="*/ 0 h 228"/>
                <a:gd name="connsiteX2" fmla="*/ 1829 w 1828"/>
                <a:gd name="connsiteY2" fmla="*/ 228 h 228"/>
              </a:gdLst>
              <a:ahLst/>
              <a:cxnLst>
                <a:cxn ang="0">
                  <a:pos x="connsiteX0" y="connsiteY0"/>
                </a:cxn>
                <a:cxn ang="0">
                  <a:pos x="connsiteX1" y="connsiteY1"/>
                </a:cxn>
                <a:cxn ang="0">
                  <a:pos x="connsiteX2" y="connsiteY2"/>
                </a:cxn>
              </a:cxnLst>
              <a:rect l="l" t="t" r="r" b="b"/>
              <a:pathLst>
                <a:path w="1828" h="228">
                  <a:moveTo>
                    <a:pt x="1829" y="228"/>
                  </a:moveTo>
                  <a:cubicBezTo>
                    <a:pt x="1143" y="228"/>
                    <a:pt x="686" y="228"/>
                    <a:pt x="0" y="0"/>
                  </a:cubicBezTo>
                  <a:cubicBezTo>
                    <a:pt x="686" y="0"/>
                    <a:pt x="1372" y="228"/>
                    <a:pt x="1829" y="228"/>
                  </a:cubicBezTo>
                  <a:close/>
                </a:path>
              </a:pathLst>
            </a:custGeom>
            <a:solidFill>
              <a:srgbClr val="FFFFFF"/>
            </a:solidFill>
            <a:ln w="2286" cap="flat">
              <a:noFill/>
              <a:prstDash val="solid"/>
              <a:miter/>
            </a:ln>
          </p:spPr>
          <p:txBody>
            <a:bodyPr rtlCol="0" anchor="ctr"/>
            <a:lstStyle/>
            <a:p>
              <a:endParaRPr lang="en-US"/>
            </a:p>
          </p:txBody>
        </p:sp>
        <p:sp>
          <p:nvSpPr>
            <p:cNvPr id="41" name="Freeform 99">
              <a:extLst>
                <a:ext uri="{FF2B5EF4-FFF2-40B4-BE49-F238E27FC236}">
                  <a16:creationId xmlns:a16="http://schemas.microsoft.com/office/drawing/2014/main" id="{563C7DC1-B681-FB3C-B380-C8E1F77BD1B1}"/>
                </a:ext>
              </a:extLst>
            </p:cNvPr>
            <p:cNvSpPr/>
            <p:nvPr/>
          </p:nvSpPr>
          <p:spPr>
            <a:xfrm>
              <a:off x="2793644" y="6180658"/>
              <a:ext cx="1828" cy="914"/>
            </a:xfrm>
            <a:custGeom>
              <a:avLst/>
              <a:gdLst>
                <a:gd name="connsiteX0" fmla="*/ 1829 w 1828"/>
                <a:gd name="connsiteY0" fmla="*/ 915 h 914"/>
                <a:gd name="connsiteX1" fmla="*/ 0 w 1828"/>
                <a:gd name="connsiteY1" fmla="*/ 0 h 914"/>
                <a:gd name="connsiteX2" fmla="*/ 1829 w 1828"/>
                <a:gd name="connsiteY2" fmla="*/ 915 h 914"/>
              </a:gdLst>
              <a:ahLst/>
              <a:cxnLst>
                <a:cxn ang="0">
                  <a:pos x="connsiteX0" y="connsiteY0"/>
                </a:cxn>
                <a:cxn ang="0">
                  <a:pos x="connsiteX1" y="connsiteY1"/>
                </a:cxn>
                <a:cxn ang="0">
                  <a:pos x="connsiteX2" y="connsiteY2"/>
                </a:cxn>
              </a:cxnLst>
              <a:rect l="l" t="t" r="r" b="b"/>
              <a:pathLst>
                <a:path w="1828" h="914">
                  <a:moveTo>
                    <a:pt x="1829" y="915"/>
                  </a:moveTo>
                  <a:cubicBezTo>
                    <a:pt x="1143" y="686"/>
                    <a:pt x="457" y="229"/>
                    <a:pt x="0" y="0"/>
                  </a:cubicBezTo>
                  <a:cubicBezTo>
                    <a:pt x="686" y="229"/>
                    <a:pt x="1143" y="686"/>
                    <a:pt x="1829" y="915"/>
                  </a:cubicBezTo>
                  <a:close/>
                </a:path>
              </a:pathLst>
            </a:custGeom>
            <a:solidFill>
              <a:srgbClr val="FFFFFF"/>
            </a:solidFill>
            <a:ln w="2286" cap="flat">
              <a:noFill/>
              <a:prstDash val="solid"/>
              <a:miter/>
            </a:ln>
          </p:spPr>
          <p:txBody>
            <a:bodyPr rtlCol="0" anchor="ctr"/>
            <a:lstStyle/>
            <a:p>
              <a:endParaRPr lang="en-US"/>
            </a:p>
          </p:txBody>
        </p:sp>
        <p:sp>
          <p:nvSpPr>
            <p:cNvPr id="42" name="Freeform 100">
              <a:extLst>
                <a:ext uri="{FF2B5EF4-FFF2-40B4-BE49-F238E27FC236}">
                  <a16:creationId xmlns:a16="http://schemas.microsoft.com/office/drawing/2014/main" id="{01FA794B-E740-3C6D-B366-A946F1671979}"/>
                </a:ext>
              </a:extLst>
            </p:cNvPr>
            <p:cNvSpPr/>
            <p:nvPr/>
          </p:nvSpPr>
          <p:spPr>
            <a:xfrm>
              <a:off x="2785186" y="6172200"/>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457"/>
                    <a:pt x="0" y="0"/>
                  </a:cubicBezTo>
                  <a:cubicBezTo>
                    <a:pt x="457" y="457"/>
                    <a:pt x="914" y="914"/>
                    <a:pt x="1372" y="1600"/>
                  </a:cubicBezTo>
                  <a:close/>
                </a:path>
              </a:pathLst>
            </a:custGeom>
            <a:solidFill>
              <a:srgbClr val="FFFFFF"/>
            </a:solidFill>
            <a:ln w="2286" cap="flat">
              <a:noFill/>
              <a:prstDash val="solid"/>
              <a:miter/>
            </a:ln>
          </p:spPr>
          <p:txBody>
            <a:bodyPr rtlCol="0" anchor="ctr"/>
            <a:lstStyle/>
            <a:p>
              <a:endParaRPr lang="en-US"/>
            </a:p>
          </p:txBody>
        </p:sp>
        <p:sp>
          <p:nvSpPr>
            <p:cNvPr id="43" name="Freeform 101">
              <a:extLst>
                <a:ext uri="{FF2B5EF4-FFF2-40B4-BE49-F238E27FC236}">
                  <a16:creationId xmlns:a16="http://schemas.microsoft.com/office/drawing/2014/main" id="{B60F3772-DC2A-9510-C9F1-3898E5D55A65}"/>
                </a:ext>
              </a:extLst>
            </p:cNvPr>
            <p:cNvSpPr/>
            <p:nvPr/>
          </p:nvSpPr>
          <p:spPr>
            <a:xfrm>
              <a:off x="2781300" y="6166485"/>
              <a:ext cx="1143" cy="1828"/>
            </a:xfrm>
            <a:custGeom>
              <a:avLst/>
              <a:gdLst>
                <a:gd name="connsiteX0" fmla="*/ 1143 w 1143"/>
                <a:gd name="connsiteY0" fmla="*/ 1829 h 1828"/>
                <a:gd name="connsiteX1" fmla="*/ 0 w 1143"/>
                <a:gd name="connsiteY1" fmla="*/ 0 h 1828"/>
                <a:gd name="connsiteX2" fmla="*/ 1143 w 1143"/>
                <a:gd name="connsiteY2" fmla="*/ 1829 h 1828"/>
              </a:gdLst>
              <a:ahLst/>
              <a:cxnLst>
                <a:cxn ang="0">
                  <a:pos x="connsiteX0" y="connsiteY0"/>
                </a:cxn>
                <a:cxn ang="0">
                  <a:pos x="connsiteX1" y="connsiteY1"/>
                </a:cxn>
                <a:cxn ang="0">
                  <a:pos x="connsiteX2" y="connsiteY2"/>
                </a:cxn>
              </a:cxnLst>
              <a:rect l="l" t="t" r="r" b="b"/>
              <a:pathLst>
                <a:path w="1143" h="1828">
                  <a:moveTo>
                    <a:pt x="1143" y="1829"/>
                  </a:moveTo>
                  <a:cubicBezTo>
                    <a:pt x="686" y="1143"/>
                    <a:pt x="457" y="686"/>
                    <a:pt x="0" y="0"/>
                  </a:cubicBezTo>
                  <a:cubicBezTo>
                    <a:pt x="457" y="686"/>
                    <a:pt x="914" y="1143"/>
                    <a:pt x="1143" y="1829"/>
                  </a:cubicBezTo>
                  <a:close/>
                </a:path>
              </a:pathLst>
            </a:custGeom>
            <a:solidFill>
              <a:srgbClr val="FFFFFF"/>
            </a:solidFill>
            <a:ln w="2286" cap="flat">
              <a:noFill/>
              <a:prstDash val="solid"/>
              <a:miter/>
            </a:ln>
          </p:spPr>
          <p:txBody>
            <a:bodyPr rtlCol="0" anchor="ctr"/>
            <a:lstStyle/>
            <a:p>
              <a:endParaRPr lang="en-US"/>
            </a:p>
          </p:txBody>
        </p:sp>
        <p:sp>
          <p:nvSpPr>
            <p:cNvPr id="44" name="Freeform 102">
              <a:extLst>
                <a:ext uri="{FF2B5EF4-FFF2-40B4-BE49-F238E27FC236}">
                  <a16:creationId xmlns:a16="http://schemas.microsoft.com/office/drawing/2014/main" id="{274B087D-FFC0-F2D1-6422-67093C2209E5}"/>
                </a:ext>
              </a:extLst>
            </p:cNvPr>
            <p:cNvSpPr/>
            <p:nvPr/>
          </p:nvSpPr>
          <p:spPr>
            <a:xfrm>
              <a:off x="3211068" y="545485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45" name="Freeform 103">
              <a:extLst>
                <a:ext uri="{FF2B5EF4-FFF2-40B4-BE49-F238E27FC236}">
                  <a16:creationId xmlns:a16="http://schemas.microsoft.com/office/drawing/2014/main" id="{5B9CC5D9-1666-438C-2EBA-C2CB5C3744C4}"/>
                </a:ext>
              </a:extLst>
            </p:cNvPr>
            <p:cNvSpPr/>
            <p:nvPr/>
          </p:nvSpPr>
          <p:spPr>
            <a:xfrm>
              <a:off x="3418636" y="5502402"/>
              <a:ext cx="8458" cy="1143"/>
            </a:xfrm>
            <a:custGeom>
              <a:avLst/>
              <a:gdLst>
                <a:gd name="connsiteX0" fmla="*/ 0 w 8458"/>
                <a:gd name="connsiteY0" fmla="*/ 0 h 1143"/>
                <a:gd name="connsiteX1" fmla="*/ 8458 w 8458"/>
                <a:gd name="connsiteY1" fmla="*/ 1143 h 1143"/>
                <a:gd name="connsiteX2" fmla="*/ 0 w 8458"/>
                <a:gd name="connsiteY2" fmla="*/ 0 h 1143"/>
              </a:gdLst>
              <a:ahLst/>
              <a:cxnLst>
                <a:cxn ang="0">
                  <a:pos x="connsiteX0" y="connsiteY0"/>
                </a:cxn>
                <a:cxn ang="0">
                  <a:pos x="connsiteX1" y="connsiteY1"/>
                </a:cxn>
                <a:cxn ang="0">
                  <a:pos x="connsiteX2" y="connsiteY2"/>
                </a:cxn>
              </a:cxnLst>
              <a:rect l="l" t="t" r="r" b="b"/>
              <a:pathLst>
                <a:path w="8458" h="1143">
                  <a:moveTo>
                    <a:pt x="0" y="0"/>
                  </a:moveTo>
                  <a:cubicBezTo>
                    <a:pt x="2743" y="457"/>
                    <a:pt x="5715" y="686"/>
                    <a:pt x="8458" y="1143"/>
                  </a:cubicBezTo>
                  <a:cubicBezTo>
                    <a:pt x="5715" y="686"/>
                    <a:pt x="2743" y="457"/>
                    <a:pt x="0" y="0"/>
                  </a:cubicBezTo>
                  <a:close/>
                </a:path>
              </a:pathLst>
            </a:custGeom>
            <a:solidFill>
              <a:srgbClr val="FFFFFF"/>
            </a:solidFill>
            <a:ln w="2286" cap="flat">
              <a:noFill/>
              <a:prstDash val="solid"/>
              <a:miter/>
            </a:ln>
          </p:spPr>
          <p:txBody>
            <a:bodyPr rtlCol="0" anchor="ctr"/>
            <a:lstStyle/>
            <a:p>
              <a:endParaRPr lang="en-US"/>
            </a:p>
          </p:txBody>
        </p:sp>
        <p:sp>
          <p:nvSpPr>
            <p:cNvPr id="46" name="Freeform 104">
              <a:extLst>
                <a:ext uri="{FF2B5EF4-FFF2-40B4-BE49-F238E27FC236}">
                  <a16:creationId xmlns:a16="http://schemas.microsoft.com/office/drawing/2014/main" id="{5C39D648-25D9-6EDD-4680-445A4309096B}"/>
                </a:ext>
              </a:extLst>
            </p:cNvPr>
            <p:cNvSpPr/>
            <p:nvPr/>
          </p:nvSpPr>
          <p:spPr>
            <a:xfrm>
              <a:off x="2810560" y="6184087"/>
              <a:ext cx="5029" cy="457"/>
            </a:xfrm>
            <a:custGeom>
              <a:avLst/>
              <a:gdLst>
                <a:gd name="connsiteX0" fmla="*/ 5029 w 5029"/>
                <a:gd name="connsiteY0" fmla="*/ 457 h 457"/>
                <a:gd name="connsiteX1" fmla="*/ 0 w 5029"/>
                <a:gd name="connsiteY1" fmla="*/ 0 h 457"/>
                <a:gd name="connsiteX2" fmla="*/ 5029 w 5029"/>
                <a:gd name="connsiteY2" fmla="*/ 457 h 457"/>
              </a:gdLst>
              <a:ahLst/>
              <a:cxnLst>
                <a:cxn ang="0">
                  <a:pos x="connsiteX0" y="connsiteY0"/>
                </a:cxn>
                <a:cxn ang="0">
                  <a:pos x="connsiteX1" y="connsiteY1"/>
                </a:cxn>
                <a:cxn ang="0">
                  <a:pos x="connsiteX2" y="connsiteY2"/>
                </a:cxn>
              </a:cxnLst>
              <a:rect l="l" t="t" r="r" b="b"/>
              <a:pathLst>
                <a:path w="5029" h="457">
                  <a:moveTo>
                    <a:pt x="5029" y="457"/>
                  </a:moveTo>
                  <a:cubicBezTo>
                    <a:pt x="3200" y="229"/>
                    <a:pt x="1600" y="0"/>
                    <a:pt x="0" y="0"/>
                  </a:cubicBezTo>
                  <a:cubicBezTo>
                    <a:pt x="1600" y="229"/>
                    <a:pt x="3200" y="457"/>
                    <a:pt x="5029" y="457"/>
                  </a:cubicBezTo>
                  <a:close/>
                </a:path>
              </a:pathLst>
            </a:custGeom>
            <a:solidFill>
              <a:srgbClr val="FFFFFF"/>
            </a:solidFill>
            <a:ln w="2286" cap="flat">
              <a:noFill/>
              <a:prstDash val="solid"/>
              <a:miter/>
            </a:ln>
          </p:spPr>
          <p:txBody>
            <a:bodyPr rtlCol="0" anchor="ctr"/>
            <a:lstStyle/>
            <a:p>
              <a:endParaRPr lang="en-US"/>
            </a:p>
          </p:txBody>
        </p:sp>
        <p:sp>
          <p:nvSpPr>
            <p:cNvPr id="47" name="Freeform 105">
              <a:extLst>
                <a:ext uri="{FF2B5EF4-FFF2-40B4-BE49-F238E27FC236}">
                  <a16:creationId xmlns:a16="http://schemas.microsoft.com/office/drawing/2014/main" id="{03728366-FDFB-A11F-6096-61DB443A74ED}"/>
                </a:ext>
              </a:extLst>
            </p:cNvPr>
            <p:cNvSpPr/>
            <p:nvPr/>
          </p:nvSpPr>
          <p:spPr>
            <a:xfrm>
              <a:off x="2757525" y="6054699"/>
              <a:ext cx="228" cy="11658"/>
            </a:xfrm>
            <a:custGeom>
              <a:avLst/>
              <a:gdLst>
                <a:gd name="connsiteX0" fmla="*/ 229 w 228"/>
                <a:gd name="connsiteY0" fmla="*/ 11658 h 11658"/>
                <a:gd name="connsiteX1" fmla="*/ 0 w 228"/>
                <a:gd name="connsiteY1" fmla="*/ 0 h 11658"/>
                <a:gd name="connsiteX2" fmla="*/ 229 w 228"/>
                <a:gd name="connsiteY2" fmla="*/ 11658 h 11658"/>
              </a:gdLst>
              <a:ahLst/>
              <a:cxnLst>
                <a:cxn ang="0">
                  <a:pos x="connsiteX0" y="connsiteY0"/>
                </a:cxn>
                <a:cxn ang="0">
                  <a:pos x="connsiteX1" y="connsiteY1"/>
                </a:cxn>
                <a:cxn ang="0">
                  <a:pos x="connsiteX2" y="connsiteY2"/>
                </a:cxn>
              </a:cxnLst>
              <a:rect l="l" t="t" r="r" b="b"/>
              <a:pathLst>
                <a:path w="228" h="11658">
                  <a:moveTo>
                    <a:pt x="229" y="11658"/>
                  </a:moveTo>
                  <a:cubicBezTo>
                    <a:pt x="0" y="7772"/>
                    <a:pt x="0" y="3886"/>
                    <a:pt x="0" y="0"/>
                  </a:cubicBezTo>
                  <a:cubicBezTo>
                    <a:pt x="0" y="3657"/>
                    <a:pt x="229" y="7772"/>
                    <a:pt x="229" y="11658"/>
                  </a:cubicBezTo>
                  <a:close/>
                </a:path>
              </a:pathLst>
            </a:custGeom>
            <a:solidFill>
              <a:srgbClr val="FFFFFF"/>
            </a:solidFill>
            <a:ln w="2286" cap="flat">
              <a:noFill/>
              <a:prstDash val="solid"/>
              <a:miter/>
            </a:ln>
          </p:spPr>
          <p:txBody>
            <a:bodyPr rtlCol="0" anchor="ctr"/>
            <a:lstStyle/>
            <a:p>
              <a:endParaRPr lang="en-US"/>
            </a:p>
          </p:txBody>
        </p:sp>
        <p:sp>
          <p:nvSpPr>
            <p:cNvPr id="48" name="Freeform 106">
              <a:extLst>
                <a:ext uri="{FF2B5EF4-FFF2-40B4-BE49-F238E27FC236}">
                  <a16:creationId xmlns:a16="http://schemas.microsoft.com/office/drawing/2014/main" id="{318F7709-7391-68CC-BB21-8DBA70507E8A}"/>
                </a:ext>
              </a:extLst>
            </p:cNvPr>
            <p:cNvSpPr/>
            <p:nvPr/>
          </p:nvSpPr>
          <p:spPr>
            <a:xfrm>
              <a:off x="3430524" y="5504002"/>
              <a:ext cx="11658" cy="1828"/>
            </a:xfrm>
            <a:custGeom>
              <a:avLst/>
              <a:gdLst>
                <a:gd name="connsiteX0" fmla="*/ 0 w 11658"/>
                <a:gd name="connsiteY0" fmla="*/ 0 h 1828"/>
                <a:gd name="connsiteX1" fmla="*/ 11659 w 11658"/>
                <a:gd name="connsiteY1" fmla="*/ 1829 h 1828"/>
                <a:gd name="connsiteX2" fmla="*/ 0 w 11658"/>
                <a:gd name="connsiteY2" fmla="*/ 0 h 1828"/>
              </a:gdLst>
              <a:ahLst/>
              <a:cxnLst>
                <a:cxn ang="0">
                  <a:pos x="connsiteX0" y="connsiteY0"/>
                </a:cxn>
                <a:cxn ang="0">
                  <a:pos x="connsiteX1" y="connsiteY1"/>
                </a:cxn>
                <a:cxn ang="0">
                  <a:pos x="connsiteX2" y="connsiteY2"/>
                </a:cxn>
              </a:cxnLst>
              <a:rect l="l" t="t" r="r" b="b"/>
              <a:pathLst>
                <a:path w="11658" h="1828">
                  <a:moveTo>
                    <a:pt x="0" y="0"/>
                  </a:moveTo>
                  <a:cubicBezTo>
                    <a:pt x="3886" y="457"/>
                    <a:pt x="7772" y="1143"/>
                    <a:pt x="11659" y="1829"/>
                  </a:cubicBezTo>
                  <a:cubicBezTo>
                    <a:pt x="7772" y="1143"/>
                    <a:pt x="3886" y="686"/>
                    <a:pt x="0" y="0"/>
                  </a:cubicBezTo>
                  <a:close/>
                </a:path>
              </a:pathLst>
            </a:custGeom>
            <a:solidFill>
              <a:srgbClr val="FFFFFF"/>
            </a:solidFill>
            <a:ln w="2286" cap="flat">
              <a:noFill/>
              <a:prstDash val="solid"/>
              <a:miter/>
            </a:ln>
          </p:spPr>
          <p:txBody>
            <a:bodyPr rtlCol="0" anchor="ctr"/>
            <a:lstStyle/>
            <a:p>
              <a:endParaRPr lang="en-US"/>
            </a:p>
          </p:txBody>
        </p:sp>
        <p:sp>
          <p:nvSpPr>
            <p:cNvPr id="49" name="Freeform 107">
              <a:extLst>
                <a:ext uri="{FF2B5EF4-FFF2-40B4-BE49-F238E27FC236}">
                  <a16:creationId xmlns:a16="http://schemas.microsoft.com/office/drawing/2014/main" id="{E55EEC85-5FD1-3D6B-6D7D-89DBA38BCA0D}"/>
                </a:ext>
              </a:extLst>
            </p:cNvPr>
            <p:cNvSpPr/>
            <p:nvPr/>
          </p:nvSpPr>
          <p:spPr>
            <a:xfrm>
              <a:off x="3406063" y="5500801"/>
              <a:ext cx="8915" cy="1143"/>
            </a:xfrm>
            <a:custGeom>
              <a:avLst/>
              <a:gdLst>
                <a:gd name="connsiteX0" fmla="*/ 0 w 8915"/>
                <a:gd name="connsiteY0" fmla="*/ 0 h 1143"/>
                <a:gd name="connsiteX1" fmla="*/ 8915 w 8915"/>
                <a:gd name="connsiteY1" fmla="*/ 1143 h 1143"/>
                <a:gd name="connsiteX2" fmla="*/ 0 w 8915"/>
                <a:gd name="connsiteY2" fmla="*/ 0 h 1143"/>
              </a:gdLst>
              <a:ahLst/>
              <a:cxnLst>
                <a:cxn ang="0">
                  <a:pos x="connsiteX0" y="connsiteY0"/>
                </a:cxn>
                <a:cxn ang="0">
                  <a:pos x="connsiteX1" y="connsiteY1"/>
                </a:cxn>
                <a:cxn ang="0">
                  <a:pos x="connsiteX2" y="connsiteY2"/>
                </a:cxn>
              </a:cxnLst>
              <a:rect l="l" t="t" r="r" b="b"/>
              <a:pathLst>
                <a:path w="8915" h="1143">
                  <a:moveTo>
                    <a:pt x="0" y="0"/>
                  </a:moveTo>
                  <a:cubicBezTo>
                    <a:pt x="2972" y="228"/>
                    <a:pt x="5944" y="686"/>
                    <a:pt x="8915" y="1143"/>
                  </a:cubicBezTo>
                  <a:cubicBezTo>
                    <a:pt x="5944" y="686"/>
                    <a:pt x="2972" y="457"/>
                    <a:pt x="0" y="0"/>
                  </a:cubicBezTo>
                  <a:close/>
                </a:path>
              </a:pathLst>
            </a:custGeom>
            <a:solidFill>
              <a:srgbClr val="FFFFFF"/>
            </a:solidFill>
            <a:ln w="2286" cap="flat">
              <a:noFill/>
              <a:prstDash val="solid"/>
              <a:miter/>
            </a:ln>
          </p:spPr>
          <p:txBody>
            <a:bodyPr rtlCol="0" anchor="ctr"/>
            <a:lstStyle/>
            <a:p>
              <a:endParaRPr lang="en-US"/>
            </a:p>
          </p:txBody>
        </p:sp>
        <p:sp>
          <p:nvSpPr>
            <p:cNvPr id="50" name="Freeform 108">
              <a:extLst>
                <a:ext uri="{FF2B5EF4-FFF2-40B4-BE49-F238E27FC236}">
                  <a16:creationId xmlns:a16="http://schemas.microsoft.com/office/drawing/2014/main" id="{B09F74DB-3E99-2C40-16A9-D9D822F709E0}"/>
                </a:ext>
              </a:extLst>
            </p:cNvPr>
            <p:cNvSpPr/>
            <p:nvPr/>
          </p:nvSpPr>
          <p:spPr>
            <a:xfrm>
              <a:off x="2804845" y="6183172"/>
              <a:ext cx="2286" cy="457"/>
            </a:xfrm>
            <a:custGeom>
              <a:avLst/>
              <a:gdLst>
                <a:gd name="connsiteX0" fmla="*/ 2286 w 2286"/>
                <a:gd name="connsiteY0" fmla="*/ 457 h 457"/>
                <a:gd name="connsiteX1" fmla="*/ 0 w 2286"/>
                <a:gd name="connsiteY1" fmla="*/ 0 h 457"/>
                <a:gd name="connsiteX2" fmla="*/ 2286 w 2286"/>
                <a:gd name="connsiteY2" fmla="*/ 457 h 457"/>
              </a:gdLst>
              <a:ahLst/>
              <a:cxnLst>
                <a:cxn ang="0">
                  <a:pos x="connsiteX0" y="connsiteY0"/>
                </a:cxn>
                <a:cxn ang="0">
                  <a:pos x="connsiteX1" y="connsiteY1"/>
                </a:cxn>
                <a:cxn ang="0">
                  <a:pos x="connsiteX2" y="connsiteY2"/>
                </a:cxn>
              </a:cxnLst>
              <a:rect l="l" t="t" r="r" b="b"/>
              <a:pathLst>
                <a:path w="2286" h="457">
                  <a:moveTo>
                    <a:pt x="2286" y="457"/>
                  </a:moveTo>
                  <a:cubicBezTo>
                    <a:pt x="1372" y="228"/>
                    <a:pt x="686" y="228"/>
                    <a:pt x="0" y="0"/>
                  </a:cubicBezTo>
                  <a:cubicBezTo>
                    <a:pt x="457" y="228"/>
                    <a:pt x="1372" y="228"/>
                    <a:pt x="2286" y="457"/>
                  </a:cubicBezTo>
                  <a:close/>
                </a:path>
              </a:pathLst>
            </a:custGeom>
            <a:solidFill>
              <a:srgbClr val="FFFFFF"/>
            </a:solidFill>
            <a:ln w="2286" cap="flat">
              <a:noFill/>
              <a:prstDash val="solid"/>
              <a:miter/>
            </a:ln>
          </p:spPr>
          <p:txBody>
            <a:bodyPr rtlCol="0" anchor="ctr"/>
            <a:lstStyle/>
            <a:p>
              <a:endParaRPr lang="en-US"/>
            </a:p>
          </p:txBody>
        </p:sp>
        <p:sp>
          <p:nvSpPr>
            <p:cNvPr id="51" name="Freeform 109">
              <a:extLst>
                <a:ext uri="{FF2B5EF4-FFF2-40B4-BE49-F238E27FC236}">
                  <a16:creationId xmlns:a16="http://schemas.microsoft.com/office/drawing/2014/main" id="{CC235BD6-E650-011D-59BC-0B66335321EA}"/>
                </a:ext>
              </a:extLst>
            </p:cNvPr>
            <p:cNvSpPr/>
            <p:nvPr/>
          </p:nvSpPr>
          <p:spPr>
            <a:xfrm>
              <a:off x="2727579" y="5945886"/>
              <a:ext cx="2971" cy="1828"/>
            </a:xfrm>
            <a:custGeom>
              <a:avLst/>
              <a:gdLst>
                <a:gd name="connsiteX0" fmla="*/ 2972 w 2971"/>
                <a:gd name="connsiteY0" fmla="*/ 1829 h 1828"/>
                <a:gd name="connsiteX1" fmla="*/ 0 w 2971"/>
                <a:gd name="connsiteY1" fmla="*/ 0 h 1828"/>
                <a:gd name="connsiteX2" fmla="*/ 2972 w 2971"/>
                <a:gd name="connsiteY2" fmla="*/ 1829 h 1828"/>
              </a:gdLst>
              <a:ahLst/>
              <a:cxnLst>
                <a:cxn ang="0">
                  <a:pos x="connsiteX0" y="connsiteY0"/>
                </a:cxn>
                <a:cxn ang="0">
                  <a:pos x="connsiteX1" y="connsiteY1"/>
                </a:cxn>
                <a:cxn ang="0">
                  <a:pos x="connsiteX2" y="connsiteY2"/>
                </a:cxn>
              </a:cxnLst>
              <a:rect l="l" t="t" r="r" b="b"/>
              <a:pathLst>
                <a:path w="2971" h="1828">
                  <a:moveTo>
                    <a:pt x="2972" y="1829"/>
                  </a:moveTo>
                  <a:cubicBezTo>
                    <a:pt x="2057" y="1143"/>
                    <a:pt x="914" y="457"/>
                    <a:pt x="0" y="0"/>
                  </a:cubicBezTo>
                  <a:cubicBezTo>
                    <a:pt x="914" y="457"/>
                    <a:pt x="1829" y="1143"/>
                    <a:pt x="2972" y="1829"/>
                  </a:cubicBezTo>
                  <a:close/>
                </a:path>
              </a:pathLst>
            </a:custGeom>
            <a:solidFill>
              <a:srgbClr val="FFFFFF"/>
            </a:solidFill>
            <a:ln w="2286" cap="flat">
              <a:noFill/>
              <a:prstDash val="solid"/>
              <a:miter/>
            </a:ln>
          </p:spPr>
          <p:txBody>
            <a:bodyPr rtlCol="0" anchor="ctr"/>
            <a:lstStyle/>
            <a:p>
              <a:endParaRPr lang="en-US"/>
            </a:p>
          </p:txBody>
        </p:sp>
        <p:sp>
          <p:nvSpPr>
            <p:cNvPr id="52" name="Freeform 110">
              <a:extLst>
                <a:ext uri="{FF2B5EF4-FFF2-40B4-BE49-F238E27FC236}">
                  <a16:creationId xmlns:a16="http://schemas.microsoft.com/office/drawing/2014/main" id="{4E7A9351-8946-08EE-FFA0-88D0DA099ED6}"/>
                </a:ext>
              </a:extLst>
            </p:cNvPr>
            <p:cNvSpPr/>
            <p:nvPr/>
          </p:nvSpPr>
          <p:spPr>
            <a:xfrm>
              <a:off x="2519781" y="5880277"/>
              <a:ext cx="1371" cy="8001"/>
            </a:xfrm>
            <a:custGeom>
              <a:avLst/>
              <a:gdLst>
                <a:gd name="connsiteX0" fmla="*/ 0 w 1371"/>
                <a:gd name="connsiteY0" fmla="*/ 0 h 8001"/>
                <a:gd name="connsiteX1" fmla="*/ 1372 w 1371"/>
                <a:gd name="connsiteY1" fmla="*/ 8001 h 8001"/>
                <a:gd name="connsiteX2" fmla="*/ 0 w 1371"/>
                <a:gd name="connsiteY2" fmla="*/ 0 h 8001"/>
                <a:gd name="connsiteX3" fmla="*/ 0 w 1371"/>
                <a:gd name="connsiteY3" fmla="*/ 0 h 8001"/>
              </a:gdLst>
              <a:ahLst/>
              <a:cxnLst>
                <a:cxn ang="0">
                  <a:pos x="connsiteX0" y="connsiteY0"/>
                </a:cxn>
                <a:cxn ang="0">
                  <a:pos x="connsiteX1" y="connsiteY1"/>
                </a:cxn>
                <a:cxn ang="0">
                  <a:pos x="connsiteX2" y="connsiteY2"/>
                </a:cxn>
                <a:cxn ang="0">
                  <a:pos x="connsiteX3" y="connsiteY3"/>
                </a:cxn>
              </a:cxnLst>
              <a:rect l="l" t="t" r="r" b="b"/>
              <a:pathLst>
                <a:path w="1371" h="8001">
                  <a:moveTo>
                    <a:pt x="0" y="0"/>
                  </a:moveTo>
                  <a:cubicBezTo>
                    <a:pt x="229" y="2743"/>
                    <a:pt x="686" y="5486"/>
                    <a:pt x="1372" y="8001"/>
                  </a:cubicBezTo>
                  <a:cubicBezTo>
                    <a:pt x="686" y="5486"/>
                    <a:pt x="229" y="2972"/>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3" name="Freeform 111">
              <a:extLst>
                <a:ext uri="{FF2B5EF4-FFF2-40B4-BE49-F238E27FC236}">
                  <a16:creationId xmlns:a16="http://schemas.microsoft.com/office/drawing/2014/main" id="{9FE1BD37-CACE-2122-6028-14E37DFCD971}"/>
                </a:ext>
              </a:extLst>
            </p:cNvPr>
            <p:cNvSpPr/>
            <p:nvPr/>
          </p:nvSpPr>
          <p:spPr>
            <a:xfrm>
              <a:off x="2520924" y="5888278"/>
              <a:ext cx="5029" cy="13944"/>
            </a:xfrm>
            <a:custGeom>
              <a:avLst/>
              <a:gdLst>
                <a:gd name="connsiteX0" fmla="*/ 5029 w 5029"/>
                <a:gd name="connsiteY0" fmla="*/ 13944 h 13944"/>
                <a:gd name="connsiteX1" fmla="*/ 0 w 5029"/>
                <a:gd name="connsiteY1" fmla="*/ 0 h 13944"/>
                <a:gd name="connsiteX2" fmla="*/ 5029 w 5029"/>
                <a:gd name="connsiteY2" fmla="*/ 13944 h 13944"/>
              </a:gdLst>
              <a:ahLst/>
              <a:cxnLst>
                <a:cxn ang="0">
                  <a:pos x="connsiteX0" y="connsiteY0"/>
                </a:cxn>
                <a:cxn ang="0">
                  <a:pos x="connsiteX1" y="connsiteY1"/>
                </a:cxn>
                <a:cxn ang="0">
                  <a:pos x="connsiteX2" y="connsiteY2"/>
                </a:cxn>
              </a:cxnLst>
              <a:rect l="l" t="t" r="r" b="b"/>
              <a:pathLst>
                <a:path w="5029" h="13944">
                  <a:moveTo>
                    <a:pt x="5029" y="13944"/>
                  </a:moveTo>
                  <a:cubicBezTo>
                    <a:pt x="2972" y="9830"/>
                    <a:pt x="1143" y="5029"/>
                    <a:pt x="0" y="0"/>
                  </a:cubicBezTo>
                  <a:cubicBezTo>
                    <a:pt x="1143" y="5258"/>
                    <a:pt x="2972" y="9830"/>
                    <a:pt x="5029" y="13944"/>
                  </a:cubicBezTo>
                  <a:close/>
                </a:path>
              </a:pathLst>
            </a:custGeom>
            <a:solidFill>
              <a:srgbClr val="FFFFFF"/>
            </a:solidFill>
            <a:ln w="2286" cap="flat">
              <a:noFill/>
              <a:prstDash val="solid"/>
              <a:miter/>
            </a:ln>
          </p:spPr>
          <p:txBody>
            <a:bodyPr rtlCol="0" anchor="ctr"/>
            <a:lstStyle/>
            <a:p>
              <a:endParaRPr lang="en-US"/>
            </a:p>
          </p:txBody>
        </p:sp>
        <p:sp>
          <p:nvSpPr>
            <p:cNvPr id="54" name="Freeform 112">
              <a:extLst>
                <a:ext uri="{FF2B5EF4-FFF2-40B4-BE49-F238E27FC236}">
                  <a16:creationId xmlns:a16="http://schemas.microsoft.com/office/drawing/2014/main" id="{47139819-4B0C-1F0A-7FE8-48885F8DFE73}"/>
                </a:ext>
              </a:extLst>
            </p:cNvPr>
            <p:cNvSpPr/>
            <p:nvPr/>
          </p:nvSpPr>
          <p:spPr>
            <a:xfrm>
              <a:off x="2704490" y="5940399"/>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55" name="Freeform 113">
              <a:extLst>
                <a:ext uri="{FF2B5EF4-FFF2-40B4-BE49-F238E27FC236}">
                  <a16:creationId xmlns:a16="http://schemas.microsoft.com/office/drawing/2014/main" id="{F1E45A62-7A0F-3EA9-F3CF-7D00F64EF8B3}"/>
                </a:ext>
              </a:extLst>
            </p:cNvPr>
            <p:cNvSpPr/>
            <p:nvPr/>
          </p:nvSpPr>
          <p:spPr>
            <a:xfrm>
              <a:off x="2715006" y="5941314"/>
              <a:ext cx="5486" cy="1371"/>
            </a:xfrm>
            <a:custGeom>
              <a:avLst/>
              <a:gdLst>
                <a:gd name="connsiteX0" fmla="*/ 5486 w 5486"/>
                <a:gd name="connsiteY0" fmla="*/ 1372 h 1371"/>
                <a:gd name="connsiteX1" fmla="*/ 0 w 5486"/>
                <a:gd name="connsiteY1" fmla="*/ 0 h 1371"/>
                <a:gd name="connsiteX2" fmla="*/ 5486 w 5486"/>
                <a:gd name="connsiteY2" fmla="*/ 1372 h 1371"/>
              </a:gdLst>
              <a:ahLst/>
              <a:cxnLst>
                <a:cxn ang="0">
                  <a:pos x="connsiteX0" y="connsiteY0"/>
                </a:cxn>
                <a:cxn ang="0">
                  <a:pos x="connsiteX1" y="connsiteY1"/>
                </a:cxn>
                <a:cxn ang="0">
                  <a:pos x="connsiteX2" y="connsiteY2"/>
                </a:cxn>
              </a:cxnLst>
              <a:rect l="l" t="t" r="r" b="b"/>
              <a:pathLst>
                <a:path w="5486" h="1371">
                  <a:moveTo>
                    <a:pt x="5486" y="1372"/>
                  </a:moveTo>
                  <a:cubicBezTo>
                    <a:pt x="3658" y="686"/>
                    <a:pt x="1829" y="229"/>
                    <a:pt x="0" y="0"/>
                  </a:cubicBezTo>
                  <a:cubicBezTo>
                    <a:pt x="1829" y="457"/>
                    <a:pt x="3658" y="914"/>
                    <a:pt x="5486" y="1372"/>
                  </a:cubicBezTo>
                  <a:close/>
                </a:path>
              </a:pathLst>
            </a:custGeom>
            <a:solidFill>
              <a:srgbClr val="FFFFFF"/>
            </a:solidFill>
            <a:ln w="2286" cap="flat">
              <a:noFill/>
              <a:prstDash val="solid"/>
              <a:miter/>
            </a:ln>
          </p:spPr>
          <p:txBody>
            <a:bodyPr rtlCol="0" anchor="ctr"/>
            <a:lstStyle/>
            <a:p>
              <a:endParaRPr lang="en-US"/>
            </a:p>
          </p:txBody>
        </p:sp>
        <p:sp>
          <p:nvSpPr>
            <p:cNvPr id="56" name="Freeform 114">
              <a:extLst>
                <a:ext uri="{FF2B5EF4-FFF2-40B4-BE49-F238E27FC236}">
                  <a16:creationId xmlns:a16="http://schemas.microsoft.com/office/drawing/2014/main" id="{6A760EF4-77CD-8ECA-37BA-8441E3E80996}"/>
                </a:ext>
              </a:extLst>
            </p:cNvPr>
            <p:cNvSpPr/>
            <p:nvPr/>
          </p:nvSpPr>
          <p:spPr>
            <a:xfrm>
              <a:off x="2820847" y="6185001"/>
              <a:ext cx="3200" cy="228"/>
            </a:xfrm>
            <a:custGeom>
              <a:avLst/>
              <a:gdLst>
                <a:gd name="connsiteX0" fmla="*/ 3200 w 3200"/>
                <a:gd name="connsiteY0" fmla="*/ 228 h 228"/>
                <a:gd name="connsiteX1" fmla="*/ 0 w 3200"/>
                <a:gd name="connsiteY1" fmla="*/ 0 h 228"/>
                <a:gd name="connsiteX2" fmla="*/ 3200 w 3200"/>
                <a:gd name="connsiteY2" fmla="*/ 228 h 228"/>
              </a:gdLst>
              <a:ahLst/>
              <a:cxnLst>
                <a:cxn ang="0">
                  <a:pos x="connsiteX0" y="connsiteY0"/>
                </a:cxn>
                <a:cxn ang="0">
                  <a:pos x="connsiteX1" y="connsiteY1"/>
                </a:cxn>
                <a:cxn ang="0">
                  <a:pos x="connsiteX2" y="connsiteY2"/>
                </a:cxn>
              </a:cxnLst>
              <a:rect l="l" t="t" r="r" b="b"/>
              <a:pathLst>
                <a:path w="3200" h="228">
                  <a:moveTo>
                    <a:pt x="3200" y="228"/>
                  </a:moveTo>
                  <a:cubicBezTo>
                    <a:pt x="2057" y="228"/>
                    <a:pt x="914" y="0"/>
                    <a:pt x="0" y="0"/>
                  </a:cubicBezTo>
                  <a:cubicBezTo>
                    <a:pt x="914" y="228"/>
                    <a:pt x="2057" y="228"/>
                    <a:pt x="3200" y="228"/>
                  </a:cubicBezTo>
                  <a:close/>
                </a:path>
              </a:pathLst>
            </a:custGeom>
            <a:solidFill>
              <a:srgbClr val="FFFFFF"/>
            </a:solidFill>
            <a:ln w="2286" cap="flat">
              <a:noFill/>
              <a:prstDash val="solid"/>
              <a:miter/>
            </a:ln>
          </p:spPr>
          <p:txBody>
            <a:bodyPr rtlCol="0" anchor="ctr"/>
            <a:lstStyle/>
            <a:p>
              <a:endParaRPr lang="en-US"/>
            </a:p>
          </p:txBody>
        </p:sp>
        <p:sp>
          <p:nvSpPr>
            <p:cNvPr id="57" name="Freeform 115">
              <a:extLst>
                <a:ext uri="{FF2B5EF4-FFF2-40B4-BE49-F238E27FC236}">
                  <a16:creationId xmlns:a16="http://schemas.microsoft.com/office/drawing/2014/main" id="{65AFF434-DBFD-1DFE-DA8B-8A235C41E954}"/>
                </a:ext>
              </a:extLst>
            </p:cNvPr>
            <p:cNvSpPr/>
            <p:nvPr/>
          </p:nvSpPr>
          <p:spPr>
            <a:xfrm>
              <a:off x="2799130" y="6182258"/>
              <a:ext cx="2514" cy="685"/>
            </a:xfrm>
            <a:custGeom>
              <a:avLst/>
              <a:gdLst>
                <a:gd name="connsiteX0" fmla="*/ 0 w 2514"/>
                <a:gd name="connsiteY0" fmla="*/ 0 h 685"/>
                <a:gd name="connsiteX1" fmla="*/ 2515 w 2514"/>
                <a:gd name="connsiteY1" fmla="*/ 686 h 685"/>
                <a:gd name="connsiteX2" fmla="*/ 0 w 2514"/>
                <a:gd name="connsiteY2" fmla="*/ 0 h 685"/>
                <a:gd name="connsiteX3" fmla="*/ 0 w 2514"/>
                <a:gd name="connsiteY3" fmla="*/ 0 h 685"/>
              </a:gdLst>
              <a:ahLst/>
              <a:cxnLst>
                <a:cxn ang="0">
                  <a:pos x="connsiteX0" y="connsiteY0"/>
                </a:cxn>
                <a:cxn ang="0">
                  <a:pos x="connsiteX1" y="connsiteY1"/>
                </a:cxn>
                <a:cxn ang="0">
                  <a:pos x="connsiteX2" y="connsiteY2"/>
                </a:cxn>
                <a:cxn ang="0">
                  <a:pos x="connsiteX3" y="connsiteY3"/>
                </a:cxn>
              </a:cxnLst>
              <a:rect l="l" t="t" r="r" b="b"/>
              <a:pathLst>
                <a:path w="2514" h="685">
                  <a:moveTo>
                    <a:pt x="0" y="0"/>
                  </a:moveTo>
                  <a:cubicBezTo>
                    <a:pt x="686" y="229"/>
                    <a:pt x="1600" y="458"/>
                    <a:pt x="2515" y="686"/>
                  </a:cubicBezTo>
                  <a:cubicBezTo>
                    <a:pt x="1600" y="229"/>
                    <a:pt x="914" y="0"/>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8" name="Freeform 116">
              <a:extLst>
                <a:ext uri="{FF2B5EF4-FFF2-40B4-BE49-F238E27FC236}">
                  <a16:creationId xmlns:a16="http://schemas.microsoft.com/office/drawing/2014/main" id="{35218A87-959C-636C-DC21-4435C6C0620F}"/>
                </a:ext>
              </a:extLst>
            </p:cNvPr>
            <p:cNvSpPr/>
            <p:nvPr/>
          </p:nvSpPr>
          <p:spPr>
            <a:xfrm>
              <a:off x="3566312" y="5717286"/>
              <a:ext cx="38862" cy="21945"/>
            </a:xfrm>
            <a:custGeom>
              <a:avLst/>
              <a:gdLst>
                <a:gd name="connsiteX0" fmla="*/ 38862 w 38862"/>
                <a:gd name="connsiteY0" fmla="*/ 0 h 21945"/>
                <a:gd name="connsiteX1" fmla="*/ 25832 w 38862"/>
                <a:gd name="connsiteY1" fmla="*/ 8001 h 21945"/>
                <a:gd name="connsiteX2" fmla="*/ 0 w 38862"/>
                <a:gd name="connsiteY2" fmla="*/ 21946 h 21945"/>
                <a:gd name="connsiteX3" fmla="*/ 25832 w 38862"/>
                <a:gd name="connsiteY3" fmla="*/ 8001 h 21945"/>
                <a:gd name="connsiteX4" fmla="*/ 38862 w 38862"/>
                <a:gd name="connsiteY4" fmla="*/ 0 h 21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 h="21945">
                  <a:moveTo>
                    <a:pt x="38862" y="0"/>
                  </a:moveTo>
                  <a:cubicBezTo>
                    <a:pt x="34519" y="2286"/>
                    <a:pt x="30175" y="5029"/>
                    <a:pt x="25832" y="8001"/>
                  </a:cubicBezTo>
                  <a:cubicBezTo>
                    <a:pt x="17602" y="13716"/>
                    <a:pt x="8915" y="18059"/>
                    <a:pt x="0" y="21946"/>
                  </a:cubicBezTo>
                  <a:cubicBezTo>
                    <a:pt x="8915" y="18059"/>
                    <a:pt x="17602" y="13487"/>
                    <a:pt x="25832" y="8001"/>
                  </a:cubicBezTo>
                  <a:cubicBezTo>
                    <a:pt x="30175" y="5029"/>
                    <a:pt x="34519" y="2515"/>
                    <a:pt x="38862" y="0"/>
                  </a:cubicBezTo>
                  <a:close/>
                </a:path>
              </a:pathLst>
            </a:custGeom>
            <a:solidFill>
              <a:srgbClr val="FFFFFF"/>
            </a:solidFill>
            <a:ln w="2286" cap="flat">
              <a:noFill/>
              <a:prstDash val="solid"/>
              <a:miter/>
            </a:ln>
          </p:spPr>
          <p:txBody>
            <a:bodyPr rtlCol="0" anchor="ctr"/>
            <a:lstStyle/>
            <a:p>
              <a:endParaRPr lang="en-US"/>
            </a:p>
          </p:txBody>
        </p:sp>
        <p:sp>
          <p:nvSpPr>
            <p:cNvPr id="59" name="Freeform 117">
              <a:extLst>
                <a:ext uri="{FF2B5EF4-FFF2-40B4-BE49-F238E27FC236}">
                  <a16:creationId xmlns:a16="http://schemas.microsoft.com/office/drawing/2014/main" id="{8F0CB943-0FA4-573F-F1FA-43DB96BA26FA}"/>
                </a:ext>
              </a:extLst>
            </p:cNvPr>
            <p:cNvSpPr/>
            <p:nvPr/>
          </p:nvSpPr>
          <p:spPr>
            <a:xfrm>
              <a:off x="3499961" y="5696483"/>
              <a:ext cx="1428" cy="22860"/>
            </a:xfrm>
            <a:custGeom>
              <a:avLst/>
              <a:gdLst>
                <a:gd name="connsiteX0" fmla="*/ 514 w 1428"/>
                <a:gd name="connsiteY0" fmla="*/ 22860 h 22860"/>
                <a:gd name="connsiteX1" fmla="*/ 514 w 1428"/>
                <a:gd name="connsiteY1" fmla="*/ 8459 h 22860"/>
                <a:gd name="connsiteX2" fmla="*/ 1429 w 1428"/>
                <a:gd name="connsiteY2" fmla="*/ 0 h 22860"/>
                <a:gd name="connsiteX3" fmla="*/ 514 w 1428"/>
                <a:gd name="connsiteY3" fmla="*/ 8459 h 22860"/>
                <a:gd name="connsiteX4" fmla="*/ 514 w 1428"/>
                <a:gd name="connsiteY4" fmla="*/ 2286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 h="22860">
                  <a:moveTo>
                    <a:pt x="514" y="22860"/>
                  </a:moveTo>
                  <a:cubicBezTo>
                    <a:pt x="-171" y="18517"/>
                    <a:pt x="-171" y="13488"/>
                    <a:pt x="514" y="8459"/>
                  </a:cubicBezTo>
                  <a:cubicBezTo>
                    <a:pt x="972" y="5715"/>
                    <a:pt x="1200" y="2744"/>
                    <a:pt x="1429" y="0"/>
                  </a:cubicBezTo>
                  <a:cubicBezTo>
                    <a:pt x="1200" y="2744"/>
                    <a:pt x="743" y="5715"/>
                    <a:pt x="514" y="8459"/>
                  </a:cubicBezTo>
                  <a:cubicBezTo>
                    <a:pt x="-171" y="13488"/>
                    <a:pt x="-171" y="18288"/>
                    <a:pt x="514" y="22860"/>
                  </a:cubicBezTo>
                  <a:close/>
                </a:path>
              </a:pathLst>
            </a:custGeom>
            <a:solidFill>
              <a:srgbClr val="FFFFFF"/>
            </a:solidFill>
            <a:ln w="2286" cap="flat">
              <a:noFill/>
              <a:prstDash val="solid"/>
              <a:miter/>
            </a:ln>
          </p:spPr>
          <p:txBody>
            <a:bodyPr rtlCol="0" anchor="ctr"/>
            <a:lstStyle/>
            <a:p>
              <a:endParaRPr lang="en-US"/>
            </a:p>
          </p:txBody>
        </p:sp>
        <p:sp>
          <p:nvSpPr>
            <p:cNvPr id="60" name="Freeform 118">
              <a:extLst>
                <a:ext uri="{FF2B5EF4-FFF2-40B4-BE49-F238E27FC236}">
                  <a16:creationId xmlns:a16="http://schemas.microsoft.com/office/drawing/2014/main" id="{BEB5C0AB-02C3-66F1-73E4-9694B4BF9B92}"/>
                </a:ext>
              </a:extLst>
            </p:cNvPr>
            <p:cNvSpPr/>
            <p:nvPr/>
          </p:nvSpPr>
          <p:spPr>
            <a:xfrm>
              <a:off x="2757525" y="6042812"/>
              <a:ext cx="2286" cy="11658"/>
            </a:xfrm>
            <a:custGeom>
              <a:avLst/>
              <a:gdLst>
                <a:gd name="connsiteX0" fmla="*/ 0 w 2286"/>
                <a:gd name="connsiteY0" fmla="*/ 11659 h 11658"/>
                <a:gd name="connsiteX1" fmla="*/ 0 w 2286"/>
                <a:gd name="connsiteY1" fmla="*/ 0 h 11658"/>
                <a:gd name="connsiteX2" fmla="*/ 0 w 2286"/>
                <a:gd name="connsiteY2" fmla="*/ 11659 h 11658"/>
              </a:gdLst>
              <a:ahLst/>
              <a:cxnLst>
                <a:cxn ang="0">
                  <a:pos x="connsiteX0" y="connsiteY0"/>
                </a:cxn>
                <a:cxn ang="0">
                  <a:pos x="connsiteX1" y="connsiteY1"/>
                </a:cxn>
                <a:cxn ang="0">
                  <a:pos x="connsiteX2" y="connsiteY2"/>
                </a:cxn>
              </a:cxnLst>
              <a:rect l="l" t="t" r="r" b="b"/>
              <a:pathLst>
                <a:path w="2286" h="11658">
                  <a:moveTo>
                    <a:pt x="0" y="11659"/>
                  </a:moveTo>
                  <a:cubicBezTo>
                    <a:pt x="0" y="7773"/>
                    <a:pt x="0" y="3887"/>
                    <a:pt x="0" y="0"/>
                  </a:cubicBezTo>
                  <a:cubicBezTo>
                    <a:pt x="0" y="3887"/>
                    <a:pt x="0" y="7773"/>
                    <a:pt x="0" y="11659"/>
                  </a:cubicBezTo>
                  <a:close/>
                </a:path>
              </a:pathLst>
            </a:custGeom>
            <a:solidFill>
              <a:srgbClr val="FFFFFF"/>
            </a:solidFill>
            <a:ln w="2286" cap="flat">
              <a:noFill/>
              <a:prstDash val="solid"/>
              <a:miter/>
            </a:ln>
          </p:spPr>
          <p:txBody>
            <a:bodyPr rtlCol="0" anchor="ctr"/>
            <a:lstStyle/>
            <a:p>
              <a:endParaRPr lang="en-US"/>
            </a:p>
          </p:txBody>
        </p:sp>
        <p:sp>
          <p:nvSpPr>
            <p:cNvPr id="61" name="Freeform 119">
              <a:extLst>
                <a:ext uri="{FF2B5EF4-FFF2-40B4-BE49-F238E27FC236}">
                  <a16:creationId xmlns:a16="http://schemas.microsoft.com/office/drawing/2014/main" id="{4BFB4B69-A754-5353-1C02-2D0F430E6A2E}"/>
                </a:ext>
              </a:extLst>
            </p:cNvPr>
            <p:cNvSpPr/>
            <p:nvPr/>
          </p:nvSpPr>
          <p:spPr>
            <a:xfrm>
              <a:off x="3689985" y="5704255"/>
              <a:ext cx="46405" cy="18973"/>
            </a:xfrm>
            <a:custGeom>
              <a:avLst/>
              <a:gdLst>
                <a:gd name="connsiteX0" fmla="*/ 46406 w 46405"/>
                <a:gd name="connsiteY0" fmla="*/ 18974 h 18973"/>
                <a:gd name="connsiteX1" fmla="*/ 14859 w 46405"/>
                <a:gd name="connsiteY1" fmla="*/ 3200 h 18973"/>
                <a:gd name="connsiteX2" fmla="*/ 0 w 46405"/>
                <a:gd name="connsiteY2" fmla="*/ 0 h 18973"/>
                <a:gd name="connsiteX3" fmla="*/ 14859 w 46405"/>
                <a:gd name="connsiteY3" fmla="*/ 3200 h 18973"/>
                <a:gd name="connsiteX4" fmla="*/ 46406 w 46405"/>
                <a:gd name="connsiteY4" fmla="*/ 18974 h 1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5" h="18973">
                  <a:moveTo>
                    <a:pt x="46406" y="18974"/>
                  </a:moveTo>
                  <a:cubicBezTo>
                    <a:pt x="36805" y="11658"/>
                    <a:pt x="26060" y="6401"/>
                    <a:pt x="14859" y="3200"/>
                  </a:cubicBezTo>
                  <a:cubicBezTo>
                    <a:pt x="9830" y="1829"/>
                    <a:pt x="5029" y="686"/>
                    <a:pt x="0" y="0"/>
                  </a:cubicBezTo>
                  <a:cubicBezTo>
                    <a:pt x="4801" y="914"/>
                    <a:pt x="9830" y="1829"/>
                    <a:pt x="14859" y="3200"/>
                  </a:cubicBezTo>
                  <a:cubicBezTo>
                    <a:pt x="26060" y="6172"/>
                    <a:pt x="36805" y="11430"/>
                    <a:pt x="46406" y="18974"/>
                  </a:cubicBezTo>
                  <a:close/>
                </a:path>
              </a:pathLst>
            </a:custGeom>
            <a:solidFill>
              <a:srgbClr val="FFFFFF"/>
            </a:solidFill>
            <a:ln w="2286" cap="flat">
              <a:noFill/>
              <a:prstDash val="solid"/>
              <a:miter/>
            </a:ln>
          </p:spPr>
          <p:txBody>
            <a:bodyPr rtlCol="0" anchor="ctr"/>
            <a:lstStyle/>
            <a:p>
              <a:endParaRPr lang="en-US"/>
            </a:p>
          </p:txBody>
        </p:sp>
        <p:sp>
          <p:nvSpPr>
            <p:cNvPr id="62" name="Freeform 120">
              <a:extLst>
                <a:ext uri="{FF2B5EF4-FFF2-40B4-BE49-F238E27FC236}">
                  <a16:creationId xmlns:a16="http://schemas.microsoft.com/office/drawing/2014/main" id="{731E7BDD-11C6-BC00-B583-9DD1BAE17E42}"/>
                </a:ext>
              </a:extLst>
            </p:cNvPr>
            <p:cNvSpPr/>
            <p:nvPr/>
          </p:nvSpPr>
          <p:spPr>
            <a:xfrm>
              <a:off x="3467785" y="6158484"/>
              <a:ext cx="10515" cy="15087"/>
            </a:xfrm>
            <a:custGeom>
              <a:avLst/>
              <a:gdLst>
                <a:gd name="connsiteX0" fmla="*/ 0 w 10515"/>
                <a:gd name="connsiteY0" fmla="*/ 15088 h 15087"/>
                <a:gd name="connsiteX1" fmla="*/ 6858 w 10515"/>
                <a:gd name="connsiteY1" fmla="*/ 6401 h 15087"/>
                <a:gd name="connsiteX2" fmla="*/ 10516 w 10515"/>
                <a:gd name="connsiteY2" fmla="*/ 0 h 15087"/>
                <a:gd name="connsiteX3" fmla="*/ 6858 w 10515"/>
                <a:gd name="connsiteY3" fmla="*/ 6401 h 15087"/>
                <a:gd name="connsiteX4" fmla="*/ 0 w 10515"/>
                <a:gd name="connsiteY4" fmla="*/ 15088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15087">
                  <a:moveTo>
                    <a:pt x="0" y="15088"/>
                  </a:moveTo>
                  <a:cubicBezTo>
                    <a:pt x="2515" y="12573"/>
                    <a:pt x="4572" y="9601"/>
                    <a:pt x="6858" y="6401"/>
                  </a:cubicBezTo>
                  <a:cubicBezTo>
                    <a:pt x="8230" y="4343"/>
                    <a:pt x="9601" y="2057"/>
                    <a:pt x="10516" y="0"/>
                  </a:cubicBezTo>
                  <a:cubicBezTo>
                    <a:pt x="9373" y="2286"/>
                    <a:pt x="8230" y="4343"/>
                    <a:pt x="6858" y="6401"/>
                  </a:cubicBezTo>
                  <a:cubicBezTo>
                    <a:pt x="4572" y="9830"/>
                    <a:pt x="2286" y="12573"/>
                    <a:pt x="0" y="15088"/>
                  </a:cubicBezTo>
                  <a:close/>
                </a:path>
              </a:pathLst>
            </a:custGeom>
            <a:solidFill>
              <a:srgbClr val="FFFFFF"/>
            </a:solidFill>
            <a:ln w="2286" cap="flat">
              <a:noFill/>
              <a:prstDash val="solid"/>
              <a:miter/>
            </a:ln>
          </p:spPr>
          <p:txBody>
            <a:bodyPr rtlCol="0" anchor="ctr"/>
            <a:lstStyle/>
            <a:p>
              <a:endParaRPr lang="en-US"/>
            </a:p>
          </p:txBody>
        </p:sp>
        <p:sp>
          <p:nvSpPr>
            <p:cNvPr id="63" name="Freeform 121">
              <a:extLst>
                <a:ext uri="{FF2B5EF4-FFF2-40B4-BE49-F238E27FC236}">
                  <a16:creationId xmlns:a16="http://schemas.microsoft.com/office/drawing/2014/main" id="{F15F29A1-14FD-A6B9-4ACB-540ED16603F9}"/>
                </a:ext>
              </a:extLst>
            </p:cNvPr>
            <p:cNvSpPr/>
            <p:nvPr/>
          </p:nvSpPr>
          <p:spPr>
            <a:xfrm>
              <a:off x="3583914" y="5926912"/>
              <a:ext cx="91211" cy="18489"/>
            </a:xfrm>
            <a:custGeom>
              <a:avLst/>
              <a:gdLst>
                <a:gd name="connsiteX0" fmla="*/ 14402 w 91211"/>
                <a:gd name="connsiteY0" fmla="*/ 5944 h 18489"/>
                <a:gd name="connsiteX1" fmla="*/ 0 w 91211"/>
                <a:gd name="connsiteY1" fmla="*/ 0 h 18489"/>
                <a:gd name="connsiteX2" fmla="*/ 14402 w 91211"/>
                <a:gd name="connsiteY2" fmla="*/ 5944 h 18489"/>
                <a:gd name="connsiteX3" fmla="*/ 91211 w 91211"/>
                <a:gd name="connsiteY3" fmla="*/ 18288 h 18489"/>
                <a:gd name="connsiteX4" fmla="*/ 14402 w 91211"/>
                <a:gd name="connsiteY4" fmla="*/ 5944 h 1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11" h="18489">
                  <a:moveTo>
                    <a:pt x="14402" y="5944"/>
                  </a:moveTo>
                  <a:cubicBezTo>
                    <a:pt x="9830" y="3429"/>
                    <a:pt x="4801" y="1372"/>
                    <a:pt x="0" y="0"/>
                  </a:cubicBezTo>
                  <a:cubicBezTo>
                    <a:pt x="4801" y="1600"/>
                    <a:pt x="9601" y="3658"/>
                    <a:pt x="14402" y="5944"/>
                  </a:cubicBezTo>
                  <a:cubicBezTo>
                    <a:pt x="44806" y="15545"/>
                    <a:pt x="70180" y="19203"/>
                    <a:pt x="91211" y="18288"/>
                  </a:cubicBezTo>
                  <a:cubicBezTo>
                    <a:pt x="69952" y="19431"/>
                    <a:pt x="44577" y="15774"/>
                    <a:pt x="14402" y="5944"/>
                  </a:cubicBezTo>
                  <a:close/>
                </a:path>
              </a:pathLst>
            </a:custGeom>
            <a:solidFill>
              <a:srgbClr val="FFFFFF"/>
            </a:solidFill>
            <a:ln w="2286" cap="flat">
              <a:noFill/>
              <a:prstDash val="solid"/>
              <a:miter/>
            </a:ln>
          </p:spPr>
          <p:txBody>
            <a:bodyPr rtlCol="0" anchor="ctr"/>
            <a:lstStyle/>
            <a:p>
              <a:endParaRPr lang="en-US"/>
            </a:p>
          </p:txBody>
        </p:sp>
        <p:sp>
          <p:nvSpPr>
            <p:cNvPr id="64" name="Freeform 122">
              <a:extLst>
                <a:ext uri="{FF2B5EF4-FFF2-40B4-BE49-F238E27FC236}">
                  <a16:creationId xmlns:a16="http://schemas.microsoft.com/office/drawing/2014/main" id="{5AF7AA70-42DA-19B5-42B0-F9765C472BFC}"/>
                </a:ext>
              </a:extLst>
            </p:cNvPr>
            <p:cNvSpPr/>
            <p:nvPr/>
          </p:nvSpPr>
          <p:spPr>
            <a:xfrm>
              <a:off x="2881884" y="6187744"/>
              <a:ext cx="4800" cy="228"/>
            </a:xfrm>
            <a:custGeom>
              <a:avLst/>
              <a:gdLst>
                <a:gd name="connsiteX0" fmla="*/ 4801 w 4800"/>
                <a:gd name="connsiteY0" fmla="*/ 228 h 228"/>
                <a:gd name="connsiteX1" fmla="*/ 0 w 4800"/>
                <a:gd name="connsiteY1" fmla="*/ 0 h 228"/>
                <a:gd name="connsiteX2" fmla="*/ 4801 w 4800"/>
                <a:gd name="connsiteY2" fmla="*/ 228 h 228"/>
              </a:gdLst>
              <a:ahLst/>
              <a:cxnLst>
                <a:cxn ang="0">
                  <a:pos x="connsiteX0" y="connsiteY0"/>
                </a:cxn>
                <a:cxn ang="0">
                  <a:pos x="connsiteX1" y="connsiteY1"/>
                </a:cxn>
                <a:cxn ang="0">
                  <a:pos x="connsiteX2" y="connsiteY2"/>
                </a:cxn>
              </a:cxnLst>
              <a:rect l="l" t="t" r="r" b="b"/>
              <a:pathLst>
                <a:path w="4800" h="228">
                  <a:moveTo>
                    <a:pt x="4801" y="228"/>
                  </a:moveTo>
                  <a:cubicBezTo>
                    <a:pt x="3200" y="228"/>
                    <a:pt x="1600" y="228"/>
                    <a:pt x="0" y="0"/>
                  </a:cubicBezTo>
                  <a:cubicBezTo>
                    <a:pt x="1600" y="228"/>
                    <a:pt x="3200" y="228"/>
                    <a:pt x="4801" y="228"/>
                  </a:cubicBezTo>
                  <a:close/>
                </a:path>
              </a:pathLst>
            </a:custGeom>
            <a:solidFill>
              <a:srgbClr val="FFFFFF"/>
            </a:solidFill>
            <a:ln w="2286" cap="flat">
              <a:noFill/>
              <a:prstDash val="solid"/>
              <a:miter/>
            </a:ln>
          </p:spPr>
          <p:txBody>
            <a:bodyPr rtlCol="0" anchor="ctr"/>
            <a:lstStyle/>
            <a:p>
              <a:endParaRPr lang="en-US"/>
            </a:p>
          </p:txBody>
        </p:sp>
        <p:sp>
          <p:nvSpPr>
            <p:cNvPr id="65" name="Freeform 123">
              <a:extLst>
                <a:ext uri="{FF2B5EF4-FFF2-40B4-BE49-F238E27FC236}">
                  <a16:creationId xmlns:a16="http://schemas.microsoft.com/office/drawing/2014/main" id="{C9E515E0-AAF6-E6FC-C237-FACDD7A40CB5}"/>
                </a:ext>
              </a:extLst>
            </p:cNvPr>
            <p:cNvSpPr/>
            <p:nvPr/>
          </p:nvSpPr>
          <p:spPr>
            <a:xfrm>
              <a:off x="3668039" y="5702198"/>
              <a:ext cx="21945" cy="2057"/>
            </a:xfrm>
            <a:custGeom>
              <a:avLst/>
              <a:gdLst>
                <a:gd name="connsiteX0" fmla="*/ 0 w 21945"/>
                <a:gd name="connsiteY0" fmla="*/ 0 h 2057"/>
                <a:gd name="connsiteX1" fmla="*/ 21946 w 21945"/>
                <a:gd name="connsiteY1" fmla="*/ 2058 h 2057"/>
                <a:gd name="connsiteX2" fmla="*/ 0 w 21945"/>
                <a:gd name="connsiteY2" fmla="*/ 0 h 2057"/>
              </a:gdLst>
              <a:ahLst/>
              <a:cxnLst>
                <a:cxn ang="0">
                  <a:pos x="connsiteX0" y="connsiteY0"/>
                </a:cxn>
                <a:cxn ang="0">
                  <a:pos x="connsiteX1" y="connsiteY1"/>
                </a:cxn>
                <a:cxn ang="0">
                  <a:pos x="connsiteX2" y="connsiteY2"/>
                </a:cxn>
              </a:cxnLst>
              <a:rect l="l" t="t" r="r" b="b"/>
              <a:pathLst>
                <a:path w="21945" h="2057">
                  <a:moveTo>
                    <a:pt x="0" y="0"/>
                  </a:moveTo>
                  <a:cubicBezTo>
                    <a:pt x="7315" y="0"/>
                    <a:pt x="14630" y="915"/>
                    <a:pt x="21946" y="2058"/>
                  </a:cubicBezTo>
                  <a:cubicBezTo>
                    <a:pt x="14402" y="686"/>
                    <a:pt x="7087" y="0"/>
                    <a:pt x="0" y="0"/>
                  </a:cubicBezTo>
                  <a:close/>
                </a:path>
              </a:pathLst>
            </a:custGeom>
            <a:solidFill>
              <a:srgbClr val="FFFFFF"/>
            </a:solidFill>
            <a:ln w="2286" cap="flat">
              <a:noFill/>
              <a:prstDash val="solid"/>
              <a:miter/>
            </a:ln>
          </p:spPr>
          <p:txBody>
            <a:bodyPr rtlCol="0" anchor="ctr"/>
            <a:lstStyle/>
            <a:p>
              <a:endParaRPr lang="en-US"/>
            </a:p>
          </p:txBody>
        </p:sp>
        <p:sp>
          <p:nvSpPr>
            <p:cNvPr id="66" name="Freeform 124">
              <a:extLst>
                <a:ext uri="{FF2B5EF4-FFF2-40B4-BE49-F238E27FC236}">
                  <a16:creationId xmlns:a16="http://schemas.microsoft.com/office/drawing/2014/main" id="{7957CEE8-536D-CB77-F611-A816BE283D0D}"/>
                </a:ext>
              </a:extLst>
            </p:cNvPr>
            <p:cNvSpPr/>
            <p:nvPr/>
          </p:nvSpPr>
          <p:spPr>
            <a:xfrm>
              <a:off x="3605174" y="5706541"/>
              <a:ext cx="27203" cy="10744"/>
            </a:xfrm>
            <a:custGeom>
              <a:avLst/>
              <a:gdLst>
                <a:gd name="connsiteX0" fmla="*/ 0 w 27203"/>
                <a:gd name="connsiteY0" fmla="*/ 10744 h 10744"/>
                <a:gd name="connsiteX1" fmla="*/ 27203 w 27203"/>
                <a:gd name="connsiteY1" fmla="*/ 0 h 10744"/>
                <a:gd name="connsiteX2" fmla="*/ 0 w 27203"/>
                <a:gd name="connsiteY2" fmla="*/ 10744 h 10744"/>
              </a:gdLst>
              <a:ahLst/>
              <a:cxnLst>
                <a:cxn ang="0">
                  <a:pos x="connsiteX0" y="connsiteY0"/>
                </a:cxn>
                <a:cxn ang="0">
                  <a:pos x="connsiteX1" y="connsiteY1"/>
                </a:cxn>
                <a:cxn ang="0">
                  <a:pos x="connsiteX2" y="connsiteY2"/>
                </a:cxn>
              </a:cxnLst>
              <a:rect l="l" t="t" r="r" b="b"/>
              <a:pathLst>
                <a:path w="27203" h="10744">
                  <a:moveTo>
                    <a:pt x="0" y="10744"/>
                  </a:moveTo>
                  <a:cubicBezTo>
                    <a:pt x="8915" y="5943"/>
                    <a:pt x="17831" y="2514"/>
                    <a:pt x="27203" y="0"/>
                  </a:cubicBezTo>
                  <a:cubicBezTo>
                    <a:pt x="18059" y="2514"/>
                    <a:pt x="8915" y="6172"/>
                    <a:pt x="0" y="10744"/>
                  </a:cubicBezTo>
                  <a:close/>
                </a:path>
              </a:pathLst>
            </a:custGeom>
            <a:solidFill>
              <a:srgbClr val="FFFFFF"/>
            </a:solidFill>
            <a:ln w="2286" cap="flat">
              <a:noFill/>
              <a:prstDash val="solid"/>
              <a:miter/>
            </a:ln>
          </p:spPr>
          <p:txBody>
            <a:bodyPr rtlCol="0" anchor="ctr"/>
            <a:lstStyle/>
            <a:p>
              <a:endParaRPr lang="en-US"/>
            </a:p>
          </p:txBody>
        </p:sp>
        <p:sp>
          <p:nvSpPr>
            <p:cNvPr id="67" name="Freeform 125">
              <a:extLst>
                <a:ext uri="{FF2B5EF4-FFF2-40B4-BE49-F238E27FC236}">
                  <a16:creationId xmlns:a16="http://schemas.microsoft.com/office/drawing/2014/main" id="{40BBF7E2-006B-1D3B-E030-A8B4FABE3084}"/>
                </a:ext>
              </a:extLst>
            </p:cNvPr>
            <p:cNvSpPr/>
            <p:nvPr/>
          </p:nvSpPr>
          <p:spPr>
            <a:xfrm>
              <a:off x="3744620" y="5730316"/>
              <a:ext cx="9829" cy="11430"/>
            </a:xfrm>
            <a:custGeom>
              <a:avLst/>
              <a:gdLst>
                <a:gd name="connsiteX0" fmla="*/ 0 w 9829"/>
                <a:gd name="connsiteY0" fmla="*/ 0 h 11430"/>
                <a:gd name="connsiteX1" fmla="*/ 9830 w 9829"/>
                <a:gd name="connsiteY1" fmla="*/ 11430 h 11430"/>
                <a:gd name="connsiteX2" fmla="*/ 0 w 9829"/>
                <a:gd name="connsiteY2" fmla="*/ 0 h 11430"/>
              </a:gdLst>
              <a:ahLst/>
              <a:cxnLst>
                <a:cxn ang="0">
                  <a:pos x="connsiteX0" y="connsiteY0"/>
                </a:cxn>
                <a:cxn ang="0">
                  <a:pos x="connsiteX1" y="connsiteY1"/>
                </a:cxn>
                <a:cxn ang="0">
                  <a:pos x="connsiteX2" y="connsiteY2"/>
                </a:cxn>
              </a:cxnLst>
              <a:rect l="l" t="t" r="r" b="b"/>
              <a:pathLst>
                <a:path w="9829" h="11430">
                  <a:moveTo>
                    <a:pt x="0" y="0"/>
                  </a:moveTo>
                  <a:cubicBezTo>
                    <a:pt x="3429" y="3429"/>
                    <a:pt x="6858" y="7315"/>
                    <a:pt x="9830" y="11430"/>
                  </a:cubicBezTo>
                  <a:cubicBezTo>
                    <a:pt x="6629" y="7315"/>
                    <a:pt x="3429" y="3658"/>
                    <a:pt x="0" y="0"/>
                  </a:cubicBezTo>
                  <a:close/>
                </a:path>
              </a:pathLst>
            </a:custGeom>
            <a:solidFill>
              <a:srgbClr val="FFFFFF"/>
            </a:solidFill>
            <a:ln w="2286" cap="flat">
              <a:noFill/>
              <a:prstDash val="solid"/>
              <a:miter/>
            </a:ln>
          </p:spPr>
          <p:txBody>
            <a:bodyPr rtlCol="0" anchor="ctr"/>
            <a:lstStyle/>
            <a:p>
              <a:endParaRPr lang="en-US"/>
            </a:p>
          </p:txBody>
        </p:sp>
        <p:sp>
          <p:nvSpPr>
            <p:cNvPr id="68" name="Freeform 126">
              <a:extLst>
                <a:ext uri="{FF2B5EF4-FFF2-40B4-BE49-F238E27FC236}">
                  <a16:creationId xmlns:a16="http://schemas.microsoft.com/office/drawing/2014/main" id="{B752ECBF-E22D-16CD-8333-2D09B1C5576C}"/>
                </a:ext>
              </a:extLst>
            </p:cNvPr>
            <p:cNvSpPr/>
            <p:nvPr/>
          </p:nvSpPr>
          <p:spPr>
            <a:xfrm>
              <a:off x="3754221" y="5741746"/>
              <a:ext cx="6400" cy="9829"/>
            </a:xfrm>
            <a:custGeom>
              <a:avLst/>
              <a:gdLst>
                <a:gd name="connsiteX0" fmla="*/ 0 w 6400"/>
                <a:gd name="connsiteY0" fmla="*/ 0 h 9829"/>
                <a:gd name="connsiteX1" fmla="*/ 6401 w 6400"/>
                <a:gd name="connsiteY1" fmla="*/ 9830 h 9829"/>
                <a:gd name="connsiteX2" fmla="*/ 0 w 6400"/>
                <a:gd name="connsiteY2" fmla="*/ 0 h 9829"/>
              </a:gdLst>
              <a:ahLst/>
              <a:cxnLst>
                <a:cxn ang="0">
                  <a:pos x="connsiteX0" y="connsiteY0"/>
                </a:cxn>
                <a:cxn ang="0">
                  <a:pos x="connsiteX1" y="connsiteY1"/>
                </a:cxn>
                <a:cxn ang="0">
                  <a:pos x="connsiteX2" y="connsiteY2"/>
                </a:cxn>
              </a:cxnLst>
              <a:rect l="l" t="t" r="r" b="b"/>
              <a:pathLst>
                <a:path w="6400" h="9829">
                  <a:moveTo>
                    <a:pt x="0" y="0"/>
                  </a:moveTo>
                  <a:cubicBezTo>
                    <a:pt x="2286" y="3201"/>
                    <a:pt x="4343" y="6401"/>
                    <a:pt x="6401" y="9830"/>
                  </a:cubicBezTo>
                  <a:cubicBezTo>
                    <a:pt x="4343" y="6630"/>
                    <a:pt x="2286" y="3201"/>
                    <a:pt x="0" y="0"/>
                  </a:cubicBezTo>
                  <a:close/>
                </a:path>
              </a:pathLst>
            </a:custGeom>
            <a:solidFill>
              <a:srgbClr val="FFFFFF"/>
            </a:solidFill>
            <a:ln w="2286" cap="flat">
              <a:noFill/>
              <a:prstDash val="solid"/>
              <a:miter/>
            </a:ln>
          </p:spPr>
          <p:txBody>
            <a:bodyPr rtlCol="0" anchor="ctr"/>
            <a:lstStyle/>
            <a:p>
              <a:endParaRPr lang="en-US"/>
            </a:p>
          </p:txBody>
        </p:sp>
        <p:sp>
          <p:nvSpPr>
            <p:cNvPr id="69" name="Freeform 127">
              <a:extLst>
                <a:ext uri="{FF2B5EF4-FFF2-40B4-BE49-F238E27FC236}">
                  <a16:creationId xmlns:a16="http://schemas.microsoft.com/office/drawing/2014/main" id="{6C4B526A-C0F8-A047-8FBF-A89A427053FA}"/>
                </a:ext>
              </a:extLst>
            </p:cNvPr>
            <p:cNvSpPr/>
            <p:nvPr/>
          </p:nvSpPr>
          <p:spPr>
            <a:xfrm>
              <a:off x="3512362" y="5742203"/>
              <a:ext cx="3657" cy="2514"/>
            </a:xfrm>
            <a:custGeom>
              <a:avLst/>
              <a:gdLst>
                <a:gd name="connsiteX0" fmla="*/ 0 w 3657"/>
                <a:gd name="connsiteY0" fmla="*/ 0 h 2514"/>
                <a:gd name="connsiteX1" fmla="*/ 3658 w 3657"/>
                <a:gd name="connsiteY1" fmla="*/ 2515 h 2514"/>
                <a:gd name="connsiteX2" fmla="*/ 0 w 3657"/>
                <a:gd name="connsiteY2" fmla="*/ 0 h 2514"/>
              </a:gdLst>
              <a:ahLst/>
              <a:cxnLst>
                <a:cxn ang="0">
                  <a:pos x="connsiteX0" y="connsiteY0"/>
                </a:cxn>
                <a:cxn ang="0">
                  <a:pos x="connsiteX1" y="connsiteY1"/>
                </a:cxn>
                <a:cxn ang="0">
                  <a:pos x="connsiteX2" y="connsiteY2"/>
                </a:cxn>
              </a:cxnLst>
              <a:rect l="l" t="t" r="r" b="b"/>
              <a:pathLst>
                <a:path w="3657" h="2514">
                  <a:moveTo>
                    <a:pt x="0" y="0"/>
                  </a:moveTo>
                  <a:cubicBezTo>
                    <a:pt x="1143" y="915"/>
                    <a:pt x="2286" y="1829"/>
                    <a:pt x="3658" y="2515"/>
                  </a:cubicBezTo>
                  <a:cubicBezTo>
                    <a:pt x="2286" y="1829"/>
                    <a:pt x="1143" y="915"/>
                    <a:pt x="0" y="0"/>
                  </a:cubicBezTo>
                  <a:close/>
                </a:path>
              </a:pathLst>
            </a:custGeom>
            <a:solidFill>
              <a:srgbClr val="FFFFFF"/>
            </a:solidFill>
            <a:ln w="2286" cap="flat">
              <a:noFill/>
              <a:prstDash val="solid"/>
              <a:miter/>
            </a:ln>
          </p:spPr>
          <p:txBody>
            <a:bodyPr rtlCol="0" anchor="ctr"/>
            <a:lstStyle/>
            <a:p>
              <a:endParaRPr lang="en-US"/>
            </a:p>
          </p:txBody>
        </p:sp>
        <p:sp>
          <p:nvSpPr>
            <p:cNvPr id="70" name="Freeform 128">
              <a:extLst>
                <a:ext uri="{FF2B5EF4-FFF2-40B4-BE49-F238E27FC236}">
                  <a16:creationId xmlns:a16="http://schemas.microsoft.com/office/drawing/2014/main" id="{618E32B9-6BF7-2921-14F7-AEA9C1731750}"/>
                </a:ext>
              </a:extLst>
            </p:cNvPr>
            <p:cNvSpPr/>
            <p:nvPr/>
          </p:nvSpPr>
          <p:spPr>
            <a:xfrm>
              <a:off x="3501161" y="5978575"/>
              <a:ext cx="1371" cy="14630"/>
            </a:xfrm>
            <a:custGeom>
              <a:avLst/>
              <a:gdLst>
                <a:gd name="connsiteX0" fmla="*/ 1372 w 1371"/>
                <a:gd name="connsiteY0" fmla="*/ 0 h 14630"/>
                <a:gd name="connsiteX1" fmla="*/ 0 w 1371"/>
                <a:gd name="connsiteY1" fmla="*/ 14630 h 14630"/>
                <a:gd name="connsiteX2" fmla="*/ 1372 w 1371"/>
                <a:gd name="connsiteY2" fmla="*/ 0 h 14630"/>
              </a:gdLst>
              <a:ahLst/>
              <a:cxnLst>
                <a:cxn ang="0">
                  <a:pos x="connsiteX0" y="connsiteY0"/>
                </a:cxn>
                <a:cxn ang="0">
                  <a:pos x="connsiteX1" y="connsiteY1"/>
                </a:cxn>
                <a:cxn ang="0">
                  <a:pos x="connsiteX2" y="connsiteY2"/>
                </a:cxn>
              </a:cxnLst>
              <a:rect l="l" t="t" r="r" b="b"/>
              <a:pathLst>
                <a:path w="1371" h="14630">
                  <a:moveTo>
                    <a:pt x="1372" y="0"/>
                  </a:moveTo>
                  <a:cubicBezTo>
                    <a:pt x="686" y="4800"/>
                    <a:pt x="229" y="9830"/>
                    <a:pt x="0" y="14630"/>
                  </a:cubicBezTo>
                  <a:cubicBezTo>
                    <a:pt x="229" y="9601"/>
                    <a:pt x="914" y="4800"/>
                    <a:pt x="1372" y="0"/>
                  </a:cubicBezTo>
                  <a:close/>
                </a:path>
              </a:pathLst>
            </a:custGeom>
            <a:solidFill>
              <a:srgbClr val="FFFFFF"/>
            </a:solidFill>
            <a:ln w="2286" cap="flat">
              <a:noFill/>
              <a:prstDash val="solid"/>
              <a:miter/>
            </a:ln>
          </p:spPr>
          <p:txBody>
            <a:bodyPr rtlCol="0" anchor="ctr"/>
            <a:lstStyle/>
            <a:p>
              <a:endParaRPr lang="en-US"/>
            </a:p>
          </p:txBody>
        </p:sp>
        <p:sp>
          <p:nvSpPr>
            <p:cNvPr id="71" name="Freeform 129">
              <a:extLst>
                <a:ext uri="{FF2B5EF4-FFF2-40B4-BE49-F238E27FC236}">
                  <a16:creationId xmlns:a16="http://schemas.microsoft.com/office/drawing/2014/main" id="{4314F3A1-DD4C-2A9A-6767-5F58D46FD26A}"/>
                </a:ext>
              </a:extLst>
            </p:cNvPr>
            <p:cNvSpPr/>
            <p:nvPr/>
          </p:nvSpPr>
          <p:spPr>
            <a:xfrm>
              <a:off x="3501390" y="5671108"/>
              <a:ext cx="2286" cy="25374"/>
            </a:xfrm>
            <a:custGeom>
              <a:avLst/>
              <a:gdLst>
                <a:gd name="connsiteX0" fmla="*/ 2286 w 2286"/>
                <a:gd name="connsiteY0" fmla="*/ 0 h 25374"/>
                <a:gd name="connsiteX1" fmla="*/ 0 w 2286"/>
                <a:gd name="connsiteY1" fmla="*/ 25374 h 25374"/>
                <a:gd name="connsiteX2" fmla="*/ 2286 w 2286"/>
                <a:gd name="connsiteY2" fmla="*/ 0 h 25374"/>
              </a:gdLst>
              <a:ahLst/>
              <a:cxnLst>
                <a:cxn ang="0">
                  <a:pos x="connsiteX0" y="connsiteY0"/>
                </a:cxn>
                <a:cxn ang="0">
                  <a:pos x="connsiteX1" y="connsiteY1"/>
                </a:cxn>
                <a:cxn ang="0">
                  <a:pos x="connsiteX2" y="connsiteY2"/>
                </a:cxn>
              </a:cxnLst>
              <a:rect l="l" t="t" r="r" b="b"/>
              <a:pathLst>
                <a:path w="2286" h="25374">
                  <a:moveTo>
                    <a:pt x="2286" y="0"/>
                  </a:moveTo>
                  <a:cubicBezTo>
                    <a:pt x="1829" y="8458"/>
                    <a:pt x="914" y="16916"/>
                    <a:pt x="0" y="25374"/>
                  </a:cubicBezTo>
                  <a:cubicBezTo>
                    <a:pt x="914" y="16916"/>
                    <a:pt x="1829" y="8458"/>
                    <a:pt x="2286" y="0"/>
                  </a:cubicBezTo>
                  <a:close/>
                </a:path>
              </a:pathLst>
            </a:custGeom>
            <a:solidFill>
              <a:srgbClr val="FFFFFF"/>
            </a:solidFill>
            <a:ln w="2286" cap="flat">
              <a:noFill/>
              <a:prstDash val="solid"/>
              <a:miter/>
            </a:ln>
          </p:spPr>
          <p:txBody>
            <a:bodyPr rtlCol="0" anchor="ctr"/>
            <a:lstStyle/>
            <a:p>
              <a:endParaRPr lang="en-US"/>
            </a:p>
          </p:txBody>
        </p:sp>
        <p:sp>
          <p:nvSpPr>
            <p:cNvPr id="72" name="Freeform 130">
              <a:extLst>
                <a:ext uri="{FF2B5EF4-FFF2-40B4-BE49-F238E27FC236}">
                  <a16:creationId xmlns:a16="http://schemas.microsoft.com/office/drawing/2014/main" id="{D7DE613C-A09E-8827-715D-B3FA0E4BE66B}"/>
                </a:ext>
              </a:extLst>
            </p:cNvPr>
            <p:cNvSpPr/>
            <p:nvPr/>
          </p:nvSpPr>
          <p:spPr>
            <a:xfrm>
              <a:off x="3537966" y="5923940"/>
              <a:ext cx="7772" cy="914"/>
            </a:xfrm>
            <a:custGeom>
              <a:avLst/>
              <a:gdLst>
                <a:gd name="connsiteX0" fmla="*/ 7772 w 7772"/>
                <a:gd name="connsiteY0" fmla="*/ 0 h 914"/>
                <a:gd name="connsiteX1" fmla="*/ 0 w 7772"/>
                <a:gd name="connsiteY1" fmla="*/ 915 h 914"/>
                <a:gd name="connsiteX2" fmla="*/ 7772 w 7772"/>
                <a:gd name="connsiteY2" fmla="*/ 0 h 914"/>
              </a:gdLst>
              <a:ahLst/>
              <a:cxnLst>
                <a:cxn ang="0">
                  <a:pos x="connsiteX0" y="connsiteY0"/>
                </a:cxn>
                <a:cxn ang="0">
                  <a:pos x="connsiteX1" y="connsiteY1"/>
                </a:cxn>
                <a:cxn ang="0">
                  <a:pos x="connsiteX2" y="connsiteY2"/>
                </a:cxn>
              </a:cxnLst>
              <a:rect l="l" t="t" r="r" b="b"/>
              <a:pathLst>
                <a:path w="7772" h="914">
                  <a:moveTo>
                    <a:pt x="7772" y="0"/>
                  </a:moveTo>
                  <a:cubicBezTo>
                    <a:pt x="5258" y="229"/>
                    <a:pt x="2515" y="686"/>
                    <a:pt x="0" y="915"/>
                  </a:cubicBezTo>
                  <a:cubicBezTo>
                    <a:pt x="2515" y="686"/>
                    <a:pt x="5258" y="229"/>
                    <a:pt x="7772" y="0"/>
                  </a:cubicBezTo>
                  <a:close/>
                </a:path>
              </a:pathLst>
            </a:custGeom>
            <a:solidFill>
              <a:srgbClr val="FFFFFF"/>
            </a:solidFill>
            <a:ln w="2286" cap="flat">
              <a:noFill/>
              <a:prstDash val="solid"/>
              <a:miter/>
            </a:ln>
          </p:spPr>
          <p:txBody>
            <a:bodyPr rtlCol="0" anchor="ctr"/>
            <a:lstStyle/>
            <a:p>
              <a:endParaRPr lang="en-US"/>
            </a:p>
          </p:txBody>
        </p:sp>
        <p:sp>
          <p:nvSpPr>
            <p:cNvPr id="73" name="Freeform 131">
              <a:extLst>
                <a:ext uri="{FF2B5EF4-FFF2-40B4-BE49-F238E27FC236}">
                  <a16:creationId xmlns:a16="http://schemas.microsoft.com/office/drawing/2014/main" id="{C14C7C40-0851-D195-546D-9DA985E92BB9}"/>
                </a:ext>
              </a:extLst>
            </p:cNvPr>
            <p:cNvSpPr/>
            <p:nvPr/>
          </p:nvSpPr>
          <p:spPr>
            <a:xfrm>
              <a:off x="3511677" y="5934227"/>
              <a:ext cx="3429" cy="4114"/>
            </a:xfrm>
            <a:custGeom>
              <a:avLst/>
              <a:gdLst>
                <a:gd name="connsiteX0" fmla="*/ 3429 w 3429"/>
                <a:gd name="connsiteY0" fmla="*/ 0 h 4114"/>
                <a:gd name="connsiteX1" fmla="*/ 0 w 3429"/>
                <a:gd name="connsiteY1" fmla="*/ 4115 h 4114"/>
                <a:gd name="connsiteX2" fmla="*/ 3429 w 3429"/>
                <a:gd name="connsiteY2" fmla="*/ 0 h 4114"/>
              </a:gdLst>
              <a:ahLst/>
              <a:cxnLst>
                <a:cxn ang="0">
                  <a:pos x="connsiteX0" y="connsiteY0"/>
                </a:cxn>
                <a:cxn ang="0">
                  <a:pos x="connsiteX1" y="connsiteY1"/>
                </a:cxn>
                <a:cxn ang="0">
                  <a:pos x="connsiteX2" y="connsiteY2"/>
                </a:cxn>
              </a:cxnLst>
              <a:rect l="l" t="t" r="r" b="b"/>
              <a:pathLst>
                <a:path w="3429" h="4114">
                  <a:moveTo>
                    <a:pt x="3429" y="0"/>
                  </a:moveTo>
                  <a:cubicBezTo>
                    <a:pt x="2057" y="1143"/>
                    <a:pt x="914" y="2515"/>
                    <a:pt x="0" y="4115"/>
                  </a:cubicBezTo>
                  <a:cubicBezTo>
                    <a:pt x="1143" y="2515"/>
                    <a:pt x="2286" y="1143"/>
                    <a:pt x="3429" y="0"/>
                  </a:cubicBezTo>
                  <a:close/>
                </a:path>
              </a:pathLst>
            </a:custGeom>
            <a:solidFill>
              <a:srgbClr val="FFFFFF"/>
            </a:solidFill>
            <a:ln w="2286" cap="flat">
              <a:noFill/>
              <a:prstDash val="solid"/>
              <a:miter/>
            </a:ln>
          </p:spPr>
          <p:txBody>
            <a:bodyPr rtlCol="0" anchor="ctr"/>
            <a:lstStyle/>
            <a:p>
              <a:endParaRPr lang="en-US"/>
            </a:p>
          </p:txBody>
        </p:sp>
        <p:sp>
          <p:nvSpPr>
            <p:cNvPr id="74" name="Freeform 132">
              <a:extLst>
                <a:ext uri="{FF2B5EF4-FFF2-40B4-BE49-F238E27FC236}">
                  <a16:creationId xmlns:a16="http://schemas.microsoft.com/office/drawing/2014/main" id="{2E935658-4C35-1483-816D-4A3849535E86}"/>
                </a:ext>
              </a:extLst>
            </p:cNvPr>
            <p:cNvSpPr/>
            <p:nvPr/>
          </p:nvSpPr>
          <p:spPr>
            <a:xfrm>
              <a:off x="2829763" y="6185687"/>
              <a:ext cx="3429" cy="228"/>
            </a:xfrm>
            <a:custGeom>
              <a:avLst/>
              <a:gdLst>
                <a:gd name="connsiteX0" fmla="*/ 3429 w 3429"/>
                <a:gd name="connsiteY0" fmla="*/ 229 h 228"/>
                <a:gd name="connsiteX1" fmla="*/ 0 w 3429"/>
                <a:gd name="connsiteY1" fmla="*/ 0 h 228"/>
                <a:gd name="connsiteX2" fmla="*/ 3429 w 3429"/>
                <a:gd name="connsiteY2" fmla="*/ 229 h 228"/>
              </a:gdLst>
              <a:ahLst/>
              <a:cxnLst>
                <a:cxn ang="0">
                  <a:pos x="connsiteX0" y="connsiteY0"/>
                </a:cxn>
                <a:cxn ang="0">
                  <a:pos x="connsiteX1" y="connsiteY1"/>
                </a:cxn>
                <a:cxn ang="0">
                  <a:pos x="connsiteX2" y="connsiteY2"/>
                </a:cxn>
              </a:cxnLst>
              <a:rect l="l" t="t" r="r" b="b"/>
              <a:pathLst>
                <a:path w="3429" h="228">
                  <a:moveTo>
                    <a:pt x="3429" y="229"/>
                  </a:moveTo>
                  <a:cubicBezTo>
                    <a:pt x="2286" y="229"/>
                    <a:pt x="1143" y="0"/>
                    <a:pt x="0" y="0"/>
                  </a:cubicBezTo>
                  <a:cubicBezTo>
                    <a:pt x="1143" y="0"/>
                    <a:pt x="2286" y="229"/>
                    <a:pt x="3429" y="229"/>
                  </a:cubicBezTo>
                  <a:close/>
                </a:path>
              </a:pathLst>
            </a:custGeom>
            <a:solidFill>
              <a:srgbClr val="FFFFFF"/>
            </a:solidFill>
            <a:ln w="2286" cap="flat">
              <a:noFill/>
              <a:prstDash val="solid"/>
              <a:miter/>
            </a:ln>
          </p:spPr>
          <p:txBody>
            <a:bodyPr rtlCol="0" anchor="ctr"/>
            <a:lstStyle/>
            <a:p>
              <a:endParaRPr lang="en-US"/>
            </a:p>
          </p:txBody>
        </p:sp>
        <p:sp>
          <p:nvSpPr>
            <p:cNvPr id="75" name="Freeform 133">
              <a:extLst>
                <a:ext uri="{FF2B5EF4-FFF2-40B4-BE49-F238E27FC236}">
                  <a16:creationId xmlns:a16="http://schemas.microsoft.com/office/drawing/2014/main" id="{AE2B8D07-1BD2-F516-5282-8AAC191AB3AC}"/>
                </a:ext>
              </a:extLst>
            </p:cNvPr>
            <p:cNvSpPr/>
            <p:nvPr/>
          </p:nvSpPr>
          <p:spPr>
            <a:xfrm>
              <a:off x="3765880" y="5762777"/>
              <a:ext cx="2971" cy="8001"/>
            </a:xfrm>
            <a:custGeom>
              <a:avLst/>
              <a:gdLst>
                <a:gd name="connsiteX0" fmla="*/ 0 w 2971"/>
                <a:gd name="connsiteY0" fmla="*/ 0 h 8001"/>
                <a:gd name="connsiteX1" fmla="*/ 2972 w 2971"/>
                <a:gd name="connsiteY1" fmla="*/ 8001 h 8001"/>
                <a:gd name="connsiteX2" fmla="*/ 0 w 2971"/>
                <a:gd name="connsiteY2" fmla="*/ 0 h 8001"/>
              </a:gdLst>
              <a:ahLst/>
              <a:cxnLst>
                <a:cxn ang="0">
                  <a:pos x="connsiteX0" y="connsiteY0"/>
                </a:cxn>
                <a:cxn ang="0">
                  <a:pos x="connsiteX1" y="connsiteY1"/>
                </a:cxn>
                <a:cxn ang="0">
                  <a:pos x="connsiteX2" y="connsiteY2"/>
                </a:cxn>
              </a:cxnLst>
              <a:rect l="l" t="t" r="r" b="b"/>
              <a:pathLst>
                <a:path w="2971" h="8001">
                  <a:moveTo>
                    <a:pt x="0" y="0"/>
                  </a:moveTo>
                  <a:cubicBezTo>
                    <a:pt x="1143" y="2515"/>
                    <a:pt x="2057" y="5258"/>
                    <a:pt x="2972" y="8001"/>
                  </a:cubicBezTo>
                  <a:cubicBezTo>
                    <a:pt x="2057" y="5258"/>
                    <a:pt x="1143" y="2744"/>
                    <a:pt x="0" y="0"/>
                  </a:cubicBezTo>
                  <a:close/>
                </a:path>
              </a:pathLst>
            </a:custGeom>
            <a:solidFill>
              <a:srgbClr val="FFFFFF"/>
            </a:solidFill>
            <a:ln w="2286" cap="flat">
              <a:noFill/>
              <a:prstDash val="solid"/>
              <a:miter/>
            </a:ln>
          </p:spPr>
          <p:txBody>
            <a:bodyPr rtlCol="0" anchor="ctr"/>
            <a:lstStyle/>
            <a:p>
              <a:endParaRPr lang="en-US"/>
            </a:p>
          </p:txBody>
        </p:sp>
        <p:sp>
          <p:nvSpPr>
            <p:cNvPr id="76" name="Freeform 134">
              <a:extLst>
                <a:ext uri="{FF2B5EF4-FFF2-40B4-BE49-F238E27FC236}">
                  <a16:creationId xmlns:a16="http://schemas.microsoft.com/office/drawing/2014/main" id="{CA06DF62-B71F-7789-F83C-A504B420740B}"/>
                </a:ext>
              </a:extLst>
            </p:cNvPr>
            <p:cNvSpPr/>
            <p:nvPr/>
          </p:nvSpPr>
          <p:spPr>
            <a:xfrm>
              <a:off x="3762451" y="5755462"/>
              <a:ext cx="3429" cy="7543"/>
            </a:xfrm>
            <a:custGeom>
              <a:avLst/>
              <a:gdLst>
                <a:gd name="connsiteX0" fmla="*/ 0 w 3429"/>
                <a:gd name="connsiteY0" fmla="*/ 0 h 7543"/>
                <a:gd name="connsiteX1" fmla="*/ 3429 w 3429"/>
                <a:gd name="connsiteY1" fmla="*/ 7544 h 7543"/>
                <a:gd name="connsiteX2" fmla="*/ 0 w 3429"/>
                <a:gd name="connsiteY2" fmla="*/ 0 h 7543"/>
              </a:gdLst>
              <a:ahLst/>
              <a:cxnLst>
                <a:cxn ang="0">
                  <a:pos x="connsiteX0" y="connsiteY0"/>
                </a:cxn>
                <a:cxn ang="0">
                  <a:pos x="connsiteX1" y="connsiteY1"/>
                </a:cxn>
                <a:cxn ang="0">
                  <a:pos x="connsiteX2" y="connsiteY2"/>
                </a:cxn>
              </a:cxnLst>
              <a:rect l="l" t="t" r="r" b="b"/>
              <a:pathLst>
                <a:path w="3429" h="7543">
                  <a:moveTo>
                    <a:pt x="0" y="0"/>
                  </a:moveTo>
                  <a:cubicBezTo>
                    <a:pt x="1143" y="2515"/>
                    <a:pt x="2286" y="5029"/>
                    <a:pt x="3429" y="7544"/>
                  </a:cubicBezTo>
                  <a:cubicBezTo>
                    <a:pt x="2286" y="4801"/>
                    <a:pt x="1143" y="2286"/>
                    <a:pt x="0" y="0"/>
                  </a:cubicBezTo>
                  <a:close/>
                </a:path>
              </a:pathLst>
            </a:custGeom>
            <a:solidFill>
              <a:srgbClr val="FFFFFF"/>
            </a:solidFill>
            <a:ln w="2286" cap="flat">
              <a:noFill/>
              <a:prstDash val="solid"/>
              <a:miter/>
            </a:ln>
          </p:spPr>
          <p:txBody>
            <a:bodyPr rtlCol="0" anchor="ctr"/>
            <a:lstStyle/>
            <a:p>
              <a:endParaRPr lang="en-US"/>
            </a:p>
          </p:txBody>
        </p:sp>
        <p:sp>
          <p:nvSpPr>
            <p:cNvPr id="77" name="Freeform 135">
              <a:extLst>
                <a:ext uri="{FF2B5EF4-FFF2-40B4-BE49-F238E27FC236}">
                  <a16:creationId xmlns:a16="http://schemas.microsoft.com/office/drawing/2014/main" id="{6FD487CF-A780-CCBF-D88A-557F2F0924AE}"/>
                </a:ext>
              </a:extLst>
            </p:cNvPr>
            <p:cNvSpPr/>
            <p:nvPr/>
          </p:nvSpPr>
          <p:spPr>
            <a:xfrm>
              <a:off x="3769995" y="5775121"/>
              <a:ext cx="3657" cy="18059"/>
            </a:xfrm>
            <a:custGeom>
              <a:avLst/>
              <a:gdLst>
                <a:gd name="connsiteX0" fmla="*/ 0 w 3657"/>
                <a:gd name="connsiteY0" fmla="*/ 0 h 18059"/>
                <a:gd name="connsiteX1" fmla="*/ 3658 w 3657"/>
                <a:gd name="connsiteY1" fmla="*/ 18059 h 18059"/>
                <a:gd name="connsiteX2" fmla="*/ 0 w 3657"/>
                <a:gd name="connsiteY2" fmla="*/ 0 h 18059"/>
              </a:gdLst>
              <a:ahLst/>
              <a:cxnLst>
                <a:cxn ang="0">
                  <a:pos x="connsiteX0" y="connsiteY0"/>
                </a:cxn>
                <a:cxn ang="0">
                  <a:pos x="connsiteX1" y="connsiteY1"/>
                </a:cxn>
                <a:cxn ang="0">
                  <a:pos x="connsiteX2" y="connsiteY2"/>
                </a:cxn>
              </a:cxnLst>
              <a:rect l="l" t="t" r="r" b="b"/>
              <a:pathLst>
                <a:path w="3657" h="18059">
                  <a:moveTo>
                    <a:pt x="0" y="0"/>
                  </a:moveTo>
                  <a:cubicBezTo>
                    <a:pt x="1600" y="5715"/>
                    <a:pt x="2972" y="11658"/>
                    <a:pt x="3658" y="18059"/>
                  </a:cubicBezTo>
                  <a:cubicBezTo>
                    <a:pt x="2972" y="11658"/>
                    <a:pt x="1600" y="5715"/>
                    <a:pt x="0" y="0"/>
                  </a:cubicBezTo>
                  <a:close/>
                </a:path>
              </a:pathLst>
            </a:custGeom>
            <a:solidFill>
              <a:srgbClr val="FFFFFF"/>
            </a:solidFill>
            <a:ln w="2286" cap="flat">
              <a:noFill/>
              <a:prstDash val="solid"/>
              <a:miter/>
            </a:ln>
          </p:spPr>
          <p:txBody>
            <a:bodyPr rtlCol="0" anchor="ctr"/>
            <a:lstStyle/>
            <a:p>
              <a:endParaRPr lang="en-US"/>
            </a:p>
          </p:txBody>
        </p:sp>
        <p:sp>
          <p:nvSpPr>
            <p:cNvPr id="78" name="Freeform 136">
              <a:extLst>
                <a:ext uri="{FF2B5EF4-FFF2-40B4-BE49-F238E27FC236}">
                  <a16:creationId xmlns:a16="http://schemas.microsoft.com/office/drawing/2014/main" id="{35FC193A-D99A-DE23-4E85-DD5D9E2C7A92}"/>
                </a:ext>
              </a:extLst>
            </p:cNvPr>
            <p:cNvSpPr/>
            <p:nvPr/>
          </p:nvSpPr>
          <p:spPr>
            <a:xfrm>
              <a:off x="3497732" y="6038469"/>
              <a:ext cx="2286" cy="23088"/>
            </a:xfrm>
            <a:custGeom>
              <a:avLst/>
              <a:gdLst>
                <a:gd name="connsiteX0" fmla="*/ 2286 w 2286"/>
                <a:gd name="connsiteY0" fmla="*/ 0 h 23088"/>
                <a:gd name="connsiteX1" fmla="*/ 0 w 2286"/>
                <a:gd name="connsiteY1" fmla="*/ 23089 h 23088"/>
                <a:gd name="connsiteX2" fmla="*/ 2286 w 2286"/>
                <a:gd name="connsiteY2" fmla="*/ 0 h 23088"/>
              </a:gdLst>
              <a:ahLst/>
              <a:cxnLst>
                <a:cxn ang="0">
                  <a:pos x="connsiteX0" y="connsiteY0"/>
                </a:cxn>
                <a:cxn ang="0">
                  <a:pos x="connsiteX1" y="connsiteY1"/>
                </a:cxn>
                <a:cxn ang="0">
                  <a:pos x="connsiteX2" y="connsiteY2"/>
                </a:cxn>
              </a:cxnLst>
              <a:rect l="l" t="t" r="r" b="b"/>
              <a:pathLst>
                <a:path w="2286" h="23088">
                  <a:moveTo>
                    <a:pt x="2286" y="0"/>
                  </a:moveTo>
                  <a:cubicBezTo>
                    <a:pt x="1829" y="7772"/>
                    <a:pt x="1143" y="15316"/>
                    <a:pt x="0" y="23089"/>
                  </a:cubicBezTo>
                  <a:cubicBezTo>
                    <a:pt x="1143" y="15316"/>
                    <a:pt x="1829" y="7772"/>
                    <a:pt x="2286" y="0"/>
                  </a:cubicBezTo>
                  <a:close/>
                </a:path>
              </a:pathLst>
            </a:custGeom>
            <a:solidFill>
              <a:srgbClr val="FFFFFF"/>
            </a:solidFill>
            <a:ln w="2286" cap="flat">
              <a:noFill/>
              <a:prstDash val="solid"/>
              <a:miter/>
            </a:ln>
          </p:spPr>
          <p:txBody>
            <a:bodyPr rtlCol="0" anchor="ctr"/>
            <a:lstStyle/>
            <a:p>
              <a:endParaRPr lang="en-US"/>
            </a:p>
          </p:txBody>
        </p:sp>
        <p:sp>
          <p:nvSpPr>
            <p:cNvPr id="79" name="Freeform 137">
              <a:extLst>
                <a:ext uri="{FF2B5EF4-FFF2-40B4-BE49-F238E27FC236}">
                  <a16:creationId xmlns:a16="http://schemas.microsoft.com/office/drawing/2014/main" id="{64D60313-766F-BCCB-4D6C-1D6E445D5F20}"/>
                </a:ext>
              </a:extLst>
            </p:cNvPr>
            <p:cNvSpPr/>
            <p:nvPr/>
          </p:nvSpPr>
          <p:spPr>
            <a:xfrm>
              <a:off x="2757068" y="6025210"/>
              <a:ext cx="228" cy="11658"/>
            </a:xfrm>
            <a:custGeom>
              <a:avLst/>
              <a:gdLst>
                <a:gd name="connsiteX0" fmla="*/ 229 w 228"/>
                <a:gd name="connsiteY0" fmla="*/ 11659 h 11658"/>
                <a:gd name="connsiteX1" fmla="*/ 0 w 228"/>
                <a:gd name="connsiteY1" fmla="*/ 0 h 11658"/>
                <a:gd name="connsiteX2" fmla="*/ 229 w 228"/>
                <a:gd name="connsiteY2" fmla="*/ 11659 h 11658"/>
              </a:gdLst>
              <a:ahLst/>
              <a:cxnLst>
                <a:cxn ang="0">
                  <a:pos x="connsiteX0" y="connsiteY0"/>
                </a:cxn>
                <a:cxn ang="0">
                  <a:pos x="connsiteX1" y="connsiteY1"/>
                </a:cxn>
                <a:cxn ang="0">
                  <a:pos x="connsiteX2" y="connsiteY2"/>
                </a:cxn>
              </a:cxnLst>
              <a:rect l="l" t="t" r="r" b="b"/>
              <a:pathLst>
                <a:path w="228" h="11658">
                  <a:moveTo>
                    <a:pt x="229" y="11659"/>
                  </a:moveTo>
                  <a:cubicBezTo>
                    <a:pt x="229" y="7773"/>
                    <a:pt x="229" y="3886"/>
                    <a:pt x="0" y="0"/>
                  </a:cubicBezTo>
                  <a:cubicBezTo>
                    <a:pt x="229" y="3886"/>
                    <a:pt x="229" y="7773"/>
                    <a:pt x="229" y="11659"/>
                  </a:cubicBezTo>
                  <a:close/>
                </a:path>
              </a:pathLst>
            </a:custGeom>
            <a:solidFill>
              <a:srgbClr val="FFFFFF"/>
            </a:solidFill>
            <a:ln w="2286" cap="flat">
              <a:noFill/>
              <a:prstDash val="solid"/>
              <a:miter/>
            </a:ln>
          </p:spPr>
          <p:txBody>
            <a:bodyPr rtlCol="0" anchor="ctr"/>
            <a:lstStyle/>
            <a:p>
              <a:endParaRPr lang="en-US"/>
            </a:p>
          </p:txBody>
        </p:sp>
        <p:sp>
          <p:nvSpPr>
            <p:cNvPr id="80" name="Freeform 138">
              <a:extLst>
                <a:ext uri="{FF2B5EF4-FFF2-40B4-BE49-F238E27FC236}">
                  <a16:creationId xmlns:a16="http://schemas.microsoft.com/office/drawing/2014/main" id="{3D5EB8FF-C92E-846F-1321-0BFC7DCB87E0}"/>
                </a:ext>
              </a:extLst>
            </p:cNvPr>
            <p:cNvSpPr/>
            <p:nvPr/>
          </p:nvSpPr>
          <p:spPr>
            <a:xfrm>
              <a:off x="2863824" y="6187516"/>
              <a:ext cx="8915" cy="228"/>
            </a:xfrm>
            <a:custGeom>
              <a:avLst/>
              <a:gdLst>
                <a:gd name="connsiteX0" fmla="*/ 8915 w 8915"/>
                <a:gd name="connsiteY0" fmla="*/ 229 h 228"/>
                <a:gd name="connsiteX1" fmla="*/ 0 w 8915"/>
                <a:gd name="connsiteY1" fmla="*/ 0 h 228"/>
                <a:gd name="connsiteX2" fmla="*/ 8915 w 8915"/>
                <a:gd name="connsiteY2" fmla="*/ 229 h 228"/>
              </a:gdLst>
              <a:ahLst/>
              <a:cxnLst>
                <a:cxn ang="0">
                  <a:pos x="connsiteX0" y="connsiteY0"/>
                </a:cxn>
                <a:cxn ang="0">
                  <a:pos x="connsiteX1" y="connsiteY1"/>
                </a:cxn>
                <a:cxn ang="0">
                  <a:pos x="connsiteX2" y="connsiteY2"/>
                </a:cxn>
              </a:cxnLst>
              <a:rect l="l" t="t" r="r" b="b"/>
              <a:pathLst>
                <a:path w="8915" h="228">
                  <a:moveTo>
                    <a:pt x="8915" y="229"/>
                  </a:moveTo>
                  <a:cubicBezTo>
                    <a:pt x="5944" y="229"/>
                    <a:pt x="2972" y="0"/>
                    <a:pt x="0" y="0"/>
                  </a:cubicBezTo>
                  <a:cubicBezTo>
                    <a:pt x="2972" y="0"/>
                    <a:pt x="5944" y="0"/>
                    <a:pt x="8915" y="229"/>
                  </a:cubicBezTo>
                  <a:close/>
                </a:path>
              </a:pathLst>
            </a:custGeom>
            <a:solidFill>
              <a:srgbClr val="FFFFFF"/>
            </a:solidFill>
            <a:ln w="2286" cap="flat">
              <a:noFill/>
              <a:prstDash val="solid"/>
              <a:miter/>
            </a:ln>
          </p:spPr>
          <p:txBody>
            <a:bodyPr rtlCol="0" anchor="ctr"/>
            <a:lstStyle/>
            <a:p>
              <a:endParaRPr lang="en-US"/>
            </a:p>
          </p:txBody>
        </p:sp>
        <p:sp>
          <p:nvSpPr>
            <p:cNvPr id="81" name="Freeform 139">
              <a:extLst>
                <a:ext uri="{FF2B5EF4-FFF2-40B4-BE49-F238E27FC236}">
                  <a16:creationId xmlns:a16="http://schemas.microsoft.com/office/drawing/2014/main" id="{7642EC84-80EB-ADD3-0A5B-C8A69D0B60AF}"/>
                </a:ext>
              </a:extLst>
            </p:cNvPr>
            <p:cNvSpPr/>
            <p:nvPr/>
          </p:nvSpPr>
          <p:spPr>
            <a:xfrm>
              <a:off x="3057448" y="618957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82" name="Freeform 140">
              <a:extLst>
                <a:ext uri="{FF2B5EF4-FFF2-40B4-BE49-F238E27FC236}">
                  <a16:creationId xmlns:a16="http://schemas.microsoft.com/office/drawing/2014/main" id="{2AEB93F6-D901-3747-AD9A-EFF4FE225A4F}"/>
                </a:ext>
              </a:extLst>
            </p:cNvPr>
            <p:cNvSpPr/>
            <p:nvPr/>
          </p:nvSpPr>
          <p:spPr>
            <a:xfrm>
              <a:off x="3097682" y="6189573"/>
              <a:ext cx="6629" cy="2286"/>
            </a:xfrm>
            <a:custGeom>
              <a:avLst/>
              <a:gdLst>
                <a:gd name="connsiteX0" fmla="*/ 6629 w 6629"/>
                <a:gd name="connsiteY0" fmla="*/ 0 h 2286"/>
                <a:gd name="connsiteX1" fmla="*/ 0 w 6629"/>
                <a:gd name="connsiteY1" fmla="*/ 0 h 2286"/>
                <a:gd name="connsiteX2" fmla="*/ 6629 w 6629"/>
                <a:gd name="connsiteY2" fmla="*/ 0 h 2286"/>
              </a:gdLst>
              <a:ahLst/>
              <a:cxnLst>
                <a:cxn ang="0">
                  <a:pos x="connsiteX0" y="connsiteY0"/>
                </a:cxn>
                <a:cxn ang="0">
                  <a:pos x="connsiteX1" y="connsiteY1"/>
                </a:cxn>
                <a:cxn ang="0">
                  <a:pos x="connsiteX2" y="connsiteY2"/>
                </a:cxn>
              </a:cxnLst>
              <a:rect l="l" t="t" r="r" b="b"/>
              <a:pathLst>
                <a:path w="6629" h="2286">
                  <a:moveTo>
                    <a:pt x="6629" y="0"/>
                  </a:moveTo>
                  <a:cubicBezTo>
                    <a:pt x="4343" y="0"/>
                    <a:pt x="2057" y="0"/>
                    <a:pt x="0" y="0"/>
                  </a:cubicBezTo>
                  <a:cubicBezTo>
                    <a:pt x="2057" y="0"/>
                    <a:pt x="4343" y="0"/>
                    <a:pt x="6629" y="0"/>
                  </a:cubicBezTo>
                  <a:close/>
                </a:path>
              </a:pathLst>
            </a:custGeom>
            <a:solidFill>
              <a:srgbClr val="FFFFFF"/>
            </a:solidFill>
            <a:ln w="2286" cap="flat">
              <a:noFill/>
              <a:prstDash val="solid"/>
              <a:miter/>
            </a:ln>
          </p:spPr>
          <p:txBody>
            <a:bodyPr rtlCol="0" anchor="ctr"/>
            <a:lstStyle/>
            <a:p>
              <a:endParaRPr lang="en-US"/>
            </a:p>
          </p:txBody>
        </p:sp>
        <p:sp>
          <p:nvSpPr>
            <p:cNvPr id="83" name="Freeform 141">
              <a:extLst>
                <a:ext uri="{FF2B5EF4-FFF2-40B4-BE49-F238E27FC236}">
                  <a16:creationId xmlns:a16="http://schemas.microsoft.com/office/drawing/2014/main" id="{409904AD-04AA-0826-442B-E2CCEDC43E76}"/>
                </a:ext>
              </a:extLst>
            </p:cNvPr>
            <p:cNvSpPr/>
            <p:nvPr/>
          </p:nvSpPr>
          <p:spPr>
            <a:xfrm>
              <a:off x="2836849" y="6186144"/>
              <a:ext cx="7086" cy="457"/>
            </a:xfrm>
            <a:custGeom>
              <a:avLst/>
              <a:gdLst>
                <a:gd name="connsiteX0" fmla="*/ 7087 w 7086"/>
                <a:gd name="connsiteY0" fmla="*/ 457 h 457"/>
                <a:gd name="connsiteX1" fmla="*/ 0 w 7086"/>
                <a:gd name="connsiteY1" fmla="*/ 0 h 457"/>
                <a:gd name="connsiteX2" fmla="*/ 7087 w 7086"/>
                <a:gd name="connsiteY2" fmla="*/ 457 h 457"/>
              </a:gdLst>
              <a:ahLst/>
              <a:cxnLst>
                <a:cxn ang="0">
                  <a:pos x="connsiteX0" y="connsiteY0"/>
                </a:cxn>
                <a:cxn ang="0">
                  <a:pos x="connsiteX1" y="connsiteY1"/>
                </a:cxn>
                <a:cxn ang="0">
                  <a:pos x="connsiteX2" y="connsiteY2"/>
                </a:cxn>
              </a:cxnLst>
              <a:rect l="l" t="t" r="r" b="b"/>
              <a:pathLst>
                <a:path w="7086" h="457">
                  <a:moveTo>
                    <a:pt x="7087" y="457"/>
                  </a:moveTo>
                  <a:cubicBezTo>
                    <a:pt x="4572" y="228"/>
                    <a:pt x="2286" y="228"/>
                    <a:pt x="0" y="0"/>
                  </a:cubicBezTo>
                  <a:cubicBezTo>
                    <a:pt x="2057" y="228"/>
                    <a:pt x="4572" y="228"/>
                    <a:pt x="7087" y="457"/>
                  </a:cubicBezTo>
                  <a:close/>
                </a:path>
              </a:pathLst>
            </a:custGeom>
            <a:solidFill>
              <a:srgbClr val="FFFFFF"/>
            </a:solidFill>
            <a:ln w="2286" cap="flat">
              <a:noFill/>
              <a:prstDash val="solid"/>
              <a:miter/>
            </a:ln>
          </p:spPr>
          <p:txBody>
            <a:bodyPr rtlCol="0" anchor="ctr"/>
            <a:lstStyle/>
            <a:p>
              <a:endParaRPr lang="en-US"/>
            </a:p>
          </p:txBody>
        </p:sp>
        <p:sp>
          <p:nvSpPr>
            <p:cNvPr id="84" name="Freeform 142">
              <a:extLst>
                <a:ext uri="{FF2B5EF4-FFF2-40B4-BE49-F238E27FC236}">
                  <a16:creationId xmlns:a16="http://schemas.microsoft.com/office/drawing/2014/main" id="{1DFE8037-0284-A276-CFF2-5E5D276B73D4}"/>
                </a:ext>
              </a:extLst>
            </p:cNvPr>
            <p:cNvSpPr/>
            <p:nvPr/>
          </p:nvSpPr>
          <p:spPr>
            <a:xfrm>
              <a:off x="2843936" y="6186373"/>
              <a:ext cx="3886" cy="228"/>
            </a:xfrm>
            <a:custGeom>
              <a:avLst/>
              <a:gdLst>
                <a:gd name="connsiteX0" fmla="*/ 3886 w 3886"/>
                <a:gd name="connsiteY0" fmla="*/ 229 h 228"/>
                <a:gd name="connsiteX1" fmla="*/ 0 w 3886"/>
                <a:gd name="connsiteY1" fmla="*/ 0 h 228"/>
                <a:gd name="connsiteX2" fmla="*/ 3886 w 3886"/>
                <a:gd name="connsiteY2" fmla="*/ 229 h 228"/>
              </a:gdLst>
              <a:ahLst/>
              <a:cxnLst>
                <a:cxn ang="0">
                  <a:pos x="connsiteX0" y="connsiteY0"/>
                </a:cxn>
                <a:cxn ang="0">
                  <a:pos x="connsiteX1" y="connsiteY1"/>
                </a:cxn>
                <a:cxn ang="0">
                  <a:pos x="connsiteX2" y="connsiteY2"/>
                </a:cxn>
              </a:cxnLst>
              <a:rect l="l" t="t" r="r" b="b"/>
              <a:pathLst>
                <a:path w="3886" h="228">
                  <a:moveTo>
                    <a:pt x="3886" y="229"/>
                  </a:moveTo>
                  <a:cubicBezTo>
                    <a:pt x="2515" y="229"/>
                    <a:pt x="1143" y="0"/>
                    <a:pt x="0" y="0"/>
                  </a:cubicBezTo>
                  <a:cubicBezTo>
                    <a:pt x="1143" y="229"/>
                    <a:pt x="2515" y="229"/>
                    <a:pt x="3886" y="229"/>
                  </a:cubicBezTo>
                  <a:close/>
                </a:path>
              </a:pathLst>
            </a:custGeom>
            <a:solidFill>
              <a:srgbClr val="FFFFFF"/>
            </a:solidFill>
            <a:ln w="2286" cap="flat">
              <a:noFill/>
              <a:prstDash val="solid"/>
              <a:miter/>
            </a:ln>
          </p:spPr>
          <p:txBody>
            <a:bodyPr rtlCol="0" anchor="ctr"/>
            <a:lstStyle/>
            <a:p>
              <a:endParaRPr lang="en-US"/>
            </a:p>
          </p:txBody>
        </p:sp>
        <p:sp>
          <p:nvSpPr>
            <p:cNvPr id="85" name="Freeform 143">
              <a:extLst>
                <a:ext uri="{FF2B5EF4-FFF2-40B4-BE49-F238E27FC236}">
                  <a16:creationId xmlns:a16="http://schemas.microsoft.com/office/drawing/2014/main" id="{442A7F77-2D5C-1C7E-17C6-46C24D3D0A3D}"/>
                </a:ext>
              </a:extLst>
            </p:cNvPr>
            <p:cNvSpPr/>
            <p:nvPr/>
          </p:nvSpPr>
          <p:spPr>
            <a:xfrm>
              <a:off x="3285820" y="6187973"/>
              <a:ext cx="11658" cy="228"/>
            </a:xfrm>
            <a:custGeom>
              <a:avLst/>
              <a:gdLst>
                <a:gd name="connsiteX0" fmla="*/ 11659 w 11658"/>
                <a:gd name="connsiteY0" fmla="*/ 0 h 228"/>
                <a:gd name="connsiteX1" fmla="*/ 0 w 11658"/>
                <a:gd name="connsiteY1" fmla="*/ 229 h 228"/>
                <a:gd name="connsiteX2" fmla="*/ 11659 w 11658"/>
                <a:gd name="connsiteY2" fmla="*/ 0 h 228"/>
              </a:gdLst>
              <a:ahLst/>
              <a:cxnLst>
                <a:cxn ang="0">
                  <a:pos x="connsiteX0" y="connsiteY0"/>
                </a:cxn>
                <a:cxn ang="0">
                  <a:pos x="connsiteX1" y="connsiteY1"/>
                </a:cxn>
                <a:cxn ang="0">
                  <a:pos x="connsiteX2" y="connsiteY2"/>
                </a:cxn>
              </a:cxnLst>
              <a:rect l="l" t="t" r="r" b="b"/>
              <a:pathLst>
                <a:path w="11658" h="228">
                  <a:moveTo>
                    <a:pt x="11659" y="0"/>
                  </a:moveTo>
                  <a:cubicBezTo>
                    <a:pt x="7772" y="0"/>
                    <a:pt x="3886" y="0"/>
                    <a:pt x="0" y="229"/>
                  </a:cubicBezTo>
                  <a:cubicBezTo>
                    <a:pt x="3886" y="229"/>
                    <a:pt x="7772" y="0"/>
                    <a:pt x="11659" y="0"/>
                  </a:cubicBezTo>
                  <a:close/>
                </a:path>
              </a:pathLst>
            </a:custGeom>
            <a:solidFill>
              <a:srgbClr val="FFFFFF"/>
            </a:solidFill>
            <a:ln w="2286" cap="flat">
              <a:noFill/>
              <a:prstDash val="solid"/>
              <a:miter/>
            </a:ln>
          </p:spPr>
          <p:txBody>
            <a:bodyPr rtlCol="0" anchor="ctr"/>
            <a:lstStyle/>
            <a:p>
              <a:endParaRPr lang="en-US"/>
            </a:p>
          </p:txBody>
        </p:sp>
        <p:sp>
          <p:nvSpPr>
            <p:cNvPr id="86" name="Freeform 144">
              <a:extLst>
                <a:ext uri="{FF2B5EF4-FFF2-40B4-BE49-F238E27FC236}">
                  <a16:creationId xmlns:a16="http://schemas.microsoft.com/office/drawing/2014/main" id="{E62B0EBC-9712-3BE2-8D0C-858794431F93}"/>
                </a:ext>
              </a:extLst>
            </p:cNvPr>
            <p:cNvSpPr/>
            <p:nvPr/>
          </p:nvSpPr>
          <p:spPr>
            <a:xfrm>
              <a:off x="3461842" y="5510631"/>
              <a:ext cx="15773" cy="7772"/>
            </a:xfrm>
            <a:custGeom>
              <a:avLst/>
              <a:gdLst>
                <a:gd name="connsiteX0" fmla="*/ 0 w 15773"/>
                <a:gd name="connsiteY0" fmla="*/ 0 h 7772"/>
                <a:gd name="connsiteX1" fmla="*/ 15773 w 15773"/>
                <a:gd name="connsiteY1" fmla="*/ 7772 h 7772"/>
                <a:gd name="connsiteX2" fmla="*/ 0 w 15773"/>
                <a:gd name="connsiteY2" fmla="*/ 0 h 7772"/>
              </a:gdLst>
              <a:ahLst/>
              <a:cxnLst>
                <a:cxn ang="0">
                  <a:pos x="connsiteX0" y="connsiteY0"/>
                </a:cxn>
                <a:cxn ang="0">
                  <a:pos x="connsiteX1" y="connsiteY1"/>
                </a:cxn>
                <a:cxn ang="0">
                  <a:pos x="connsiteX2" y="connsiteY2"/>
                </a:cxn>
              </a:cxnLst>
              <a:rect l="l" t="t" r="r" b="b"/>
              <a:pathLst>
                <a:path w="15773" h="7772">
                  <a:moveTo>
                    <a:pt x="0" y="0"/>
                  </a:moveTo>
                  <a:cubicBezTo>
                    <a:pt x="5944" y="2057"/>
                    <a:pt x="11201" y="4800"/>
                    <a:pt x="15773" y="7772"/>
                  </a:cubicBezTo>
                  <a:cubicBezTo>
                    <a:pt x="11201" y="4800"/>
                    <a:pt x="5944" y="2057"/>
                    <a:pt x="0" y="0"/>
                  </a:cubicBezTo>
                  <a:close/>
                </a:path>
              </a:pathLst>
            </a:custGeom>
            <a:solidFill>
              <a:srgbClr val="FFFFFF"/>
            </a:solidFill>
            <a:ln w="2286" cap="flat">
              <a:noFill/>
              <a:prstDash val="solid"/>
              <a:miter/>
            </a:ln>
          </p:spPr>
          <p:txBody>
            <a:bodyPr rtlCol="0" anchor="ctr"/>
            <a:lstStyle/>
            <a:p>
              <a:endParaRPr lang="en-US"/>
            </a:p>
          </p:txBody>
        </p:sp>
        <p:sp>
          <p:nvSpPr>
            <p:cNvPr id="87" name="Freeform 145">
              <a:extLst>
                <a:ext uri="{FF2B5EF4-FFF2-40B4-BE49-F238E27FC236}">
                  <a16:creationId xmlns:a16="http://schemas.microsoft.com/office/drawing/2014/main" id="{FD09CD8B-8639-3354-C0D6-CD26F100E99B}"/>
                </a:ext>
              </a:extLst>
            </p:cNvPr>
            <p:cNvSpPr/>
            <p:nvPr/>
          </p:nvSpPr>
          <p:spPr>
            <a:xfrm>
              <a:off x="3484245" y="6122365"/>
              <a:ext cx="2971" cy="15087"/>
            </a:xfrm>
            <a:custGeom>
              <a:avLst/>
              <a:gdLst>
                <a:gd name="connsiteX0" fmla="*/ 2972 w 2971"/>
                <a:gd name="connsiteY0" fmla="*/ 0 h 15087"/>
                <a:gd name="connsiteX1" fmla="*/ 0 w 2971"/>
                <a:gd name="connsiteY1" fmla="*/ 15088 h 15087"/>
                <a:gd name="connsiteX2" fmla="*/ 2972 w 2971"/>
                <a:gd name="connsiteY2" fmla="*/ 0 h 15087"/>
              </a:gdLst>
              <a:ahLst/>
              <a:cxnLst>
                <a:cxn ang="0">
                  <a:pos x="connsiteX0" y="connsiteY0"/>
                </a:cxn>
                <a:cxn ang="0">
                  <a:pos x="connsiteX1" y="connsiteY1"/>
                </a:cxn>
                <a:cxn ang="0">
                  <a:pos x="connsiteX2" y="connsiteY2"/>
                </a:cxn>
              </a:cxnLst>
              <a:rect l="l" t="t" r="r" b="b"/>
              <a:pathLst>
                <a:path w="2971" h="15087">
                  <a:moveTo>
                    <a:pt x="2972" y="0"/>
                  </a:moveTo>
                  <a:cubicBezTo>
                    <a:pt x="2057" y="5029"/>
                    <a:pt x="914" y="10059"/>
                    <a:pt x="0" y="15088"/>
                  </a:cubicBezTo>
                  <a:cubicBezTo>
                    <a:pt x="1143" y="10059"/>
                    <a:pt x="2057" y="5029"/>
                    <a:pt x="2972" y="0"/>
                  </a:cubicBezTo>
                  <a:close/>
                </a:path>
              </a:pathLst>
            </a:custGeom>
            <a:solidFill>
              <a:srgbClr val="FFFFFF"/>
            </a:solidFill>
            <a:ln w="2286" cap="flat">
              <a:noFill/>
              <a:prstDash val="solid"/>
              <a:miter/>
            </a:ln>
          </p:spPr>
          <p:txBody>
            <a:bodyPr rtlCol="0" anchor="ctr"/>
            <a:lstStyle/>
            <a:p>
              <a:endParaRPr lang="en-US"/>
            </a:p>
          </p:txBody>
        </p:sp>
        <p:sp>
          <p:nvSpPr>
            <p:cNvPr id="88" name="Freeform 146">
              <a:extLst>
                <a:ext uri="{FF2B5EF4-FFF2-40B4-BE49-F238E27FC236}">
                  <a16:creationId xmlns:a16="http://schemas.microsoft.com/office/drawing/2014/main" id="{CDF5DE81-45A6-6BF7-50E6-CEF70239542C}"/>
                </a:ext>
              </a:extLst>
            </p:cNvPr>
            <p:cNvSpPr/>
            <p:nvPr/>
          </p:nvSpPr>
          <p:spPr>
            <a:xfrm>
              <a:off x="3500475" y="5993206"/>
              <a:ext cx="685" cy="14630"/>
            </a:xfrm>
            <a:custGeom>
              <a:avLst/>
              <a:gdLst>
                <a:gd name="connsiteX0" fmla="*/ 686 w 685"/>
                <a:gd name="connsiteY0" fmla="*/ 0 h 14630"/>
                <a:gd name="connsiteX1" fmla="*/ 0 w 685"/>
                <a:gd name="connsiteY1" fmla="*/ 14631 h 14630"/>
                <a:gd name="connsiteX2" fmla="*/ 686 w 685"/>
                <a:gd name="connsiteY2" fmla="*/ 0 h 14630"/>
              </a:gdLst>
              <a:ahLst/>
              <a:cxnLst>
                <a:cxn ang="0">
                  <a:pos x="connsiteX0" y="connsiteY0"/>
                </a:cxn>
                <a:cxn ang="0">
                  <a:pos x="connsiteX1" y="connsiteY1"/>
                </a:cxn>
                <a:cxn ang="0">
                  <a:pos x="connsiteX2" y="connsiteY2"/>
                </a:cxn>
              </a:cxnLst>
              <a:rect l="l" t="t" r="r" b="b"/>
              <a:pathLst>
                <a:path w="685" h="14630">
                  <a:moveTo>
                    <a:pt x="686" y="0"/>
                  </a:moveTo>
                  <a:cubicBezTo>
                    <a:pt x="229" y="4801"/>
                    <a:pt x="0" y="9830"/>
                    <a:pt x="0" y="14631"/>
                  </a:cubicBezTo>
                  <a:cubicBezTo>
                    <a:pt x="0" y="9601"/>
                    <a:pt x="229" y="4801"/>
                    <a:pt x="686" y="0"/>
                  </a:cubicBezTo>
                  <a:close/>
                </a:path>
              </a:pathLst>
            </a:custGeom>
            <a:solidFill>
              <a:srgbClr val="FFFFFF"/>
            </a:solidFill>
            <a:ln w="2286" cap="flat">
              <a:noFill/>
              <a:prstDash val="solid"/>
              <a:miter/>
            </a:ln>
          </p:spPr>
          <p:txBody>
            <a:bodyPr rtlCol="0" anchor="ctr"/>
            <a:lstStyle/>
            <a:p>
              <a:endParaRPr lang="en-US"/>
            </a:p>
          </p:txBody>
        </p:sp>
        <p:sp>
          <p:nvSpPr>
            <p:cNvPr id="89" name="Freeform 147">
              <a:extLst>
                <a:ext uri="{FF2B5EF4-FFF2-40B4-BE49-F238E27FC236}">
                  <a16:creationId xmlns:a16="http://schemas.microsoft.com/office/drawing/2014/main" id="{8344041C-C763-1E3A-532E-7D0A3CDF87E4}"/>
                </a:ext>
              </a:extLst>
            </p:cNvPr>
            <p:cNvSpPr/>
            <p:nvPr/>
          </p:nvSpPr>
          <p:spPr>
            <a:xfrm>
              <a:off x="3375431" y="6186830"/>
              <a:ext cx="8686" cy="228"/>
            </a:xfrm>
            <a:custGeom>
              <a:avLst/>
              <a:gdLst>
                <a:gd name="connsiteX0" fmla="*/ 8687 w 8686"/>
                <a:gd name="connsiteY0" fmla="*/ 0 h 228"/>
                <a:gd name="connsiteX1" fmla="*/ 0 w 8686"/>
                <a:gd name="connsiteY1" fmla="*/ 229 h 228"/>
                <a:gd name="connsiteX2" fmla="*/ 8687 w 8686"/>
                <a:gd name="connsiteY2" fmla="*/ 0 h 228"/>
              </a:gdLst>
              <a:ahLst/>
              <a:cxnLst>
                <a:cxn ang="0">
                  <a:pos x="connsiteX0" y="connsiteY0"/>
                </a:cxn>
                <a:cxn ang="0">
                  <a:pos x="connsiteX1" y="connsiteY1"/>
                </a:cxn>
                <a:cxn ang="0">
                  <a:pos x="connsiteX2" y="connsiteY2"/>
                </a:cxn>
              </a:cxnLst>
              <a:rect l="l" t="t" r="r" b="b"/>
              <a:pathLst>
                <a:path w="8686" h="228">
                  <a:moveTo>
                    <a:pt x="8687" y="0"/>
                  </a:moveTo>
                  <a:cubicBezTo>
                    <a:pt x="5944" y="0"/>
                    <a:pt x="2972" y="0"/>
                    <a:pt x="0" y="229"/>
                  </a:cubicBezTo>
                  <a:cubicBezTo>
                    <a:pt x="2972" y="229"/>
                    <a:pt x="5944" y="0"/>
                    <a:pt x="8687" y="0"/>
                  </a:cubicBezTo>
                  <a:close/>
                </a:path>
              </a:pathLst>
            </a:custGeom>
            <a:solidFill>
              <a:srgbClr val="FFFFFF"/>
            </a:solidFill>
            <a:ln w="2286" cap="flat">
              <a:noFill/>
              <a:prstDash val="solid"/>
              <a:miter/>
            </a:ln>
          </p:spPr>
          <p:txBody>
            <a:bodyPr rtlCol="0" anchor="ctr"/>
            <a:lstStyle/>
            <a:p>
              <a:endParaRPr lang="en-US"/>
            </a:p>
          </p:txBody>
        </p:sp>
        <p:sp>
          <p:nvSpPr>
            <p:cNvPr id="90" name="Freeform 148">
              <a:extLst>
                <a:ext uri="{FF2B5EF4-FFF2-40B4-BE49-F238E27FC236}">
                  <a16:creationId xmlns:a16="http://schemas.microsoft.com/office/drawing/2014/main" id="{125EA1D2-67C5-0C1F-F960-DBF3D0603660}"/>
                </a:ext>
              </a:extLst>
            </p:cNvPr>
            <p:cNvSpPr/>
            <p:nvPr/>
          </p:nvSpPr>
          <p:spPr>
            <a:xfrm>
              <a:off x="3480816" y="6144539"/>
              <a:ext cx="2057" cy="7086"/>
            </a:xfrm>
            <a:custGeom>
              <a:avLst/>
              <a:gdLst>
                <a:gd name="connsiteX0" fmla="*/ 2057 w 2057"/>
                <a:gd name="connsiteY0" fmla="*/ 0 h 7086"/>
                <a:gd name="connsiteX1" fmla="*/ 0 w 2057"/>
                <a:gd name="connsiteY1" fmla="*/ 7087 h 7086"/>
                <a:gd name="connsiteX2" fmla="*/ 2057 w 2057"/>
                <a:gd name="connsiteY2" fmla="*/ 0 h 7086"/>
              </a:gdLst>
              <a:ahLst/>
              <a:cxnLst>
                <a:cxn ang="0">
                  <a:pos x="connsiteX0" y="connsiteY0"/>
                </a:cxn>
                <a:cxn ang="0">
                  <a:pos x="connsiteX1" y="connsiteY1"/>
                </a:cxn>
                <a:cxn ang="0">
                  <a:pos x="connsiteX2" y="connsiteY2"/>
                </a:cxn>
              </a:cxnLst>
              <a:rect l="l" t="t" r="r" b="b"/>
              <a:pathLst>
                <a:path w="2057" h="7086">
                  <a:moveTo>
                    <a:pt x="2057" y="0"/>
                  </a:moveTo>
                  <a:cubicBezTo>
                    <a:pt x="1372" y="2286"/>
                    <a:pt x="914" y="4801"/>
                    <a:pt x="0" y="7087"/>
                  </a:cubicBezTo>
                  <a:cubicBezTo>
                    <a:pt x="914" y="4801"/>
                    <a:pt x="1600" y="2515"/>
                    <a:pt x="2057" y="0"/>
                  </a:cubicBezTo>
                  <a:close/>
                </a:path>
              </a:pathLst>
            </a:custGeom>
            <a:solidFill>
              <a:srgbClr val="FFFFFF"/>
            </a:solidFill>
            <a:ln w="2286" cap="flat">
              <a:noFill/>
              <a:prstDash val="solid"/>
              <a:miter/>
            </a:ln>
          </p:spPr>
          <p:txBody>
            <a:bodyPr rtlCol="0" anchor="ctr"/>
            <a:lstStyle/>
            <a:p>
              <a:endParaRPr lang="en-US"/>
            </a:p>
          </p:txBody>
        </p:sp>
        <p:sp>
          <p:nvSpPr>
            <p:cNvPr id="91" name="Freeform 149">
              <a:extLst>
                <a:ext uri="{FF2B5EF4-FFF2-40B4-BE49-F238E27FC236}">
                  <a16:creationId xmlns:a16="http://schemas.microsoft.com/office/drawing/2014/main" id="{72DEE474-F819-3E93-7DD7-2544597E4659}"/>
                </a:ext>
              </a:extLst>
            </p:cNvPr>
            <p:cNvSpPr/>
            <p:nvPr/>
          </p:nvSpPr>
          <p:spPr>
            <a:xfrm>
              <a:off x="2470632" y="5290943"/>
              <a:ext cx="234315" cy="236525"/>
            </a:xfrm>
            <a:custGeom>
              <a:avLst/>
              <a:gdLst>
                <a:gd name="connsiteX0" fmla="*/ 234315 w 234315"/>
                <a:gd name="connsiteY0" fmla="*/ 123676 h 236525"/>
                <a:gd name="connsiteX1" fmla="*/ 112014 w 234315"/>
                <a:gd name="connsiteY1" fmla="*/ 232 h 236525"/>
                <a:gd name="connsiteX2" fmla="*/ 0 w 234315"/>
                <a:gd name="connsiteY2" fmla="*/ 117733 h 236525"/>
                <a:gd name="connsiteX3" fmla="*/ 119786 w 234315"/>
                <a:gd name="connsiteY3" fmla="*/ 236376 h 236525"/>
                <a:gd name="connsiteX4" fmla="*/ 234315 w 234315"/>
                <a:gd name="connsiteY4" fmla="*/ 123676 h 23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 h="236525">
                  <a:moveTo>
                    <a:pt x="234315" y="123676"/>
                  </a:moveTo>
                  <a:cubicBezTo>
                    <a:pt x="234315" y="72927"/>
                    <a:pt x="180137" y="-4797"/>
                    <a:pt x="112014" y="232"/>
                  </a:cubicBezTo>
                  <a:cubicBezTo>
                    <a:pt x="45491" y="-1596"/>
                    <a:pt x="0" y="50524"/>
                    <a:pt x="0" y="117733"/>
                  </a:cubicBezTo>
                  <a:cubicBezTo>
                    <a:pt x="229" y="190656"/>
                    <a:pt x="49606" y="232490"/>
                    <a:pt x="119786" y="236376"/>
                  </a:cubicBezTo>
                  <a:cubicBezTo>
                    <a:pt x="179222" y="240034"/>
                    <a:pt x="234544" y="176026"/>
                    <a:pt x="234315" y="123676"/>
                  </a:cubicBezTo>
                  <a:close/>
                </a:path>
              </a:pathLst>
            </a:custGeom>
            <a:solidFill>
              <a:srgbClr val="FFFFFF"/>
            </a:solidFill>
            <a:ln w="2286" cap="flat">
              <a:noFill/>
              <a:prstDash val="solid"/>
              <a:miter/>
            </a:ln>
          </p:spPr>
          <p:txBody>
            <a:bodyPr rtlCol="0" anchor="ctr"/>
            <a:lstStyle/>
            <a:p>
              <a:endParaRPr lang="en-US"/>
            </a:p>
          </p:txBody>
        </p:sp>
        <p:sp>
          <p:nvSpPr>
            <p:cNvPr id="92" name="Freeform 150">
              <a:extLst>
                <a:ext uri="{FF2B5EF4-FFF2-40B4-BE49-F238E27FC236}">
                  <a16:creationId xmlns:a16="http://schemas.microsoft.com/office/drawing/2014/main" id="{DAF0249E-398C-0C89-C089-CCBC49119C7D}"/>
                </a:ext>
              </a:extLst>
            </p:cNvPr>
            <p:cNvSpPr/>
            <p:nvPr/>
          </p:nvSpPr>
          <p:spPr>
            <a:xfrm>
              <a:off x="2586810" y="5965591"/>
              <a:ext cx="103616" cy="209454"/>
            </a:xfrm>
            <a:custGeom>
              <a:avLst/>
              <a:gdLst>
                <a:gd name="connsiteX0" fmla="*/ 89334 w 103616"/>
                <a:gd name="connsiteY0" fmla="*/ 1326 h 209454"/>
                <a:gd name="connsiteX1" fmla="*/ 46128 w 103616"/>
                <a:gd name="connsiteY1" fmla="*/ 5670 h 209454"/>
                <a:gd name="connsiteX2" fmla="*/ 34241 w 103616"/>
                <a:gd name="connsiteY2" fmla="*/ 4755 h 209454"/>
                <a:gd name="connsiteX3" fmla="*/ 6352 w 103616"/>
                <a:gd name="connsiteY3" fmla="*/ 30816 h 209454"/>
                <a:gd name="connsiteX4" fmla="*/ 866 w 103616"/>
                <a:gd name="connsiteY4" fmla="*/ 151059 h 209454"/>
                <a:gd name="connsiteX5" fmla="*/ 866 w 103616"/>
                <a:gd name="connsiteY5" fmla="*/ 177348 h 209454"/>
                <a:gd name="connsiteX6" fmla="*/ 28983 w 103616"/>
                <a:gd name="connsiteY6" fmla="*/ 208209 h 209454"/>
                <a:gd name="connsiteX7" fmla="*/ 74932 w 103616"/>
                <a:gd name="connsiteY7" fmla="*/ 186035 h 209454"/>
                <a:gd name="connsiteX8" fmla="*/ 96878 w 103616"/>
                <a:gd name="connsiteY8" fmla="*/ 79736 h 209454"/>
                <a:gd name="connsiteX9" fmla="*/ 103507 w 103616"/>
                <a:gd name="connsiteY9" fmla="*/ 12528 h 209454"/>
                <a:gd name="connsiteX10" fmla="*/ 89334 w 103616"/>
                <a:gd name="connsiteY10" fmla="*/ 1326 h 20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616" h="209454">
                  <a:moveTo>
                    <a:pt x="89334" y="1326"/>
                  </a:moveTo>
                  <a:cubicBezTo>
                    <a:pt x="75161" y="7270"/>
                    <a:pt x="60302" y="4527"/>
                    <a:pt x="46128" y="5670"/>
                  </a:cubicBezTo>
                  <a:cubicBezTo>
                    <a:pt x="42014" y="5441"/>
                    <a:pt x="38127" y="4984"/>
                    <a:pt x="34241" y="4755"/>
                  </a:cubicBezTo>
                  <a:cubicBezTo>
                    <a:pt x="6809" y="3155"/>
                    <a:pt x="7266" y="3155"/>
                    <a:pt x="6352" y="30816"/>
                  </a:cubicBezTo>
                  <a:cubicBezTo>
                    <a:pt x="4980" y="70821"/>
                    <a:pt x="6809" y="111283"/>
                    <a:pt x="866" y="151059"/>
                  </a:cubicBezTo>
                  <a:cubicBezTo>
                    <a:pt x="-506" y="159746"/>
                    <a:pt x="-49" y="168661"/>
                    <a:pt x="866" y="177348"/>
                  </a:cubicBezTo>
                  <a:cubicBezTo>
                    <a:pt x="3380" y="199294"/>
                    <a:pt x="9781" y="205923"/>
                    <a:pt x="28983" y="208209"/>
                  </a:cubicBezTo>
                  <a:cubicBezTo>
                    <a:pt x="61216" y="211638"/>
                    <a:pt x="67160" y="209124"/>
                    <a:pt x="74932" y="186035"/>
                  </a:cubicBezTo>
                  <a:cubicBezTo>
                    <a:pt x="86819" y="151516"/>
                    <a:pt x="91163" y="115626"/>
                    <a:pt x="96878" y="79736"/>
                  </a:cubicBezTo>
                  <a:cubicBezTo>
                    <a:pt x="100307" y="57562"/>
                    <a:pt x="101678" y="34930"/>
                    <a:pt x="103507" y="12528"/>
                  </a:cubicBezTo>
                  <a:cubicBezTo>
                    <a:pt x="104421" y="3155"/>
                    <a:pt x="99621" y="-2789"/>
                    <a:pt x="89334" y="1326"/>
                  </a:cubicBezTo>
                  <a:close/>
                </a:path>
              </a:pathLst>
            </a:custGeom>
            <a:solidFill>
              <a:srgbClr val="FFFFFF"/>
            </a:solidFill>
            <a:ln w="2286" cap="flat">
              <a:noFill/>
              <a:prstDash val="solid"/>
              <a:miter/>
            </a:ln>
          </p:spPr>
          <p:txBody>
            <a:bodyPr rtlCol="0" anchor="ctr"/>
            <a:lstStyle/>
            <a:p>
              <a:endParaRPr lang="en-US"/>
            </a:p>
          </p:txBody>
        </p:sp>
        <p:sp>
          <p:nvSpPr>
            <p:cNvPr id="93" name="Freeform 151">
              <a:extLst>
                <a:ext uri="{FF2B5EF4-FFF2-40B4-BE49-F238E27FC236}">
                  <a16:creationId xmlns:a16="http://schemas.microsoft.com/office/drawing/2014/main" id="{3F3CE3C7-B4CF-887A-DFB1-EC96AAE463B7}"/>
                </a:ext>
              </a:extLst>
            </p:cNvPr>
            <p:cNvSpPr/>
            <p:nvPr/>
          </p:nvSpPr>
          <p:spPr>
            <a:xfrm>
              <a:off x="2460238" y="5442155"/>
              <a:ext cx="447947" cy="421378"/>
            </a:xfrm>
            <a:custGeom>
              <a:avLst/>
              <a:gdLst>
                <a:gd name="connsiteX0" fmla="*/ 7194 w 447947"/>
                <a:gd name="connsiteY0" fmla="*/ 279702 h 421378"/>
                <a:gd name="connsiteX1" fmla="*/ 12909 w 447947"/>
                <a:gd name="connsiteY1" fmla="*/ 358798 h 421378"/>
                <a:gd name="connsiteX2" fmla="*/ 72802 w 447947"/>
                <a:gd name="connsiteY2" fmla="*/ 414576 h 421378"/>
                <a:gd name="connsiteX3" fmla="*/ 113264 w 447947"/>
                <a:gd name="connsiteY3" fmla="*/ 413205 h 421378"/>
                <a:gd name="connsiteX4" fmla="*/ 105035 w 447947"/>
                <a:gd name="connsiteY4" fmla="*/ 378915 h 421378"/>
                <a:gd name="connsiteX5" fmla="*/ 60000 w 447947"/>
                <a:gd name="connsiteY5" fmla="*/ 320622 h 421378"/>
                <a:gd name="connsiteX6" fmla="*/ 59772 w 447947"/>
                <a:gd name="connsiteY6" fmla="*/ 277645 h 421378"/>
                <a:gd name="connsiteX7" fmla="*/ 92004 w 447947"/>
                <a:gd name="connsiteY7" fmla="*/ 256614 h 421378"/>
                <a:gd name="connsiteX8" fmla="*/ 99548 w 447947"/>
                <a:gd name="connsiteY8" fmla="*/ 252728 h 421378"/>
                <a:gd name="connsiteX9" fmla="*/ 260483 w 447947"/>
                <a:gd name="connsiteY9" fmla="*/ 252956 h 421378"/>
                <a:gd name="connsiteX10" fmla="*/ 277170 w 447947"/>
                <a:gd name="connsiteY10" fmla="*/ 244955 h 421378"/>
                <a:gd name="connsiteX11" fmla="*/ 278771 w 447947"/>
                <a:gd name="connsiteY11" fmla="*/ 215694 h 421378"/>
                <a:gd name="connsiteX12" fmla="*/ 276942 w 447947"/>
                <a:gd name="connsiteY12" fmla="*/ 86078 h 421378"/>
                <a:gd name="connsiteX13" fmla="*/ 285857 w 447947"/>
                <a:gd name="connsiteY13" fmla="*/ 59103 h 421378"/>
                <a:gd name="connsiteX14" fmla="*/ 356952 w 447947"/>
                <a:gd name="connsiteY14" fmla="*/ 61847 h 421378"/>
                <a:gd name="connsiteX15" fmla="*/ 375011 w 447947"/>
                <a:gd name="connsiteY15" fmla="*/ 113282 h 421378"/>
                <a:gd name="connsiteX16" fmla="*/ 379812 w 447947"/>
                <a:gd name="connsiteY16" fmla="*/ 189634 h 421378"/>
                <a:gd name="connsiteX17" fmla="*/ 400614 w 447947"/>
                <a:gd name="connsiteY17" fmla="*/ 218666 h 421378"/>
                <a:gd name="connsiteX18" fmla="*/ 430332 w 447947"/>
                <a:gd name="connsiteY18" fmla="*/ 203121 h 421378"/>
                <a:gd name="connsiteX19" fmla="*/ 439019 w 447947"/>
                <a:gd name="connsiteY19" fmla="*/ 188034 h 421378"/>
                <a:gd name="connsiteX20" fmla="*/ 431933 w 447947"/>
                <a:gd name="connsiteY20" fmla="*/ 70991 h 421378"/>
                <a:gd name="connsiteX21" fmla="*/ 414559 w 447947"/>
                <a:gd name="connsiteY21" fmla="*/ 51560 h 421378"/>
                <a:gd name="connsiteX22" fmla="*/ 277628 w 447947"/>
                <a:gd name="connsiteY22" fmla="*/ 582 h 421378"/>
                <a:gd name="connsiteX23" fmla="*/ 259340 w 447947"/>
                <a:gd name="connsiteY23" fmla="*/ 10412 h 421378"/>
                <a:gd name="connsiteX24" fmla="*/ 255453 w 447947"/>
                <a:gd name="connsiteY24" fmla="*/ 18413 h 421378"/>
                <a:gd name="connsiteX25" fmla="*/ 120579 w 447947"/>
                <a:gd name="connsiteY25" fmla="*/ 104595 h 421378"/>
                <a:gd name="connsiteX26" fmla="*/ 104349 w 447947"/>
                <a:gd name="connsiteY26" fmla="*/ 118311 h 421378"/>
                <a:gd name="connsiteX27" fmla="*/ 28454 w 447947"/>
                <a:gd name="connsiteY27" fmla="*/ 244041 h 421378"/>
                <a:gd name="connsiteX28" fmla="*/ 7194 w 447947"/>
                <a:gd name="connsiteY28" fmla="*/ 279702 h 4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7947" h="421378">
                  <a:moveTo>
                    <a:pt x="7194" y="279702"/>
                  </a:moveTo>
                  <a:cubicBezTo>
                    <a:pt x="-3093" y="306906"/>
                    <a:pt x="-3322" y="333881"/>
                    <a:pt x="12909" y="358798"/>
                  </a:cubicBezTo>
                  <a:cubicBezTo>
                    <a:pt x="28225" y="382115"/>
                    <a:pt x="49256" y="400175"/>
                    <a:pt x="72802" y="414576"/>
                  </a:cubicBezTo>
                  <a:cubicBezTo>
                    <a:pt x="88804" y="424406"/>
                    <a:pt x="106406" y="423263"/>
                    <a:pt x="113264" y="413205"/>
                  </a:cubicBezTo>
                  <a:cubicBezTo>
                    <a:pt x="122865" y="399260"/>
                    <a:pt x="112350" y="388973"/>
                    <a:pt x="105035" y="378915"/>
                  </a:cubicBezTo>
                  <a:cubicBezTo>
                    <a:pt x="90404" y="359255"/>
                    <a:pt x="74631" y="340510"/>
                    <a:pt x="60000" y="320622"/>
                  </a:cubicBezTo>
                  <a:cubicBezTo>
                    <a:pt x="44913" y="299819"/>
                    <a:pt x="45370" y="299591"/>
                    <a:pt x="59772" y="277645"/>
                  </a:cubicBezTo>
                  <a:cubicBezTo>
                    <a:pt x="67544" y="265986"/>
                    <a:pt x="71659" y="249299"/>
                    <a:pt x="92004" y="256614"/>
                  </a:cubicBezTo>
                  <a:cubicBezTo>
                    <a:pt x="93833" y="257300"/>
                    <a:pt x="97491" y="254556"/>
                    <a:pt x="99548" y="252728"/>
                  </a:cubicBezTo>
                  <a:cubicBezTo>
                    <a:pt x="178415" y="196721"/>
                    <a:pt x="246767" y="245184"/>
                    <a:pt x="260483" y="252956"/>
                  </a:cubicBezTo>
                  <a:cubicBezTo>
                    <a:pt x="270770" y="258671"/>
                    <a:pt x="275799" y="254099"/>
                    <a:pt x="277170" y="244955"/>
                  </a:cubicBezTo>
                  <a:cubicBezTo>
                    <a:pt x="278771" y="235354"/>
                    <a:pt x="278542" y="225524"/>
                    <a:pt x="278771" y="215694"/>
                  </a:cubicBezTo>
                  <a:cubicBezTo>
                    <a:pt x="278999" y="196949"/>
                    <a:pt x="277170" y="110767"/>
                    <a:pt x="276942" y="86078"/>
                  </a:cubicBezTo>
                  <a:cubicBezTo>
                    <a:pt x="276942" y="76020"/>
                    <a:pt x="277856" y="66419"/>
                    <a:pt x="285857" y="59103"/>
                  </a:cubicBezTo>
                  <a:cubicBezTo>
                    <a:pt x="299573" y="46073"/>
                    <a:pt x="343464" y="48131"/>
                    <a:pt x="356952" y="61847"/>
                  </a:cubicBezTo>
                  <a:cubicBezTo>
                    <a:pt x="370896" y="76248"/>
                    <a:pt x="375240" y="94079"/>
                    <a:pt x="375011" y="113282"/>
                  </a:cubicBezTo>
                  <a:cubicBezTo>
                    <a:pt x="374554" y="138885"/>
                    <a:pt x="375468" y="164259"/>
                    <a:pt x="379812" y="189634"/>
                  </a:cubicBezTo>
                  <a:cubicBezTo>
                    <a:pt x="382098" y="202436"/>
                    <a:pt x="385527" y="215694"/>
                    <a:pt x="400614" y="218666"/>
                  </a:cubicBezTo>
                  <a:cubicBezTo>
                    <a:pt x="413645" y="221181"/>
                    <a:pt x="422789" y="212265"/>
                    <a:pt x="430332" y="203121"/>
                  </a:cubicBezTo>
                  <a:cubicBezTo>
                    <a:pt x="433990" y="198778"/>
                    <a:pt x="436962" y="193292"/>
                    <a:pt x="439019" y="188034"/>
                  </a:cubicBezTo>
                  <a:cubicBezTo>
                    <a:pt x="454335" y="148029"/>
                    <a:pt x="448620" y="109167"/>
                    <a:pt x="431933" y="70991"/>
                  </a:cubicBezTo>
                  <a:cubicBezTo>
                    <a:pt x="428275" y="62532"/>
                    <a:pt x="422331" y="55903"/>
                    <a:pt x="414559" y="51560"/>
                  </a:cubicBezTo>
                  <a:cubicBezTo>
                    <a:pt x="371811" y="27099"/>
                    <a:pt x="326091" y="10412"/>
                    <a:pt x="277628" y="582"/>
                  </a:cubicBezTo>
                  <a:cubicBezTo>
                    <a:pt x="267798" y="-1476"/>
                    <a:pt x="262769" y="1953"/>
                    <a:pt x="259340" y="10412"/>
                  </a:cubicBezTo>
                  <a:cubicBezTo>
                    <a:pt x="258197" y="13155"/>
                    <a:pt x="256825" y="15669"/>
                    <a:pt x="255453" y="18413"/>
                  </a:cubicBezTo>
                  <a:cubicBezTo>
                    <a:pt x="226193" y="71905"/>
                    <a:pt x="186416" y="108938"/>
                    <a:pt x="120579" y="104595"/>
                  </a:cubicBezTo>
                  <a:cubicBezTo>
                    <a:pt x="109835" y="103909"/>
                    <a:pt x="107549" y="111453"/>
                    <a:pt x="104349" y="118311"/>
                  </a:cubicBezTo>
                  <a:cubicBezTo>
                    <a:pt x="83318" y="162888"/>
                    <a:pt x="56800" y="204036"/>
                    <a:pt x="28454" y="244041"/>
                  </a:cubicBezTo>
                  <a:cubicBezTo>
                    <a:pt x="19767" y="255471"/>
                    <a:pt x="11994" y="266901"/>
                    <a:pt x="7194" y="279702"/>
                  </a:cubicBezTo>
                  <a:close/>
                </a:path>
              </a:pathLst>
            </a:custGeom>
            <a:solidFill>
              <a:srgbClr val="FFFFFF"/>
            </a:solidFill>
            <a:ln w="2286" cap="flat">
              <a:noFill/>
              <a:prstDash val="solid"/>
              <a:miter/>
            </a:ln>
          </p:spPr>
          <p:txBody>
            <a:bodyPr rtlCol="0" anchor="ctr"/>
            <a:lstStyle/>
            <a:p>
              <a:endParaRPr lang="en-US"/>
            </a:p>
          </p:txBody>
        </p:sp>
        <p:sp>
          <p:nvSpPr>
            <p:cNvPr id="94" name="Freeform 152">
              <a:extLst>
                <a:ext uri="{FF2B5EF4-FFF2-40B4-BE49-F238E27FC236}">
                  <a16:creationId xmlns:a16="http://schemas.microsoft.com/office/drawing/2014/main" id="{C7A6A1E4-7EF1-A39F-EED8-01A5F0CEEFA9}"/>
                </a:ext>
              </a:extLst>
            </p:cNvPr>
            <p:cNvSpPr/>
            <p:nvPr/>
          </p:nvSpPr>
          <p:spPr>
            <a:xfrm>
              <a:off x="3171063" y="5228767"/>
              <a:ext cx="67534" cy="229514"/>
            </a:xfrm>
            <a:custGeom>
              <a:avLst/>
              <a:gdLst>
                <a:gd name="connsiteX0" fmla="*/ 40005 w 67534"/>
                <a:gd name="connsiteY0" fmla="*/ 229514 h 229514"/>
                <a:gd name="connsiteX1" fmla="*/ 40005 w 67534"/>
                <a:gd name="connsiteY1" fmla="*/ 229514 h 229514"/>
                <a:gd name="connsiteX2" fmla="*/ 40005 w 67534"/>
                <a:gd name="connsiteY2" fmla="*/ 225857 h 229514"/>
                <a:gd name="connsiteX3" fmla="*/ 40005 w 67534"/>
                <a:gd name="connsiteY3" fmla="*/ 225857 h 229514"/>
                <a:gd name="connsiteX4" fmla="*/ 40234 w 67534"/>
                <a:gd name="connsiteY4" fmla="*/ 222428 h 229514"/>
                <a:gd name="connsiteX5" fmla="*/ 40234 w 67534"/>
                <a:gd name="connsiteY5" fmla="*/ 222199 h 229514"/>
                <a:gd name="connsiteX6" fmla="*/ 40691 w 67534"/>
                <a:gd name="connsiteY6" fmla="*/ 218999 h 229514"/>
                <a:gd name="connsiteX7" fmla="*/ 40691 w 67534"/>
                <a:gd name="connsiteY7" fmla="*/ 218313 h 229514"/>
                <a:gd name="connsiteX8" fmla="*/ 41605 w 67534"/>
                <a:gd name="connsiteY8" fmla="*/ 214427 h 229514"/>
                <a:gd name="connsiteX9" fmla="*/ 41605 w 67534"/>
                <a:gd name="connsiteY9" fmla="*/ 214427 h 229514"/>
                <a:gd name="connsiteX10" fmla="*/ 48920 w 67534"/>
                <a:gd name="connsiteY10" fmla="*/ 190424 h 229514"/>
                <a:gd name="connsiteX11" fmla="*/ 56693 w 67534"/>
                <a:gd name="connsiteY11" fmla="*/ 166649 h 229514"/>
                <a:gd name="connsiteX12" fmla="*/ 66751 w 67534"/>
                <a:gd name="connsiteY12" fmla="*/ 100127 h 229514"/>
                <a:gd name="connsiteX13" fmla="*/ 66065 w 67534"/>
                <a:gd name="connsiteY13" fmla="*/ 95097 h 229514"/>
                <a:gd name="connsiteX14" fmla="*/ 65837 w 67534"/>
                <a:gd name="connsiteY14" fmla="*/ 93497 h 229514"/>
                <a:gd name="connsiteX15" fmla="*/ 65380 w 67534"/>
                <a:gd name="connsiteY15" fmla="*/ 90297 h 229514"/>
                <a:gd name="connsiteX16" fmla="*/ 64922 w 67534"/>
                <a:gd name="connsiteY16" fmla="*/ 88239 h 229514"/>
                <a:gd name="connsiteX17" fmla="*/ 64465 w 67534"/>
                <a:gd name="connsiteY17" fmla="*/ 85496 h 229514"/>
                <a:gd name="connsiteX18" fmla="*/ 64008 w 67534"/>
                <a:gd name="connsiteY18" fmla="*/ 83439 h 229514"/>
                <a:gd name="connsiteX19" fmla="*/ 63551 w 67534"/>
                <a:gd name="connsiteY19" fmla="*/ 80924 h 229514"/>
                <a:gd name="connsiteX20" fmla="*/ 63094 w 67534"/>
                <a:gd name="connsiteY20" fmla="*/ 78638 h 229514"/>
                <a:gd name="connsiteX21" fmla="*/ 62636 w 67534"/>
                <a:gd name="connsiteY21" fmla="*/ 76352 h 229514"/>
                <a:gd name="connsiteX22" fmla="*/ 62179 w 67534"/>
                <a:gd name="connsiteY22" fmla="*/ 74066 h 229514"/>
                <a:gd name="connsiteX23" fmla="*/ 61722 w 67534"/>
                <a:gd name="connsiteY23" fmla="*/ 71780 h 229514"/>
                <a:gd name="connsiteX24" fmla="*/ 61036 w 67534"/>
                <a:gd name="connsiteY24" fmla="*/ 69494 h 229514"/>
                <a:gd name="connsiteX25" fmla="*/ 60579 w 67534"/>
                <a:gd name="connsiteY25" fmla="*/ 67437 h 229514"/>
                <a:gd name="connsiteX26" fmla="*/ 59893 w 67534"/>
                <a:gd name="connsiteY26" fmla="*/ 65151 h 229514"/>
                <a:gd name="connsiteX27" fmla="*/ 59436 w 67534"/>
                <a:gd name="connsiteY27" fmla="*/ 63322 h 229514"/>
                <a:gd name="connsiteX28" fmla="*/ 58750 w 67534"/>
                <a:gd name="connsiteY28" fmla="*/ 61036 h 229514"/>
                <a:gd name="connsiteX29" fmla="*/ 58293 w 67534"/>
                <a:gd name="connsiteY29" fmla="*/ 59436 h 229514"/>
                <a:gd name="connsiteX30" fmla="*/ 57379 w 67534"/>
                <a:gd name="connsiteY30" fmla="*/ 56921 h 229514"/>
                <a:gd name="connsiteX31" fmla="*/ 56921 w 67534"/>
                <a:gd name="connsiteY31" fmla="*/ 55778 h 229514"/>
                <a:gd name="connsiteX32" fmla="*/ 51206 w 67534"/>
                <a:gd name="connsiteY32" fmla="*/ 43205 h 229514"/>
                <a:gd name="connsiteX33" fmla="*/ 50978 w 67534"/>
                <a:gd name="connsiteY33" fmla="*/ 42748 h 229514"/>
                <a:gd name="connsiteX34" fmla="*/ 49606 w 67534"/>
                <a:gd name="connsiteY34" fmla="*/ 40233 h 229514"/>
                <a:gd name="connsiteX35" fmla="*/ 49149 w 67534"/>
                <a:gd name="connsiteY35" fmla="*/ 39548 h 229514"/>
                <a:gd name="connsiteX36" fmla="*/ 47549 w 67534"/>
                <a:gd name="connsiteY36" fmla="*/ 37033 h 229514"/>
                <a:gd name="connsiteX37" fmla="*/ 47092 w 67534"/>
                <a:gd name="connsiteY37" fmla="*/ 36347 h 229514"/>
                <a:gd name="connsiteX38" fmla="*/ 45491 w 67534"/>
                <a:gd name="connsiteY38" fmla="*/ 34061 h 229514"/>
                <a:gd name="connsiteX39" fmla="*/ 45034 w 67534"/>
                <a:gd name="connsiteY39" fmla="*/ 33375 h 229514"/>
                <a:gd name="connsiteX40" fmla="*/ 43434 w 67534"/>
                <a:gd name="connsiteY40" fmla="*/ 31089 h 229514"/>
                <a:gd name="connsiteX41" fmla="*/ 42977 w 67534"/>
                <a:gd name="connsiteY41" fmla="*/ 30404 h 229514"/>
                <a:gd name="connsiteX42" fmla="*/ 41148 w 67534"/>
                <a:gd name="connsiteY42" fmla="*/ 28118 h 229514"/>
                <a:gd name="connsiteX43" fmla="*/ 40691 w 67534"/>
                <a:gd name="connsiteY43" fmla="*/ 27660 h 229514"/>
                <a:gd name="connsiteX44" fmla="*/ 38633 w 67534"/>
                <a:gd name="connsiteY44" fmla="*/ 25374 h 229514"/>
                <a:gd name="connsiteX45" fmla="*/ 38176 w 67534"/>
                <a:gd name="connsiteY45" fmla="*/ 24917 h 229514"/>
                <a:gd name="connsiteX46" fmla="*/ 35890 w 67534"/>
                <a:gd name="connsiteY46" fmla="*/ 22631 h 229514"/>
                <a:gd name="connsiteX47" fmla="*/ 35890 w 67534"/>
                <a:gd name="connsiteY47" fmla="*/ 22631 h 229514"/>
                <a:gd name="connsiteX48" fmla="*/ 15088 w 67534"/>
                <a:gd name="connsiteY48" fmla="*/ 7086 h 229514"/>
                <a:gd name="connsiteX49" fmla="*/ 15088 w 67534"/>
                <a:gd name="connsiteY49" fmla="*/ 7086 h 229514"/>
                <a:gd name="connsiteX50" fmla="*/ 11659 w 67534"/>
                <a:gd name="connsiteY50" fmla="*/ 5258 h 229514"/>
                <a:gd name="connsiteX51" fmla="*/ 11430 w 67534"/>
                <a:gd name="connsiteY51" fmla="*/ 5029 h 229514"/>
                <a:gd name="connsiteX52" fmla="*/ 8001 w 67534"/>
                <a:gd name="connsiteY52" fmla="*/ 3429 h 229514"/>
                <a:gd name="connsiteX53" fmla="*/ 7772 w 67534"/>
                <a:gd name="connsiteY53" fmla="*/ 3200 h 229514"/>
                <a:gd name="connsiteX54" fmla="*/ 4115 w 67534"/>
                <a:gd name="connsiteY54" fmla="*/ 1600 h 229514"/>
                <a:gd name="connsiteX55" fmla="*/ 3886 w 67534"/>
                <a:gd name="connsiteY55" fmla="*/ 1600 h 229514"/>
                <a:gd name="connsiteX56" fmla="*/ 0 w 67534"/>
                <a:gd name="connsiteY56" fmla="*/ 0 h 229514"/>
                <a:gd name="connsiteX57" fmla="*/ 0 w 67534"/>
                <a:gd name="connsiteY57" fmla="*/ 0 h 229514"/>
                <a:gd name="connsiteX58" fmla="*/ 16459 w 67534"/>
                <a:gd name="connsiteY58" fmla="*/ 59893 h 229514"/>
                <a:gd name="connsiteX59" fmla="*/ 40005 w 67534"/>
                <a:gd name="connsiteY59" fmla="*/ 229514 h 2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7534" h="229514">
                  <a:moveTo>
                    <a:pt x="40005" y="229514"/>
                  </a:moveTo>
                  <a:cubicBezTo>
                    <a:pt x="40005" y="229514"/>
                    <a:pt x="40005" y="229514"/>
                    <a:pt x="40005" y="229514"/>
                  </a:cubicBezTo>
                  <a:cubicBezTo>
                    <a:pt x="40005" y="228371"/>
                    <a:pt x="40005" y="227228"/>
                    <a:pt x="40005" y="225857"/>
                  </a:cubicBezTo>
                  <a:cubicBezTo>
                    <a:pt x="40005" y="225857"/>
                    <a:pt x="40005" y="225857"/>
                    <a:pt x="40005" y="225857"/>
                  </a:cubicBezTo>
                  <a:cubicBezTo>
                    <a:pt x="40005" y="224714"/>
                    <a:pt x="40234" y="223571"/>
                    <a:pt x="40234" y="222428"/>
                  </a:cubicBezTo>
                  <a:cubicBezTo>
                    <a:pt x="40234" y="222428"/>
                    <a:pt x="40234" y="222199"/>
                    <a:pt x="40234" y="222199"/>
                  </a:cubicBezTo>
                  <a:cubicBezTo>
                    <a:pt x="40462" y="221056"/>
                    <a:pt x="40462" y="219913"/>
                    <a:pt x="40691" y="218999"/>
                  </a:cubicBezTo>
                  <a:cubicBezTo>
                    <a:pt x="40691" y="218770"/>
                    <a:pt x="40691" y="218541"/>
                    <a:pt x="40691" y="218313"/>
                  </a:cubicBezTo>
                  <a:cubicBezTo>
                    <a:pt x="40919" y="216941"/>
                    <a:pt x="41377" y="215798"/>
                    <a:pt x="41605" y="214427"/>
                  </a:cubicBezTo>
                  <a:cubicBezTo>
                    <a:pt x="41605" y="214427"/>
                    <a:pt x="41605" y="214427"/>
                    <a:pt x="41605" y="214427"/>
                  </a:cubicBezTo>
                  <a:cubicBezTo>
                    <a:pt x="43891" y="206426"/>
                    <a:pt x="46406" y="198425"/>
                    <a:pt x="48920" y="190424"/>
                  </a:cubicBezTo>
                  <a:cubicBezTo>
                    <a:pt x="51435" y="182423"/>
                    <a:pt x="54178" y="174650"/>
                    <a:pt x="56693" y="166649"/>
                  </a:cubicBezTo>
                  <a:cubicBezTo>
                    <a:pt x="63779" y="144932"/>
                    <a:pt x="69723" y="122987"/>
                    <a:pt x="66751" y="100127"/>
                  </a:cubicBezTo>
                  <a:cubicBezTo>
                    <a:pt x="66523" y="98526"/>
                    <a:pt x="66294" y="96698"/>
                    <a:pt x="66065" y="95097"/>
                  </a:cubicBezTo>
                  <a:cubicBezTo>
                    <a:pt x="66065" y="94640"/>
                    <a:pt x="65837" y="93954"/>
                    <a:pt x="65837" y="93497"/>
                  </a:cubicBezTo>
                  <a:cubicBezTo>
                    <a:pt x="65608" y="92354"/>
                    <a:pt x="65608" y="91440"/>
                    <a:pt x="65380" y="90297"/>
                  </a:cubicBezTo>
                  <a:cubicBezTo>
                    <a:pt x="65380" y="89611"/>
                    <a:pt x="65151" y="88925"/>
                    <a:pt x="64922" y="88239"/>
                  </a:cubicBezTo>
                  <a:cubicBezTo>
                    <a:pt x="64694" y="87325"/>
                    <a:pt x="64694" y="86411"/>
                    <a:pt x="64465" y="85496"/>
                  </a:cubicBezTo>
                  <a:cubicBezTo>
                    <a:pt x="64237" y="84810"/>
                    <a:pt x="64237" y="84125"/>
                    <a:pt x="64008" y="83439"/>
                  </a:cubicBezTo>
                  <a:cubicBezTo>
                    <a:pt x="63779" y="82524"/>
                    <a:pt x="63779" y="81839"/>
                    <a:pt x="63551" y="80924"/>
                  </a:cubicBezTo>
                  <a:cubicBezTo>
                    <a:pt x="63322" y="80238"/>
                    <a:pt x="63322" y="79553"/>
                    <a:pt x="63094" y="78638"/>
                  </a:cubicBezTo>
                  <a:cubicBezTo>
                    <a:pt x="62865" y="77952"/>
                    <a:pt x="62636" y="77038"/>
                    <a:pt x="62636" y="76352"/>
                  </a:cubicBezTo>
                  <a:cubicBezTo>
                    <a:pt x="62408" y="75666"/>
                    <a:pt x="62179" y="74981"/>
                    <a:pt x="62179" y="74066"/>
                  </a:cubicBezTo>
                  <a:cubicBezTo>
                    <a:pt x="61951" y="73380"/>
                    <a:pt x="61722" y="72695"/>
                    <a:pt x="61722" y="71780"/>
                  </a:cubicBezTo>
                  <a:cubicBezTo>
                    <a:pt x="61493" y="71094"/>
                    <a:pt x="61265" y="70180"/>
                    <a:pt x="61036" y="69494"/>
                  </a:cubicBezTo>
                  <a:cubicBezTo>
                    <a:pt x="60808" y="68808"/>
                    <a:pt x="60579" y="68123"/>
                    <a:pt x="60579" y="67437"/>
                  </a:cubicBezTo>
                  <a:cubicBezTo>
                    <a:pt x="60350" y="66751"/>
                    <a:pt x="60122" y="65837"/>
                    <a:pt x="59893" y="65151"/>
                  </a:cubicBezTo>
                  <a:cubicBezTo>
                    <a:pt x="59665" y="64465"/>
                    <a:pt x="59436" y="64008"/>
                    <a:pt x="59436" y="63322"/>
                  </a:cubicBezTo>
                  <a:cubicBezTo>
                    <a:pt x="59207" y="62636"/>
                    <a:pt x="58979" y="61722"/>
                    <a:pt x="58750" y="61036"/>
                  </a:cubicBezTo>
                  <a:cubicBezTo>
                    <a:pt x="58522" y="60579"/>
                    <a:pt x="58293" y="59893"/>
                    <a:pt x="58293" y="59436"/>
                  </a:cubicBezTo>
                  <a:cubicBezTo>
                    <a:pt x="58064" y="58521"/>
                    <a:pt x="57836" y="57836"/>
                    <a:pt x="57379" y="56921"/>
                  </a:cubicBezTo>
                  <a:cubicBezTo>
                    <a:pt x="57150" y="56464"/>
                    <a:pt x="57150" y="56235"/>
                    <a:pt x="56921" y="55778"/>
                  </a:cubicBezTo>
                  <a:cubicBezTo>
                    <a:pt x="55321" y="51435"/>
                    <a:pt x="53264" y="47091"/>
                    <a:pt x="51206" y="43205"/>
                  </a:cubicBezTo>
                  <a:cubicBezTo>
                    <a:pt x="51206" y="42977"/>
                    <a:pt x="50978" y="42977"/>
                    <a:pt x="50978" y="42748"/>
                  </a:cubicBezTo>
                  <a:cubicBezTo>
                    <a:pt x="50521" y="41834"/>
                    <a:pt x="50063" y="40919"/>
                    <a:pt x="49606" y="40233"/>
                  </a:cubicBezTo>
                  <a:cubicBezTo>
                    <a:pt x="49378" y="40005"/>
                    <a:pt x="49378" y="39776"/>
                    <a:pt x="49149" y="39548"/>
                  </a:cubicBezTo>
                  <a:cubicBezTo>
                    <a:pt x="48692" y="38633"/>
                    <a:pt x="48235" y="37947"/>
                    <a:pt x="47549" y="37033"/>
                  </a:cubicBezTo>
                  <a:cubicBezTo>
                    <a:pt x="47320" y="36804"/>
                    <a:pt x="47320" y="36576"/>
                    <a:pt x="47092" y="36347"/>
                  </a:cubicBezTo>
                  <a:cubicBezTo>
                    <a:pt x="46634" y="35661"/>
                    <a:pt x="45949" y="34747"/>
                    <a:pt x="45491" y="34061"/>
                  </a:cubicBezTo>
                  <a:cubicBezTo>
                    <a:pt x="45263" y="33833"/>
                    <a:pt x="45034" y="33604"/>
                    <a:pt x="45034" y="33375"/>
                  </a:cubicBezTo>
                  <a:cubicBezTo>
                    <a:pt x="44577" y="32690"/>
                    <a:pt x="43891" y="31775"/>
                    <a:pt x="43434" y="31089"/>
                  </a:cubicBezTo>
                  <a:cubicBezTo>
                    <a:pt x="43205" y="30861"/>
                    <a:pt x="42977" y="30632"/>
                    <a:pt x="42977" y="30404"/>
                  </a:cubicBezTo>
                  <a:cubicBezTo>
                    <a:pt x="42291" y="29718"/>
                    <a:pt x="41834" y="28803"/>
                    <a:pt x="41148" y="28118"/>
                  </a:cubicBezTo>
                  <a:cubicBezTo>
                    <a:pt x="40919" y="27889"/>
                    <a:pt x="40919" y="27660"/>
                    <a:pt x="40691" y="27660"/>
                  </a:cubicBezTo>
                  <a:cubicBezTo>
                    <a:pt x="40005" y="26975"/>
                    <a:pt x="39319" y="26060"/>
                    <a:pt x="38633" y="25374"/>
                  </a:cubicBezTo>
                  <a:cubicBezTo>
                    <a:pt x="38405" y="25146"/>
                    <a:pt x="38405" y="25146"/>
                    <a:pt x="38176" y="24917"/>
                  </a:cubicBezTo>
                  <a:cubicBezTo>
                    <a:pt x="37490" y="24231"/>
                    <a:pt x="36805" y="23317"/>
                    <a:pt x="35890" y="22631"/>
                  </a:cubicBezTo>
                  <a:cubicBezTo>
                    <a:pt x="35890" y="22631"/>
                    <a:pt x="35890" y="22631"/>
                    <a:pt x="35890" y="22631"/>
                  </a:cubicBezTo>
                  <a:cubicBezTo>
                    <a:pt x="29947" y="16688"/>
                    <a:pt x="23089" y="11430"/>
                    <a:pt x="15088" y="7086"/>
                  </a:cubicBezTo>
                  <a:cubicBezTo>
                    <a:pt x="15088" y="7086"/>
                    <a:pt x="15088" y="7086"/>
                    <a:pt x="15088" y="7086"/>
                  </a:cubicBezTo>
                  <a:cubicBezTo>
                    <a:pt x="13945" y="6401"/>
                    <a:pt x="12802" y="5943"/>
                    <a:pt x="11659" y="5258"/>
                  </a:cubicBezTo>
                  <a:cubicBezTo>
                    <a:pt x="11659" y="5258"/>
                    <a:pt x="11430" y="5258"/>
                    <a:pt x="11430" y="5029"/>
                  </a:cubicBezTo>
                  <a:cubicBezTo>
                    <a:pt x="10287" y="4572"/>
                    <a:pt x="9144" y="3886"/>
                    <a:pt x="8001" y="3429"/>
                  </a:cubicBezTo>
                  <a:cubicBezTo>
                    <a:pt x="8001" y="3429"/>
                    <a:pt x="7772" y="3429"/>
                    <a:pt x="7772" y="3200"/>
                  </a:cubicBezTo>
                  <a:cubicBezTo>
                    <a:pt x="6629" y="2743"/>
                    <a:pt x="5486" y="2057"/>
                    <a:pt x="4115" y="1600"/>
                  </a:cubicBezTo>
                  <a:cubicBezTo>
                    <a:pt x="4115" y="1600"/>
                    <a:pt x="3886" y="1600"/>
                    <a:pt x="3886" y="1600"/>
                  </a:cubicBezTo>
                  <a:cubicBezTo>
                    <a:pt x="2743" y="1143"/>
                    <a:pt x="1372" y="457"/>
                    <a:pt x="0" y="0"/>
                  </a:cubicBezTo>
                  <a:cubicBezTo>
                    <a:pt x="0" y="0"/>
                    <a:pt x="0" y="0"/>
                    <a:pt x="0" y="0"/>
                  </a:cubicBezTo>
                  <a:cubicBezTo>
                    <a:pt x="8230" y="18974"/>
                    <a:pt x="13716" y="39776"/>
                    <a:pt x="16459" y="59893"/>
                  </a:cubicBezTo>
                  <a:cubicBezTo>
                    <a:pt x="21946" y="99669"/>
                    <a:pt x="-4343" y="208254"/>
                    <a:pt x="40005" y="229514"/>
                  </a:cubicBezTo>
                  <a:close/>
                </a:path>
              </a:pathLst>
            </a:custGeom>
            <a:solidFill>
              <a:srgbClr val="FFFFFF"/>
            </a:solidFill>
            <a:ln w="2286" cap="flat">
              <a:noFill/>
              <a:prstDash val="solid"/>
              <a:miter/>
            </a:ln>
          </p:spPr>
          <p:txBody>
            <a:bodyPr rtlCol="0" anchor="ctr"/>
            <a:lstStyle/>
            <a:p>
              <a:endParaRPr lang="en-US"/>
            </a:p>
          </p:txBody>
        </p:sp>
        <p:sp>
          <p:nvSpPr>
            <p:cNvPr id="95" name="Freeform 153">
              <a:extLst>
                <a:ext uri="{FF2B5EF4-FFF2-40B4-BE49-F238E27FC236}">
                  <a16:creationId xmlns:a16="http://schemas.microsoft.com/office/drawing/2014/main" id="{ECD39A66-44AD-640C-B0AF-A4BE7822D250}"/>
                </a:ext>
              </a:extLst>
            </p:cNvPr>
            <p:cNvSpPr/>
            <p:nvPr/>
          </p:nvSpPr>
          <p:spPr>
            <a:xfrm>
              <a:off x="2519324" y="5499430"/>
              <a:ext cx="1255928" cy="689457"/>
            </a:xfrm>
            <a:custGeom>
              <a:avLst/>
              <a:gdLst>
                <a:gd name="connsiteX0" fmla="*/ 914171 w 1255928"/>
                <a:gd name="connsiteY0" fmla="*/ 64694 h 689457"/>
                <a:gd name="connsiteX1" fmla="*/ 918286 w 1255928"/>
                <a:gd name="connsiteY1" fmla="*/ 175565 h 689457"/>
                <a:gd name="connsiteX2" fmla="*/ 905485 w 1255928"/>
                <a:gd name="connsiteY2" fmla="*/ 442113 h 689457"/>
                <a:gd name="connsiteX3" fmla="*/ 908456 w 1255928"/>
                <a:gd name="connsiteY3" fmla="*/ 419253 h 689457"/>
                <a:gd name="connsiteX4" fmla="*/ 895426 w 1255928"/>
                <a:gd name="connsiteY4" fmla="*/ 512521 h 689457"/>
                <a:gd name="connsiteX5" fmla="*/ 797357 w 1255928"/>
                <a:gd name="connsiteY5" fmla="*/ 615163 h 689457"/>
                <a:gd name="connsiteX6" fmla="*/ 647395 w 1255928"/>
                <a:gd name="connsiteY6" fmla="*/ 616992 h 689457"/>
                <a:gd name="connsiteX7" fmla="*/ 549783 w 1255928"/>
                <a:gd name="connsiteY7" fmla="*/ 613105 h 689457"/>
                <a:gd name="connsiteX8" fmla="*/ 440741 w 1255928"/>
                <a:gd name="connsiteY8" fmla="*/ 600075 h 689457"/>
                <a:gd name="connsiteX9" fmla="*/ 356159 w 1255928"/>
                <a:gd name="connsiteY9" fmla="*/ 556870 h 689457"/>
                <a:gd name="connsiteX10" fmla="*/ 312496 w 1255928"/>
                <a:gd name="connsiteY10" fmla="*/ 486461 h 689457"/>
                <a:gd name="connsiteX11" fmla="*/ 189967 w 1255928"/>
                <a:gd name="connsiteY11" fmla="*/ 391592 h 689457"/>
                <a:gd name="connsiteX12" fmla="*/ 38862 w 1255928"/>
                <a:gd name="connsiteY12" fmla="*/ 389992 h 689457"/>
                <a:gd name="connsiteX13" fmla="*/ 18059 w 1255928"/>
                <a:gd name="connsiteY13" fmla="*/ 382905 h 689457"/>
                <a:gd name="connsiteX14" fmla="*/ 0 w 1255928"/>
                <a:gd name="connsiteY14" fmla="*/ 381076 h 689457"/>
                <a:gd name="connsiteX15" fmla="*/ 1372 w 1255928"/>
                <a:gd name="connsiteY15" fmla="*/ 389077 h 689457"/>
                <a:gd name="connsiteX16" fmla="*/ 6401 w 1255928"/>
                <a:gd name="connsiteY16" fmla="*/ 403022 h 689457"/>
                <a:gd name="connsiteX17" fmla="*/ 18974 w 1255928"/>
                <a:gd name="connsiteY17" fmla="*/ 419481 h 689457"/>
                <a:gd name="connsiteX18" fmla="*/ 30404 w 1255928"/>
                <a:gd name="connsiteY18" fmla="*/ 427939 h 689457"/>
                <a:gd name="connsiteX19" fmla="*/ 102641 w 1255928"/>
                <a:gd name="connsiteY19" fmla="*/ 451028 h 689457"/>
                <a:gd name="connsiteX20" fmla="*/ 166649 w 1255928"/>
                <a:gd name="connsiteY20" fmla="*/ 443713 h 689457"/>
                <a:gd name="connsiteX21" fmla="*/ 185166 w 1255928"/>
                <a:gd name="connsiteY21" fmla="*/ 440970 h 689457"/>
                <a:gd name="connsiteX22" fmla="*/ 185166 w 1255928"/>
                <a:gd name="connsiteY22" fmla="*/ 440970 h 689457"/>
                <a:gd name="connsiteX23" fmla="*/ 195682 w 1255928"/>
                <a:gd name="connsiteY23" fmla="*/ 441884 h 689457"/>
                <a:gd name="connsiteX24" fmla="*/ 201168 w 1255928"/>
                <a:gd name="connsiteY24" fmla="*/ 443256 h 689457"/>
                <a:gd name="connsiteX25" fmla="*/ 205969 w 1255928"/>
                <a:gd name="connsiteY25" fmla="*/ 445084 h 689457"/>
                <a:gd name="connsiteX26" fmla="*/ 208255 w 1255928"/>
                <a:gd name="connsiteY26" fmla="*/ 446227 h 689457"/>
                <a:gd name="connsiteX27" fmla="*/ 211226 w 1255928"/>
                <a:gd name="connsiteY27" fmla="*/ 448056 h 689457"/>
                <a:gd name="connsiteX28" fmla="*/ 214427 w 1255928"/>
                <a:gd name="connsiteY28" fmla="*/ 450342 h 689457"/>
                <a:gd name="connsiteX29" fmla="*/ 216256 w 1255928"/>
                <a:gd name="connsiteY29" fmla="*/ 451942 h 689457"/>
                <a:gd name="connsiteX30" fmla="*/ 219913 w 1255928"/>
                <a:gd name="connsiteY30" fmla="*/ 455600 h 689457"/>
                <a:gd name="connsiteX31" fmla="*/ 221513 w 1255928"/>
                <a:gd name="connsiteY31" fmla="*/ 457657 h 689457"/>
                <a:gd name="connsiteX32" fmla="*/ 224714 w 1255928"/>
                <a:gd name="connsiteY32" fmla="*/ 462001 h 689457"/>
                <a:gd name="connsiteX33" fmla="*/ 227457 w 1255928"/>
                <a:gd name="connsiteY33" fmla="*/ 466801 h 689457"/>
                <a:gd name="connsiteX34" fmla="*/ 233401 w 1255928"/>
                <a:gd name="connsiteY34" fmla="*/ 484175 h 689457"/>
                <a:gd name="connsiteX35" fmla="*/ 236372 w 1255928"/>
                <a:gd name="connsiteY35" fmla="*/ 501777 h 689457"/>
                <a:gd name="connsiteX36" fmla="*/ 237973 w 1255928"/>
                <a:gd name="connsiteY36" fmla="*/ 525323 h 689457"/>
                <a:gd name="connsiteX37" fmla="*/ 238201 w 1255928"/>
                <a:gd name="connsiteY37" fmla="*/ 536982 h 689457"/>
                <a:gd name="connsiteX38" fmla="*/ 238201 w 1255928"/>
                <a:gd name="connsiteY38" fmla="*/ 542925 h 689457"/>
                <a:gd name="connsiteX39" fmla="*/ 238201 w 1255928"/>
                <a:gd name="connsiteY39" fmla="*/ 554584 h 689457"/>
                <a:gd name="connsiteX40" fmla="*/ 238430 w 1255928"/>
                <a:gd name="connsiteY40" fmla="*/ 566242 h 689457"/>
                <a:gd name="connsiteX41" fmla="*/ 239116 w 1255928"/>
                <a:gd name="connsiteY41" fmla="*/ 577901 h 689457"/>
                <a:gd name="connsiteX42" fmla="*/ 239801 w 1255928"/>
                <a:gd name="connsiteY42" fmla="*/ 587502 h 689457"/>
                <a:gd name="connsiteX43" fmla="*/ 253746 w 1255928"/>
                <a:gd name="connsiteY43" fmla="*/ 652425 h 689457"/>
                <a:gd name="connsiteX44" fmla="*/ 256261 w 1255928"/>
                <a:gd name="connsiteY44" fmla="*/ 657225 h 689457"/>
                <a:gd name="connsiteX45" fmla="*/ 256946 w 1255928"/>
                <a:gd name="connsiteY45" fmla="*/ 658368 h 689457"/>
                <a:gd name="connsiteX46" fmla="*/ 261976 w 1255928"/>
                <a:gd name="connsiteY46" fmla="*/ 666598 h 689457"/>
                <a:gd name="connsiteX47" fmla="*/ 263119 w 1255928"/>
                <a:gd name="connsiteY47" fmla="*/ 668427 h 689457"/>
                <a:gd name="connsiteX48" fmla="*/ 265862 w 1255928"/>
                <a:gd name="connsiteY48" fmla="*/ 672084 h 689457"/>
                <a:gd name="connsiteX49" fmla="*/ 267233 w 1255928"/>
                <a:gd name="connsiteY49" fmla="*/ 673684 h 689457"/>
                <a:gd name="connsiteX50" fmla="*/ 268148 w 1255928"/>
                <a:gd name="connsiteY50" fmla="*/ 674827 h 689457"/>
                <a:gd name="connsiteX51" fmla="*/ 269519 w 1255928"/>
                <a:gd name="connsiteY51" fmla="*/ 676428 h 689457"/>
                <a:gd name="connsiteX52" fmla="*/ 274320 w 1255928"/>
                <a:gd name="connsiteY52" fmla="*/ 680542 h 689457"/>
                <a:gd name="connsiteX53" fmla="*/ 276149 w 1255928"/>
                <a:gd name="connsiteY53" fmla="*/ 681457 h 689457"/>
                <a:gd name="connsiteX54" fmla="*/ 277063 w 1255928"/>
                <a:gd name="connsiteY54" fmla="*/ 681685 h 689457"/>
                <a:gd name="connsiteX55" fmla="*/ 278892 w 1255928"/>
                <a:gd name="connsiteY55" fmla="*/ 681914 h 689457"/>
                <a:gd name="connsiteX56" fmla="*/ 279806 w 1255928"/>
                <a:gd name="connsiteY56" fmla="*/ 681914 h 689457"/>
                <a:gd name="connsiteX57" fmla="*/ 279806 w 1255928"/>
                <a:gd name="connsiteY57" fmla="*/ 681914 h 689457"/>
                <a:gd name="connsiteX58" fmla="*/ 279806 w 1255928"/>
                <a:gd name="connsiteY58" fmla="*/ 681914 h 689457"/>
                <a:gd name="connsiteX59" fmla="*/ 282321 w 1255928"/>
                <a:gd name="connsiteY59" fmla="*/ 682600 h 689457"/>
                <a:gd name="connsiteX60" fmla="*/ 285293 w 1255928"/>
                <a:gd name="connsiteY60" fmla="*/ 683057 h 689457"/>
                <a:gd name="connsiteX61" fmla="*/ 287579 w 1255928"/>
                <a:gd name="connsiteY61" fmla="*/ 683514 h 689457"/>
                <a:gd name="connsiteX62" fmla="*/ 291236 w 1255928"/>
                <a:gd name="connsiteY62" fmla="*/ 683971 h 689457"/>
                <a:gd name="connsiteX63" fmla="*/ 296266 w 1255928"/>
                <a:gd name="connsiteY63" fmla="*/ 684429 h 689457"/>
                <a:gd name="connsiteX64" fmla="*/ 301295 w 1255928"/>
                <a:gd name="connsiteY64" fmla="*/ 684886 h 689457"/>
                <a:gd name="connsiteX65" fmla="*/ 304495 w 1255928"/>
                <a:gd name="connsiteY65" fmla="*/ 685114 h 689457"/>
                <a:gd name="connsiteX66" fmla="*/ 310210 w 1255928"/>
                <a:gd name="connsiteY66" fmla="*/ 685572 h 689457"/>
                <a:gd name="connsiteX67" fmla="*/ 313639 w 1255928"/>
                <a:gd name="connsiteY67" fmla="*/ 685800 h 689457"/>
                <a:gd name="connsiteX68" fmla="*/ 317068 w 1255928"/>
                <a:gd name="connsiteY68" fmla="*/ 686029 h 689457"/>
                <a:gd name="connsiteX69" fmla="*/ 324155 w 1255928"/>
                <a:gd name="connsiteY69" fmla="*/ 686486 h 689457"/>
                <a:gd name="connsiteX70" fmla="*/ 328041 w 1255928"/>
                <a:gd name="connsiteY70" fmla="*/ 686715 h 689457"/>
                <a:gd name="connsiteX71" fmla="*/ 335813 w 1255928"/>
                <a:gd name="connsiteY71" fmla="*/ 686943 h 689457"/>
                <a:gd name="connsiteX72" fmla="*/ 344272 w 1255928"/>
                <a:gd name="connsiteY72" fmla="*/ 687172 h 689457"/>
                <a:gd name="connsiteX73" fmla="*/ 353187 w 1255928"/>
                <a:gd name="connsiteY73" fmla="*/ 687400 h 689457"/>
                <a:gd name="connsiteX74" fmla="*/ 362331 w 1255928"/>
                <a:gd name="connsiteY74" fmla="*/ 687629 h 689457"/>
                <a:gd name="connsiteX75" fmla="*/ 367132 w 1255928"/>
                <a:gd name="connsiteY75" fmla="*/ 687858 h 689457"/>
                <a:gd name="connsiteX76" fmla="*/ 371932 w 1255928"/>
                <a:gd name="connsiteY76" fmla="*/ 688086 h 689457"/>
                <a:gd name="connsiteX77" fmla="*/ 392278 w 1255928"/>
                <a:gd name="connsiteY77" fmla="*/ 688543 h 689457"/>
                <a:gd name="connsiteX78" fmla="*/ 397535 w 1255928"/>
                <a:gd name="connsiteY78" fmla="*/ 688543 h 689457"/>
                <a:gd name="connsiteX79" fmla="*/ 425425 w 1255928"/>
                <a:gd name="connsiteY79" fmla="*/ 689001 h 689457"/>
                <a:gd name="connsiteX80" fmla="*/ 448970 w 1255928"/>
                <a:gd name="connsiteY80" fmla="*/ 689229 h 689457"/>
                <a:gd name="connsiteX81" fmla="*/ 537896 w 1255928"/>
                <a:gd name="connsiteY81" fmla="*/ 689458 h 689457"/>
                <a:gd name="connsiteX82" fmla="*/ 537896 w 1255928"/>
                <a:gd name="connsiteY82" fmla="*/ 689458 h 689457"/>
                <a:gd name="connsiteX83" fmla="*/ 577901 w 1255928"/>
                <a:gd name="connsiteY83" fmla="*/ 689458 h 689457"/>
                <a:gd name="connsiteX84" fmla="*/ 584530 w 1255928"/>
                <a:gd name="connsiteY84" fmla="*/ 689458 h 689457"/>
                <a:gd name="connsiteX85" fmla="*/ 598018 w 1255928"/>
                <a:gd name="connsiteY85" fmla="*/ 689458 h 689457"/>
                <a:gd name="connsiteX86" fmla="*/ 604647 w 1255928"/>
                <a:gd name="connsiteY86" fmla="*/ 689458 h 689457"/>
                <a:gd name="connsiteX87" fmla="*/ 766039 w 1255928"/>
                <a:gd name="connsiteY87" fmla="*/ 688086 h 689457"/>
                <a:gd name="connsiteX88" fmla="*/ 777697 w 1255928"/>
                <a:gd name="connsiteY88" fmla="*/ 687858 h 689457"/>
                <a:gd name="connsiteX89" fmla="*/ 816559 w 1255928"/>
                <a:gd name="connsiteY89" fmla="*/ 687400 h 689457"/>
                <a:gd name="connsiteX90" fmla="*/ 836905 w 1255928"/>
                <a:gd name="connsiteY90" fmla="*/ 687172 h 689457"/>
                <a:gd name="connsiteX91" fmla="*/ 851078 w 1255928"/>
                <a:gd name="connsiteY91" fmla="*/ 686943 h 689457"/>
                <a:gd name="connsiteX92" fmla="*/ 855650 w 1255928"/>
                <a:gd name="connsiteY92" fmla="*/ 686943 h 689457"/>
                <a:gd name="connsiteX93" fmla="*/ 864337 w 1255928"/>
                <a:gd name="connsiteY93" fmla="*/ 686715 h 689457"/>
                <a:gd name="connsiteX94" fmla="*/ 876681 w 1255928"/>
                <a:gd name="connsiteY94" fmla="*/ 686486 h 689457"/>
                <a:gd name="connsiteX95" fmla="*/ 884225 w 1255928"/>
                <a:gd name="connsiteY95" fmla="*/ 686486 h 689457"/>
                <a:gd name="connsiteX96" fmla="*/ 887882 w 1255928"/>
                <a:gd name="connsiteY96" fmla="*/ 686486 h 689457"/>
                <a:gd name="connsiteX97" fmla="*/ 894740 w 1255928"/>
                <a:gd name="connsiteY97" fmla="*/ 686486 h 689457"/>
                <a:gd name="connsiteX98" fmla="*/ 897941 w 1255928"/>
                <a:gd name="connsiteY98" fmla="*/ 686486 h 689457"/>
                <a:gd name="connsiteX99" fmla="*/ 904113 w 1255928"/>
                <a:gd name="connsiteY99" fmla="*/ 686486 h 689457"/>
                <a:gd name="connsiteX100" fmla="*/ 918972 w 1255928"/>
                <a:gd name="connsiteY100" fmla="*/ 686257 h 689457"/>
                <a:gd name="connsiteX101" fmla="*/ 948004 w 1255928"/>
                <a:gd name="connsiteY101" fmla="*/ 673913 h 689457"/>
                <a:gd name="connsiteX102" fmla="*/ 954862 w 1255928"/>
                <a:gd name="connsiteY102" fmla="*/ 665226 h 689457"/>
                <a:gd name="connsiteX103" fmla="*/ 958520 w 1255928"/>
                <a:gd name="connsiteY103" fmla="*/ 658825 h 689457"/>
                <a:gd name="connsiteX104" fmla="*/ 961263 w 1255928"/>
                <a:gd name="connsiteY104" fmla="*/ 651967 h 689457"/>
                <a:gd name="connsiteX105" fmla="*/ 963320 w 1255928"/>
                <a:gd name="connsiteY105" fmla="*/ 644881 h 689457"/>
                <a:gd name="connsiteX106" fmla="*/ 964921 w 1255928"/>
                <a:gd name="connsiteY106" fmla="*/ 637794 h 689457"/>
                <a:gd name="connsiteX107" fmla="*/ 967892 w 1255928"/>
                <a:gd name="connsiteY107" fmla="*/ 622707 h 689457"/>
                <a:gd name="connsiteX108" fmla="*/ 970864 w 1255928"/>
                <a:gd name="connsiteY108" fmla="*/ 607619 h 689457"/>
                <a:gd name="connsiteX109" fmla="*/ 974979 w 1255928"/>
                <a:gd name="connsiteY109" fmla="*/ 584759 h 689457"/>
                <a:gd name="connsiteX110" fmla="*/ 978408 w 1255928"/>
                <a:gd name="connsiteY110" fmla="*/ 561899 h 689457"/>
                <a:gd name="connsiteX111" fmla="*/ 980694 w 1255928"/>
                <a:gd name="connsiteY111" fmla="*/ 538810 h 689457"/>
                <a:gd name="connsiteX112" fmla="*/ 981151 w 1255928"/>
                <a:gd name="connsiteY112" fmla="*/ 515493 h 689457"/>
                <a:gd name="connsiteX113" fmla="*/ 981151 w 1255928"/>
                <a:gd name="connsiteY113" fmla="*/ 508178 h 689457"/>
                <a:gd name="connsiteX114" fmla="*/ 981837 w 1255928"/>
                <a:gd name="connsiteY114" fmla="*/ 493548 h 689457"/>
                <a:gd name="connsiteX115" fmla="*/ 983209 w 1255928"/>
                <a:gd name="connsiteY115" fmla="*/ 478917 h 689457"/>
                <a:gd name="connsiteX116" fmla="*/ 985037 w 1255928"/>
                <a:gd name="connsiteY116" fmla="*/ 464287 h 689457"/>
                <a:gd name="connsiteX117" fmla="*/ 986180 w 1255928"/>
                <a:gd name="connsiteY117" fmla="*/ 456972 h 689457"/>
                <a:gd name="connsiteX118" fmla="*/ 992353 w 1255928"/>
                <a:gd name="connsiteY118" fmla="*/ 438684 h 689457"/>
                <a:gd name="connsiteX119" fmla="*/ 995782 w 1255928"/>
                <a:gd name="connsiteY119" fmla="*/ 434569 h 689457"/>
                <a:gd name="connsiteX120" fmla="*/ 1018642 w 1255928"/>
                <a:gd name="connsiteY120" fmla="*/ 425425 h 689457"/>
                <a:gd name="connsiteX121" fmla="*/ 1026414 w 1255928"/>
                <a:gd name="connsiteY121" fmla="*/ 424510 h 689457"/>
                <a:gd name="connsiteX122" fmla="*/ 1049503 w 1255928"/>
                <a:gd name="connsiteY122" fmla="*/ 424510 h 689457"/>
                <a:gd name="connsiteX123" fmla="*/ 1057046 w 1255928"/>
                <a:gd name="connsiteY123" fmla="*/ 425653 h 689457"/>
                <a:gd name="connsiteX124" fmla="*/ 1064362 w 1255928"/>
                <a:gd name="connsiteY124" fmla="*/ 427482 h 689457"/>
                <a:gd name="connsiteX125" fmla="*/ 1078763 w 1255928"/>
                <a:gd name="connsiteY125" fmla="*/ 433426 h 689457"/>
                <a:gd name="connsiteX126" fmla="*/ 1155573 w 1255928"/>
                <a:gd name="connsiteY126" fmla="*/ 445770 h 689457"/>
                <a:gd name="connsiteX127" fmla="*/ 1254100 w 1255928"/>
                <a:gd name="connsiteY127" fmla="*/ 345186 h 689457"/>
                <a:gd name="connsiteX128" fmla="*/ 1254557 w 1255928"/>
                <a:gd name="connsiteY128" fmla="*/ 341757 h 689457"/>
                <a:gd name="connsiteX129" fmla="*/ 1255700 w 1255928"/>
                <a:gd name="connsiteY129" fmla="*/ 328041 h 689457"/>
                <a:gd name="connsiteX130" fmla="*/ 1255928 w 1255928"/>
                <a:gd name="connsiteY130" fmla="*/ 324841 h 689457"/>
                <a:gd name="connsiteX131" fmla="*/ 1255928 w 1255928"/>
                <a:gd name="connsiteY131" fmla="*/ 318440 h 689457"/>
                <a:gd name="connsiteX132" fmla="*/ 1255471 w 1255928"/>
                <a:gd name="connsiteY132" fmla="*/ 303810 h 689457"/>
                <a:gd name="connsiteX133" fmla="*/ 1254557 w 1255928"/>
                <a:gd name="connsiteY133" fmla="*/ 293980 h 689457"/>
                <a:gd name="connsiteX134" fmla="*/ 1250899 w 1255928"/>
                <a:gd name="connsiteY134" fmla="*/ 275920 h 689457"/>
                <a:gd name="connsiteX135" fmla="*/ 1249528 w 1255928"/>
                <a:gd name="connsiteY135" fmla="*/ 271806 h 689457"/>
                <a:gd name="connsiteX136" fmla="*/ 1246556 w 1255928"/>
                <a:gd name="connsiteY136" fmla="*/ 263805 h 689457"/>
                <a:gd name="connsiteX137" fmla="*/ 1243127 w 1255928"/>
                <a:gd name="connsiteY137" fmla="*/ 256261 h 689457"/>
                <a:gd name="connsiteX138" fmla="*/ 1241298 w 1255928"/>
                <a:gd name="connsiteY138" fmla="*/ 252603 h 689457"/>
                <a:gd name="connsiteX139" fmla="*/ 1234897 w 1255928"/>
                <a:gd name="connsiteY139" fmla="*/ 242773 h 689457"/>
                <a:gd name="connsiteX140" fmla="*/ 1225067 w 1255928"/>
                <a:gd name="connsiteY140" fmla="*/ 231343 h 689457"/>
                <a:gd name="connsiteX141" fmla="*/ 1216838 w 1255928"/>
                <a:gd name="connsiteY141" fmla="*/ 224028 h 689457"/>
                <a:gd name="connsiteX142" fmla="*/ 1185291 w 1255928"/>
                <a:gd name="connsiteY142" fmla="*/ 208255 h 689457"/>
                <a:gd name="connsiteX143" fmla="*/ 1170432 w 1255928"/>
                <a:gd name="connsiteY143" fmla="*/ 205054 h 689457"/>
                <a:gd name="connsiteX144" fmla="*/ 1148486 w 1255928"/>
                <a:gd name="connsiteY144" fmla="*/ 202997 h 689457"/>
                <a:gd name="connsiteX145" fmla="*/ 1134085 w 1255928"/>
                <a:gd name="connsiteY145" fmla="*/ 203454 h 689457"/>
                <a:gd name="connsiteX146" fmla="*/ 1113053 w 1255928"/>
                <a:gd name="connsiteY146" fmla="*/ 207340 h 689457"/>
                <a:gd name="connsiteX147" fmla="*/ 1085850 w 1255928"/>
                <a:gd name="connsiteY147" fmla="*/ 218085 h 689457"/>
                <a:gd name="connsiteX148" fmla="*/ 1072820 w 1255928"/>
                <a:gd name="connsiteY148" fmla="*/ 226086 h 689457"/>
                <a:gd name="connsiteX149" fmla="*/ 1046988 w 1255928"/>
                <a:gd name="connsiteY149" fmla="*/ 240030 h 689457"/>
                <a:gd name="connsiteX150" fmla="*/ 1030757 w 1255928"/>
                <a:gd name="connsiteY150" fmla="*/ 246660 h 689457"/>
                <a:gd name="connsiteX151" fmla="*/ 996467 w 1255928"/>
                <a:gd name="connsiteY151" fmla="*/ 245517 h 689457"/>
                <a:gd name="connsiteX152" fmla="*/ 992810 w 1255928"/>
                <a:gd name="connsiteY152" fmla="*/ 243002 h 689457"/>
                <a:gd name="connsiteX153" fmla="*/ 980923 w 1255928"/>
                <a:gd name="connsiteY153" fmla="*/ 219913 h 689457"/>
                <a:gd name="connsiteX154" fmla="*/ 980923 w 1255928"/>
                <a:gd name="connsiteY154" fmla="*/ 205512 h 689457"/>
                <a:gd name="connsiteX155" fmla="*/ 981837 w 1255928"/>
                <a:gd name="connsiteY155" fmla="*/ 197053 h 689457"/>
                <a:gd name="connsiteX156" fmla="*/ 984123 w 1255928"/>
                <a:gd name="connsiteY156" fmla="*/ 171679 h 689457"/>
                <a:gd name="connsiteX157" fmla="*/ 985266 w 1255928"/>
                <a:gd name="connsiteY157" fmla="*/ 146304 h 689457"/>
                <a:gd name="connsiteX158" fmla="*/ 985495 w 1255928"/>
                <a:gd name="connsiteY158" fmla="*/ 129388 h 689457"/>
                <a:gd name="connsiteX159" fmla="*/ 985037 w 1255928"/>
                <a:gd name="connsiteY159" fmla="*/ 104013 h 689457"/>
                <a:gd name="connsiteX160" fmla="*/ 984352 w 1255928"/>
                <a:gd name="connsiteY160" fmla="*/ 87097 h 689457"/>
                <a:gd name="connsiteX161" fmla="*/ 983437 w 1255928"/>
                <a:gd name="connsiteY161" fmla="*/ 70180 h 689457"/>
                <a:gd name="connsiteX162" fmla="*/ 981608 w 1255928"/>
                <a:gd name="connsiteY162" fmla="*/ 56464 h 689457"/>
                <a:gd name="connsiteX163" fmla="*/ 980008 w 1255928"/>
                <a:gd name="connsiteY163" fmla="*/ 50292 h 689457"/>
                <a:gd name="connsiteX164" fmla="*/ 975893 w 1255928"/>
                <a:gd name="connsiteY164" fmla="*/ 39319 h 689457"/>
                <a:gd name="connsiteX165" fmla="*/ 958063 w 1255928"/>
                <a:gd name="connsiteY165" fmla="*/ 18974 h 689457"/>
                <a:gd name="connsiteX166" fmla="*/ 942289 w 1255928"/>
                <a:gd name="connsiteY166" fmla="*/ 11202 h 689457"/>
                <a:gd name="connsiteX167" fmla="*/ 922401 w 1255928"/>
                <a:gd name="connsiteY167" fmla="*/ 6401 h 689457"/>
                <a:gd name="connsiteX168" fmla="*/ 910742 w 1255928"/>
                <a:gd name="connsiteY168" fmla="*/ 4572 h 689457"/>
                <a:gd name="connsiteX169" fmla="*/ 907313 w 1255928"/>
                <a:gd name="connsiteY169" fmla="*/ 4115 h 689457"/>
                <a:gd name="connsiteX170" fmla="*/ 898855 w 1255928"/>
                <a:gd name="connsiteY170" fmla="*/ 2972 h 689457"/>
                <a:gd name="connsiteX171" fmla="*/ 895198 w 1255928"/>
                <a:gd name="connsiteY171" fmla="*/ 2515 h 689457"/>
                <a:gd name="connsiteX172" fmla="*/ 886282 w 1255928"/>
                <a:gd name="connsiteY172" fmla="*/ 1372 h 689457"/>
                <a:gd name="connsiteX173" fmla="*/ 883539 w 1255928"/>
                <a:gd name="connsiteY173" fmla="*/ 1143 h 689457"/>
                <a:gd name="connsiteX174" fmla="*/ 871652 w 1255928"/>
                <a:gd name="connsiteY174" fmla="*/ 0 h 689457"/>
                <a:gd name="connsiteX175" fmla="*/ 914171 w 1255928"/>
                <a:gd name="connsiteY175" fmla="*/ 64694 h 68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55928" h="689457">
                  <a:moveTo>
                    <a:pt x="914171" y="64694"/>
                  </a:moveTo>
                  <a:cubicBezTo>
                    <a:pt x="920801" y="101041"/>
                    <a:pt x="918286" y="138760"/>
                    <a:pt x="918286" y="175565"/>
                  </a:cubicBezTo>
                  <a:cubicBezTo>
                    <a:pt x="918286" y="264262"/>
                    <a:pt x="917372" y="354102"/>
                    <a:pt x="905485" y="442113"/>
                  </a:cubicBezTo>
                  <a:lnTo>
                    <a:pt x="908456" y="419253"/>
                  </a:lnTo>
                  <a:cubicBezTo>
                    <a:pt x="904570" y="450114"/>
                    <a:pt x="904799" y="482575"/>
                    <a:pt x="895426" y="512521"/>
                  </a:cubicBezTo>
                  <a:cubicBezTo>
                    <a:pt x="879881" y="561899"/>
                    <a:pt x="846049" y="597332"/>
                    <a:pt x="797357" y="615163"/>
                  </a:cubicBezTo>
                  <a:cubicBezTo>
                    <a:pt x="747522" y="633451"/>
                    <a:pt x="698144" y="618592"/>
                    <a:pt x="647395" y="616992"/>
                  </a:cubicBezTo>
                  <a:cubicBezTo>
                    <a:pt x="614934" y="616077"/>
                    <a:pt x="582244" y="615163"/>
                    <a:pt x="549783" y="613105"/>
                  </a:cubicBezTo>
                  <a:cubicBezTo>
                    <a:pt x="513664" y="611048"/>
                    <a:pt x="476174" y="608305"/>
                    <a:pt x="440741" y="600075"/>
                  </a:cubicBezTo>
                  <a:cubicBezTo>
                    <a:pt x="409194" y="592760"/>
                    <a:pt x="380390" y="578130"/>
                    <a:pt x="356159" y="556870"/>
                  </a:cubicBezTo>
                  <a:cubicBezTo>
                    <a:pt x="334670" y="537896"/>
                    <a:pt x="323926" y="512064"/>
                    <a:pt x="312496" y="486461"/>
                  </a:cubicBezTo>
                  <a:cubicBezTo>
                    <a:pt x="267919" y="386106"/>
                    <a:pt x="201168" y="389763"/>
                    <a:pt x="189967" y="391592"/>
                  </a:cubicBezTo>
                  <a:cubicBezTo>
                    <a:pt x="139675" y="399136"/>
                    <a:pt x="88925" y="403479"/>
                    <a:pt x="38862" y="389992"/>
                  </a:cubicBezTo>
                  <a:cubicBezTo>
                    <a:pt x="31775" y="388163"/>
                    <a:pt x="24917" y="385648"/>
                    <a:pt x="18059" y="382905"/>
                  </a:cubicBezTo>
                  <a:cubicBezTo>
                    <a:pt x="12344" y="382219"/>
                    <a:pt x="6401" y="381762"/>
                    <a:pt x="0" y="381076"/>
                  </a:cubicBezTo>
                  <a:cubicBezTo>
                    <a:pt x="229" y="383820"/>
                    <a:pt x="686" y="386563"/>
                    <a:pt x="1372" y="389077"/>
                  </a:cubicBezTo>
                  <a:cubicBezTo>
                    <a:pt x="2515" y="394107"/>
                    <a:pt x="4115" y="398907"/>
                    <a:pt x="6401" y="403022"/>
                  </a:cubicBezTo>
                  <a:cubicBezTo>
                    <a:pt x="9601" y="409423"/>
                    <a:pt x="13945" y="414681"/>
                    <a:pt x="18974" y="419481"/>
                  </a:cubicBezTo>
                  <a:cubicBezTo>
                    <a:pt x="22403" y="422682"/>
                    <a:pt x="26289" y="425425"/>
                    <a:pt x="30404" y="427939"/>
                  </a:cubicBezTo>
                  <a:cubicBezTo>
                    <a:pt x="52349" y="441655"/>
                    <a:pt x="76581" y="449428"/>
                    <a:pt x="102641" y="451028"/>
                  </a:cubicBezTo>
                  <a:cubicBezTo>
                    <a:pt x="124358" y="452400"/>
                    <a:pt x="145390" y="449656"/>
                    <a:pt x="166649" y="443713"/>
                  </a:cubicBezTo>
                  <a:cubicBezTo>
                    <a:pt x="173279" y="441884"/>
                    <a:pt x="179451" y="440970"/>
                    <a:pt x="185166" y="440970"/>
                  </a:cubicBezTo>
                  <a:cubicBezTo>
                    <a:pt x="185166" y="440970"/>
                    <a:pt x="185166" y="440970"/>
                    <a:pt x="185166" y="440970"/>
                  </a:cubicBezTo>
                  <a:cubicBezTo>
                    <a:pt x="188824" y="440970"/>
                    <a:pt x="192253" y="441198"/>
                    <a:pt x="195682" y="441884"/>
                  </a:cubicBezTo>
                  <a:cubicBezTo>
                    <a:pt x="197510" y="442341"/>
                    <a:pt x="199339" y="442798"/>
                    <a:pt x="201168" y="443256"/>
                  </a:cubicBezTo>
                  <a:cubicBezTo>
                    <a:pt x="202768" y="443713"/>
                    <a:pt x="204368" y="444399"/>
                    <a:pt x="205969" y="445084"/>
                  </a:cubicBezTo>
                  <a:cubicBezTo>
                    <a:pt x="206654" y="445542"/>
                    <a:pt x="207569" y="445770"/>
                    <a:pt x="208255" y="446227"/>
                  </a:cubicBezTo>
                  <a:cubicBezTo>
                    <a:pt x="209398" y="446685"/>
                    <a:pt x="210312" y="447370"/>
                    <a:pt x="211226" y="448056"/>
                  </a:cubicBezTo>
                  <a:cubicBezTo>
                    <a:pt x="212369" y="448742"/>
                    <a:pt x="213512" y="449656"/>
                    <a:pt x="214427" y="450342"/>
                  </a:cubicBezTo>
                  <a:cubicBezTo>
                    <a:pt x="215113" y="450799"/>
                    <a:pt x="215798" y="451485"/>
                    <a:pt x="216256" y="451942"/>
                  </a:cubicBezTo>
                  <a:cubicBezTo>
                    <a:pt x="217399" y="453085"/>
                    <a:pt x="218770" y="454228"/>
                    <a:pt x="219913" y="455600"/>
                  </a:cubicBezTo>
                  <a:cubicBezTo>
                    <a:pt x="220599" y="456286"/>
                    <a:pt x="221056" y="456972"/>
                    <a:pt x="221513" y="457657"/>
                  </a:cubicBezTo>
                  <a:cubicBezTo>
                    <a:pt x="222656" y="459029"/>
                    <a:pt x="223571" y="460629"/>
                    <a:pt x="224714" y="462001"/>
                  </a:cubicBezTo>
                  <a:cubicBezTo>
                    <a:pt x="225628" y="463601"/>
                    <a:pt x="226543" y="465201"/>
                    <a:pt x="227457" y="466801"/>
                  </a:cubicBezTo>
                  <a:cubicBezTo>
                    <a:pt x="229972" y="471831"/>
                    <a:pt x="232029" y="477774"/>
                    <a:pt x="233401" y="484175"/>
                  </a:cubicBezTo>
                  <a:cubicBezTo>
                    <a:pt x="234772" y="489890"/>
                    <a:pt x="235687" y="495834"/>
                    <a:pt x="236372" y="501777"/>
                  </a:cubicBezTo>
                  <a:cubicBezTo>
                    <a:pt x="237287" y="509550"/>
                    <a:pt x="237744" y="517322"/>
                    <a:pt x="237973" y="525323"/>
                  </a:cubicBezTo>
                  <a:cubicBezTo>
                    <a:pt x="237973" y="529209"/>
                    <a:pt x="238201" y="533095"/>
                    <a:pt x="238201" y="536982"/>
                  </a:cubicBezTo>
                  <a:cubicBezTo>
                    <a:pt x="238201" y="539039"/>
                    <a:pt x="238201" y="540868"/>
                    <a:pt x="238201" y="542925"/>
                  </a:cubicBezTo>
                  <a:cubicBezTo>
                    <a:pt x="238201" y="546811"/>
                    <a:pt x="238201" y="550698"/>
                    <a:pt x="238201" y="554584"/>
                  </a:cubicBezTo>
                  <a:cubicBezTo>
                    <a:pt x="238201" y="558470"/>
                    <a:pt x="238430" y="562356"/>
                    <a:pt x="238430" y="566242"/>
                  </a:cubicBezTo>
                  <a:cubicBezTo>
                    <a:pt x="238658" y="570129"/>
                    <a:pt x="238887" y="574015"/>
                    <a:pt x="239116" y="577901"/>
                  </a:cubicBezTo>
                  <a:cubicBezTo>
                    <a:pt x="239344" y="581101"/>
                    <a:pt x="239573" y="584302"/>
                    <a:pt x="239801" y="587502"/>
                  </a:cubicBezTo>
                  <a:cubicBezTo>
                    <a:pt x="241173" y="609676"/>
                    <a:pt x="242545" y="632079"/>
                    <a:pt x="253746" y="652425"/>
                  </a:cubicBezTo>
                  <a:cubicBezTo>
                    <a:pt x="254432" y="653568"/>
                    <a:pt x="255346" y="655396"/>
                    <a:pt x="256261" y="657225"/>
                  </a:cubicBezTo>
                  <a:cubicBezTo>
                    <a:pt x="256489" y="657682"/>
                    <a:pt x="256718" y="657911"/>
                    <a:pt x="256946" y="658368"/>
                  </a:cubicBezTo>
                  <a:cubicBezTo>
                    <a:pt x="258318" y="660883"/>
                    <a:pt x="260147" y="663855"/>
                    <a:pt x="261976" y="666598"/>
                  </a:cubicBezTo>
                  <a:cubicBezTo>
                    <a:pt x="262433" y="667284"/>
                    <a:pt x="262661" y="667741"/>
                    <a:pt x="263119" y="668427"/>
                  </a:cubicBezTo>
                  <a:cubicBezTo>
                    <a:pt x="264033" y="669798"/>
                    <a:pt x="264947" y="670941"/>
                    <a:pt x="265862" y="672084"/>
                  </a:cubicBezTo>
                  <a:cubicBezTo>
                    <a:pt x="266319" y="672770"/>
                    <a:pt x="266776" y="673227"/>
                    <a:pt x="267233" y="673684"/>
                  </a:cubicBezTo>
                  <a:cubicBezTo>
                    <a:pt x="267462" y="674142"/>
                    <a:pt x="267919" y="674599"/>
                    <a:pt x="268148" y="674827"/>
                  </a:cubicBezTo>
                  <a:cubicBezTo>
                    <a:pt x="268605" y="675285"/>
                    <a:pt x="269062" y="675970"/>
                    <a:pt x="269519" y="676428"/>
                  </a:cubicBezTo>
                  <a:cubicBezTo>
                    <a:pt x="271120" y="678028"/>
                    <a:pt x="272720" y="679628"/>
                    <a:pt x="274320" y="680542"/>
                  </a:cubicBezTo>
                  <a:cubicBezTo>
                    <a:pt x="275006" y="681000"/>
                    <a:pt x="275692" y="681228"/>
                    <a:pt x="276149" y="681457"/>
                  </a:cubicBezTo>
                  <a:cubicBezTo>
                    <a:pt x="276377" y="681685"/>
                    <a:pt x="276835" y="681685"/>
                    <a:pt x="277063" y="681685"/>
                  </a:cubicBezTo>
                  <a:cubicBezTo>
                    <a:pt x="277749" y="681914"/>
                    <a:pt x="278206" y="681914"/>
                    <a:pt x="278892" y="681914"/>
                  </a:cubicBezTo>
                  <a:cubicBezTo>
                    <a:pt x="279121" y="681914"/>
                    <a:pt x="279578" y="681914"/>
                    <a:pt x="279806" y="681914"/>
                  </a:cubicBezTo>
                  <a:lnTo>
                    <a:pt x="279806" y="681914"/>
                  </a:lnTo>
                  <a:lnTo>
                    <a:pt x="279806" y="681914"/>
                  </a:lnTo>
                  <a:cubicBezTo>
                    <a:pt x="280492" y="682143"/>
                    <a:pt x="281407" y="682371"/>
                    <a:pt x="282321" y="682600"/>
                  </a:cubicBezTo>
                  <a:cubicBezTo>
                    <a:pt x="283235" y="682828"/>
                    <a:pt x="284150" y="683057"/>
                    <a:pt x="285293" y="683057"/>
                  </a:cubicBezTo>
                  <a:cubicBezTo>
                    <a:pt x="285979" y="683286"/>
                    <a:pt x="286893" y="683286"/>
                    <a:pt x="287579" y="683514"/>
                  </a:cubicBezTo>
                  <a:cubicBezTo>
                    <a:pt x="288722" y="683743"/>
                    <a:pt x="289865" y="683743"/>
                    <a:pt x="291236" y="683971"/>
                  </a:cubicBezTo>
                  <a:cubicBezTo>
                    <a:pt x="292837" y="684200"/>
                    <a:pt x="294437" y="684429"/>
                    <a:pt x="296266" y="684429"/>
                  </a:cubicBezTo>
                  <a:cubicBezTo>
                    <a:pt x="297866" y="684657"/>
                    <a:pt x="299695" y="684657"/>
                    <a:pt x="301295" y="684886"/>
                  </a:cubicBezTo>
                  <a:cubicBezTo>
                    <a:pt x="302438" y="684886"/>
                    <a:pt x="303352" y="685114"/>
                    <a:pt x="304495" y="685114"/>
                  </a:cubicBezTo>
                  <a:cubicBezTo>
                    <a:pt x="306324" y="685343"/>
                    <a:pt x="308153" y="685343"/>
                    <a:pt x="310210" y="685572"/>
                  </a:cubicBezTo>
                  <a:cubicBezTo>
                    <a:pt x="311353" y="685572"/>
                    <a:pt x="312496" y="685800"/>
                    <a:pt x="313639" y="685800"/>
                  </a:cubicBezTo>
                  <a:cubicBezTo>
                    <a:pt x="314782" y="685800"/>
                    <a:pt x="315925" y="686029"/>
                    <a:pt x="317068" y="686029"/>
                  </a:cubicBezTo>
                  <a:cubicBezTo>
                    <a:pt x="319354" y="686257"/>
                    <a:pt x="321869" y="686257"/>
                    <a:pt x="324155" y="686486"/>
                  </a:cubicBezTo>
                  <a:cubicBezTo>
                    <a:pt x="325526" y="686486"/>
                    <a:pt x="326669" y="686715"/>
                    <a:pt x="328041" y="686715"/>
                  </a:cubicBezTo>
                  <a:cubicBezTo>
                    <a:pt x="330556" y="686943"/>
                    <a:pt x="333070" y="686943"/>
                    <a:pt x="335813" y="686943"/>
                  </a:cubicBezTo>
                  <a:cubicBezTo>
                    <a:pt x="338557" y="686943"/>
                    <a:pt x="341300" y="687172"/>
                    <a:pt x="344272" y="687172"/>
                  </a:cubicBezTo>
                  <a:cubicBezTo>
                    <a:pt x="347243" y="687172"/>
                    <a:pt x="349987" y="687400"/>
                    <a:pt x="353187" y="687400"/>
                  </a:cubicBezTo>
                  <a:cubicBezTo>
                    <a:pt x="356159" y="687400"/>
                    <a:pt x="359131" y="687629"/>
                    <a:pt x="362331" y="687629"/>
                  </a:cubicBezTo>
                  <a:cubicBezTo>
                    <a:pt x="363931" y="687629"/>
                    <a:pt x="365531" y="687629"/>
                    <a:pt x="367132" y="687858"/>
                  </a:cubicBezTo>
                  <a:cubicBezTo>
                    <a:pt x="368732" y="687858"/>
                    <a:pt x="370332" y="687858"/>
                    <a:pt x="371932" y="688086"/>
                  </a:cubicBezTo>
                  <a:cubicBezTo>
                    <a:pt x="378562" y="688315"/>
                    <a:pt x="385420" y="688315"/>
                    <a:pt x="392278" y="688543"/>
                  </a:cubicBezTo>
                  <a:cubicBezTo>
                    <a:pt x="394106" y="688543"/>
                    <a:pt x="395707" y="688543"/>
                    <a:pt x="397535" y="688543"/>
                  </a:cubicBezTo>
                  <a:cubicBezTo>
                    <a:pt x="406451" y="688772"/>
                    <a:pt x="415823" y="688772"/>
                    <a:pt x="425425" y="689001"/>
                  </a:cubicBezTo>
                  <a:cubicBezTo>
                    <a:pt x="433197" y="689001"/>
                    <a:pt x="440969" y="689229"/>
                    <a:pt x="448970" y="689229"/>
                  </a:cubicBezTo>
                  <a:cubicBezTo>
                    <a:pt x="477088" y="689458"/>
                    <a:pt x="507035" y="689458"/>
                    <a:pt x="537896" y="689458"/>
                  </a:cubicBezTo>
                  <a:cubicBezTo>
                    <a:pt x="537896" y="689458"/>
                    <a:pt x="537896" y="689458"/>
                    <a:pt x="537896" y="689458"/>
                  </a:cubicBezTo>
                  <a:cubicBezTo>
                    <a:pt x="551155" y="689458"/>
                    <a:pt x="564413" y="689458"/>
                    <a:pt x="577901" y="689458"/>
                  </a:cubicBezTo>
                  <a:cubicBezTo>
                    <a:pt x="580187" y="689458"/>
                    <a:pt x="582473" y="689458"/>
                    <a:pt x="584530" y="689458"/>
                  </a:cubicBezTo>
                  <a:cubicBezTo>
                    <a:pt x="589102" y="689458"/>
                    <a:pt x="593446" y="689458"/>
                    <a:pt x="598018" y="689458"/>
                  </a:cubicBezTo>
                  <a:cubicBezTo>
                    <a:pt x="600304" y="689458"/>
                    <a:pt x="602590" y="689458"/>
                    <a:pt x="604647" y="689458"/>
                  </a:cubicBezTo>
                  <a:cubicBezTo>
                    <a:pt x="660654" y="689229"/>
                    <a:pt x="716661" y="688772"/>
                    <a:pt x="766039" y="688086"/>
                  </a:cubicBezTo>
                  <a:cubicBezTo>
                    <a:pt x="769925" y="688086"/>
                    <a:pt x="773811" y="688086"/>
                    <a:pt x="777697" y="687858"/>
                  </a:cubicBezTo>
                  <a:cubicBezTo>
                    <a:pt x="791185" y="687629"/>
                    <a:pt x="804215" y="687629"/>
                    <a:pt x="816559" y="687400"/>
                  </a:cubicBezTo>
                  <a:cubicBezTo>
                    <a:pt x="823646" y="687400"/>
                    <a:pt x="830275" y="687172"/>
                    <a:pt x="836905" y="687172"/>
                  </a:cubicBezTo>
                  <a:cubicBezTo>
                    <a:pt x="841705" y="687172"/>
                    <a:pt x="846506" y="686943"/>
                    <a:pt x="851078" y="686943"/>
                  </a:cubicBezTo>
                  <a:cubicBezTo>
                    <a:pt x="852678" y="686943"/>
                    <a:pt x="854050" y="686943"/>
                    <a:pt x="855650" y="686943"/>
                  </a:cubicBezTo>
                  <a:cubicBezTo>
                    <a:pt x="858622" y="686943"/>
                    <a:pt x="861593" y="686943"/>
                    <a:pt x="864337" y="686715"/>
                  </a:cubicBezTo>
                  <a:cubicBezTo>
                    <a:pt x="868680" y="686715"/>
                    <a:pt x="872795" y="686486"/>
                    <a:pt x="876681" y="686486"/>
                  </a:cubicBezTo>
                  <a:cubicBezTo>
                    <a:pt x="879196" y="686486"/>
                    <a:pt x="881939" y="686486"/>
                    <a:pt x="884225" y="686486"/>
                  </a:cubicBezTo>
                  <a:cubicBezTo>
                    <a:pt x="885368" y="686486"/>
                    <a:pt x="886739" y="686486"/>
                    <a:pt x="887882" y="686486"/>
                  </a:cubicBezTo>
                  <a:cubicBezTo>
                    <a:pt x="890168" y="686486"/>
                    <a:pt x="892454" y="686486"/>
                    <a:pt x="894740" y="686486"/>
                  </a:cubicBezTo>
                  <a:cubicBezTo>
                    <a:pt x="895883" y="686486"/>
                    <a:pt x="897026" y="686486"/>
                    <a:pt x="897941" y="686486"/>
                  </a:cubicBezTo>
                  <a:cubicBezTo>
                    <a:pt x="899998" y="686486"/>
                    <a:pt x="902056" y="686486"/>
                    <a:pt x="904113" y="686486"/>
                  </a:cubicBezTo>
                  <a:cubicBezTo>
                    <a:pt x="909828" y="686486"/>
                    <a:pt x="914857" y="686257"/>
                    <a:pt x="918972" y="686257"/>
                  </a:cubicBezTo>
                  <a:cubicBezTo>
                    <a:pt x="932002" y="686029"/>
                    <a:pt x="940689" y="681457"/>
                    <a:pt x="948004" y="673913"/>
                  </a:cubicBezTo>
                  <a:cubicBezTo>
                    <a:pt x="950519" y="671398"/>
                    <a:pt x="952576" y="668427"/>
                    <a:pt x="954862" y="665226"/>
                  </a:cubicBezTo>
                  <a:cubicBezTo>
                    <a:pt x="956234" y="663169"/>
                    <a:pt x="957605" y="660883"/>
                    <a:pt x="958520" y="658825"/>
                  </a:cubicBezTo>
                  <a:cubicBezTo>
                    <a:pt x="959663" y="656539"/>
                    <a:pt x="960577" y="654253"/>
                    <a:pt x="961263" y="651967"/>
                  </a:cubicBezTo>
                  <a:cubicBezTo>
                    <a:pt x="961949" y="649681"/>
                    <a:pt x="962635" y="647395"/>
                    <a:pt x="963320" y="644881"/>
                  </a:cubicBezTo>
                  <a:cubicBezTo>
                    <a:pt x="964006" y="642595"/>
                    <a:pt x="964463" y="640080"/>
                    <a:pt x="964921" y="637794"/>
                  </a:cubicBezTo>
                  <a:cubicBezTo>
                    <a:pt x="965835" y="632765"/>
                    <a:pt x="966749" y="627736"/>
                    <a:pt x="967892" y="622707"/>
                  </a:cubicBezTo>
                  <a:cubicBezTo>
                    <a:pt x="968807" y="617677"/>
                    <a:pt x="969950" y="612648"/>
                    <a:pt x="970864" y="607619"/>
                  </a:cubicBezTo>
                  <a:cubicBezTo>
                    <a:pt x="972236" y="600075"/>
                    <a:pt x="973836" y="592531"/>
                    <a:pt x="974979" y="584759"/>
                  </a:cubicBezTo>
                  <a:cubicBezTo>
                    <a:pt x="976351" y="577215"/>
                    <a:pt x="977494" y="569443"/>
                    <a:pt x="978408" y="561899"/>
                  </a:cubicBezTo>
                  <a:cubicBezTo>
                    <a:pt x="979322" y="554355"/>
                    <a:pt x="980237" y="546583"/>
                    <a:pt x="980694" y="538810"/>
                  </a:cubicBezTo>
                  <a:cubicBezTo>
                    <a:pt x="981151" y="531038"/>
                    <a:pt x="981380" y="523266"/>
                    <a:pt x="981151" y="515493"/>
                  </a:cubicBezTo>
                  <a:cubicBezTo>
                    <a:pt x="981151" y="512979"/>
                    <a:pt x="981151" y="510693"/>
                    <a:pt x="981151" y="508178"/>
                  </a:cubicBezTo>
                  <a:cubicBezTo>
                    <a:pt x="981151" y="503377"/>
                    <a:pt x="981380" y="498348"/>
                    <a:pt x="981837" y="493548"/>
                  </a:cubicBezTo>
                  <a:cubicBezTo>
                    <a:pt x="982294" y="488747"/>
                    <a:pt x="982751" y="483718"/>
                    <a:pt x="983209" y="478917"/>
                  </a:cubicBezTo>
                  <a:cubicBezTo>
                    <a:pt x="983894" y="474117"/>
                    <a:pt x="984352" y="469087"/>
                    <a:pt x="985037" y="464287"/>
                  </a:cubicBezTo>
                  <a:cubicBezTo>
                    <a:pt x="985495" y="461772"/>
                    <a:pt x="985723" y="459486"/>
                    <a:pt x="986180" y="456972"/>
                  </a:cubicBezTo>
                  <a:cubicBezTo>
                    <a:pt x="987323" y="449199"/>
                    <a:pt x="989381" y="443256"/>
                    <a:pt x="992353" y="438684"/>
                  </a:cubicBezTo>
                  <a:cubicBezTo>
                    <a:pt x="993267" y="437083"/>
                    <a:pt x="994410" y="435712"/>
                    <a:pt x="995782" y="434569"/>
                  </a:cubicBezTo>
                  <a:cubicBezTo>
                    <a:pt x="1000811" y="429768"/>
                    <a:pt x="1008126" y="427025"/>
                    <a:pt x="1018642" y="425425"/>
                  </a:cubicBezTo>
                  <a:cubicBezTo>
                    <a:pt x="1021156" y="424968"/>
                    <a:pt x="1023899" y="424739"/>
                    <a:pt x="1026414" y="424510"/>
                  </a:cubicBezTo>
                  <a:cubicBezTo>
                    <a:pt x="1034186" y="423825"/>
                    <a:pt x="1041959" y="423596"/>
                    <a:pt x="1049503" y="424510"/>
                  </a:cubicBezTo>
                  <a:cubicBezTo>
                    <a:pt x="1052017" y="424739"/>
                    <a:pt x="1054532" y="425196"/>
                    <a:pt x="1057046" y="425653"/>
                  </a:cubicBezTo>
                  <a:cubicBezTo>
                    <a:pt x="1059561" y="426111"/>
                    <a:pt x="1062076" y="426796"/>
                    <a:pt x="1064362" y="427482"/>
                  </a:cubicBezTo>
                  <a:cubicBezTo>
                    <a:pt x="1069162" y="428854"/>
                    <a:pt x="1073963" y="430911"/>
                    <a:pt x="1078763" y="433426"/>
                  </a:cubicBezTo>
                  <a:cubicBezTo>
                    <a:pt x="1109167" y="443027"/>
                    <a:pt x="1134542" y="446685"/>
                    <a:pt x="1155573" y="445770"/>
                  </a:cubicBezTo>
                  <a:cubicBezTo>
                    <a:pt x="1224382" y="442570"/>
                    <a:pt x="1247927" y="390678"/>
                    <a:pt x="1254100" y="345186"/>
                  </a:cubicBezTo>
                  <a:cubicBezTo>
                    <a:pt x="1254328" y="344043"/>
                    <a:pt x="1254328" y="342900"/>
                    <a:pt x="1254557" y="341757"/>
                  </a:cubicBezTo>
                  <a:cubicBezTo>
                    <a:pt x="1255014" y="337185"/>
                    <a:pt x="1255471" y="332613"/>
                    <a:pt x="1255700" y="328041"/>
                  </a:cubicBezTo>
                  <a:cubicBezTo>
                    <a:pt x="1255700" y="326898"/>
                    <a:pt x="1255700" y="325755"/>
                    <a:pt x="1255928" y="324841"/>
                  </a:cubicBezTo>
                  <a:cubicBezTo>
                    <a:pt x="1255928" y="322555"/>
                    <a:pt x="1255928" y="320497"/>
                    <a:pt x="1255928" y="318440"/>
                  </a:cubicBezTo>
                  <a:cubicBezTo>
                    <a:pt x="1255928" y="313182"/>
                    <a:pt x="1255700" y="308153"/>
                    <a:pt x="1255471" y="303810"/>
                  </a:cubicBezTo>
                  <a:cubicBezTo>
                    <a:pt x="1255243" y="300381"/>
                    <a:pt x="1254785" y="297180"/>
                    <a:pt x="1254557" y="293980"/>
                  </a:cubicBezTo>
                  <a:cubicBezTo>
                    <a:pt x="1253642" y="287579"/>
                    <a:pt x="1252499" y="281635"/>
                    <a:pt x="1250899" y="275920"/>
                  </a:cubicBezTo>
                  <a:cubicBezTo>
                    <a:pt x="1250442" y="274549"/>
                    <a:pt x="1249985" y="273177"/>
                    <a:pt x="1249528" y="271806"/>
                  </a:cubicBezTo>
                  <a:cubicBezTo>
                    <a:pt x="1248613" y="269062"/>
                    <a:pt x="1247699" y="266319"/>
                    <a:pt x="1246556" y="263805"/>
                  </a:cubicBezTo>
                  <a:cubicBezTo>
                    <a:pt x="1245413" y="261290"/>
                    <a:pt x="1244270" y="258775"/>
                    <a:pt x="1243127" y="256261"/>
                  </a:cubicBezTo>
                  <a:cubicBezTo>
                    <a:pt x="1242441" y="255118"/>
                    <a:pt x="1241984" y="253975"/>
                    <a:pt x="1241298" y="252603"/>
                  </a:cubicBezTo>
                  <a:cubicBezTo>
                    <a:pt x="1239469" y="249174"/>
                    <a:pt x="1237183" y="245745"/>
                    <a:pt x="1234897" y="242773"/>
                  </a:cubicBezTo>
                  <a:cubicBezTo>
                    <a:pt x="1231925" y="238659"/>
                    <a:pt x="1228725" y="234772"/>
                    <a:pt x="1225067" y="231343"/>
                  </a:cubicBezTo>
                  <a:cubicBezTo>
                    <a:pt x="1222553" y="228829"/>
                    <a:pt x="1219810" y="226314"/>
                    <a:pt x="1216838" y="224028"/>
                  </a:cubicBezTo>
                  <a:cubicBezTo>
                    <a:pt x="1207237" y="216713"/>
                    <a:pt x="1196492" y="211455"/>
                    <a:pt x="1185291" y="208255"/>
                  </a:cubicBezTo>
                  <a:cubicBezTo>
                    <a:pt x="1180262" y="206883"/>
                    <a:pt x="1175461" y="205740"/>
                    <a:pt x="1170432" y="205054"/>
                  </a:cubicBezTo>
                  <a:cubicBezTo>
                    <a:pt x="1163117" y="203683"/>
                    <a:pt x="1155802" y="202997"/>
                    <a:pt x="1148486" y="202997"/>
                  </a:cubicBezTo>
                  <a:cubicBezTo>
                    <a:pt x="1143686" y="202997"/>
                    <a:pt x="1138885" y="202997"/>
                    <a:pt x="1134085" y="203454"/>
                  </a:cubicBezTo>
                  <a:cubicBezTo>
                    <a:pt x="1126998" y="204140"/>
                    <a:pt x="1119911" y="205512"/>
                    <a:pt x="1113053" y="207340"/>
                  </a:cubicBezTo>
                  <a:cubicBezTo>
                    <a:pt x="1103681" y="209855"/>
                    <a:pt x="1094765" y="213513"/>
                    <a:pt x="1085850" y="218085"/>
                  </a:cubicBezTo>
                  <a:cubicBezTo>
                    <a:pt x="1081507" y="220371"/>
                    <a:pt x="1077163" y="223114"/>
                    <a:pt x="1072820" y="226086"/>
                  </a:cubicBezTo>
                  <a:cubicBezTo>
                    <a:pt x="1064590" y="231801"/>
                    <a:pt x="1055903" y="236144"/>
                    <a:pt x="1046988" y="240030"/>
                  </a:cubicBezTo>
                  <a:cubicBezTo>
                    <a:pt x="1041730" y="242316"/>
                    <a:pt x="1036244" y="244602"/>
                    <a:pt x="1030757" y="246660"/>
                  </a:cubicBezTo>
                  <a:cubicBezTo>
                    <a:pt x="1017499" y="251917"/>
                    <a:pt x="1005383" y="251003"/>
                    <a:pt x="996467" y="245517"/>
                  </a:cubicBezTo>
                  <a:cubicBezTo>
                    <a:pt x="995096" y="244831"/>
                    <a:pt x="993953" y="243916"/>
                    <a:pt x="992810" y="243002"/>
                  </a:cubicBezTo>
                  <a:cubicBezTo>
                    <a:pt x="986638" y="237744"/>
                    <a:pt x="982294" y="229743"/>
                    <a:pt x="980923" y="219913"/>
                  </a:cubicBezTo>
                  <a:cubicBezTo>
                    <a:pt x="980237" y="215570"/>
                    <a:pt x="980237" y="210541"/>
                    <a:pt x="980923" y="205512"/>
                  </a:cubicBezTo>
                  <a:cubicBezTo>
                    <a:pt x="981380" y="202768"/>
                    <a:pt x="981608" y="199797"/>
                    <a:pt x="981837" y="197053"/>
                  </a:cubicBezTo>
                  <a:cubicBezTo>
                    <a:pt x="982751" y="188595"/>
                    <a:pt x="983437" y="180137"/>
                    <a:pt x="984123" y="171679"/>
                  </a:cubicBezTo>
                  <a:cubicBezTo>
                    <a:pt x="984580" y="163221"/>
                    <a:pt x="985037" y="154762"/>
                    <a:pt x="985266" y="146304"/>
                  </a:cubicBezTo>
                  <a:cubicBezTo>
                    <a:pt x="985495" y="140589"/>
                    <a:pt x="985495" y="135103"/>
                    <a:pt x="985495" y="129388"/>
                  </a:cubicBezTo>
                  <a:cubicBezTo>
                    <a:pt x="985495" y="120930"/>
                    <a:pt x="985495" y="112471"/>
                    <a:pt x="985037" y="104013"/>
                  </a:cubicBezTo>
                  <a:cubicBezTo>
                    <a:pt x="984809" y="98298"/>
                    <a:pt x="984580" y="92812"/>
                    <a:pt x="984352" y="87097"/>
                  </a:cubicBezTo>
                  <a:cubicBezTo>
                    <a:pt x="984123" y="81382"/>
                    <a:pt x="983666" y="75895"/>
                    <a:pt x="983437" y="70180"/>
                  </a:cubicBezTo>
                  <a:cubicBezTo>
                    <a:pt x="983209" y="65380"/>
                    <a:pt x="982523" y="60808"/>
                    <a:pt x="981608" y="56464"/>
                  </a:cubicBezTo>
                  <a:cubicBezTo>
                    <a:pt x="981151" y="54407"/>
                    <a:pt x="980694" y="52350"/>
                    <a:pt x="980008" y="50292"/>
                  </a:cubicBezTo>
                  <a:cubicBezTo>
                    <a:pt x="978865" y="46406"/>
                    <a:pt x="977494" y="42748"/>
                    <a:pt x="975893" y="39319"/>
                  </a:cubicBezTo>
                  <a:cubicBezTo>
                    <a:pt x="971779" y="30861"/>
                    <a:pt x="965835" y="24232"/>
                    <a:pt x="958063" y="18974"/>
                  </a:cubicBezTo>
                  <a:cubicBezTo>
                    <a:pt x="953491" y="15774"/>
                    <a:pt x="948233" y="13259"/>
                    <a:pt x="942289" y="11202"/>
                  </a:cubicBezTo>
                  <a:cubicBezTo>
                    <a:pt x="936346" y="9144"/>
                    <a:pt x="929716" y="7544"/>
                    <a:pt x="922401" y="6401"/>
                  </a:cubicBezTo>
                  <a:cubicBezTo>
                    <a:pt x="918515" y="5715"/>
                    <a:pt x="914629" y="5258"/>
                    <a:pt x="910742" y="4572"/>
                  </a:cubicBezTo>
                  <a:cubicBezTo>
                    <a:pt x="909599" y="4344"/>
                    <a:pt x="908456" y="4344"/>
                    <a:pt x="907313" y="4115"/>
                  </a:cubicBezTo>
                  <a:cubicBezTo>
                    <a:pt x="904570" y="3658"/>
                    <a:pt x="901598" y="3429"/>
                    <a:pt x="898855" y="2972"/>
                  </a:cubicBezTo>
                  <a:cubicBezTo>
                    <a:pt x="897712" y="2743"/>
                    <a:pt x="896341" y="2743"/>
                    <a:pt x="895198" y="2515"/>
                  </a:cubicBezTo>
                  <a:cubicBezTo>
                    <a:pt x="892226" y="2058"/>
                    <a:pt x="889254" y="1829"/>
                    <a:pt x="886282" y="1372"/>
                  </a:cubicBezTo>
                  <a:cubicBezTo>
                    <a:pt x="885368" y="1372"/>
                    <a:pt x="884453" y="1143"/>
                    <a:pt x="883539" y="1143"/>
                  </a:cubicBezTo>
                  <a:cubicBezTo>
                    <a:pt x="879653" y="686"/>
                    <a:pt x="875538" y="229"/>
                    <a:pt x="871652" y="0"/>
                  </a:cubicBezTo>
                  <a:cubicBezTo>
                    <a:pt x="893369" y="15545"/>
                    <a:pt x="909371" y="38176"/>
                    <a:pt x="914171" y="64694"/>
                  </a:cubicBezTo>
                  <a:close/>
                </a:path>
              </a:pathLst>
            </a:custGeom>
            <a:solidFill>
              <a:srgbClr val="FFFFFF"/>
            </a:solidFill>
            <a:ln w="2286" cap="flat">
              <a:noFill/>
              <a:prstDash val="solid"/>
              <a:miter/>
            </a:ln>
          </p:spPr>
          <p:txBody>
            <a:bodyPr rtlCol="0" anchor="ctr"/>
            <a:lstStyle/>
            <a:p>
              <a:endParaRPr lang="en-US"/>
            </a:p>
          </p:txBody>
        </p:sp>
        <p:sp>
          <p:nvSpPr>
            <p:cNvPr id="96" name="Freeform 154">
              <a:extLst>
                <a:ext uri="{FF2B5EF4-FFF2-40B4-BE49-F238E27FC236}">
                  <a16:creationId xmlns:a16="http://schemas.microsoft.com/office/drawing/2014/main" id="{E7525022-4EEF-B167-E89D-97A5CCCF4E92}"/>
                </a:ext>
              </a:extLst>
            </p:cNvPr>
            <p:cNvSpPr/>
            <p:nvPr/>
          </p:nvSpPr>
          <p:spPr>
            <a:xfrm>
              <a:off x="2436714" y="5191934"/>
              <a:ext cx="1358789" cy="1019392"/>
            </a:xfrm>
            <a:custGeom>
              <a:avLst/>
              <a:gdLst>
                <a:gd name="connsiteX0" fmla="*/ 17230 w 1358789"/>
                <a:gd name="connsiteY0" fmla="*/ 508892 h 1019392"/>
                <a:gd name="connsiteX1" fmla="*/ 25688 w 1358789"/>
                <a:gd name="connsiteY1" fmla="*/ 631421 h 1019392"/>
                <a:gd name="connsiteX2" fmla="*/ 59749 w 1358789"/>
                <a:gd name="connsiteY2" fmla="*/ 695429 h 1019392"/>
                <a:gd name="connsiteX3" fmla="*/ 100212 w 1358789"/>
                <a:gd name="connsiteY3" fmla="*/ 750751 h 1019392"/>
                <a:gd name="connsiteX4" fmla="*/ 136331 w 1358789"/>
                <a:gd name="connsiteY4" fmla="*/ 820474 h 1019392"/>
                <a:gd name="connsiteX5" fmla="*/ 135416 w 1358789"/>
                <a:gd name="connsiteY5" fmla="*/ 841048 h 1019392"/>
                <a:gd name="connsiteX6" fmla="*/ 128787 w 1358789"/>
                <a:gd name="connsiteY6" fmla="*/ 958777 h 1019392"/>
                <a:gd name="connsiteX7" fmla="*/ 161248 w 1358789"/>
                <a:gd name="connsiteY7" fmla="*/ 1000610 h 1019392"/>
                <a:gd name="connsiteX8" fmla="*/ 205139 w 1358789"/>
                <a:gd name="connsiteY8" fmla="*/ 1002668 h 1019392"/>
                <a:gd name="connsiteX9" fmla="*/ 239201 w 1358789"/>
                <a:gd name="connsiteY9" fmla="*/ 979351 h 1019392"/>
                <a:gd name="connsiteX10" fmla="*/ 255431 w 1358789"/>
                <a:gd name="connsiteY10" fmla="*/ 919915 h 1019392"/>
                <a:gd name="connsiteX11" fmla="*/ 273948 w 1358789"/>
                <a:gd name="connsiteY11" fmla="*/ 791670 h 1019392"/>
                <a:gd name="connsiteX12" fmla="*/ 281720 w 1358789"/>
                <a:gd name="connsiteY12" fmla="*/ 778183 h 1019392"/>
                <a:gd name="connsiteX13" fmla="*/ 294065 w 1358789"/>
                <a:gd name="connsiteY13" fmla="*/ 789155 h 1019392"/>
                <a:gd name="connsiteX14" fmla="*/ 300923 w 1358789"/>
                <a:gd name="connsiteY14" fmla="*/ 829618 h 1019392"/>
                <a:gd name="connsiteX15" fmla="*/ 304580 w 1358789"/>
                <a:gd name="connsiteY15" fmla="*/ 935459 h 1019392"/>
                <a:gd name="connsiteX16" fmla="*/ 361959 w 1358789"/>
                <a:gd name="connsiteY16" fmla="*/ 1012726 h 1019392"/>
                <a:gd name="connsiteX17" fmla="*/ 978950 w 1358789"/>
                <a:gd name="connsiteY17" fmla="*/ 1019356 h 1019392"/>
                <a:gd name="connsiteX18" fmla="*/ 1071076 w 1358789"/>
                <a:gd name="connsiteY18" fmla="*/ 945289 h 1019392"/>
                <a:gd name="connsiteX19" fmla="*/ 1086164 w 1358789"/>
                <a:gd name="connsiteY19" fmla="*/ 793270 h 1019392"/>
                <a:gd name="connsiteX20" fmla="*/ 1130283 w 1358789"/>
                <a:gd name="connsiteY20" fmla="*/ 756008 h 1019392"/>
                <a:gd name="connsiteX21" fmla="*/ 1296476 w 1358789"/>
                <a:gd name="connsiteY21" fmla="*/ 756237 h 1019392"/>
                <a:gd name="connsiteX22" fmla="*/ 1357740 w 1358789"/>
                <a:gd name="connsiteY22" fmla="*/ 602389 h 1019392"/>
                <a:gd name="connsiteX23" fmla="*/ 1278188 w 1358789"/>
                <a:gd name="connsiteY23" fmla="*/ 494719 h 1019392"/>
                <a:gd name="connsiteX24" fmla="*/ 1145828 w 1358789"/>
                <a:gd name="connsiteY24" fmla="*/ 514378 h 1019392"/>
                <a:gd name="connsiteX25" fmla="*/ 1108566 w 1358789"/>
                <a:gd name="connsiteY25" fmla="*/ 531523 h 1019392"/>
                <a:gd name="connsiteX26" fmla="*/ 1088678 w 1358789"/>
                <a:gd name="connsiteY26" fmla="*/ 521008 h 1019392"/>
                <a:gd name="connsiteX27" fmla="*/ 1087535 w 1358789"/>
                <a:gd name="connsiteY27" fmla="*/ 500662 h 1019392"/>
                <a:gd name="connsiteX28" fmla="*/ 1086621 w 1358789"/>
                <a:gd name="connsiteY28" fmla="*/ 382933 h 1019392"/>
                <a:gd name="connsiteX29" fmla="*/ 1010954 w 1358789"/>
                <a:gd name="connsiteY29" fmla="*/ 292636 h 1019392"/>
                <a:gd name="connsiteX30" fmla="*/ 905570 w 1358789"/>
                <a:gd name="connsiteY30" fmla="*/ 284635 h 1019392"/>
                <a:gd name="connsiteX31" fmla="*/ 873108 w 1358789"/>
                <a:gd name="connsiteY31" fmla="*/ 284635 h 1019392"/>
                <a:gd name="connsiteX32" fmla="*/ 837904 w 1358789"/>
                <a:gd name="connsiteY32" fmla="*/ 287607 h 1019392"/>
                <a:gd name="connsiteX33" fmla="*/ 803157 w 1358789"/>
                <a:gd name="connsiteY33" fmla="*/ 252174 h 1019392"/>
                <a:gd name="connsiteX34" fmla="*/ 812758 w 1358789"/>
                <a:gd name="connsiteY34" fmla="*/ 206225 h 1019392"/>
                <a:gd name="connsiteX35" fmla="*/ 821673 w 1358789"/>
                <a:gd name="connsiteY35" fmla="*/ 127587 h 1019392"/>
                <a:gd name="connsiteX36" fmla="*/ 729548 w 1358789"/>
                <a:gd name="connsiteY36" fmla="*/ 12373 h 1019392"/>
                <a:gd name="connsiteX37" fmla="*/ 531351 w 1358789"/>
                <a:gd name="connsiteY37" fmla="*/ 61979 h 1019392"/>
                <a:gd name="connsiteX38" fmla="*/ 514664 w 1358789"/>
                <a:gd name="connsiteY38" fmla="*/ 193195 h 1019392"/>
                <a:gd name="connsiteX39" fmla="*/ 537981 w 1358789"/>
                <a:gd name="connsiteY39" fmla="*/ 259946 h 1019392"/>
                <a:gd name="connsiteX40" fmla="*/ 521064 w 1358789"/>
                <a:gd name="connsiteY40" fmla="*/ 282806 h 1019392"/>
                <a:gd name="connsiteX41" fmla="*/ 420023 w 1358789"/>
                <a:gd name="connsiteY41" fmla="*/ 266119 h 1019392"/>
                <a:gd name="connsiteX42" fmla="*/ 411794 w 1358789"/>
                <a:gd name="connsiteY42" fmla="*/ 263375 h 1019392"/>
                <a:gd name="connsiteX43" fmla="*/ 316010 w 1358789"/>
                <a:gd name="connsiteY43" fmla="*/ 235258 h 1019392"/>
                <a:gd name="connsiteX44" fmla="*/ 287664 w 1358789"/>
                <a:gd name="connsiteY44" fmla="*/ 208054 h 1019392"/>
                <a:gd name="connsiteX45" fmla="*/ 253145 w 1358789"/>
                <a:gd name="connsiteY45" fmla="*/ 133988 h 1019392"/>
                <a:gd name="connsiteX46" fmla="*/ 55863 w 1358789"/>
                <a:gd name="connsiteY46" fmla="*/ 113185 h 1019392"/>
                <a:gd name="connsiteX47" fmla="*/ 78266 w 1358789"/>
                <a:gd name="connsiteY47" fmla="*/ 334470 h 1019392"/>
                <a:gd name="connsiteX48" fmla="*/ 93811 w 1358789"/>
                <a:gd name="connsiteY48" fmla="*/ 342928 h 1019392"/>
                <a:gd name="connsiteX49" fmla="*/ 102269 w 1358789"/>
                <a:gd name="connsiteY49" fmla="*/ 375389 h 1019392"/>
                <a:gd name="connsiteX50" fmla="*/ 17230 w 1358789"/>
                <a:gd name="connsiteY50" fmla="*/ 508892 h 1019392"/>
                <a:gd name="connsiteX51" fmla="*/ 253602 w 1358789"/>
                <a:gd name="connsiteY51" fmla="*/ 786641 h 1019392"/>
                <a:gd name="connsiteX52" fmla="*/ 246973 w 1358789"/>
                <a:gd name="connsiteY52" fmla="*/ 853849 h 1019392"/>
                <a:gd name="connsiteX53" fmla="*/ 225027 w 1358789"/>
                <a:gd name="connsiteY53" fmla="*/ 960148 h 1019392"/>
                <a:gd name="connsiteX54" fmla="*/ 179079 w 1358789"/>
                <a:gd name="connsiteY54" fmla="*/ 982322 h 1019392"/>
                <a:gd name="connsiteX55" fmla="*/ 150961 w 1358789"/>
                <a:gd name="connsiteY55" fmla="*/ 951461 h 1019392"/>
                <a:gd name="connsiteX56" fmla="*/ 150961 w 1358789"/>
                <a:gd name="connsiteY56" fmla="*/ 925172 h 1019392"/>
                <a:gd name="connsiteX57" fmla="*/ 156447 w 1358789"/>
                <a:gd name="connsiteY57" fmla="*/ 804929 h 1019392"/>
                <a:gd name="connsiteX58" fmla="*/ 184337 w 1358789"/>
                <a:gd name="connsiteY58" fmla="*/ 778868 h 1019392"/>
                <a:gd name="connsiteX59" fmla="*/ 196224 w 1358789"/>
                <a:gd name="connsiteY59" fmla="*/ 779783 h 1019392"/>
                <a:gd name="connsiteX60" fmla="*/ 239429 w 1358789"/>
                <a:gd name="connsiteY60" fmla="*/ 775439 h 1019392"/>
                <a:gd name="connsiteX61" fmla="*/ 253602 w 1358789"/>
                <a:gd name="connsiteY61" fmla="*/ 786641 h 1019392"/>
                <a:gd name="connsiteX62" fmla="*/ 513292 w 1358789"/>
                <a:gd name="connsiteY62" fmla="*/ 304523 h 1019392"/>
                <a:gd name="connsiteX63" fmla="*/ 541638 w 1358789"/>
                <a:gd name="connsiteY63" fmla="*/ 299037 h 1019392"/>
                <a:gd name="connsiteX64" fmla="*/ 560612 w 1358789"/>
                <a:gd name="connsiteY64" fmla="*/ 248745 h 1019392"/>
                <a:gd name="connsiteX65" fmla="*/ 535009 w 1358789"/>
                <a:gd name="connsiteY65" fmla="*/ 176965 h 1019392"/>
                <a:gd name="connsiteX66" fmla="*/ 537295 w 1358789"/>
                <a:gd name="connsiteY66" fmla="*/ 112728 h 1019392"/>
                <a:gd name="connsiteX67" fmla="*/ 658453 w 1358789"/>
                <a:gd name="connsiteY67" fmla="*/ 23574 h 1019392"/>
                <a:gd name="connsiteX68" fmla="*/ 722232 w 1358789"/>
                <a:gd name="connsiteY68" fmla="*/ 32489 h 1019392"/>
                <a:gd name="connsiteX69" fmla="*/ 734577 w 1358789"/>
                <a:gd name="connsiteY69" fmla="*/ 36604 h 1019392"/>
                <a:gd name="connsiteX70" fmla="*/ 734577 w 1358789"/>
                <a:gd name="connsiteY70" fmla="*/ 36604 h 1019392"/>
                <a:gd name="connsiteX71" fmla="*/ 738463 w 1358789"/>
                <a:gd name="connsiteY71" fmla="*/ 38204 h 1019392"/>
                <a:gd name="connsiteX72" fmla="*/ 738692 w 1358789"/>
                <a:gd name="connsiteY72" fmla="*/ 38204 h 1019392"/>
                <a:gd name="connsiteX73" fmla="*/ 742349 w 1358789"/>
                <a:gd name="connsiteY73" fmla="*/ 39805 h 1019392"/>
                <a:gd name="connsiteX74" fmla="*/ 742578 w 1358789"/>
                <a:gd name="connsiteY74" fmla="*/ 40033 h 1019392"/>
                <a:gd name="connsiteX75" fmla="*/ 746007 w 1358789"/>
                <a:gd name="connsiteY75" fmla="*/ 41633 h 1019392"/>
                <a:gd name="connsiteX76" fmla="*/ 746235 w 1358789"/>
                <a:gd name="connsiteY76" fmla="*/ 41862 h 1019392"/>
                <a:gd name="connsiteX77" fmla="*/ 749664 w 1358789"/>
                <a:gd name="connsiteY77" fmla="*/ 43691 h 1019392"/>
                <a:gd name="connsiteX78" fmla="*/ 749664 w 1358789"/>
                <a:gd name="connsiteY78" fmla="*/ 43691 h 1019392"/>
                <a:gd name="connsiteX79" fmla="*/ 770467 w 1358789"/>
                <a:gd name="connsiteY79" fmla="*/ 59236 h 1019392"/>
                <a:gd name="connsiteX80" fmla="*/ 770467 w 1358789"/>
                <a:gd name="connsiteY80" fmla="*/ 59236 h 1019392"/>
                <a:gd name="connsiteX81" fmla="*/ 772753 w 1358789"/>
                <a:gd name="connsiteY81" fmla="*/ 61522 h 1019392"/>
                <a:gd name="connsiteX82" fmla="*/ 773210 w 1358789"/>
                <a:gd name="connsiteY82" fmla="*/ 61979 h 1019392"/>
                <a:gd name="connsiteX83" fmla="*/ 775268 w 1358789"/>
                <a:gd name="connsiteY83" fmla="*/ 64265 h 1019392"/>
                <a:gd name="connsiteX84" fmla="*/ 775725 w 1358789"/>
                <a:gd name="connsiteY84" fmla="*/ 64722 h 1019392"/>
                <a:gd name="connsiteX85" fmla="*/ 777554 w 1358789"/>
                <a:gd name="connsiteY85" fmla="*/ 67008 h 1019392"/>
                <a:gd name="connsiteX86" fmla="*/ 778011 w 1358789"/>
                <a:gd name="connsiteY86" fmla="*/ 67694 h 1019392"/>
                <a:gd name="connsiteX87" fmla="*/ 779611 w 1358789"/>
                <a:gd name="connsiteY87" fmla="*/ 69980 h 1019392"/>
                <a:gd name="connsiteX88" fmla="*/ 780068 w 1358789"/>
                <a:gd name="connsiteY88" fmla="*/ 70666 h 1019392"/>
                <a:gd name="connsiteX89" fmla="*/ 781668 w 1358789"/>
                <a:gd name="connsiteY89" fmla="*/ 72952 h 1019392"/>
                <a:gd name="connsiteX90" fmla="*/ 782126 w 1358789"/>
                <a:gd name="connsiteY90" fmla="*/ 73637 h 1019392"/>
                <a:gd name="connsiteX91" fmla="*/ 783726 w 1358789"/>
                <a:gd name="connsiteY91" fmla="*/ 76152 h 1019392"/>
                <a:gd name="connsiteX92" fmla="*/ 784183 w 1358789"/>
                <a:gd name="connsiteY92" fmla="*/ 76838 h 1019392"/>
                <a:gd name="connsiteX93" fmla="*/ 785555 w 1358789"/>
                <a:gd name="connsiteY93" fmla="*/ 79352 h 1019392"/>
                <a:gd name="connsiteX94" fmla="*/ 785783 w 1358789"/>
                <a:gd name="connsiteY94" fmla="*/ 79810 h 1019392"/>
                <a:gd name="connsiteX95" fmla="*/ 791498 w 1358789"/>
                <a:gd name="connsiteY95" fmla="*/ 92383 h 1019392"/>
                <a:gd name="connsiteX96" fmla="*/ 791955 w 1358789"/>
                <a:gd name="connsiteY96" fmla="*/ 93526 h 1019392"/>
                <a:gd name="connsiteX97" fmla="*/ 792870 w 1358789"/>
                <a:gd name="connsiteY97" fmla="*/ 96040 h 1019392"/>
                <a:gd name="connsiteX98" fmla="*/ 793327 w 1358789"/>
                <a:gd name="connsiteY98" fmla="*/ 97640 h 1019392"/>
                <a:gd name="connsiteX99" fmla="*/ 794013 w 1358789"/>
                <a:gd name="connsiteY99" fmla="*/ 99926 h 1019392"/>
                <a:gd name="connsiteX100" fmla="*/ 794470 w 1358789"/>
                <a:gd name="connsiteY100" fmla="*/ 101755 h 1019392"/>
                <a:gd name="connsiteX101" fmla="*/ 795156 w 1358789"/>
                <a:gd name="connsiteY101" fmla="*/ 104041 h 1019392"/>
                <a:gd name="connsiteX102" fmla="*/ 795613 w 1358789"/>
                <a:gd name="connsiteY102" fmla="*/ 106099 h 1019392"/>
                <a:gd name="connsiteX103" fmla="*/ 796299 w 1358789"/>
                <a:gd name="connsiteY103" fmla="*/ 108385 h 1019392"/>
                <a:gd name="connsiteX104" fmla="*/ 796756 w 1358789"/>
                <a:gd name="connsiteY104" fmla="*/ 110671 h 1019392"/>
                <a:gd name="connsiteX105" fmla="*/ 797213 w 1358789"/>
                <a:gd name="connsiteY105" fmla="*/ 112957 h 1019392"/>
                <a:gd name="connsiteX106" fmla="*/ 797670 w 1358789"/>
                <a:gd name="connsiteY106" fmla="*/ 115243 h 1019392"/>
                <a:gd name="connsiteX107" fmla="*/ 798128 w 1358789"/>
                <a:gd name="connsiteY107" fmla="*/ 117529 h 1019392"/>
                <a:gd name="connsiteX108" fmla="*/ 798585 w 1358789"/>
                <a:gd name="connsiteY108" fmla="*/ 120043 h 1019392"/>
                <a:gd name="connsiteX109" fmla="*/ 799042 w 1358789"/>
                <a:gd name="connsiteY109" fmla="*/ 122101 h 1019392"/>
                <a:gd name="connsiteX110" fmla="*/ 799499 w 1358789"/>
                <a:gd name="connsiteY110" fmla="*/ 124844 h 1019392"/>
                <a:gd name="connsiteX111" fmla="*/ 799956 w 1358789"/>
                <a:gd name="connsiteY111" fmla="*/ 126901 h 1019392"/>
                <a:gd name="connsiteX112" fmla="*/ 800414 w 1358789"/>
                <a:gd name="connsiteY112" fmla="*/ 130102 h 1019392"/>
                <a:gd name="connsiteX113" fmla="*/ 800642 w 1358789"/>
                <a:gd name="connsiteY113" fmla="*/ 131702 h 1019392"/>
                <a:gd name="connsiteX114" fmla="*/ 801328 w 1358789"/>
                <a:gd name="connsiteY114" fmla="*/ 136731 h 1019392"/>
                <a:gd name="connsiteX115" fmla="*/ 791270 w 1358789"/>
                <a:gd name="connsiteY115" fmla="*/ 203254 h 1019392"/>
                <a:gd name="connsiteX116" fmla="*/ 783497 w 1358789"/>
                <a:gd name="connsiteY116" fmla="*/ 227028 h 1019392"/>
                <a:gd name="connsiteX117" fmla="*/ 776182 w 1358789"/>
                <a:gd name="connsiteY117" fmla="*/ 251031 h 1019392"/>
                <a:gd name="connsiteX118" fmla="*/ 776182 w 1358789"/>
                <a:gd name="connsiteY118" fmla="*/ 251031 h 1019392"/>
                <a:gd name="connsiteX119" fmla="*/ 775268 w 1358789"/>
                <a:gd name="connsiteY119" fmla="*/ 254917 h 1019392"/>
                <a:gd name="connsiteX120" fmla="*/ 775268 w 1358789"/>
                <a:gd name="connsiteY120" fmla="*/ 255603 h 1019392"/>
                <a:gd name="connsiteX121" fmla="*/ 774810 w 1358789"/>
                <a:gd name="connsiteY121" fmla="*/ 258803 h 1019392"/>
                <a:gd name="connsiteX122" fmla="*/ 774810 w 1358789"/>
                <a:gd name="connsiteY122" fmla="*/ 259032 h 1019392"/>
                <a:gd name="connsiteX123" fmla="*/ 774582 w 1358789"/>
                <a:gd name="connsiteY123" fmla="*/ 262461 h 1019392"/>
                <a:gd name="connsiteX124" fmla="*/ 774582 w 1358789"/>
                <a:gd name="connsiteY124" fmla="*/ 262461 h 1019392"/>
                <a:gd name="connsiteX125" fmla="*/ 774582 w 1358789"/>
                <a:gd name="connsiteY125" fmla="*/ 266119 h 1019392"/>
                <a:gd name="connsiteX126" fmla="*/ 793784 w 1358789"/>
                <a:gd name="connsiteY126" fmla="*/ 296294 h 1019392"/>
                <a:gd name="connsiteX127" fmla="*/ 844076 w 1358789"/>
                <a:gd name="connsiteY127" fmla="*/ 308638 h 1019392"/>
                <a:gd name="connsiteX128" fmla="*/ 966606 w 1358789"/>
                <a:gd name="connsiteY128" fmla="*/ 308410 h 1019392"/>
                <a:gd name="connsiteX129" fmla="*/ 969349 w 1358789"/>
                <a:gd name="connsiteY129" fmla="*/ 308638 h 1019392"/>
                <a:gd name="connsiteX130" fmla="*/ 978264 w 1358789"/>
                <a:gd name="connsiteY130" fmla="*/ 309781 h 1019392"/>
                <a:gd name="connsiteX131" fmla="*/ 981922 w 1358789"/>
                <a:gd name="connsiteY131" fmla="*/ 310238 h 1019392"/>
                <a:gd name="connsiteX132" fmla="*/ 990380 w 1358789"/>
                <a:gd name="connsiteY132" fmla="*/ 311381 h 1019392"/>
                <a:gd name="connsiteX133" fmla="*/ 993809 w 1358789"/>
                <a:gd name="connsiteY133" fmla="*/ 311839 h 1019392"/>
                <a:gd name="connsiteX134" fmla="*/ 1005468 w 1358789"/>
                <a:gd name="connsiteY134" fmla="*/ 313667 h 1019392"/>
                <a:gd name="connsiteX135" fmla="*/ 1025356 w 1358789"/>
                <a:gd name="connsiteY135" fmla="*/ 318468 h 1019392"/>
                <a:gd name="connsiteX136" fmla="*/ 1041129 w 1358789"/>
                <a:gd name="connsiteY136" fmla="*/ 326240 h 1019392"/>
                <a:gd name="connsiteX137" fmla="*/ 1058960 w 1358789"/>
                <a:gd name="connsiteY137" fmla="*/ 346586 h 1019392"/>
                <a:gd name="connsiteX138" fmla="*/ 1063075 w 1358789"/>
                <a:gd name="connsiteY138" fmla="*/ 357559 h 1019392"/>
                <a:gd name="connsiteX139" fmla="*/ 1064675 w 1358789"/>
                <a:gd name="connsiteY139" fmla="*/ 363731 h 1019392"/>
                <a:gd name="connsiteX140" fmla="*/ 1066504 w 1358789"/>
                <a:gd name="connsiteY140" fmla="*/ 377447 h 1019392"/>
                <a:gd name="connsiteX141" fmla="*/ 1067418 w 1358789"/>
                <a:gd name="connsiteY141" fmla="*/ 394363 h 1019392"/>
                <a:gd name="connsiteX142" fmla="*/ 1068104 w 1358789"/>
                <a:gd name="connsiteY142" fmla="*/ 411280 h 1019392"/>
                <a:gd name="connsiteX143" fmla="*/ 1068561 w 1358789"/>
                <a:gd name="connsiteY143" fmla="*/ 436654 h 1019392"/>
                <a:gd name="connsiteX144" fmla="*/ 1068333 w 1358789"/>
                <a:gd name="connsiteY144" fmla="*/ 453571 h 1019392"/>
                <a:gd name="connsiteX145" fmla="*/ 1067190 w 1358789"/>
                <a:gd name="connsiteY145" fmla="*/ 478945 h 1019392"/>
                <a:gd name="connsiteX146" fmla="*/ 1064904 w 1358789"/>
                <a:gd name="connsiteY146" fmla="*/ 504320 h 1019392"/>
                <a:gd name="connsiteX147" fmla="*/ 1063989 w 1358789"/>
                <a:gd name="connsiteY147" fmla="*/ 512778 h 1019392"/>
                <a:gd name="connsiteX148" fmla="*/ 1063989 w 1358789"/>
                <a:gd name="connsiteY148" fmla="*/ 527180 h 1019392"/>
                <a:gd name="connsiteX149" fmla="*/ 1075877 w 1358789"/>
                <a:gd name="connsiteY149" fmla="*/ 550268 h 1019392"/>
                <a:gd name="connsiteX150" fmla="*/ 1079534 w 1358789"/>
                <a:gd name="connsiteY150" fmla="*/ 552783 h 1019392"/>
                <a:gd name="connsiteX151" fmla="*/ 1113824 w 1358789"/>
                <a:gd name="connsiteY151" fmla="*/ 553926 h 1019392"/>
                <a:gd name="connsiteX152" fmla="*/ 1130055 w 1358789"/>
                <a:gd name="connsiteY152" fmla="*/ 547297 h 1019392"/>
                <a:gd name="connsiteX153" fmla="*/ 1155887 w 1358789"/>
                <a:gd name="connsiteY153" fmla="*/ 533352 h 1019392"/>
                <a:gd name="connsiteX154" fmla="*/ 1168917 w 1358789"/>
                <a:gd name="connsiteY154" fmla="*/ 525351 h 1019392"/>
                <a:gd name="connsiteX155" fmla="*/ 1196120 w 1358789"/>
                <a:gd name="connsiteY155" fmla="*/ 514607 h 1019392"/>
                <a:gd name="connsiteX156" fmla="*/ 1217151 w 1358789"/>
                <a:gd name="connsiteY156" fmla="*/ 510721 h 1019392"/>
                <a:gd name="connsiteX157" fmla="*/ 1231553 w 1358789"/>
                <a:gd name="connsiteY157" fmla="*/ 510263 h 1019392"/>
                <a:gd name="connsiteX158" fmla="*/ 1253499 w 1358789"/>
                <a:gd name="connsiteY158" fmla="*/ 512321 h 1019392"/>
                <a:gd name="connsiteX159" fmla="*/ 1268358 w 1358789"/>
                <a:gd name="connsiteY159" fmla="*/ 515521 h 1019392"/>
                <a:gd name="connsiteX160" fmla="*/ 1299905 w 1358789"/>
                <a:gd name="connsiteY160" fmla="*/ 531295 h 1019392"/>
                <a:gd name="connsiteX161" fmla="*/ 1308134 w 1358789"/>
                <a:gd name="connsiteY161" fmla="*/ 538610 h 1019392"/>
                <a:gd name="connsiteX162" fmla="*/ 1317964 w 1358789"/>
                <a:gd name="connsiteY162" fmla="*/ 550040 h 1019392"/>
                <a:gd name="connsiteX163" fmla="*/ 1324365 w 1358789"/>
                <a:gd name="connsiteY163" fmla="*/ 559870 h 1019392"/>
                <a:gd name="connsiteX164" fmla="*/ 1326194 w 1358789"/>
                <a:gd name="connsiteY164" fmla="*/ 563527 h 1019392"/>
                <a:gd name="connsiteX165" fmla="*/ 1329623 w 1358789"/>
                <a:gd name="connsiteY165" fmla="*/ 571071 h 1019392"/>
                <a:gd name="connsiteX166" fmla="*/ 1332594 w 1358789"/>
                <a:gd name="connsiteY166" fmla="*/ 579072 h 1019392"/>
                <a:gd name="connsiteX167" fmla="*/ 1333966 w 1358789"/>
                <a:gd name="connsiteY167" fmla="*/ 583187 h 1019392"/>
                <a:gd name="connsiteX168" fmla="*/ 1337624 w 1358789"/>
                <a:gd name="connsiteY168" fmla="*/ 601246 h 1019392"/>
                <a:gd name="connsiteX169" fmla="*/ 1338538 w 1358789"/>
                <a:gd name="connsiteY169" fmla="*/ 611076 h 1019392"/>
                <a:gd name="connsiteX170" fmla="*/ 1338995 w 1358789"/>
                <a:gd name="connsiteY170" fmla="*/ 625706 h 1019392"/>
                <a:gd name="connsiteX171" fmla="*/ 1338995 w 1358789"/>
                <a:gd name="connsiteY171" fmla="*/ 632107 h 1019392"/>
                <a:gd name="connsiteX172" fmla="*/ 1338767 w 1358789"/>
                <a:gd name="connsiteY172" fmla="*/ 635308 h 1019392"/>
                <a:gd name="connsiteX173" fmla="*/ 1337624 w 1358789"/>
                <a:gd name="connsiteY173" fmla="*/ 649024 h 1019392"/>
                <a:gd name="connsiteX174" fmla="*/ 1337166 w 1358789"/>
                <a:gd name="connsiteY174" fmla="*/ 652453 h 1019392"/>
                <a:gd name="connsiteX175" fmla="*/ 1238640 w 1358789"/>
                <a:gd name="connsiteY175" fmla="*/ 753037 h 1019392"/>
                <a:gd name="connsiteX176" fmla="*/ 1161830 w 1358789"/>
                <a:gd name="connsiteY176" fmla="*/ 740692 h 1019392"/>
                <a:gd name="connsiteX177" fmla="*/ 1147428 w 1358789"/>
                <a:gd name="connsiteY177" fmla="*/ 734749 h 1019392"/>
                <a:gd name="connsiteX178" fmla="*/ 1140113 w 1358789"/>
                <a:gd name="connsiteY178" fmla="*/ 732920 h 1019392"/>
                <a:gd name="connsiteX179" fmla="*/ 1132569 w 1358789"/>
                <a:gd name="connsiteY179" fmla="*/ 731777 h 1019392"/>
                <a:gd name="connsiteX180" fmla="*/ 1109481 w 1358789"/>
                <a:gd name="connsiteY180" fmla="*/ 731777 h 1019392"/>
                <a:gd name="connsiteX181" fmla="*/ 1101708 w 1358789"/>
                <a:gd name="connsiteY181" fmla="*/ 732691 h 1019392"/>
                <a:gd name="connsiteX182" fmla="*/ 1078848 w 1358789"/>
                <a:gd name="connsiteY182" fmla="*/ 741835 h 1019392"/>
                <a:gd name="connsiteX183" fmla="*/ 1075419 w 1358789"/>
                <a:gd name="connsiteY183" fmla="*/ 745950 h 1019392"/>
                <a:gd name="connsiteX184" fmla="*/ 1069247 w 1358789"/>
                <a:gd name="connsiteY184" fmla="*/ 764238 h 1019392"/>
                <a:gd name="connsiteX185" fmla="*/ 1068104 w 1358789"/>
                <a:gd name="connsiteY185" fmla="*/ 771553 h 1019392"/>
                <a:gd name="connsiteX186" fmla="*/ 1066275 w 1358789"/>
                <a:gd name="connsiteY186" fmla="*/ 786184 h 1019392"/>
                <a:gd name="connsiteX187" fmla="*/ 1064904 w 1358789"/>
                <a:gd name="connsiteY187" fmla="*/ 800814 h 1019392"/>
                <a:gd name="connsiteX188" fmla="*/ 1064218 w 1358789"/>
                <a:gd name="connsiteY188" fmla="*/ 815444 h 1019392"/>
                <a:gd name="connsiteX189" fmla="*/ 1064218 w 1358789"/>
                <a:gd name="connsiteY189" fmla="*/ 822760 h 1019392"/>
                <a:gd name="connsiteX190" fmla="*/ 1063761 w 1358789"/>
                <a:gd name="connsiteY190" fmla="*/ 846077 h 1019392"/>
                <a:gd name="connsiteX191" fmla="*/ 1061475 w 1358789"/>
                <a:gd name="connsiteY191" fmla="*/ 869165 h 1019392"/>
                <a:gd name="connsiteX192" fmla="*/ 1058046 w 1358789"/>
                <a:gd name="connsiteY192" fmla="*/ 892025 h 1019392"/>
                <a:gd name="connsiteX193" fmla="*/ 1053931 w 1358789"/>
                <a:gd name="connsiteY193" fmla="*/ 914885 h 1019392"/>
                <a:gd name="connsiteX194" fmla="*/ 1050959 w 1358789"/>
                <a:gd name="connsiteY194" fmla="*/ 929973 h 1019392"/>
                <a:gd name="connsiteX195" fmla="*/ 1047987 w 1358789"/>
                <a:gd name="connsiteY195" fmla="*/ 945061 h 1019392"/>
                <a:gd name="connsiteX196" fmla="*/ 1046387 w 1358789"/>
                <a:gd name="connsiteY196" fmla="*/ 952147 h 1019392"/>
                <a:gd name="connsiteX197" fmla="*/ 1044330 w 1358789"/>
                <a:gd name="connsiteY197" fmla="*/ 959234 h 1019392"/>
                <a:gd name="connsiteX198" fmla="*/ 1041587 w 1358789"/>
                <a:gd name="connsiteY198" fmla="*/ 966092 h 1019392"/>
                <a:gd name="connsiteX199" fmla="*/ 1037929 w 1358789"/>
                <a:gd name="connsiteY199" fmla="*/ 972493 h 1019392"/>
                <a:gd name="connsiteX200" fmla="*/ 1031071 w 1358789"/>
                <a:gd name="connsiteY200" fmla="*/ 981179 h 1019392"/>
                <a:gd name="connsiteX201" fmla="*/ 1002039 w 1358789"/>
                <a:gd name="connsiteY201" fmla="*/ 993524 h 1019392"/>
                <a:gd name="connsiteX202" fmla="*/ 987180 w 1358789"/>
                <a:gd name="connsiteY202" fmla="*/ 993752 h 1019392"/>
                <a:gd name="connsiteX203" fmla="*/ 981008 w 1358789"/>
                <a:gd name="connsiteY203" fmla="*/ 993752 h 1019392"/>
                <a:gd name="connsiteX204" fmla="*/ 977807 w 1358789"/>
                <a:gd name="connsiteY204" fmla="*/ 993752 h 1019392"/>
                <a:gd name="connsiteX205" fmla="*/ 970949 w 1358789"/>
                <a:gd name="connsiteY205" fmla="*/ 993752 h 1019392"/>
                <a:gd name="connsiteX206" fmla="*/ 967292 w 1358789"/>
                <a:gd name="connsiteY206" fmla="*/ 993752 h 1019392"/>
                <a:gd name="connsiteX207" fmla="*/ 959748 w 1358789"/>
                <a:gd name="connsiteY207" fmla="*/ 993752 h 1019392"/>
                <a:gd name="connsiteX208" fmla="*/ 947403 w 1358789"/>
                <a:gd name="connsiteY208" fmla="*/ 993981 h 1019392"/>
                <a:gd name="connsiteX209" fmla="*/ 938717 w 1358789"/>
                <a:gd name="connsiteY209" fmla="*/ 994210 h 1019392"/>
                <a:gd name="connsiteX210" fmla="*/ 934145 w 1358789"/>
                <a:gd name="connsiteY210" fmla="*/ 994210 h 1019392"/>
                <a:gd name="connsiteX211" fmla="*/ 919971 w 1358789"/>
                <a:gd name="connsiteY211" fmla="*/ 994438 h 1019392"/>
                <a:gd name="connsiteX212" fmla="*/ 899626 w 1358789"/>
                <a:gd name="connsiteY212" fmla="*/ 994667 h 1019392"/>
                <a:gd name="connsiteX213" fmla="*/ 860764 w 1358789"/>
                <a:gd name="connsiteY213" fmla="*/ 995124 h 1019392"/>
                <a:gd name="connsiteX214" fmla="*/ 849105 w 1358789"/>
                <a:gd name="connsiteY214" fmla="*/ 995353 h 1019392"/>
                <a:gd name="connsiteX215" fmla="*/ 687714 w 1358789"/>
                <a:gd name="connsiteY215" fmla="*/ 996724 h 1019392"/>
                <a:gd name="connsiteX216" fmla="*/ 681084 w 1358789"/>
                <a:gd name="connsiteY216" fmla="*/ 996724 h 1019392"/>
                <a:gd name="connsiteX217" fmla="*/ 667597 w 1358789"/>
                <a:gd name="connsiteY217" fmla="*/ 996724 h 1019392"/>
                <a:gd name="connsiteX218" fmla="*/ 660968 w 1358789"/>
                <a:gd name="connsiteY218" fmla="*/ 996724 h 1019392"/>
                <a:gd name="connsiteX219" fmla="*/ 620963 w 1358789"/>
                <a:gd name="connsiteY219" fmla="*/ 996724 h 1019392"/>
                <a:gd name="connsiteX220" fmla="*/ 620963 w 1358789"/>
                <a:gd name="connsiteY220" fmla="*/ 996724 h 1019392"/>
                <a:gd name="connsiteX221" fmla="*/ 532037 w 1358789"/>
                <a:gd name="connsiteY221" fmla="*/ 996496 h 1019392"/>
                <a:gd name="connsiteX222" fmla="*/ 508491 w 1358789"/>
                <a:gd name="connsiteY222" fmla="*/ 996267 h 1019392"/>
                <a:gd name="connsiteX223" fmla="*/ 480602 w 1358789"/>
                <a:gd name="connsiteY223" fmla="*/ 995810 h 1019392"/>
                <a:gd name="connsiteX224" fmla="*/ 475344 w 1358789"/>
                <a:gd name="connsiteY224" fmla="*/ 995810 h 1019392"/>
                <a:gd name="connsiteX225" fmla="*/ 454999 w 1358789"/>
                <a:gd name="connsiteY225" fmla="*/ 995353 h 1019392"/>
                <a:gd name="connsiteX226" fmla="*/ 450198 w 1358789"/>
                <a:gd name="connsiteY226" fmla="*/ 995124 h 1019392"/>
                <a:gd name="connsiteX227" fmla="*/ 445398 w 1358789"/>
                <a:gd name="connsiteY227" fmla="*/ 994895 h 1019392"/>
                <a:gd name="connsiteX228" fmla="*/ 436254 w 1358789"/>
                <a:gd name="connsiteY228" fmla="*/ 994667 h 1019392"/>
                <a:gd name="connsiteX229" fmla="*/ 427338 w 1358789"/>
                <a:gd name="connsiteY229" fmla="*/ 994438 h 1019392"/>
                <a:gd name="connsiteX230" fmla="*/ 418880 w 1358789"/>
                <a:gd name="connsiteY230" fmla="*/ 994210 h 1019392"/>
                <a:gd name="connsiteX231" fmla="*/ 411108 w 1358789"/>
                <a:gd name="connsiteY231" fmla="*/ 993981 h 1019392"/>
                <a:gd name="connsiteX232" fmla="*/ 407222 w 1358789"/>
                <a:gd name="connsiteY232" fmla="*/ 993752 h 1019392"/>
                <a:gd name="connsiteX233" fmla="*/ 400135 w 1358789"/>
                <a:gd name="connsiteY233" fmla="*/ 993295 h 1019392"/>
                <a:gd name="connsiteX234" fmla="*/ 396706 w 1358789"/>
                <a:gd name="connsiteY234" fmla="*/ 993067 h 1019392"/>
                <a:gd name="connsiteX235" fmla="*/ 393277 w 1358789"/>
                <a:gd name="connsiteY235" fmla="*/ 992838 h 1019392"/>
                <a:gd name="connsiteX236" fmla="*/ 387562 w 1358789"/>
                <a:gd name="connsiteY236" fmla="*/ 992381 h 1019392"/>
                <a:gd name="connsiteX237" fmla="*/ 384362 w 1358789"/>
                <a:gd name="connsiteY237" fmla="*/ 992152 h 1019392"/>
                <a:gd name="connsiteX238" fmla="*/ 379332 w 1358789"/>
                <a:gd name="connsiteY238" fmla="*/ 991695 h 1019392"/>
                <a:gd name="connsiteX239" fmla="*/ 374303 w 1358789"/>
                <a:gd name="connsiteY239" fmla="*/ 991238 h 1019392"/>
                <a:gd name="connsiteX240" fmla="*/ 370646 w 1358789"/>
                <a:gd name="connsiteY240" fmla="*/ 990781 h 1019392"/>
                <a:gd name="connsiteX241" fmla="*/ 368360 w 1358789"/>
                <a:gd name="connsiteY241" fmla="*/ 990323 h 1019392"/>
                <a:gd name="connsiteX242" fmla="*/ 365388 w 1358789"/>
                <a:gd name="connsiteY242" fmla="*/ 989866 h 1019392"/>
                <a:gd name="connsiteX243" fmla="*/ 362873 w 1358789"/>
                <a:gd name="connsiteY243" fmla="*/ 989180 h 1019392"/>
                <a:gd name="connsiteX244" fmla="*/ 362873 w 1358789"/>
                <a:gd name="connsiteY244" fmla="*/ 989180 h 1019392"/>
                <a:gd name="connsiteX245" fmla="*/ 361959 w 1358789"/>
                <a:gd name="connsiteY245" fmla="*/ 989180 h 1019392"/>
                <a:gd name="connsiteX246" fmla="*/ 360130 w 1358789"/>
                <a:gd name="connsiteY246" fmla="*/ 988952 h 1019392"/>
                <a:gd name="connsiteX247" fmla="*/ 359216 w 1358789"/>
                <a:gd name="connsiteY247" fmla="*/ 988723 h 1019392"/>
                <a:gd name="connsiteX248" fmla="*/ 357387 w 1358789"/>
                <a:gd name="connsiteY248" fmla="*/ 987809 h 1019392"/>
                <a:gd name="connsiteX249" fmla="*/ 352586 w 1358789"/>
                <a:gd name="connsiteY249" fmla="*/ 983694 h 1019392"/>
                <a:gd name="connsiteX250" fmla="*/ 351215 w 1358789"/>
                <a:gd name="connsiteY250" fmla="*/ 982094 h 1019392"/>
                <a:gd name="connsiteX251" fmla="*/ 350300 w 1358789"/>
                <a:gd name="connsiteY251" fmla="*/ 980951 h 1019392"/>
                <a:gd name="connsiteX252" fmla="*/ 348929 w 1358789"/>
                <a:gd name="connsiteY252" fmla="*/ 979351 h 1019392"/>
                <a:gd name="connsiteX253" fmla="*/ 346185 w 1358789"/>
                <a:gd name="connsiteY253" fmla="*/ 975693 h 1019392"/>
                <a:gd name="connsiteX254" fmla="*/ 345042 w 1358789"/>
                <a:gd name="connsiteY254" fmla="*/ 973864 h 1019392"/>
                <a:gd name="connsiteX255" fmla="*/ 340013 w 1358789"/>
                <a:gd name="connsiteY255" fmla="*/ 965635 h 1019392"/>
                <a:gd name="connsiteX256" fmla="*/ 339327 w 1358789"/>
                <a:gd name="connsiteY256" fmla="*/ 964492 h 1019392"/>
                <a:gd name="connsiteX257" fmla="*/ 336813 w 1358789"/>
                <a:gd name="connsiteY257" fmla="*/ 959691 h 1019392"/>
                <a:gd name="connsiteX258" fmla="*/ 322868 w 1358789"/>
                <a:gd name="connsiteY258" fmla="*/ 894769 h 1019392"/>
                <a:gd name="connsiteX259" fmla="*/ 322182 w 1358789"/>
                <a:gd name="connsiteY259" fmla="*/ 885167 h 1019392"/>
                <a:gd name="connsiteX260" fmla="*/ 321497 w 1358789"/>
                <a:gd name="connsiteY260" fmla="*/ 873509 h 1019392"/>
                <a:gd name="connsiteX261" fmla="*/ 321268 w 1358789"/>
                <a:gd name="connsiteY261" fmla="*/ 861850 h 1019392"/>
                <a:gd name="connsiteX262" fmla="*/ 321268 w 1358789"/>
                <a:gd name="connsiteY262" fmla="*/ 850192 h 1019392"/>
                <a:gd name="connsiteX263" fmla="*/ 321268 w 1358789"/>
                <a:gd name="connsiteY263" fmla="*/ 844248 h 1019392"/>
                <a:gd name="connsiteX264" fmla="*/ 321039 w 1358789"/>
                <a:gd name="connsiteY264" fmla="*/ 832589 h 1019392"/>
                <a:gd name="connsiteX265" fmla="*/ 319439 w 1358789"/>
                <a:gd name="connsiteY265" fmla="*/ 809044 h 1019392"/>
                <a:gd name="connsiteX266" fmla="*/ 316467 w 1358789"/>
                <a:gd name="connsiteY266" fmla="*/ 791441 h 1019392"/>
                <a:gd name="connsiteX267" fmla="*/ 310524 w 1358789"/>
                <a:gd name="connsiteY267" fmla="*/ 774068 h 1019392"/>
                <a:gd name="connsiteX268" fmla="*/ 307781 w 1358789"/>
                <a:gd name="connsiteY268" fmla="*/ 769267 h 1019392"/>
                <a:gd name="connsiteX269" fmla="*/ 304580 w 1358789"/>
                <a:gd name="connsiteY269" fmla="*/ 764924 h 1019392"/>
                <a:gd name="connsiteX270" fmla="*/ 302980 w 1358789"/>
                <a:gd name="connsiteY270" fmla="*/ 762866 h 1019392"/>
                <a:gd name="connsiteX271" fmla="*/ 299322 w 1358789"/>
                <a:gd name="connsiteY271" fmla="*/ 759209 h 1019392"/>
                <a:gd name="connsiteX272" fmla="*/ 297494 w 1358789"/>
                <a:gd name="connsiteY272" fmla="*/ 757609 h 1019392"/>
                <a:gd name="connsiteX273" fmla="*/ 294293 w 1358789"/>
                <a:gd name="connsiteY273" fmla="*/ 755323 h 1019392"/>
                <a:gd name="connsiteX274" fmla="*/ 291321 w 1358789"/>
                <a:gd name="connsiteY274" fmla="*/ 753494 h 1019392"/>
                <a:gd name="connsiteX275" fmla="*/ 289035 w 1358789"/>
                <a:gd name="connsiteY275" fmla="*/ 752351 h 1019392"/>
                <a:gd name="connsiteX276" fmla="*/ 284235 w 1358789"/>
                <a:gd name="connsiteY276" fmla="*/ 750522 h 1019392"/>
                <a:gd name="connsiteX277" fmla="*/ 278748 w 1358789"/>
                <a:gd name="connsiteY277" fmla="*/ 749150 h 1019392"/>
                <a:gd name="connsiteX278" fmla="*/ 268233 w 1358789"/>
                <a:gd name="connsiteY278" fmla="*/ 748236 h 1019392"/>
                <a:gd name="connsiteX279" fmla="*/ 268233 w 1358789"/>
                <a:gd name="connsiteY279" fmla="*/ 748236 h 1019392"/>
                <a:gd name="connsiteX280" fmla="*/ 249716 w 1358789"/>
                <a:gd name="connsiteY280" fmla="*/ 750979 h 1019392"/>
                <a:gd name="connsiteX281" fmla="*/ 185708 w 1358789"/>
                <a:gd name="connsiteY281" fmla="*/ 758294 h 1019392"/>
                <a:gd name="connsiteX282" fmla="*/ 113470 w 1358789"/>
                <a:gd name="connsiteY282" fmla="*/ 735206 h 1019392"/>
                <a:gd name="connsiteX283" fmla="*/ 102040 w 1358789"/>
                <a:gd name="connsiteY283" fmla="*/ 726748 h 1019392"/>
                <a:gd name="connsiteX284" fmla="*/ 89467 w 1358789"/>
                <a:gd name="connsiteY284" fmla="*/ 710288 h 1019392"/>
                <a:gd name="connsiteX285" fmla="*/ 84438 w 1358789"/>
                <a:gd name="connsiteY285" fmla="*/ 696344 h 1019392"/>
                <a:gd name="connsiteX286" fmla="*/ 83067 w 1358789"/>
                <a:gd name="connsiteY286" fmla="*/ 688343 h 1019392"/>
                <a:gd name="connsiteX287" fmla="*/ 83067 w 1358789"/>
                <a:gd name="connsiteY287" fmla="*/ 688343 h 1019392"/>
                <a:gd name="connsiteX288" fmla="*/ 101126 w 1358789"/>
                <a:gd name="connsiteY288" fmla="*/ 690172 h 1019392"/>
                <a:gd name="connsiteX289" fmla="*/ 114613 w 1358789"/>
                <a:gd name="connsiteY289" fmla="*/ 691315 h 1019392"/>
                <a:gd name="connsiteX290" fmla="*/ 155076 w 1358789"/>
                <a:gd name="connsiteY290" fmla="*/ 673484 h 1019392"/>
                <a:gd name="connsiteX291" fmla="*/ 151418 w 1358789"/>
                <a:gd name="connsiteY291" fmla="*/ 626164 h 1019392"/>
                <a:gd name="connsiteX292" fmla="*/ 114842 w 1358789"/>
                <a:gd name="connsiteY292" fmla="*/ 579986 h 1019392"/>
                <a:gd name="connsiteX293" fmla="*/ 114613 w 1358789"/>
                <a:gd name="connsiteY293" fmla="*/ 541810 h 1019392"/>
                <a:gd name="connsiteX294" fmla="*/ 275091 w 1358789"/>
                <a:gd name="connsiteY294" fmla="*/ 520322 h 1019392"/>
                <a:gd name="connsiteX295" fmla="*/ 316925 w 1358789"/>
                <a:gd name="connsiteY295" fmla="*/ 513235 h 1019392"/>
                <a:gd name="connsiteX296" fmla="*/ 324240 w 1358789"/>
                <a:gd name="connsiteY296" fmla="*/ 479174 h 1019392"/>
                <a:gd name="connsiteX297" fmla="*/ 321954 w 1358789"/>
                <a:gd name="connsiteY297" fmla="*/ 355501 h 1019392"/>
                <a:gd name="connsiteX298" fmla="*/ 323783 w 1358789"/>
                <a:gd name="connsiteY298" fmla="*/ 338128 h 1019392"/>
                <a:gd name="connsiteX299" fmla="*/ 365845 w 1358789"/>
                <a:gd name="connsiteY299" fmla="*/ 328984 h 1019392"/>
                <a:gd name="connsiteX300" fmla="*/ 377961 w 1358789"/>
                <a:gd name="connsiteY300" fmla="*/ 367388 h 1019392"/>
                <a:gd name="connsiteX301" fmla="*/ 382304 w 1358789"/>
                <a:gd name="connsiteY301" fmla="*/ 449456 h 1019392"/>
                <a:gd name="connsiteX302" fmla="*/ 414080 w 1358789"/>
                <a:gd name="connsiteY302" fmla="*/ 487632 h 1019392"/>
                <a:gd name="connsiteX303" fmla="*/ 461628 w 1358789"/>
                <a:gd name="connsiteY303" fmla="*/ 473002 h 1019392"/>
                <a:gd name="connsiteX304" fmla="*/ 489518 w 1358789"/>
                <a:gd name="connsiteY304" fmla="*/ 365788 h 1019392"/>
                <a:gd name="connsiteX305" fmla="*/ 475344 w 1358789"/>
                <a:gd name="connsiteY305" fmla="*/ 309324 h 1019392"/>
                <a:gd name="connsiteX306" fmla="*/ 513292 w 1358789"/>
                <a:gd name="connsiteY306" fmla="*/ 304523 h 1019392"/>
                <a:gd name="connsiteX307" fmla="*/ 34146 w 1358789"/>
                <a:gd name="connsiteY307" fmla="*/ 216741 h 1019392"/>
                <a:gd name="connsiteX308" fmla="*/ 146160 w 1358789"/>
                <a:gd name="connsiteY308" fmla="*/ 99241 h 1019392"/>
                <a:gd name="connsiteX309" fmla="*/ 268461 w 1358789"/>
                <a:gd name="connsiteY309" fmla="*/ 222685 h 1019392"/>
                <a:gd name="connsiteX310" fmla="*/ 153933 w 1358789"/>
                <a:gd name="connsiteY310" fmla="*/ 335384 h 1019392"/>
                <a:gd name="connsiteX311" fmla="*/ 34146 w 1358789"/>
                <a:gd name="connsiteY311" fmla="*/ 216741 h 1019392"/>
                <a:gd name="connsiteX312" fmla="*/ 127186 w 1358789"/>
                <a:gd name="connsiteY312" fmla="*/ 368760 h 1019392"/>
                <a:gd name="connsiteX313" fmla="*/ 143417 w 1358789"/>
                <a:gd name="connsiteY313" fmla="*/ 355044 h 1019392"/>
                <a:gd name="connsiteX314" fmla="*/ 278291 w 1358789"/>
                <a:gd name="connsiteY314" fmla="*/ 268862 h 1019392"/>
                <a:gd name="connsiteX315" fmla="*/ 282177 w 1358789"/>
                <a:gd name="connsiteY315" fmla="*/ 260861 h 1019392"/>
                <a:gd name="connsiteX316" fmla="*/ 300465 w 1358789"/>
                <a:gd name="connsiteY316" fmla="*/ 251031 h 1019392"/>
                <a:gd name="connsiteX317" fmla="*/ 437397 w 1358789"/>
                <a:gd name="connsiteY317" fmla="*/ 302009 h 1019392"/>
                <a:gd name="connsiteX318" fmla="*/ 454770 w 1358789"/>
                <a:gd name="connsiteY318" fmla="*/ 321440 h 1019392"/>
                <a:gd name="connsiteX319" fmla="*/ 461857 w 1358789"/>
                <a:gd name="connsiteY319" fmla="*/ 438483 h 1019392"/>
                <a:gd name="connsiteX320" fmla="*/ 453170 w 1358789"/>
                <a:gd name="connsiteY320" fmla="*/ 453571 h 1019392"/>
                <a:gd name="connsiteX321" fmla="*/ 423452 w 1358789"/>
                <a:gd name="connsiteY321" fmla="*/ 469115 h 1019392"/>
                <a:gd name="connsiteX322" fmla="*/ 402650 w 1358789"/>
                <a:gd name="connsiteY322" fmla="*/ 440083 h 1019392"/>
                <a:gd name="connsiteX323" fmla="*/ 397849 w 1358789"/>
                <a:gd name="connsiteY323" fmla="*/ 363731 h 1019392"/>
                <a:gd name="connsiteX324" fmla="*/ 379790 w 1358789"/>
                <a:gd name="connsiteY324" fmla="*/ 312296 h 1019392"/>
                <a:gd name="connsiteX325" fmla="*/ 308695 w 1358789"/>
                <a:gd name="connsiteY325" fmla="*/ 309553 h 1019392"/>
                <a:gd name="connsiteX326" fmla="*/ 299780 w 1358789"/>
                <a:gd name="connsiteY326" fmla="*/ 336527 h 1019392"/>
                <a:gd name="connsiteX327" fmla="*/ 301608 w 1358789"/>
                <a:gd name="connsiteY327" fmla="*/ 466144 h 1019392"/>
                <a:gd name="connsiteX328" fmla="*/ 300008 w 1358789"/>
                <a:gd name="connsiteY328" fmla="*/ 495404 h 1019392"/>
                <a:gd name="connsiteX329" fmla="*/ 283320 w 1358789"/>
                <a:gd name="connsiteY329" fmla="*/ 503405 h 1019392"/>
                <a:gd name="connsiteX330" fmla="*/ 122386 w 1358789"/>
                <a:gd name="connsiteY330" fmla="*/ 503177 h 1019392"/>
                <a:gd name="connsiteX331" fmla="*/ 114842 w 1358789"/>
                <a:gd name="connsiteY331" fmla="*/ 507063 h 1019392"/>
                <a:gd name="connsiteX332" fmla="*/ 82609 w 1358789"/>
                <a:gd name="connsiteY332" fmla="*/ 528094 h 1019392"/>
                <a:gd name="connsiteX333" fmla="*/ 82838 w 1358789"/>
                <a:gd name="connsiteY333" fmla="*/ 571071 h 1019392"/>
                <a:gd name="connsiteX334" fmla="*/ 127872 w 1358789"/>
                <a:gd name="connsiteY334" fmla="*/ 629364 h 1019392"/>
                <a:gd name="connsiteX335" fmla="*/ 136102 w 1358789"/>
                <a:gd name="connsiteY335" fmla="*/ 663654 h 1019392"/>
                <a:gd name="connsiteX336" fmla="*/ 95640 w 1358789"/>
                <a:gd name="connsiteY336" fmla="*/ 665026 h 1019392"/>
                <a:gd name="connsiteX337" fmla="*/ 35746 w 1358789"/>
                <a:gd name="connsiteY337" fmla="*/ 609247 h 1019392"/>
                <a:gd name="connsiteX338" fmla="*/ 30031 w 1358789"/>
                <a:gd name="connsiteY338" fmla="*/ 530152 h 1019392"/>
                <a:gd name="connsiteX339" fmla="*/ 50605 w 1358789"/>
                <a:gd name="connsiteY339" fmla="*/ 494490 h 1019392"/>
                <a:gd name="connsiteX340" fmla="*/ 127186 w 1358789"/>
                <a:gd name="connsiteY340" fmla="*/ 368760 h 101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1358789" h="1019392">
                  <a:moveTo>
                    <a:pt x="17230" y="508892"/>
                  </a:moveTo>
                  <a:cubicBezTo>
                    <a:pt x="-8145" y="549811"/>
                    <a:pt x="-5630" y="595074"/>
                    <a:pt x="25688" y="631421"/>
                  </a:cubicBezTo>
                  <a:cubicBezTo>
                    <a:pt x="42147" y="650624"/>
                    <a:pt x="52891" y="671426"/>
                    <a:pt x="59749" y="695429"/>
                  </a:cubicBezTo>
                  <a:cubicBezTo>
                    <a:pt x="66379" y="718518"/>
                    <a:pt x="74380" y="729491"/>
                    <a:pt x="100212" y="750751"/>
                  </a:cubicBezTo>
                  <a:cubicBezTo>
                    <a:pt x="138388" y="773611"/>
                    <a:pt x="140445" y="788698"/>
                    <a:pt x="136331" y="820474"/>
                  </a:cubicBezTo>
                  <a:cubicBezTo>
                    <a:pt x="135416" y="827332"/>
                    <a:pt x="135873" y="834190"/>
                    <a:pt x="135416" y="841048"/>
                  </a:cubicBezTo>
                  <a:cubicBezTo>
                    <a:pt x="133130" y="880367"/>
                    <a:pt x="130158" y="919457"/>
                    <a:pt x="128787" y="958777"/>
                  </a:cubicBezTo>
                  <a:cubicBezTo>
                    <a:pt x="127872" y="983465"/>
                    <a:pt x="137474" y="994210"/>
                    <a:pt x="161248" y="1000610"/>
                  </a:cubicBezTo>
                  <a:cubicBezTo>
                    <a:pt x="175878" y="1004497"/>
                    <a:pt x="190509" y="1002668"/>
                    <a:pt x="205139" y="1002668"/>
                  </a:cubicBezTo>
                  <a:cubicBezTo>
                    <a:pt x="221827" y="1002668"/>
                    <a:pt x="232343" y="994210"/>
                    <a:pt x="239201" y="979351"/>
                  </a:cubicBezTo>
                  <a:cubicBezTo>
                    <a:pt x="247887" y="960377"/>
                    <a:pt x="252231" y="940260"/>
                    <a:pt x="255431" y="919915"/>
                  </a:cubicBezTo>
                  <a:cubicBezTo>
                    <a:pt x="262061" y="877166"/>
                    <a:pt x="267776" y="834418"/>
                    <a:pt x="273948" y="791670"/>
                  </a:cubicBezTo>
                  <a:cubicBezTo>
                    <a:pt x="274634" y="786184"/>
                    <a:pt x="273719" y="778411"/>
                    <a:pt x="281720" y="778183"/>
                  </a:cubicBezTo>
                  <a:cubicBezTo>
                    <a:pt x="287892" y="777954"/>
                    <a:pt x="293150" y="782983"/>
                    <a:pt x="294065" y="789155"/>
                  </a:cubicBezTo>
                  <a:cubicBezTo>
                    <a:pt x="295893" y="802643"/>
                    <a:pt x="300694" y="815444"/>
                    <a:pt x="300923" y="829618"/>
                  </a:cubicBezTo>
                  <a:cubicBezTo>
                    <a:pt x="301151" y="865051"/>
                    <a:pt x="301380" y="900484"/>
                    <a:pt x="304580" y="935459"/>
                  </a:cubicBezTo>
                  <a:cubicBezTo>
                    <a:pt x="309381" y="985066"/>
                    <a:pt x="330869" y="1010897"/>
                    <a:pt x="361959" y="1012726"/>
                  </a:cubicBezTo>
                  <a:cubicBezTo>
                    <a:pt x="417737" y="1015927"/>
                    <a:pt x="941688" y="1019813"/>
                    <a:pt x="978950" y="1019356"/>
                  </a:cubicBezTo>
                  <a:cubicBezTo>
                    <a:pt x="1037929" y="1018441"/>
                    <a:pt x="1060332" y="996953"/>
                    <a:pt x="1071076" y="945289"/>
                  </a:cubicBezTo>
                  <a:cubicBezTo>
                    <a:pt x="1081592" y="894769"/>
                    <a:pt x="1081592" y="844019"/>
                    <a:pt x="1086164" y="793270"/>
                  </a:cubicBezTo>
                  <a:cubicBezTo>
                    <a:pt x="1089364" y="758752"/>
                    <a:pt x="1095765" y="752579"/>
                    <a:pt x="1130283" y="756008"/>
                  </a:cubicBezTo>
                  <a:cubicBezTo>
                    <a:pt x="1137141" y="756694"/>
                    <a:pt x="1225152" y="799671"/>
                    <a:pt x="1296476" y="756237"/>
                  </a:cubicBezTo>
                  <a:cubicBezTo>
                    <a:pt x="1350882" y="723090"/>
                    <a:pt x="1362770" y="665711"/>
                    <a:pt x="1357740" y="602389"/>
                  </a:cubicBezTo>
                  <a:cubicBezTo>
                    <a:pt x="1353854" y="552097"/>
                    <a:pt x="1318650" y="506377"/>
                    <a:pt x="1278188" y="494719"/>
                  </a:cubicBezTo>
                  <a:cubicBezTo>
                    <a:pt x="1231096" y="481231"/>
                    <a:pt x="1186748" y="487403"/>
                    <a:pt x="1145828" y="514378"/>
                  </a:cubicBezTo>
                  <a:cubicBezTo>
                    <a:pt x="1134170" y="522151"/>
                    <a:pt x="1121139" y="526265"/>
                    <a:pt x="1108566" y="531523"/>
                  </a:cubicBezTo>
                  <a:cubicBezTo>
                    <a:pt x="1097594" y="536324"/>
                    <a:pt x="1091421" y="530609"/>
                    <a:pt x="1088678" y="521008"/>
                  </a:cubicBezTo>
                  <a:cubicBezTo>
                    <a:pt x="1086849" y="514607"/>
                    <a:pt x="1087535" y="507292"/>
                    <a:pt x="1087535" y="500662"/>
                  </a:cubicBezTo>
                  <a:cubicBezTo>
                    <a:pt x="1087078" y="461343"/>
                    <a:pt x="1086392" y="422252"/>
                    <a:pt x="1086621" y="382933"/>
                  </a:cubicBezTo>
                  <a:cubicBezTo>
                    <a:pt x="1086849" y="332641"/>
                    <a:pt x="1063532" y="307724"/>
                    <a:pt x="1010954" y="292636"/>
                  </a:cubicBezTo>
                  <a:cubicBezTo>
                    <a:pt x="976436" y="282806"/>
                    <a:pt x="940774" y="286464"/>
                    <a:pt x="905570" y="284635"/>
                  </a:cubicBezTo>
                  <a:cubicBezTo>
                    <a:pt x="894825" y="284635"/>
                    <a:pt x="883853" y="284178"/>
                    <a:pt x="873108" y="284635"/>
                  </a:cubicBezTo>
                  <a:cubicBezTo>
                    <a:pt x="861450" y="285321"/>
                    <a:pt x="849563" y="287378"/>
                    <a:pt x="837904" y="287607"/>
                  </a:cubicBezTo>
                  <a:cubicBezTo>
                    <a:pt x="812072" y="288293"/>
                    <a:pt x="802014" y="277549"/>
                    <a:pt x="803157" y="252174"/>
                  </a:cubicBezTo>
                  <a:cubicBezTo>
                    <a:pt x="803843" y="236172"/>
                    <a:pt x="808872" y="221313"/>
                    <a:pt x="812758" y="206225"/>
                  </a:cubicBezTo>
                  <a:cubicBezTo>
                    <a:pt x="819616" y="180394"/>
                    <a:pt x="823274" y="154105"/>
                    <a:pt x="821673" y="127587"/>
                  </a:cubicBezTo>
                  <a:cubicBezTo>
                    <a:pt x="818473" y="68151"/>
                    <a:pt x="786240" y="28603"/>
                    <a:pt x="729548" y="12373"/>
                  </a:cubicBezTo>
                  <a:cubicBezTo>
                    <a:pt x="684285" y="-658"/>
                    <a:pt x="590559" y="-21917"/>
                    <a:pt x="531351" y="61979"/>
                  </a:cubicBezTo>
                  <a:cubicBezTo>
                    <a:pt x="510320" y="103355"/>
                    <a:pt x="501405" y="146561"/>
                    <a:pt x="514664" y="193195"/>
                  </a:cubicBezTo>
                  <a:cubicBezTo>
                    <a:pt x="521064" y="216055"/>
                    <a:pt x="531809" y="237086"/>
                    <a:pt x="537981" y="259946"/>
                  </a:cubicBezTo>
                  <a:cubicBezTo>
                    <a:pt x="542324" y="275491"/>
                    <a:pt x="536838" y="283264"/>
                    <a:pt x="521064" y="282806"/>
                  </a:cubicBezTo>
                  <a:cubicBezTo>
                    <a:pt x="486774" y="281663"/>
                    <a:pt x="450427" y="291493"/>
                    <a:pt x="420023" y="266119"/>
                  </a:cubicBezTo>
                  <a:cubicBezTo>
                    <a:pt x="417966" y="264290"/>
                    <a:pt x="414537" y="264290"/>
                    <a:pt x="411794" y="263375"/>
                  </a:cubicBezTo>
                  <a:cubicBezTo>
                    <a:pt x="379790" y="253774"/>
                    <a:pt x="348243" y="243487"/>
                    <a:pt x="316010" y="235258"/>
                  </a:cubicBezTo>
                  <a:cubicBezTo>
                    <a:pt x="300237" y="231143"/>
                    <a:pt x="290178" y="226571"/>
                    <a:pt x="287664" y="208054"/>
                  </a:cubicBezTo>
                  <a:cubicBezTo>
                    <a:pt x="283778" y="180394"/>
                    <a:pt x="270062" y="155933"/>
                    <a:pt x="253145" y="133988"/>
                  </a:cubicBezTo>
                  <a:cubicBezTo>
                    <a:pt x="200110" y="64951"/>
                    <a:pt x="113013" y="60836"/>
                    <a:pt x="55863" y="113185"/>
                  </a:cubicBezTo>
                  <a:cubicBezTo>
                    <a:pt x="-15460" y="178565"/>
                    <a:pt x="999" y="297437"/>
                    <a:pt x="78266" y="334470"/>
                  </a:cubicBezTo>
                  <a:cubicBezTo>
                    <a:pt x="83524" y="336985"/>
                    <a:pt x="88553" y="340185"/>
                    <a:pt x="93811" y="342928"/>
                  </a:cubicBezTo>
                  <a:cubicBezTo>
                    <a:pt x="114385" y="354358"/>
                    <a:pt x="113928" y="354130"/>
                    <a:pt x="102269" y="375389"/>
                  </a:cubicBezTo>
                  <a:cubicBezTo>
                    <a:pt x="77352" y="421567"/>
                    <a:pt x="45348" y="463858"/>
                    <a:pt x="17230" y="508892"/>
                  </a:cubicBezTo>
                  <a:close/>
                  <a:moveTo>
                    <a:pt x="253602" y="786641"/>
                  </a:moveTo>
                  <a:cubicBezTo>
                    <a:pt x="251774" y="809044"/>
                    <a:pt x="250402" y="831675"/>
                    <a:pt x="246973" y="853849"/>
                  </a:cubicBezTo>
                  <a:cubicBezTo>
                    <a:pt x="241258" y="889511"/>
                    <a:pt x="236915" y="925630"/>
                    <a:pt x="225027" y="960148"/>
                  </a:cubicBezTo>
                  <a:cubicBezTo>
                    <a:pt x="217026" y="983237"/>
                    <a:pt x="211083" y="985751"/>
                    <a:pt x="179079" y="982322"/>
                  </a:cubicBezTo>
                  <a:cubicBezTo>
                    <a:pt x="159876" y="980265"/>
                    <a:pt x="153476" y="973407"/>
                    <a:pt x="150961" y="951461"/>
                  </a:cubicBezTo>
                  <a:cubicBezTo>
                    <a:pt x="150047" y="942775"/>
                    <a:pt x="149589" y="933631"/>
                    <a:pt x="150961" y="925172"/>
                  </a:cubicBezTo>
                  <a:cubicBezTo>
                    <a:pt x="156905" y="885167"/>
                    <a:pt x="155076" y="844934"/>
                    <a:pt x="156447" y="804929"/>
                  </a:cubicBezTo>
                  <a:cubicBezTo>
                    <a:pt x="157362" y="777268"/>
                    <a:pt x="156905" y="777268"/>
                    <a:pt x="184337" y="778868"/>
                  </a:cubicBezTo>
                  <a:cubicBezTo>
                    <a:pt x="188223" y="779097"/>
                    <a:pt x="192109" y="779326"/>
                    <a:pt x="196224" y="779783"/>
                  </a:cubicBezTo>
                  <a:cubicBezTo>
                    <a:pt x="210626" y="778640"/>
                    <a:pt x="225256" y="781383"/>
                    <a:pt x="239429" y="775439"/>
                  </a:cubicBezTo>
                  <a:cubicBezTo>
                    <a:pt x="249716" y="770867"/>
                    <a:pt x="254517" y="776811"/>
                    <a:pt x="253602" y="786641"/>
                  </a:cubicBezTo>
                  <a:close/>
                  <a:moveTo>
                    <a:pt x="513292" y="304523"/>
                  </a:moveTo>
                  <a:cubicBezTo>
                    <a:pt x="523350" y="305895"/>
                    <a:pt x="532494" y="303838"/>
                    <a:pt x="541638" y="299037"/>
                  </a:cubicBezTo>
                  <a:cubicBezTo>
                    <a:pt x="565413" y="286693"/>
                    <a:pt x="571356" y="273434"/>
                    <a:pt x="560612" y="248745"/>
                  </a:cubicBezTo>
                  <a:cubicBezTo>
                    <a:pt x="550554" y="225428"/>
                    <a:pt x="538667" y="202796"/>
                    <a:pt x="535009" y="176965"/>
                  </a:cubicBezTo>
                  <a:cubicBezTo>
                    <a:pt x="532037" y="155248"/>
                    <a:pt x="532037" y="133988"/>
                    <a:pt x="537295" y="112728"/>
                  </a:cubicBezTo>
                  <a:cubicBezTo>
                    <a:pt x="552383" y="53521"/>
                    <a:pt x="596731" y="21517"/>
                    <a:pt x="658453" y="23574"/>
                  </a:cubicBezTo>
                  <a:cubicBezTo>
                    <a:pt x="680170" y="24260"/>
                    <a:pt x="701201" y="26546"/>
                    <a:pt x="722232" y="32489"/>
                  </a:cubicBezTo>
                  <a:cubicBezTo>
                    <a:pt x="726576" y="33861"/>
                    <a:pt x="730691" y="35233"/>
                    <a:pt x="734577" y="36604"/>
                  </a:cubicBezTo>
                  <a:cubicBezTo>
                    <a:pt x="734577" y="36604"/>
                    <a:pt x="734577" y="36604"/>
                    <a:pt x="734577" y="36604"/>
                  </a:cubicBezTo>
                  <a:cubicBezTo>
                    <a:pt x="735948" y="37061"/>
                    <a:pt x="737091" y="37519"/>
                    <a:pt x="738463" y="38204"/>
                  </a:cubicBezTo>
                  <a:cubicBezTo>
                    <a:pt x="738463" y="38204"/>
                    <a:pt x="738692" y="38204"/>
                    <a:pt x="738692" y="38204"/>
                  </a:cubicBezTo>
                  <a:cubicBezTo>
                    <a:pt x="739835" y="38662"/>
                    <a:pt x="741206" y="39347"/>
                    <a:pt x="742349" y="39805"/>
                  </a:cubicBezTo>
                  <a:cubicBezTo>
                    <a:pt x="742349" y="39805"/>
                    <a:pt x="742578" y="39805"/>
                    <a:pt x="742578" y="40033"/>
                  </a:cubicBezTo>
                  <a:cubicBezTo>
                    <a:pt x="743721" y="40490"/>
                    <a:pt x="744864" y="41176"/>
                    <a:pt x="746007" y="41633"/>
                  </a:cubicBezTo>
                  <a:cubicBezTo>
                    <a:pt x="746007" y="41633"/>
                    <a:pt x="746235" y="41633"/>
                    <a:pt x="746235" y="41862"/>
                  </a:cubicBezTo>
                  <a:cubicBezTo>
                    <a:pt x="747378" y="42548"/>
                    <a:pt x="748521" y="43005"/>
                    <a:pt x="749664" y="43691"/>
                  </a:cubicBezTo>
                  <a:cubicBezTo>
                    <a:pt x="749664" y="43691"/>
                    <a:pt x="749664" y="43691"/>
                    <a:pt x="749664" y="43691"/>
                  </a:cubicBezTo>
                  <a:cubicBezTo>
                    <a:pt x="757665" y="48034"/>
                    <a:pt x="764523" y="53292"/>
                    <a:pt x="770467" y="59236"/>
                  </a:cubicBezTo>
                  <a:cubicBezTo>
                    <a:pt x="770467" y="59236"/>
                    <a:pt x="770467" y="59236"/>
                    <a:pt x="770467" y="59236"/>
                  </a:cubicBezTo>
                  <a:cubicBezTo>
                    <a:pt x="771153" y="59921"/>
                    <a:pt x="771839" y="60836"/>
                    <a:pt x="772753" y="61522"/>
                  </a:cubicBezTo>
                  <a:cubicBezTo>
                    <a:pt x="772982" y="61750"/>
                    <a:pt x="772982" y="61750"/>
                    <a:pt x="773210" y="61979"/>
                  </a:cubicBezTo>
                  <a:cubicBezTo>
                    <a:pt x="773896" y="62665"/>
                    <a:pt x="774582" y="63579"/>
                    <a:pt x="775268" y="64265"/>
                  </a:cubicBezTo>
                  <a:cubicBezTo>
                    <a:pt x="775496" y="64493"/>
                    <a:pt x="775496" y="64722"/>
                    <a:pt x="775725" y="64722"/>
                  </a:cubicBezTo>
                  <a:cubicBezTo>
                    <a:pt x="776411" y="65408"/>
                    <a:pt x="776868" y="66322"/>
                    <a:pt x="777554" y="67008"/>
                  </a:cubicBezTo>
                  <a:cubicBezTo>
                    <a:pt x="777782" y="67237"/>
                    <a:pt x="778011" y="67465"/>
                    <a:pt x="778011" y="67694"/>
                  </a:cubicBezTo>
                  <a:cubicBezTo>
                    <a:pt x="778468" y="68380"/>
                    <a:pt x="779154" y="69294"/>
                    <a:pt x="779611" y="69980"/>
                  </a:cubicBezTo>
                  <a:cubicBezTo>
                    <a:pt x="779840" y="70208"/>
                    <a:pt x="780068" y="70437"/>
                    <a:pt x="780068" y="70666"/>
                  </a:cubicBezTo>
                  <a:cubicBezTo>
                    <a:pt x="780525" y="71351"/>
                    <a:pt x="781211" y="72266"/>
                    <a:pt x="781668" y="72952"/>
                  </a:cubicBezTo>
                  <a:cubicBezTo>
                    <a:pt x="781897" y="73180"/>
                    <a:pt x="781897" y="73409"/>
                    <a:pt x="782126" y="73637"/>
                  </a:cubicBezTo>
                  <a:cubicBezTo>
                    <a:pt x="782583" y="74552"/>
                    <a:pt x="783040" y="75238"/>
                    <a:pt x="783726" y="76152"/>
                  </a:cubicBezTo>
                  <a:cubicBezTo>
                    <a:pt x="783954" y="76381"/>
                    <a:pt x="783954" y="76609"/>
                    <a:pt x="784183" y="76838"/>
                  </a:cubicBezTo>
                  <a:cubicBezTo>
                    <a:pt x="784640" y="77752"/>
                    <a:pt x="785097" y="78667"/>
                    <a:pt x="785555" y="79352"/>
                  </a:cubicBezTo>
                  <a:cubicBezTo>
                    <a:pt x="785555" y="79581"/>
                    <a:pt x="785783" y="79581"/>
                    <a:pt x="785783" y="79810"/>
                  </a:cubicBezTo>
                  <a:cubicBezTo>
                    <a:pt x="787841" y="83696"/>
                    <a:pt x="789669" y="88039"/>
                    <a:pt x="791498" y="92383"/>
                  </a:cubicBezTo>
                  <a:cubicBezTo>
                    <a:pt x="791727" y="92840"/>
                    <a:pt x="791727" y="93068"/>
                    <a:pt x="791955" y="93526"/>
                  </a:cubicBezTo>
                  <a:cubicBezTo>
                    <a:pt x="792184" y="94211"/>
                    <a:pt x="792413" y="95126"/>
                    <a:pt x="792870" y="96040"/>
                  </a:cubicBezTo>
                  <a:cubicBezTo>
                    <a:pt x="793098" y="96497"/>
                    <a:pt x="793327" y="97183"/>
                    <a:pt x="793327" y="97640"/>
                  </a:cubicBezTo>
                  <a:cubicBezTo>
                    <a:pt x="793556" y="98326"/>
                    <a:pt x="793784" y="99241"/>
                    <a:pt x="794013" y="99926"/>
                  </a:cubicBezTo>
                  <a:cubicBezTo>
                    <a:pt x="794241" y="100612"/>
                    <a:pt x="794470" y="101069"/>
                    <a:pt x="794470" y="101755"/>
                  </a:cubicBezTo>
                  <a:cubicBezTo>
                    <a:pt x="794699" y="102441"/>
                    <a:pt x="794927" y="103355"/>
                    <a:pt x="795156" y="104041"/>
                  </a:cubicBezTo>
                  <a:cubicBezTo>
                    <a:pt x="795384" y="104727"/>
                    <a:pt x="795613" y="105413"/>
                    <a:pt x="795613" y="106099"/>
                  </a:cubicBezTo>
                  <a:cubicBezTo>
                    <a:pt x="795842" y="106784"/>
                    <a:pt x="796070" y="107470"/>
                    <a:pt x="796299" y="108385"/>
                  </a:cubicBezTo>
                  <a:cubicBezTo>
                    <a:pt x="796527" y="109070"/>
                    <a:pt x="796756" y="109756"/>
                    <a:pt x="796756" y="110671"/>
                  </a:cubicBezTo>
                  <a:cubicBezTo>
                    <a:pt x="796985" y="111356"/>
                    <a:pt x="797213" y="112042"/>
                    <a:pt x="797213" y="112957"/>
                  </a:cubicBezTo>
                  <a:cubicBezTo>
                    <a:pt x="797442" y="113642"/>
                    <a:pt x="797670" y="114557"/>
                    <a:pt x="797670" y="115243"/>
                  </a:cubicBezTo>
                  <a:cubicBezTo>
                    <a:pt x="797899" y="115928"/>
                    <a:pt x="797899" y="116614"/>
                    <a:pt x="798128" y="117529"/>
                  </a:cubicBezTo>
                  <a:cubicBezTo>
                    <a:pt x="798356" y="118443"/>
                    <a:pt x="798356" y="119129"/>
                    <a:pt x="798585" y="120043"/>
                  </a:cubicBezTo>
                  <a:cubicBezTo>
                    <a:pt x="798813" y="120729"/>
                    <a:pt x="798813" y="121415"/>
                    <a:pt x="799042" y="122101"/>
                  </a:cubicBezTo>
                  <a:cubicBezTo>
                    <a:pt x="799271" y="123015"/>
                    <a:pt x="799271" y="123929"/>
                    <a:pt x="799499" y="124844"/>
                  </a:cubicBezTo>
                  <a:cubicBezTo>
                    <a:pt x="799728" y="125530"/>
                    <a:pt x="799728" y="126215"/>
                    <a:pt x="799956" y="126901"/>
                  </a:cubicBezTo>
                  <a:cubicBezTo>
                    <a:pt x="800185" y="128044"/>
                    <a:pt x="800185" y="128959"/>
                    <a:pt x="800414" y="130102"/>
                  </a:cubicBezTo>
                  <a:cubicBezTo>
                    <a:pt x="800414" y="130559"/>
                    <a:pt x="800642" y="131245"/>
                    <a:pt x="800642" y="131702"/>
                  </a:cubicBezTo>
                  <a:cubicBezTo>
                    <a:pt x="800871" y="133302"/>
                    <a:pt x="801099" y="135131"/>
                    <a:pt x="801328" y="136731"/>
                  </a:cubicBezTo>
                  <a:cubicBezTo>
                    <a:pt x="804300" y="159362"/>
                    <a:pt x="798356" y="181537"/>
                    <a:pt x="791270" y="203254"/>
                  </a:cubicBezTo>
                  <a:cubicBezTo>
                    <a:pt x="788755" y="211255"/>
                    <a:pt x="786012" y="219027"/>
                    <a:pt x="783497" y="227028"/>
                  </a:cubicBezTo>
                  <a:cubicBezTo>
                    <a:pt x="780983" y="235029"/>
                    <a:pt x="778468" y="243030"/>
                    <a:pt x="776182" y="251031"/>
                  </a:cubicBezTo>
                  <a:cubicBezTo>
                    <a:pt x="776182" y="251031"/>
                    <a:pt x="776182" y="251031"/>
                    <a:pt x="776182" y="251031"/>
                  </a:cubicBezTo>
                  <a:cubicBezTo>
                    <a:pt x="775725" y="252403"/>
                    <a:pt x="775496" y="253546"/>
                    <a:pt x="775268" y="254917"/>
                  </a:cubicBezTo>
                  <a:cubicBezTo>
                    <a:pt x="775268" y="255146"/>
                    <a:pt x="775268" y="255374"/>
                    <a:pt x="775268" y="255603"/>
                  </a:cubicBezTo>
                  <a:cubicBezTo>
                    <a:pt x="775039" y="256746"/>
                    <a:pt x="774810" y="257889"/>
                    <a:pt x="774810" y="258803"/>
                  </a:cubicBezTo>
                  <a:cubicBezTo>
                    <a:pt x="774810" y="258803"/>
                    <a:pt x="774810" y="259032"/>
                    <a:pt x="774810" y="259032"/>
                  </a:cubicBezTo>
                  <a:cubicBezTo>
                    <a:pt x="774582" y="260175"/>
                    <a:pt x="774582" y="261318"/>
                    <a:pt x="774582" y="262461"/>
                  </a:cubicBezTo>
                  <a:cubicBezTo>
                    <a:pt x="774582" y="262461"/>
                    <a:pt x="774582" y="262461"/>
                    <a:pt x="774582" y="262461"/>
                  </a:cubicBezTo>
                  <a:cubicBezTo>
                    <a:pt x="774582" y="263604"/>
                    <a:pt x="774582" y="264747"/>
                    <a:pt x="774582" y="266119"/>
                  </a:cubicBezTo>
                  <a:cubicBezTo>
                    <a:pt x="775039" y="278692"/>
                    <a:pt x="781440" y="288521"/>
                    <a:pt x="793784" y="296294"/>
                  </a:cubicBezTo>
                  <a:cubicBezTo>
                    <a:pt x="809100" y="305666"/>
                    <a:pt x="825331" y="310924"/>
                    <a:pt x="844076" y="308638"/>
                  </a:cubicBezTo>
                  <a:cubicBezTo>
                    <a:pt x="884996" y="303380"/>
                    <a:pt x="925915" y="304066"/>
                    <a:pt x="966606" y="308410"/>
                  </a:cubicBezTo>
                  <a:cubicBezTo>
                    <a:pt x="967520" y="308410"/>
                    <a:pt x="968435" y="308638"/>
                    <a:pt x="969349" y="308638"/>
                  </a:cubicBezTo>
                  <a:cubicBezTo>
                    <a:pt x="972321" y="308867"/>
                    <a:pt x="975293" y="309324"/>
                    <a:pt x="978264" y="309781"/>
                  </a:cubicBezTo>
                  <a:cubicBezTo>
                    <a:pt x="979407" y="310010"/>
                    <a:pt x="980779" y="310010"/>
                    <a:pt x="981922" y="310238"/>
                  </a:cubicBezTo>
                  <a:cubicBezTo>
                    <a:pt x="984665" y="310696"/>
                    <a:pt x="987637" y="310924"/>
                    <a:pt x="990380" y="311381"/>
                  </a:cubicBezTo>
                  <a:cubicBezTo>
                    <a:pt x="991523" y="311610"/>
                    <a:pt x="992666" y="311610"/>
                    <a:pt x="993809" y="311839"/>
                  </a:cubicBezTo>
                  <a:cubicBezTo>
                    <a:pt x="997695" y="312296"/>
                    <a:pt x="1001582" y="312982"/>
                    <a:pt x="1005468" y="313667"/>
                  </a:cubicBezTo>
                  <a:cubicBezTo>
                    <a:pt x="1012783" y="314810"/>
                    <a:pt x="1019412" y="316411"/>
                    <a:pt x="1025356" y="318468"/>
                  </a:cubicBezTo>
                  <a:cubicBezTo>
                    <a:pt x="1031300" y="320525"/>
                    <a:pt x="1036557" y="323269"/>
                    <a:pt x="1041129" y="326240"/>
                  </a:cubicBezTo>
                  <a:cubicBezTo>
                    <a:pt x="1048902" y="331498"/>
                    <a:pt x="1054845" y="338128"/>
                    <a:pt x="1058960" y="346586"/>
                  </a:cubicBezTo>
                  <a:cubicBezTo>
                    <a:pt x="1060560" y="350015"/>
                    <a:pt x="1061932" y="353672"/>
                    <a:pt x="1063075" y="357559"/>
                  </a:cubicBezTo>
                  <a:cubicBezTo>
                    <a:pt x="1063532" y="359616"/>
                    <a:pt x="1064218" y="361673"/>
                    <a:pt x="1064675" y="363731"/>
                  </a:cubicBezTo>
                  <a:cubicBezTo>
                    <a:pt x="1065590" y="368074"/>
                    <a:pt x="1066047" y="372418"/>
                    <a:pt x="1066504" y="377447"/>
                  </a:cubicBezTo>
                  <a:cubicBezTo>
                    <a:pt x="1066961" y="383162"/>
                    <a:pt x="1067190" y="388648"/>
                    <a:pt x="1067418" y="394363"/>
                  </a:cubicBezTo>
                  <a:cubicBezTo>
                    <a:pt x="1067647" y="400078"/>
                    <a:pt x="1067876" y="405565"/>
                    <a:pt x="1068104" y="411280"/>
                  </a:cubicBezTo>
                  <a:cubicBezTo>
                    <a:pt x="1068333" y="419738"/>
                    <a:pt x="1068561" y="428196"/>
                    <a:pt x="1068561" y="436654"/>
                  </a:cubicBezTo>
                  <a:cubicBezTo>
                    <a:pt x="1068561" y="442369"/>
                    <a:pt x="1068561" y="447856"/>
                    <a:pt x="1068333" y="453571"/>
                  </a:cubicBezTo>
                  <a:cubicBezTo>
                    <a:pt x="1068104" y="462029"/>
                    <a:pt x="1067647" y="470487"/>
                    <a:pt x="1067190" y="478945"/>
                  </a:cubicBezTo>
                  <a:cubicBezTo>
                    <a:pt x="1066733" y="487403"/>
                    <a:pt x="1065818" y="495862"/>
                    <a:pt x="1064904" y="504320"/>
                  </a:cubicBezTo>
                  <a:cubicBezTo>
                    <a:pt x="1064675" y="507063"/>
                    <a:pt x="1064218" y="510035"/>
                    <a:pt x="1063989" y="512778"/>
                  </a:cubicBezTo>
                  <a:cubicBezTo>
                    <a:pt x="1063304" y="517807"/>
                    <a:pt x="1063304" y="522608"/>
                    <a:pt x="1063989" y="527180"/>
                  </a:cubicBezTo>
                  <a:cubicBezTo>
                    <a:pt x="1065361" y="537010"/>
                    <a:pt x="1069476" y="545011"/>
                    <a:pt x="1075877" y="550268"/>
                  </a:cubicBezTo>
                  <a:cubicBezTo>
                    <a:pt x="1077020" y="551183"/>
                    <a:pt x="1078163" y="552097"/>
                    <a:pt x="1079534" y="552783"/>
                  </a:cubicBezTo>
                  <a:cubicBezTo>
                    <a:pt x="1088450" y="558269"/>
                    <a:pt x="1100337" y="559184"/>
                    <a:pt x="1113824" y="553926"/>
                  </a:cubicBezTo>
                  <a:cubicBezTo>
                    <a:pt x="1119311" y="551869"/>
                    <a:pt x="1124568" y="549583"/>
                    <a:pt x="1130055" y="547297"/>
                  </a:cubicBezTo>
                  <a:cubicBezTo>
                    <a:pt x="1138970" y="543410"/>
                    <a:pt x="1147657" y="538838"/>
                    <a:pt x="1155887" y="533352"/>
                  </a:cubicBezTo>
                  <a:cubicBezTo>
                    <a:pt x="1160230" y="530380"/>
                    <a:pt x="1164573" y="527866"/>
                    <a:pt x="1168917" y="525351"/>
                  </a:cubicBezTo>
                  <a:cubicBezTo>
                    <a:pt x="1177832" y="520550"/>
                    <a:pt x="1186748" y="517121"/>
                    <a:pt x="1196120" y="514607"/>
                  </a:cubicBezTo>
                  <a:cubicBezTo>
                    <a:pt x="1202978" y="512778"/>
                    <a:pt x="1210065" y="511406"/>
                    <a:pt x="1217151" y="510721"/>
                  </a:cubicBezTo>
                  <a:cubicBezTo>
                    <a:pt x="1221952" y="510263"/>
                    <a:pt x="1226753" y="510035"/>
                    <a:pt x="1231553" y="510263"/>
                  </a:cubicBezTo>
                  <a:cubicBezTo>
                    <a:pt x="1238868" y="510263"/>
                    <a:pt x="1246184" y="511178"/>
                    <a:pt x="1253499" y="512321"/>
                  </a:cubicBezTo>
                  <a:cubicBezTo>
                    <a:pt x="1258299" y="513235"/>
                    <a:pt x="1263329" y="514150"/>
                    <a:pt x="1268358" y="515521"/>
                  </a:cubicBezTo>
                  <a:cubicBezTo>
                    <a:pt x="1279788" y="518493"/>
                    <a:pt x="1290532" y="523751"/>
                    <a:pt x="1299905" y="531295"/>
                  </a:cubicBezTo>
                  <a:cubicBezTo>
                    <a:pt x="1302648" y="533581"/>
                    <a:pt x="1305391" y="535867"/>
                    <a:pt x="1308134" y="538610"/>
                  </a:cubicBezTo>
                  <a:cubicBezTo>
                    <a:pt x="1311563" y="542039"/>
                    <a:pt x="1314992" y="545925"/>
                    <a:pt x="1317964" y="550040"/>
                  </a:cubicBezTo>
                  <a:cubicBezTo>
                    <a:pt x="1320250" y="553240"/>
                    <a:pt x="1322307" y="556441"/>
                    <a:pt x="1324365" y="559870"/>
                  </a:cubicBezTo>
                  <a:cubicBezTo>
                    <a:pt x="1325051" y="561013"/>
                    <a:pt x="1325736" y="562156"/>
                    <a:pt x="1326194" y="563527"/>
                  </a:cubicBezTo>
                  <a:cubicBezTo>
                    <a:pt x="1327337" y="566042"/>
                    <a:pt x="1328480" y="568556"/>
                    <a:pt x="1329623" y="571071"/>
                  </a:cubicBezTo>
                  <a:cubicBezTo>
                    <a:pt x="1330766" y="573586"/>
                    <a:pt x="1331680" y="576329"/>
                    <a:pt x="1332594" y="579072"/>
                  </a:cubicBezTo>
                  <a:cubicBezTo>
                    <a:pt x="1333052" y="580444"/>
                    <a:pt x="1333509" y="581815"/>
                    <a:pt x="1333966" y="583187"/>
                  </a:cubicBezTo>
                  <a:cubicBezTo>
                    <a:pt x="1335566" y="588902"/>
                    <a:pt x="1336938" y="594845"/>
                    <a:pt x="1337624" y="601246"/>
                  </a:cubicBezTo>
                  <a:cubicBezTo>
                    <a:pt x="1338081" y="604447"/>
                    <a:pt x="1338309" y="607647"/>
                    <a:pt x="1338538" y="611076"/>
                  </a:cubicBezTo>
                  <a:cubicBezTo>
                    <a:pt x="1338767" y="615648"/>
                    <a:pt x="1338995" y="620677"/>
                    <a:pt x="1338995" y="625706"/>
                  </a:cubicBezTo>
                  <a:cubicBezTo>
                    <a:pt x="1338995" y="627764"/>
                    <a:pt x="1338995" y="630050"/>
                    <a:pt x="1338995" y="632107"/>
                  </a:cubicBezTo>
                  <a:cubicBezTo>
                    <a:pt x="1338995" y="633250"/>
                    <a:pt x="1338995" y="634393"/>
                    <a:pt x="1338767" y="635308"/>
                  </a:cubicBezTo>
                  <a:cubicBezTo>
                    <a:pt x="1338538" y="639651"/>
                    <a:pt x="1338081" y="644223"/>
                    <a:pt x="1337624" y="649024"/>
                  </a:cubicBezTo>
                  <a:cubicBezTo>
                    <a:pt x="1337395" y="650167"/>
                    <a:pt x="1337395" y="651310"/>
                    <a:pt x="1337166" y="652453"/>
                  </a:cubicBezTo>
                  <a:cubicBezTo>
                    <a:pt x="1330994" y="698173"/>
                    <a:pt x="1307448" y="749836"/>
                    <a:pt x="1238640" y="753037"/>
                  </a:cubicBezTo>
                  <a:cubicBezTo>
                    <a:pt x="1217609" y="753951"/>
                    <a:pt x="1192234" y="750522"/>
                    <a:pt x="1161830" y="740692"/>
                  </a:cubicBezTo>
                  <a:cubicBezTo>
                    <a:pt x="1157258" y="738178"/>
                    <a:pt x="1152229" y="736120"/>
                    <a:pt x="1147428" y="734749"/>
                  </a:cubicBezTo>
                  <a:cubicBezTo>
                    <a:pt x="1144914" y="734063"/>
                    <a:pt x="1142399" y="733377"/>
                    <a:pt x="1140113" y="732920"/>
                  </a:cubicBezTo>
                  <a:cubicBezTo>
                    <a:pt x="1137599" y="732463"/>
                    <a:pt x="1135084" y="732005"/>
                    <a:pt x="1132569" y="731777"/>
                  </a:cubicBezTo>
                  <a:cubicBezTo>
                    <a:pt x="1125026" y="730862"/>
                    <a:pt x="1117253" y="731091"/>
                    <a:pt x="1109481" y="731777"/>
                  </a:cubicBezTo>
                  <a:cubicBezTo>
                    <a:pt x="1106966" y="732005"/>
                    <a:pt x="1104223" y="732463"/>
                    <a:pt x="1101708" y="732691"/>
                  </a:cubicBezTo>
                  <a:cubicBezTo>
                    <a:pt x="1091421" y="734291"/>
                    <a:pt x="1084106" y="737035"/>
                    <a:pt x="1078848" y="741835"/>
                  </a:cubicBezTo>
                  <a:cubicBezTo>
                    <a:pt x="1077477" y="742978"/>
                    <a:pt x="1076334" y="744350"/>
                    <a:pt x="1075419" y="745950"/>
                  </a:cubicBezTo>
                  <a:cubicBezTo>
                    <a:pt x="1072448" y="750522"/>
                    <a:pt x="1070390" y="756466"/>
                    <a:pt x="1069247" y="764238"/>
                  </a:cubicBezTo>
                  <a:cubicBezTo>
                    <a:pt x="1068790" y="766753"/>
                    <a:pt x="1068561" y="769039"/>
                    <a:pt x="1068104" y="771553"/>
                  </a:cubicBezTo>
                  <a:cubicBezTo>
                    <a:pt x="1067418" y="776354"/>
                    <a:pt x="1066733" y="781383"/>
                    <a:pt x="1066275" y="786184"/>
                  </a:cubicBezTo>
                  <a:cubicBezTo>
                    <a:pt x="1065590" y="790984"/>
                    <a:pt x="1065132" y="796013"/>
                    <a:pt x="1064904" y="800814"/>
                  </a:cubicBezTo>
                  <a:cubicBezTo>
                    <a:pt x="1064447" y="805615"/>
                    <a:pt x="1064218" y="810644"/>
                    <a:pt x="1064218" y="815444"/>
                  </a:cubicBezTo>
                  <a:cubicBezTo>
                    <a:pt x="1064218" y="817959"/>
                    <a:pt x="1064218" y="820245"/>
                    <a:pt x="1064218" y="822760"/>
                  </a:cubicBezTo>
                  <a:cubicBezTo>
                    <a:pt x="1064447" y="830532"/>
                    <a:pt x="1064218" y="838304"/>
                    <a:pt x="1063761" y="846077"/>
                  </a:cubicBezTo>
                  <a:cubicBezTo>
                    <a:pt x="1063304" y="853849"/>
                    <a:pt x="1062618" y="861393"/>
                    <a:pt x="1061475" y="869165"/>
                  </a:cubicBezTo>
                  <a:cubicBezTo>
                    <a:pt x="1060560" y="876709"/>
                    <a:pt x="1059417" y="884482"/>
                    <a:pt x="1058046" y="892025"/>
                  </a:cubicBezTo>
                  <a:cubicBezTo>
                    <a:pt x="1056674" y="899569"/>
                    <a:pt x="1055303" y="907113"/>
                    <a:pt x="1053931" y="914885"/>
                  </a:cubicBezTo>
                  <a:cubicBezTo>
                    <a:pt x="1053017" y="919915"/>
                    <a:pt x="1051874" y="924944"/>
                    <a:pt x="1050959" y="929973"/>
                  </a:cubicBezTo>
                  <a:cubicBezTo>
                    <a:pt x="1050045" y="935002"/>
                    <a:pt x="1048902" y="940031"/>
                    <a:pt x="1047987" y="945061"/>
                  </a:cubicBezTo>
                  <a:cubicBezTo>
                    <a:pt x="1047530" y="947347"/>
                    <a:pt x="1047073" y="949861"/>
                    <a:pt x="1046387" y="952147"/>
                  </a:cubicBezTo>
                  <a:cubicBezTo>
                    <a:pt x="1045701" y="954433"/>
                    <a:pt x="1045244" y="956948"/>
                    <a:pt x="1044330" y="959234"/>
                  </a:cubicBezTo>
                  <a:cubicBezTo>
                    <a:pt x="1043644" y="961520"/>
                    <a:pt x="1042730" y="963806"/>
                    <a:pt x="1041587" y="966092"/>
                  </a:cubicBezTo>
                  <a:cubicBezTo>
                    <a:pt x="1040444" y="968378"/>
                    <a:pt x="1039301" y="970435"/>
                    <a:pt x="1037929" y="972493"/>
                  </a:cubicBezTo>
                  <a:cubicBezTo>
                    <a:pt x="1035872" y="975693"/>
                    <a:pt x="1033586" y="978665"/>
                    <a:pt x="1031071" y="981179"/>
                  </a:cubicBezTo>
                  <a:cubicBezTo>
                    <a:pt x="1023756" y="988952"/>
                    <a:pt x="1015069" y="993295"/>
                    <a:pt x="1002039" y="993524"/>
                  </a:cubicBezTo>
                  <a:cubicBezTo>
                    <a:pt x="997924" y="993524"/>
                    <a:pt x="993123" y="993752"/>
                    <a:pt x="987180" y="993752"/>
                  </a:cubicBezTo>
                  <a:cubicBezTo>
                    <a:pt x="985351" y="993752"/>
                    <a:pt x="983294" y="993752"/>
                    <a:pt x="981008" y="993752"/>
                  </a:cubicBezTo>
                  <a:cubicBezTo>
                    <a:pt x="979865" y="993752"/>
                    <a:pt x="978950" y="993752"/>
                    <a:pt x="977807" y="993752"/>
                  </a:cubicBezTo>
                  <a:cubicBezTo>
                    <a:pt x="975521" y="993752"/>
                    <a:pt x="973235" y="993752"/>
                    <a:pt x="970949" y="993752"/>
                  </a:cubicBezTo>
                  <a:cubicBezTo>
                    <a:pt x="969806" y="993752"/>
                    <a:pt x="968663" y="993752"/>
                    <a:pt x="967292" y="993752"/>
                  </a:cubicBezTo>
                  <a:cubicBezTo>
                    <a:pt x="964777" y="993752"/>
                    <a:pt x="962262" y="993752"/>
                    <a:pt x="959748" y="993752"/>
                  </a:cubicBezTo>
                  <a:cubicBezTo>
                    <a:pt x="955862" y="993752"/>
                    <a:pt x="951747" y="993981"/>
                    <a:pt x="947403" y="993981"/>
                  </a:cubicBezTo>
                  <a:cubicBezTo>
                    <a:pt x="944660" y="993981"/>
                    <a:pt x="941688" y="993981"/>
                    <a:pt x="938717" y="994210"/>
                  </a:cubicBezTo>
                  <a:cubicBezTo>
                    <a:pt x="937116" y="994210"/>
                    <a:pt x="935745" y="994210"/>
                    <a:pt x="934145" y="994210"/>
                  </a:cubicBezTo>
                  <a:cubicBezTo>
                    <a:pt x="929573" y="994210"/>
                    <a:pt x="924772" y="994438"/>
                    <a:pt x="919971" y="994438"/>
                  </a:cubicBezTo>
                  <a:cubicBezTo>
                    <a:pt x="913342" y="994438"/>
                    <a:pt x="906713" y="994667"/>
                    <a:pt x="899626" y="994667"/>
                  </a:cubicBezTo>
                  <a:cubicBezTo>
                    <a:pt x="887282" y="994895"/>
                    <a:pt x="874480" y="994895"/>
                    <a:pt x="860764" y="995124"/>
                  </a:cubicBezTo>
                  <a:cubicBezTo>
                    <a:pt x="856878" y="995124"/>
                    <a:pt x="852992" y="995124"/>
                    <a:pt x="849105" y="995353"/>
                  </a:cubicBezTo>
                  <a:cubicBezTo>
                    <a:pt x="799728" y="995810"/>
                    <a:pt x="743721" y="996496"/>
                    <a:pt x="687714" y="996724"/>
                  </a:cubicBezTo>
                  <a:cubicBezTo>
                    <a:pt x="685428" y="996724"/>
                    <a:pt x="683142" y="996724"/>
                    <a:pt x="681084" y="996724"/>
                  </a:cubicBezTo>
                  <a:cubicBezTo>
                    <a:pt x="676512" y="996724"/>
                    <a:pt x="672169" y="996724"/>
                    <a:pt x="667597" y="996724"/>
                  </a:cubicBezTo>
                  <a:cubicBezTo>
                    <a:pt x="665311" y="996724"/>
                    <a:pt x="663025" y="996724"/>
                    <a:pt x="660968" y="996724"/>
                  </a:cubicBezTo>
                  <a:cubicBezTo>
                    <a:pt x="647480" y="996724"/>
                    <a:pt x="634221" y="996724"/>
                    <a:pt x="620963" y="996724"/>
                  </a:cubicBezTo>
                  <a:cubicBezTo>
                    <a:pt x="620963" y="996724"/>
                    <a:pt x="620963" y="996724"/>
                    <a:pt x="620963" y="996724"/>
                  </a:cubicBezTo>
                  <a:cubicBezTo>
                    <a:pt x="590102" y="996724"/>
                    <a:pt x="560155" y="996724"/>
                    <a:pt x="532037" y="996496"/>
                  </a:cubicBezTo>
                  <a:cubicBezTo>
                    <a:pt x="524036" y="996496"/>
                    <a:pt x="516264" y="996267"/>
                    <a:pt x="508491" y="996267"/>
                  </a:cubicBezTo>
                  <a:cubicBezTo>
                    <a:pt x="498890" y="996267"/>
                    <a:pt x="489518" y="996038"/>
                    <a:pt x="480602" y="995810"/>
                  </a:cubicBezTo>
                  <a:cubicBezTo>
                    <a:pt x="478773" y="995810"/>
                    <a:pt x="476945" y="995810"/>
                    <a:pt x="475344" y="995810"/>
                  </a:cubicBezTo>
                  <a:cubicBezTo>
                    <a:pt x="468258" y="995581"/>
                    <a:pt x="461400" y="995581"/>
                    <a:pt x="454999" y="995353"/>
                  </a:cubicBezTo>
                  <a:cubicBezTo>
                    <a:pt x="453399" y="995353"/>
                    <a:pt x="451799" y="995353"/>
                    <a:pt x="450198" y="995124"/>
                  </a:cubicBezTo>
                  <a:cubicBezTo>
                    <a:pt x="448598" y="995124"/>
                    <a:pt x="446998" y="995124"/>
                    <a:pt x="445398" y="994895"/>
                  </a:cubicBezTo>
                  <a:cubicBezTo>
                    <a:pt x="442197" y="994895"/>
                    <a:pt x="439226" y="994667"/>
                    <a:pt x="436254" y="994667"/>
                  </a:cubicBezTo>
                  <a:cubicBezTo>
                    <a:pt x="433282" y="994667"/>
                    <a:pt x="430310" y="994438"/>
                    <a:pt x="427338" y="994438"/>
                  </a:cubicBezTo>
                  <a:cubicBezTo>
                    <a:pt x="424367" y="994438"/>
                    <a:pt x="421623" y="994210"/>
                    <a:pt x="418880" y="994210"/>
                  </a:cubicBezTo>
                  <a:cubicBezTo>
                    <a:pt x="416137" y="994210"/>
                    <a:pt x="413622" y="993981"/>
                    <a:pt x="411108" y="993981"/>
                  </a:cubicBezTo>
                  <a:cubicBezTo>
                    <a:pt x="409736" y="993981"/>
                    <a:pt x="408365" y="993752"/>
                    <a:pt x="407222" y="993752"/>
                  </a:cubicBezTo>
                  <a:cubicBezTo>
                    <a:pt x="404707" y="993524"/>
                    <a:pt x="402421" y="993524"/>
                    <a:pt x="400135" y="993295"/>
                  </a:cubicBezTo>
                  <a:cubicBezTo>
                    <a:pt x="398992" y="993295"/>
                    <a:pt x="397849" y="993067"/>
                    <a:pt x="396706" y="993067"/>
                  </a:cubicBezTo>
                  <a:cubicBezTo>
                    <a:pt x="395563" y="993067"/>
                    <a:pt x="394420" y="992838"/>
                    <a:pt x="393277" y="992838"/>
                  </a:cubicBezTo>
                  <a:cubicBezTo>
                    <a:pt x="391220" y="992609"/>
                    <a:pt x="389391" y="992609"/>
                    <a:pt x="387562" y="992381"/>
                  </a:cubicBezTo>
                  <a:cubicBezTo>
                    <a:pt x="386419" y="992381"/>
                    <a:pt x="385276" y="992152"/>
                    <a:pt x="384362" y="992152"/>
                  </a:cubicBezTo>
                  <a:cubicBezTo>
                    <a:pt x="382533" y="991924"/>
                    <a:pt x="380933" y="991924"/>
                    <a:pt x="379332" y="991695"/>
                  </a:cubicBezTo>
                  <a:cubicBezTo>
                    <a:pt x="377504" y="991466"/>
                    <a:pt x="375903" y="991238"/>
                    <a:pt x="374303" y="991238"/>
                  </a:cubicBezTo>
                  <a:cubicBezTo>
                    <a:pt x="372932" y="991009"/>
                    <a:pt x="371789" y="991009"/>
                    <a:pt x="370646" y="990781"/>
                  </a:cubicBezTo>
                  <a:cubicBezTo>
                    <a:pt x="369731" y="990552"/>
                    <a:pt x="369045" y="990552"/>
                    <a:pt x="368360" y="990323"/>
                  </a:cubicBezTo>
                  <a:cubicBezTo>
                    <a:pt x="367217" y="990095"/>
                    <a:pt x="366302" y="989866"/>
                    <a:pt x="365388" y="989866"/>
                  </a:cubicBezTo>
                  <a:cubicBezTo>
                    <a:pt x="364473" y="989638"/>
                    <a:pt x="363559" y="989409"/>
                    <a:pt x="362873" y="989180"/>
                  </a:cubicBezTo>
                  <a:lnTo>
                    <a:pt x="362873" y="989180"/>
                  </a:lnTo>
                  <a:cubicBezTo>
                    <a:pt x="362645" y="989180"/>
                    <a:pt x="362187" y="989180"/>
                    <a:pt x="361959" y="989180"/>
                  </a:cubicBezTo>
                  <a:cubicBezTo>
                    <a:pt x="361273" y="989180"/>
                    <a:pt x="360816" y="989180"/>
                    <a:pt x="360130" y="988952"/>
                  </a:cubicBezTo>
                  <a:cubicBezTo>
                    <a:pt x="359901" y="988952"/>
                    <a:pt x="359444" y="988723"/>
                    <a:pt x="359216" y="988723"/>
                  </a:cubicBezTo>
                  <a:cubicBezTo>
                    <a:pt x="358530" y="988495"/>
                    <a:pt x="357844" y="988037"/>
                    <a:pt x="357387" y="987809"/>
                  </a:cubicBezTo>
                  <a:cubicBezTo>
                    <a:pt x="355787" y="986894"/>
                    <a:pt x="354186" y="985294"/>
                    <a:pt x="352586" y="983694"/>
                  </a:cubicBezTo>
                  <a:cubicBezTo>
                    <a:pt x="352129" y="983237"/>
                    <a:pt x="351672" y="982780"/>
                    <a:pt x="351215" y="982094"/>
                  </a:cubicBezTo>
                  <a:cubicBezTo>
                    <a:pt x="350986" y="981637"/>
                    <a:pt x="350529" y="981179"/>
                    <a:pt x="350300" y="980951"/>
                  </a:cubicBezTo>
                  <a:cubicBezTo>
                    <a:pt x="349843" y="980494"/>
                    <a:pt x="349386" y="979808"/>
                    <a:pt x="348929" y="979351"/>
                  </a:cubicBezTo>
                  <a:cubicBezTo>
                    <a:pt x="348014" y="978208"/>
                    <a:pt x="347100" y="976836"/>
                    <a:pt x="346185" y="975693"/>
                  </a:cubicBezTo>
                  <a:cubicBezTo>
                    <a:pt x="345728" y="975007"/>
                    <a:pt x="345500" y="974550"/>
                    <a:pt x="345042" y="973864"/>
                  </a:cubicBezTo>
                  <a:cubicBezTo>
                    <a:pt x="343214" y="971121"/>
                    <a:pt x="341613" y="968149"/>
                    <a:pt x="340013" y="965635"/>
                  </a:cubicBezTo>
                  <a:cubicBezTo>
                    <a:pt x="339785" y="965177"/>
                    <a:pt x="339556" y="964949"/>
                    <a:pt x="339327" y="964492"/>
                  </a:cubicBezTo>
                  <a:cubicBezTo>
                    <a:pt x="338413" y="962663"/>
                    <a:pt x="337499" y="961063"/>
                    <a:pt x="336813" y="959691"/>
                  </a:cubicBezTo>
                  <a:cubicBezTo>
                    <a:pt x="325383" y="939346"/>
                    <a:pt x="324240" y="916943"/>
                    <a:pt x="322868" y="894769"/>
                  </a:cubicBezTo>
                  <a:cubicBezTo>
                    <a:pt x="322640" y="891568"/>
                    <a:pt x="322411" y="888368"/>
                    <a:pt x="322182" y="885167"/>
                  </a:cubicBezTo>
                  <a:cubicBezTo>
                    <a:pt x="321954" y="881281"/>
                    <a:pt x="321725" y="877395"/>
                    <a:pt x="321497" y="873509"/>
                  </a:cubicBezTo>
                  <a:cubicBezTo>
                    <a:pt x="321268" y="869623"/>
                    <a:pt x="321268" y="865736"/>
                    <a:pt x="321268" y="861850"/>
                  </a:cubicBezTo>
                  <a:cubicBezTo>
                    <a:pt x="321268" y="857964"/>
                    <a:pt x="321268" y="854078"/>
                    <a:pt x="321268" y="850192"/>
                  </a:cubicBezTo>
                  <a:cubicBezTo>
                    <a:pt x="321268" y="848134"/>
                    <a:pt x="321268" y="846305"/>
                    <a:pt x="321268" y="844248"/>
                  </a:cubicBezTo>
                  <a:cubicBezTo>
                    <a:pt x="321268" y="840362"/>
                    <a:pt x="321268" y="836476"/>
                    <a:pt x="321039" y="832589"/>
                  </a:cubicBezTo>
                  <a:cubicBezTo>
                    <a:pt x="320811" y="824817"/>
                    <a:pt x="320354" y="816816"/>
                    <a:pt x="319439" y="809044"/>
                  </a:cubicBezTo>
                  <a:cubicBezTo>
                    <a:pt x="318753" y="803100"/>
                    <a:pt x="317839" y="797385"/>
                    <a:pt x="316467" y="791441"/>
                  </a:cubicBezTo>
                  <a:cubicBezTo>
                    <a:pt x="315096" y="785041"/>
                    <a:pt x="313038" y="779097"/>
                    <a:pt x="310524" y="774068"/>
                  </a:cubicBezTo>
                  <a:cubicBezTo>
                    <a:pt x="309609" y="772468"/>
                    <a:pt x="308695" y="770639"/>
                    <a:pt x="307781" y="769267"/>
                  </a:cubicBezTo>
                  <a:cubicBezTo>
                    <a:pt x="306866" y="767667"/>
                    <a:pt x="305723" y="766295"/>
                    <a:pt x="304580" y="764924"/>
                  </a:cubicBezTo>
                  <a:cubicBezTo>
                    <a:pt x="304123" y="764238"/>
                    <a:pt x="303437" y="763552"/>
                    <a:pt x="302980" y="762866"/>
                  </a:cubicBezTo>
                  <a:cubicBezTo>
                    <a:pt x="301837" y="761495"/>
                    <a:pt x="300694" y="760352"/>
                    <a:pt x="299322" y="759209"/>
                  </a:cubicBezTo>
                  <a:cubicBezTo>
                    <a:pt x="298637" y="758752"/>
                    <a:pt x="297951" y="758066"/>
                    <a:pt x="297494" y="757609"/>
                  </a:cubicBezTo>
                  <a:cubicBezTo>
                    <a:pt x="296351" y="756694"/>
                    <a:pt x="295436" y="756008"/>
                    <a:pt x="294293" y="755323"/>
                  </a:cubicBezTo>
                  <a:cubicBezTo>
                    <a:pt x="293379" y="754637"/>
                    <a:pt x="292236" y="753951"/>
                    <a:pt x="291321" y="753494"/>
                  </a:cubicBezTo>
                  <a:cubicBezTo>
                    <a:pt x="290636" y="753037"/>
                    <a:pt x="289950" y="752808"/>
                    <a:pt x="289035" y="752351"/>
                  </a:cubicBezTo>
                  <a:cubicBezTo>
                    <a:pt x="287435" y="751665"/>
                    <a:pt x="285835" y="750979"/>
                    <a:pt x="284235" y="750522"/>
                  </a:cubicBezTo>
                  <a:cubicBezTo>
                    <a:pt x="282406" y="749836"/>
                    <a:pt x="280577" y="749379"/>
                    <a:pt x="278748" y="749150"/>
                  </a:cubicBezTo>
                  <a:cubicBezTo>
                    <a:pt x="275319" y="748465"/>
                    <a:pt x="271890" y="748236"/>
                    <a:pt x="268233" y="748236"/>
                  </a:cubicBezTo>
                  <a:cubicBezTo>
                    <a:pt x="268233" y="748236"/>
                    <a:pt x="268233" y="748236"/>
                    <a:pt x="268233" y="748236"/>
                  </a:cubicBezTo>
                  <a:cubicBezTo>
                    <a:pt x="262518" y="748236"/>
                    <a:pt x="256346" y="749150"/>
                    <a:pt x="249716" y="750979"/>
                  </a:cubicBezTo>
                  <a:cubicBezTo>
                    <a:pt x="228456" y="756694"/>
                    <a:pt x="207425" y="759666"/>
                    <a:pt x="185708" y="758294"/>
                  </a:cubicBezTo>
                  <a:cubicBezTo>
                    <a:pt x="159648" y="756466"/>
                    <a:pt x="135645" y="748922"/>
                    <a:pt x="113470" y="735206"/>
                  </a:cubicBezTo>
                  <a:cubicBezTo>
                    <a:pt x="109356" y="732691"/>
                    <a:pt x="105469" y="729948"/>
                    <a:pt x="102040" y="726748"/>
                  </a:cubicBezTo>
                  <a:cubicBezTo>
                    <a:pt x="97011" y="722176"/>
                    <a:pt x="92668" y="716689"/>
                    <a:pt x="89467" y="710288"/>
                  </a:cubicBezTo>
                  <a:cubicBezTo>
                    <a:pt x="87410" y="706174"/>
                    <a:pt x="85581" y="701373"/>
                    <a:pt x="84438" y="696344"/>
                  </a:cubicBezTo>
                  <a:cubicBezTo>
                    <a:pt x="83752" y="693829"/>
                    <a:pt x="83524" y="691086"/>
                    <a:pt x="83067" y="688343"/>
                  </a:cubicBezTo>
                  <a:lnTo>
                    <a:pt x="83067" y="688343"/>
                  </a:lnTo>
                  <a:cubicBezTo>
                    <a:pt x="89467" y="689029"/>
                    <a:pt x="95182" y="689714"/>
                    <a:pt x="101126" y="690172"/>
                  </a:cubicBezTo>
                  <a:cubicBezTo>
                    <a:pt x="105698" y="690629"/>
                    <a:pt x="110041" y="691086"/>
                    <a:pt x="114613" y="691315"/>
                  </a:cubicBezTo>
                  <a:cubicBezTo>
                    <a:pt x="131073" y="692458"/>
                    <a:pt x="146389" y="689486"/>
                    <a:pt x="155076" y="673484"/>
                  </a:cubicBezTo>
                  <a:cubicBezTo>
                    <a:pt x="163763" y="657253"/>
                    <a:pt x="161705" y="640794"/>
                    <a:pt x="151418" y="626164"/>
                  </a:cubicBezTo>
                  <a:cubicBezTo>
                    <a:pt x="139988" y="610390"/>
                    <a:pt x="126729" y="595760"/>
                    <a:pt x="114842" y="579986"/>
                  </a:cubicBezTo>
                  <a:cubicBezTo>
                    <a:pt x="100669" y="561241"/>
                    <a:pt x="100897" y="561013"/>
                    <a:pt x="114613" y="541810"/>
                  </a:cubicBezTo>
                  <a:cubicBezTo>
                    <a:pt x="135645" y="511864"/>
                    <a:pt x="196452" y="476202"/>
                    <a:pt x="275091" y="520322"/>
                  </a:cubicBezTo>
                  <a:cubicBezTo>
                    <a:pt x="291093" y="532209"/>
                    <a:pt x="306638" y="530837"/>
                    <a:pt x="316925" y="513235"/>
                  </a:cubicBezTo>
                  <a:cubicBezTo>
                    <a:pt x="323097" y="502720"/>
                    <a:pt x="325611" y="491290"/>
                    <a:pt x="324240" y="479174"/>
                  </a:cubicBezTo>
                  <a:cubicBezTo>
                    <a:pt x="319439" y="438026"/>
                    <a:pt x="323783" y="396878"/>
                    <a:pt x="321954" y="355501"/>
                  </a:cubicBezTo>
                  <a:cubicBezTo>
                    <a:pt x="321725" y="349786"/>
                    <a:pt x="321954" y="343385"/>
                    <a:pt x="323783" y="338128"/>
                  </a:cubicBezTo>
                  <a:cubicBezTo>
                    <a:pt x="330412" y="318239"/>
                    <a:pt x="351443" y="313896"/>
                    <a:pt x="365845" y="328984"/>
                  </a:cubicBezTo>
                  <a:cubicBezTo>
                    <a:pt x="375903" y="339728"/>
                    <a:pt x="377732" y="353215"/>
                    <a:pt x="377961" y="367388"/>
                  </a:cubicBezTo>
                  <a:cubicBezTo>
                    <a:pt x="378418" y="394820"/>
                    <a:pt x="377046" y="422252"/>
                    <a:pt x="382304" y="449456"/>
                  </a:cubicBezTo>
                  <a:cubicBezTo>
                    <a:pt x="385962" y="469115"/>
                    <a:pt x="395563" y="481460"/>
                    <a:pt x="414080" y="487632"/>
                  </a:cubicBezTo>
                  <a:cubicBezTo>
                    <a:pt x="433739" y="494033"/>
                    <a:pt x="448827" y="486718"/>
                    <a:pt x="461628" y="473002"/>
                  </a:cubicBezTo>
                  <a:cubicBezTo>
                    <a:pt x="489975" y="442369"/>
                    <a:pt x="494318" y="404650"/>
                    <a:pt x="489518" y="365788"/>
                  </a:cubicBezTo>
                  <a:cubicBezTo>
                    <a:pt x="487232" y="346814"/>
                    <a:pt x="480145" y="328298"/>
                    <a:pt x="475344" y="309324"/>
                  </a:cubicBezTo>
                  <a:cubicBezTo>
                    <a:pt x="488146" y="303152"/>
                    <a:pt x="500490" y="302695"/>
                    <a:pt x="513292" y="304523"/>
                  </a:cubicBezTo>
                  <a:close/>
                  <a:moveTo>
                    <a:pt x="34146" y="216741"/>
                  </a:moveTo>
                  <a:cubicBezTo>
                    <a:pt x="33918" y="149533"/>
                    <a:pt x="79409" y="97412"/>
                    <a:pt x="146160" y="99241"/>
                  </a:cubicBezTo>
                  <a:cubicBezTo>
                    <a:pt x="214283" y="94211"/>
                    <a:pt x="268461" y="171935"/>
                    <a:pt x="268461" y="222685"/>
                  </a:cubicBezTo>
                  <a:cubicBezTo>
                    <a:pt x="268461" y="275034"/>
                    <a:pt x="213140" y="338813"/>
                    <a:pt x="153933" y="335384"/>
                  </a:cubicBezTo>
                  <a:cubicBezTo>
                    <a:pt x="83752" y="331498"/>
                    <a:pt x="34146" y="289893"/>
                    <a:pt x="34146" y="216741"/>
                  </a:cubicBezTo>
                  <a:close/>
                  <a:moveTo>
                    <a:pt x="127186" y="368760"/>
                  </a:moveTo>
                  <a:cubicBezTo>
                    <a:pt x="130387" y="361902"/>
                    <a:pt x="132902" y="354358"/>
                    <a:pt x="143417" y="355044"/>
                  </a:cubicBezTo>
                  <a:cubicBezTo>
                    <a:pt x="209254" y="359159"/>
                    <a:pt x="249259" y="322354"/>
                    <a:pt x="278291" y="268862"/>
                  </a:cubicBezTo>
                  <a:cubicBezTo>
                    <a:pt x="279663" y="266347"/>
                    <a:pt x="281263" y="263604"/>
                    <a:pt x="282177" y="260861"/>
                  </a:cubicBezTo>
                  <a:cubicBezTo>
                    <a:pt x="285606" y="252403"/>
                    <a:pt x="290864" y="249202"/>
                    <a:pt x="300465" y="251031"/>
                  </a:cubicBezTo>
                  <a:cubicBezTo>
                    <a:pt x="348929" y="260861"/>
                    <a:pt x="394649" y="277549"/>
                    <a:pt x="437397" y="302009"/>
                  </a:cubicBezTo>
                  <a:cubicBezTo>
                    <a:pt x="445169" y="306581"/>
                    <a:pt x="450884" y="312982"/>
                    <a:pt x="454770" y="321440"/>
                  </a:cubicBezTo>
                  <a:cubicBezTo>
                    <a:pt x="471458" y="359616"/>
                    <a:pt x="477402" y="398478"/>
                    <a:pt x="461857" y="438483"/>
                  </a:cubicBezTo>
                  <a:cubicBezTo>
                    <a:pt x="459800" y="443969"/>
                    <a:pt x="456828" y="449227"/>
                    <a:pt x="453170" y="453571"/>
                  </a:cubicBezTo>
                  <a:cubicBezTo>
                    <a:pt x="445398" y="462715"/>
                    <a:pt x="436482" y="471630"/>
                    <a:pt x="423452" y="469115"/>
                  </a:cubicBezTo>
                  <a:cubicBezTo>
                    <a:pt x="408365" y="466144"/>
                    <a:pt x="404707" y="452885"/>
                    <a:pt x="402650" y="440083"/>
                  </a:cubicBezTo>
                  <a:cubicBezTo>
                    <a:pt x="398306" y="414937"/>
                    <a:pt x="397392" y="389334"/>
                    <a:pt x="397849" y="363731"/>
                  </a:cubicBezTo>
                  <a:cubicBezTo>
                    <a:pt x="398306" y="344528"/>
                    <a:pt x="393963" y="326698"/>
                    <a:pt x="379790" y="312296"/>
                  </a:cubicBezTo>
                  <a:cubicBezTo>
                    <a:pt x="366302" y="298580"/>
                    <a:pt x="322411" y="296751"/>
                    <a:pt x="308695" y="309553"/>
                  </a:cubicBezTo>
                  <a:cubicBezTo>
                    <a:pt x="300923" y="316868"/>
                    <a:pt x="299780" y="326469"/>
                    <a:pt x="299780" y="336527"/>
                  </a:cubicBezTo>
                  <a:cubicBezTo>
                    <a:pt x="300008" y="360988"/>
                    <a:pt x="301608" y="447398"/>
                    <a:pt x="301608" y="466144"/>
                  </a:cubicBezTo>
                  <a:cubicBezTo>
                    <a:pt x="301608" y="475973"/>
                    <a:pt x="301837" y="485803"/>
                    <a:pt x="300008" y="495404"/>
                  </a:cubicBezTo>
                  <a:cubicBezTo>
                    <a:pt x="298408" y="504548"/>
                    <a:pt x="293607" y="509120"/>
                    <a:pt x="283320" y="503405"/>
                  </a:cubicBezTo>
                  <a:cubicBezTo>
                    <a:pt x="269604" y="495633"/>
                    <a:pt x="201253" y="447170"/>
                    <a:pt x="122386" y="503177"/>
                  </a:cubicBezTo>
                  <a:cubicBezTo>
                    <a:pt x="120328" y="505006"/>
                    <a:pt x="116671" y="507749"/>
                    <a:pt x="114842" y="507063"/>
                  </a:cubicBezTo>
                  <a:cubicBezTo>
                    <a:pt x="94497" y="499748"/>
                    <a:pt x="90382" y="516207"/>
                    <a:pt x="82609" y="528094"/>
                  </a:cubicBezTo>
                  <a:cubicBezTo>
                    <a:pt x="68208" y="550040"/>
                    <a:pt x="67750" y="550268"/>
                    <a:pt x="82838" y="571071"/>
                  </a:cubicBezTo>
                  <a:cubicBezTo>
                    <a:pt x="97240" y="590731"/>
                    <a:pt x="113242" y="609476"/>
                    <a:pt x="127872" y="629364"/>
                  </a:cubicBezTo>
                  <a:cubicBezTo>
                    <a:pt x="135188" y="639194"/>
                    <a:pt x="145475" y="649481"/>
                    <a:pt x="136102" y="663654"/>
                  </a:cubicBezTo>
                  <a:cubicBezTo>
                    <a:pt x="129472" y="673712"/>
                    <a:pt x="111870" y="674855"/>
                    <a:pt x="95640" y="665026"/>
                  </a:cubicBezTo>
                  <a:cubicBezTo>
                    <a:pt x="72094" y="650624"/>
                    <a:pt x="51063" y="632336"/>
                    <a:pt x="35746" y="609247"/>
                  </a:cubicBezTo>
                  <a:cubicBezTo>
                    <a:pt x="19516" y="584558"/>
                    <a:pt x="19973" y="557355"/>
                    <a:pt x="30031" y="530152"/>
                  </a:cubicBezTo>
                  <a:cubicBezTo>
                    <a:pt x="34832" y="517121"/>
                    <a:pt x="42604" y="505691"/>
                    <a:pt x="50605" y="494490"/>
                  </a:cubicBezTo>
                  <a:cubicBezTo>
                    <a:pt x="79638" y="454485"/>
                    <a:pt x="106155" y="413108"/>
                    <a:pt x="127186" y="368760"/>
                  </a:cubicBezTo>
                  <a:close/>
                </a:path>
              </a:pathLst>
            </a:custGeom>
            <a:solidFill>
              <a:srgbClr val="000000"/>
            </a:solidFill>
            <a:ln w="2286" cap="flat">
              <a:noFill/>
              <a:prstDash val="solid"/>
              <a:miter/>
            </a:ln>
          </p:spPr>
          <p:txBody>
            <a:bodyPr rtlCol="0" anchor="ctr"/>
            <a:lstStyle/>
            <a:p>
              <a:endParaRPr lang="en-US"/>
            </a:p>
          </p:txBody>
        </p:sp>
        <p:sp>
          <p:nvSpPr>
            <p:cNvPr id="97" name="Freeform 155">
              <a:extLst>
                <a:ext uri="{FF2B5EF4-FFF2-40B4-BE49-F238E27FC236}">
                  <a16:creationId xmlns:a16="http://schemas.microsoft.com/office/drawing/2014/main" id="{343DEC9B-2E5E-5098-DFA4-C5BD19336D41}"/>
                </a:ext>
              </a:extLst>
            </p:cNvPr>
            <p:cNvSpPr/>
            <p:nvPr/>
          </p:nvSpPr>
          <p:spPr>
            <a:xfrm>
              <a:off x="2318125" y="5630468"/>
              <a:ext cx="70050" cy="184493"/>
            </a:xfrm>
            <a:custGeom>
              <a:avLst/>
              <a:gdLst>
                <a:gd name="connsiteX0" fmla="*/ 62439 w 70050"/>
                <a:gd name="connsiteY0" fmla="*/ 184429 h 184493"/>
                <a:gd name="connsiteX1" fmla="*/ 69525 w 70050"/>
                <a:gd name="connsiteY1" fmla="*/ 180772 h 184493"/>
                <a:gd name="connsiteX2" fmla="*/ 68611 w 70050"/>
                <a:gd name="connsiteY2" fmla="*/ 172771 h 184493"/>
                <a:gd name="connsiteX3" fmla="*/ 62439 w 70050"/>
                <a:gd name="connsiteY3" fmla="*/ 166598 h 184493"/>
                <a:gd name="connsiteX4" fmla="*/ 30663 w 70050"/>
                <a:gd name="connsiteY4" fmla="*/ 55956 h 184493"/>
                <a:gd name="connsiteX5" fmla="*/ 46208 w 70050"/>
                <a:gd name="connsiteY5" fmla="*/ 15037 h 184493"/>
                <a:gd name="connsiteX6" fmla="*/ 44836 w 70050"/>
                <a:gd name="connsiteY6" fmla="*/ 2006 h 184493"/>
                <a:gd name="connsiteX7" fmla="*/ 31578 w 70050"/>
                <a:gd name="connsiteY7" fmla="*/ 3607 h 184493"/>
                <a:gd name="connsiteX8" fmla="*/ 17862 w 70050"/>
                <a:gd name="connsiteY8" fmla="*/ 18694 h 184493"/>
                <a:gd name="connsiteX9" fmla="*/ 259 w 70050"/>
                <a:gd name="connsiteY9" fmla="*/ 101219 h 184493"/>
                <a:gd name="connsiteX10" fmla="*/ 31349 w 70050"/>
                <a:gd name="connsiteY10" fmla="*/ 168427 h 184493"/>
                <a:gd name="connsiteX11" fmla="*/ 62439 w 70050"/>
                <a:gd name="connsiteY11" fmla="*/ 184429 h 18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050" h="184493">
                  <a:moveTo>
                    <a:pt x="62439" y="184429"/>
                  </a:moveTo>
                  <a:cubicBezTo>
                    <a:pt x="64496" y="184886"/>
                    <a:pt x="68382" y="182829"/>
                    <a:pt x="69525" y="180772"/>
                  </a:cubicBezTo>
                  <a:cubicBezTo>
                    <a:pt x="70668" y="178714"/>
                    <a:pt x="69754" y="175057"/>
                    <a:pt x="68611" y="172771"/>
                  </a:cubicBezTo>
                  <a:cubicBezTo>
                    <a:pt x="67239" y="170256"/>
                    <a:pt x="64725" y="168427"/>
                    <a:pt x="62439" y="166598"/>
                  </a:cubicBezTo>
                  <a:cubicBezTo>
                    <a:pt x="25405" y="137338"/>
                    <a:pt x="19005" y="99390"/>
                    <a:pt x="30663" y="55956"/>
                  </a:cubicBezTo>
                  <a:cubicBezTo>
                    <a:pt x="34549" y="41783"/>
                    <a:pt x="38893" y="27838"/>
                    <a:pt x="46208" y="15037"/>
                  </a:cubicBezTo>
                  <a:cubicBezTo>
                    <a:pt x="48723" y="10693"/>
                    <a:pt x="49637" y="5664"/>
                    <a:pt x="44836" y="2006"/>
                  </a:cubicBezTo>
                  <a:cubicBezTo>
                    <a:pt x="40036" y="-1651"/>
                    <a:pt x="35235" y="178"/>
                    <a:pt x="31578" y="3607"/>
                  </a:cubicBezTo>
                  <a:cubicBezTo>
                    <a:pt x="26548" y="8179"/>
                    <a:pt x="21062" y="12979"/>
                    <a:pt x="17862" y="18694"/>
                  </a:cubicBezTo>
                  <a:cubicBezTo>
                    <a:pt x="5746" y="41554"/>
                    <a:pt x="1174" y="66472"/>
                    <a:pt x="259" y="101219"/>
                  </a:cubicBezTo>
                  <a:cubicBezTo>
                    <a:pt x="-2027" y="122707"/>
                    <a:pt x="11004" y="146939"/>
                    <a:pt x="31349" y="168427"/>
                  </a:cubicBezTo>
                  <a:cubicBezTo>
                    <a:pt x="40264" y="177571"/>
                    <a:pt x="51009" y="181686"/>
                    <a:pt x="62439" y="184429"/>
                  </a:cubicBezTo>
                  <a:close/>
                </a:path>
              </a:pathLst>
            </a:custGeom>
            <a:solidFill>
              <a:srgbClr val="000000"/>
            </a:solidFill>
            <a:ln w="2286" cap="flat">
              <a:noFill/>
              <a:prstDash val="solid"/>
              <a:miter/>
            </a:ln>
          </p:spPr>
          <p:txBody>
            <a:bodyPr rtlCol="0" anchor="ctr"/>
            <a:lstStyle/>
            <a:p>
              <a:endParaRPr lang="en-US"/>
            </a:p>
          </p:txBody>
        </p:sp>
        <p:sp>
          <p:nvSpPr>
            <p:cNvPr id="98" name="Freeform 156">
              <a:extLst>
                <a:ext uri="{FF2B5EF4-FFF2-40B4-BE49-F238E27FC236}">
                  <a16:creationId xmlns:a16="http://schemas.microsoft.com/office/drawing/2014/main" id="{B27C74DE-34B0-7EA7-8808-B9F7526EDE8E}"/>
                </a:ext>
              </a:extLst>
            </p:cNvPr>
            <p:cNvSpPr/>
            <p:nvPr/>
          </p:nvSpPr>
          <p:spPr>
            <a:xfrm>
              <a:off x="3718331" y="5906475"/>
              <a:ext cx="148423" cy="136817"/>
            </a:xfrm>
            <a:custGeom>
              <a:avLst/>
              <a:gdLst>
                <a:gd name="connsiteX0" fmla="*/ 143104 w 148423"/>
                <a:gd name="connsiteY0" fmla="*/ 1006 h 136817"/>
                <a:gd name="connsiteX1" fmla="*/ 126873 w 148423"/>
                <a:gd name="connsiteY1" fmla="*/ 9693 h 136817"/>
                <a:gd name="connsiteX2" fmla="*/ 125273 w 148423"/>
                <a:gd name="connsiteY2" fmla="*/ 15179 h 136817"/>
                <a:gd name="connsiteX3" fmla="*/ 15088 w 148423"/>
                <a:gd name="connsiteY3" fmla="*/ 121478 h 136817"/>
                <a:gd name="connsiteX4" fmla="*/ 0 w 148423"/>
                <a:gd name="connsiteY4" fmla="*/ 131537 h 136817"/>
                <a:gd name="connsiteX5" fmla="*/ 2972 w 148423"/>
                <a:gd name="connsiteY5" fmla="*/ 135194 h 136817"/>
                <a:gd name="connsiteX6" fmla="*/ 11430 w 148423"/>
                <a:gd name="connsiteY6" fmla="*/ 136795 h 136817"/>
                <a:gd name="connsiteX7" fmla="*/ 114300 w 148423"/>
                <a:gd name="connsiteY7" fmla="*/ 81245 h 136817"/>
                <a:gd name="connsiteX8" fmla="*/ 147676 w 148423"/>
                <a:gd name="connsiteY8" fmla="*/ 16322 h 136817"/>
                <a:gd name="connsiteX9" fmla="*/ 143104 w 148423"/>
                <a:gd name="connsiteY9" fmla="*/ 1006 h 13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423" h="136817">
                  <a:moveTo>
                    <a:pt x="143104" y="1006"/>
                  </a:moveTo>
                  <a:cubicBezTo>
                    <a:pt x="135103" y="-2423"/>
                    <a:pt x="130531" y="3521"/>
                    <a:pt x="126873" y="9693"/>
                  </a:cubicBezTo>
                  <a:cubicBezTo>
                    <a:pt x="125959" y="11293"/>
                    <a:pt x="125730" y="13351"/>
                    <a:pt x="125273" y="15179"/>
                  </a:cubicBezTo>
                  <a:cubicBezTo>
                    <a:pt x="109957" y="72787"/>
                    <a:pt x="71780" y="106848"/>
                    <a:pt x="15088" y="121478"/>
                  </a:cubicBezTo>
                  <a:cubicBezTo>
                    <a:pt x="9373" y="122850"/>
                    <a:pt x="3658" y="124222"/>
                    <a:pt x="0" y="131537"/>
                  </a:cubicBezTo>
                  <a:cubicBezTo>
                    <a:pt x="1829" y="133823"/>
                    <a:pt x="2286" y="134966"/>
                    <a:pt x="2972" y="135194"/>
                  </a:cubicBezTo>
                  <a:cubicBezTo>
                    <a:pt x="5715" y="135880"/>
                    <a:pt x="8458" y="136566"/>
                    <a:pt x="11430" y="136795"/>
                  </a:cubicBezTo>
                  <a:cubicBezTo>
                    <a:pt x="56236" y="137709"/>
                    <a:pt x="86639" y="110963"/>
                    <a:pt x="114300" y="81245"/>
                  </a:cubicBezTo>
                  <a:cubicBezTo>
                    <a:pt x="130988" y="63185"/>
                    <a:pt x="141961" y="40783"/>
                    <a:pt x="147676" y="16322"/>
                  </a:cubicBezTo>
                  <a:cubicBezTo>
                    <a:pt x="148819" y="10836"/>
                    <a:pt x="149504" y="3749"/>
                    <a:pt x="143104" y="1006"/>
                  </a:cubicBezTo>
                  <a:close/>
                </a:path>
              </a:pathLst>
            </a:custGeom>
            <a:solidFill>
              <a:srgbClr val="000000"/>
            </a:solidFill>
            <a:ln w="2286" cap="flat">
              <a:noFill/>
              <a:prstDash val="solid"/>
              <a:miter/>
            </a:ln>
          </p:spPr>
          <p:txBody>
            <a:bodyPr rtlCol="0" anchor="ctr"/>
            <a:lstStyle/>
            <a:p>
              <a:endParaRPr lang="en-US"/>
            </a:p>
          </p:txBody>
        </p:sp>
        <p:sp>
          <p:nvSpPr>
            <p:cNvPr id="99" name="Freeform 157">
              <a:extLst>
                <a:ext uri="{FF2B5EF4-FFF2-40B4-BE49-F238E27FC236}">
                  <a16:creationId xmlns:a16="http://schemas.microsoft.com/office/drawing/2014/main" id="{11461972-E1BA-9F18-51AF-23D61B3DD8AE}"/>
                </a:ext>
              </a:extLst>
            </p:cNvPr>
            <p:cNvSpPr/>
            <p:nvPr/>
          </p:nvSpPr>
          <p:spPr>
            <a:xfrm>
              <a:off x="3520947" y="6180886"/>
              <a:ext cx="174066" cy="19649"/>
            </a:xfrm>
            <a:custGeom>
              <a:avLst/>
              <a:gdLst>
                <a:gd name="connsiteX0" fmla="*/ 174067 w 174066"/>
                <a:gd name="connsiteY0" fmla="*/ 12573 h 19649"/>
                <a:gd name="connsiteX1" fmla="*/ 117145 w 174066"/>
                <a:gd name="connsiteY1" fmla="*/ 1143 h 19649"/>
                <a:gd name="connsiteX2" fmla="*/ 14275 w 174066"/>
                <a:gd name="connsiteY2" fmla="*/ 0 h 19649"/>
                <a:gd name="connsiteX3" fmla="*/ 102 w 174066"/>
                <a:gd name="connsiteY3" fmla="*/ 7772 h 19649"/>
                <a:gd name="connsiteX4" fmla="*/ 14047 w 174066"/>
                <a:gd name="connsiteY4" fmla="*/ 18974 h 19649"/>
                <a:gd name="connsiteX5" fmla="*/ 28677 w 174066"/>
                <a:gd name="connsiteY5" fmla="*/ 18974 h 19649"/>
                <a:gd name="connsiteX6" fmla="*/ 93142 w 174066"/>
                <a:gd name="connsiteY6" fmla="*/ 19202 h 19649"/>
                <a:gd name="connsiteX7" fmla="*/ 174067 w 174066"/>
                <a:gd name="connsiteY7" fmla="*/ 12573 h 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66" h="19649">
                  <a:moveTo>
                    <a:pt x="174067" y="12573"/>
                  </a:moveTo>
                  <a:cubicBezTo>
                    <a:pt x="152350" y="228"/>
                    <a:pt x="134519" y="1371"/>
                    <a:pt x="117145" y="1143"/>
                  </a:cubicBezTo>
                  <a:cubicBezTo>
                    <a:pt x="82855" y="457"/>
                    <a:pt x="48565" y="228"/>
                    <a:pt x="14275" y="0"/>
                  </a:cubicBezTo>
                  <a:cubicBezTo>
                    <a:pt x="8560" y="0"/>
                    <a:pt x="1017" y="686"/>
                    <a:pt x="102" y="7772"/>
                  </a:cubicBezTo>
                  <a:cubicBezTo>
                    <a:pt x="-1041" y="16916"/>
                    <a:pt x="7646" y="17831"/>
                    <a:pt x="14047" y="18974"/>
                  </a:cubicBezTo>
                  <a:cubicBezTo>
                    <a:pt x="18847" y="19888"/>
                    <a:pt x="23877" y="19431"/>
                    <a:pt x="28677" y="18974"/>
                  </a:cubicBezTo>
                  <a:cubicBezTo>
                    <a:pt x="50166" y="17602"/>
                    <a:pt x="71654" y="18059"/>
                    <a:pt x="93142" y="19202"/>
                  </a:cubicBezTo>
                  <a:cubicBezTo>
                    <a:pt x="118288" y="20117"/>
                    <a:pt x="143434" y="20345"/>
                    <a:pt x="174067" y="12573"/>
                  </a:cubicBezTo>
                  <a:close/>
                </a:path>
              </a:pathLst>
            </a:custGeom>
            <a:solidFill>
              <a:srgbClr val="000000"/>
            </a:solidFill>
            <a:ln w="2286" cap="flat">
              <a:noFill/>
              <a:prstDash val="solid"/>
              <a:miter/>
            </a:ln>
          </p:spPr>
          <p:txBody>
            <a:bodyPr rtlCol="0" anchor="ctr"/>
            <a:lstStyle/>
            <a:p>
              <a:endParaRPr lang="en-US"/>
            </a:p>
          </p:txBody>
        </p:sp>
        <p:sp>
          <p:nvSpPr>
            <p:cNvPr id="100" name="Freeform 158">
              <a:extLst>
                <a:ext uri="{FF2B5EF4-FFF2-40B4-BE49-F238E27FC236}">
                  <a16:creationId xmlns:a16="http://schemas.microsoft.com/office/drawing/2014/main" id="{91595C56-5976-DB3A-3459-79C82F5E53BB}"/>
                </a:ext>
              </a:extLst>
            </p:cNvPr>
            <p:cNvSpPr/>
            <p:nvPr/>
          </p:nvSpPr>
          <p:spPr>
            <a:xfrm>
              <a:off x="2314720" y="6174987"/>
              <a:ext cx="138080" cy="22358"/>
            </a:xfrm>
            <a:custGeom>
              <a:avLst/>
              <a:gdLst>
                <a:gd name="connsiteX0" fmla="*/ 12808 w 138080"/>
                <a:gd name="connsiteY0" fmla="*/ 19387 h 22358"/>
                <a:gd name="connsiteX1" fmla="*/ 138081 w 138080"/>
                <a:gd name="connsiteY1" fmla="*/ 22359 h 22358"/>
                <a:gd name="connsiteX2" fmla="*/ 100133 w 138080"/>
                <a:gd name="connsiteY2" fmla="*/ 642 h 22358"/>
                <a:gd name="connsiteX3" fmla="*/ 12122 w 138080"/>
                <a:gd name="connsiteY3" fmla="*/ 413 h 22358"/>
                <a:gd name="connsiteX4" fmla="*/ 6 w 138080"/>
                <a:gd name="connsiteY4" fmla="*/ 10243 h 22358"/>
                <a:gd name="connsiteX5" fmla="*/ 12808 w 138080"/>
                <a:gd name="connsiteY5" fmla="*/ 19387 h 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80" h="22358">
                  <a:moveTo>
                    <a:pt x="12808" y="19387"/>
                  </a:moveTo>
                  <a:cubicBezTo>
                    <a:pt x="54413" y="22816"/>
                    <a:pt x="96018" y="18930"/>
                    <a:pt x="138081" y="22359"/>
                  </a:cubicBezTo>
                  <a:cubicBezTo>
                    <a:pt x="128022" y="7729"/>
                    <a:pt x="114764" y="1328"/>
                    <a:pt x="100133" y="642"/>
                  </a:cubicBezTo>
                  <a:cubicBezTo>
                    <a:pt x="70872" y="-501"/>
                    <a:pt x="41383" y="185"/>
                    <a:pt x="12122" y="413"/>
                  </a:cubicBezTo>
                  <a:cubicBezTo>
                    <a:pt x="5721" y="413"/>
                    <a:pt x="-222" y="3385"/>
                    <a:pt x="6" y="10243"/>
                  </a:cubicBezTo>
                  <a:cubicBezTo>
                    <a:pt x="6" y="17558"/>
                    <a:pt x="6864" y="18930"/>
                    <a:pt x="12808" y="19387"/>
                  </a:cubicBezTo>
                  <a:close/>
                </a:path>
              </a:pathLst>
            </a:custGeom>
            <a:solidFill>
              <a:srgbClr val="000000"/>
            </a:solidFill>
            <a:ln w="2286" cap="flat">
              <a:noFill/>
              <a:prstDash val="solid"/>
              <a:miter/>
            </a:ln>
          </p:spPr>
          <p:txBody>
            <a:bodyPr rtlCol="0" anchor="ctr"/>
            <a:lstStyle/>
            <a:p>
              <a:endParaRPr lang="en-US"/>
            </a:p>
          </p:txBody>
        </p:sp>
      </p:grpSp>
    </p:spTree>
    <p:extLst>
      <p:ext uri="{BB962C8B-B14F-4D97-AF65-F5344CB8AC3E}">
        <p14:creationId xmlns:p14="http://schemas.microsoft.com/office/powerpoint/2010/main" val="4003128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8F2DA-4A43-C170-B4BB-AB39A6FF6F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508043-BF72-9687-FD99-1B57B5C3330A}"/>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724EC383-5477-6622-11D0-376AE7E65CAA}"/>
              </a:ext>
            </a:extLst>
          </p:cNvPr>
          <p:cNvSpPr txBox="1"/>
          <p:nvPr/>
        </p:nvSpPr>
        <p:spPr>
          <a:xfrm>
            <a:off x="2169437" y="581268"/>
            <a:ext cx="4161124" cy="1754326"/>
          </a:xfrm>
          <a:prstGeom prst="rect">
            <a:avLst/>
          </a:prstGeom>
          <a:noFill/>
        </p:spPr>
        <p:txBody>
          <a:bodyPr wrap="square" rtlCol="0">
            <a:spAutoFit/>
          </a:bodyPr>
          <a:lstStyle/>
          <a:p>
            <a:r>
              <a:rPr lang="en-US" sz="3600" b="1" dirty="0">
                <a:solidFill>
                  <a:schemeClr val="bg1"/>
                </a:solidFill>
              </a:rPr>
              <a:t>Implementation Clinic: </a:t>
            </a:r>
            <a:r>
              <a:rPr lang="en-US" sz="3600" dirty="0">
                <a:solidFill>
                  <a:schemeClr val="bg1"/>
                </a:solidFill>
              </a:rPr>
              <a:t>Do a Copyright Check</a:t>
            </a:r>
          </a:p>
        </p:txBody>
      </p:sp>
      <p:sp>
        <p:nvSpPr>
          <p:cNvPr id="10" name="Rectangle 9">
            <a:extLst>
              <a:ext uri="{FF2B5EF4-FFF2-40B4-BE49-F238E27FC236}">
                <a16:creationId xmlns:a16="http://schemas.microsoft.com/office/drawing/2014/main" id="{2B27A4D6-ED6D-2875-277A-F29CF68818DC}"/>
              </a:ext>
            </a:extLst>
          </p:cNvPr>
          <p:cNvSpPr/>
          <p:nvPr/>
        </p:nvSpPr>
        <p:spPr>
          <a:xfrm>
            <a:off x="356853" y="2424070"/>
            <a:ext cx="6845968" cy="797472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135B0E42-895F-8D5C-DDEB-61B227EC32F6}"/>
              </a:ext>
            </a:extLst>
          </p:cNvPr>
          <p:cNvSpPr txBox="1"/>
          <p:nvPr/>
        </p:nvSpPr>
        <p:spPr>
          <a:xfrm>
            <a:off x="691690" y="2545784"/>
            <a:ext cx="6176294" cy="4524315"/>
          </a:xfrm>
          <a:prstGeom prst="rect">
            <a:avLst/>
          </a:prstGeom>
          <a:noFill/>
        </p:spPr>
        <p:txBody>
          <a:bodyPr wrap="square" rtlCol="0">
            <a:spAutoFit/>
          </a:bodyPr>
          <a:lstStyle/>
          <a:p>
            <a:r>
              <a:rPr lang="en-IE" sz="1600" dirty="0"/>
              <a:t>Take one element – say you want to use snippets of a novel’s text on your interpretive panels. Find out if it’s copyrighted. </a:t>
            </a:r>
          </a:p>
          <a:p>
            <a:endParaRPr lang="en-IE" sz="1600" dirty="0"/>
          </a:p>
          <a:p>
            <a:r>
              <a:rPr lang="en-IE" sz="1600" b="1" i="1" dirty="0"/>
              <a:t>A quick rule</a:t>
            </a:r>
            <a:r>
              <a:rPr lang="en-IE" sz="1600" dirty="0"/>
              <a:t>: in many countries, works enter public domain 70 years after the author’s death. So, if the author died before 1950, likely it’s public domain (but double-check for your country). </a:t>
            </a:r>
          </a:p>
          <a:p>
            <a:endParaRPr lang="en-IE" sz="1600" dirty="0"/>
          </a:p>
          <a:p>
            <a:r>
              <a:rPr lang="en-IE" sz="1600" dirty="0"/>
              <a:t>If it’s still under copyright, consider contacting the publisher or estate for permission (they might allow small excerpts for educational/tourism use, possibly with a fee or credit). </a:t>
            </a:r>
          </a:p>
          <a:p>
            <a:endParaRPr lang="en-IE" sz="1600" dirty="0"/>
          </a:p>
          <a:p>
            <a:r>
              <a:rPr lang="en-IE" sz="1600" dirty="0"/>
              <a:t>If that’s not feasible, plan to use very short quotes (some “fair use” is possible) or paraphrase. Document your findings – even just noting “Okay to use X (public domain); Avoid Y (trademark).” </a:t>
            </a:r>
          </a:p>
          <a:p>
            <a:endParaRPr lang="en-IE" sz="1600" dirty="0"/>
          </a:p>
          <a:p>
            <a:r>
              <a:rPr lang="en-IE" sz="1600" dirty="0"/>
              <a:t>Take the next element and complete the process. This will serve as your cheat-sheet so you and any staff know the do’s and don’ts.</a:t>
            </a:r>
          </a:p>
          <a:p>
            <a:endParaRPr lang="en-IE" sz="1600" dirty="0">
              <a:solidFill>
                <a:schemeClr val="tx1">
                  <a:lumMod val="75000"/>
                  <a:lumOff val="25000"/>
                </a:schemeClr>
              </a:solidFill>
            </a:endParaRPr>
          </a:p>
        </p:txBody>
      </p:sp>
      <p:grpSp>
        <p:nvGrpSpPr>
          <p:cNvPr id="4" name="Graphic 4">
            <a:extLst>
              <a:ext uri="{FF2B5EF4-FFF2-40B4-BE49-F238E27FC236}">
                <a16:creationId xmlns:a16="http://schemas.microsoft.com/office/drawing/2014/main" id="{8ACFACA0-B94E-D4DE-D70A-20D0E0B608C8}"/>
              </a:ext>
            </a:extLst>
          </p:cNvPr>
          <p:cNvGrpSpPr/>
          <p:nvPr/>
        </p:nvGrpSpPr>
        <p:grpSpPr>
          <a:xfrm>
            <a:off x="487129" y="830179"/>
            <a:ext cx="1552033" cy="1019392"/>
            <a:chOff x="2314720" y="5191934"/>
            <a:chExt cx="1552033" cy="1019392"/>
          </a:xfrm>
        </p:grpSpPr>
        <p:sp>
          <p:nvSpPr>
            <p:cNvPr id="5" name="Freeform 69">
              <a:extLst>
                <a:ext uri="{FF2B5EF4-FFF2-40B4-BE49-F238E27FC236}">
                  <a16:creationId xmlns:a16="http://schemas.microsoft.com/office/drawing/2014/main" id="{003684E1-5231-B40F-73FC-945E8749B914}"/>
                </a:ext>
              </a:extLst>
            </p:cNvPr>
            <p:cNvSpPr/>
            <p:nvPr/>
          </p:nvSpPr>
          <p:spPr>
            <a:xfrm>
              <a:off x="3230956" y="5294376"/>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600"/>
                    <a:pt x="686" y="2286"/>
                  </a:cubicBezTo>
                  <a:cubicBezTo>
                    <a:pt x="457"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6" name="Freeform 70">
              <a:extLst>
                <a:ext uri="{FF2B5EF4-FFF2-40B4-BE49-F238E27FC236}">
                  <a16:creationId xmlns:a16="http://schemas.microsoft.com/office/drawing/2014/main" id="{B0EC3071-3603-B1B3-396C-A21EAEAD6393}"/>
                </a:ext>
              </a:extLst>
            </p:cNvPr>
            <p:cNvSpPr/>
            <p:nvPr/>
          </p:nvSpPr>
          <p:spPr>
            <a:xfrm>
              <a:off x="3235299" y="5312206"/>
              <a:ext cx="457" cy="2057"/>
            </a:xfrm>
            <a:custGeom>
              <a:avLst/>
              <a:gdLst>
                <a:gd name="connsiteX0" fmla="*/ 0 w 457"/>
                <a:gd name="connsiteY0" fmla="*/ 0 h 2057"/>
                <a:gd name="connsiteX1" fmla="*/ 457 w 457"/>
                <a:gd name="connsiteY1" fmla="*/ 2057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1"/>
                    <a:pt x="457" y="2057"/>
                  </a:cubicBezTo>
                  <a:cubicBezTo>
                    <a:pt x="457" y="1371"/>
                    <a:pt x="229" y="686"/>
                    <a:pt x="0" y="0"/>
                  </a:cubicBezTo>
                  <a:close/>
                </a:path>
              </a:pathLst>
            </a:custGeom>
            <a:solidFill>
              <a:srgbClr val="FFFFFF"/>
            </a:solidFill>
            <a:ln w="2286" cap="flat">
              <a:noFill/>
              <a:prstDash val="solid"/>
              <a:miter/>
            </a:ln>
          </p:spPr>
          <p:txBody>
            <a:bodyPr rtlCol="0" anchor="ctr"/>
            <a:lstStyle/>
            <a:p>
              <a:endParaRPr lang="en-US"/>
            </a:p>
          </p:txBody>
        </p:sp>
        <p:sp>
          <p:nvSpPr>
            <p:cNvPr id="7" name="Freeform 71">
              <a:extLst>
                <a:ext uri="{FF2B5EF4-FFF2-40B4-BE49-F238E27FC236}">
                  <a16:creationId xmlns:a16="http://schemas.microsoft.com/office/drawing/2014/main" id="{E6A41327-6150-077B-D786-D27D375F9BBC}"/>
                </a:ext>
              </a:extLst>
            </p:cNvPr>
            <p:cNvSpPr/>
            <p:nvPr/>
          </p:nvSpPr>
          <p:spPr>
            <a:xfrm>
              <a:off x="3234385" y="5307406"/>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229" y="1372"/>
                    <a:pt x="457" y="2286"/>
                  </a:cubicBezTo>
                  <a:cubicBezTo>
                    <a:pt x="229" y="1600"/>
                    <a:pt x="229" y="686"/>
                    <a:pt x="0" y="0"/>
                  </a:cubicBezTo>
                  <a:close/>
                </a:path>
              </a:pathLst>
            </a:custGeom>
            <a:solidFill>
              <a:srgbClr val="FFFFFF"/>
            </a:solidFill>
            <a:ln w="2286" cap="flat">
              <a:noFill/>
              <a:prstDash val="solid"/>
              <a:miter/>
            </a:ln>
          </p:spPr>
          <p:txBody>
            <a:bodyPr rtlCol="0" anchor="ctr"/>
            <a:lstStyle/>
            <a:p>
              <a:endParaRPr lang="en-US"/>
            </a:p>
          </p:txBody>
        </p:sp>
        <p:sp>
          <p:nvSpPr>
            <p:cNvPr id="14" name="Freeform 72">
              <a:extLst>
                <a:ext uri="{FF2B5EF4-FFF2-40B4-BE49-F238E27FC236}">
                  <a16:creationId xmlns:a16="http://schemas.microsoft.com/office/drawing/2014/main" id="{461AEDDA-79F4-583C-FB8A-0E20B01C2C06}"/>
                </a:ext>
              </a:extLst>
            </p:cNvPr>
            <p:cNvSpPr/>
            <p:nvPr/>
          </p:nvSpPr>
          <p:spPr>
            <a:xfrm>
              <a:off x="3233470" y="5302834"/>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457" y="1372"/>
                    <a:pt x="457" y="2286"/>
                  </a:cubicBezTo>
                  <a:cubicBezTo>
                    <a:pt x="229" y="1600"/>
                    <a:pt x="0" y="915"/>
                    <a:pt x="0" y="0"/>
                  </a:cubicBezTo>
                  <a:close/>
                </a:path>
              </a:pathLst>
            </a:custGeom>
            <a:solidFill>
              <a:srgbClr val="FFFFFF"/>
            </a:solidFill>
            <a:ln w="2286" cap="flat">
              <a:noFill/>
              <a:prstDash val="solid"/>
              <a:miter/>
            </a:ln>
          </p:spPr>
          <p:txBody>
            <a:bodyPr rtlCol="0" anchor="ctr"/>
            <a:lstStyle/>
            <a:p>
              <a:endParaRPr lang="en-US"/>
            </a:p>
          </p:txBody>
        </p:sp>
        <p:sp>
          <p:nvSpPr>
            <p:cNvPr id="15" name="Freeform 73">
              <a:extLst>
                <a:ext uri="{FF2B5EF4-FFF2-40B4-BE49-F238E27FC236}">
                  <a16:creationId xmlns:a16="http://schemas.microsoft.com/office/drawing/2014/main" id="{4CD296F6-4DA2-C272-1F93-E368893E0A5D}"/>
                </a:ext>
              </a:extLst>
            </p:cNvPr>
            <p:cNvSpPr/>
            <p:nvPr/>
          </p:nvSpPr>
          <p:spPr>
            <a:xfrm>
              <a:off x="3232327" y="5298490"/>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371"/>
                    <a:pt x="686" y="2286"/>
                  </a:cubicBezTo>
                  <a:cubicBezTo>
                    <a:pt x="229" y="1600"/>
                    <a:pt x="0" y="686"/>
                    <a:pt x="0" y="0"/>
                  </a:cubicBezTo>
                  <a:close/>
                </a:path>
              </a:pathLst>
            </a:custGeom>
            <a:solidFill>
              <a:srgbClr val="FFFFFF"/>
            </a:solidFill>
            <a:ln w="2286" cap="flat">
              <a:noFill/>
              <a:prstDash val="solid"/>
              <a:miter/>
            </a:ln>
          </p:spPr>
          <p:txBody>
            <a:bodyPr rtlCol="0" anchor="ctr"/>
            <a:lstStyle/>
            <a:p>
              <a:endParaRPr lang="en-US"/>
            </a:p>
          </p:txBody>
        </p:sp>
        <p:sp>
          <p:nvSpPr>
            <p:cNvPr id="16" name="Freeform 74">
              <a:extLst>
                <a:ext uri="{FF2B5EF4-FFF2-40B4-BE49-F238E27FC236}">
                  <a16:creationId xmlns:a16="http://schemas.microsoft.com/office/drawing/2014/main" id="{13E08821-F2AA-5A0F-C1E7-E92D138563DD}"/>
                </a:ext>
              </a:extLst>
            </p:cNvPr>
            <p:cNvSpPr/>
            <p:nvPr/>
          </p:nvSpPr>
          <p:spPr>
            <a:xfrm>
              <a:off x="3211525" y="5450967"/>
              <a:ext cx="2286" cy="228"/>
            </a:xfrm>
            <a:custGeom>
              <a:avLst/>
              <a:gdLst>
                <a:gd name="connsiteX0" fmla="*/ 0 w 2286"/>
                <a:gd name="connsiteY0" fmla="*/ 0 h 228"/>
                <a:gd name="connsiteX1" fmla="*/ 0 w 2286"/>
                <a:gd name="connsiteY1" fmla="*/ 229 h 228"/>
                <a:gd name="connsiteX2" fmla="*/ 0 w 2286"/>
                <a:gd name="connsiteY2" fmla="*/ 0 h 228"/>
              </a:gdLst>
              <a:ahLst/>
              <a:cxnLst>
                <a:cxn ang="0">
                  <a:pos x="connsiteX0" y="connsiteY0"/>
                </a:cxn>
                <a:cxn ang="0">
                  <a:pos x="connsiteX1" y="connsiteY1"/>
                </a:cxn>
                <a:cxn ang="0">
                  <a:pos x="connsiteX2" y="connsiteY2"/>
                </a:cxn>
              </a:cxnLst>
              <a:rect l="l" t="t" r="r" b="b"/>
              <a:pathLst>
                <a:path w="2286" h="228">
                  <a:moveTo>
                    <a:pt x="0" y="0"/>
                  </a:moveTo>
                  <a:cubicBezTo>
                    <a:pt x="0" y="0"/>
                    <a:pt x="0" y="229"/>
                    <a:pt x="0" y="229"/>
                  </a:cubicBezTo>
                  <a:cubicBezTo>
                    <a:pt x="0" y="229"/>
                    <a:pt x="0" y="0"/>
                    <a:pt x="0" y="0"/>
                  </a:cubicBezTo>
                  <a:close/>
                </a:path>
              </a:pathLst>
            </a:custGeom>
            <a:solidFill>
              <a:srgbClr val="FFFFFF"/>
            </a:solidFill>
            <a:ln w="2286" cap="flat">
              <a:noFill/>
              <a:prstDash val="solid"/>
              <a:miter/>
            </a:ln>
          </p:spPr>
          <p:txBody>
            <a:bodyPr rtlCol="0" anchor="ctr"/>
            <a:lstStyle/>
            <a:p>
              <a:endParaRPr lang="en-US"/>
            </a:p>
          </p:txBody>
        </p:sp>
        <p:sp>
          <p:nvSpPr>
            <p:cNvPr id="17" name="Freeform 75">
              <a:extLst>
                <a:ext uri="{FF2B5EF4-FFF2-40B4-BE49-F238E27FC236}">
                  <a16:creationId xmlns:a16="http://schemas.microsoft.com/office/drawing/2014/main" id="{53D0B607-CF9D-9D2F-4B7E-88D190F4B898}"/>
                </a:ext>
              </a:extLst>
            </p:cNvPr>
            <p:cNvSpPr/>
            <p:nvPr/>
          </p:nvSpPr>
          <p:spPr>
            <a:xfrm>
              <a:off x="3212039" y="5447080"/>
              <a:ext cx="171" cy="685"/>
            </a:xfrm>
            <a:custGeom>
              <a:avLst/>
              <a:gdLst>
                <a:gd name="connsiteX0" fmla="*/ 171 w 171"/>
                <a:gd name="connsiteY0" fmla="*/ 0 h 685"/>
                <a:gd name="connsiteX1" fmla="*/ 171 w 171"/>
                <a:gd name="connsiteY1" fmla="*/ 686 h 685"/>
                <a:gd name="connsiteX2" fmla="*/ 171 w 171"/>
                <a:gd name="connsiteY2" fmla="*/ 0 h 685"/>
              </a:gdLst>
              <a:ahLst/>
              <a:cxnLst>
                <a:cxn ang="0">
                  <a:pos x="connsiteX0" y="connsiteY0"/>
                </a:cxn>
                <a:cxn ang="0">
                  <a:pos x="connsiteX1" y="connsiteY1"/>
                </a:cxn>
                <a:cxn ang="0">
                  <a:pos x="connsiteX2" y="connsiteY2"/>
                </a:cxn>
              </a:cxnLst>
              <a:rect l="l" t="t" r="r" b="b"/>
              <a:pathLst>
                <a:path w="171" h="685">
                  <a:moveTo>
                    <a:pt x="171" y="0"/>
                  </a:moveTo>
                  <a:cubicBezTo>
                    <a:pt x="171" y="228"/>
                    <a:pt x="171" y="457"/>
                    <a:pt x="171" y="686"/>
                  </a:cubicBezTo>
                  <a:cubicBezTo>
                    <a:pt x="-57" y="457"/>
                    <a:pt x="-57" y="228"/>
                    <a:pt x="171" y="0"/>
                  </a:cubicBezTo>
                  <a:close/>
                </a:path>
              </a:pathLst>
            </a:custGeom>
            <a:solidFill>
              <a:srgbClr val="FFFFFF"/>
            </a:solidFill>
            <a:ln w="2286" cap="flat">
              <a:noFill/>
              <a:prstDash val="solid"/>
              <a:miter/>
            </a:ln>
          </p:spPr>
          <p:txBody>
            <a:bodyPr rtlCol="0" anchor="ctr"/>
            <a:lstStyle/>
            <a:p>
              <a:endParaRPr lang="en-US"/>
            </a:p>
          </p:txBody>
        </p:sp>
        <p:sp>
          <p:nvSpPr>
            <p:cNvPr id="18" name="Freeform 76">
              <a:extLst>
                <a:ext uri="{FF2B5EF4-FFF2-40B4-BE49-F238E27FC236}">
                  <a16:creationId xmlns:a16="http://schemas.microsoft.com/office/drawing/2014/main" id="{33E120B4-6AE8-5E32-CA9E-8D4BCB6A5BF9}"/>
                </a:ext>
              </a:extLst>
            </p:cNvPr>
            <p:cNvSpPr/>
            <p:nvPr/>
          </p:nvSpPr>
          <p:spPr>
            <a:xfrm>
              <a:off x="3236214" y="5317007"/>
              <a:ext cx="457" cy="2057"/>
            </a:xfrm>
            <a:custGeom>
              <a:avLst/>
              <a:gdLst>
                <a:gd name="connsiteX0" fmla="*/ 0 w 457"/>
                <a:gd name="connsiteY0" fmla="*/ 0 h 2057"/>
                <a:gd name="connsiteX1" fmla="*/ 457 w 457"/>
                <a:gd name="connsiteY1" fmla="*/ 2058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2"/>
                    <a:pt x="457" y="2058"/>
                  </a:cubicBezTo>
                  <a:cubicBezTo>
                    <a:pt x="229"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19" name="Freeform 77">
              <a:extLst>
                <a:ext uri="{FF2B5EF4-FFF2-40B4-BE49-F238E27FC236}">
                  <a16:creationId xmlns:a16="http://schemas.microsoft.com/office/drawing/2014/main" id="{45C35E24-5B3B-ED79-7E1C-5E1982B1761A}"/>
                </a:ext>
              </a:extLst>
            </p:cNvPr>
            <p:cNvSpPr/>
            <p:nvPr/>
          </p:nvSpPr>
          <p:spPr>
            <a:xfrm>
              <a:off x="3229813" y="5290032"/>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5"/>
                    <a:pt x="457" y="1600"/>
                    <a:pt x="686" y="2286"/>
                  </a:cubicBezTo>
                  <a:cubicBezTo>
                    <a:pt x="457" y="1600"/>
                    <a:pt x="229" y="914"/>
                    <a:pt x="0" y="0"/>
                  </a:cubicBezTo>
                  <a:close/>
                </a:path>
              </a:pathLst>
            </a:custGeom>
            <a:solidFill>
              <a:srgbClr val="FFFFFF"/>
            </a:solidFill>
            <a:ln w="2286" cap="flat">
              <a:noFill/>
              <a:prstDash val="solid"/>
              <a:miter/>
            </a:ln>
          </p:spPr>
          <p:txBody>
            <a:bodyPr rtlCol="0" anchor="ctr"/>
            <a:lstStyle/>
            <a:p>
              <a:endParaRPr lang="en-US"/>
            </a:p>
          </p:txBody>
        </p:sp>
        <p:sp>
          <p:nvSpPr>
            <p:cNvPr id="20" name="Freeform 78">
              <a:extLst>
                <a:ext uri="{FF2B5EF4-FFF2-40B4-BE49-F238E27FC236}">
                  <a16:creationId xmlns:a16="http://schemas.microsoft.com/office/drawing/2014/main" id="{ABE67C6E-531E-06EC-3C31-CD8898159128}"/>
                </a:ext>
              </a:extLst>
            </p:cNvPr>
            <p:cNvSpPr/>
            <p:nvPr/>
          </p:nvSpPr>
          <p:spPr>
            <a:xfrm>
              <a:off x="3220212" y="5395417"/>
              <a:ext cx="7772" cy="23774"/>
            </a:xfrm>
            <a:custGeom>
              <a:avLst/>
              <a:gdLst>
                <a:gd name="connsiteX0" fmla="*/ 7772 w 7772"/>
                <a:gd name="connsiteY0" fmla="*/ 0 h 23774"/>
                <a:gd name="connsiteX1" fmla="*/ 0 w 7772"/>
                <a:gd name="connsiteY1" fmla="*/ 23775 h 23774"/>
                <a:gd name="connsiteX2" fmla="*/ 7772 w 7772"/>
                <a:gd name="connsiteY2" fmla="*/ 0 h 23774"/>
              </a:gdLst>
              <a:ahLst/>
              <a:cxnLst>
                <a:cxn ang="0">
                  <a:pos x="connsiteX0" y="connsiteY0"/>
                </a:cxn>
                <a:cxn ang="0">
                  <a:pos x="connsiteX1" y="connsiteY1"/>
                </a:cxn>
                <a:cxn ang="0">
                  <a:pos x="connsiteX2" y="connsiteY2"/>
                </a:cxn>
              </a:cxnLst>
              <a:rect l="l" t="t" r="r" b="b"/>
              <a:pathLst>
                <a:path w="7772" h="23774">
                  <a:moveTo>
                    <a:pt x="7772" y="0"/>
                  </a:moveTo>
                  <a:cubicBezTo>
                    <a:pt x="5258" y="8001"/>
                    <a:pt x="2515" y="15774"/>
                    <a:pt x="0" y="23775"/>
                  </a:cubicBezTo>
                  <a:cubicBezTo>
                    <a:pt x="2743" y="16002"/>
                    <a:pt x="5258" y="8001"/>
                    <a:pt x="7772" y="0"/>
                  </a:cubicBezTo>
                  <a:close/>
                </a:path>
              </a:pathLst>
            </a:custGeom>
            <a:solidFill>
              <a:srgbClr val="FFFFFF"/>
            </a:solidFill>
            <a:ln w="2286" cap="flat">
              <a:noFill/>
              <a:prstDash val="solid"/>
              <a:miter/>
            </a:ln>
          </p:spPr>
          <p:txBody>
            <a:bodyPr rtlCol="0" anchor="ctr"/>
            <a:lstStyle/>
            <a:p>
              <a:endParaRPr lang="en-US"/>
            </a:p>
          </p:txBody>
        </p:sp>
        <p:sp>
          <p:nvSpPr>
            <p:cNvPr id="21" name="Freeform 79">
              <a:extLst>
                <a:ext uri="{FF2B5EF4-FFF2-40B4-BE49-F238E27FC236}">
                  <a16:creationId xmlns:a16="http://schemas.microsoft.com/office/drawing/2014/main" id="{D80FF03B-B3CE-8E1A-7F8D-E874D53D2FCF}"/>
                </a:ext>
              </a:extLst>
            </p:cNvPr>
            <p:cNvSpPr/>
            <p:nvPr/>
          </p:nvSpPr>
          <p:spPr>
            <a:xfrm>
              <a:off x="3237128" y="5322265"/>
              <a:ext cx="228" cy="1600"/>
            </a:xfrm>
            <a:custGeom>
              <a:avLst/>
              <a:gdLst>
                <a:gd name="connsiteX0" fmla="*/ 0 w 228"/>
                <a:gd name="connsiteY0" fmla="*/ 0 h 1600"/>
                <a:gd name="connsiteX1" fmla="*/ 229 w 228"/>
                <a:gd name="connsiteY1" fmla="*/ 1600 h 1600"/>
                <a:gd name="connsiteX2" fmla="*/ 0 w 228"/>
                <a:gd name="connsiteY2" fmla="*/ 0 h 1600"/>
              </a:gdLst>
              <a:ahLst/>
              <a:cxnLst>
                <a:cxn ang="0">
                  <a:pos x="connsiteX0" y="connsiteY0"/>
                </a:cxn>
                <a:cxn ang="0">
                  <a:pos x="connsiteX1" y="connsiteY1"/>
                </a:cxn>
                <a:cxn ang="0">
                  <a:pos x="connsiteX2" y="connsiteY2"/>
                </a:cxn>
              </a:cxnLst>
              <a:rect l="l" t="t" r="r" b="b"/>
              <a:pathLst>
                <a:path w="228" h="1600">
                  <a:moveTo>
                    <a:pt x="0" y="0"/>
                  </a:moveTo>
                  <a:cubicBezTo>
                    <a:pt x="0" y="457"/>
                    <a:pt x="229" y="1143"/>
                    <a:pt x="229" y="1600"/>
                  </a:cubicBezTo>
                  <a:cubicBezTo>
                    <a:pt x="229" y="1143"/>
                    <a:pt x="0" y="686"/>
                    <a:pt x="0" y="0"/>
                  </a:cubicBezTo>
                  <a:close/>
                </a:path>
              </a:pathLst>
            </a:custGeom>
            <a:solidFill>
              <a:srgbClr val="FFFFFF"/>
            </a:solidFill>
            <a:ln w="2286" cap="flat">
              <a:noFill/>
              <a:prstDash val="solid"/>
              <a:miter/>
            </a:ln>
          </p:spPr>
          <p:txBody>
            <a:bodyPr rtlCol="0" anchor="ctr"/>
            <a:lstStyle/>
            <a:p>
              <a:endParaRPr lang="en-US"/>
            </a:p>
          </p:txBody>
        </p:sp>
        <p:sp>
          <p:nvSpPr>
            <p:cNvPr id="22" name="Freeform 80">
              <a:extLst>
                <a:ext uri="{FF2B5EF4-FFF2-40B4-BE49-F238E27FC236}">
                  <a16:creationId xmlns:a16="http://schemas.microsoft.com/office/drawing/2014/main" id="{CF9F01C3-2E26-7374-FC81-0FA40EE8F1B4}"/>
                </a:ext>
              </a:extLst>
            </p:cNvPr>
            <p:cNvSpPr/>
            <p:nvPr/>
          </p:nvSpPr>
          <p:spPr>
            <a:xfrm>
              <a:off x="3206953" y="5251170"/>
              <a:ext cx="2286" cy="2286"/>
            </a:xfrm>
            <a:custGeom>
              <a:avLst/>
              <a:gdLst>
                <a:gd name="connsiteX0" fmla="*/ 0 w 2286"/>
                <a:gd name="connsiteY0" fmla="*/ 0 h 2286"/>
                <a:gd name="connsiteX1" fmla="*/ 2286 w 2286"/>
                <a:gd name="connsiteY1" fmla="*/ 2286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686" y="685"/>
                    <a:pt x="1372" y="1600"/>
                    <a:pt x="2286" y="2286"/>
                  </a:cubicBezTo>
                  <a:cubicBezTo>
                    <a:pt x="1600" y="1600"/>
                    <a:pt x="914" y="914"/>
                    <a:pt x="0" y="0"/>
                  </a:cubicBezTo>
                  <a:close/>
                </a:path>
              </a:pathLst>
            </a:custGeom>
            <a:solidFill>
              <a:srgbClr val="FFFFFF"/>
            </a:solidFill>
            <a:ln w="2286" cap="flat">
              <a:noFill/>
              <a:prstDash val="solid"/>
              <a:miter/>
            </a:ln>
          </p:spPr>
          <p:txBody>
            <a:bodyPr rtlCol="0" anchor="ctr"/>
            <a:lstStyle/>
            <a:p>
              <a:endParaRPr lang="en-US"/>
            </a:p>
          </p:txBody>
        </p:sp>
        <p:sp>
          <p:nvSpPr>
            <p:cNvPr id="23" name="Freeform 81">
              <a:extLst>
                <a:ext uri="{FF2B5EF4-FFF2-40B4-BE49-F238E27FC236}">
                  <a16:creationId xmlns:a16="http://schemas.microsoft.com/office/drawing/2014/main" id="{D4247442-030B-40AF-A2F1-BC4548B5C0D2}"/>
                </a:ext>
              </a:extLst>
            </p:cNvPr>
            <p:cNvSpPr/>
            <p:nvPr/>
          </p:nvSpPr>
          <p:spPr>
            <a:xfrm>
              <a:off x="3182721" y="5233568"/>
              <a:ext cx="3429" cy="1828"/>
            </a:xfrm>
            <a:custGeom>
              <a:avLst/>
              <a:gdLst>
                <a:gd name="connsiteX0" fmla="*/ 0 w 3429"/>
                <a:gd name="connsiteY0" fmla="*/ 0 h 1828"/>
                <a:gd name="connsiteX1" fmla="*/ 3429 w 3429"/>
                <a:gd name="connsiteY1" fmla="*/ 1829 h 1828"/>
                <a:gd name="connsiteX2" fmla="*/ 0 w 3429"/>
                <a:gd name="connsiteY2" fmla="*/ 0 h 1828"/>
              </a:gdLst>
              <a:ahLst/>
              <a:cxnLst>
                <a:cxn ang="0">
                  <a:pos x="connsiteX0" y="connsiteY0"/>
                </a:cxn>
                <a:cxn ang="0">
                  <a:pos x="connsiteX1" y="connsiteY1"/>
                </a:cxn>
                <a:cxn ang="0">
                  <a:pos x="connsiteX2" y="connsiteY2"/>
                </a:cxn>
              </a:cxnLst>
              <a:rect l="l" t="t" r="r" b="b"/>
              <a:pathLst>
                <a:path w="3429" h="1828">
                  <a:moveTo>
                    <a:pt x="0" y="0"/>
                  </a:moveTo>
                  <a:cubicBezTo>
                    <a:pt x="1143" y="686"/>
                    <a:pt x="2286" y="1143"/>
                    <a:pt x="3429" y="1829"/>
                  </a:cubicBezTo>
                  <a:cubicBezTo>
                    <a:pt x="2286" y="1143"/>
                    <a:pt x="1143" y="686"/>
                    <a:pt x="0" y="0"/>
                  </a:cubicBezTo>
                  <a:close/>
                </a:path>
              </a:pathLst>
            </a:custGeom>
            <a:solidFill>
              <a:srgbClr val="FFFFFF"/>
            </a:solidFill>
            <a:ln w="2286" cap="flat">
              <a:noFill/>
              <a:prstDash val="solid"/>
              <a:miter/>
            </a:ln>
          </p:spPr>
          <p:txBody>
            <a:bodyPr rtlCol="0" anchor="ctr"/>
            <a:lstStyle/>
            <a:p>
              <a:endParaRPr lang="en-US"/>
            </a:p>
          </p:txBody>
        </p:sp>
        <p:sp>
          <p:nvSpPr>
            <p:cNvPr id="24" name="Freeform 82">
              <a:extLst>
                <a:ext uri="{FF2B5EF4-FFF2-40B4-BE49-F238E27FC236}">
                  <a16:creationId xmlns:a16="http://schemas.microsoft.com/office/drawing/2014/main" id="{603051AD-AD4D-CFF5-D5C2-6981F1CA3868}"/>
                </a:ext>
              </a:extLst>
            </p:cNvPr>
            <p:cNvSpPr/>
            <p:nvPr/>
          </p:nvSpPr>
          <p:spPr>
            <a:xfrm>
              <a:off x="3171291" y="5228539"/>
              <a:ext cx="3886" cy="1600"/>
            </a:xfrm>
            <a:custGeom>
              <a:avLst/>
              <a:gdLst>
                <a:gd name="connsiteX0" fmla="*/ 0 w 3886"/>
                <a:gd name="connsiteY0" fmla="*/ 0 h 1600"/>
                <a:gd name="connsiteX1" fmla="*/ 3886 w 3886"/>
                <a:gd name="connsiteY1" fmla="*/ 1600 h 1600"/>
                <a:gd name="connsiteX2" fmla="*/ 0 w 3886"/>
                <a:gd name="connsiteY2" fmla="*/ 0 h 1600"/>
              </a:gdLst>
              <a:ahLst/>
              <a:cxnLst>
                <a:cxn ang="0">
                  <a:pos x="connsiteX0" y="connsiteY0"/>
                </a:cxn>
                <a:cxn ang="0">
                  <a:pos x="connsiteX1" y="connsiteY1"/>
                </a:cxn>
                <a:cxn ang="0">
                  <a:pos x="connsiteX2" y="connsiteY2"/>
                </a:cxn>
              </a:cxnLst>
              <a:rect l="l" t="t" r="r" b="b"/>
              <a:pathLst>
                <a:path w="3886" h="1600">
                  <a:moveTo>
                    <a:pt x="0" y="0"/>
                  </a:moveTo>
                  <a:cubicBezTo>
                    <a:pt x="1372" y="457"/>
                    <a:pt x="2515" y="915"/>
                    <a:pt x="3886" y="1600"/>
                  </a:cubicBezTo>
                  <a:cubicBezTo>
                    <a:pt x="2515" y="915"/>
                    <a:pt x="1143" y="457"/>
                    <a:pt x="0" y="0"/>
                  </a:cubicBezTo>
                  <a:close/>
                </a:path>
              </a:pathLst>
            </a:custGeom>
            <a:solidFill>
              <a:srgbClr val="FFFFFF"/>
            </a:solidFill>
            <a:ln w="2286" cap="flat">
              <a:noFill/>
              <a:prstDash val="solid"/>
              <a:miter/>
            </a:ln>
          </p:spPr>
          <p:txBody>
            <a:bodyPr rtlCol="0" anchor="ctr"/>
            <a:lstStyle/>
            <a:p>
              <a:endParaRPr lang="en-US"/>
            </a:p>
          </p:txBody>
        </p:sp>
        <p:sp>
          <p:nvSpPr>
            <p:cNvPr id="25" name="Freeform 83">
              <a:extLst>
                <a:ext uri="{FF2B5EF4-FFF2-40B4-BE49-F238E27FC236}">
                  <a16:creationId xmlns:a16="http://schemas.microsoft.com/office/drawing/2014/main" id="{4BCA8B39-387E-EAC0-03F0-ED3538D9D1F5}"/>
                </a:ext>
              </a:extLst>
            </p:cNvPr>
            <p:cNvSpPr/>
            <p:nvPr/>
          </p:nvSpPr>
          <p:spPr>
            <a:xfrm>
              <a:off x="3228213" y="5286146"/>
              <a:ext cx="914" cy="2514"/>
            </a:xfrm>
            <a:custGeom>
              <a:avLst/>
              <a:gdLst>
                <a:gd name="connsiteX0" fmla="*/ 0 w 914"/>
                <a:gd name="connsiteY0" fmla="*/ 0 h 2514"/>
                <a:gd name="connsiteX1" fmla="*/ 914 w 914"/>
                <a:gd name="connsiteY1" fmla="*/ 2515 h 2514"/>
                <a:gd name="connsiteX2" fmla="*/ 0 w 914"/>
                <a:gd name="connsiteY2" fmla="*/ 0 h 2514"/>
              </a:gdLst>
              <a:ahLst/>
              <a:cxnLst>
                <a:cxn ang="0">
                  <a:pos x="connsiteX0" y="connsiteY0"/>
                </a:cxn>
                <a:cxn ang="0">
                  <a:pos x="connsiteX1" y="connsiteY1"/>
                </a:cxn>
                <a:cxn ang="0">
                  <a:pos x="connsiteX2" y="connsiteY2"/>
                </a:cxn>
              </a:cxnLst>
              <a:rect l="l" t="t" r="r" b="b"/>
              <a:pathLst>
                <a:path w="914" h="2514">
                  <a:moveTo>
                    <a:pt x="0" y="0"/>
                  </a:moveTo>
                  <a:cubicBezTo>
                    <a:pt x="229" y="686"/>
                    <a:pt x="457" y="1601"/>
                    <a:pt x="914" y="2515"/>
                  </a:cubicBezTo>
                  <a:cubicBezTo>
                    <a:pt x="686" y="1601"/>
                    <a:pt x="457" y="686"/>
                    <a:pt x="0" y="0"/>
                  </a:cubicBezTo>
                  <a:close/>
                </a:path>
              </a:pathLst>
            </a:custGeom>
            <a:solidFill>
              <a:srgbClr val="FFFFFF"/>
            </a:solidFill>
            <a:ln w="2286" cap="flat">
              <a:noFill/>
              <a:prstDash val="solid"/>
              <a:miter/>
            </a:ln>
          </p:spPr>
          <p:txBody>
            <a:bodyPr rtlCol="0" anchor="ctr"/>
            <a:lstStyle/>
            <a:p>
              <a:endParaRPr lang="en-US"/>
            </a:p>
          </p:txBody>
        </p:sp>
        <p:sp>
          <p:nvSpPr>
            <p:cNvPr id="26" name="Freeform 84">
              <a:extLst>
                <a:ext uri="{FF2B5EF4-FFF2-40B4-BE49-F238E27FC236}">
                  <a16:creationId xmlns:a16="http://schemas.microsoft.com/office/drawing/2014/main" id="{E18F6DCE-643D-1B1D-9EA2-03003B437171}"/>
                </a:ext>
              </a:extLst>
            </p:cNvPr>
            <p:cNvSpPr/>
            <p:nvPr/>
          </p:nvSpPr>
          <p:spPr>
            <a:xfrm>
              <a:off x="3209467" y="5253913"/>
              <a:ext cx="2057" cy="2286"/>
            </a:xfrm>
            <a:custGeom>
              <a:avLst/>
              <a:gdLst>
                <a:gd name="connsiteX0" fmla="*/ 0 w 2057"/>
                <a:gd name="connsiteY0" fmla="*/ 0 h 2286"/>
                <a:gd name="connsiteX1" fmla="*/ 2057 w 2057"/>
                <a:gd name="connsiteY1" fmla="*/ 2286 h 2286"/>
                <a:gd name="connsiteX2" fmla="*/ 0 w 2057"/>
                <a:gd name="connsiteY2" fmla="*/ 0 h 2286"/>
              </a:gdLst>
              <a:ahLst/>
              <a:cxnLst>
                <a:cxn ang="0">
                  <a:pos x="connsiteX0" y="connsiteY0"/>
                </a:cxn>
                <a:cxn ang="0">
                  <a:pos x="connsiteX1" y="connsiteY1"/>
                </a:cxn>
                <a:cxn ang="0">
                  <a:pos x="connsiteX2" y="connsiteY2"/>
                </a:cxn>
              </a:cxnLst>
              <a:rect l="l" t="t" r="r" b="b"/>
              <a:pathLst>
                <a:path w="2057" h="2286">
                  <a:moveTo>
                    <a:pt x="0" y="0"/>
                  </a:moveTo>
                  <a:cubicBezTo>
                    <a:pt x="686" y="686"/>
                    <a:pt x="1372" y="1600"/>
                    <a:pt x="2057" y="2286"/>
                  </a:cubicBezTo>
                  <a:cubicBezTo>
                    <a:pt x="1372" y="1600"/>
                    <a:pt x="686" y="914"/>
                    <a:pt x="0" y="0"/>
                  </a:cubicBezTo>
                  <a:close/>
                </a:path>
              </a:pathLst>
            </a:custGeom>
            <a:solidFill>
              <a:srgbClr val="FFFFFF"/>
            </a:solidFill>
            <a:ln w="2286" cap="flat">
              <a:noFill/>
              <a:prstDash val="solid"/>
              <a:miter/>
            </a:ln>
          </p:spPr>
          <p:txBody>
            <a:bodyPr rtlCol="0" anchor="ctr"/>
            <a:lstStyle/>
            <a:p>
              <a:endParaRPr lang="en-US"/>
            </a:p>
          </p:txBody>
        </p:sp>
        <p:sp>
          <p:nvSpPr>
            <p:cNvPr id="27" name="Freeform 85">
              <a:extLst>
                <a:ext uri="{FF2B5EF4-FFF2-40B4-BE49-F238E27FC236}">
                  <a16:creationId xmlns:a16="http://schemas.microsoft.com/office/drawing/2014/main" id="{96DA9B38-FBE7-67CE-658C-F6CB8B0BAC3F}"/>
                </a:ext>
              </a:extLst>
            </p:cNvPr>
            <p:cNvSpPr/>
            <p:nvPr/>
          </p:nvSpPr>
          <p:spPr>
            <a:xfrm>
              <a:off x="3175177" y="5230139"/>
              <a:ext cx="3657" cy="1600"/>
            </a:xfrm>
            <a:custGeom>
              <a:avLst/>
              <a:gdLst>
                <a:gd name="connsiteX0" fmla="*/ 0 w 3657"/>
                <a:gd name="connsiteY0" fmla="*/ 0 h 1600"/>
                <a:gd name="connsiteX1" fmla="*/ 3658 w 3657"/>
                <a:gd name="connsiteY1" fmla="*/ 1601 h 1600"/>
                <a:gd name="connsiteX2" fmla="*/ 0 w 3657"/>
                <a:gd name="connsiteY2" fmla="*/ 0 h 1600"/>
              </a:gdLst>
              <a:ahLst/>
              <a:cxnLst>
                <a:cxn ang="0">
                  <a:pos x="connsiteX0" y="connsiteY0"/>
                </a:cxn>
                <a:cxn ang="0">
                  <a:pos x="connsiteX1" y="connsiteY1"/>
                </a:cxn>
                <a:cxn ang="0">
                  <a:pos x="connsiteX2" y="connsiteY2"/>
                </a:cxn>
              </a:cxnLst>
              <a:rect l="l" t="t" r="r" b="b"/>
              <a:pathLst>
                <a:path w="3657" h="1600">
                  <a:moveTo>
                    <a:pt x="0" y="0"/>
                  </a:moveTo>
                  <a:cubicBezTo>
                    <a:pt x="1143" y="458"/>
                    <a:pt x="2515" y="1143"/>
                    <a:pt x="3658" y="1601"/>
                  </a:cubicBezTo>
                  <a:cubicBezTo>
                    <a:pt x="2515" y="1143"/>
                    <a:pt x="1372" y="458"/>
                    <a:pt x="0" y="0"/>
                  </a:cubicBezTo>
                  <a:close/>
                </a:path>
              </a:pathLst>
            </a:custGeom>
            <a:solidFill>
              <a:srgbClr val="FFFFFF"/>
            </a:solidFill>
            <a:ln w="2286" cap="flat">
              <a:noFill/>
              <a:prstDash val="solid"/>
              <a:miter/>
            </a:ln>
          </p:spPr>
          <p:txBody>
            <a:bodyPr rtlCol="0" anchor="ctr"/>
            <a:lstStyle/>
            <a:p>
              <a:endParaRPr lang="en-US"/>
            </a:p>
          </p:txBody>
        </p:sp>
        <p:sp>
          <p:nvSpPr>
            <p:cNvPr id="28" name="Freeform 86">
              <a:extLst>
                <a:ext uri="{FF2B5EF4-FFF2-40B4-BE49-F238E27FC236}">
                  <a16:creationId xmlns:a16="http://schemas.microsoft.com/office/drawing/2014/main" id="{090D5255-D0F8-CF36-557F-7E70914CC310}"/>
                </a:ext>
              </a:extLst>
            </p:cNvPr>
            <p:cNvSpPr/>
            <p:nvPr/>
          </p:nvSpPr>
          <p:spPr>
            <a:xfrm>
              <a:off x="3179064" y="5231739"/>
              <a:ext cx="3429" cy="1600"/>
            </a:xfrm>
            <a:custGeom>
              <a:avLst/>
              <a:gdLst>
                <a:gd name="connsiteX0" fmla="*/ 0 w 3429"/>
                <a:gd name="connsiteY0" fmla="*/ 0 h 1600"/>
                <a:gd name="connsiteX1" fmla="*/ 3429 w 3429"/>
                <a:gd name="connsiteY1" fmla="*/ 1600 h 1600"/>
                <a:gd name="connsiteX2" fmla="*/ 0 w 3429"/>
                <a:gd name="connsiteY2" fmla="*/ 0 h 1600"/>
              </a:gdLst>
              <a:ahLst/>
              <a:cxnLst>
                <a:cxn ang="0">
                  <a:pos x="connsiteX0" y="connsiteY0"/>
                </a:cxn>
                <a:cxn ang="0">
                  <a:pos x="connsiteX1" y="connsiteY1"/>
                </a:cxn>
                <a:cxn ang="0">
                  <a:pos x="connsiteX2" y="connsiteY2"/>
                </a:cxn>
              </a:cxnLst>
              <a:rect l="l" t="t" r="r" b="b"/>
              <a:pathLst>
                <a:path w="3429" h="1600">
                  <a:moveTo>
                    <a:pt x="0" y="0"/>
                  </a:moveTo>
                  <a:cubicBezTo>
                    <a:pt x="1143" y="457"/>
                    <a:pt x="2286" y="1143"/>
                    <a:pt x="3429" y="1600"/>
                  </a:cubicBezTo>
                  <a:cubicBezTo>
                    <a:pt x="2286" y="1143"/>
                    <a:pt x="1143" y="685"/>
                    <a:pt x="0" y="0"/>
                  </a:cubicBezTo>
                  <a:close/>
                </a:path>
              </a:pathLst>
            </a:custGeom>
            <a:solidFill>
              <a:srgbClr val="FFFFFF"/>
            </a:solidFill>
            <a:ln w="2286" cap="flat">
              <a:noFill/>
              <a:prstDash val="solid"/>
              <a:miter/>
            </a:ln>
          </p:spPr>
          <p:txBody>
            <a:bodyPr rtlCol="0" anchor="ctr"/>
            <a:lstStyle/>
            <a:p>
              <a:endParaRPr lang="en-US"/>
            </a:p>
          </p:txBody>
        </p:sp>
        <p:sp>
          <p:nvSpPr>
            <p:cNvPr id="29" name="Freeform 87">
              <a:extLst>
                <a:ext uri="{FF2B5EF4-FFF2-40B4-BE49-F238E27FC236}">
                  <a16:creationId xmlns:a16="http://schemas.microsoft.com/office/drawing/2014/main" id="{1143F58C-DBA1-B0A6-FF84-630B1D2FA6C9}"/>
                </a:ext>
              </a:extLst>
            </p:cNvPr>
            <p:cNvSpPr/>
            <p:nvPr/>
          </p:nvSpPr>
          <p:spPr>
            <a:xfrm>
              <a:off x="2537383" y="5215205"/>
              <a:ext cx="900694" cy="908365"/>
            </a:xfrm>
            <a:custGeom>
              <a:avLst/>
              <a:gdLst>
                <a:gd name="connsiteX0" fmla="*/ 360502 w 900694"/>
                <a:gd name="connsiteY0" fmla="*/ 449960 h 908365"/>
                <a:gd name="connsiteX1" fmla="*/ 312953 w 900694"/>
                <a:gd name="connsiteY1" fmla="*/ 464590 h 908365"/>
                <a:gd name="connsiteX2" fmla="*/ 281178 w 900694"/>
                <a:gd name="connsiteY2" fmla="*/ 426414 h 908365"/>
                <a:gd name="connsiteX3" fmla="*/ 276835 w 900694"/>
                <a:gd name="connsiteY3" fmla="*/ 344347 h 908365"/>
                <a:gd name="connsiteX4" fmla="*/ 264719 w 900694"/>
                <a:gd name="connsiteY4" fmla="*/ 305942 h 908365"/>
                <a:gd name="connsiteX5" fmla="*/ 222656 w 900694"/>
                <a:gd name="connsiteY5" fmla="*/ 315086 h 908365"/>
                <a:gd name="connsiteX6" fmla="*/ 220828 w 900694"/>
                <a:gd name="connsiteY6" fmla="*/ 332459 h 908365"/>
                <a:gd name="connsiteX7" fmla="*/ 223114 w 900694"/>
                <a:gd name="connsiteY7" fmla="*/ 456132 h 908365"/>
                <a:gd name="connsiteX8" fmla="*/ 215798 w 900694"/>
                <a:gd name="connsiteY8" fmla="*/ 490193 h 908365"/>
                <a:gd name="connsiteX9" fmla="*/ 173965 w 900694"/>
                <a:gd name="connsiteY9" fmla="*/ 497280 h 908365"/>
                <a:gd name="connsiteX10" fmla="*/ 13487 w 900694"/>
                <a:gd name="connsiteY10" fmla="*/ 518768 h 908365"/>
                <a:gd name="connsiteX11" fmla="*/ 13716 w 900694"/>
                <a:gd name="connsiteY11" fmla="*/ 556945 h 908365"/>
                <a:gd name="connsiteX12" fmla="*/ 50292 w 900694"/>
                <a:gd name="connsiteY12" fmla="*/ 603122 h 908365"/>
                <a:gd name="connsiteX13" fmla="*/ 53950 w 900694"/>
                <a:gd name="connsiteY13" fmla="*/ 650442 h 908365"/>
                <a:gd name="connsiteX14" fmla="*/ 13487 w 900694"/>
                <a:gd name="connsiteY14" fmla="*/ 668273 h 908365"/>
                <a:gd name="connsiteX15" fmla="*/ 0 w 900694"/>
                <a:gd name="connsiteY15" fmla="*/ 667130 h 908365"/>
                <a:gd name="connsiteX16" fmla="*/ 20803 w 900694"/>
                <a:gd name="connsiteY16" fmla="*/ 674217 h 908365"/>
                <a:gd name="connsiteX17" fmla="*/ 171907 w 900694"/>
                <a:gd name="connsiteY17" fmla="*/ 675817 h 908365"/>
                <a:gd name="connsiteX18" fmla="*/ 294437 w 900694"/>
                <a:gd name="connsiteY18" fmla="*/ 770686 h 908365"/>
                <a:gd name="connsiteX19" fmla="*/ 338099 w 900694"/>
                <a:gd name="connsiteY19" fmla="*/ 841095 h 908365"/>
                <a:gd name="connsiteX20" fmla="*/ 422681 w 900694"/>
                <a:gd name="connsiteY20" fmla="*/ 884300 h 908365"/>
                <a:gd name="connsiteX21" fmla="*/ 531724 w 900694"/>
                <a:gd name="connsiteY21" fmla="*/ 897330 h 908365"/>
                <a:gd name="connsiteX22" fmla="*/ 629336 w 900694"/>
                <a:gd name="connsiteY22" fmla="*/ 901216 h 908365"/>
                <a:gd name="connsiteX23" fmla="*/ 779297 w 900694"/>
                <a:gd name="connsiteY23" fmla="*/ 899388 h 908365"/>
                <a:gd name="connsiteX24" fmla="*/ 877367 w 900694"/>
                <a:gd name="connsiteY24" fmla="*/ 796746 h 908365"/>
                <a:gd name="connsiteX25" fmla="*/ 890397 w 900694"/>
                <a:gd name="connsiteY25" fmla="*/ 703477 h 908365"/>
                <a:gd name="connsiteX26" fmla="*/ 887425 w 900694"/>
                <a:gd name="connsiteY26" fmla="*/ 726337 h 908365"/>
                <a:gd name="connsiteX27" fmla="*/ 900227 w 900694"/>
                <a:gd name="connsiteY27" fmla="*/ 459790 h 908365"/>
                <a:gd name="connsiteX28" fmla="*/ 896112 w 900694"/>
                <a:gd name="connsiteY28" fmla="*/ 348919 h 908365"/>
                <a:gd name="connsiteX29" fmla="*/ 854050 w 900694"/>
                <a:gd name="connsiteY29" fmla="*/ 284225 h 908365"/>
                <a:gd name="connsiteX30" fmla="*/ 865937 w 900694"/>
                <a:gd name="connsiteY30" fmla="*/ 285368 h 908365"/>
                <a:gd name="connsiteX31" fmla="*/ 743407 w 900694"/>
                <a:gd name="connsiteY31" fmla="*/ 285596 h 908365"/>
                <a:gd name="connsiteX32" fmla="*/ 693115 w 900694"/>
                <a:gd name="connsiteY32" fmla="*/ 273252 h 908365"/>
                <a:gd name="connsiteX33" fmla="*/ 673913 w 900694"/>
                <a:gd name="connsiteY33" fmla="*/ 243077 h 908365"/>
                <a:gd name="connsiteX34" fmla="*/ 673913 w 900694"/>
                <a:gd name="connsiteY34" fmla="*/ 243077 h 908365"/>
                <a:gd name="connsiteX35" fmla="*/ 650367 w 900694"/>
                <a:gd name="connsiteY35" fmla="*/ 72998 h 908365"/>
                <a:gd name="connsiteX36" fmla="*/ 633908 w 900694"/>
                <a:gd name="connsiteY36" fmla="*/ 13105 h 908365"/>
                <a:gd name="connsiteX37" fmla="*/ 621563 w 900694"/>
                <a:gd name="connsiteY37" fmla="*/ 8990 h 908365"/>
                <a:gd name="connsiteX38" fmla="*/ 557784 w 900694"/>
                <a:gd name="connsiteY38" fmla="*/ 75 h 908365"/>
                <a:gd name="connsiteX39" fmla="*/ 436626 w 900694"/>
                <a:gd name="connsiteY39" fmla="*/ 89229 h 908365"/>
                <a:gd name="connsiteX40" fmla="*/ 434340 w 900694"/>
                <a:gd name="connsiteY40" fmla="*/ 153466 h 908365"/>
                <a:gd name="connsiteX41" fmla="*/ 459943 w 900694"/>
                <a:gd name="connsiteY41" fmla="*/ 225246 h 908365"/>
                <a:gd name="connsiteX42" fmla="*/ 440969 w 900694"/>
                <a:gd name="connsiteY42" fmla="*/ 275538 h 908365"/>
                <a:gd name="connsiteX43" fmla="*/ 412623 w 900694"/>
                <a:gd name="connsiteY43" fmla="*/ 281024 h 908365"/>
                <a:gd name="connsiteX44" fmla="*/ 374218 w 900694"/>
                <a:gd name="connsiteY44" fmla="*/ 286054 h 908365"/>
                <a:gd name="connsiteX45" fmla="*/ 388391 w 900694"/>
                <a:gd name="connsiteY45" fmla="*/ 342518 h 908365"/>
                <a:gd name="connsiteX46" fmla="*/ 360502 w 900694"/>
                <a:gd name="connsiteY46" fmla="*/ 449960 h 90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0694" h="908365">
                  <a:moveTo>
                    <a:pt x="360502" y="449960"/>
                  </a:moveTo>
                  <a:cubicBezTo>
                    <a:pt x="347701" y="463676"/>
                    <a:pt x="332384" y="471220"/>
                    <a:pt x="312953" y="464590"/>
                  </a:cubicBezTo>
                  <a:cubicBezTo>
                    <a:pt x="294208" y="458418"/>
                    <a:pt x="284836" y="446074"/>
                    <a:pt x="281178" y="426414"/>
                  </a:cubicBezTo>
                  <a:cubicBezTo>
                    <a:pt x="275920" y="398982"/>
                    <a:pt x="277292" y="371779"/>
                    <a:pt x="276835" y="344347"/>
                  </a:cubicBezTo>
                  <a:cubicBezTo>
                    <a:pt x="276606" y="330173"/>
                    <a:pt x="275006" y="316686"/>
                    <a:pt x="264719" y="305942"/>
                  </a:cubicBezTo>
                  <a:cubicBezTo>
                    <a:pt x="250317" y="290626"/>
                    <a:pt x="229286" y="295198"/>
                    <a:pt x="222656" y="315086"/>
                  </a:cubicBezTo>
                  <a:cubicBezTo>
                    <a:pt x="220828" y="320572"/>
                    <a:pt x="220599" y="326744"/>
                    <a:pt x="220828" y="332459"/>
                  </a:cubicBezTo>
                  <a:cubicBezTo>
                    <a:pt x="222656" y="373607"/>
                    <a:pt x="218542" y="414984"/>
                    <a:pt x="223114" y="456132"/>
                  </a:cubicBezTo>
                  <a:cubicBezTo>
                    <a:pt x="224485" y="468019"/>
                    <a:pt x="221971" y="479678"/>
                    <a:pt x="215798" y="490193"/>
                  </a:cubicBezTo>
                  <a:cubicBezTo>
                    <a:pt x="205511" y="507567"/>
                    <a:pt x="189738" y="508939"/>
                    <a:pt x="173965" y="497280"/>
                  </a:cubicBezTo>
                  <a:cubicBezTo>
                    <a:pt x="95326" y="453160"/>
                    <a:pt x="34519" y="488822"/>
                    <a:pt x="13487" y="518768"/>
                  </a:cubicBezTo>
                  <a:cubicBezTo>
                    <a:pt x="0" y="537971"/>
                    <a:pt x="-457" y="538200"/>
                    <a:pt x="13716" y="556945"/>
                  </a:cubicBezTo>
                  <a:cubicBezTo>
                    <a:pt x="25603" y="572490"/>
                    <a:pt x="38862" y="587120"/>
                    <a:pt x="50292" y="603122"/>
                  </a:cubicBezTo>
                  <a:cubicBezTo>
                    <a:pt x="60808" y="617752"/>
                    <a:pt x="62865" y="634212"/>
                    <a:pt x="53950" y="650442"/>
                  </a:cubicBezTo>
                  <a:cubicBezTo>
                    <a:pt x="45263" y="666444"/>
                    <a:pt x="29947" y="669416"/>
                    <a:pt x="13487" y="668273"/>
                  </a:cubicBezTo>
                  <a:cubicBezTo>
                    <a:pt x="9144" y="668044"/>
                    <a:pt x="4572" y="667587"/>
                    <a:pt x="0" y="667130"/>
                  </a:cubicBezTo>
                  <a:cubicBezTo>
                    <a:pt x="6858" y="669873"/>
                    <a:pt x="13716" y="672388"/>
                    <a:pt x="20803" y="674217"/>
                  </a:cubicBezTo>
                  <a:cubicBezTo>
                    <a:pt x="70866" y="687704"/>
                    <a:pt x="121387" y="683361"/>
                    <a:pt x="171907" y="675817"/>
                  </a:cubicBezTo>
                  <a:cubicBezTo>
                    <a:pt x="183109" y="674217"/>
                    <a:pt x="249860" y="670559"/>
                    <a:pt x="294437" y="770686"/>
                  </a:cubicBezTo>
                  <a:cubicBezTo>
                    <a:pt x="305867" y="796289"/>
                    <a:pt x="316611" y="822121"/>
                    <a:pt x="338099" y="841095"/>
                  </a:cubicBezTo>
                  <a:cubicBezTo>
                    <a:pt x="362331" y="862583"/>
                    <a:pt x="391135" y="876985"/>
                    <a:pt x="422681" y="884300"/>
                  </a:cubicBezTo>
                  <a:cubicBezTo>
                    <a:pt x="457886" y="892530"/>
                    <a:pt x="495376" y="895273"/>
                    <a:pt x="531724" y="897330"/>
                  </a:cubicBezTo>
                  <a:cubicBezTo>
                    <a:pt x="564185" y="899388"/>
                    <a:pt x="596875" y="900302"/>
                    <a:pt x="629336" y="901216"/>
                  </a:cubicBezTo>
                  <a:cubicBezTo>
                    <a:pt x="680085" y="902588"/>
                    <a:pt x="729463" y="917676"/>
                    <a:pt x="779297" y="899388"/>
                  </a:cubicBezTo>
                  <a:cubicBezTo>
                    <a:pt x="827761" y="881557"/>
                    <a:pt x="861822" y="846352"/>
                    <a:pt x="877367" y="796746"/>
                  </a:cubicBezTo>
                  <a:cubicBezTo>
                    <a:pt x="886739" y="766800"/>
                    <a:pt x="886739" y="734567"/>
                    <a:pt x="890397" y="703477"/>
                  </a:cubicBezTo>
                  <a:lnTo>
                    <a:pt x="887425" y="726337"/>
                  </a:lnTo>
                  <a:cubicBezTo>
                    <a:pt x="899312" y="638326"/>
                    <a:pt x="900227" y="548487"/>
                    <a:pt x="900227" y="459790"/>
                  </a:cubicBezTo>
                  <a:cubicBezTo>
                    <a:pt x="900227" y="422985"/>
                    <a:pt x="902741" y="385266"/>
                    <a:pt x="896112" y="348919"/>
                  </a:cubicBezTo>
                  <a:cubicBezTo>
                    <a:pt x="891311" y="322172"/>
                    <a:pt x="875309" y="299770"/>
                    <a:pt x="854050" y="284225"/>
                  </a:cubicBezTo>
                  <a:cubicBezTo>
                    <a:pt x="857936" y="284682"/>
                    <a:pt x="862051" y="284911"/>
                    <a:pt x="865937" y="285368"/>
                  </a:cubicBezTo>
                  <a:cubicBezTo>
                    <a:pt x="825246" y="281024"/>
                    <a:pt x="784327" y="280110"/>
                    <a:pt x="743407" y="285596"/>
                  </a:cubicBezTo>
                  <a:cubicBezTo>
                    <a:pt x="724433" y="288111"/>
                    <a:pt x="708431" y="282625"/>
                    <a:pt x="693115" y="273252"/>
                  </a:cubicBezTo>
                  <a:cubicBezTo>
                    <a:pt x="680542" y="265708"/>
                    <a:pt x="674370" y="255650"/>
                    <a:pt x="673913" y="243077"/>
                  </a:cubicBezTo>
                  <a:cubicBezTo>
                    <a:pt x="673913" y="243077"/>
                    <a:pt x="673913" y="243077"/>
                    <a:pt x="673913" y="243077"/>
                  </a:cubicBezTo>
                  <a:cubicBezTo>
                    <a:pt x="629564" y="221817"/>
                    <a:pt x="655853" y="113232"/>
                    <a:pt x="650367" y="72998"/>
                  </a:cubicBezTo>
                  <a:cubicBezTo>
                    <a:pt x="647624" y="52882"/>
                    <a:pt x="642366" y="32308"/>
                    <a:pt x="633908" y="13105"/>
                  </a:cubicBezTo>
                  <a:cubicBezTo>
                    <a:pt x="630022" y="11505"/>
                    <a:pt x="625907" y="10133"/>
                    <a:pt x="621563" y="8990"/>
                  </a:cubicBezTo>
                  <a:cubicBezTo>
                    <a:pt x="600761" y="3047"/>
                    <a:pt x="579730" y="761"/>
                    <a:pt x="557784" y="75"/>
                  </a:cubicBezTo>
                  <a:cubicBezTo>
                    <a:pt x="496062" y="-1754"/>
                    <a:pt x="451714" y="30022"/>
                    <a:pt x="436626" y="89229"/>
                  </a:cubicBezTo>
                  <a:cubicBezTo>
                    <a:pt x="431140" y="110489"/>
                    <a:pt x="431140" y="131749"/>
                    <a:pt x="434340" y="153466"/>
                  </a:cubicBezTo>
                  <a:cubicBezTo>
                    <a:pt x="437998" y="179297"/>
                    <a:pt x="449885" y="201929"/>
                    <a:pt x="459943" y="225246"/>
                  </a:cubicBezTo>
                  <a:cubicBezTo>
                    <a:pt x="470687" y="249935"/>
                    <a:pt x="464972" y="263422"/>
                    <a:pt x="440969" y="275538"/>
                  </a:cubicBezTo>
                  <a:cubicBezTo>
                    <a:pt x="431825" y="280110"/>
                    <a:pt x="422681" y="282396"/>
                    <a:pt x="412623" y="281024"/>
                  </a:cubicBezTo>
                  <a:cubicBezTo>
                    <a:pt x="399821" y="279196"/>
                    <a:pt x="387477" y="279881"/>
                    <a:pt x="374218" y="286054"/>
                  </a:cubicBezTo>
                  <a:cubicBezTo>
                    <a:pt x="379247" y="305027"/>
                    <a:pt x="386105" y="323544"/>
                    <a:pt x="388391" y="342518"/>
                  </a:cubicBezTo>
                  <a:cubicBezTo>
                    <a:pt x="393192" y="381608"/>
                    <a:pt x="389077" y="419327"/>
                    <a:pt x="360502" y="449960"/>
                  </a:cubicBezTo>
                  <a:close/>
                </a:path>
              </a:pathLst>
            </a:custGeom>
            <a:solidFill>
              <a:srgbClr val="FFFFFF"/>
            </a:solidFill>
            <a:ln w="2286" cap="flat">
              <a:noFill/>
              <a:prstDash val="solid"/>
              <a:miter/>
            </a:ln>
          </p:spPr>
          <p:txBody>
            <a:bodyPr rtlCol="0" anchor="ctr"/>
            <a:lstStyle/>
            <a:p>
              <a:endParaRPr lang="en-US"/>
            </a:p>
          </p:txBody>
        </p:sp>
        <p:sp>
          <p:nvSpPr>
            <p:cNvPr id="30" name="Freeform 88">
              <a:extLst>
                <a:ext uri="{FF2B5EF4-FFF2-40B4-BE49-F238E27FC236}">
                  <a16:creationId xmlns:a16="http://schemas.microsoft.com/office/drawing/2014/main" id="{5449FCEF-2F1A-07A4-B83D-5EC87FF571F0}"/>
                </a:ext>
              </a:extLst>
            </p:cNvPr>
            <p:cNvSpPr/>
            <p:nvPr/>
          </p:nvSpPr>
          <p:spPr>
            <a:xfrm>
              <a:off x="3186150" y="5235397"/>
              <a:ext cx="20802" cy="15544"/>
            </a:xfrm>
            <a:custGeom>
              <a:avLst/>
              <a:gdLst>
                <a:gd name="connsiteX0" fmla="*/ 0 w 20802"/>
                <a:gd name="connsiteY0" fmla="*/ 0 h 15544"/>
                <a:gd name="connsiteX1" fmla="*/ 20803 w 20802"/>
                <a:gd name="connsiteY1" fmla="*/ 15545 h 15544"/>
                <a:gd name="connsiteX2" fmla="*/ 0 w 20802"/>
                <a:gd name="connsiteY2" fmla="*/ 0 h 15544"/>
              </a:gdLst>
              <a:ahLst/>
              <a:cxnLst>
                <a:cxn ang="0">
                  <a:pos x="connsiteX0" y="connsiteY0"/>
                </a:cxn>
                <a:cxn ang="0">
                  <a:pos x="connsiteX1" y="connsiteY1"/>
                </a:cxn>
                <a:cxn ang="0">
                  <a:pos x="connsiteX2" y="connsiteY2"/>
                </a:cxn>
              </a:cxnLst>
              <a:rect l="l" t="t" r="r" b="b"/>
              <a:pathLst>
                <a:path w="20802" h="15544">
                  <a:moveTo>
                    <a:pt x="0" y="0"/>
                  </a:moveTo>
                  <a:cubicBezTo>
                    <a:pt x="8001" y="4344"/>
                    <a:pt x="14859" y="9601"/>
                    <a:pt x="20803" y="15545"/>
                  </a:cubicBezTo>
                  <a:cubicBezTo>
                    <a:pt x="14859" y="9830"/>
                    <a:pt x="8001" y="4572"/>
                    <a:pt x="0" y="0"/>
                  </a:cubicBezTo>
                  <a:close/>
                </a:path>
              </a:pathLst>
            </a:custGeom>
            <a:solidFill>
              <a:srgbClr val="FFFFFF"/>
            </a:solidFill>
            <a:ln w="2286" cap="flat">
              <a:noFill/>
              <a:prstDash val="solid"/>
              <a:miter/>
            </a:ln>
          </p:spPr>
          <p:txBody>
            <a:bodyPr rtlCol="0" anchor="ctr"/>
            <a:lstStyle/>
            <a:p>
              <a:endParaRPr lang="en-US"/>
            </a:p>
          </p:txBody>
        </p:sp>
        <p:sp>
          <p:nvSpPr>
            <p:cNvPr id="31" name="Freeform 89">
              <a:extLst>
                <a:ext uri="{FF2B5EF4-FFF2-40B4-BE49-F238E27FC236}">
                  <a16:creationId xmlns:a16="http://schemas.microsoft.com/office/drawing/2014/main" id="{390F9E15-D733-BBCD-9ACF-2BE6D9087AD0}"/>
                </a:ext>
              </a:extLst>
            </p:cNvPr>
            <p:cNvSpPr/>
            <p:nvPr/>
          </p:nvSpPr>
          <p:spPr>
            <a:xfrm>
              <a:off x="3220440" y="5269230"/>
              <a:ext cx="1371" cy="2514"/>
            </a:xfrm>
            <a:custGeom>
              <a:avLst/>
              <a:gdLst>
                <a:gd name="connsiteX0" fmla="*/ 0 w 1371"/>
                <a:gd name="connsiteY0" fmla="*/ 0 h 2514"/>
                <a:gd name="connsiteX1" fmla="*/ 1372 w 1371"/>
                <a:gd name="connsiteY1" fmla="*/ 2515 h 2514"/>
                <a:gd name="connsiteX2" fmla="*/ 0 w 1371"/>
                <a:gd name="connsiteY2" fmla="*/ 0 h 2514"/>
              </a:gdLst>
              <a:ahLst/>
              <a:cxnLst>
                <a:cxn ang="0">
                  <a:pos x="connsiteX0" y="connsiteY0"/>
                </a:cxn>
                <a:cxn ang="0">
                  <a:pos x="connsiteX1" y="connsiteY1"/>
                </a:cxn>
                <a:cxn ang="0">
                  <a:pos x="connsiteX2" y="connsiteY2"/>
                </a:cxn>
              </a:cxnLst>
              <a:rect l="l" t="t" r="r" b="b"/>
              <a:pathLst>
                <a:path w="1371" h="2514">
                  <a:moveTo>
                    <a:pt x="0" y="0"/>
                  </a:moveTo>
                  <a:cubicBezTo>
                    <a:pt x="457" y="914"/>
                    <a:pt x="914" y="1829"/>
                    <a:pt x="1372" y="2515"/>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2" name="Freeform 90">
              <a:extLst>
                <a:ext uri="{FF2B5EF4-FFF2-40B4-BE49-F238E27FC236}">
                  <a16:creationId xmlns:a16="http://schemas.microsoft.com/office/drawing/2014/main" id="{0B5A48A4-3F87-8D9D-937B-611175ED5A78}"/>
                </a:ext>
              </a:extLst>
            </p:cNvPr>
            <p:cNvSpPr/>
            <p:nvPr/>
          </p:nvSpPr>
          <p:spPr>
            <a:xfrm>
              <a:off x="3218611" y="5266029"/>
              <a:ext cx="1600" cy="2514"/>
            </a:xfrm>
            <a:custGeom>
              <a:avLst/>
              <a:gdLst>
                <a:gd name="connsiteX0" fmla="*/ 0 w 1600"/>
                <a:gd name="connsiteY0" fmla="*/ 0 h 2514"/>
                <a:gd name="connsiteX1" fmla="*/ 1600 w 1600"/>
                <a:gd name="connsiteY1" fmla="*/ 2514 h 2514"/>
                <a:gd name="connsiteX2" fmla="*/ 0 w 1600"/>
                <a:gd name="connsiteY2" fmla="*/ 0 h 2514"/>
              </a:gdLst>
              <a:ahLst/>
              <a:cxnLst>
                <a:cxn ang="0">
                  <a:pos x="connsiteX0" y="connsiteY0"/>
                </a:cxn>
                <a:cxn ang="0">
                  <a:pos x="connsiteX1" y="connsiteY1"/>
                </a:cxn>
                <a:cxn ang="0">
                  <a:pos x="connsiteX2" y="connsiteY2"/>
                </a:cxn>
              </a:cxnLst>
              <a:rect l="l" t="t" r="r" b="b"/>
              <a:pathLst>
                <a:path w="1600" h="2514">
                  <a:moveTo>
                    <a:pt x="0" y="0"/>
                  </a:moveTo>
                  <a:cubicBezTo>
                    <a:pt x="457" y="914"/>
                    <a:pt x="914" y="1600"/>
                    <a:pt x="1600" y="2514"/>
                  </a:cubicBezTo>
                  <a:cubicBezTo>
                    <a:pt x="914" y="1600"/>
                    <a:pt x="457" y="685"/>
                    <a:pt x="0" y="0"/>
                  </a:cubicBezTo>
                  <a:close/>
                </a:path>
              </a:pathLst>
            </a:custGeom>
            <a:solidFill>
              <a:srgbClr val="FFFFFF"/>
            </a:solidFill>
            <a:ln w="2286" cap="flat">
              <a:noFill/>
              <a:prstDash val="solid"/>
              <a:miter/>
            </a:ln>
          </p:spPr>
          <p:txBody>
            <a:bodyPr rtlCol="0" anchor="ctr"/>
            <a:lstStyle/>
            <a:p>
              <a:endParaRPr lang="en-US"/>
            </a:p>
          </p:txBody>
        </p:sp>
        <p:sp>
          <p:nvSpPr>
            <p:cNvPr id="33" name="Freeform 91">
              <a:extLst>
                <a:ext uri="{FF2B5EF4-FFF2-40B4-BE49-F238E27FC236}">
                  <a16:creationId xmlns:a16="http://schemas.microsoft.com/office/drawing/2014/main" id="{9903C246-EB90-C7ED-EF98-E800AE4E95BD}"/>
                </a:ext>
              </a:extLst>
            </p:cNvPr>
            <p:cNvSpPr/>
            <p:nvPr/>
          </p:nvSpPr>
          <p:spPr>
            <a:xfrm>
              <a:off x="3222269" y="5272201"/>
              <a:ext cx="5715" cy="12573"/>
            </a:xfrm>
            <a:custGeom>
              <a:avLst/>
              <a:gdLst>
                <a:gd name="connsiteX0" fmla="*/ 0 w 5715"/>
                <a:gd name="connsiteY0" fmla="*/ 0 h 12573"/>
                <a:gd name="connsiteX1" fmla="*/ 5715 w 5715"/>
                <a:gd name="connsiteY1" fmla="*/ 12573 h 12573"/>
                <a:gd name="connsiteX2" fmla="*/ 0 w 5715"/>
                <a:gd name="connsiteY2" fmla="*/ 0 h 12573"/>
              </a:gdLst>
              <a:ahLst/>
              <a:cxnLst>
                <a:cxn ang="0">
                  <a:pos x="connsiteX0" y="connsiteY0"/>
                </a:cxn>
                <a:cxn ang="0">
                  <a:pos x="connsiteX1" y="connsiteY1"/>
                </a:cxn>
                <a:cxn ang="0">
                  <a:pos x="connsiteX2" y="connsiteY2"/>
                </a:cxn>
              </a:cxnLst>
              <a:rect l="l" t="t" r="r" b="b"/>
              <a:pathLst>
                <a:path w="5715" h="12573">
                  <a:moveTo>
                    <a:pt x="0" y="0"/>
                  </a:moveTo>
                  <a:cubicBezTo>
                    <a:pt x="2057" y="3886"/>
                    <a:pt x="3886" y="8229"/>
                    <a:pt x="5715" y="12573"/>
                  </a:cubicBezTo>
                  <a:cubicBezTo>
                    <a:pt x="3886" y="8229"/>
                    <a:pt x="2057" y="4115"/>
                    <a:pt x="0" y="0"/>
                  </a:cubicBezTo>
                  <a:close/>
                </a:path>
              </a:pathLst>
            </a:custGeom>
            <a:solidFill>
              <a:srgbClr val="FFFFFF"/>
            </a:solidFill>
            <a:ln w="2286" cap="flat">
              <a:noFill/>
              <a:prstDash val="solid"/>
              <a:miter/>
            </a:ln>
          </p:spPr>
          <p:txBody>
            <a:bodyPr rtlCol="0" anchor="ctr"/>
            <a:lstStyle/>
            <a:p>
              <a:endParaRPr lang="en-US"/>
            </a:p>
          </p:txBody>
        </p:sp>
        <p:sp>
          <p:nvSpPr>
            <p:cNvPr id="34" name="Freeform 92">
              <a:extLst>
                <a:ext uri="{FF2B5EF4-FFF2-40B4-BE49-F238E27FC236}">
                  <a16:creationId xmlns:a16="http://schemas.microsoft.com/office/drawing/2014/main" id="{90148928-38C4-DDEA-E6AC-4D081BCCC808}"/>
                </a:ext>
              </a:extLst>
            </p:cNvPr>
            <p:cNvSpPr/>
            <p:nvPr/>
          </p:nvSpPr>
          <p:spPr>
            <a:xfrm>
              <a:off x="3211982" y="5256885"/>
              <a:ext cx="1828" cy="2286"/>
            </a:xfrm>
            <a:custGeom>
              <a:avLst/>
              <a:gdLst>
                <a:gd name="connsiteX0" fmla="*/ 0 w 1828"/>
                <a:gd name="connsiteY0" fmla="*/ 0 h 2286"/>
                <a:gd name="connsiteX1" fmla="*/ 1829 w 1828"/>
                <a:gd name="connsiteY1" fmla="*/ 2286 h 2286"/>
                <a:gd name="connsiteX2" fmla="*/ 0 w 1828"/>
                <a:gd name="connsiteY2" fmla="*/ 0 h 2286"/>
              </a:gdLst>
              <a:ahLst/>
              <a:cxnLst>
                <a:cxn ang="0">
                  <a:pos x="connsiteX0" y="connsiteY0"/>
                </a:cxn>
                <a:cxn ang="0">
                  <a:pos x="connsiteX1" y="connsiteY1"/>
                </a:cxn>
                <a:cxn ang="0">
                  <a:pos x="connsiteX2" y="connsiteY2"/>
                </a:cxn>
              </a:cxnLst>
              <a:rect l="l" t="t" r="r" b="b"/>
              <a:pathLst>
                <a:path w="1828" h="2286">
                  <a:moveTo>
                    <a:pt x="0" y="0"/>
                  </a:moveTo>
                  <a:cubicBezTo>
                    <a:pt x="686" y="685"/>
                    <a:pt x="1143" y="1600"/>
                    <a:pt x="1829" y="2286"/>
                  </a:cubicBezTo>
                  <a:cubicBezTo>
                    <a:pt x="1143" y="1371"/>
                    <a:pt x="686" y="685"/>
                    <a:pt x="0" y="0"/>
                  </a:cubicBezTo>
                  <a:close/>
                </a:path>
              </a:pathLst>
            </a:custGeom>
            <a:solidFill>
              <a:srgbClr val="FFFFFF"/>
            </a:solidFill>
            <a:ln w="2286" cap="flat">
              <a:noFill/>
              <a:prstDash val="solid"/>
              <a:miter/>
            </a:ln>
          </p:spPr>
          <p:txBody>
            <a:bodyPr rtlCol="0" anchor="ctr"/>
            <a:lstStyle/>
            <a:p>
              <a:endParaRPr lang="en-US"/>
            </a:p>
          </p:txBody>
        </p:sp>
        <p:sp>
          <p:nvSpPr>
            <p:cNvPr id="35" name="Freeform 93">
              <a:extLst>
                <a:ext uri="{FF2B5EF4-FFF2-40B4-BE49-F238E27FC236}">
                  <a16:creationId xmlns:a16="http://schemas.microsoft.com/office/drawing/2014/main" id="{F17ABCCD-DD51-F614-0C31-8DEB895D5530}"/>
                </a:ext>
              </a:extLst>
            </p:cNvPr>
            <p:cNvSpPr/>
            <p:nvPr/>
          </p:nvSpPr>
          <p:spPr>
            <a:xfrm>
              <a:off x="3216554" y="5262829"/>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0"/>
                    <a:pt x="1600" y="2286"/>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6" name="Freeform 94">
              <a:extLst>
                <a:ext uri="{FF2B5EF4-FFF2-40B4-BE49-F238E27FC236}">
                  <a16:creationId xmlns:a16="http://schemas.microsoft.com/office/drawing/2014/main" id="{9CA6DBB3-B6A3-CCDF-6BA2-B9403508E0A3}"/>
                </a:ext>
              </a:extLst>
            </p:cNvPr>
            <p:cNvSpPr/>
            <p:nvPr/>
          </p:nvSpPr>
          <p:spPr>
            <a:xfrm>
              <a:off x="3214268" y="5259857"/>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1"/>
                    <a:pt x="1600" y="2286"/>
                  </a:cubicBezTo>
                  <a:cubicBezTo>
                    <a:pt x="1143" y="1372"/>
                    <a:pt x="686" y="686"/>
                    <a:pt x="0" y="0"/>
                  </a:cubicBezTo>
                  <a:close/>
                </a:path>
              </a:pathLst>
            </a:custGeom>
            <a:solidFill>
              <a:srgbClr val="FFFFFF"/>
            </a:solidFill>
            <a:ln w="2286" cap="flat">
              <a:noFill/>
              <a:prstDash val="solid"/>
              <a:miter/>
            </a:ln>
          </p:spPr>
          <p:txBody>
            <a:bodyPr rtlCol="0" anchor="ctr"/>
            <a:lstStyle/>
            <a:p>
              <a:endParaRPr lang="en-US"/>
            </a:p>
          </p:txBody>
        </p:sp>
        <p:sp>
          <p:nvSpPr>
            <p:cNvPr id="37" name="Freeform 95">
              <a:extLst>
                <a:ext uri="{FF2B5EF4-FFF2-40B4-BE49-F238E27FC236}">
                  <a16:creationId xmlns:a16="http://schemas.microsoft.com/office/drawing/2014/main" id="{7999DA89-95E2-88D7-E154-66C583334148}"/>
                </a:ext>
              </a:extLst>
            </p:cNvPr>
            <p:cNvSpPr/>
            <p:nvPr/>
          </p:nvSpPr>
          <p:spPr>
            <a:xfrm>
              <a:off x="3490417" y="6084417"/>
              <a:ext cx="4114" cy="22860"/>
            </a:xfrm>
            <a:custGeom>
              <a:avLst/>
              <a:gdLst>
                <a:gd name="connsiteX0" fmla="*/ 4115 w 4114"/>
                <a:gd name="connsiteY0" fmla="*/ 0 h 22860"/>
                <a:gd name="connsiteX1" fmla="*/ 0 w 4114"/>
                <a:gd name="connsiteY1" fmla="*/ 22860 h 22860"/>
                <a:gd name="connsiteX2" fmla="*/ 4115 w 4114"/>
                <a:gd name="connsiteY2" fmla="*/ 0 h 22860"/>
              </a:gdLst>
              <a:ahLst/>
              <a:cxnLst>
                <a:cxn ang="0">
                  <a:pos x="connsiteX0" y="connsiteY0"/>
                </a:cxn>
                <a:cxn ang="0">
                  <a:pos x="connsiteX1" y="connsiteY1"/>
                </a:cxn>
                <a:cxn ang="0">
                  <a:pos x="connsiteX2" y="connsiteY2"/>
                </a:cxn>
              </a:cxnLst>
              <a:rect l="l" t="t" r="r" b="b"/>
              <a:pathLst>
                <a:path w="4114" h="22860">
                  <a:moveTo>
                    <a:pt x="4115" y="0"/>
                  </a:moveTo>
                  <a:cubicBezTo>
                    <a:pt x="2743" y="7543"/>
                    <a:pt x="1372" y="15087"/>
                    <a:pt x="0" y="22860"/>
                  </a:cubicBezTo>
                  <a:cubicBezTo>
                    <a:pt x="1372" y="15087"/>
                    <a:pt x="2743" y="7543"/>
                    <a:pt x="4115" y="0"/>
                  </a:cubicBezTo>
                  <a:close/>
                </a:path>
              </a:pathLst>
            </a:custGeom>
            <a:solidFill>
              <a:srgbClr val="FFFFFF"/>
            </a:solidFill>
            <a:ln w="2286" cap="flat">
              <a:noFill/>
              <a:prstDash val="solid"/>
              <a:miter/>
            </a:ln>
          </p:spPr>
          <p:txBody>
            <a:bodyPr rtlCol="0" anchor="ctr"/>
            <a:lstStyle/>
            <a:p>
              <a:endParaRPr lang="en-US"/>
            </a:p>
          </p:txBody>
        </p:sp>
        <p:sp>
          <p:nvSpPr>
            <p:cNvPr id="38" name="Freeform 96">
              <a:extLst>
                <a:ext uri="{FF2B5EF4-FFF2-40B4-BE49-F238E27FC236}">
                  <a16:creationId xmlns:a16="http://schemas.microsoft.com/office/drawing/2014/main" id="{41401580-BE5B-6DDD-8EBA-634EB3CD4830}"/>
                </a:ext>
              </a:extLst>
            </p:cNvPr>
            <p:cNvSpPr/>
            <p:nvPr/>
          </p:nvSpPr>
          <p:spPr>
            <a:xfrm>
              <a:off x="2787472" y="6174943"/>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686"/>
                    <a:pt x="0" y="0"/>
                  </a:cubicBezTo>
                  <a:cubicBezTo>
                    <a:pt x="457" y="457"/>
                    <a:pt x="914" y="1143"/>
                    <a:pt x="1372" y="1600"/>
                  </a:cubicBezTo>
                  <a:close/>
                </a:path>
              </a:pathLst>
            </a:custGeom>
            <a:solidFill>
              <a:srgbClr val="FFFFFF"/>
            </a:solidFill>
            <a:ln w="2286" cap="flat">
              <a:noFill/>
              <a:prstDash val="solid"/>
              <a:miter/>
            </a:ln>
          </p:spPr>
          <p:txBody>
            <a:bodyPr rtlCol="0" anchor="ctr"/>
            <a:lstStyle/>
            <a:p>
              <a:endParaRPr lang="en-US"/>
            </a:p>
          </p:txBody>
        </p:sp>
        <p:sp>
          <p:nvSpPr>
            <p:cNvPr id="39" name="Freeform 97">
              <a:extLst>
                <a:ext uri="{FF2B5EF4-FFF2-40B4-BE49-F238E27FC236}">
                  <a16:creationId xmlns:a16="http://schemas.microsoft.com/office/drawing/2014/main" id="{4B4EF808-BF10-4A70-38B9-50D178DC8945}"/>
                </a:ext>
              </a:extLst>
            </p:cNvPr>
            <p:cNvSpPr/>
            <p:nvPr/>
          </p:nvSpPr>
          <p:spPr>
            <a:xfrm>
              <a:off x="3213125" y="5419191"/>
              <a:ext cx="7315" cy="24003"/>
            </a:xfrm>
            <a:custGeom>
              <a:avLst/>
              <a:gdLst>
                <a:gd name="connsiteX0" fmla="*/ 0 w 7315"/>
                <a:gd name="connsiteY0" fmla="*/ 24003 h 24003"/>
                <a:gd name="connsiteX1" fmla="*/ 0 w 7315"/>
                <a:gd name="connsiteY1" fmla="*/ 24003 h 24003"/>
                <a:gd name="connsiteX2" fmla="*/ 7315 w 7315"/>
                <a:gd name="connsiteY2" fmla="*/ 0 h 24003"/>
                <a:gd name="connsiteX3" fmla="*/ 0 w 7315"/>
                <a:gd name="connsiteY3" fmla="*/ 24003 h 24003"/>
                <a:gd name="connsiteX4" fmla="*/ 0 w 7315"/>
                <a:gd name="connsiteY4" fmla="*/ 24003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 h="24003">
                  <a:moveTo>
                    <a:pt x="0" y="24003"/>
                  </a:moveTo>
                  <a:cubicBezTo>
                    <a:pt x="0" y="24003"/>
                    <a:pt x="0" y="24003"/>
                    <a:pt x="0" y="24003"/>
                  </a:cubicBezTo>
                  <a:cubicBezTo>
                    <a:pt x="2286" y="16002"/>
                    <a:pt x="4801" y="8001"/>
                    <a:pt x="7315" y="0"/>
                  </a:cubicBezTo>
                  <a:cubicBezTo>
                    <a:pt x="4572" y="8001"/>
                    <a:pt x="2286" y="16002"/>
                    <a:pt x="0" y="24003"/>
                  </a:cubicBezTo>
                  <a:cubicBezTo>
                    <a:pt x="0" y="24003"/>
                    <a:pt x="0" y="24003"/>
                    <a:pt x="0" y="24003"/>
                  </a:cubicBezTo>
                  <a:close/>
                </a:path>
              </a:pathLst>
            </a:custGeom>
            <a:solidFill>
              <a:srgbClr val="FFFFFF"/>
            </a:solidFill>
            <a:ln w="2286" cap="flat">
              <a:noFill/>
              <a:prstDash val="solid"/>
              <a:miter/>
            </a:ln>
          </p:spPr>
          <p:txBody>
            <a:bodyPr rtlCol="0" anchor="ctr"/>
            <a:lstStyle/>
            <a:p>
              <a:endParaRPr lang="en-US"/>
            </a:p>
          </p:txBody>
        </p:sp>
        <p:sp>
          <p:nvSpPr>
            <p:cNvPr id="40" name="Freeform 98">
              <a:extLst>
                <a:ext uri="{FF2B5EF4-FFF2-40B4-BE49-F238E27FC236}">
                  <a16:creationId xmlns:a16="http://schemas.microsoft.com/office/drawing/2014/main" id="{A60B5579-A17A-C4A7-3371-0DCC2D35E395}"/>
                </a:ext>
              </a:extLst>
            </p:cNvPr>
            <p:cNvSpPr/>
            <p:nvPr/>
          </p:nvSpPr>
          <p:spPr>
            <a:xfrm>
              <a:off x="2796387" y="6182029"/>
              <a:ext cx="1828" cy="228"/>
            </a:xfrm>
            <a:custGeom>
              <a:avLst/>
              <a:gdLst>
                <a:gd name="connsiteX0" fmla="*/ 1829 w 1828"/>
                <a:gd name="connsiteY0" fmla="*/ 228 h 228"/>
                <a:gd name="connsiteX1" fmla="*/ 0 w 1828"/>
                <a:gd name="connsiteY1" fmla="*/ 0 h 228"/>
                <a:gd name="connsiteX2" fmla="*/ 1829 w 1828"/>
                <a:gd name="connsiteY2" fmla="*/ 228 h 228"/>
              </a:gdLst>
              <a:ahLst/>
              <a:cxnLst>
                <a:cxn ang="0">
                  <a:pos x="connsiteX0" y="connsiteY0"/>
                </a:cxn>
                <a:cxn ang="0">
                  <a:pos x="connsiteX1" y="connsiteY1"/>
                </a:cxn>
                <a:cxn ang="0">
                  <a:pos x="connsiteX2" y="connsiteY2"/>
                </a:cxn>
              </a:cxnLst>
              <a:rect l="l" t="t" r="r" b="b"/>
              <a:pathLst>
                <a:path w="1828" h="228">
                  <a:moveTo>
                    <a:pt x="1829" y="228"/>
                  </a:moveTo>
                  <a:cubicBezTo>
                    <a:pt x="1143" y="228"/>
                    <a:pt x="686" y="228"/>
                    <a:pt x="0" y="0"/>
                  </a:cubicBezTo>
                  <a:cubicBezTo>
                    <a:pt x="686" y="0"/>
                    <a:pt x="1372" y="228"/>
                    <a:pt x="1829" y="228"/>
                  </a:cubicBezTo>
                  <a:close/>
                </a:path>
              </a:pathLst>
            </a:custGeom>
            <a:solidFill>
              <a:srgbClr val="FFFFFF"/>
            </a:solidFill>
            <a:ln w="2286" cap="flat">
              <a:noFill/>
              <a:prstDash val="solid"/>
              <a:miter/>
            </a:ln>
          </p:spPr>
          <p:txBody>
            <a:bodyPr rtlCol="0" anchor="ctr"/>
            <a:lstStyle/>
            <a:p>
              <a:endParaRPr lang="en-US"/>
            </a:p>
          </p:txBody>
        </p:sp>
        <p:sp>
          <p:nvSpPr>
            <p:cNvPr id="41" name="Freeform 99">
              <a:extLst>
                <a:ext uri="{FF2B5EF4-FFF2-40B4-BE49-F238E27FC236}">
                  <a16:creationId xmlns:a16="http://schemas.microsoft.com/office/drawing/2014/main" id="{8167919A-6C49-4889-8B6E-D7B5392B6A43}"/>
                </a:ext>
              </a:extLst>
            </p:cNvPr>
            <p:cNvSpPr/>
            <p:nvPr/>
          </p:nvSpPr>
          <p:spPr>
            <a:xfrm>
              <a:off x="2793644" y="6180658"/>
              <a:ext cx="1828" cy="914"/>
            </a:xfrm>
            <a:custGeom>
              <a:avLst/>
              <a:gdLst>
                <a:gd name="connsiteX0" fmla="*/ 1829 w 1828"/>
                <a:gd name="connsiteY0" fmla="*/ 915 h 914"/>
                <a:gd name="connsiteX1" fmla="*/ 0 w 1828"/>
                <a:gd name="connsiteY1" fmla="*/ 0 h 914"/>
                <a:gd name="connsiteX2" fmla="*/ 1829 w 1828"/>
                <a:gd name="connsiteY2" fmla="*/ 915 h 914"/>
              </a:gdLst>
              <a:ahLst/>
              <a:cxnLst>
                <a:cxn ang="0">
                  <a:pos x="connsiteX0" y="connsiteY0"/>
                </a:cxn>
                <a:cxn ang="0">
                  <a:pos x="connsiteX1" y="connsiteY1"/>
                </a:cxn>
                <a:cxn ang="0">
                  <a:pos x="connsiteX2" y="connsiteY2"/>
                </a:cxn>
              </a:cxnLst>
              <a:rect l="l" t="t" r="r" b="b"/>
              <a:pathLst>
                <a:path w="1828" h="914">
                  <a:moveTo>
                    <a:pt x="1829" y="915"/>
                  </a:moveTo>
                  <a:cubicBezTo>
                    <a:pt x="1143" y="686"/>
                    <a:pt x="457" y="229"/>
                    <a:pt x="0" y="0"/>
                  </a:cubicBezTo>
                  <a:cubicBezTo>
                    <a:pt x="686" y="229"/>
                    <a:pt x="1143" y="686"/>
                    <a:pt x="1829" y="915"/>
                  </a:cubicBezTo>
                  <a:close/>
                </a:path>
              </a:pathLst>
            </a:custGeom>
            <a:solidFill>
              <a:srgbClr val="FFFFFF"/>
            </a:solidFill>
            <a:ln w="2286" cap="flat">
              <a:noFill/>
              <a:prstDash val="solid"/>
              <a:miter/>
            </a:ln>
          </p:spPr>
          <p:txBody>
            <a:bodyPr rtlCol="0" anchor="ctr"/>
            <a:lstStyle/>
            <a:p>
              <a:endParaRPr lang="en-US"/>
            </a:p>
          </p:txBody>
        </p:sp>
        <p:sp>
          <p:nvSpPr>
            <p:cNvPr id="42" name="Freeform 100">
              <a:extLst>
                <a:ext uri="{FF2B5EF4-FFF2-40B4-BE49-F238E27FC236}">
                  <a16:creationId xmlns:a16="http://schemas.microsoft.com/office/drawing/2014/main" id="{A638A55A-E3D4-CF52-2592-097B9B4E4458}"/>
                </a:ext>
              </a:extLst>
            </p:cNvPr>
            <p:cNvSpPr/>
            <p:nvPr/>
          </p:nvSpPr>
          <p:spPr>
            <a:xfrm>
              <a:off x="2785186" y="6172200"/>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457"/>
                    <a:pt x="0" y="0"/>
                  </a:cubicBezTo>
                  <a:cubicBezTo>
                    <a:pt x="457" y="457"/>
                    <a:pt x="914" y="914"/>
                    <a:pt x="1372" y="1600"/>
                  </a:cubicBezTo>
                  <a:close/>
                </a:path>
              </a:pathLst>
            </a:custGeom>
            <a:solidFill>
              <a:srgbClr val="FFFFFF"/>
            </a:solidFill>
            <a:ln w="2286" cap="flat">
              <a:noFill/>
              <a:prstDash val="solid"/>
              <a:miter/>
            </a:ln>
          </p:spPr>
          <p:txBody>
            <a:bodyPr rtlCol="0" anchor="ctr"/>
            <a:lstStyle/>
            <a:p>
              <a:endParaRPr lang="en-US"/>
            </a:p>
          </p:txBody>
        </p:sp>
        <p:sp>
          <p:nvSpPr>
            <p:cNvPr id="43" name="Freeform 101">
              <a:extLst>
                <a:ext uri="{FF2B5EF4-FFF2-40B4-BE49-F238E27FC236}">
                  <a16:creationId xmlns:a16="http://schemas.microsoft.com/office/drawing/2014/main" id="{2738673F-4ACF-80B2-7DD4-1E32F86F4EC4}"/>
                </a:ext>
              </a:extLst>
            </p:cNvPr>
            <p:cNvSpPr/>
            <p:nvPr/>
          </p:nvSpPr>
          <p:spPr>
            <a:xfrm>
              <a:off x="2781300" y="6166485"/>
              <a:ext cx="1143" cy="1828"/>
            </a:xfrm>
            <a:custGeom>
              <a:avLst/>
              <a:gdLst>
                <a:gd name="connsiteX0" fmla="*/ 1143 w 1143"/>
                <a:gd name="connsiteY0" fmla="*/ 1829 h 1828"/>
                <a:gd name="connsiteX1" fmla="*/ 0 w 1143"/>
                <a:gd name="connsiteY1" fmla="*/ 0 h 1828"/>
                <a:gd name="connsiteX2" fmla="*/ 1143 w 1143"/>
                <a:gd name="connsiteY2" fmla="*/ 1829 h 1828"/>
              </a:gdLst>
              <a:ahLst/>
              <a:cxnLst>
                <a:cxn ang="0">
                  <a:pos x="connsiteX0" y="connsiteY0"/>
                </a:cxn>
                <a:cxn ang="0">
                  <a:pos x="connsiteX1" y="connsiteY1"/>
                </a:cxn>
                <a:cxn ang="0">
                  <a:pos x="connsiteX2" y="connsiteY2"/>
                </a:cxn>
              </a:cxnLst>
              <a:rect l="l" t="t" r="r" b="b"/>
              <a:pathLst>
                <a:path w="1143" h="1828">
                  <a:moveTo>
                    <a:pt x="1143" y="1829"/>
                  </a:moveTo>
                  <a:cubicBezTo>
                    <a:pt x="686" y="1143"/>
                    <a:pt x="457" y="686"/>
                    <a:pt x="0" y="0"/>
                  </a:cubicBezTo>
                  <a:cubicBezTo>
                    <a:pt x="457" y="686"/>
                    <a:pt x="914" y="1143"/>
                    <a:pt x="1143" y="1829"/>
                  </a:cubicBezTo>
                  <a:close/>
                </a:path>
              </a:pathLst>
            </a:custGeom>
            <a:solidFill>
              <a:srgbClr val="FFFFFF"/>
            </a:solidFill>
            <a:ln w="2286" cap="flat">
              <a:noFill/>
              <a:prstDash val="solid"/>
              <a:miter/>
            </a:ln>
          </p:spPr>
          <p:txBody>
            <a:bodyPr rtlCol="0" anchor="ctr"/>
            <a:lstStyle/>
            <a:p>
              <a:endParaRPr lang="en-US"/>
            </a:p>
          </p:txBody>
        </p:sp>
        <p:sp>
          <p:nvSpPr>
            <p:cNvPr id="44" name="Freeform 102">
              <a:extLst>
                <a:ext uri="{FF2B5EF4-FFF2-40B4-BE49-F238E27FC236}">
                  <a16:creationId xmlns:a16="http://schemas.microsoft.com/office/drawing/2014/main" id="{DE58EB50-C3B6-0F35-02DA-B1B57D39347B}"/>
                </a:ext>
              </a:extLst>
            </p:cNvPr>
            <p:cNvSpPr/>
            <p:nvPr/>
          </p:nvSpPr>
          <p:spPr>
            <a:xfrm>
              <a:off x="3211068" y="545485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45" name="Freeform 103">
              <a:extLst>
                <a:ext uri="{FF2B5EF4-FFF2-40B4-BE49-F238E27FC236}">
                  <a16:creationId xmlns:a16="http://schemas.microsoft.com/office/drawing/2014/main" id="{4A973E41-222B-4CA1-07EA-58D7BE51E575}"/>
                </a:ext>
              </a:extLst>
            </p:cNvPr>
            <p:cNvSpPr/>
            <p:nvPr/>
          </p:nvSpPr>
          <p:spPr>
            <a:xfrm>
              <a:off x="3418636" y="5502402"/>
              <a:ext cx="8458" cy="1143"/>
            </a:xfrm>
            <a:custGeom>
              <a:avLst/>
              <a:gdLst>
                <a:gd name="connsiteX0" fmla="*/ 0 w 8458"/>
                <a:gd name="connsiteY0" fmla="*/ 0 h 1143"/>
                <a:gd name="connsiteX1" fmla="*/ 8458 w 8458"/>
                <a:gd name="connsiteY1" fmla="*/ 1143 h 1143"/>
                <a:gd name="connsiteX2" fmla="*/ 0 w 8458"/>
                <a:gd name="connsiteY2" fmla="*/ 0 h 1143"/>
              </a:gdLst>
              <a:ahLst/>
              <a:cxnLst>
                <a:cxn ang="0">
                  <a:pos x="connsiteX0" y="connsiteY0"/>
                </a:cxn>
                <a:cxn ang="0">
                  <a:pos x="connsiteX1" y="connsiteY1"/>
                </a:cxn>
                <a:cxn ang="0">
                  <a:pos x="connsiteX2" y="connsiteY2"/>
                </a:cxn>
              </a:cxnLst>
              <a:rect l="l" t="t" r="r" b="b"/>
              <a:pathLst>
                <a:path w="8458" h="1143">
                  <a:moveTo>
                    <a:pt x="0" y="0"/>
                  </a:moveTo>
                  <a:cubicBezTo>
                    <a:pt x="2743" y="457"/>
                    <a:pt x="5715" y="686"/>
                    <a:pt x="8458" y="1143"/>
                  </a:cubicBezTo>
                  <a:cubicBezTo>
                    <a:pt x="5715" y="686"/>
                    <a:pt x="2743" y="457"/>
                    <a:pt x="0" y="0"/>
                  </a:cubicBezTo>
                  <a:close/>
                </a:path>
              </a:pathLst>
            </a:custGeom>
            <a:solidFill>
              <a:srgbClr val="FFFFFF"/>
            </a:solidFill>
            <a:ln w="2286" cap="flat">
              <a:noFill/>
              <a:prstDash val="solid"/>
              <a:miter/>
            </a:ln>
          </p:spPr>
          <p:txBody>
            <a:bodyPr rtlCol="0" anchor="ctr"/>
            <a:lstStyle/>
            <a:p>
              <a:endParaRPr lang="en-US"/>
            </a:p>
          </p:txBody>
        </p:sp>
        <p:sp>
          <p:nvSpPr>
            <p:cNvPr id="46" name="Freeform 104">
              <a:extLst>
                <a:ext uri="{FF2B5EF4-FFF2-40B4-BE49-F238E27FC236}">
                  <a16:creationId xmlns:a16="http://schemas.microsoft.com/office/drawing/2014/main" id="{CE7378F5-B0D1-9EB1-68E9-D4C5CF18C693}"/>
                </a:ext>
              </a:extLst>
            </p:cNvPr>
            <p:cNvSpPr/>
            <p:nvPr/>
          </p:nvSpPr>
          <p:spPr>
            <a:xfrm>
              <a:off x="2810560" y="6184087"/>
              <a:ext cx="5029" cy="457"/>
            </a:xfrm>
            <a:custGeom>
              <a:avLst/>
              <a:gdLst>
                <a:gd name="connsiteX0" fmla="*/ 5029 w 5029"/>
                <a:gd name="connsiteY0" fmla="*/ 457 h 457"/>
                <a:gd name="connsiteX1" fmla="*/ 0 w 5029"/>
                <a:gd name="connsiteY1" fmla="*/ 0 h 457"/>
                <a:gd name="connsiteX2" fmla="*/ 5029 w 5029"/>
                <a:gd name="connsiteY2" fmla="*/ 457 h 457"/>
              </a:gdLst>
              <a:ahLst/>
              <a:cxnLst>
                <a:cxn ang="0">
                  <a:pos x="connsiteX0" y="connsiteY0"/>
                </a:cxn>
                <a:cxn ang="0">
                  <a:pos x="connsiteX1" y="connsiteY1"/>
                </a:cxn>
                <a:cxn ang="0">
                  <a:pos x="connsiteX2" y="connsiteY2"/>
                </a:cxn>
              </a:cxnLst>
              <a:rect l="l" t="t" r="r" b="b"/>
              <a:pathLst>
                <a:path w="5029" h="457">
                  <a:moveTo>
                    <a:pt x="5029" y="457"/>
                  </a:moveTo>
                  <a:cubicBezTo>
                    <a:pt x="3200" y="229"/>
                    <a:pt x="1600" y="0"/>
                    <a:pt x="0" y="0"/>
                  </a:cubicBezTo>
                  <a:cubicBezTo>
                    <a:pt x="1600" y="229"/>
                    <a:pt x="3200" y="457"/>
                    <a:pt x="5029" y="457"/>
                  </a:cubicBezTo>
                  <a:close/>
                </a:path>
              </a:pathLst>
            </a:custGeom>
            <a:solidFill>
              <a:srgbClr val="FFFFFF"/>
            </a:solidFill>
            <a:ln w="2286" cap="flat">
              <a:noFill/>
              <a:prstDash val="solid"/>
              <a:miter/>
            </a:ln>
          </p:spPr>
          <p:txBody>
            <a:bodyPr rtlCol="0" anchor="ctr"/>
            <a:lstStyle/>
            <a:p>
              <a:endParaRPr lang="en-US"/>
            </a:p>
          </p:txBody>
        </p:sp>
        <p:sp>
          <p:nvSpPr>
            <p:cNvPr id="47" name="Freeform 105">
              <a:extLst>
                <a:ext uri="{FF2B5EF4-FFF2-40B4-BE49-F238E27FC236}">
                  <a16:creationId xmlns:a16="http://schemas.microsoft.com/office/drawing/2014/main" id="{B5678995-4AAB-4BDC-7728-2E76D5D83C27}"/>
                </a:ext>
              </a:extLst>
            </p:cNvPr>
            <p:cNvSpPr/>
            <p:nvPr/>
          </p:nvSpPr>
          <p:spPr>
            <a:xfrm>
              <a:off x="2757525" y="6054699"/>
              <a:ext cx="228" cy="11658"/>
            </a:xfrm>
            <a:custGeom>
              <a:avLst/>
              <a:gdLst>
                <a:gd name="connsiteX0" fmla="*/ 229 w 228"/>
                <a:gd name="connsiteY0" fmla="*/ 11658 h 11658"/>
                <a:gd name="connsiteX1" fmla="*/ 0 w 228"/>
                <a:gd name="connsiteY1" fmla="*/ 0 h 11658"/>
                <a:gd name="connsiteX2" fmla="*/ 229 w 228"/>
                <a:gd name="connsiteY2" fmla="*/ 11658 h 11658"/>
              </a:gdLst>
              <a:ahLst/>
              <a:cxnLst>
                <a:cxn ang="0">
                  <a:pos x="connsiteX0" y="connsiteY0"/>
                </a:cxn>
                <a:cxn ang="0">
                  <a:pos x="connsiteX1" y="connsiteY1"/>
                </a:cxn>
                <a:cxn ang="0">
                  <a:pos x="connsiteX2" y="connsiteY2"/>
                </a:cxn>
              </a:cxnLst>
              <a:rect l="l" t="t" r="r" b="b"/>
              <a:pathLst>
                <a:path w="228" h="11658">
                  <a:moveTo>
                    <a:pt x="229" y="11658"/>
                  </a:moveTo>
                  <a:cubicBezTo>
                    <a:pt x="0" y="7772"/>
                    <a:pt x="0" y="3886"/>
                    <a:pt x="0" y="0"/>
                  </a:cubicBezTo>
                  <a:cubicBezTo>
                    <a:pt x="0" y="3657"/>
                    <a:pt x="229" y="7772"/>
                    <a:pt x="229" y="11658"/>
                  </a:cubicBezTo>
                  <a:close/>
                </a:path>
              </a:pathLst>
            </a:custGeom>
            <a:solidFill>
              <a:srgbClr val="FFFFFF"/>
            </a:solidFill>
            <a:ln w="2286" cap="flat">
              <a:noFill/>
              <a:prstDash val="solid"/>
              <a:miter/>
            </a:ln>
          </p:spPr>
          <p:txBody>
            <a:bodyPr rtlCol="0" anchor="ctr"/>
            <a:lstStyle/>
            <a:p>
              <a:endParaRPr lang="en-US"/>
            </a:p>
          </p:txBody>
        </p:sp>
        <p:sp>
          <p:nvSpPr>
            <p:cNvPr id="48" name="Freeform 106">
              <a:extLst>
                <a:ext uri="{FF2B5EF4-FFF2-40B4-BE49-F238E27FC236}">
                  <a16:creationId xmlns:a16="http://schemas.microsoft.com/office/drawing/2014/main" id="{469B5585-9397-1B2B-699F-912C4F7D73F0}"/>
                </a:ext>
              </a:extLst>
            </p:cNvPr>
            <p:cNvSpPr/>
            <p:nvPr/>
          </p:nvSpPr>
          <p:spPr>
            <a:xfrm>
              <a:off x="3430524" y="5504002"/>
              <a:ext cx="11658" cy="1828"/>
            </a:xfrm>
            <a:custGeom>
              <a:avLst/>
              <a:gdLst>
                <a:gd name="connsiteX0" fmla="*/ 0 w 11658"/>
                <a:gd name="connsiteY0" fmla="*/ 0 h 1828"/>
                <a:gd name="connsiteX1" fmla="*/ 11659 w 11658"/>
                <a:gd name="connsiteY1" fmla="*/ 1829 h 1828"/>
                <a:gd name="connsiteX2" fmla="*/ 0 w 11658"/>
                <a:gd name="connsiteY2" fmla="*/ 0 h 1828"/>
              </a:gdLst>
              <a:ahLst/>
              <a:cxnLst>
                <a:cxn ang="0">
                  <a:pos x="connsiteX0" y="connsiteY0"/>
                </a:cxn>
                <a:cxn ang="0">
                  <a:pos x="connsiteX1" y="connsiteY1"/>
                </a:cxn>
                <a:cxn ang="0">
                  <a:pos x="connsiteX2" y="connsiteY2"/>
                </a:cxn>
              </a:cxnLst>
              <a:rect l="l" t="t" r="r" b="b"/>
              <a:pathLst>
                <a:path w="11658" h="1828">
                  <a:moveTo>
                    <a:pt x="0" y="0"/>
                  </a:moveTo>
                  <a:cubicBezTo>
                    <a:pt x="3886" y="457"/>
                    <a:pt x="7772" y="1143"/>
                    <a:pt x="11659" y="1829"/>
                  </a:cubicBezTo>
                  <a:cubicBezTo>
                    <a:pt x="7772" y="1143"/>
                    <a:pt x="3886" y="686"/>
                    <a:pt x="0" y="0"/>
                  </a:cubicBezTo>
                  <a:close/>
                </a:path>
              </a:pathLst>
            </a:custGeom>
            <a:solidFill>
              <a:srgbClr val="FFFFFF"/>
            </a:solidFill>
            <a:ln w="2286" cap="flat">
              <a:noFill/>
              <a:prstDash val="solid"/>
              <a:miter/>
            </a:ln>
          </p:spPr>
          <p:txBody>
            <a:bodyPr rtlCol="0" anchor="ctr"/>
            <a:lstStyle/>
            <a:p>
              <a:endParaRPr lang="en-US"/>
            </a:p>
          </p:txBody>
        </p:sp>
        <p:sp>
          <p:nvSpPr>
            <p:cNvPr id="49" name="Freeform 107">
              <a:extLst>
                <a:ext uri="{FF2B5EF4-FFF2-40B4-BE49-F238E27FC236}">
                  <a16:creationId xmlns:a16="http://schemas.microsoft.com/office/drawing/2014/main" id="{3D5117A0-C6C7-CC0A-713C-4B89C252B377}"/>
                </a:ext>
              </a:extLst>
            </p:cNvPr>
            <p:cNvSpPr/>
            <p:nvPr/>
          </p:nvSpPr>
          <p:spPr>
            <a:xfrm>
              <a:off x="3406063" y="5500801"/>
              <a:ext cx="8915" cy="1143"/>
            </a:xfrm>
            <a:custGeom>
              <a:avLst/>
              <a:gdLst>
                <a:gd name="connsiteX0" fmla="*/ 0 w 8915"/>
                <a:gd name="connsiteY0" fmla="*/ 0 h 1143"/>
                <a:gd name="connsiteX1" fmla="*/ 8915 w 8915"/>
                <a:gd name="connsiteY1" fmla="*/ 1143 h 1143"/>
                <a:gd name="connsiteX2" fmla="*/ 0 w 8915"/>
                <a:gd name="connsiteY2" fmla="*/ 0 h 1143"/>
              </a:gdLst>
              <a:ahLst/>
              <a:cxnLst>
                <a:cxn ang="0">
                  <a:pos x="connsiteX0" y="connsiteY0"/>
                </a:cxn>
                <a:cxn ang="0">
                  <a:pos x="connsiteX1" y="connsiteY1"/>
                </a:cxn>
                <a:cxn ang="0">
                  <a:pos x="connsiteX2" y="connsiteY2"/>
                </a:cxn>
              </a:cxnLst>
              <a:rect l="l" t="t" r="r" b="b"/>
              <a:pathLst>
                <a:path w="8915" h="1143">
                  <a:moveTo>
                    <a:pt x="0" y="0"/>
                  </a:moveTo>
                  <a:cubicBezTo>
                    <a:pt x="2972" y="228"/>
                    <a:pt x="5944" y="686"/>
                    <a:pt x="8915" y="1143"/>
                  </a:cubicBezTo>
                  <a:cubicBezTo>
                    <a:pt x="5944" y="686"/>
                    <a:pt x="2972" y="457"/>
                    <a:pt x="0" y="0"/>
                  </a:cubicBezTo>
                  <a:close/>
                </a:path>
              </a:pathLst>
            </a:custGeom>
            <a:solidFill>
              <a:srgbClr val="FFFFFF"/>
            </a:solidFill>
            <a:ln w="2286" cap="flat">
              <a:noFill/>
              <a:prstDash val="solid"/>
              <a:miter/>
            </a:ln>
          </p:spPr>
          <p:txBody>
            <a:bodyPr rtlCol="0" anchor="ctr"/>
            <a:lstStyle/>
            <a:p>
              <a:endParaRPr lang="en-US"/>
            </a:p>
          </p:txBody>
        </p:sp>
        <p:sp>
          <p:nvSpPr>
            <p:cNvPr id="50" name="Freeform 108">
              <a:extLst>
                <a:ext uri="{FF2B5EF4-FFF2-40B4-BE49-F238E27FC236}">
                  <a16:creationId xmlns:a16="http://schemas.microsoft.com/office/drawing/2014/main" id="{E81C748B-FFC0-94AE-F729-9676022CA5CA}"/>
                </a:ext>
              </a:extLst>
            </p:cNvPr>
            <p:cNvSpPr/>
            <p:nvPr/>
          </p:nvSpPr>
          <p:spPr>
            <a:xfrm>
              <a:off x="2804845" y="6183172"/>
              <a:ext cx="2286" cy="457"/>
            </a:xfrm>
            <a:custGeom>
              <a:avLst/>
              <a:gdLst>
                <a:gd name="connsiteX0" fmla="*/ 2286 w 2286"/>
                <a:gd name="connsiteY0" fmla="*/ 457 h 457"/>
                <a:gd name="connsiteX1" fmla="*/ 0 w 2286"/>
                <a:gd name="connsiteY1" fmla="*/ 0 h 457"/>
                <a:gd name="connsiteX2" fmla="*/ 2286 w 2286"/>
                <a:gd name="connsiteY2" fmla="*/ 457 h 457"/>
              </a:gdLst>
              <a:ahLst/>
              <a:cxnLst>
                <a:cxn ang="0">
                  <a:pos x="connsiteX0" y="connsiteY0"/>
                </a:cxn>
                <a:cxn ang="0">
                  <a:pos x="connsiteX1" y="connsiteY1"/>
                </a:cxn>
                <a:cxn ang="0">
                  <a:pos x="connsiteX2" y="connsiteY2"/>
                </a:cxn>
              </a:cxnLst>
              <a:rect l="l" t="t" r="r" b="b"/>
              <a:pathLst>
                <a:path w="2286" h="457">
                  <a:moveTo>
                    <a:pt x="2286" y="457"/>
                  </a:moveTo>
                  <a:cubicBezTo>
                    <a:pt x="1372" y="228"/>
                    <a:pt x="686" y="228"/>
                    <a:pt x="0" y="0"/>
                  </a:cubicBezTo>
                  <a:cubicBezTo>
                    <a:pt x="457" y="228"/>
                    <a:pt x="1372" y="228"/>
                    <a:pt x="2286" y="457"/>
                  </a:cubicBezTo>
                  <a:close/>
                </a:path>
              </a:pathLst>
            </a:custGeom>
            <a:solidFill>
              <a:srgbClr val="FFFFFF"/>
            </a:solidFill>
            <a:ln w="2286" cap="flat">
              <a:noFill/>
              <a:prstDash val="solid"/>
              <a:miter/>
            </a:ln>
          </p:spPr>
          <p:txBody>
            <a:bodyPr rtlCol="0" anchor="ctr"/>
            <a:lstStyle/>
            <a:p>
              <a:endParaRPr lang="en-US"/>
            </a:p>
          </p:txBody>
        </p:sp>
        <p:sp>
          <p:nvSpPr>
            <p:cNvPr id="51" name="Freeform 109">
              <a:extLst>
                <a:ext uri="{FF2B5EF4-FFF2-40B4-BE49-F238E27FC236}">
                  <a16:creationId xmlns:a16="http://schemas.microsoft.com/office/drawing/2014/main" id="{02F3B484-CA3D-A91E-7323-EB92A2E771E1}"/>
                </a:ext>
              </a:extLst>
            </p:cNvPr>
            <p:cNvSpPr/>
            <p:nvPr/>
          </p:nvSpPr>
          <p:spPr>
            <a:xfrm>
              <a:off x="2727579" y="5945886"/>
              <a:ext cx="2971" cy="1828"/>
            </a:xfrm>
            <a:custGeom>
              <a:avLst/>
              <a:gdLst>
                <a:gd name="connsiteX0" fmla="*/ 2972 w 2971"/>
                <a:gd name="connsiteY0" fmla="*/ 1829 h 1828"/>
                <a:gd name="connsiteX1" fmla="*/ 0 w 2971"/>
                <a:gd name="connsiteY1" fmla="*/ 0 h 1828"/>
                <a:gd name="connsiteX2" fmla="*/ 2972 w 2971"/>
                <a:gd name="connsiteY2" fmla="*/ 1829 h 1828"/>
              </a:gdLst>
              <a:ahLst/>
              <a:cxnLst>
                <a:cxn ang="0">
                  <a:pos x="connsiteX0" y="connsiteY0"/>
                </a:cxn>
                <a:cxn ang="0">
                  <a:pos x="connsiteX1" y="connsiteY1"/>
                </a:cxn>
                <a:cxn ang="0">
                  <a:pos x="connsiteX2" y="connsiteY2"/>
                </a:cxn>
              </a:cxnLst>
              <a:rect l="l" t="t" r="r" b="b"/>
              <a:pathLst>
                <a:path w="2971" h="1828">
                  <a:moveTo>
                    <a:pt x="2972" y="1829"/>
                  </a:moveTo>
                  <a:cubicBezTo>
                    <a:pt x="2057" y="1143"/>
                    <a:pt x="914" y="457"/>
                    <a:pt x="0" y="0"/>
                  </a:cubicBezTo>
                  <a:cubicBezTo>
                    <a:pt x="914" y="457"/>
                    <a:pt x="1829" y="1143"/>
                    <a:pt x="2972" y="1829"/>
                  </a:cubicBezTo>
                  <a:close/>
                </a:path>
              </a:pathLst>
            </a:custGeom>
            <a:solidFill>
              <a:srgbClr val="FFFFFF"/>
            </a:solidFill>
            <a:ln w="2286" cap="flat">
              <a:noFill/>
              <a:prstDash val="solid"/>
              <a:miter/>
            </a:ln>
          </p:spPr>
          <p:txBody>
            <a:bodyPr rtlCol="0" anchor="ctr"/>
            <a:lstStyle/>
            <a:p>
              <a:endParaRPr lang="en-US"/>
            </a:p>
          </p:txBody>
        </p:sp>
        <p:sp>
          <p:nvSpPr>
            <p:cNvPr id="52" name="Freeform 110">
              <a:extLst>
                <a:ext uri="{FF2B5EF4-FFF2-40B4-BE49-F238E27FC236}">
                  <a16:creationId xmlns:a16="http://schemas.microsoft.com/office/drawing/2014/main" id="{7616E5C1-E396-0DD7-08DE-1835D97CDE51}"/>
                </a:ext>
              </a:extLst>
            </p:cNvPr>
            <p:cNvSpPr/>
            <p:nvPr/>
          </p:nvSpPr>
          <p:spPr>
            <a:xfrm>
              <a:off x="2519781" y="5880277"/>
              <a:ext cx="1371" cy="8001"/>
            </a:xfrm>
            <a:custGeom>
              <a:avLst/>
              <a:gdLst>
                <a:gd name="connsiteX0" fmla="*/ 0 w 1371"/>
                <a:gd name="connsiteY0" fmla="*/ 0 h 8001"/>
                <a:gd name="connsiteX1" fmla="*/ 1372 w 1371"/>
                <a:gd name="connsiteY1" fmla="*/ 8001 h 8001"/>
                <a:gd name="connsiteX2" fmla="*/ 0 w 1371"/>
                <a:gd name="connsiteY2" fmla="*/ 0 h 8001"/>
                <a:gd name="connsiteX3" fmla="*/ 0 w 1371"/>
                <a:gd name="connsiteY3" fmla="*/ 0 h 8001"/>
              </a:gdLst>
              <a:ahLst/>
              <a:cxnLst>
                <a:cxn ang="0">
                  <a:pos x="connsiteX0" y="connsiteY0"/>
                </a:cxn>
                <a:cxn ang="0">
                  <a:pos x="connsiteX1" y="connsiteY1"/>
                </a:cxn>
                <a:cxn ang="0">
                  <a:pos x="connsiteX2" y="connsiteY2"/>
                </a:cxn>
                <a:cxn ang="0">
                  <a:pos x="connsiteX3" y="connsiteY3"/>
                </a:cxn>
              </a:cxnLst>
              <a:rect l="l" t="t" r="r" b="b"/>
              <a:pathLst>
                <a:path w="1371" h="8001">
                  <a:moveTo>
                    <a:pt x="0" y="0"/>
                  </a:moveTo>
                  <a:cubicBezTo>
                    <a:pt x="229" y="2743"/>
                    <a:pt x="686" y="5486"/>
                    <a:pt x="1372" y="8001"/>
                  </a:cubicBezTo>
                  <a:cubicBezTo>
                    <a:pt x="686" y="5486"/>
                    <a:pt x="229" y="2972"/>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3" name="Freeform 111">
              <a:extLst>
                <a:ext uri="{FF2B5EF4-FFF2-40B4-BE49-F238E27FC236}">
                  <a16:creationId xmlns:a16="http://schemas.microsoft.com/office/drawing/2014/main" id="{F94BCF11-E6CE-B85A-4CE1-3897F7FD3FBF}"/>
                </a:ext>
              </a:extLst>
            </p:cNvPr>
            <p:cNvSpPr/>
            <p:nvPr/>
          </p:nvSpPr>
          <p:spPr>
            <a:xfrm>
              <a:off x="2520924" y="5888278"/>
              <a:ext cx="5029" cy="13944"/>
            </a:xfrm>
            <a:custGeom>
              <a:avLst/>
              <a:gdLst>
                <a:gd name="connsiteX0" fmla="*/ 5029 w 5029"/>
                <a:gd name="connsiteY0" fmla="*/ 13944 h 13944"/>
                <a:gd name="connsiteX1" fmla="*/ 0 w 5029"/>
                <a:gd name="connsiteY1" fmla="*/ 0 h 13944"/>
                <a:gd name="connsiteX2" fmla="*/ 5029 w 5029"/>
                <a:gd name="connsiteY2" fmla="*/ 13944 h 13944"/>
              </a:gdLst>
              <a:ahLst/>
              <a:cxnLst>
                <a:cxn ang="0">
                  <a:pos x="connsiteX0" y="connsiteY0"/>
                </a:cxn>
                <a:cxn ang="0">
                  <a:pos x="connsiteX1" y="connsiteY1"/>
                </a:cxn>
                <a:cxn ang="0">
                  <a:pos x="connsiteX2" y="connsiteY2"/>
                </a:cxn>
              </a:cxnLst>
              <a:rect l="l" t="t" r="r" b="b"/>
              <a:pathLst>
                <a:path w="5029" h="13944">
                  <a:moveTo>
                    <a:pt x="5029" y="13944"/>
                  </a:moveTo>
                  <a:cubicBezTo>
                    <a:pt x="2972" y="9830"/>
                    <a:pt x="1143" y="5029"/>
                    <a:pt x="0" y="0"/>
                  </a:cubicBezTo>
                  <a:cubicBezTo>
                    <a:pt x="1143" y="5258"/>
                    <a:pt x="2972" y="9830"/>
                    <a:pt x="5029" y="13944"/>
                  </a:cubicBezTo>
                  <a:close/>
                </a:path>
              </a:pathLst>
            </a:custGeom>
            <a:solidFill>
              <a:srgbClr val="FFFFFF"/>
            </a:solidFill>
            <a:ln w="2286" cap="flat">
              <a:noFill/>
              <a:prstDash val="solid"/>
              <a:miter/>
            </a:ln>
          </p:spPr>
          <p:txBody>
            <a:bodyPr rtlCol="0" anchor="ctr"/>
            <a:lstStyle/>
            <a:p>
              <a:endParaRPr lang="en-US"/>
            </a:p>
          </p:txBody>
        </p:sp>
        <p:sp>
          <p:nvSpPr>
            <p:cNvPr id="54" name="Freeform 112">
              <a:extLst>
                <a:ext uri="{FF2B5EF4-FFF2-40B4-BE49-F238E27FC236}">
                  <a16:creationId xmlns:a16="http://schemas.microsoft.com/office/drawing/2014/main" id="{9C6D80CE-2556-1BB3-73FB-AFA7D3D9CE74}"/>
                </a:ext>
              </a:extLst>
            </p:cNvPr>
            <p:cNvSpPr/>
            <p:nvPr/>
          </p:nvSpPr>
          <p:spPr>
            <a:xfrm>
              <a:off x="2704490" y="5940399"/>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55" name="Freeform 113">
              <a:extLst>
                <a:ext uri="{FF2B5EF4-FFF2-40B4-BE49-F238E27FC236}">
                  <a16:creationId xmlns:a16="http://schemas.microsoft.com/office/drawing/2014/main" id="{85FC6959-9C49-EDEF-4A40-7AF5EF97F842}"/>
                </a:ext>
              </a:extLst>
            </p:cNvPr>
            <p:cNvSpPr/>
            <p:nvPr/>
          </p:nvSpPr>
          <p:spPr>
            <a:xfrm>
              <a:off x="2715006" y="5941314"/>
              <a:ext cx="5486" cy="1371"/>
            </a:xfrm>
            <a:custGeom>
              <a:avLst/>
              <a:gdLst>
                <a:gd name="connsiteX0" fmla="*/ 5486 w 5486"/>
                <a:gd name="connsiteY0" fmla="*/ 1372 h 1371"/>
                <a:gd name="connsiteX1" fmla="*/ 0 w 5486"/>
                <a:gd name="connsiteY1" fmla="*/ 0 h 1371"/>
                <a:gd name="connsiteX2" fmla="*/ 5486 w 5486"/>
                <a:gd name="connsiteY2" fmla="*/ 1372 h 1371"/>
              </a:gdLst>
              <a:ahLst/>
              <a:cxnLst>
                <a:cxn ang="0">
                  <a:pos x="connsiteX0" y="connsiteY0"/>
                </a:cxn>
                <a:cxn ang="0">
                  <a:pos x="connsiteX1" y="connsiteY1"/>
                </a:cxn>
                <a:cxn ang="0">
                  <a:pos x="connsiteX2" y="connsiteY2"/>
                </a:cxn>
              </a:cxnLst>
              <a:rect l="l" t="t" r="r" b="b"/>
              <a:pathLst>
                <a:path w="5486" h="1371">
                  <a:moveTo>
                    <a:pt x="5486" y="1372"/>
                  </a:moveTo>
                  <a:cubicBezTo>
                    <a:pt x="3658" y="686"/>
                    <a:pt x="1829" y="229"/>
                    <a:pt x="0" y="0"/>
                  </a:cubicBezTo>
                  <a:cubicBezTo>
                    <a:pt x="1829" y="457"/>
                    <a:pt x="3658" y="914"/>
                    <a:pt x="5486" y="1372"/>
                  </a:cubicBezTo>
                  <a:close/>
                </a:path>
              </a:pathLst>
            </a:custGeom>
            <a:solidFill>
              <a:srgbClr val="FFFFFF"/>
            </a:solidFill>
            <a:ln w="2286" cap="flat">
              <a:noFill/>
              <a:prstDash val="solid"/>
              <a:miter/>
            </a:ln>
          </p:spPr>
          <p:txBody>
            <a:bodyPr rtlCol="0" anchor="ctr"/>
            <a:lstStyle/>
            <a:p>
              <a:endParaRPr lang="en-US"/>
            </a:p>
          </p:txBody>
        </p:sp>
        <p:sp>
          <p:nvSpPr>
            <p:cNvPr id="56" name="Freeform 114">
              <a:extLst>
                <a:ext uri="{FF2B5EF4-FFF2-40B4-BE49-F238E27FC236}">
                  <a16:creationId xmlns:a16="http://schemas.microsoft.com/office/drawing/2014/main" id="{AF3DABD8-6F6B-7DBF-4CA9-8EDA63C2DD83}"/>
                </a:ext>
              </a:extLst>
            </p:cNvPr>
            <p:cNvSpPr/>
            <p:nvPr/>
          </p:nvSpPr>
          <p:spPr>
            <a:xfrm>
              <a:off x="2820847" y="6185001"/>
              <a:ext cx="3200" cy="228"/>
            </a:xfrm>
            <a:custGeom>
              <a:avLst/>
              <a:gdLst>
                <a:gd name="connsiteX0" fmla="*/ 3200 w 3200"/>
                <a:gd name="connsiteY0" fmla="*/ 228 h 228"/>
                <a:gd name="connsiteX1" fmla="*/ 0 w 3200"/>
                <a:gd name="connsiteY1" fmla="*/ 0 h 228"/>
                <a:gd name="connsiteX2" fmla="*/ 3200 w 3200"/>
                <a:gd name="connsiteY2" fmla="*/ 228 h 228"/>
              </a:gdLst>
              <a:ahLst/>
              <a:cxnLst>
                <a:cxn ang="0">
                  <a:pos x="connsiteX0" y="connsiteY0"/>
                </a:cxn>
                <a:cxn ang="0">
                  <a:pos x="connsiteX1" y="connsiteY1"/>
                </a:cxn>
                <a:cxn ang="0">
                  <a:pos x="connsiteX2" y="connsiteY2"/>
                </a:cxn>
              </a:cxnLst>
              <a:rect l="l" t="t" r="r" b="b"/>
              <a:pathLst>
                <a:path w="3200" h="228">
                  <a:moveTo>
                    <a:pt x="3200" y="228"/>
                  </a:moveTo>
                  <a:cubicBezTo>
                    <a:pt x="2057" y="228"/>
                    <a:pt x="914" y="0"/>
                    <a:pt x="0" y="0"/>
                  </a:cubicBezTo>
                  <a:cubicBezTo>
                    <a:pt x="914" y="228"/>
                    <a:pt x="2057" y="228"/>
                    <a:pt x="3200" y="228"/>
                  </a:cubicBezTo>
                  <a:close/>
                </a:path>
              </a:pathLst>
            </a:custGeom>
            <a:solidFill>
              <a:srgbClr val="FFFFFF"/>
            </a:solidFill>
            <a:ln w="2286" cap="flat">
              <a:noFill/>
              <a:prstDash val="solid"/>
              <a:miter/>
            </a:ln>
          </p:spPr>
          <p:txBody>
            <a:bodyPr rtlCol="0" anchor="ctr"/>
            <a:lstStyle/>
            <a:p>
              <a:endParaRPr lang="en-US"/>
            </a:p>
          </p:txBody>
        </p:sp>
        <p:sp>
          <p:nvSpPr>
            <p:cNvPr id="57" name="Freeform 115">
              <a:extLst>
                <a:ext uri="{FF2B5EF4-FFF2-40B4-BE49-F238E27FC236}">
                  <a16:creationId xmlns:a16="http://schemas.microsoft.com/office/drawing/2014/main" id="{2F41A583-9CD6-327F-7320-97F61D4DD89C}"/>
                </a:ext>
              </a:extLst>
            </p:cNvPr>
            <p:cNvSpPr/>
            <p:nvPr/>
          </p:nvSpPr>
          <p:spPr>
            <a:xfrm>
              <a:off x="2799130" y="6182258"/>
              <a:ext cx="2514" cy="685"/>
            </a:xfrm>
            <a:custGeom>
              <a:avLst/>
              <a:gdLst>
                <a:gd name="connsiteX0" fmla="*/ 0 w 2514"/>
                <a:gd name="connsiteY0" fmla="*/ 0 h 685"/>
                <a:gd name="connsiteX1" fmla="*/ 2515 w 2514"/>
                <a:gd name="connsiteY1" fmla="*/ 686 h 685"/>
                <a:gd name="connsiteX2" fmla="*/ 0 w 2514"/>
                <a:gd name="connsiteY2" fmla="*/ 0 h 685"/>
                <a:gd name="connsiteX3" fmla="*/ 0 w 2514"/>
                <a:gd name="connsiteY3" fmla="*/ 0 h 685"/>
              </a:gdLst>
              <a:ahLst/>
              <a:cxnLst>
                <a:cxn ang="0">
                  <a:pos x="connsiteX0" y="connsiteY0"/>
                </a:cxn>
                <a:cxn ang="0">
                  <a:pos x="connsiteX1" y="connsiteY1"/>
                </a:cxn>
                <a:cxn ang="0">
                  <a:pos x="connsiteX2" y="connsiteY2"/>
                </a:cxn>
                <a:cxn ang="0">
                  <a:pos x="connsiteX3" y="connsiteY3"/>
                </a:cxn>
              </a:cxnLst>
              <a:rect l="l" t="t" r="r" b="b"/>
              <a:pathLst>
                <a:path w="2514" h="685">
                  <a:moveTo>
                    <a:pt x="0" y="0"/>
                  </a:moveTo>
                  <a:cubicBezTo>
                    <a:pt x="686" y="229"/>
                    <a:pt x="1600" y="458"/>
                    <a:pt x="2515" y="686"/>
                  </a:cubicBezTo>
                  <a:cubicBezTo>
                    <a:pt x="1600" y="229"/>
                    <a:pt x="914" y="0"/>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8" name="Freeform 116">
              <a:extLst>
                <a:ext uri="{FF2B5EF4-FFF2-40B4-BE49-F238E27FC236}">
                  <a16:creationId xmlns:a16="http://schemas.microsoft.com/office/drawing/2014/main" id="{5FB2E4FF-637B-F0D5-6F58-87B20E2C9AC1}"/>
                </a:ext>
              </a:extLst>
            </p:cNvPr>
            <p:cNvSpPr/>
            <p:nvPr/>
          </p:nvSpPr>
          <p:spPr>
            <a:xfrm>
              <a:off x="3566312" y="5717286"/>
              <a:ext cx="38862" cy="21945"/>
            </a:xfrm>
            <a:custGeom>
              <a:avLst/>
              <a:gdLst>
                <a:gd name="connsiteX0" fmla="*/ 38862 w 38862"/>
                <a:gd name="connsiteY0" fmla="*/ 0 h 21945"/>
                <a:gd name="connsiteX1" fmla="*/ 25832 w 38862"/>
                <a:gd name="connsiteY1" fmla="*/ 8001 h 21945"/>
                <a:gd name="connsiteX2" fmla="*/ 0 w 38862"/>
                <a:gd name="connsiteY2" fmla="*/ 21946 h 21945"/>
                <a:gd name="connsiteX3" fmla="*/ 25832 w 38862"/>
                <a:gd name="connsiteY3" fmla="*/ 8001 h 21945"/>
                <a:gd name="connsiteX4" fmla="*/ 38862 w 38862"/>
                <a:gd name="connsiteY4" fmla="*/ 0 h 21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 h="21945">
                  <a:moveTo>
                    <a:pt x="38862" y="0"/>
                  </a:moveTo>
                  <a:cubicBezTo>
                    <a:pt x="34519" y="2286"/>
                    <a:pt x="30175" y="5029"/>
                    <a:pt x="25832" y="8001"/>
                  </a:cubicBezTo>
                  <a:cubicBezTo>
                    <a:pt x="17602" y="13716"/>
                    <a:pt x="8915" y="18059"/>
                    <a:pt x="0" y="21946"/>
                  </a:cubicBezTo>
                  <a:cubicBezTo>
                    <a:pt x="8915" y="18059"/>
                    <a:pt x="17602" y="13487"/>
                    <a:pt x="25832" y="8001"/>
                  </a:cubicBezTo>
                  <a:cubicBezTo>
                    <a:pt x="30175" y="5029"/>
                    <a:pt x="34519" y="2515"/>
                    <a:pt x="38862" y="0"/>
                  </a:cubicBezTo>
                  <a:close/>
                </a:path>
              </a:pathLst>
            </a:custGeom>
            <a:solidFill>
              <a:srgbClr val="FFFFFF"/>
            </a:solidFill>
            <a:ln w="2286" cap="flat">
              <a:noFill/>
              <a:prstDash val="solid"/>
              <a:miter/>
            </a:ln>
          </p:spPr>
          <p:txBody>
            <a:bodyPr rtlCol="0" anchor="ctr"/>
            <a:lstStyle/>
            <a:p>
              <a:endParaRPr lang="en-US"/>
            </a:p>
          </p:txBody>
        </p:sp>
        <p:sp>
          <p:nvSpPr>
            <p:cNvPr id="59" name="Freeform 117">
              <a:extLst>
                <a:ext uri="{FF2B5EF4-FFF2-40B4-BE49-F238E27FC236}">
                  <a16:creationId xmlns:a16="http://schemas.microsoft.com/office/drawing/2014/main" id="{3C49278B-393C-BA52-ED5A-7BB32601DD12}"/>
                </a:ext>
              </a:extLst>
            </p:cNvPr>
            <p:cNvSpPr/>
            <p:nvPr/>
          </p:nvSpPr>
          <p:spPr>
            <a:xfrm>
              <a:off x="3499961" y="5696483"/>
              <a:ext cx="1428" cy="22860"/>
            </a:xfrm>
            <a:custGeom>
              <a:avLst/>
              <a:gdLst>
                <a:gd name="connsiteX0" fmla="*/ 514 w 1428"/>
                <a:gd name="connsiteY0" fmla="*/ 22860 h 22860"/>
                <a:gd name="connsiteX1" fmla="*/ 514 w 1428"/>
                <a:gd name="connsiteY1" fmla="*/ 8459 h 22860"/>
                <a:gd name="connsiteX2" fmla="*/ 1429 w 1428"/>
                <a:gd name="connsiteY2" fmla="*/ 0 h 22860"/>
                <a:gd name="connsiteX3" fmla="*/ 514 w 1428"/>
                <a:gd name="connsiteY3" fmla="*/ 8459 h 22860"/>
                <a:gd name="connsiteX4" fmla="*/ 514 w 1428"/>
                <a:gd name="connsiteY4" fmla="*/ 2286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 h="22860">
                  <a:moveTo>
                    <a:pt x="514" y="22860"/>
                  </a:moveTo>
                  <a:cubicBezTo>
                    <a:pt x="-171" y="18517"/>
                    <a:pt x="-171" y="13488"/>
                    <a:pt x="514" y="8459"/>
                  </a:cubicBezTo>
                  <a:cubicBezTo>
                    <a:pt x="972" y="5715"/>
                    <a:pt x="1200" y="2744"/>
                    <a:pt x="1429" y="0"/>
                  </a:cubicBezTo>
                  <a:cubicBezTo>
                    <a:pt x="1200" y="2744"/>
                    <a:pt x="743" y="5715"/>
                    <a:pt x="514" y="8459"/>
                  </a:cubicBezTo>
                  <a:cubicBezTo>
                    <a:pt x="-171" y="13488"/>
                    <a:pt x="-171" y="18288"/>
                    <a:pt x="514" y="22860"/>
                  </a:cubicBezTo>
                  <a:close/>
                </a:path>
              </a:pathLst>
            </a:custGeom>
            <a:solidFill>
              <a:srgbClr val="FFFFFF"/>
            </a:solidFill>
            <a:ln w="2286" cap="flat">
              <a:noFill/>
              <a:prstDash val="solid"/>
              <a:miter/>
            </a:ln>
          </p:spPr>
          <p:txBody>
            <a:bodyPr rtlCol="0" anchor="ctr"/>
            <a:lstStyle/>
            <a:p>
              <a:endParaRPr lang="en-US"/>
            </a:p>
          </p:txBody>
        </p:sp>
        <p:sp>
          <p:nvSpPr>
            <p:cNvPr id="60" name="Freeform 118">
              <a:extLst>
                <a:ext uri="{FF2B5EF4-FFF2-40B4-BE49-F238E27FC236}">
                  <a16:creationId xmlns:a16="http://schemas.microsoft.com/office/drawing/2014/main" id="{B4F8B16A-0AF3-E930-C68A-7BA66AE54734}"/>
                </a:ext>
              </a:extLst>
            </p:cNvPr>
            <p:cNvSpPr/>
            <p:nvPr/>
          </p:nvSpPr>
          <p:spPr>
            <a:xfrm>
              <a:off x="2757525" y="6042812"/>
              <a:ext cx="2286" cy="11658"/>
            </a:xfrm>
            <a:custGeom>
              <a:avLst/>
              <a:gdLst>
                <a:gd name="connsiteX0" fmla="*/ 0 w 2286"/>
                <a:gd name="connsiteY0" fmla="*/ 11659 h 11658"/>
                <a:gd name="connsiteX1" fmla="*/ 0 w 2286"/>
                <a:gd name="connsiteY1" fmla="*/ 0 h 11658"/>
                <a:gd name="connsiteX2" fmla="*/ 0 w 2286"/>
                <a:gd name="connsiteY2" fmla="*/ 11659 h 11658"/>
              </a:gdLst>
              <a:ahLst/>
              <a:cxnLst>
                <a:cxn ang="0">
                  <a:pos x="connsiteX0" y="connsiteY0"/>
                </a:cxn>
                <a:cxn ang="0">
                  <a:pos x="connsiteX1" y="connsiteY1"/>
                </a:cxn>
                <a:cxn ang="0">
                  <a:pos x="connsiteX2" y="connsiteY2"/>
                </a:cxn>
              </a:cxnLst>
              <a:rect l="l" t="t" r="r" b="b"/>
              <a:pathLst>
                <a:path w="2286" h="11658">
                  <a:moveTo>
                    <a:pt x="0" y="11659"/>
                  </a:moveTo>
                  <a:cubicBezTo>
                    <a:pt x="0" y="7773"/>
                    <a:pt x="0" y="3887"/>
                    <a:pt x="0" y="0"/>
                  </a:cubicBezTo>
                  <a:cubicBezTo>
                    <a:pt x="0" y="3887"/>
                    <a:pt x="0" y="7773"/>
                    <a:pt x="0" y="11659"/>
                  </a:cubicBezTo>
                  <a:close/>
                </a:path>
              </a:pathLst>
            </a:custGeom>
            <a:solidFill>
              <a:srgbClr val="FFFFFF"/>
            </a:solidFill>
            <a:ln w="2286" cap="flat">
              <a:noFill/>
              <a:prstDash val="solid"/>
              <a:miter/>
            </a:ln>
          </p:spPr>
          <p:txBody>
            <a:bodyPr rtlCol="0" anchor="ctr"/>
            <a:lstStyle/>
            <a:p>
              <a:endParaRPr lang="en-US"/>
            </a:p>
          </p:txBody>
        </p:sp>
        <p:sp>
          <p:nvSpPr>
            <p:cNvPr id="61" name="Freeform 119">
              <a:extLst>
                <a:ext uri="{FF2B5EF4-FFF2-40B4-BE49-F238E27FC236}">
                  <a16:creationId xmlns:a16="http://schemas.microsoft.com/office/drawing/2014/main" id="{4A492B31-A224-5896-979A-AB7F0A7AC621}"/>
                </a:ext>
              </a:extLst>
            </p:cNvPr>
            <p:cNvSpPr/>
            <p:nvPr/>
          </p:nvSpPr>
          <p:spPr>
            <a:xfrm>
              <a:off x="3689985" y="5704255"/>
              <a:ext cx="46405" cy="18973"/>
            </a:xfrm>
            <a:custGeom>
              <a:avLst/>
              <a:gdLst>
                <a:gd name="connsiteX0" fmla="*/ 46406 w 46405"/>
                <a:gd name="connsiteY0" fmla="*/ 18974 h 18973"/>
                <a:gd name="connsiteX1" fmla="*/ 14859 w 46405"/>
                <a:gd name="connsiteY1" fmla="*/ 3200 h 18973"/>
                <a:gd name="connsiteX2" fmla="*/ 0 w 46405"/>
                <a:gd name="connsiteY2" fmla="*/ 0 h 18973"/>
                <a:gd name="connsiteX3" fmla="*/ 14859 w 46405"/>
                <a:gd name="connsiteY3" fmla="*/ 3200 h 18973"/>
                <a:gd name="connsiteX4" fmla="*/ 46406 w 46405"/>
                <a:gd name="connsiteY4" fmla="*/ 18974 h 1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5" h="18973">
                  <a:moveTo>
                    <a:pt x="46406" y="18974"/>
                  </a:moveTo>
                  <a:cubicBezTo>
                    <a:pt x="36805" y="11658"/>
                    <a:pt x="26060" y="6401"/>
                    <a:pt x="14859" y="3200"/>
                  </a:cubicBezTo>
                  <a:cubicBezTo>
                    <a:pt x="9830" y="1829"/>
                    <a:pt x="5029" y="686"/>
                    <a:pt x="0" y="0"/>
                  </a:cubicBezTo>
                  <a:cubicBezTo>
                    <a:pt x="4801" y="914"/>
                    <a:pt x="9830" y="1829"/>
                    <a:pt x="14859" y="3200"/>
                  </a:cubicBezTo>
                  <a:cubicBezTo>
                    <a:pt x="26060" y="6172"/>
                    <a:pt x="36805" y="11430"/>
                    <a:pt x="46406" y="18974"/>
                  </a:cubicBezTo>
                  <a:close/>
                </a:path>
              </a:pathLst>
            </a:custGeom>
            <a:solidFill>
              <a:srgbClr val="FFFFFF"/>
            </a:solidFill>
            <a:ln w="2286" cap="flat">
              <a:noFill/>
              <a:prstDash val="solid"/>
              <a:miter/>
            </a:ln>
          </p:spPr>
          <p:txBody>
            <a:bodyPr rtlCol="0" anchor="ctr"/>
            <a:lstStyle/>
            <a:p>
              <a:endParaRPr lang="en-US"/>
            </a:p>
          </p:txBody>
        </p:sp>
        <p:sp>
          <p:nvSpPr>
            <p:cNvPr id="62" name="Freeform 120">
              <a:extLst>
                <a:ext uri="{FF2B5EF4-FFF2-40B4-BE49-F238E27FC236}">
                  <a16:creationId xmlns:a16="http://schemas.microsoft.com/office/drawing/2014/main" id="{CBF3C584-88FC-85E6-27EC-C2FC5DE3B0BA}"/>
                </a:ext>
              </a:extLst>
            </p:cNvPr>
            <p:cNvSpPr/>
            <p:nvPr/>
          </p:nvSpPr>
          <p:spPr>
            <a:xfrm>
              <a:off x="3467785" y="6158484"/>
              <a:ext cx="10515" cy="15087"/>
            </a:xfrm>
            <a:custGeom>
              <a:avLst/>
              <a:gdLst>
                <a:gd name="connsiteX0" fmla="*/ 0 w 10515"/>
                <a:gd name="connsiteY0" fmla="*/ 15088 h 15087"/>
                <a:gd name="connsiteX1" fmla="*/ 6858 w 10515"/>
                <a:gd name="connsiteY1" fmla="*/ 6401 h 15087"/>
                <a:gd name="connsiteX2" fmla="*/ 10516 w 10515"/>
                <a:gd name="connsiteY2" fmla="*/ 0 h 15087"/>
                <a:gd name="connsiteX3" fmla="*/ 6858 w 10515"/>
                <a:gd name="connsiteY3" fmla="*/ 6401 h 15087"/>
                <a:gd name="connsiteX4" fmla="*/ 0 w 10515"/>
                <a:gd name="connsiteY4" fmla="*/ 15088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15087">
                  <a:moveTo>
                    <a:pt x="0" y="15088"/>
                  </a:moveTo>
                  <a:cubicBezTo>
                    <a:pt x="2515" y="12573"/>
                    <a:pt x="4572" y="9601"/>
                    <a:pt x="6858" y="6401"/>
                  </a:cubicBezTo>
                  <a:cubicBezTo>
                    <a:pt x="8230" y="4343"/>
                    <a:pt x="9601" y="2057"/>
                    <a:pt x="10516" y="0"/>
                  </a:cubicBezTo>
                  <a:cubicBezTo>
                    <a:pt x="9373" y="2286"/>
                    <a:pt x="8230" y="4343"/>
                    <a:pt x="6858" y="6401"/>
                  </a:cubicBezTo>
                  <a:cubicBezTo>
                    <a:pt x="4572" y="9830"/>
                    <a:pt x="2286" y="12573"/>
                    <a:pt x="0" y="15088"/>
                  </a:cubicBezTo>
                  <a:close/>
                </a:path>
              </a:pathLst>
            </a:custGeom>
            <a:solidFill>
              <a:srgbClr val="FFFFFF"/>
            </a:solidFill>
            <a:ln w="2286" cap="flat">
              <a:noFill/>
              <a:prstDash val="solid"/>
              <a:miter/>
            </a:ln>
          </p:spPr>
          <p:txBody>
            <a:bodyPr rtlCol="0" anchor="ctr"/>
            <a:lstStyle/>
            <a:p>
              <a:endParaRPr lang="en-US"/>
            </a:p>
          </p:txBody>
        </p:sp>
        <p:sp>
          <p:nvSpPr>
            <p:cNvPr id="63" name="Freeform 121">
              <a:extLst>
                <a:ext uri="{FF2B5EF4-FFF2-40B4-BE49-F238E27FC236}">
                  <a16:creationId xmlns:a16="http://schemas.microsoft.com/office/drawing/2014/main" id="{75CAB2B8-87E3-FBCC-6228-DA3F71FA2FB8}"/>
                </a:ext>
              </a:extLst>
            </p:cNvPr>
            <p:cNvSpPr/>
            <p:nvPr/>
          </p:nvSpPr>
          <p:spPr>
            <a:xfrm>
              <a:off x="3583914" y="5926912"/>
              <a:ext cx="91211" cy="18489"/>
            </a:xfrm>
            <a:custGeom>
              <a:avLst/>
              <a:gdLst>
                <a:gd name="connsiteX0" fmla="*/ 14402 w 91211"/>
                <a:gd name="connsiteY0" fmla="*/ 5944 h 18489"/>
                <a:gd name="connsiteX1" fmla="*/ 0 w 91211"/>
                <a:gd name="connsiteY1" fmla="*/ 0 h 18489"/>
                <a:gd name="connsiteX2" fmla="*/ 14402 w 91211"/>
                <a:gd name="connsiteY2" fmla="*/ 5944 h 18489"/>
                <a:gd name="connsiteX3" fmla="*/ 91211 w 91211"/>
                <a:gd name="connsiteY3" fmla="*/ 18288 h 18489"/>
                <a:gd name="connsiteX4" fmla="*/ 14402 w 91211"/>
                <a:gd name="connsiteY4" fmla="*/ 5944 h 1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11" h="18489">
                  <a:moveTo>
                    <a:pt x="14402" y="5944"/>
                  </a:moveTo>
                  <a:cubicBezTo>
                    <a:pt x="9830" y="3429"/>
                    <a:pt x="4801" y="1372"/>
                    <a:pt x="0" y="0"/>
                  </a:cubicBezTo>
                  <a:cubicBezTo>
                    <a:pt x="4801" y="1600"/>
                    <a:pt x="9601" y="3658"/>
                    <a:pt x="14402" y="5944"/>
                  </a:cubicBezTo>
                  <a:cubicBezTo>
                    <a:pt x="44806" y="15545"/>
                    <a:pt x="70180" y="19203"/>
                    <a:pt x="91211" y="18288"/>
                  </a:cubicBezTo>
                  <a:cubicBezTo>
                    <a:pt x="69952" y="19431"/>
                    <a:pt x="44577" y="15774"/>
                    <a:pt x="14402" y="5944"/>
                  </a:cubicBezTo>
                  <a:close/>
                </a:path>
              </a:pathLst>
            </a:custGeom>
            <a:solidFill>
              <a:srgbClr val="FFFFFF"/>
            </a:solidFill>
            <a:ln w="2286" cap="flat">
              <a:noFill/>
              <a:prstDash val="solid"/>
              <a:miter/>
            </a:ln>
          </p:spPr>
          <p:txBody>
            <a:bodyPr rtlCol="0" anchor="ctr"/>
            <a:lstStyle/>
            <a:p>
              <a:endParaRPr lang="en-US"/>
            </a:p>
          </p:txBody>
        </p:sp>
        <p:sp>
          <p:nvSpPr>
            <p:cNvPr id="64" name="Freeform 122">
              <a:extLst>
                <a:ext uri="{FF2B5EF4-FFF2-40B4-BE49-F238E27FC236}">
                  <a16:creationId xmlns:a16="http://schemas.microsoft.com/office/drawing/2014/main" id="{E3DEC71F-80F9-575C-15B2-702D16473C1F}"/>
                </a:ext>
              </a:extLst>
            </p:cNvPr>
            <p:cNvSpPr/>
            <p:nvPr/>
          </p:nvSpPr>
          <p:spPr>
            <a:xfrm>
              <a:off x="2881884" y="6187744"/>
              <a:ext cx="4800" cy="228"/>
            </a:xfrm>
            <a:custGeom>
              <a:avLst/>
              <a:gdLst>
                <a:gd name="connsiteX0" fmla="*/ 4801 w 4800"/>
                <a:gd name="connsiteY0" fmla="*/ 228 h 228"/>
                <a:gd name="connsiteX1" fmla="*/ 0 w 4800"/>
                <a:gd name="connsiteY1" fmla="*/ 0 h 228"/>
                <a:gd name="connsiteX2" fmla="*/ 4801 w 4800"/>
                <a:gd name="connsiteY2" fmla="*/ 228 h 228"/>
              </a:gdLst>
              <a:ahLst/>
              <a:cxnLst>
                <a:cxn ang="0">
                  <a:pos x="connsiteX0" y="connsiteY0"/>
                </a:cxn>
                <a:cxn ang="0">
                  <a:pos x="connsiteX1" y="connsiteY1"/>
                </a:cxn>
                <a:cxn ang="0">
                  <a:pos x="connsiteX2" y="connsiteY2"/>
                </a:cxn>
              </a:cxnLst>
              <a:rect l="l" t="t" r="r" b="b"/>
              <a:pathLst>
                <a:path w="4800" h="228">
                  <a:moveTo>
                    <a:pt x="4801" y="228"/>
                  </a:moveTo>
                  <a:cubicBezTo>
                    <a:pt x="3200" y="228"/>
                    <a:pt x="1600" y="228"/>
                    <a:pt x="0" y="0"/>
                  </a:cubicBezTo>
                  <a:cubicBezTo>
                    <a:pt x="1600" y="228"/>
                    <a:pt x="3200" y="228"/>
                    <a:pt x="4801" y="228"/>
                  </a:cubicBezTo>
                  <a:close/>
                </a:path>
              </a:pathLst>
            </a:custGeom>
            <a:solidFill>
              <a:srgbClr val="FFFFFF"/>
            </a:solidFill>
            <a:ln w="2286" cap="flat">
              <a:noFill/>
              <a:prstDash val="solid"/>
              <a:miter/>
            </a:ln>
          </p:spPr>
          <p:txBody>
            <a:bodyPr rtlCol="0" anchor="ctr"/>
            <a:lstStyle/>
            <a:p>
              <a:endParaRPr lang="en-US"/>
            </a:p>
          </p:txBody>
        </p:sp>
        <p:sp>
          <p:nvSpPr>
            <p:cNvPr id="65" name="Freeform 123">
              <a:extLst>
                <a:ext uri="{FF2B5EF4-FFF2-40B4-BE49-F238E27FC236}">
                  <a16:creationId xmlns:a16="http://schemas.microsoft.com/office/drawing/2014/main" id="{7A790DCC-8C2D-5A69-32CA-163188936318}"/>
                </a:ext>
              </a:extLst>
            </p:cNvPr>
            <p:cNvSpPr/>
            <p:nvPr/>
          </p:nvSpPr>
          <p:spPr>
            <a:xfrm>
              <a:off x="3668039" y="5702198"/>
              <a:ext cx="21945" cy="2057"/>
            </a:xfrm>
            <a:custGeom>
              <a:avLst/>
              <a:gdLst>
                <a:gd name="connsiteX0" fmla="*/ 0 w 21945"/>
                <a:gd name="connsiteY0" fmla="*/ 0 h 2057"/>
                <a:gd name="connsiteX1" fmla="*/ 21946 w 21945"/>
                <a:gd name="connsiteY1" fmla="*/ 2058 h 2057"/>
                <a:gd name="connsiteX2" fmla="*/ 0 w 21945"/>
                <a:gd name="connsiteY2" fmla="*/ 0 h 2057"/>
              </a:gdLst>
              <a:ahLst/>
              <a:cxnLst>
                <a:cxn ang="0">
                  <a:pos x="connsiteX0" y="connsiteY0"/>
                </a:cxn>
                <a:cxn ang="0">
                  <a:pos x="connsiteX1" y="connsiteY1"/>
                </a:cxn>
                <a:cxn ang="0">
                  <a:pos x="connsiteX2" y="connsiteY2"/>
                </a:cxn>
              </a:cxnLst>
              <a:rect l="l" t="t" r="r" b="b"/>
              <a:pathLst>
                <a:path w="21945" h="2057">
                  <a:moveTo>
                    <a:pt x="0" y="0"/>
                  </a:moveTo>
                  <a:cubicBezTo>
                    <a:pt x="7315" y="0"/>
                    <a:pt x="14630" y="915"/>
                    <a:pt x="21946" y="2058"/>
                  </a:cubicBezTo>
                  <a:cubicBezTo>
                    <a:pt x="14402" y="686"/>
                    <a:pt x="7087" y="0"/>
                    <a:pt x="0" y="0"/>
                  </a:cubicBezTo>
                  <a:close/>
                </a:path>
              </a:pathLst>
            </a:custGeom>
            <a:solidFill>
              <a:srgbClr val="FFFFFF"/>
            </a:solidFill>
            <a:ln w="2286" cap="flat">
              <a:noFill/>
              <a:prstDash val="solid"/>
              <a:miter/>
            </a:ln>
          </p:spPr>
          <p:txBody>
            <a:bodyPr rtlCol="0" anchor="ctr"/>
            <a:lstStyle/>
            <a:p>
              <a:endParaRPr lang="en-US"/>
            </a:p>
          </p:txBody>
        </p:sp>
        <p:sp>
          <p:nvSpPr>
            <p:cNvPr id="66" name="Freeform 124">
              <a:extLst>
                <a:ext uri="{FF2B5EF4-FFF2-40B4-BE49-F238E27FC236}">
                  <a16:creationId xmlns:a16="http://schemas.microsoft.com/office/drawing/2014/main" id="{3B305644-5921-E5CB-D8F9-20CBBBFD49D7}"/>
                </a:ext>
              </a:extLst>
            </p:cNvPr>
            <p:cNvSpPr/>
            <p:nvPr/>
          </p:nvSpPr>
          <p:spPr>
            <a:xfrm>
              <a:off x="3605174" y="5706541"/>
              <a:ext cx="27203" cy="10744"/>
            </a:xfrm>
            <a:custGeom>
              <a:avLst/>
              <a:gdLst>
                <a:gd name="connsiteX0" fmla="*/ 0 w 27203"/>
                <a:gd name="connsiteY0" fmla="*/ 10744 h 10744"/>
                <a:gd name="connsiteX1" fmla="*/ 27203 w 27203"/>
                <a:gd name="connsiteY1" fmla="*/ 0 h 10744"/>
                <a:gd name="connsiteX2" fmla="*/ 0 w 27203"/>
                <a:gd name="connsiteY2" fmla="*/ 10744 h 10744"/>
              </a:gdLst>
              <a:ahLst/>
              <a:cxnLst>
                <a:cxn ang="0">
                  <a:pos x="connsiteX0" y="connsiteY0"/>
                </a:cxn>
                <a:cxn ang="0">
                  <a:pos x="connsiteX1" y="connsiteY1"/>
                </a:cxn>
                <a:cxn ang="0">
                  <a:pos x="connsiteX2" y="connsiteY2"/>
                </a:cxn>
              </a:cxnLst>
              <a:rect l="l" t="t" r="r" b="b"/>
              <a:pathLst>
                <a:path w="27203" h="10744">
                  <a:moveTo>
                    <a:pt x="0" y="10744"/>
                  </a:moveTo>
                  <a:cubicBezTo>
                    <a:pt x="8915" y="5943"/>
                    <a:pt x="17831" y="2514"/>
                    <a:pt x="27203" y="0"/>
                  </a:cubicBezTo>
                  <a:cubicBezTo>
                    <a:pt x="18059" y="2514"/>
                    <a:pt x="8915" y="6172"/>
                    <a:pt x="0" y="10744"/>
                  </a:cubicBezTo>
                  <a:close/>
                </a:path>
              </a:pathLst>
            </a:custGeom>
            <a:solidFill>
              <a:srgbClr val="FFFFFF"/>
            </a:solidFill>
            <a:ln w="2286" cap="flat">
              <a:noFill/>
              <a:prstDash val="solid"/>
              <a:miter/>
            </a:ln>
          </p:spPr>
          <p:txBody>
            <a:bodyPr rtlCol="0" anchor="ctr"/>
            <a:lstStyle/>
            <a:p>
              <a:endParaRPr lang="en-US"/>
            </a:p>
          </p:txBody>
        </p:sp>
        <p:sp>
          <p:nvSpPr>
            <p:cNvPr id="67" name="Freeform 125">
              <a:extLst>
                <a:ext uri="{FF2B5EF4-FFF2-40B4-BE49-F238E27FC236}">
                  <a16:creationId xmlns:a16="http://schemas.microsoft.com/office/drawing/2014/main" id="{C2A45423-D06A-C302-9244-C1700486D4C9}"/>
                </a:ext>
              </a:extLst>
            </p:cNvPr>
            <p:cNvSpPr/>
            <p:nvPr/>
          </p:nvSpPr>
          <p:spPr>
            <a:xfrm>
              <a:off x="3744620" y="5730316"/>
              <a:ext cx="9829" cy="11430"/>
            </a:xfrm>
            <a:custGeom>
              <a:avLst/>
              <a:gdLst>
                <a:gd name="connsiteX0" fmla="*/ 0 w 9829"/>
                <a:gd name="connsiteY0" fmla="*/ 0 h 11430"/>
                <a:gd name="connsiteX1" fmla="*/ 9830 w 9829"/>
                <a:gd name="connsiteY1" fmla="*/ 11430 h 11430"/>
                <a:gd name="connsiteX2" fmla="*/ 0 w 9829"/>
                <a:gd name="connsiteY2" fmla="*/ 0 h 11430"/>
              </a:gdLst>
              <a:ahLst/>
              <a:cxnLst>
                <a:cxn ang="0">
                  <a:pos x="connsiteX0" y="connsiteY0"/>
                </a:cxn>
                <a:cxn ang="0">
                  <a:pos x="connsiteX1" y="connsiteY1"/>
                </a:cxn>
                <a:cxn ang="0">
                  <a:pos x="connsiteX2" y="connsiteY2"/>
                </a:cxn>
              </a:cxnLst>
              <a:rect l="l" t="t" r="r" b="b"/>
              <a:pathLst>
                <a:path w="9829" h="11430">
                  <a:moveTo>
                    <a:pt x="0" y="0"/>
                  </a:moveTo>
                  <a:cubicBezTo>
                    <a:pt x="3429" y="3429"/>
                    <a:pt x="6858" y="7315"/>
                    <a:pt x="9830" y="11430"/>
                  </a:cubicBezTo>
                  <a:cubicBezTo>
                    <a:pt x="6629" y="7315"/>
                    <a:pt x="3429" y="3658"/>
                    <a:pt x="0" y="0"/>
                  </a:cubicBezTo>
                  <a:close/>
                </a:path>
              </a:pathLst>
            </a:custGeom>
            <a:solidFill>
              <a:srgbClr val="FFFFFF"/>
            </a:solidFill>
            <a:ln w="2286" cap="flat">
              <a:noFill/>
              <a:prstDash val="solid"/>
              <a:miter/>
            </a:ln>
          </p:spPr>
          <p:txBody>
            <a:bodyPr rtlCol="0" anchor="ctr"/>
            <a:lstStyle/>
            <a:p>
              <a:endParaRPr lang="en-US"/>
            </a:p>
          </p:txBody>
        </p:sp>
        <p:sp>
          <p:nvSpPr>
            <p:cNvPr id="68" name="Freeform 126">
              <a:extLst>
                <a:ext uri="{FF2B5EF4-FFF2-40B4-BE49-F238E27FC236}">
                  <a16:creationId xmlns:a16="http://schemas.microsoft.com/office/drawing/2014/main" id="{AC5C38C0-D7A5-13E5-0758-3CF1128BFDBD}"/>
                </a:ext>
              </a:extLst>
            </p:cNvPr>
            <p:cNvSpPr/>
            <p:nvPr/>
          </p:nvSpPr>
          <p:spPr>
            <a:xfrm>
              <a:off x="3754221" y="5741746"/>
              <a:ext cx="6400" cy="9829"/>
            </a:xfrm>
            <a:custGeom>
              <a:avLst/>
              <a:gdLst>
                <a:gd name="connsiteX0" fmla="*/ 0 w 6400"/>
                <a:gd name="connsiteY0" fmla="*/ 0 h 9829"/>
                <a:gd name="connsiteX1" fmla="*/ 6401 w 6400"/>
                <a:gd name="connsiteY1" fmla="*/ 9830 h 9829"/>
                <a:gd name="connsiteX2" fmla="*/ 0 w 6400"/>
                <a:gd name="connsiteY2" fmla="*/ 0 h 9829"/>
              </a:gdLst>
              <a:ahLst/>
              <a:cxnLst>
                <a:cxn ang="0">
                  <a:pos x="connsiteX0" y="connsiteY0"/>
                </a:cxn>
                <a:cxn ang="0">
                  <a:pos x="connsiteX1" y="connsiteY1"/>
                </a:cxn>
                <a:cxn ang="0">
                  <a:pos x="connsiteX2" y="connsiteY2"/>
                </a:cxn>
              </a:cxnLst>
              <a:rect l="l" t="t" r="r" b="b"/>
              <a:pathLst>
                <a:path w="6400" h="9829">
                  <a:moveTo>
                    <a:pt x="0" y="0"/>
                  </a:moveTo>
                  <a:cubicBezTo>
                    <a:pt x="2286" y="3201"/>
                    <a:pt x="4343" y="6401"/>
                    <a:pt x="6401" y="9830"/>
                  </a:cubicBezTo>
                  <a:cubicBezTo>
                    <a:pt x="4343" y="6630"/>
                    <a:pt x="2286" y="3201"/>
                    <a:pt x="0" y="0"/>
                  </a:cubicBezTo>
                  <a:close/>
                </a:path>
              </a:pathLst>
            </a:custGeom>
            <a:solidFill>
              <a:srgbClr val="FFFFFF"/>
            </a:solidFill>
            <a:ln w="2286" cap="flat">
              <a:noFill/>
              <a:prstDash val="solid"/>
              <a:miter/>
            </a:ln>
          </p:spPr>
          <p:txBody>
            <a:bodyPr rtlCol="0" anchor="ctr"/>
            <a:lstStyle/>
            <a:p>
              <a:endParaRPr lang="en-US"/>
            </a:p>
          </p:txBody>
        </p:sp>
        <p:sp>
          <p:nvSpPr>
            <p:cNvPr id="69" name="Freeform 127">
              <a:extLst>
                <a:ext uri="{FF2B5EF4-FFF2-40B4-BE49-F238E27FC236}">
                  <a16:creationId xmlns:a16="http://schemas.microsoft.com/office/drawing/2014/main" id="{E6051C26-219C-BD3F-44F1-7DBB8D6767D3}"/>
                </a:ext>
              </a:extLst>
            </p:cNvPr>
            <p:cNvSpPr/>
            <p:nvPr/>
          </p:nvSpPr>
          <p:spPr>
            <a:xfrm>
              <a:off x="3512362" y="5742203"/>
              <a:ext cx="3657" cy="2514"/>
            </a:xfrm>
            <a:custGeom>
              <a:avLst/>
              <a:gdLst>
                <a:gd name="connsiteX0" fmla="*/ 0 w 3657"/>
                <a:gd name="connsiteY0" fmla="*/ 0 h 2514"/>
                <a:gd name="connsiteX1" fmla="*/ 3658 w 3657"/>
                <a:gd name="connsiteY1" fmla="*/ 2515 h 2514"/>
                <a:gd name="connsiteX2" fmla="*/ 0 w 3657"/>
                <a:gd name="connsiteY2" fmla="*/ 0 h 2514"/>
              </a:gdLst>
              <a:ahLst/>
              <a:cxnLst>
                <a:cxn ang="0">
                  <a:pos x="connsiteX0" y="connsiteY0"/>
                </a:cxn>
                <a:cxn ang="0">
                  <a:pos x="connsiteX1" y="connsiteY1"/>
                </a:cxn>
                <a:cxn ang="0">
                  <a:pos x="connsiteX2" y="connsiteY2"/>
                </a:cxn>
              </a:cxnLst>
              <a:rect l="l" t="t" r="r" b="b"/>
              <a:pathLst>
                <a:path w="3657" h="2514">
                  <a:moveTo>
                    <a:pt x="0" y="0"/>
                  </a:moveTo>
                  <a:cubicBezTo>
                    <a:pt x="1143" y="915"/>
                    <a:pt x="2286" y="1829"/>
                    <a:pt x="3658" y="2515"/>
                  </a:cubicBezTo>
                  <a:cubicBezTo>
                    <a:pt x="2286" y="1829"/>
                    <a:pt x="1143" y="915"/>
                    <a:pt x="0" y="0"/>
                  </a:cubicBezTo>
                  <a:close/>
                </a:path>
              </a:pathLst>
            </a:custGeom>
            <a:solidFill>
              <a:srgbClr val="FFFFFF"/>
            </a:solidFill>
            <a:ln w="2286" cap="flat">
              <a:noFill/>
              <a:prstDash val="solid"/>
              <a:miter/>
            </a:ln>
          </p:spPr>
          <p:txBody>
            <a:bodyPr rtlCol="0" anchor="ctr"/>
            <a:lstStyle/>
            <a:p>
              <a:endParaRPr lang="en-US"/>
            </a:p>
          </p:txBody>
        </p:sp>
        <p:sp>
          <p:nvSpPr>
            <p:cNvPr id="70" name="Freeform 128">
              <a:extLst>
                <a:ext uri="{FF2B5EF4-FFF2-40B4-BE49-F238E27FC236}">
                  <a16:creationId xmlns:a16="http://schemas.microsoft.com/office/drawing/2014/main" id="{026DF21C-8B5C-287D-3E60-C75107C5A07D}"/>
                </a:ext>
              </a:extLst>
            </p:cNvPr>
            <p:cNvSpPr/>
            <p:nvPr/>
          </p:nvSpPr>
          <p:spPr>
            <a:xfrm>
              <a:off x="3501161" y="5978575"/>
              <a:ext cx="1371" cy="14630"/>
            </a:xfrm>
            <a:custGeom>
              <a:avLst/>
              <a:gdLst>
                <a:gd name="connsiteX0" fmla="*/ 1372 w 1371"/>
                <a:gd name="connsiteY0" fmla="*/ 0 h 14630"/>
                <a:gd name="connsiteX1" fmla="*/ 0 w 1371"/>
                <a:gd name="connsiteY1" fmla="*/ 14630 h 14630"/>
                <a:gd name="connsiteX2" fmla="*/ 1372 w 1371"/>
                <a:gd name="connsiteY2" fmla="*/ 0 h 14630"/>
              </a:gdLst>
              <a:ahLst/>
              <a:cxnLst>
                <a:cxn ang="0">
                  <a:pos x="connsiteX0" y="connsiteY0"/>
                </a:cxn>
                <a:cxn ang="0">
                  <a:pos x="connsiteX1" y="connsiteY1"/>
                </a:cxn>
                <a:cxn ang="0">
                  <a:pos x="connsiteX2" y="connsiteY2"/>
                </a:cxn>
              </a:cxnLst>
              <a:rect l="l" t="t" r="r" b="b"/>
              <a:pathLst>
                <a:path w="1371" h="14630">
                  <a:moveTo>
                    <a:pt x="1372" y="0"/>
                  </a:moveTo>
                  <a:cubicBezTo>
                    <a:pt x="686" y="4800"/>
                    <a:pt x="229" y="9830"/>
                    <a:pt x="0" y="14630"/>
                  </a:cubicBezTo>
                  <a:cubicBezTo>
                    <a:pt x="229" y="9601"/>
                    <a:pt x="914" y="4800"/>
                    <a:pt x="1372" y="0"/>
                  </a:cubicBezTo>
                  <a:close/>
                </a:path>
              </a:pathLst>
            </a:custGeom>
            <a:solidFill>
              <a:srgbClr val="FFFFFF"/>
            </a:solidFill>
            <a:ln w="2286" cap="flat">
              <a:noFill/>
              <a:prstDash val="solid"/>
              <a:miter/>
            </a:ln>
          </p:spPr>
          <p:txBody>
            <a:bodyPr rtlCol="0" anchor="ctr"/>
            <a:lstStyle/>
            <a:p>
              <a:endParaRPr lang="en-US"/>
            </a:p>
          </p:txBody>
        </p:sp>
        <p:sp>
          <p:nvSpPr>
            <p:cNvPr id="71" name="Freeform 129">
              <a:extLst>
                <a:ext uri="{FF2B5EF4-FFF2-40B4-BE49-F238E27FC236}">
                  <a16:creationId xmlns:a16="http://schemas.microsoft.com/office/drawing/2014/main" id="{A09AE780-7EAB-8AF9-0410-E1DC520B8654}"/>
                </a:ext>
              </a:extLst>
            </p:cNvPr>
            <p:cNvSpPr/>
            <p:nvPr/>
          </p:nvSpPr>
          <p:spPr>
            <a:xfrm>
              <a:off x="3501390" y="5671108"/>
              <a:ext cx="2286" cy="25374"/>
            </a:xfrm>
            <a:custGeom>
              <a:avLst/>
              <a:gdLst>
                <a:gd name="connsiteX0" fmla="*/ 2286 w 2286"/>
                <a:gd name="connsiteY0" fmla="*/ 0 h 25374"/>
                <a:gd name="connsiteX1" fmla="*/ 0 w 2286"/>
                <a:gd name="connsiteY1" fmla="*/ 25374 h 25374"/>
                <a:gd name="connsiteX2" fmla="*/ 2286 w 2286"/>
                <a:gd name="connsiteY2" fmla="*/ 0 h 25374"/>
              </a:gdLst>
              <a:ahLst/>
              <a:cxnLst>
                <a:cxn ang="0">
                  <a:pos x="connsiteX0" y="connsiteY0"/>
                </a:cxn>
                <a:cxn ang="0">
                  <a:pos x="connsiteX1" y="connsiteY1"/>
                </a:cxn>
                <a:cxn ang="0">
                  <a:pos x="connsiteX2" y="connsiteY2"/>
                </a:cxn>
              </a:cxnLst>
              <a:rect l="l" t="t" r="r" b="b"/>
              <a:pathLst>
                <a:path w="2286" h="25374">
                  <a:moveTo>
                    <a:pt x="2286" y="0"/>
                  </a:moveTo>
                  <a:cubicBezTo>
                    <a:pt x="1829" y="8458"/>
                    <a:pt x="914" y="16916"/>
                    <a:pt x="0" y="25374"/>
                  </a:cubicBezTo>
                  <a:cubicBezTo>
                    <a:pt x="914" y="16916"/>
                    <a:pt x="1829" y="8458"/>
                    <a:pt x="2286" y="0"/>
                  </a:cubicBezTo>
                  <a:close/>
                </a:path>
              </a:pathLst>
            </a:custGeom>
            <a:solidFill>
              <a:srgbClr val="FFFFFF"/>
            </a:solidFill>
            <a:ln w="2286" cap="flat">
              <a:noFill/>
              <a:prstDash val="solid"/>
              <a:miter/>
            </a:ln>
          </p:spPr>
          <p:txBody>
            <a:bodyPr rtlCol="0" anchor="ctr"/>
            <a:lstStyle/>
            <a:p>
              <a:endParaRPr lang="en-US"/>
            </a:p>
          </p:txBody>
        </p:sp>
        <p:sp>
          <p:nvSpPr>
            <p:cNvPr id="72" name="Freeform 130">
              <a:extLst>
                <a:ext uri="{FF2B5EF4-FFF2-40B4-BE49-F238E27FC236}">
                  <a16:creationId xmlns:a16="http://schemas.microsoft.com/office/drawing/2014/main" id="{0CF9E103-3BF0-FB0E-8D2F-17267CAA1E46}"/>
                </a:ext>
              </a:extLst>
            </p:cNvPr>
            <p:cNvSpPr/>
            <p:nvPr/>
          </p:nvSpPr>
          <p:spPr>
            <a:xfrm>
              <a:off x="3537966" y="5923940"/>
              <a:ext cx="7772" cy="914"/>
            </a:xfrm>
            <a:custGeom>
              <a:avLst/>
              <a:gdLst>
                <a:gd name="connsiteX0" fmla="*/ 7772 w 7772"/>
                <a:gd name="connsiteY0" fmla="*/ 0 h 914"/>
                <a:gd name="connsiteX1" fmla="*/ 0 w 7772"/>
                <a:gd name="connsiteY1" fmla="*/ 915 h 914"/>
                <a:gd name="connsiteX2" fmla="*/ 7772 w 7772"/>
                <a:gd name="connsiteY2" fmla="*/ 0 h 914"/>
              </a:gdLst>
              <a:ahLst/>
              <a:cxnLst>
                <a:cxn ang="0">
                  <a:pos x="connsiteX0" y="connsiteY0"/>
                </a:cxn>
                <a:cxn ang="0">
                  <a:pos x="connsiteX1" y="connsiteY1"/>
                </a:cxn>
                <a:cxn ang="0">
                  <a:pos x="connsiteX2" y="connsiteY2"/>
                </a:cxn>
              </a:cxnLst>
              <a:rect l="l" t="t" r="r" b="b"/>
              <a:pathLst>
                <a:path w="7772" h="914">
                  <a:moveTo>
                    <a:pt x="7772" y="0"/>
                  </a:moveTo>
                  <a:cubicBezTo>
                    <a:pt x="5258" y="229"/>
                    <a:pt x="2515" y="686"/>
                    <a:pt x="0" y="915"/>
                  </a:cubicBezTo>
                  <a:cubicBezTo>
                    <a:pt x="2515" y="686"/>
                    <a:pt x="5258" y="229"/>
                    <a:pt x="7772" y="0"/>
                  </a:cubicBezTo>
                  <a:close/>
                </a:path>
              </a:pathLst>
            </a:custGeom>
            <a:solidFill>
              <a:srgbClr val="FFFFFF"/>
            </a:solidFill>
            <a:ln w="2286" cap="flat">
              <a:noFill/>
              <a:prstDash val="solid"/>
              <a:miter/>
            </a:ln>
          </p:spPr>
          <p:txBody>
            <a:bodyPr rtlCol="0" anchor="ctr"/>
            <a:lstStyle/>
            <a:p>
              <a:endParaRPr lang="en-US"/>
            </a:p>
          </p:txBody>
        </p:sp>
        <p:sp>
          <p:nvSpPr>
            <p:cNvPr id="73" name="Freeform 131">
              <a:extLst>
                <a:ext uri="{FF2B5EF4-FFF2-40B4-BE49-F238E27FC236}">
                  <a16:creationId xmlns:a16="http://schemas.microsoft.com/office/drawing/2014/main" id="{194350AD-2BEF-516A-7060-A8685D93B2EE}"/>
                </a:ext>
              </a:extLst>
            </p:cNvPr>
            <p:cNvSpPr/>
            <p:nvPr/>
          </p:nvSpPr>
          <p:spPr>
            <a:xfrm>
              <a:off x="3511677" y="5934227"/>
              <a:ext cx="3429" cy="4114"/>
            </a:xfrm>
            <a:custGeom>
              <a:avLst/>
              <a:gdLst>
                <a:gd name="connsiteX0" fmla="*/ 3429 w 3429"/>
                <a:gd name="connsiteY0" fmla="*/ 0 h 4114"/>
                <a:gd name="connsiteX1" fmla="*/ 0 w 3429"/>
                <a:gd name="connsiteY1" fmla="*/ 4115 h 4114"/>
                <a:gd name="connsiteX2" fmla="*/ 3429 w 3429"/>
                <a:gd name="connsiteY2" fmla="*/ 0 h 4114"/>
              </a:gdLst>
              <a:ahLst/>
              <a:cxnLst>
                <a:cxn ang="0">
                  <a:pos x="connsiteX0" y="connsiteY0"/>
                </a:cxn>
                <a:cxn ang="0">
                  <a:pos x="connsiteX1" y="connsiteY1"/>
                </a:cxn>
                <a:cxn ang="0">
                  <a:pos x="connsiteX2" y="connsiteY2"/>
                </a:cxn>
              </a:cxnLst>
              <a:rect l="l" t="t" r="r" b="b"/>
              <a:pathLst>
                <a:path w="3429" h="4114">
                  <a:moveTo>
                    <a:pt x="3429" y="0"/>
                  </a:moveTo>
                  <a:cubicBezTo>
                    <a:pt x="2057" y="1143"/>
                    <a:pt x="914" y="2515"/>
                    <a:pt x="0" y="4115"/>
                  </a:cubicBezTo>
                  <a:cubicBezTo>
                    <a:pt x="1143" y="2515"/>
                    <a:pt x="2286" y="1143"/>
                    <a:pt x="3429" y="0"/>
                  </a:cubicBezTo>
                  <a:close/>
                </a:path>
              </a:pathLst>
            </a:custGeom>
            <a:solidFill>
              <a:srgbClr val="FFFFFF"/>
            </a:solidFill>
            <a:ln w="2286" cap="flat">
              <a:noFill/>
              <a:prstDash val="solid"/>
              <a:miter/>
            </a:ln>
          </p:spPr>
          <p:txBody>
            <a:bodyPr rtlCol="0" anchor="ctr"/>
            <a:lstStyle/>
            <a:p>
              <a:endParaRPr lang="en-US"/>
            </a:p>
          </p:txBody>
        </p:sp>
        <p:sp>
          <p:nvSpPr>
            <p:cNvPr id="74" name="Freeform 132">
              <a:extLst>
                <a:ext uri="{FF2B5EF4-FFF2-40B4-BE49-F238E27FC236}">
                  <a16:creationId xmlns:a16="http://schemas.microsoft.com/office/drawing/2014/main" id="{1AE9CEF3-DF0C-5C95-144E-20E03460B385}"/>
                </a:ext>
              </a:extLst>
            </p:cNvPr>
            <p:cNvSpPr/>
            <p:nvPr/>
          </p:nvSpPr>
          <p:spPr>
            <a:xfrm>
              <a:off x="2829763" y="6185687"/>
              <a:ext cx="3429" cy="228"/>
            </a:xfrm>
            <a:custGeom>
              <a:avLst/>
              <a:gdLst>
                <a:gd name="connsiteX0" fmla="*/ 3429 w 3429"/>
                <a:gd name="connsiteY0" fmla="*/ 229 h 228"/>
                <a:gd name="connsiteX1" fmla="*/ 0 w 3429"/>
                <a:gd name="connsiteY1" fmla="*/ 0 h 228"/>
                <a:gd name="connsiteX2" fmla="*/ 3429 w 3429"/>
                <a:gd name="connsiteY2" fmla="*/ 229 h 228"/>
              </a:gdLst>
              <a:ahLst/>
              <a:cxnLst>
                <a:cxn ang="0">
                  <a:pos x="connsiteX0" y="connsiteY0"/>
                </a:cxn>
                <a:cxn ang="0">
                  <a:pos x="connsiteX1" y="connsiteY1"/>
                </a:cxn>
                <a:cxn ang="0">
                  <a:pos x="connsiteX2" y="connsiteY2"/>
                </a:cxn>
              </a:cxnLst>
              <a:rect l="l" t="t" r="r" b="b"/>
              <a:pathLst>
                <a:path w="3429" h="228">
                  <a:moveTo>
                    <a:pt x="3429" y="229"/>
                  </a:moveTo>
                  <a:cubicBezTo>
                    <a:pt x="2286" y="229"/>
                    <a:pt x="1143" y="0"/>
                    <a:pt x="0" y="0"/>
                  </a:cubicBezTo>
                  <a:cubicBezTo>
                    <a:pt x="1143" y="0"/>
                    <a:pt x="2286" y="229"/>
                    <a:pt x="3429" y="229"/>
                  </a:cubicBezTo>
                  <a:close/>
                </a:path>
              </a:pathLst>
            </a:custGeom>
            <a:solidFill>
              <a:srgbClr val="FFFFFF"/>
            </a:solidFill>
            <a:ln w="2286" cap="flat">
              <a:noFill/>
              <a:prstDash val="solid"/>
              <a:miter/>
            </a:ln>
          </p:spPr>
          <p:txBody>
            <a:bodyPr rtlCol="0" anchor="ctr"/>
            <a:lstStyle/>
            <a:p>
              <a:endParaRPr lang="en-US"/>
            </a:p>
          </p:txBody>
        </p:sp>
        <p:sp>
          <p:nvSpPr>
            <p:cNvPr id="75" name="Freeform 133">
              <a:extLst>
                <a:ext uri="{FF2B5EF4-FFF2-40B4-BE49-F238E27FC236}">
                  <a16:creationId xmlns:a16="http://schemas.microsoft.com/office/drawing/2014/main" id="{3DBC478B-D09B-2AB1-DDDD-8FFBB4B7B904}"/>
                </a:ext>
              </a:extLst>
            </p:cNvPr>
            <p:cNvSpPr/>
            <p:nvPr/>
          </p:nvSpPr>
          <p:spPr>
            <a:xfrm>
              <a:off x="3765880" y="5762777"/>
              <a:ext cx="2971" cy="8001"/>
            </a:xfrm>
            <a:custGeom>
              <a:avLst/>
              <a:gdLst>
                <a:gd name="connsiteX0" fmla="*/ 0 w 2971"/>
                <a:gd name="connsiteY0" fmla="*/ 0 h 8001"/>
                <a:gd name="connsiteX1" fmla="*/ 2972 w 2971"/>
                <a:gd name="connsiteY1" fmla="*/ 8001 h 8001"/>
                <a:gd name="connsiteX2" fmla="*/ 0 w 2971"/>
                <a:gd name="connsiteY2" fmla="*/ 0 h 8001"/>
              </a:gdLst>
              <a:ahLst/>
              <a:cxnLst>
                <a:cxn ang="0">
                  <a:pos x="connsiteX0" y="connsiteY0"/>
                </a:cxn>
                <a:cxn ang="0">
                  <a:pos x="connsiteX1" y="connsiteY1"/>
                </a:cxn>
                <a:cxn ang="0">
                  <a:pos x="connsiteX2" y="connsiteY2"/>
                </a:cxn>
              </a:cxnLst>
              <a:rect l="l" t="t" r="r" b="b"/>
              <a:pathLst>
                <a:path w="2971" h="8001">
                  <a:moveTo>
                    <a:pt x="0" y="0"/>
                  </a:moveTo>
                  <a:cubicBezTo>
                    <a:pt x="1143" y="2515"/>
                    <a:pt x="2057" y="5258"/>
                    <a:pt x="2972" y="8001"/>
                  </a:cubicBezTo>
                  <a:cubicBezTo>
                    <a:pt x="2057" y="5258"/>
                    <a:pt x="1143" y="2744"/>
                    <a:pt x="0" y="0"/>
                  </a:cubicBezTo>
                  <a:close/>
                </a:path>
              </a:pathLst>
            </a:custGeom>
            <a:solidFill>
              <a:srgbClr val="FFFFFF"/>
            </a:solidFill>
            <a:ln w="2286" cap="flat">
              <a:noFill/>
              <a:prstDash val="solid"/>
              <a:miter/>
            </a:ln>
          </p:spPr>
          <p:txBody>
            <a:bodyPr rtlCol="0" anchor="ctr"/>
            <a:lstStyle/>
            <a:p>
              <a:endParaRPr lang="en-US"/>
            </a:p>
          </p:txBody>
        </p:sp>
        <p:sp>
          <p:nvSpPr>
            <p:cNvPr id="76" name="Freeform 134">
              <a:extLst>
                <a:ext uri="{FF2B5EF4-FFF2-40B4-BE49-F238E27FC236}">
                  <a16:creationId xmlns:a16="http://schemas.microsoft.com/office/drawing/2014/main" id="{A62F4364-E408-01C9-AFD7-F8ED6B05F149}"/>
                </a:ext>
              </a:extLst>
            </p:cNvPr>
            <p:cNvSpPr/>
            <p:nvPr/>
          </p:nvSpPr>
          <p:spPr>
            <a:xfrm>
              <a:off x="3762451" y="5755462"/>
              <a:ext cx="3429" cy="7543"/>
            </a:xfrm>
            <a:custGeom>
              <a:avLst/>
              <a:gdLst>
                <a:gd name="connsiteX0" fmla="*/ 0 w 3429"/>
                <a:gd name="connsiteY0" fmla="*/ 0 h 7543"/>
                <a:gd name="connsiteX1" fmla="*/ 3429 w 3429"/>
                <a:gd name="connsiteY1" fmla="*/ 7544 h 7543"/>
                <a:gd name="connsiteX2" fmla="*/ 0 w 3429"/>
                <a:gd name="connsiteY2" fmla="*/ 0 h 7543"/>
              </a:gdLst>
              <a:ahLst/>
              <a:cxnLst>
                <a:cxn ang="0">
                  <a:pos x="connsiteX0" y="connsiteY0"/>
                </a:cxn>
                <a:cxn ang="0">
                  <a:pos x="connsiteX1" y="connsiteY1"/>
                </a:cxn>
                <a:cxn ang="0">
                  <a:pos x="connsiteX2" y="connsiteY2"/>
                </a:cxn>
              </a:cxnLst>
              <a:rect l="l" t="t" r="r" b="b"/>
              <a:pathLst>
                <a:path w="3429" h="7543">
                  <a:moveTo>
                    <a:pt x="0" y="0"/>
                  </a:moveTo>
                  <a:cubicBezTo>
                    <a:pt x="1143" y="2515"/>
                    <a:pt x="2286" y="5029"/>
                    <a:pt x="3429" y="7544"/>
                  </a:cubicBezTo>
                  <a:cubicBezTo>
                    <a:pt x="2286" y="4801"/>
                    <a:pt x="1143" y="2286"/>
                    <a:pt x="0" y="0"/>
                  </a:cubicBezTo>
                  <a:close/>
                </a:path>
              </a:pathLst>
            </a:custGeom>
            <a:solidFill>
              <a:srgbClr val="FFFFFF"/>
            </a:solidFill>
            <a:ln w="2286" cap="flat">
              <a:noFill/>
              <a:prstDash val="solid"/>
              <a:miter/>
            </a:ln>
          </p:spPr>
          <p:txBody>
            <a:bodyPr rtlCol="0" anchor="ctr"/>
            <a:lstStyle/>
            <a:p>
              <a:endParaRPr lang="en-US"/>
            </a:p>
          </p:txBody>
        </p:sp>
        <p:sp>
          <p:nvSpPr>
            <p:cNvPr id="77" name="Freeform 135">
              <a:extLst>
                <a:ext uri="{FF2B5EF4-FFF2-40B4-BE49-F238E27FC236}">
                  <a16:creationId xmlns:a16="http://schemas.microsoft.com/office/drawing/2014/main" id="{DDAA7C03-BFC9-9FA2-F17F-77BE9C908483}"/>
                </a:ext>
              </a:extLst>
            </p:cNvPr>
            <p:cNvSpPr/>
            <p:nvPr/>
          </p:nvSpPr>
          <p:spPr>
            <a:xfrm>
              <a:off x="3769995" y="5775121"/>
              <a:ext cx="3657" cy="18059"/>
            </a:xfrm>
            <a:custGeom>
              <a:avLst/>
              <a:gdLst>
                <a:gd name="connsiteX0" fmla="*/ 0 w 3657"/>
                <a:gd name="connsiteY0" fmla="*/ 0 h 18059"/>
                <a:gd name="connsiteX1" fmla="*/ 3658 w 3657"/>
                <a:gd name="connsiteY1" fmla="*/ 18059 h 18059"/>
                <a:gd name="connsiteX2" fmla="*/ 0 w 3657"/>
                <a:gd name="connsiteY2" fmla="*/ 0 h 18059"/>
              </a:gdLst>
              <a:ahLst/>
              <a:cxnLst>
                <a:cxn ang="0">
                  <a:pos x="connsiteX0" y="connsiteY0"/>
                </a:cxn>
                <a:cxn ang="0">
                  <a:pos x="connsiteX1" y="connsiteY1"/>
                </a:cxn>
                <a:cxn ang="0">
                  <a:pos x="connsiteX2" y="connsiteY2"/>
                </a:cxn>
              </a:cxnLst>
              <a:rect l="l" t="t" r="r" b="b"/>
              <a:pathLst>
                <a:path w="3657" h="18059">
                  <a:moveTo>
                    <a:pt x="0" y="0"/>
                  </a:moveTo>
                  <a:cubicBezTo>
                    <a:pt x="1600" y="5715"/>
                    <a:pt x="2972" y="11658"/>
                    <a:pt x="3658" y="18059"/>
                  </a:cubicBezTo>
                  <a:cubicBezTo>
                    <a:pt x="2972" y="11658"/>
                    <a:pt x="1600" y="5715"/>
                    <a:pt x="0" y="0"/>
                  </a:cubicBezTo>
                  <a:close/>
                </a:path>
              </a:pathLst>
            </a:custGeom>
            <a:solidFill>
              <a:srgbClr val="FFFFFF"/>
            </a:solidFill>
            <a:ln w="2286" cap="flat">
              <a:noFill/>
              <a:prstDash val="solid"/>
              <a:miter/>
            </a:ln>
          </p:spPr>
          <p:txBody>
            <a:bodyPr rtlCol="0" anchor="ctr"/>
            <a:lstStyle/>
            <a:p>
              <a:endParaRPr lang="en-US"/>
            </a:p>
          </p:txBody>
        </p:sp>
        <p:sp>
          <p:nvSpPr>
            <p:cNvPr id="78" name="Freeform 136">
              <a:extLst>
                <a:ext uri="{FF2B5EF4-FFF2-40B4-BE49-F238E27FC236}">
                  <a16:creationId xmlns:a16="http://schemas.microsoft.com/office/drawing/2014/main" id="{13256C79-95A5-BF5C-549D-5956B2C57DF3}"/>
                </a:ext>
              </a:extLst>
            </p:cNvPr>
            <p:cNvSpPr/>
            <p:nvPr/>
          </p:nvSpPr>
          <p:spPr>
            <a:xfrm>
              <a:off x="3497732" y="6038469"/>
              <a:ext cx="2286" cy="23088"/>
            </a:xfrm>
            <a:custGeom>
              <a:avLst/>
              <a:gdLst>
                <a:gd name="connsiteX0" fmla="*/ 2286 w 2286"/>
                <a:gd name="connsiteY0" fmla="*/ 0 h 23088"/>
                <a:gd name="connsiteX1" fmla="*/ 0 w 2286"/>
                <a:gd name="connsiteY1" fmla="*/ 23089 h 23088"/>
                <a:gd name="connsiteX2" fmla="*/ 2286 w 2286"/>
                <a:gd name="connsiteY2" fmla="*/ 0 h 23088"/>
              </a:gdLst>
              <a:ahLst/>
              <a:cxnLst>
                <a:cxn ang="0">
                  <a:pos x="connsiteX0" y="connsiteY0"/>
                </a:cxn>
                <a:cxn ang="0">
                  <a:pos x="connsiteX1" y="connsiteY1"/>
                </a:cxn>
                <a:cxn ang="0">
                  <a:pos x="connsiteX2" y="connsiteY2"/>
                </a:cxn>
              </a:cxnLst>
              <a:rect l="l" t="t" r="r" b="b"/>
              <a:pathLst>
                <a:path w="2286" h="23088">
                  <a:moveTo>
                    <a:pt x="2286" y="0"/>
                  </a:moveTo>
                  <a:cubicBezTo>
                    <a:pt x="1829" y="7772"/>
                    <a:pt x="1143" y="15316"/>
                    <a:pt x="0" y="23089"/>
                  </a:cubicBezTo>
                  <a:cubicBezTo>
                    <a:pt x="1143" y="15316"/>
                    <a:pt x="1829" y="7772"/>
                    <a:pt x="2286" y="0"/>
                  </a:cubicBezTo>
                  <a:close/>
                </a:path>
              </a:pathLst>
            </a:custGeom>
            <a:solidFill>
              <a:srgbClr val="FFFFFF"/>
            </a:solidFill>
            <a:ln w="2286" cap="flat">
              <a:noFill/>
              <a:prstDash val="solid"/>
              <a:miter/>
            </a:ln>
          </p:spPr>
          <p:txBody>
            <a:bodyPr rtlCol="0" anchor="ctr"/>
            <a:lstStyle/>
            <a:p>
              <a:endParaRPr lang="en-US"/>
            </a:p>
          </p:txBody>
        </p:sp>
        <p:sp>
          <p:nvSpPr>
            <p:cNvPr id="79" name="Freeform 137">
              <a:extLst>
                <a:ext uri="{FF2B5EF4-FFF2-40B4-BE49-F238E27FC236}">
                  <a16:creationId xmlns:a16="http://schemas.microsoft.com/office/drawing/2014/main" id="{574D7314-26F6-98A9-C813-E3A366209A70}"/>
                </a:ext>
              </a:extLst>
            </p:cNvPr>
            <p:cNvSpPr/>
            <p:nvPr/>
          </p:nvSpPr>
          <p:spPr>
            <a:xfrm>
              <a:off x="2757068" y="6025210"/>
              <a:ext cx="228" cy="11658"/>
            </a:xfrm>
            <a:custGeom>
              <a:avLst/>
              <a:gdLst>
                <a:gd name="connsiteX0" fmla="*/ 229 w 228"/>
                <a:gd name="connsiteY0" fmla="*/ 11659 h 11658"/>
                <a:gd name="connsiteX1" fmla="*/ 0 w 228"/>
                <a:gd name="connsiteY1" fmla="*/ 0 h 11658"/>
                <a:gd name="connsiteX2" fmla="*/ 229 w 228"/>
                <a:gd name="connsiteY2" fmla="*/ 11659 h 11658"/>
              </a:gdLst>
              <a:ahLst/>
              <a:cxnLst>
                <a:cxn ang="0">
                  <a:pos x="connsiteX0" y="connsiteY0"/>
                </a:cxn>
                <a:cxn ang="0">
                  <a:pos x="connsiteX1" y="connsiteY1"/>
                </a:cxn>
                <a:cxn ang="0">
                  <a:pos x="connsiteX2" y="connsiteY2"/>
                </a:cxn>
              </a:cxnLst>
              <a:rect l="l" t="t" r="r" b="b"/>
              <a:pathLst>
                <a:path w="228" h="11658">
                  <a:moveTo>
                    <a:pt x="229" y="11659"/>
                  </a:moveTo>
                  <a:cubicBezTo>
                    <a:pt x="229" y="7773"/>
                    <a:pt x="229" y="3886"/>
                    <a:pt x="0" y="0"/>
                  </a:cubicBezTo>
                  <a:cubicBezTo>
                    <a:pt x="229" y="3886"/>
                    <a:pt x="229" y="7773"/>
                    <a:pt x="229" y="11659"/>
                  </a:cubicBezTo>
                  <a:close/>
                </a:path>
              </a:pathLst>
            </a:custGeom>
            <a:solidFill>
              <a:srgbClr val="FFFFFF"/>
            </a:solidFill>
            <a:ln w="2286" cap="flat">
              <a:noFill/>
              <a:prstDash val="solid"/>
              <a:miter/>
            </a:ln>
          </p:spPr>
          <p:txBody>
            <a:bodyPr rtlCol="0" anchor="ctr"/>
            <a:lstStyle/>
            <a:p>
              <a:endParaRPr lang="en-US"/>
            </a:p>
          </p:txBody>
        </p:sp>
        <p:sp>
          <p:nvSpPr>
            <p:cNvPr id="80" name="Freeform 138">
              <a:extLst>
                <a:ext uri="{FF2B5EF4-FFF2-40B4-BE49-F238E27FC236}">
                  <a16:creationId xmlns:a16="http://schemas.microsoft.com/office/drawing/2014/main" id="{174F0F71-6E52-F7C9-C90B-D67E251BACDB}"/>
                </a:ext>
              </a:extLst>
            </p:cNvPr>
            <p:cNvSpPr/>
            <p:nvPr/>
          </p:nvSpPr>
          <p:spPr>
            <a:xfrm>
              <a:off x="2863824" y="6187516"/>
              <a:ext cx="8915" cy="228"/>
            </a:xfrm>
            <a:custGeom>
              <a:avLst/>
              <a:gdLst>
                <a:gd name="connsiteX0" fmla="*/ 8915 w 8915"/>
                <a:gd name="connsiteY0" fmla="*/ 229 h 228"/>
                <a:gd name="connsiteX1" fmla="*/ 0 w 8915"/>
                <a:gd name="connsiteY1" fmla="*/ 0 h 228"/>
                <a:gd name="connsiteX2" fmla="*/ 8915 w 8915"/>
                <a:gd name="connsiteY2" fmla="*/ 229 h 228"/>
              </a:gdLst>
              <a:ahLst/>
              <a:cxnLst>
                <a:cxn ang="0">
                  <a:pos x="connsiteX0" y="connsiteY0"/>
                </a:cxn>
                <a:cxn ang="0">
                  <a:pos x="connsiteX1" y="connsiteY1"/>
                </a:cxn>
                <a:cxn ang="0">
                  <a:pos x="connsiteX2" y="connsiteY2"/>
                </a:cxn>
              </a:cxnLst>
              <a:rect l="l" t="t" r="r" b="b"/>
              <a:pathLst>
                <a:path w="8915" h="228">
                  <a:moveTo>
                    <a:pt x="8915" y="229"/>
                  </a:moveTo>
                  <a:cubicBezTo>
                    <a:pt x="5944" y="229"/>
                    <a:pt x="2972" y="0"/>
                    <a:pt x="0" y="0"/>
                  </a:cubicBezTo>
                  <a:cubicBezTo>
                    <a:pt x="2972" y="0"/>
                    <a:pt x="5944" y="0"/>
                    <a:pt x="8915" y="229"/>
                  </a:cubicBezTo>
                  <a:close/>
                </a:path>
              </a:pathLst>
            </a:custGeom>
            <a:solidFill>
              <a:srgbClr val="FFFFFF"/>
            </a:solidFill>
            <a:ln w="2286" cap="flat">
              <a:noFill/>
              <a:prstDash val="solid"/>
              <a:miter/>
            </a:ln>
          </p:spPr>
          <p:txBody>
            <a:bodyPr rtlCol="0" anchor="ctr"/>
            <a:lstStyle/>
            <a:p>
              <a:endParaRPr lang="en-US"/>
            </a:p>
          </p:txBody>
        </p:sp>
        <p:sp>
          <p:nvSpPr>
            <p:cNvPr id="81" name="Freeform 139">
              <a:extLst>
                <a:ext uri="{FF2B5EF4-FFF2-40B4-BE49-F238E27FC236}">
                  <a16:creationId xmlns:a16="http://schemas.microsoft.com/office/drawing/2014/main" id="{2CB55396-2CBD-9EC8-593B-F5DD6A1CE5CF}"/>
                </a:ext>
              </a:extLst>
            </p:cNvPr>
            <p:cNvSpPr/>
            <p:nvPr/>
          </p:nvSpPr>
          <p:spPr>
            <a:xfrm>
              <a:off x="3057448" y="618957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82" name="Freeform 140">
              <a:extLst>
                <a:ext uri="{FF2B5EF4-FFF2-40B4-BE49-F238E27FC236}">
                  <a16:creationId xmlns:a16="http://schemas.microsoft.com/office/drawing/2014/main" id="{16404085-093E-28AC-D6EB-6825F45C8263}"/>
                </a:ext>
              </a:extLst>
            </p:cNvPr>
            <p:cNvSpPr/>
            <p:nvPr/>
          </p:nvSpPr>
          <p:spPr>
            <a:xfrm>
              <a:off x="3097682" y="6189573"/>
              <a:ext cx="6629" cy="2286"/>
            </a:xfrm>
            <a:custGeom>
              <a:avLst/>
              <a:gdLst>
                <a:gd name="connsiteX0" fmla="*/ 6629 w 6629"/>
                <a:gd name="connsiteY0" fmla="*/ 0 h 2286"/>
                <a:gd name="connsiteX1" fmla="*/ 0 w 6629"/>
                <a:gd name="connsiteY1" fmla="*/ 0 h 2286"/>
                <a:gd name="connsiteX2" fmla="*/ 6629 w 6629"/>
                <a:gd name="connsiteY2" fmla="*/ 0 h 2286"/>
              </a:gdLst>
              <a:ahLst/>
              <a:cxnLst>
                <a:cxn ang="0">
                  <a:pos x="connsiteX0" y="connsiteY0"/>
                </a:cxn>
                <a:cxn ang="0">
                  <a:pos x="connsiteX1" y="connsiteY1"/>
                </a:cxn>
                <a:cxn ang="0">
                  <a:pos x="connsiteX2" y="connsiteY2"/>
                </a:cxn>
              </a:cxnLst>
              <a:rect l="l" t="t" r="r" b="b"/>
              <a:pathLst>
                <a:path w="6629" h="2286">
                  <a:moveTo>
                    <a:pt x="6629" y="0"/>
                  </a:moveTo>
                  <a:cubicBezTo>
                    <a:pt x="4343" y="0"/>
                    <a:pt x="2057" y="0"/>
                    <a:pt x="0" y="0"/>
                  </a:cubicBezTo>
                  <a:cubicBezTo>
                    <a:pt x="2057" y="0"/>
                    <a:pt x="4343" y="0"/>
                    <a:pt x="6629" y="0"/>
                  </a:cubicBezTo>
                  <a:close/>
                </a:path>
              </a:pathLst>
            </a:custGeom>
            <a:solidFill>
              <a:srgbClr val="FFFFFF"/>
            </a:solidFill>
            <a:ln w="2286" cap="flat">
              <a:noFill/>
              <a:prstDash val="solid"/>
              <a:miter/>
            </a:ln>
          </p:spPr>
          <p:txBody>
            <a:bodyPr rtlCol="0" anchor="ctr"/>
            <a:lstStyle/>
            <a:p>
              <a:endParaRPr lang="en-US"/>
            </a:p>
          </p:txBody>
        </p:sp>
        <p:sp>
          <p:nvSpPr>
            <p:cNvPr id="83" name="Freeform 141">
              <a:extLst>
                <a:ext uri="{FF2B5EF4-FFF2-40B4-BE49-F238E27FC236}">
                  <a16:creationId xmlns:a16="http://schemas.microsoft.com/office/drawing/2014/main" id="{2CE134C1-D4EA-1F9F-E6B7-34C9EC2BFEA6}"/>
                </a:ext>
              </a:extLst>
            </p:cNvPr>
            <p:cNvSpPr/>
            <p:nvPr/>
          </p:nvSpPr>
          <p:spPr>
            <a:xfrm>
              <a:off x="2836849" y="6186144"/>
              <a:ext cx="7086" cy="457"/>
            </a:xfrm>
            <a:custGeom>
              <a:avLst/>
              <a:gdLst>
                <a:gd name="connsiteX0" fmla="*/ 7087 w 7086"/>
                <a:gd name="connsiteY0" fmla="*/ 457 h 457"/>
                <a:gd name="connsiteX1" fmla="*/ 0 w 7086"/>
                <a:gd name="connsiteY1" fmla="*/ 0 h 457"/>
                <a:gd name="connsiteX2" fmla="*/ 7087 w 7086"/>
                <a:gd name="connsiteY2" fmla="*/ 457 h 457"/>
              </a:gdLst>
              <a:ahLst/>
              <a:cxnLst>
                <a:cxn ang="0">
                  <a:pos x="connsiteX0" y="connsiteY0"/>
                </a:cxn>
                <a:cxn ang="0">
                  <a:pos x="connsiteX1" y="connsiteY1"/>
                </a:cxn>
                <a:cxn ang="0">
                  <a:pos x="connsiteX2" y="connsiteY2"/>
                </a:cxn>
              </a:cxnLst>
              <a:rect l="l" t="t" r="r" b="b"/>
              <a:pathLst>
                <a:path w="7086" h="457">
                  <a:moveTo>
                    <a:pt x="7087" y="457"/>
                  </a:moveTo>
                  <a:cubicBezTo>
                    <a:pt x="4572" y="228"/>
                    <a:pt x="2286" y="228"/>
                    <a:pt x="0" y="0"/>
                  </a:cubicBezTo>
                  <a:cubicBezTo>
                    <a:pt x="2057" y="228"/>
                    <a:pt x="4572" y="228"/>
                    <a:pt x="7087" y="457"/>
                  </a:cubicBezTo>
                  <a:close/>
                </a:path>
              </a:pathLst>
            </a:custGeom>
            <a:solidFill>
              <a:srgbClr val="FFFFFF"/>
            </a:solidFill>
            <a:ln w="2286" cap="flat">
              <a:noFill/>
              <a:prstDash val="solid"/>
              <a:miter/>
            </a:ln>
          </p:spPr>
          <p:txBody>
            <a:bodyPr rtlCol="0" anchor="ctr"/>
            <a:lstStyle/>
            <a:p>
              <a:endParaRPr lang="en-US"/>
            </a:p>
          </p:txBody>
        </p:sp>
        <p:sp>
          <p:nvSpPr>
            <p:cNvPr id="84" name="Freeform 142">
              <a:extLst>
                <a:ext uri="{FF2B5EF4-FFF2-40B4-BE49-F238E27FC236}">
                  <a16:creationId xmlns:a16="http://schemas.microsoft.com/office/drawing/2014/main" id="{81650E95-C46A-7784-4D0F-3C838DC7B4FB}"/>
                </a:ext>
              </a:extLst>
            </p:cNvPr>
            <p:cNvSpPr/>
            <p:nvPr/>
          </p:nvSpPr>
          <p:spPr>
            <a:xfrm>
              <a:off x="2843936" y="6186373"/>
              <a:ext cx="3886" cy="228"/>
            </a:xfrm>
            <a:custGeom>
              <a:avLst/>
              <a:gdLst>
                <a:gd name="connsiteX0" fmla="*/ 3886 w 3886"/>
                <a:gd name="connsiteY0" fmla="*/ 229 h 228"/>
                <a:gd name="connsiteX1" fmla="*/ 0 w 3886"/>
                <a:gd name="connsiteY1" fmla="*/ 0 h 228"/>
                <a:gd name="connsiteX2" fmla="*/ 3886 w 3886"/>
                <a:gd name="connsiteY2" fmla="*/ 229 h 228"/>
              </a:gdLst>
              <a:ahLst/>
              <a:cxnLst>
                <a:cxn ang="0">
                  <a:pos x="connsiteX0" y="connsiteY0"/>
                </a:cxn>
                <a:cxn ang="0">
                  <a:pos x="connsiteX1" y="connsiteY1"/>
                </a:cxn>
                <a:cxn ang="0">
                  <a:pos x="connsiteX2" y="connsiteY2"/>
                </a:cxn>
              </a:cxnLst>
              <a:rect l="l" t="t" r="r" b="b"/>
              <a:pathLst>
                <a:path w="3886" h="228">
                  <a:moveTo>
                    <a:pt x="3886" y="229"/>
                  </a:moveTo>
                  <a:cubicBezTo>
                    <a:pt x="2515" y="229"/>
                    <a:pt x="1143" y="0"/>
                    <a:pt x="0" y="0"/>
                  </a:cubicBezTo>
                  <a:cubicBezTo>
                    <a:pt x="1143" y="229"/>
                    <a:pt x="2515" y="229"/>
                    <a:pt x="3886" y="229"/>
                  </a:cubicBezTo>
                  <a:close/>
                </a:path>
              </a:pathLst>
            </a:custGeom>
            <a:solidFill>
              <a:srgbClr val="FFFFFF"/>
            </a:solidFill>
            <a:ln w="2286" cap="flat">
              <a:noFill/>
              <a:prstDash val="solid"/>
              <a:miter/>
            </a:ln>
          </p:spPr>
          <p:txBody>
            <a:bodyPr rtlCol="0" anchor="ctr"/>
            <a:lstStyle/>
            <a:p>
              <a:endParaRPr lang="en-US"/>
            </a:p>
          </p:txBody>
        </p:sp>
        <p:sp>
          <p:nvSpPr>
            <p:cNvPr id="85" name="Freeform 143">
              <a:extLst>
                <a:ext uri="{FF2B5EF4-FFF2-40B4-BE49-F238E27FC236}">
                  <a16:creationId xmlns:a16="http://schemas.microsoft.com/office/drawing/2014/main" id="{02711D4D-A0ED-75A5-A91B-A6B4401AC987}"/>
                </a:ext>
              </a:extLst>
            </p:cNvPr>
            <p:cNvSpPr/>
            <p:nvPr/>
          </p:nvSpPr>
          <p:spPr>
            <a:xfrm>
              <a:off x="3285820" y="6187973"/>
              <a:ext cx="11658" cy="228"/>
            </a:xfrm>
            <a:custGeom>
              <a:avLst/>
              <a:gdLst>
                <a:gd name="connsiteX0" fmla="*/ 11659 w 11658"/>
                <a:gd name="connsiteY0" fmla="*/ 0 h 228"/>
                <a:gd name="connsiteX1" fmla="*/ 0 w 11658"/>
                <a:gd name="connsiteY1" fmla="*/ 229 h 228"/>
                <a:gd name="connsiteX2" fmla="*/ 11659 w 11658"/>
                <a:gd name="connsiteY2" fmla="*/ 0 h 228"/>
              </a:gdLst>
              <a:ahLst/>
              <a:cxnLst>
                <a:cxn ang="0">
                  <a:pos x="connsiteX0" y="connsiteY0"/>
                </a:cxn>
                <a:cxn ang="0">
                  <a:pos x="connsiteX1" y="connsiteY1"/>
                </a:cxn>
                <a:cxn ang="0">
                  <a:pos x="connsiteX2" y="connsiteY2"/>
                </a:cxn>
              </a:cxnLst>
              <a:rect l="l" t="t" r="r" b="b"/>
              <a:pathLst>
                <a:path w="11658" h="228">
                  <a:moveTo>
                    <a:pt x="11659" y="0"/>
                  </a:moveTo>
                  <a:cubicBezTo>
                    <a:pt x="7772" y="0"/>
                    <a:pt x="3886" y="0"/>
                    <a:pt x="0" y="229"/>
                  </a:cubicBezTo>
                  <a:cubicBezTo>
                    <a:pt x="3886" y="229"/>
                    <a:pt x="7772" y="0"/>
                    <a:pt x="11659" y="0"/>
                  </a:cubicBezTo>
                  <a:close/>
                </a:path>
              </a:pathLst>
            </a:custGeom>
            <a:solidFill>
              <a:srgbClr val="FFFFFF"/>
            </a:solidFill>
            <a:ln w="2286" cap="flat">
              <a:noFill/>
              <a:prstDash val="solid"/>
              <a:miter/>
            </a:ln>
          </p:spPr>
          <p:txBody>
            <a:bodyPr rtlCol="0" anchor="ctr"/>
            <a:lstStyle/>
            <a:p>
              <a:endParaRPr lang="en-US"/>
            </a:p>
          </p:txBody>
        </p:sp>
        <p:sp>
          <p:nvSpPr>
            <p:cNvPr id="86" name="Freeform 144">
              <a:extLst>
                <a:ext uri="{FF2B5EF4-FFF2-40B4-BE49-F238E27FC236}">
                  <a16:creationId xmlns:a16="http://schemas.microsoft.com/office/drawing/2014/main" id="{2E417812-FF6B-1566-0DD2-CD65464D1013}"/>
                </a:ext>
              </a:extLst>
            </p:cNvPr>
            <p:cNvSpPr/>
            <p:nvPr/>
          </p:nvSpPr>
          <p:spPr>
            <a:xfrm>
              <a:off x="3461842" y="5510631"/>
              <a:ext cx="15773" cy="7772"/>
            </a:xfrm>
            <a:custGeom>
              <a:avLst/>
              <a:gdLst>
                <a:gd name="connsiteX0" fmla="*/ 0 w 15773"/>
                <a:gd name="connsiteY0" fmla="*/ 0 h 7772"/>
                <a:gd name="connsiteX1" fmla="*/ 15773 w 15773"/>
                <a:gd name="connsiteY1" fmla="*/ 7772 h 7772"/>
                <a:gd name="connsiteX2" fmla="*/ 0 w 15773"/>
                <a:gd name="connsiteY2" fmla="*/ 0 h 7772"/>
              </a:gdLst>
              <a:ahLst/>
              <a:cxnLst>
                <a:cxn ang="0">
                  <a:pos x="connsiteX0" y="connsiteY0"/>
                </a:cxn>
                <a:cxn ang="0">
                  <a:pos x="connsiteX1" y="connsiteY1"/>
                </a:cxn>
                <a:cxn ang="0">
                  <a:pos x="connsiteX2" y="connsiteY2"/>
                </a:cxn>
              </a:cxnLst>
              <a:rect l="l" t="t" r="r" b="b"/>
              <a:pathLst>
                <a:path w="15773" h="7772">
                  <a:moveTo>
                    <a:pt x="0" y="0"/>
                  </a:moveTo>
                  <a:cubicBezTo>
                    <a:pt x="5944" y="2057"/>
                    <a:pt x="11201" y="4800"/>
                    <a:pt x="15773" y="7772"/>
                  </a:cubicBezTo>
                  <a:cubicBezTo>
                    <a:pt x="11201" y="4800"/>
                    <a:pt x="5944" y="2057"/>
                    <a:pt x="0" y="0"/>
                  </a:cubicBezTo>
                  <a:close/>
                </a:path>
              </a:pathLst>
            </a:custGeom>
            <a:solidFill>
              <a:srgbClr val="FFFFFF"/>
            </a:solidFill>
            <a:ln w="2286" cap="flat">
              <a:noFill/>
              <a:prstDash val="solid"/>
              <a:miter/>
            </a:ln>
          </p:spPr>
          <p:txBody>
            <a:bodyPr rtlCol="0" anchor="ctr"/>
            <a:lstStyle/>
            <a:p>
              <a:endParaRPr lang="en-US"/>
            </a:p>
          </p:txBody>
        </p:sp>
        <p:sp>
          <p:nvSpPr>
            <p:cNvPr id="87" name="Freeform 145">
              <a:extLst>
                <a:ext uri="{FF2B5EF4-FFF2-40B4-BE49-F238E27FC236}">
                  <a16:creationId xmlns:a16="http://schemas.microsoft.com/office/drawing/2014/main" id="{422D3DA7-DC76-6ED1-B4AF-B1430C0A0901}"/>
                </a:ext>
              </a:extLst>
            </p:cNvPr>
            <p:cNvSpPr/>
            <p:nvPr/>
          </p:nvSpPr>
          <p:spPr>
            <a:xfrm>
              <a:off x="3484245" y="6122365"/>
              <a:ext cx="2971" cy="15087"/>
            </a:xfrm>
            <a:custGeom>
              <a:avLst/>
              <a:gdLst>
                <a:gd name="connsiteX0" fmla="*/ 2972 w 2971"/>
                <a:gd name="connsiteY0" fmla="*/ 0 h 15087"/>
                <a:gd name="connsiteX1" fmla="*/ 0 w 2971"/>
                <a:gd name="connsiteY1" fmla="*/ 15088 h 15087"/>
                <a:gd name="connsiteX2" fmla="*/ 2972 w 2971"/>
                <a:gd name="connsiteY2" fmla="*/ 0 h 15087"/>
              </a:gdLst>
              <a:ahLst/>
              <a:cxnLst>
                <a:cxn ang="0">
                  <a:pos x="connsiteX0" y="connsiteY0"/>
                </a:cxn>
                <a:cxn ang="0">
                  <a:pos x="connsiteX1" y="connsiteY1"/>
                </a:cxn>
                <a:cxn ang="0">
                  <a:pos x="connsiteX2" y="connsiteY2"/>
                </a:cxn>
              </a:cxnLst>
              <a:rect l="l" t="t" r="r" b="b"/>
              <a:pathLst>
                <a:path w="2971" h="15087">
                  <a:moveTo>
                    <a:pt x="2972" y="0"/>
                  </a:moveTo>
                  <a:cubicBezTo>
                    <a:pt x="2057" y="5029"/>
                    <a:pt x="914" y="10059"/>
                    <a:pt x="0" y="15088"/>
                  </a:cubicBezTo>
                  <a:cubicBezTo>
                    <a:pt x="1143" y="10059"/>
                    <a:pt x="2057" y="5029"/>
                    <a:pt x="2972" y="0"/>
                  </a:cubicBezTo>
                  <a:close/>
                </a:path>
              </a:pathLst>
            </a:custGeom>
            <a:solidFill>
              <a:srgbClr val="FFFFFF"/>
            </a:solidFill>
            <a:ln w="2286" cap="flat">
              <a:noFill/>
              <a:prstDash val="solid"/>
              <a:miter/>
            </a:ln>
          </p:spPr>
          <p:txBody>
            <a:bodyPr rtlCol="0" anchor="ctr"/>
            <a:lstStyle/>
            <a:p>
              <a:endParaRPr lang="en-US"/>
            </a:p>
          </p:txBody>
        </p:sp>
        <p:sp>
          <p:nvSpPr>
            <p:cNvPr id="88" name="Freeform 146">
              <a:extLst>
                <a:ext uri="{FF2B5EF4-FFF2-40B4-BE49-F238E27FC236}">
                  <a16:creationId xmlns:a16="http://schemas.microsoft.com/office/drawing/2014/main" id="{1CBFE3A3-21E7-D8B1-7706-194D4D10827E}"/>
                </a:ext>
              </a:extLst>
            </p:cNvPr>
            <p:cNvSpPr/>
            <p:nvPr/>
          </p:nvSpPr>
          <p:spPr>
            <a:xfrm>
              <a:off x="3500475" y="5993206"/>
              <a:ext cx="685" cy="14630"/>
            </a:xfrm>
            <a:custGeom>
              <a:avLst/>
              <a:gdLst>
                <a:gd name="connsiteX0" fmla="*/ 686 w 685"/>
                <a:gd name="connsiteY0" fmla="*/ 0 h 14630"/>
                <a:gd name="connsiteX1" fmla="*/ 0 w 685"/>
                <a:gd name="connsiteY1" fmla="*/ 14631 h 14630"/>
                <a:gd name="connsiteX2" fmla="*/ 686 w 685"/>
                <a:gd name="connsiteY2" fmla="*/ 0 h 14630"/>
              </a:gdLst>
              <a:ahLst/>
              <a:cxnLst>
                <a:cxn ang="0">
                  <a:pos x="connsiteX0" y="connsiteY0"/>
                </a:cxn>
                <a:cxn ang="0">
                  <a:pos x="connsiteX1" y="connsiteY1"/>
                </a:cxn>
                <a:cxn ang="0">
                  <a:pos x="connsiteX2" y="connsiteY2"/>
                </a:cxn>
              </a:cxnLst>
              <a:rect l="l" t="t" r="r" b="b"/>
              <a:pathLst>
                <a:path w="685" h="14630">
                  <a:moveTo>
                    <a:pt x="686" y="0"/>
                  </a:moveTo>
                  <a:cubicBezTo>
                    <a:pt x="229" y="4801"/>
                    <a:pt x="0" y="9830"/>
                    <a:pt x="0" y="14631"/>
                  </a:cubicBezTo>
                  <a:cubicBezTo>
                    <a:pt x="0" y="9601"/>
                    <a:pt x="229" y="4801"/>
                    <a:pt x="686" y="0"/>
                  </a:cubicBezTo>
                  <a:close/>
                </a:path>
              </a:pathLst>
            </a:custGeom>
            <a:solidFill>
              <a:srgbClr val="FFFFFF"/>
            </a:solidFill>
            <a:ln w="2286" cap="flat">
              <a:noFill/>
              <a:prstDash val="solid"/>
              <a:miter/>
            </a:ln>
          </p:spPr>
          <p:txBody>
            <a:bodyPr rtlCol="0" anchor="ctr"/>
            <a:lstStyle/>
            <a:p>
              <a:endParaRPr lang="en-US"/>
            </a:p>
          </p:txBody>
        </p:sp>
        <p:sp>
          <p:nvSpPr>
            <p:cNvPr id="89" name="Freeform 147">
              <a:extLst>
                <a:ext uri="{FF2B5EF4-FFF2-40B4-BE49-F238E27FC236}">
                  <a16:creationId xmlns:a16="http://schemas.microsoft.com/office/drawing/2014/main" id="{18C87AD9-4DF6-8BC9-0F1E-2E2BBFAE1116}"/>
                </a:ext>
              </a:extLst>
            </p:cNvPr>
            <p:cNvSpPr/>
            <p:nvPr/>
          </p:nvSpPr>
          <p:spPr>
            <a:xfrm>
              <a:off x="3375431" y="6186830"/>
              <a:ext cx="8686" cy="228"/>
            </a:xfrm>
            <a:custGeom>
              <a:avLst/>
              <a:gdLst>
                <a:gd name="connsiteX0" fmla="*/ 8687 w 8686"/>
                <a:gd name="connsiteY0" fmla="*/ 0 h 228"/>
                <a:gd name="connsiteX1" fmla="*/ 0 w 8686"/>
                <a:gd name="connsiteY1" fmla="*/ 229 h 228"/>
                <a:gd name="connsiteX2" fmla="*/ 8687 w 8686"/>
                <a:gd name="connsiteY2" fmla="*/ 0 h 228"/>
              </a:gdLst>
              <a:ahLst/>
              <a:cxnLst>
                <a:cxn ang="0">
                  <a:pos x="connsiteX0" y="connsiteY0"/>
                </a:cxn>
                <a:cxn ang="0">
                  <a:pos x="connsiteX1" y="connsiteY1"/>
                </a:cxn>
                <a:cxn ang="0">
                  <a:pos x="connsiteX2" y="connsiteY2"/>
                </a:cxn>
              </a:cxnLst>
              <a:rect l="l" t="t" r="r" b="b"/>
              <a:pathLst>
                <a:path w="8686" h="228">
                  <a:moveTo>
                    <a:pt x="8687" y="0"/>
                  </a:moveTo>
                  <a:cubicBezTo>
                    <a:pt x="5944" y="0"/>
                    <a:pt x="2972" y="0"/>
                    <a:pt x="0" y="229"/>
                  </a:cubicBezTo>
                  <a:cubicBezTo>
                    <a:pt x="2972" y="229"/>
                    <a:pt x="5944" y="0"/>
                    <a:pt x="8687" y="0"/>
                  </a:cubicBezTo>
                  <a:close/>
                </a:path>
              </a:pathLst>
            </a:custGeom>
            <a:solidFill>
              <a:srgbClr val="FFFFFF"/>
            </a:solidFill>
            <a:ln w="2286" cap="flat">
              <a:noFill/>
              <a:prstDash val="solid"/>
              <a:miter/>
            </a:ln>
          </p:spPr>
          <p:txBody>
            <a:bodyPr rtlCol="0" anchor="ctr"/>
            <a:lstStyle/>
            <a:p>
              <a:endParaRPr lang="en-US"/>
            </a:p>
          </p:txBody>
        </p:sp>
        <p:sp>
          <p:nvSpPr>
            <p:cNvPr id="90" name="Freeform 148">
              <a:extLst>
                <a:ext uri="{FF2B5EF4-FFF2-40B4-BE49-F238E27FC236}">
                  <a16:creationId xmlns:a16="http://schemas.microsoft.com/office/drawing/2014/main" id="{7CB028FF-0D85-8AE6-5EF6-9C55BFD015E7}"/>
                </a:ext>
              </a:extLst>
            </p:cNvPr>
            <p:cNvSpPr/>
            <p:nvPr/>
          </p:nvSpPr>
          <p:spPr>
            <a:xfrm>
              <a:off x="3480816" y="6144539"/>
              <a:ext cx="2057" cy="7086"/>
            </a:xfrm>
            <a:custGeom>
              <a:avLst/>
              <a:gdLst>
                <a:gd name="connsiteX0" fmla="*/ 2057 w 2057"/>
                <a:gd name="connsiteY0" fmla="*/ 0 h 7086"/>
                <a:gd name="connsiteX1" fmla="*/ 0 w 2057"/>
                <a:gd name="connsiteY1" fmla="*/ 7087 h 7086"/>
                <a:gd name="connsiteX2" fmla="*/ 2057 w 2057"/>
                <a:gd name="connsiteY2" fmla="*/ 0 h 7086"/>
              </a:gdLst>
              <a:ahLst/>
              <a:cxnLst>
                <a:cxn ang="0">
                  <a:pos x="connsiteX0" y="connsiteY0"/>
                </a:cxn>
                <a:cxn ang="0">
                  <a:pos x="connsiteX1" y="connsiteY1"/>
                </a:cxn>
                <a:cxn ang="0">
                  <a:pos x="connsiteX2" y="connsiteY2"/>
                </a:cxn>
              </a:cxnLst>
              <a:rect l="l" t="t" r="r" b="b"/>
              <a:pathLst>
                <a:path w="2057" h="7086">
                  <a:moveTo>
                    <a:pt x="2057" y="0"/>
                  </a:moveTo>
                  <a:cubicBezTo>
                    <a:pt x="1372" y="2286"/>
                    <a:pt x="914" y="4801"/>
                    <a:pt x="0" y="7087"/>
                  </a:cubicBezTo>
                  <a:cubicBezTo>
                    <a:pt x="914" y="4801"/>
                    <a:pt x="1600" y="2515"/>
                    <a:pt x="2057" y="0"/>
                  </a:cubicBezTo>
                  <a:close/>
                </a:path>
              </a:pathLst>
            </a:custGeom>
            <a:solidFill>
              <a:srgbClr val="FFFFFF"/>
            </a:solidFill>
            <a:ln w="2286" cap="flat">
              <a:noFill/>
              <a:prstDash val="solid"/>
              <a:miter/>
            </a:ln>
          </p:spPr>
          <p:txBody>
            <a:bodyPr rtlCol="0" anchor="ctr"/>
            <a:lstStyle/>
            <a:p>
              <a:endParaRPr lang="en-US"/>
            </a:p>
          </p:txBody>
        </p:sp>
        <p:sp>
          <p:nvSpPr>
            <p:cNvPr id="91" name="Freeform 149">
              <a:extLst>
                <a:ext uri="{FF2B5EF4-FFF2-40B4-BE49-F238E27FC236}">
                  <a16:creationId xmlns:a16="http://schemas.microsoft.com/office/drawing/2014/main" id="{5839DF32-A9A9-6067-A3F0-0A1AB28E5D2E}"/>
                </a:ext>
              </a:extLst>
            </p:cNvPr>
            <p:cNvSpPr/>
            <p:nvPr/>
          </p:nvSpPr>
          <p:spPr>
            <a:xfrm>
              <a:off x="2470632" y="5290943"/>
              <a:ext cx="234315" cy="236525"/>
            </a:xfrm>
            <a:custGeom>
              <a:avLst/>
              <a:gdLst>
                <a:gd name="connsiteX0" fmla="*/ 234315 w 234315"/>
                <a:gd name="connsiteY0" fmla="*/ 123676 h 236525"/>
                <a:gd name="connsiteX1" fmla="*/ 112014 w 234315"/>
                <a:gd name="connsiteY1" fmla="*/ 232 h 236525"/>
                <a:gd name="connsiteX2" fmla="*/ 0 w 234315"/>
                <a:gd name="connsiteY2" fmla="*/ 117733 h 236525"/>
                <a:gd name="connsiteX3" fmla="*/ 119786 w 234315"/>
                <a:gd name="connsiteY3" fmla="*/ 236376 h 236525"/>
                <a:gd name="connsiteX4" fmla="*/ 234315 w 234315"/>
                <a:gd name="connsiteY4" fmla="*/ 123676 h 23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 h="236525">
                  <a:moveTo>
                    <a:pt x="234315" y="123676"/>
                  </a:moveTo>
                  <a:cubicBezTo>
                    <a:pt x="234315" y="72927"/>
                    <a:pt x="180137" y="-4797"/>
                    <a:pt x="112014" y="232"/>
                  </a:cubicBezTo>
                  <a:cubicBezTo>
                    <a:pt x="45491" y="-1596"/>
                    <a:pt x="0" y="50524"/>
                    <a:pt x="0" y="117733"/>
                  </a:cubicBezTo>
                  <a:cubicBezTo>
                    <a:pt x="229" y="190656"/>
                    <a:pt x="49606" y="232490"/>
                    <a:pt x="119786" y="236376"/>
                  </a:cubicBezTo>
                  <a:cubicBezTo>
                    <a:pt x="179222" y="240034"/>
                    <a:pt x="234544" y="176026"/>
                    <a:pt x="234315" y="123676"/>
                  </a:cubicBezTo>
                  <a:close/>
                </a:path>
              </a:pathLst>
            </a:custGeom>
            <a:solidFill>
              <a:srgbClr val="FFFFFF"/>
            </a:solidFill>
            <a:ln w="2286" cap="flat">
              <a:noFill/>
              <a:prstDash val="solid"/>
              <a:miter/>
            </a:ln>
          </p:spPr>
          <p:txBody>
            <a:bodyPr rtlCol="0" anchor="ctr"/>
            <a:lstStyle/>
            <a:p>
              <a:endParaRPr lang="en-US"/>
            </a:p>
          </p:txBody>
        </p:sp>
        <p:sp>
          <p:nvSpPr>
            <p:cNvPr id="92" name="Freeform 150">
              <a:extLst>
                <a:ext uri="{FF2B5EF4-FFF2-40B4-BE49-F238E27FC236}">
                  <a16:creationId xmlns:a16="http://schemas.microsoft.com/office/drawing/2014/main" id="{D0C0754A-A36C-D654-850C-DE86371A1A7D}"/>
                </a:ext>
              </a:extLst>
            </p:cNvPr>
            <p:cNvSpPr/>
            <p:nvPr/>
          </p:nvSpPr>
          <p:spPr>
            <a:xfrm>
              <a:off x="2586810" y="5965591"/>
              <a:ext cx="103616" cy="209454"/>
            </a:xfrm>
            <a:custGeom>
              <a:avLst/>
              <a:gdLst>
                <a:gd name="connsiteX0" fmla="*/ 89334 w 103616"/>
                <a:gd name="connsiteY0" fmla="*/ 1326 h 209454"/>
                <a:gd name="connsiteX1" fmla="*/ 46128 w 103616"/>
                <a:gd name="connsiteY1" fmla="*/ 5670 h 209454"/>
                <a:gd name="connsiteX2" fmla="*/ 34241 w 103616"/>
                <a:gd name="connsiteY2" fmla="*/ 4755 h 209454"/>
                <a:gd name="connsiteX3" fmla="*/ 6352 w 103616"/>
                <a:gd name="connsiteY3" fmla="*/ 30816 h 209454"/>
                <a:gd name="connsiteX4" fmla="*/ 866 w 103616"/>
                <a:gd name="connsiteY4" fmla="*/ 151059 h 209454"/>
                <a:gd name="connsiteX5" fmla="*/ 866 w 103616"/>
                <a:gd name="connsiteY5" fmla="*/ 177348 h 209454"/>
                <a:gd name="connsiteX6" fmla="*/ 28983 w 103616"/>
                <a:gd name="connsiteY6" fmla="*/ 208209 h 209454"/>
                <a:gd name="connsiteX7" fmla="*/ 74932 w 103616"/>
                <a:gd name="connsiteY7" fmla="*/ 186035 h 209454"/>
                <a:gd name="connsiteX8" fmla="*/ 96878 w 103616"/>
                <a:gd name="connsiteY8" fmla="*/ 79736 h 209454"/>
                <a:gd name="connsiteX9" fmla="*/ 103507 w 103616"/>
                <a:gd name="connsiteY9" fmla="*/ 12528 h 209454"/>
                <a:gd name="connsiteX10" fmla="*/ 89334 w 103616"/>
                <a:gd name="connsiteY10" fmla="*/ 1326 h 20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616" h="209454">
                  <a:moveTo>
                    <a:pt x="89334" y="1326"/>
                  </a:moveTo>
                  <a:cubicBezTo>
                    <a:pt x="75161" y="7270"/>
                    <a:pt x="60302" y="4527"/>
                    <a:pt x="46128" y="5670"/>
                  </a:cubicBezTo>
                  <a:cubicBezTo>
                    <a:pt x="42014" y="5441"/>
                    <a:pt x="38127" y="4984"/>
                    <a:pt x="34241" y="4755"/>
                  </a:cubicBezTo>
                  <a:cubicBezTo>
                    <a:pt x="6809" y="3155"/>
                    <a:pt x="7266" y="3155"/>
                    <a:pt x="6352" y="30816"/>
                  </a:cubicBezTo>
                  <a:cubicBezTo>
                    <a:pt x="4980" y="70821"/>
                    <a:pt x="6809" y="111283"/>
                    <a:pt x="866" y="151059"/>
                  </a:cubicBezTo>
                  <a:cubicBezTo>
                    <a:pt x="-506" y="159746"/>
                    <a:pt x="-49" y="168661"/>
                    <a:pt x="866" y="177348"/>
                  </a:cubicBezTo>
                  <a:cubicBezTo>
                    <a:pt x="3380" y="199294"/>
                    <a:pt x="9781" y="205923"/>
                    <a:pt x="28983" y="208209"/>
                  </a:cubicBezTo>
                  <a:cubicBezTo>
                    <a:pt x="61216" y="211638"/>
                    <a:pt x="67160" y="209124"/>
                    <a:pt x="74932" y="186035"/>
                  </a:cubicBezTo>
                  <a:cubicBezTo>
                    <a:pt x="86819" y="151516"/>
                    <a:pt x="91163" y="115626"/>
                    <a:pt x="96878" y="79736"/>
                  </a:cubicBezTo>
                  <a:cubicBezTo>
                    <a:pt x="100307" y="57562"/>
                    <a:pt x="101678" y="34930"/>
                    <a:pt x="103507" y="12528"/>
                  </a:cubicBezTo>
                  <a:cubicBezTo>
                    <a:pt x="104421" y="3155"/>
                    <a:pt x="99621" y="-2789"/>
                    <a:pt x="89334" y="1326"/>
                  </a:cubicBezTo>
                  <a:close/>
                </a:path>
              </a:pathLst>
            </a:custGeom>
            <a:solidFill>
              <a:srgbClr val="FFFFFF"/>
            </a:solidFill>
            <a:ln w="2286" cap="flat">
              <a:noFill/>
              <a:prstDash val="solid"/>
              <a:miter/>
            </a:ln>
          </p:spPr>
          <p:txBody>
            <a:bodyPr rtlCol="0" anchor="ctr"/>
            <a:lstStyle/>
            <a:p>
              <a:endParaRPr lang="en-US"/>
            </a:p>
          </p:txBody>
        </p:sp>
        <p:sp>
          <p:nvSpPr>
            <p:cNvPr id="93" name="Freeform 151">
              <a:extLst>
                <a:ext uri="{FF2B5EF4-FFF2-40B4-BE49-F238E27FC236}">
                  <a16:creationId xmlns:a16="http://schemas.microsoft.com/office/drawing/2014/main" id="{0399C665-7D87-9E7C-17AF-4A4767F0075B}"/>
                </a:ext>
              </a:extLst>
            </p:cNvPr>
            <p:cNvSpPr/>
            <p:nvPr/>
          </p:nvSpPr>
          <p:spPr>
            <a:xfrm>
              <a:off x="2460238" y="5442155"/>
              <a:ext cx="447947" cy="421378"/>
            </a:xfrm>
            <a:custGeom>
              <a:avLst/>
              <a:gdLst>
                <a:gd name="connsiteX0" fmla="*/ 7194 w 447947"/>
                <a:gd name="connsiteY0" fmla="*/ 279702 h 421378"/>
                <a:gd name="connsiteX1" fmla="*/ 12909 w 447947"/>
                <a:gd name="connsiteY1" fmla="*/ 358798 h 421378"/>
                <a:gd name="connsiteX2" fmla="*/ 72802 w 447947"/>
                <a:gd name="connsiteY2" fmla="*/ 414576 h 421378"/>
                <a:gd name="connsiteX3" fmla="*/ 113264 w 447947"/>
                <a:gd name="connsiteY3" fmla="*/ 413205 h 421378"/>
                <a:gd name="connsiteX4" fmla="*/ 105035 w 447947"/>
                <a:gd name="connsiteY4" fmla="*/ 378915 h 421378"/>
                <a:gd name="connsiteX5" fmla="*/ 60000 w 447947"/>
                <a:gd name="connsiteY5" fmla="*/ 320622 h 421378"/>
                <a:gd name="connsiteX6" fmla="*/ 59772 w 447947"/>
                <a:gd name="connsiteY6" fmla="*/ 277645 h 421378"/>
                <a:gd name="connsiteX7" fmla="*/ 92004 w 447947"/>
                <a:gd name="connsiteY7" fmla="*/ 256614 h 421378"/>
                <a:gd name="connsiteX8" fmla="*/ 99548 w 447947"/>
                <a:gd name="connsiteY8" fmla="*/ 252728 h 421378"/>
                <a:gd name="connsiteX9" fmla="*/ 260483 w 447947"/>
                <a:gd name="connsiteY9" fmla="*/ 252956 h 421378"/>
                <a:gd name="connsiteX10" fmla="*/ 277170 w 447947"/>
                <a:gd name="connsiteY10" fmla="*/ 244955 h 421378"/>
                <a:gd name="connsiteX11" fmla="*/ 278771 w 447947"/>
                <a:gd name="connsiteY11" fmla="*/ 215694 h 421378"/>
                <a:gd name="connsiteX12" fmla="*/ 276942 w 447947"/>
                <a:gd name="connsiteY12" fmla="*/ 86078 h 421378"/>
                <a:gd name="connsiteX13" fmla="*/ 285857 w 447947"/>
                <a:gd name="connsiteY13" fmla="*/ 59103 h 421378"/>
                <a:gd name="connsiteX14" fmla="*/ 356952 w 447947"/>
                <a:gd name="connsiteY14" fmla="*/ 61847 h 421378"/>
                <a:gd name="connsiteX15" fmla="*/ 375011 w 447947"/>
                <a:gd name="connsiteY15" fmla="*/ 113282 h 421378"/>
                <a:gd name="connsiteX16" fmla="*/ 379812 w 447947"/>
                <a:gd name="connsiteY16" fmla="*/ 189634 h 421378"/>
                <a:gd name="connsiteX17" fmla="*/ 400614 w 447947"/>
                <a:gd name="connsiteY17" fmla="*/ 218666 h 421378"/>
                <a:gd name="connsiteX18" fmla="*/ 430332 w 447947"/>
                <a:gd name="connsiteY18" fmla="*/ 203121 h 421378"/>
                <a:gd name="connsiteX19" fmla="*/ 439019 w 447947"/>
                <a:gd name="connsiteY19" fmla="*/ 188034 h 421378"/>
                <a:gd name="connsiteX20" fmla="*/ 431933 w 447947"/>
                <a:gd name="connsiteY20" fmla="*/ 70991 h 421378"/>
                <a:gd name="connsiteX21" fmla="*/ 414559 w 447947"/>
                <a:gd name="connsiteY21" fmla="*/ 51560 h 421378"/>
                <a:gd name="connsiteX22" fmla="*/ 277628 w 447947"/>
                <a:gd name="connsiteY22" fmla="*/ 582 h 421378"/>
                <a:gd name="connsiteX23" fmla="*/ 259340 w 447947"/>
                <a:gd name="connsiteY23" fmla="*/ 10412 h 421378"/>
                <a:gd name="connsiteX24" fmla="*/ 255453 w 447947"/>
                <a:gd name="connsiteY24" fmla="*/ 18413 h 421378"/>
                <a:gd name="connsiteX25" fmla="*/ 120579 w 447947"/>
                <a:gd name="connsiteY25" fmla="*/ 104595 h 421378"/>
                <a:gd name="connsiteX26" fmla="*/ 104349 w 447947"/>
                <a:gd name="connsiteY26" fmla="*/ 118311 h 421378"/>
                <a:gd name="connsiteX27" fmla="*/ 28454 w 447947"/>
                <a:gd name="connsiteY27" fmla="*/ 244041 h 421378"/>
                <a:gd name="connsiteX28" fmla="*/ 7194 w 447947"/>
                <a:gd name="connsiteY28" fmla="*/ 279702 h 4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7947" h="421378">
                  <a:moveTo>
                    <a:pt x="7194" y="279702"/>
                  </a:moveTo>
                  <a:cubicBezTo>
                    <a:pt x="-3093" y="306906"/>
                    <a:pt x="-3322" y="333881"/>
                    <a:pt x="12909" y="358798"/>
                  </a:cubicBezTo>
                  <a:cubicBezTo>
                    <a:pt x="28225" y="382115"/>
                    <a:pt x="49256" y="400175"/>
                    <a:pt x="72802" y="414576"/>
                  </a:cubicBezTo>
                  <a:cubicBezTo>
                    <a:pt x="88804" y="424406"/>
                    <a:pt x="106406" y="423263"/>
                    <a:pt x="113264" y="413205"/>
                  </a:cubicBezTo>
                  <a:cubicBezTo>
                    <a:pt x="122865" y="399260"/>
                    <a:pt x="112350" y="388973"/>
                    <a:pt x="105035" y="378915"/>
                  </a:cubicBezTo>
                  <a:cubicBezTo>
                    <a:pt x="90404" y="359255"/>
                    <a:pt x="74631" y="340510"/>
                    <a:pt x="60000" y="320622"/>
                  </a:cubicBezTo>
                  <a:cubicBezTo>
                    <a:pt x="44913" y="299819"/>
                    <a:pt x="45370" y="299591"/>
                    <a:pt x="59772" y="277645"/>
                  </a:cubicBezTo>
                  <a:cubicBezTo>
                    <a:pt x="67544" y="265986"/>
                    <a:pt x="71659" y="249299"/>
                    <a:pt x="92004" y="256614"/>
                  </a:cubicBezTo>
                  <a:cubicBezTo>
                    <a:pt x="93833" y="257300"/>
                    <a:pt x="97491" y="254556"/>
                    <a:pt x="99548" y="252728"/>
                  </a:cubicBezTo>
                  <a:cubicBezTo>
                    <a:pt x="178415" y="196721"/>
                    <a:pt x="246767" y="245184"/>
                    <a:pt x="260483" y="252956"/>
                  </a:cubicBezTo>
                  <a:cubicBezTo>
                    <a:pt x="270770" y="258671"/>
                    <a:pt x="275799" y="254099"/>
                    <a:pt x="277170" y="244955"/>
                  </a:cubicBezTo>
                  <a:cubicBezTo>
                    <a:pt x="278771" y="235354"/>
                    <a:pt x="278542" y="225524"/>
                    <a:pt x="278771" y="215694"/>
                  </a:cubicBezTo>
                  <a:cubicBezTo>
                    <a:pt x="278999" y="196949"/>
                    <a:pt x="277170" y="110767"/>
                    <a:pt x="276942" y="86078"/>
                  </a:cubicBezTo>
                  <a:cubicBezTo>
                    <a:pt x="276942" y="76020"/>
                    <a:pt x="277856" y="66419"/>
                    <a:pt x="285857" y="59103"/>
                  </a:cubicBezTo>
                  <a:cubicBezTo>
                    <a:pt x="299573" y="46073"/>
                    <a:pt x="343464" y="48131"/>
                    <a:pt x="356952" y="61847"/>
                  </a:cubicBezTo>
                  <a:cubicBezTo>
                    <a:pt x="370896" y="76248"/>
                    <a:pt x="375240" y="94079"/>
                    <a:pt x="375011" y="113282"/>
                  </a:cubicBezTo>
                  <a:cubicBezTo>
                    <a:pt x="374554" y="138885"/>
                    <a:pt x="375468" y="164259"/>
                    <a:pt x="379812" y="189634"/>
                  </a:cubicBezTo>
                  <a:cubicBezTo>
                    <a:pt x="382098" y="202436"/>
                    <a:pt x="385527" y="215694"/>
                    <a:pt x="400614" y="218666"/>
                  </a:cubicBezTo>
                  <a:cubicBezTo>
                    <a:pt x="413645" y="221181"/>
                    <a:pt x="422789" y="212265"/>
                    <a:pt x="430332" y="203121"/>
                  </a:cubicBezTo>
                  <a:cubicBezTo>
                    <a:pt x="433990" y="198778"/>
                    <a:pt x="436962" y="193292"/>
                    <a:pt x="439019" y="188034"/>
                  </a:cubicBezTo>
                  <a:cubicBezTo>
                    <a:pt x="454335" y="148029"/>
                    <a:pt x="448620" y="109167"/>
                    <a:pt x="431933" y="70991"/>
                  </a:cubicBezTo>
                  <a:cubicBezTo>
                    <a:pt x="428275" y="62532"/>
                    <a:pt x="422331" y="55903"/>
                    <a:pt x="414559" y="51560"/>
                  </a:cubicBezTo>
                  <a:cubicBezTo>
                    <a:pt x="371811" y="27099"/>
                    <a:pt x="326091" y="10412"/>
                    <a:pt x="277628" y="582"/>
                  </a:cubicBezTo>
                  <a:cubicBezTo>
                    <a:pt x="267798" y="-1476"/>
                    <a:pt x="262769" y="1953"/>
                    <a:pt x="259340" y="10412"/>
                  </a:cubicBezTo>
                  <a:cubicBezTo>
                    <a:pt x="258197" y="13155"/>
                    <a:pt x="256825" y="15669"/>
                    <a:pt x="255453" y="18413"/>
                  </a:cubicBezTo>
                  <a:cubicBezTo>
                    <a:pt x="226193" y="71905"/>
                    <a:pt x="186416" y="108938"/>
                    <a:pt x="120579" y="104595"/>
                  </a:cubicBezTo>
                  <a:cubicBezTo>
                    <a:pt x="109835" y="103909"/>
                    <a:pt x="107549" y="111453"/>
                    <a:pt x="104349" y="118311"/>
                  </a:cubicBezTo>
                  <a:cubicBezTo>
                    <a:pt x="83318" y="162888"/>
                    <a:pt x="56800" y="204036"/>
                    <a:pt x="28454" y="244041"/>
                  </a:cubicBezTo>
                  <a:cubicBezTo>
                    <a:pt x="19767" y="255471"/>
                    <a:pt x="11994" y="266901"/>
                    <a:pt x="7194" y="279702"/>
                  </a:cubicBezTo>
                  <a:close/>
                </a:path>
              </a:pathLst>
            </a:custGeom>
            <a:solidFill>
              <a:srgbClr val="FFFFFF"/>
            </a:solidFill>
            <a:ln w="2286" cap="flat">
              <a:noFill/>
              <a:prstDash val="solid"/>
              <a:miter/>
            </a:ln>
          </p:spPr>
          <p:txBody>
            <a:bodyPr rtlCol="0" anchor="ctr"/>
            <a:lstStyle/>
            <a:p>
              <a:endParaRPr lang="en-US"/>
            </a:p>
          </p:txBody>
        </p:sp>
        <p:sp>
          <p:nvSpPr>
            <p:cNvPr id="94" name="Freeform 152">
              <a:extLst>
                <a:ext uri="{FF2B5EF4-FFF2-40B4-BE49-F238E27FC236}">
                  <a16:creationId xmlns:a16="http://schemas.microsoft.com/office/drawing/2014/main" id="{0FFC196F-7B11-282F-CB40-EDABA787452E}"/>
                </a:ext>
              </a:extLst>
            </p:cNvPr>
            <p:cNvSpPr/>
            <p:nvPr/>
          </p:nvSpPr>
          <p:spPr>
            <a:xfrm>
              <a:off x="3171063" y="5228767"/>
              <a:ext cx="67534" cy="229514"/>
            </a:xfrm>
            <a:custGeom>
              <a:avLst/>
              <a:gdLst>
                <a:gd name="connsiteX0" fmla="*/ 40005 w 67534"/>
                <a:gd name="connsiteY0" fmla="*/ 229514 h 229514"/>
                <a:gd name="connsiteX1" fmla="*/ 40005 w 67534"/>
                <a:gd name="connsiteY1" fmla="*/ 229514 h 229514"/>
                <a:gd name="connsiteX2" fmla="*/ 40005 w 67534"/>
                <a:gd name="connsiteY2" fmla="*/ 225857 h 229514"/>
                <a:gd name="connsiteX3" fmla="*/ 40005 w 67534"/>
                <a:gd name="connsiteY3" fmla="*/ 225857 h 229514"/>
                <a:gd name="connsiteX4" fmla="*/ 40234 w 67534"/>
                <a:gd name="connsiteY4" fmla="*/ 222428 h 229514"/>
                <a:gd name="connsiteX5" fmla="*/ 40234 w 67534"/>
                <a:gd name="connsiteY5" fmla="*/ 222199 h 229514"/>
                <a:gd name="connsiteX6" fmla="*/ 40691 w 67534"/>
                <a:gd name="connsiteY6" fmla="*/ 218999 h 229514"/>
                <a:gd name="connsiteX7" fmla="*/ 40691 w 67534"/>
                <a:gd name="connsiteY7" fmla="*/ 218313 h 229514"/>
                <a:gd name="connsiteX8" fmla="*/ 41605 w 67534"/>
                <a:gd name="connsiteY8" fmla="*/ 214427 h 229514"/>
                <a:gd name="connsiteX9" fmla="*/ 41605 w 67534"/>
                <a:gd name="connsiteY9" fmla="*/ 214427 h 229514"/>
                <a:gd name="connsiteX10" fmla="*/ 48920 w 67534"/>
                <a:gd name="connsiteY10" fmla="*/ 190424 h 229514"/>
                <a:gd name="connsiteX11" fmla="*/ 56693 w 67534"/>
                <a:gd name="connsiteY11" fmla="*/ 166649 h 229514"/>
                <a:gd name="connsiteX12" fmla="*/ 66751 w 67534"/>
                <a:gd name="connsiteY12" fmla="*/ 100127 h 229514"/>
                <a:gd name="connsiteX13" fmla="*/ 66065 w 67534"/>
                <a:gd name="connsiteY13" fmla="*/ 95097 h 229514"/>
                <a:gd name="connsiteX14" fmla="*/ 65837 w 67534"/>
                <a:gd name="connsiteY14" fmla="*/ 93497 h 229514"/>
                <a:gd name="connsiteX15" fmla="*/ 65380 w 67534"/>
                <a:gd name="connsiteY15" fmla="*/ 90297 h 229514"/>
                <a:gd name="connsiteX16" fmla="*/ 64922 w 67534"/>
                <a:gd name="connsiteY16" fmla="*/ 88239 h 229514"/>
                <a:gd name="connsiteX17" fmla="*/ 64465 w 67534"/>
                <a:gd name="connsiteY17" fmla="*/ 85496 h 229514"/>
                <a:gd name="connsiteX18" fmla="*/ 64008 w 67534"/>
                <a:gd name="connsiteY18" fmla="*/ 83439 h 229514"/>
                <a:gd name="connsiteX19" fmla="*/ 63551 w 67534"/>
                <a:gd name="connsiteY19" fmla="*/ 80924 h 229514"/>
                <a:gd name="connsiteX20" fmla="*/ 63094 w 67534"/>
                <a:gd name="connsiteY20" fmla="*/ 78638 h 229514"/>
                <a:gd name="connsiteX21" fmla="*/ 62636 w 67534"/>
                <a:gd name="connsiteY21" fmla="*/ 76352 h 229514"/>
                <a:gd name="connsiteX22" fmla="*/ 62179 w 67534"/>
                <a:gd name="connsiteY22" fmla="*/ 74066 h 229514"/>
                <a:gd name="connsiteX23" fmla="*/ 61722 w 67534"/>
                <a:gd name="connsiteY23" fmla="*/ 71780 h 229514"/>
                <a:gd name="connsiteX24" fmla="*/ 61036 w 67534"/>
                <a:gd name="connsiteY24" fmla="*/ 69494 h 229514"/>
                <a:gd name="connsiteX25" fmla="*/ 60579 w 67534"/>
                <a:gd name="connsiteY25" fmla="*/ 67437 h 229514"/>
                <a:gd name="connsiteX26" fmla="*/ 59893 w 67534"/>
                <a:gd name="connsiteY26" fmla="*/ 65151 h 229514"/>
                <a:gd name="connsiteX27" fmla="*/ 59436 w 67534"/>
                <a:gd name="connsiteY27" fmla="*/ 63322 h 229514"/>
                <a:gd name="connsiteX28" fmla="*/ 58750 w 67534"/>
                <a:gd name="connsiteY28" fmla="*/ 61036 h 229514"/>
                <a:gd name="connsiteX29" fmla="*/ 58293 w 67534"/>
                <a:gd name="connsiteY29" fmla="*/ 59436 h 229514"/>
                <a:gd name="connsiteX30" fmla="*/ 57379 w 67534"/>
                <a:gd name="connsiteY30" fmla="*/ 56921 h 229514"/>
                <a:gd name="connsiteX31" fmla="*/ 56921 w 67534"/>
                <a:gd name="connsiteY31" fmla="*/ 55778 h 229514"/>
                <a:gd name="connsiteX32" fmla="*/ 51206 w 67534"/>
                <a:gd name="connsiteY32" fmla="*/ 43205 h 229514"/>
                <a:gd name="connsiteX33" fmla="*/ 50978 w 67534"/>
                <a:gd name="connsiteY33" fmla="*/ 42748 h 229514"/>
                <a:gd name="connsiteX34" fmla="*/ 49606 w 67534"/>
                <a:gd name="connsiteY34" fmla="*/ 40233 h 229514"/>
                <a:gd name="connsiteX35" fmla="*/ 49149 w 67534"/>
                <a:gd name="connsiteY35" fmla="*/ 39548 h 229514"/>
                <a:gd name="connsiteX36" fmla="*/ 47549 w 67534"/>
                <a:gd name="connsiteY36" fmla="*/ 37033 h 229514"/>
                <a:gd name="connsiteX37" fmla="*/ 47092 w 67534"/>
                <a:gd name="connsiteY37" fmla="*/ 36347 h 229514"/>
                <a:gd name="connsiteX38" fmla="*/ 45491 w 67534"/>
                <a:gd name="connsiteY38" fmla="*/ 34061 h 229514"/>
                <a:gd name="connsiteX39" fmla="*/ 45034 w 67534"/>
                <a:gd name="connsiteY39" fmla="*/ 33375 h 229514"/>
                <a:gd name="connsiteX40" fmla="*/ 43434 w 67534"/>
                <a:gd name="connsiteY40" fmla="*/ 31089 h 229514"/>
                <a:gd name="connsiteX41" fmla="*/ 42977 w 67534"/>
                <a:gd name="connsiteY41" fmla="*/ 30404 h 229514"/>
                <a:gd name="connsiteX42" fmla="*/ 41148 w 67534"/>
                <a:gd name="connsiteY42" fmla="*/ 28118 h 229514"/>
                <a:gd name="connsiteX43" fmla="*/ 40691 w 67534"/>
                <a:gd name="connsiteY43" fmla="*/ 27660 h 229514"/>
                <a:gd name="connsiteX44" fmla="*/ 38633 w 67534"/>
                <a:gd name="connsiteY44" fmla="*/ 25374 h 229514"/>
                <a:gd name="connsiteX45" fmla="*/ 38176 w 67534"/>
                <a:gd name="connsiteY45" fmla="*/ 24917 h 229514"/>
                <a:gd name="connsiteX46" fmla="*/ 35890 w 67534"/>
                <a:gd name="connsiteY46" fmla="*/ 22631 h 229514"/>
                <a:gd name="connsiteX47" fmla="*/ 35890 w 67534"/>
                <a:gd name="connsiteY47" fmla="*/ 22631 h 229514"/>
                <a:gd name="connsiteX48" fmla="*/ 15088 w 67534"/>
                <a:gd name="connsiteY48" fmla="*/ 7086 h 229514"/>
                <a:gd name="connsiteX49" fmla="*/ 15088 w 67534"/>
                <a:gd name="connsiteY49" fmla="*/ 7086 h 229514"/>
                <a:gd name="connsiteX50" fmla="*/ 11659 w 67534"/>
                <a:gd name="connsiteY50" fmla="*/ 5258 h 229514"/>
                <a:gd name="connsiteX51" fmla="*/ 11430 w 67534"/>
                <a:gd name="connsiteY51" fmla="*/ 5029 h 229514"/>
                <a:gd name="connsiteX52" fmla="*/ 8001 w 67534"/>
                <a:gd name="connsiteY52" fmla="*/ 3429 h 229514"/>
                <a:gd name="connsiteX53" fmla="*/ 7772 w 67534"/>
                <a:gd name="connsiteY53" fmla="*/ 3200 h 229514"/>
                <a:gd name="connsiteX54" fmla="*/ 4115 w 67534"/>
                <a:gd name="connsiteY54" fmla="*/ 1600 h 229514"/>
                <a:gd name="connsiteX55" fmla="*/ 3886 w 67534"/>
                <a:gd name="connsiteY55" fmla="*/ 1600 h 229514"/>
                <a:gd name="connsiteX56" fmla="*/ 0 w 67534"/>
                <a:gd name="connsiteY56" fmla="*/ 0 h 229514"/>
                <a:gd name="connsiteX57" fmla="*/ 0 w 67534"/>
                <a:gd name="connsiteY57" fmla="*/ 0 h 229514"/>
                <a:gd name="connsiteX58" fmla="*/ 16459 w 67534"/>
                <a:gd name="connsiteY58" fmla="*/ 59893 h 229514"/>
                <a:gd name="connsiteX59" fmla="*/ 40005 w 67534"/>
                <a:gd name="connsiteY59" fmla="*/ 229514 h 2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7534" h="229514">
                  <a:moveTo>
                    <a:pt x="40005" y="229514"/>
                  </a:moveTo>
                  <a:cubicBezTo>
                    <a:pt x="40005" y="229514"/>
                    <a:pt x="40005" y="229514"/>
                    <a:pt x="40005" y="229514"/>
                  </a:cubicBezTo>
                  <a:cubicBezTo>
                    <a:pt x="40005" y="228371"/>
                    <a:pt x="40005" y="227228"/>
                    <a:pt x="40005" y="225857"/>
                  </a:cubicBezTo>
                  <a:cubicBezTo>
                    <a:pt x="40005" y="225857"/>
                    <a:pt x="40005" y="225857"/>
                    <a:pt x="40005" y="225857"/>
                  </a:cubicBezTo>
                  <a:cubicBezTo>
                    <a:pt x="40005" y="224714"/>
                    <a:pt x="40234" y="223571"/>
                    <a:pt x="40234" y="222428"/>
                  </a:cubicBezTo>
                  <a:cubicBezTo>
                    <a:pt x="40234" y="222428"/>
                    <a:pt x="40234" y="222199"/>
                    <a:pt x="40234" y="222199"/>
                  </a:cubicBezTo>
                  <a:cubicBezTo>
                    <a:pt x="40462" y="221056"/>
                    <a:pt x="40462" y="219913"/>
                    <a:pt x="40691" y="218999"/>
                  </a:cubicBezTo>
                  <a:cubicBezTo>
                    <a:pt x="40691" y="218770"/>
                    <a:pt x="40691" y="218541"/>
                    <a:pt x="40691" y="218313"/>
                  </a:cubicBezTo>
                  <a:cubicBezTo>
                    <a:pt x="40919" y="216941"/>
                    <a:pt x="41377" y="215798"/>
                    <a:pt x="41605" y="214427"/>
                  </a:cubicBezTo>
                  <a:cubicBezTo>
                    <a:pt x="41605" y="214427"/>
                    <a:pt x="41605" y="214427"/>
                    <a:pt x="41605" y="214427"/>
                  </a:cubicBezTo>
                  <a:cubicBezTo>
                    <a:pt x="43891" y="206426"/>
                    <a:pt x="46406" y="198425"/>
                    <a:pt x="48920" y="190424"/>
                  </a:cubicBezTo>
                  <a:cubicBezTo>
                    <a:pt x="51435" y="182423"/>
                    <a:pt x="54178" y="174650"/>
                    <a:pt x="56693" y="166649"/>
                  </a:cubicBezTo>
                  <a:cubicBezTo>
                    <a:pt x="63779" y="144932"/>
                    <a:pt x="69723" y="122987"/>
                    <a:pt x="66751" y="100127"/>
                  </a:cubicBezTo>
                  <a:cubicBezTo>
                    <a:pt x="66523" y="98526"/>
                    <a:pt x="66294" y="96698"/>
                    <a:pt x="66065" y="95097"/>
                  </a:cubicBezTo>
                  <a:cubicBezTo>
                    <a:pt x="66065" y="94640"/>
                    <a:pt x="65837" y="93954"/>
                    <a:pt x="65837" y="93497"/>
                  </a:cubicBezTo>
                  <a:cubicBezTo>
                    <a:pt x="65608" y="92354"/>
                    <a:pt x="65608" y="91440"/>
                    <a:pt x="65380" y="90297"/>
                  </a:cubicBezTo>
                  <a:cubicBezTo>
                    <a:pt x="65380" y="89611"/>
                    <a:pt x="65151" y="88925"/>
                    <a:pt x="64922" y="88239"/>
                  </a:cubicBezTo>
                  <a:cubicBezTo>
                    <a:pt x="64694" y="87325"/>
                    <a:pt x="64694" y="86411"/>
                    <a:pt x="64465" y="85496"/>
                  </a:cubicBezTo>
                  <a:cubicBezTo>
                    <a:pt x="64237" y="84810"/>
                    <a:pt x="64237" y="84125"/>
                    <a:pt x="64008" y="83439"/>
                  </a:cubicBezTo>
                  <a:cubicBezTo>
                    <a:pt x="63779" y="82524"/>
                    <a:pt x="63779" y="81839"/>
                    <a:pt x="63551" y="80924"/>
                  </a:cubicBezTo>
                  <a:cubicBezTo>
                    <a:pt x="63322" y="80238"/>
                    <a:pt x="63322" y="79553"/>
                    <a:pt x="63094" y="78638"/>
                  </a:cubicBezTo>
                  <a:cubicBezTo>
                    <a:pt x="62865" y="77952"/>
                    <a:pt x="62636" y="77038"/>
                    <a:pt x="62636" y="76352"/>
                  </a:cubicBezTo>
                  <a:cubicBezTo>
                    <a:pt x="62408" y="75666"/>
                    <a:pt x="62179" y="74981"/>
                    <a:pt x="62179" y="74066"/>
                  </a:cubicBezTo>
                  <a:cubicBezTo>
                    <a:pt x="61951" y="73380"/>
                    <a:pt x="61722" y="72695"/>
                    <a:pt x="61722" y="71780"/>
                  </a:cubicBezTo>
                  <a:cubicBezTo>
                    <a:pt x="61493" y="71094"/>
                    <a:pt x="61265" y="70180"/>
                    <a:pt x="61036" y="69494"/>
                  </a:cubicBezTo>
                  <a:cubicBezTo>
                    <a:pt x="60808" y="68808"/>
                    <a:pt x="60579" y="68123"/>
                    <a:pt x="60579" y="67437"/>
                  </a:cubicBezTo>
                  <a:cubicBezTo>
                    <a:pt x="60350" y="66751"/>
                    <a:pt x="60122" y="65837"/>
                    <a:pt x="59893" y="65151"/>
                  </a:cubicBezTo>
                  <a:cubicBezTo>
                    <a:pt x="59665" y="64465"/>
                    <a:pt x="59436" y="64008"/>
                    <a:pt x="59436" y="63322"/>
                  </a:cubicBezTo>
                  <a:cubicBezTo>
                    <a:pt x="59207" y="62636"/>
                    <a:pt x="58979" y="61722"/>
                    <a:pt x="58750" y="61036"/>
                  </a:cubicBezTo>
                  <a:cubicBezTo>
                    <a:pt x="58522" y="60579"/>
                    <a:pt x="58293" y="59893"/>
                    <a:pt x="58293" y="59436"/>
                  </a:cubicBezTo>
                  <a:cubicBezTo>
                    <a:pt x="58064" y="58521"/>
                    <a:pt x="57836" y="57836"/>
                    <a:pt x="57379" y="56921"/>
                  </a:cubicBezTo>
                  <a:cubicBezTo>
                    <a:pt x="57150" y="56464"/>
                    <a:pt x="57150" y="56235"/>
                    <a:pt x="56921" y="55778"/>
                  </a:cubicBezTo>
                  <a:cubicBezTo>
                    <a:pt x="55321" y="51435"/>
                    <a:pt x="53264" y="47091"/>
                    <a:pt x="51206" y="43205"/>
                  </a:cubicBezTo>
                  <a:cubicBezTo>
                    <a:pt x="51206" y="42977"/>
                    <a:pt x="50978" y="42977"/>
                    <a:pt x="50978" y="42748"/>
                  </a:cubicBezTo>
                  <a:cubicBezTo>
                    <a:pt x="50521" y="41834"/>
                    <a:pt x="50063" y="40919"/>
                    <a:pt x="49606" y="40233"/>
                  </a:cubicBezTo>
                  <a:cubicBezTo>
                    <a:pt x="49378" y="40005"/>
                    <a:pt x="49378" y="39776"/>
                    <a:pt x="49149" y="39548"/>
                  </a:cubicBezTo>
                  <a:cubicBezTo>
                    <a:pt x="48692" y="38633"/>
                    <a:pt x="48235" y="37947"/>
                    <a:pt x="47549" y="37033"/>
                  </a:cubicBezTo>
                  <a:cubicBezTo>
                    <a:pt x="47320" y="36804"/>
                    <a:pt x="47320" y="36576"/>
                    <a:pt x="47092" y="36347"/>
                  </a:cubicBezTo>
                  <a:cubicBezTo>
                    <a:pt x="46634" y="35661"/>
                    <a:pt x="45949" y="34747"/>
                    <a:pt x="45491" y="34061"/>
                  </a:cubicBezTo>
                  <a:cubicBezTo>
                    <a:pt x="45263" y="33833"/>
                    <a:pt x="45034" y="33604"/>
                    <a:pt x="45034" y="33375"/>
                  </a:cubicBezTo>
                  <a:cubicBezTo>
                    <a:pt x="44577" y="32690"/>
                    <a:pt x="43891" y="31775"/>
                    <a:pt x="43434" y="31089"/>
                  </a:cubicBezTo>
                  <a:cubicBezTo>
                    <a:pt x="43205" y="30861"/>
                    <a:pt x="42977" y="30632"/>
                    <a:pt x="42977" y="30404"/>
                  </a:cubicBezTo>
                  <a:cubicBezTo>
                    <a:pt x="42291" y="29718"/>
                    <a:pt x="41834" y="28803"/>
                    <a:pt x="41148" y="28118"/>
                  </a:cubicBezTo>
                  <a:cubicBezTo>
                    <a:pt x="40919" y="27889"/>
                    <a:pt x="40919" y="27660"/>
                    <a:pt x="40691" y="27660"/>
                  </a:cubicBezTo>
                  <a:cubicBezTo>
                    <a:pt x="40005" y="26975"/>
                    <a:pt x="39319" y="26060"/>
                    <a:pt x="38633" y="25374"/>
                  </a:cubicBezTo>
                  <a:cubicBezTo>
                    <a:pt x="38405" y="25146"/>
                    <a:pt x="38405" y="25146"/>
                    <a:pt x="38176" y="24917"/>
                  </a:cubicBezTo>
                  <a:cubicBezTo>
                    <a:pt x="37490" y="24231"/>
                    <a:pt x="36805" y="23317"/>
                    <a:pt x="35890" y="22631"/>
                  </a:cubicBezTo>
                  <a:cubicBezTo>
                    <a:pt x="35890" y="22631"/>
                    <a:pt x="35890" y="22631"/>
                    <a:pt x="35890" y="22631"/>
                  </a:cubicBezTo>
                  <a:cubicBezTo>
                    <a:pt x="29947" y="16688"/>
                    <a:pt x="23089" y="11430"/>
                    <a:pt x="15088" y="7086"/>
                  </a:cubicBezTo>
                  <a:cubicBezTo>
                    <a:pt x="15088" y="7086"/>
                    <a:pt x="15088" y="7086"/>
                    <a:pt x="15088" y="7086"/>
                  </a:cubicBezTo>
                  <a:cubicBezTo>
                    <a:pt x="13945" y="6401"/>
                    <a:pt x="12802" y="5943"/>
                    <a:pt x="11659" y="5258"/>
                  </a:cubicBezTo>
                  <a:cubicBezTo>
                    <a:pt x="11659" y="5258"/>
                    <a:pt x="11430" y="5258"/>
                    <a:pt x="11430" y="5029"/>
                  </a:cubicBezTo>
                  <a:cubicBezTo>
                    <a:pt x="10287" y="4572"/>
                    <a:pt x="9144" y="3886"/>
                    <a:pt x="8001" y="3429"/>
                  </a:cubicBezTo>
                  <a:cubicBezTo>
                    <a:pt x="8001" y="3429"/>
                    <a:pt x="7772" y="3429"/>
                    <a:pt x="7772" y="3200"/>
                  </a:cubicBezTo>
                  <a:cubicBezTo>
                    <a:pt x="6629" y="2743"/>
                    <a:pt x="5486" y="2057"/>
                    <a:pt x="4115" y="1600"/>
                  </a:cubicBezTo>
                  <a:cubicBezTo>
                    <a:pt x="4115" y="1600"/>
                    <a:pt x="3886" y="1600"/>
                    <a:pt x="3886" y="1600"/>
                  </a:cubicBezTo>
                  <a:cubicBezTo>
                    <a:pt x="2743" y="1143"/>
                    <a:pt x="1372" y="457"/>
                    <a:pt x="0" y="0"/>
                  </a:cubicBezTo>
                  <a:cubicBezTo>
                    <a:pt x="0" y="0"/>
                    <a:pt x="0" y="0"/>
                    <a:pt x="0" y="0"/>
                  </a:cubicBezTo>
                  <a:cubicBezTo>
                    <a:pt x="8230" y="18974"/>
                    <a:pt x="13716" y="39776"/>
                    <a:pt x="16459" y="59893"/>
                  </a:cubicBezTo>
                  <a:cubicBezTo>
                    <a:pt x="21946" y="99669"/>
                    <a:pt x="-4343" y="208254"/>
                    <a:pt x="40005" y="229514"/>
                  </a:cubicBezTo>
                  <a:close/>
                </a:path>
              </a:pathLst>
            </a:custGeom>
            <a:solidFill>
              <a:srgbClr val="FFFFFF"/>
            </a:solidFill>
            <a:ln w="2286" cap="flat">
              <a:noFill/>
              <a:prstDash val="solid"/>
              <a:miter/>
            </a:ln>
          </p:spPr>
          <p:txBody>
            <a:bodyPr rtlCol="0" anchor="ctr"/>
            <a:lstStyle/>
            <a:p>
              <a:endParaRPr lang="en-US"/>
            </a:p>
          </p:txBody>
        </p:sp>
        <p:sp>
          <p:nvSpPr>
            <p:cNvPr id="95" name="Freeform 153">
              <a:extLst>
                <a:ext uri="{FF2B5EF4-FFF2-40B4-BE49-F238E27FC236}">
                  <a16:creationId xmlns:a16="http://schemas.microsoft.com/office/drawing/2014/main" id="{401A2978-1F30-A778-8957-2AF0A1A35807}"/>
                </a:ext>
              </a:extLst>
            </p:cNvPr>
            <p:cNvSpPr/>
            <p:nvPr/>
          </p:nvSpPr>
          <p:spPr>
            <a:xfrm>
              <a:off x="2519324" y="5499430"/>
              <a:ext cx="1255928" cy="689457"/>
            </a:xfrm>
            <a:custGeom>
              <a:avLst/>
              <a:gdLst>
                <a:gd name="connsiteX0" fmla="*/ 914171 w 1255928"/>
                <a:gd name="connsiteY0" fmla="*/ 64694 h 689457"/>
                <a:gd name="connsiteX1" fmla="*/ 918286 w 1255928"/>
                <a:gd name="connsiteY1" fmla="*/ 175565 h 689457"/>
                <a:gd name="connsiteX2" fmla="*/ 905485 w 1255928"/>
                <a:gd name="connsiteY2" fmla="*/ 442113 h 689457"/>
                <a:gd name="connsiteX3" fmla="*/ 908456 w 1255928"/>
                <a:gd name="connsiteY3" fmla="*/ 419253 h 689457"/>
                <a:gd name="connsiteX4" fmla="*/ 895426 w 1255928"/>
                <a:gd name="connsiteY4" fmla="*/ 512521 h 689457"/>
                <a:gd name="connsiteX5" fmla="*/ 797357 w 1255928"/>
                <a:gd name="connsiteY5" fmla="*/ 615163 h 689457"/>
                <a:gd name="connsiteX6" fmla="*/ 647395 w 1255928"/>
                <a:gd name="connsiteY6" fmla="*/ 616992 h 689457"/>
                <a:gd name="connsiteX7" fmla="*/ 549783 w 1255928"/>
                <a:gd name="connsiteY7" fmla="*/ 613105 h 689457"/>
                <a:gd name="connsiteX8" fmla="*/ 440741 w 1255928"/>
                <a:gd name="connsiteY8" fmla="*/ 600075 h 689457"/>
                <a:gd name="connsiteX9" fmla="*/ 356159 w 1255928"/>
                <a:gd name="connsiteY9" fmla="*/ 556870 h 689457"/>
                <a:gd name="connsiteX10" fmla="*/ 312496 w 1255928"/>
                <a:gd name="connsiteY10" fmla="*/ 486461 h 689457"/>
                <a:gd name="connsiteX11" fmla="*/ 189967 w 1255928"/>
                <a:gd name="connsiteY11" fmla="*/ 391592 h 689457"/>
                <a:gd name="connsiteX12" fmla="*/ 38862 w 1255928"/>
                <a:gd name="connsiteY12" fmla="*/ 389992 h 689457"/>
                <a:gd name="connsiteX13" fmla="*/ 18059 w 1255928"/>
                <a:gd name="connsiteY13" fmla="*/ 382905 h 689457"/>
                <a:gd name="connsiteX14" fmla="*/ 0 w 1255928"/>
                <a:gd name="connsiteY14" fmla="*/ 381076 h 689457"/>
                <a:gd name="connsiteX15" fmla="*/ 1372 w 1255928"/>
                <a:gd name="connsiteY15" fmla="*/ 389077 h 689457"/>
                <a:gd name="connsiteX16" fmla="*/ 6401 w 1255928"/>
                <a:gd name="connsiteY16" fmla="*/ 403022 h 689457"/>
                <a:gd name="connsiteX17" fmla="*/ 18974 w 1255928"/>
                <a:gd name="connsiteY17" fmla="*/ 419481 h 689457"/>
                <a:gd name="connsiteX18" fmla="*/ 30404 w 1255928"/>
                <a:gd name="connsiteY18" fmla="*/ 427939 h 689457"/>
                <a:gd name="connsiteX19" fmla="*/ 102641 w 1255928"/>
                <a:gd name="connsiteY19" fmla="*/ 451028 h 689457"/>
                <a:gd name="connsiteX20" fmla="*/ 166649 w 1255928"/>
                <a:gd name="connsiteY20" fmla="*/ 443713 h 689457"/>
                <a:gd name="connsiteX21" fmla="*/ 185166 w 1255928"/>
                <a:gd name="connsiteY21" fmla="*/ 440970 h 689457"/>
                <a:gd name="connsiteX22" fmla="*/ 185166 w 1255928"/>
                <a:gd name="connsiteY22" fmla="*/ 440970 h 689457"/>
                <a:gd name="connsiteX23" fmla="*/ 195682 w 1255928"/>
                <a:gd name="connsiteY23" fmla="*/ 441884 h 689457"/>
                <a:gd name="connsiteX24" fmla="*/ 201168 w 1255928"/>
                <a:gd name="connsiteY24" fmla="*/ 443256 h 689457"/>
                <a:gd name="connsiteX25" fmla="*/ 205969 w 1255928"/>
                <a:gd name="connsiteY25" fmla="*/ 445084 h 689457"/>
                <a:gd name="connsiteX26" fmla="*/ 208255 w 1255928"/>
                <a:gd name="connsiteY26" fmla="*/ 446227 h 689457"/>
                <a:gd name="connsiteX27" fmla="*/ 211226 w 1255928"/>
                <a:gd name="connsiteY27" fmla="*/ 448056 h 689457"/>
                <a:gd name="connsiteX28" fmla="*/ 214427 w 1255928"/>
                <a:gd name="connsiteY28" fmla="*/ 450342 h 689457"/>
                <a:gd name="connsiteX29" fmla="*/ 216256 w 1255928"/>
                <a:gd name="connsiteY29" fmla="*/ 451942 h 689457"/>
                <a:gd name="connsiteX30" fmla="*/ 219913 w 1255928"/>
                <a:gd name="connsiteY30" fmla="*/ 455600 h 689457"/>
                <a:gd name="connsiteX31" fmla="*/ 221513 w 1255928"/>
                <a:gd name="connsiteY31" fmla="*/ 457657 h 689457"/>
                <a:gd name="connsiteX32" fmla="*/ 224714 w 1255928"/>
                <a:gd name="connsiteY32" fmla="*/ 462001 h 689457"/>
                <a:gd name="connsiteX33" fmla="*/ 227457 w 1255928"/>
                <a:gd name="connsiteY33" fmla="*/ 466801 h 689457"/>
                <a:gd name="connsiteX34" fmla="*/ 233401 w 1255928"/>
                <a:gd name="connsiteY34" fmla="*/ 484175 h 689457"/>
                <a:gd name="connsiteX35" fmla="*/ 236372 w 1255928"/>
                <a:gd name="connsiteY35" fmla="*/ 501777 h 689457"/>
                <a:gd name="connsiteX36" fmla="*/ 237973 w 1255928"/>
                <a:gd name="connsiteY36" fmla="*/ 525323 h 689457"/>
                <a:gd name="connsiteX37" fmla="*/ 238201 w 1255928"/>
                <a:gd name="connsiteY37" fmla="*/ 536982 h 689457"/>
                <a:gd name="connsiteX38" fmla="*/ 238201 w 1255928"/>
                <a:gd name="connsiteY38" fmla="*/ 542925 h 689457"/>
                <a:gd name="connsiteX39" fmla="*/ 238201 w 1255928"/>
                <a:gd name="connsiteY39" fmla="*/ 554584 h 689457"/>
                <a:gd name="connsiteX40" fmla="*/ 238430 w 1255928"/>
                <a:gd name="connsiteY40" fmla="*/ 566242 h 689457"/>
                <a:gd name="connsiteX41" fmla="*/ 239116 w 1255928"/>
                <a:gd name="connsiteY41" fmla="*/ 577901 h 689457"/>
                <a:gd name="connsiteX42" fmla="*/ 239801 w 1255928"/>
                <a:gd name="connsiteY42" fmla="*/ 587502 h 689457"/>
                <a:gd name="connsiteX43" fmla="*/ 253746 w 1255928"/>
                <a:gd name="connsiteY43" fmla="*/ 652425 h 689457"/>
                <a:gd name="connsiteX44" fmla="*/ 256261 w 1255928"/>
                <a:gd name="connsiteY44" fmla="*/ 657225 h 689457"/>
                <a:gd name="connsiteX45" fmla="*/ 256946 w 1255928"/>
                <a:gd name="connsiteY45" fmla="*/ 658368 h 689457"/>
                <a:gd name="connsiteX46" fmla="*/ 261976 w 1255928"/>
                <a:gd name="connsiteY46" fmla="*/ 666598 h 689457"/>
                <a:gd name="connsiteX47" fmla="*/ 263119 w 1255928"/>
                <a:gd name="connsiteY47" fmla="*/ 668427 h 689457"/>
                <a:gd name="connsiteX48" fmla="*/ 265862 w 1255928"/>
                <a:gd name="connsiteY48" fmla="*/ 672084 h 689457"/>
                <a:gd name="connsiteX49" fmla="*/ 267233 w 1255928"/>
                <a:gd name="connsiteY49" fmla="*/ 673684 h 689457"/>
                <a:gd name="connsiteX50" fmla="*/ 268148 w 1255928"/>
                <a:gd name="connsiteY50" fmla="*/ 674827 h 689457"/>
                <a:gd name="connsiteX51" fmla="*/ 269519 w 1255928"/>
                <a:gd name="connsiteY51" fmla="*/ 676428 h 689457"/>
                <a:gd name="connsiteX52" fmla="*/ 274320 w 1255928"/>
                <a:gd name="connsiteY52" fmla="*/ 680542 h 689457"/>
                <a:gd name="connsiteX53" fmla="*/ 276149 w 1255928"/>
                <a:gd name="connsiteY53" fmla="*/ 681457 h 689457"/>
                <a:gd name="connsiteX54" fmla="*/ 277063 w 1255928"/>
                <a:gd name="connsiteY54" fmla="*/ 681685 h 689457"/>
                <a:gd name="connsiteX55" fmla="*/ 278892 w 1255928"/>
                <a:gd name="connsiteY55" fmla="*/ 681914 h 689457"/>
                <a:gd name="connsiteX56" fmla="*/ 279806 w 1255928"/>
                <a:gd name="connsiteY56" fmla="*/ 681914 h 689457"/>
                <a:gd name="connsiteX57" fmla="*/ 279806 w 1255928"/>
                <a:gd name="connsiteY57" fmla="*/ 681914 h 689457"/>
                <a:gd name="connsiteX58" fmla="*/ 279806 w 1255928"/>
                <a:gd name="connsiteY58" fmla="*/ 681914 h 689457"/>
                <a:gd name="connsiteX59" fmla="*/ 282321 w 1255928"/>
                <a:gd name="connsiteY59" fmla="*/ 682600 h 689457"/>
                <a:gd name="connsiteX60" fmla="*/ 285293 w 1255928"/>
                <a:gd name="connsiteY60" fmla="*/ 683057 h 689457"/>
                <a:gd name="connsiteX61" fmla="*/ 287579 w 1255928"/>
                <a:gd name="connsiteY61" fmla="*/ 683514 h 689457"/>
                <a:gd name="connsiteX62" fmla="*/ 291236 w 1255928"/>
                <a:gd name="connsiteY62" fmla="*/ 683971 h 689457"/>
                <a:gd name="connsiteX63" fmla="*/ 296266 w 1255928"/>
                <a:gd name="connsiteY63" fmla="*/ 684429 h 689457"/>
                <a:gd name="connsiteX64" fmla="*/ 301295 w 1255928"/>
                <a:gd name="connsiteY64" fmla="*/ 684886 h 689457"/>
                <a:gd name="connsiteX65" fmla="*/ 304495 w 1255928"/>
                <a:gd name="connsiteY65" fmla="*/ 685114 h 689457"/>
                <a:gd name="connsiteX66" fmla="*/ 310210 w 1255928"/>
                <a:gd name="connsiteY66" fmla="*/ 685572 h 689457"/>
                <a:gd name="connsiteX67" fmla="*/ 313639 w 1255928"/>
                <a:gd name="connsiteY67" fmla="*/ 685800 h 689457"/>
                <a:gd name="connsiteX68" fmla="*/ 317068 w 1255928"/>
                <a:gd name="connsiteY68" fmla="*/ 686029 h 689457"/>
                <a:gd name="connsiteX69" fmla="*/ 324155 w 1255928"/>
                <a:gd name="connsiteY69" fmla="*/ 686486 h 689457"/>
                <a:gd name="connsiteX70" fmla="*/ 328041 w 1255928"/>
                <a:gd name="connsiteY70" fmla="*/ 686715 h 689457"/>
                <a:gd name="connsiteX71" fmla="*/ 335813 w 1255928"/>
                <a:gd name="connsiteY71" fmla="*/ 686943 h 689457"/>
                <a:gd name="connsiteX72" fmla="*/ 344272 w 1255928"/>
                <a:gd name="connsiteY72" fmla="*/ 687172 h 689457"/>
                <a:gd name="connsiteX73" fmla="*/ 353187 w 1255928"/>
                <a:gd name="connsiteY73" fmla="*/ 687400 h 689457"/>
                <a:gd name="connsiteX74" fmla="*/ 362331 w 1255928"/>
                <a:gd name="connsiteY74" fmla="*/ 687629 h 689457"/>
                <a:gd name="connsiteX75" fmla="*/ 367132 w 1255928"/>
                <a:gd name="connsiteY75" fmla="*/ 687858 h 689457"/>
                <a:gd name="connsiteX76" fmla="*/ 371932 w 1255928"/>
                <a:gd name="connsiteY76" fmla="*/ 688086 h 689457"/>
                <a:gd name="connsiteX77" fmla="*/ 392278 w 1255928"/>
                <a:gd name="connsiteY77" fmla="*/ 688543 h 689457"/>
                <a:gd name="connsiteX78" fmla="*/ 397535 w 1255928"/>
                <a:gd name="connsiteY78" fmla="*/ 688543 h 689457"/>
                <a:gd name="connsiteX79" fmla="*/ 425425 w 1255928"/>
                <a:gd name="connsiteY79" fmla="*/ 689001 h 689457"/>
                <a:gd name="connsiteX80" fmla="*/ 448970 w 1255928"/>
                <a:gd name="connsiteY80" fmla="*/ 689229 h 689457"/>
                <a:gd name="connsiteX81" fmla="*/ 537896 w 1255928"/>
                <a:gd name="connsiteY81" fmla="*/ 689458 h 689457"/>
                <a:gd name="connsiteX82" fmla="*/ 537896 w 1255928"/>
                <a:gd name="connsiteY82" fmla="*/ 689458 h 689457"/>
                <a:gd name="connsiteX83" fmla="*/ 577901 w 1255928"/>
                <a:gd name="connsiteY83" fmla="*/ 689458 h 689457"/>
                <a:gd name="connsiteX84" fmla="*/ 584530 w 1255928"/>
                <a:gd name="connsiteY84" fmla="*/ 689458 h 689457"/>
                <a:gd name="connsiteX85" fmla="*/ 598018 w 1255928"/>
                <a:gd name="connsiteY85" fmla="*/ 689458 h 689457"/>
                <a:gd name="connsiteX86" fmla="*/ 604647 w 1255928"/>
                <a:gd name="connsiteY86" fmla="*/ 689458 h 689457"/>
                <a:gd name="connsiteX87" fmla="*/ 766039 w 1255928"/>
                <a:gd name="connsiteY87" fmla="*/ 688086 h 689457"/>
                <a:gd name="connsiteX88" fmla="*/ 777697 w 1255928"/>
                <a:gd name="connsiteY88" fmla="*/ 687858 h 689457"/>
                <a:gd name="connsiteX89" fmla="*/ 816559 w 1255928"/>
                <a:gd name="connsiteY89" fmla="*/ 687400 h 689457"/>
                <a:gd name="connsiteX90" fmla="*/ 836905 w 1255928"/>
                <a:gd name="connsiteY90" fmla="*/ 687172 h 689457"/>
                <a:gd name="connsiteX91" fmla="*/ 851078 w 1255928"/>
                <a:gd name="connsiteY91" fmla="*/ 686943 h 689457"/>
                <a:gd name="connsiteX92" fmla="*/ 855650 w 1255928"/>
                <a:gd name="connsiteY92" fmla="*/ 686943 h 689457"/>
                <a:gd name="connsiteX93" fmla="*/ 864337 w 1255928"/>
                <a:gd name="connsiteY93" fmla="*/ 686715 h 689457"/>
                <a:gd name="connsiteX94" fmla="*/ 876681 w 1255928"/>
                <a:gd name="connsiteY94" fmla="*/ 686486 h 689457"/>
                <a:gd name="connsiteX95" fmla="*/ 884225 w 1255928"/>
                <a:gd name="connsiteY95" fmla="*/ 686486 h 689457"/>
                <a:gd name="connsiteX96" fmla="*/ 887882 w 1255928"/>
                <a:gd name="connsiteY96" fmla="*/ 686486 h 689457"/>
                <a:gd name="connsiteX97" fmla="*/ 894740 w 1255928"/>
                <a:gd name="connsiteY97" fmla="*/ 686486 h 689457"/>
                <a:gd name="connsiteX98" fmla="*/ 897941 w 1255928"/>
                <a:gd name="connsiteY98" fmla="*/ 686486 h 689457"/>
                <a:gd name="connsiteX99" fmla="*/ 904113 w 1255928"/>
                <a:gd name="connsiteY99" fmla="*/ 686486 h 689457"/>
                <a:gd name="connsiteX100" fmla="*/ 918972 w 1255928"/>
                <a:gd name="connsiteY100" fmla="*/ 686257 h 689457"/>
                <a:gd name="connsiteX101" fmla="*/ 948004 w 1255928"/>
                <a:gd name="connsiteY101" fmla="*/ 673913 h 689457"/>
                <a:gd name="connsiteX102" fmla="*/ 954862 w 1255928"/>
                <a:gd name="connsiteY102" fmla="*/ 665226 h 689457"/>
                <a:gd name="connsiteX103" fmla="*/ 958520 w 1255928"/>
                <a:gd name="connsiteY103" fmla="*/ 658825 h 689457"/>
                <a:gd name="connsiteX104" fmla="*/ 961263 w 1255928"/>
                <a:gd name="connsiteY104" fmla="*/ 651967 h 689457"/>
                <a:gd name="connsiteX105" fmla="*/ 963320 w 1255928"/>
                <a:gd name="connsiteY105" fmla="*/ 644881 h 689457"/>
                <a:gd name="connsiteX106" fmla="*/ 964921 w 1255928"/>
                <a:gd name="connsiteY106" fmla="*/ 637794 h 689457"/>
                <a:gd name="connsiteX107" fmla="*/ 967892 w 1255928"/>
                <a:gd name="connsiteY107" fmla="*/ 622707 h 689457"/>
                <a:gd name="connsiteX108" fmla="*/ 970864 w 1255928"/>
                <a:gd name="connsiteY108" fmla="*/ 607619 h 689457"/>
                <a:gd name="connsiteX109" fmla="*/ 974979 w 1255928"/>
                <a:gd name="connsiteY109" fmla="*/ 584759 h 689457"/>
                <a:gd name="connsiteX110" fmla="*/ 978408 w 1255928"/>
                <a:gd name="connsiteY110" fmla="*/ 561899 h 689457"/>
                <a:gd name="connsiteX111" fmla="*/ 980694 w 1255928"/>
                <a:gd name="connsiteY111" fmla="*/ 538810 h 689457"/>
                <a:gd name="connsiteX112" fmla="*/ 981151 w 1255928"/>
                <a:gd name="connsiteY112" fmla="*/ 515493 h 689457"/>
                <a:gd name="connsiteX113" fmla="*/ 981151 w 1255928"/>
                <a:gd name="connsiteY113" fmla="*/ 508178 h 689457"/>
                <a:gd name="connsiteX114" fmla="*/ 981837 w 1255928"/>
                <a:gd name="connsiteY114" fmla="*/ 493548 h 689457"/>
                <a:gd name="connsiteX115" fmla="*/ 983209 w 1255928"/>
                <a:gd name="connsiteY115" fmla="*/ 478917 h 689457"/>
                <a:gd name="connsiteX116" fmla="*/ 985037 w 1255928"/>
                <a:gd name="connsiteY116" fmla="*/ 464287 h 689457"/>
                <a:gd name="connsiteX117" fmla="*/ 986180 w 1255928"/>
                <a:gd name="connsiteY117" fmla="*/ 456972 h 689457"/>
                <a:gd name="connsiteX118" fmla="*/ 992353 w 1255928"/>
                <a:gd name="connsiteY118" fmla="*/ 438684 h 689457"/>
                <a:gd name="connsiteX119" fmla="*/ 995782 w 1255928"/>
                <a:gd name="connsiteY119" fmla="*/ 434569 h 689457"/>
                <a:gd name="connsiteX120" fmla="*/ 1018642 w 1255928"/>
                <a:gd name="connsiteY120" fmla="*/ 425425 h 689457"/>
                <a:gd name="connsiteX121" fmla="*/ 1026414 w 1255928"/>
                <a:gd name="connsiteY121" fmla="*/ 424510 h 689457"/>
                <a:gd name="connsiteX122" fmla="*/ 1049503 w 1255928"/>
                <a:gd name="connsiteY122" fmla="*/ 424510 h 689457"/>
                <a:gd name="connsiteX123" fmla="*/ 1057046 w 1255928"/>
                <a:gd name="connsiteY123" fmla="*/ 425653 h 689457"/>
                <a:gd name="connsiteX124" fmla="*/ 1064362 w 1255928"/>
                <a:gd name="connsiteY124" fmla="*/ 427482 h 689457"/>
                <a:gd name="connsiteX125" fmla="*/ 1078763 w 1255928"/>
                <a:gd name="connsiteY125" fmla="*/ 433426 h 689457"/>
                <a:gd name="connsiteX126" fmla="*/ 1155573 w 1255928"/>
                <a:gd name="connsiteY126" fmla="*/ 445770 h 689457"/>
                <a:gd name="connsiteX127" fmla="*/ 1254100 w 1255928"/>
                <a:gd name="connsiteY127" fmla="*/ 345186 h 689457"/>
                <a:gd name="connsiteX128" fmla="*/ 1254557 w 1255928"/>
                <a:gd name="connsiteY128" fmla="*/ 341757 h 689457"/>
                <a:gd name="connsiteX129" fmla="*/ 1255700 w 1255928"/>
                <a:gd name="connsiteY129" fmla="*/ 328041 h 689457"/>
                <a:gd name="connsiteX130" fmla="*/ 1255928 w 1255928"/>
                <a:gd name="connsiteY130" fmla="*/ 324841 h 689457"/>
                <a:gd name="connsiteX131" fmla="*/ 1255928 w 1255928"/>
                <a:gd name="connsiteY131" fmla="*/ 318440 h 689457"/>
                <a:gd name="connsiteX132" fmla="*/ 1255471 w 1255928"/>
                <a:gd name="connsiteY132" fmla="*/ 303810 h 689457"/>
                <a:gd name="connsiteX133" fmla="*/ 1254557 w 1255928"/>
                <a:gd name="connsiteY133" fmla="*/ 293980 h 689457"/>
                <a:gd name="connsiteX134" fmla="*/ 1250899 w 1255928"/>
                <a:gd name="connsiteY134" fmla="*/ 275920 h 689457"/>
                <a:gd name="connsiteX135" fmla="*/ 1249528 w 1255928"/>
                <a:gd name="connsiteY135" fmla="*/ 271806 h 689457"/>
                <a:gd name="connsiteX136" fmla="*/ 1246556 w 1255928"/>
                <a:gd name="connsiteY136" fmla="*/ 263805 h 689457"/>
                <a:gd name="connsiteX137" fmla="*/ 1243127 w 1255928"/>
                <a:gd name="connsiteY137" fmla="*/ 256261 h 689457"/>
                <a:gd name="connsiteX138" fmla="*/ 1241298 w 1255928"/>
                <a:gd name="connsiteY138" fmla="*/ 252603 h 689457"/>
                <a:gd name="connsiteX139" fmla="*/ 1234897 w 1255928"/>
                <a:gd name="connsiteY139" fmla="*/ 242773 h 689457"/>
                <a:gd name="connsiteX140" fmla="*/ 1225067 w 1255928"/>
                <a:gd name="connsiteY140" fmla="*/ 231343 h 689457"/>
                <a:gd name="connsiteX141" fmla="*/ 1216838 w 1255928"/>
                <a:gd name="connsiteY141" fmla="*/ 224028 h 689457"/>
                <a:gd name="connsiteX142" fmla="*/ 1185291 w 1255928"/>
                <a:gd name="connsiteY142" fmla="*/ 208255 h 689457"/>
                <a:gd name="connsiteX143" fmla="*/ 1170432 w 1255928"/>
                <a:gd name="connsiteY143" fmla="*/ 205054 h 689457"/>
                <a:gd name="connsiteX144" fmla="*/ 1148486 w 1255928"/>
                <a:gd name="connsiteY144" fmla="*/ 202997 h 689457"/>
                <a:gd name="connsiteX145" fmla="*/ 1134085 w 1255928"/>
                <a:gd name="connsiteY145" fmla="*/ 203454 h 689457"/>
                <a:gd name="connsiteX146" fmla="*/ 1113053 w 1255928"/>
                <a:gd name="connsiteY146" fmla="*/ 207340 h 689457"/>
                <a:gd name="connsiteX147" fmla="*/ 1085850 w 1255928"/>
                <a:gd name="connsiteY147" fmla="*/ 218085 h 689457"/>
                <a:gd name="connsiteX148" fmla="*/ 1072820 w 1255928"/>
                <a:gd name="connsiteY148" fmla="*/ 226086 h 689457"/>
                <a:gd name="connsiteX149" fmla="*/ 1046988 w 1255928"/>
                <a:gd name="connsiteY149" fmla="*/ 240030 h 689457"/>
                <a:gd name="connsiteX150" fmla="*/ 1030757 w 1255928"/>
                <a:gd name="connsiteY150" fmla="*/ 246660 h 689457"/>
                <a:gd name="connsiteX151" fmla="*/ 996467 w 1255928"/>
                <a:gd name="connsiteY151" fmla="*/ 245517 h 689457"/>
                <a:gd name="connsiteX152" fmla="*/ 992810 w 1255928"/>
                <a:gd name="connsiteY152" fmla="*/ 243002 h 689457"/>
                <a:gd name="connsiteX153" fmla="*/ 980923 w 1255928"/>
                <a:gd name="connsiteY153" fmla="*/ 219913 h 689457"/>
                <a:gd name="connsiteX154" fmla="*/ 980923 w 1255928"/>
                <a:gd name="connsiteY154" fmla="*/ 205512 h 689457"/>
                <a:gd name="connsiteX155" fmla="*/ 981837 w 1255928"/>
                <a:gd name="connsiteY155" fmla="*/ 197053 h 689457"/>
                <a:gd name="connsiteX156" fmla="*/ 984123 w 1255928"/>
                <a:gd name="connsiteY156" fmla="*/ 171679 h 689457"/>
                <a:gd name="connsiteX157" fmla="*/ 985266 w 1255928"/>
                <a:gd name="connsiteY157" fmla="*/ 146304 h 689457"/>
                <a:gd name="connsiteX158" fmla="*/ 985495 w 1255928"/>
                <a:gd name="connsiteY158" fmla="*/ 129388 h 689457"/>
                <a:gd name="connsiteX159" fmla="*/ 985037 w 1255928"/>
                <a:gd name="connsiteY159" fmla="*/ 104013 h 689457"/>
                <a:gd name="connsiteX160" fmla="*/ 984352 w 1255928"/>
                <a:gd name="connsiteY160" fmla="*/ 87097 h 689457"/>
                <a:gd name="connsiteX161" fmla="*/ 983437 w 1255928"/>
                <a:gd name="connsiteY161" fmla="*/ 70180 h 689457"/>
                <a:gd name="connsiteX162" fmla="*/ 981608 w 1255928"/>
                <a:gd name="connsiteY162" fmla="*/ 56464 h 689457"/>
                <a:gd name="connsiteX163" fmla="*/ 980008 w 1255928"/>
                <a:gd name="connsiteY163" fmla="*/ 50292 h 689457"/>
                <a:gd name="connsiteX164" fmla="*/ 975893 w 1255928"/>
                <a:gd name="connsiteY164" fmla="*/ 39319 h 689457"/>
                <a:gd name="connsiteX165" fmla="*/ 958063 w 1255928"/>
                <a:gd name="connsiteY165" fmla="*/ 18974 h 689457"/>
                <a:gd name="connsiteX166" fmla="*/ 942289 w 1255928"/>
                <a:gd name="connsiteY166" fmla="*/ 11202 h 689457"/>
                <a:gd name="connsiteX167" fmla="*/ 922401 w 1255928"/>
                <a:gd name="connsiteY167" fmla="*/ 6401 h 689457"/>
                <a:gd name="connsiteX168" fmla="*/ 910742 w 1255928"/>
                <a:gd name="connsiteY168" fmla="*/ 4572 h 689457"/>
                <a:gd name="connsiteX169" fmla="*/ 907313 w 1255928"/>
                <a:gd name="connsiteY169" fmla="*/ 4115 h 689457"/>
                <a:gd name="connsiteX170" fmla="*/ 898855 w 1255928"/>
                <a:gd name="connsiteY170" fmla="*/ 2972 h 689457"/>
                <a:gd name="connsiteX171" fmla="*/ 895198 w 1255928"/>
                <a:gd name="connsiteY171" fmla="*/ 2515 h 689457"/>
                <a:gd name="connsiteX172" fmla="*/ 886282 w 1255928"/>
                <a:gd name="connsiteY172" fmla="*/ 1372 h 689457"/>
                <a:gd name="connsiteX173" fmla="*/ 883539 w 1255928"/>
                <a:gd name="connsiteY173" fmla="*/ 1143 h 689457"/>
                <a:gd name="connsiteX174" fmla="*/ 871652 w 1255928"/>
                <a:gd name="connsiteY174" fmla="*/ 0 h 689457"/>
                <a:gd name="connsiteX175" fmla="*/ 914171 w 1255928"/>
                <a:gd name="connsiteY175" fmla="*/ 64694 h 68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55928" h="689457">
                  <a:moveTo>
                    <a:pt x="914171" y="64694"/>
                  </a:moveTo>
                  <a:cubicBezTo>
                    <a:pt x="920801" y="101041"/>
                    <a:pt x="918286" y="138760"/>
                    <a:pt x="918286" y="175565"/>
                  </a:cubicBezTo>
                  <a:cubicBezTo>
                    <a:pt x="918286" y="264262"/>
                    <a:pt x="917372" y="354102"/>
                    <a:pt x="905485" y="442113"/>
                  </a:cubicBezTo>
                  <a:lnTo>
                    <a:pt x="908456" y="419253"/>
                  </a:lnTo>
                  <a:cubicBezTo>
                    <a:pt x="904570" y="450114"/>
                    <a:pt x="904799" y="482575"/>
                    <a:pt x="895426" y="512521"/>
                  </a:cubicBezTo>
                  <a:cubicBezTo>
                    <a:pt x="879881" y="561899"/>
                    <a:pt x="846049" y="597332"/>
                    <a:pt x="797357" y="615163"/>
                  </a:cubicBezTo>
                  <a:cubicBezTo>
                    <a:pt x="747522" y="633451"/>
                    <a:pt x="698144" y="618592"/>
                    <a:pt x="647395" y="616992"/>
                  </a:cubicBezTo>
                  <a:cubicBezTo>
                    <a:pt x="614934" y="616077"/>
                    <a:pt x="582244" y="615163"/>
                    <a:pt x="549783" y="613105"/>
                  </a:cubicBezTo>
                  <a:cubicBezTo>
                    <a:pt x="513664" y="611048"/>
                    <a:pt x="476174" y="608305"/>
                    <a:pt x="440741" y="600075"/>
                  </a:cubicBezTo>
                  <a:cubicBezTo>
                    <a:pt x="409194" y="592760"/>
                    <a:pt x="380390" y="578130"/>
                    <a:pt x="356159" y="556870"/>
                  </a:cubicBezTo>
                  <a:cubicBezTo>
                    <a:pt x="334670" y="537896"/>
                    <a:pt x="323926" y="512064"/>
                    <a:pt x="312496" y="486461"/>
                  </a:cubicBezTo>
                  <a:cubicBezTo>
                    <a:pt x="267919" y="386106"/>
                    <a:pt x="201168" y="389763"/>
                    <a:pt x="189967" y="391592"/>
                  </a:cubicBezTo>
                  <a:cubicBezTo>
                    <a:pt x="139675" y="399136"/>
                    <a:pt x="88925" y="403479"/>
                    <a:pt x="38862" y="389992"/>
                  </a:cubicBezTo>
                  <a:cubicBezTo>
                    <a:pt x="31775" y="388163"/>
                    <a:pt x="24917" y="385648"/>
                    <a:pt x="18059" y="382905"/>
                  </a:cubicBezTo>
                  <a:cubicBezTo>
                    <a:pt x="12344" y="382219"/>
                    <a:pt x="6401" y="381762"/>
                    <a:pt x="0" y="381076"/>
                  </a:cubicBezTo>
                  <a:cubicBezTo>
                    <a:pt x="229" y="383820"/>
                    <a:pt x="686" y="386563"/>
                    <a:pt x="1372" y="389077"/>
                  </a:cubicBezTo>
                  <a:cubicBezTo>
                    <a:pt x="2515" y="394107"/>
                    <a:pt x="4115" y="398907"/>
                    <a:pt x="6401" y="403022"/>
                  </a:cubicBezTo>
                  <a:cubicBezTo>
                    <a:pt x="9601" y="409423"/>
                    <a:pt x="13945" y="414681"/>
                    <a:pt x="18974" y="419481"/>
                  </a:cubicBezTo>
                  <a:cubicBezTo>
                    <a:pt x="22403" y="422682"/>
                    <a:pt x="26289" y="425425"/>
                    <a:pt x="30404" y="427939"/>
                  </a:cubicBezTo>
                  <a:cubicBezTo>
                    <a:pt x="52349" y="441655"/>
                    <a:pt x="76581" y="449428"/>
                    <a:pt x="102641" y="451028"/>
                  </a:cubicBezTo>
                  <a:cubicBezTo>
                    <a:pt x="124358" y="452400"/>
                    <a:pt x="145390" y="449656"/>
                    <a:pt x="166649" y="443713"/>
                  </a:cubicBezTo>
                  <a:cubicBezTo>
                    <a:pt x="173279" y="441884"/>
                    <a:pt x="179451" y="440970"/>
                    <a:pt x="185166" y="440970"/>
                  </a:cubicBezTo>
                  <a:cubicBezTo>
                    <a:pt x="185166" y="440970"/>
                    <a:pt x="185166" y="440970"/>
                    <a:pt x="185166" y="440970"/>
                  </a:cubicBezTo>
                  <a:cubicBezTo>
                    <a:pt x="188824" y="440970"/>
                    <a:pt x="192253" y="441198"/>
                    <a:pt x="195682" y="441884"/>
                  </a:cubicBezTo>
                  <a:cubicBezTo>
                    <a:pt x="197510" y="442341"/>
                    <a:pt x="199339" y="442798"/>
                    <a:pt x="201168" y="443256"/>
                  </a:cubicBezTo>
                  <a:cubicBezTo>
                    <a:pt x="202768" y="443713"/>
                    <a:pt x="204368" y="444399"/>
                    <a:pt x="205969" y="445084"/>
                  </a:cubicBezTo>
                  <a:cubicBezTo>
                    <a:pt x="206654" y="445542"/>
                    <a:pt x="207569" y="445770"/>
                    <a:pt x="208255" y="446227"/>
                  </a:cubicBezTo>
                  <a:cubicBezTo>
                    <a:pt x="209398" y="446685"/>
                    <a:pt x="210312" y="447370"/>
                    <a:pt x="211226" y="448056"/>
                  </a:cubicBezTo>
                  <a:cubicBezTo>
                    <a:pt x="212369" y="448742"/>
                    <a:pt x="213512" y="449656"/>
                    <a:pt x="214427" y="450342"/>
                  </a:cubicBezTo>
                  <a:cubicBezTo>
                    <a:pt x="215113" y="450799"/>
                    <a:pt x="215798" y="451485"/>
                    <a:pt x="216256" y="451942"/>
                  </a:cubicBezTo>
                  <a:cubicBezTo>
                    <a:pt x="217399" y="453085"/>
                    <a:pt x="218770" y="454228"/>
                    <a:pt x="219913" y="455600"/>
                  </a:cubicBezTo>
                  <a:cubicBezTo>
                    <a:pt x="220599" y="456286"/>
                    <a:pt x="221056" y="456972"/>
                    <a:pt x="221513" y="457657"/>
                  </a:cubicBezTo>
                  <a:cubicBezTo>
                    <a:pt x="222656" y="459029"/>
                    <a:pt x="223571" y="460629"/>
                    <a:pt x="224714" y="462001"/>
                  </a:cubicBezTo>
                  <a:cubicBezTo>
                    <a:pt x="225628" y="463601"/>
                    <a:pt x="226543" y="465201"/>
                    <a:pt x="227457" y="466801"/>
                  </a:cubicBezTo>
                  <a:cubicBezTo>
                    <a:pt x="229972" y="471831"/>
                    <a:pt x="232029" y="477774"/>
                    <a:pt x="233401" y="484175"/>
                  </a:cubicBezTo>
                  <a:cubicBezTo>
                    <a:pt x="234772" y="489890"/>
                    <a:pt x="235687" y="495834"/>
                    <a:pt x="236372" y="501777"/>
                  </a:cubicBezTo>
                  <a:cubicBezTo>
                    <a:pt x="237287" y="509550"/>
                    <a:pt x="237744" y="517322"/>
                    <a:pt x="237973" y="525323"/>
                  </a:cubicBezTo>
                  <a:cubicBezTo>
                    <a:pt x="237973" y="529209"/>
                    <a:pt x="238201" y="533095"/>
                    <a:pt x="238201" y="536982"/>
                  </a:cubicBezTo>
                  <a:cubicBezTo>
                    <a:pt x="238201" y="539039"/>
                    <a:pt x="238201" y="540868"/>
                    <a:pt x="238201" y="542925"/>
                  </a:cubicBezTo>
                  <a:cubicBezTo>
                    <a:pt x="238201" y="546811"/>
                    <a:pt x="238201" y="550698"/>
                    <a:pt x="238201" y="554584"/>
                  </a:cubicBezTo>
                  <a:cubicBezTo>
                    <a:pt x="238201" y="558470"/>
                    <a:pt x="238430" y="562356"/>
                    <a:pt x="238430" y="566242"/>
                  </a:cubicBezTo>
                  <a:cubicBezTo>
                    <a:pt x="238658" y="570129"/>
                    <a:pt x="238887" y="574015"/>
                    <a:pt x="239116" y="577901"/>
                  </a:cubicBezTo>
                  <a:cubicBezTo>
                    <a:pt x="239344" y="581101"/>
                    <a:pt x="239573" y="584302"/>
                    <a:pt x="239801" y="587502"/>
                  </a:cubicBezTo>
                  <a:cubicBezTo>
                    <a:pt x="241173" y="609676"/>
                    <a:pt x="242545" y="632079"/>
                    <a:pt x="253746" y="652425"/>
                  </a:cubicBezTo>
                  <a:cubicBezTo>
                    <a:pt x="254432" y="653568"/>
                    <a:pt x="255346" y="655396"/>
                    <a:pt x="256261" y="657225"/>
                  </a:cubicBezTo>
                  <a:cubicBezTo>
                    <a:pt x="256489" y="657682"/>
                    <a:pt x="256718" y="657911"/>
                    <a:pt x="256946" y="658368"/>
                  </a:cubicBezTo>
                  <a:cubicBezTo>
                    <a:pt x="258318" y="660883"/>
                    <a:pt x="260147" y="663855"/>
                    <a:pt x="261976" y="666598"/>
                  </a:cubicBezTo>
                  <a:cubicBezTo>
                    <a:pt x="262433" y="667284"/>
                    <a:pt x="262661" y="667741"/>
                    <a:pt x="263119" y="668427"/>
                  </a:cubicBezTo>
                  <a:cubicBezTo>
                    <a:pt x="264033" y="669798"/>
                    <a:pt x="264947" y="670941"/>
                    <a:pt x="265862" y="672084"/>
                  </a:cubicBezTo>
                  <a:cubicBezTo>
                    <a:pt x="266319" y="672770"/>
                    <a:pt x="266776" y="673227"/>
                    <a:pt x="267233" y="673684"/>
                  </a:cubicBezTo>
                  <a:cubicBezTo>
                    <a:pt x="267462" y="674142"/>
                    <a:pt x="267919" y="674599"/>
                    <a:pt x="268148" y="674827"/>
                  </a:cubicBezTo>
                  <a:cubicBezTo>
                    <a:pt x="268605" y="675285"/>
                    <a:pt x="269062" y="675970"/>
                    <a:pt x="269519" y="676428"/>
                  </a:cubicBezTo>
                  <a:cubicBezTo>
                    <a:pt x="271120" y="678028"/>
                    <a:pt x="272720" y="679628"/>
                    <a:pt x="274320" y="680542"/>
                  </a:cubicBezTo>
                  <a:cubicBezTo>
                    <a:pt x="275006" y="681000"/>
                    <a:pt x="275692" y="681228"/>
                    <a:pt x="276149" y="681457"/>
                  </a:cubicBezTo>
                  <a:cubicBezTo>
                    <a:pt x="276377" y="681685"/>
                    <a:pt x="276835" y="681685"/>
                    <a:pt x="277063" y="681685"/>
                  </a:cubicBezTo>
                  <a:cubicBezTo>
                    <a:pt x="277749" y="681914"/>
                    <a:pt x="278206" y="681914"/>
                    <a:pt x="278892" y="681914"/>
                  </a:cubicBezTo>
                  <a:cubicBezTo>
                    <a:pt x="279121" y="681914"/>
                    <a:pt x="279578" y="681914"/>
                    <a:pt x="279806" y="681914"/>
                  </a:cubicBezTo>
                  <a:lnTo>
                    <a:pt x="279806" y="681914"/>
                  </a:lnTo>
                  <a:lnTo>
                    <a:pt x="279806" y="681914"/>
                  </a:lnTo>
                  <a:cubicBezTo>
                    <a:pt x="280492" y="682143"/>
                    <a:pt x="281407" y="682371"/>
                    <a:pt x="282321" y="682600"/>
                  </a:cubicBezTo>
                  <a:cubicBezTo>
                    <a:pt x="283235" y="682828"/>
                    <a:pt x="284150" y="683057"/>
                    <a:pt x="285293" y="683057"/>
                  </a:cubicBezTo>
                  <a:cubicBezTo>
                    <a:pt x="285979" y="683286"/>
                    <a:pt x="286893" y="683286"/>
                    <a:pt x="287579" y="683514"/>
                  </a:cubicBezTo>
                  <a:cubicBezTo>
                    <a:pt x="288722" y="683743"/>
                    <a:pt x="289865" y="683743"/>
                    <a:pt x="291236" y="683971"/>
                  </a:cubicBezTo>
                  <a:cubicBezTo>
                    <a:pt x="292837" y="684200"/>
                    <a:pt x="294437" y="684429"/>
                    <a:pt x="296266" y="684429"/>
                  </a:cubicBezTo>
                  <a:cubicBezTo>
                    <a:pt x="297866" y="684657"/>
                    <a:pt x="299695" y="684657"/>
                    <a:pt x="301295" y="684886"/>
                  </a:cubicBezTo>
                  <a:cubicBezTo>
                    <a:pt x="302438" y="684886"/>
                    <a:pt x="303352" y="685114"/>
                    <a:pt x="304495" y="685114"/>
                  </a:cubicBezTo>
                  <a:cubicBezTo>
                    <a:pt x="306324" y="685343"/>
                    <a:pt x="308153" y="685343"/>
                    <a:pt x="310210" y="685572"/>
                  </a:cubicBezTo>
                  <a:cubicBezTo>
                    <a:pt x="311353" y="685572"/>
                    <a:pt x="312496" y="685800"/>
                    <a:pt x="313639" y="685800"/>
                  </a:cubicBezTo>
                  <a:cubicBezTo>
                    <a:pt x="314782" y="685800"/>
                    <a:pt x="315925" y="686029"/>
                    <a:pt x="317068" y="686029"/>
                  </a:cubicBezTo>
                  <a:cubicBezTo>
                    <a:pt x="319354" y="686257"/>
                    <a:pt x="321869" y="686257"/>
                    <a:pt x="324155" y="686486"/>
                  </a:cubicBezTo>
                  <a:cubicBezTo>
                    <a:pt x="325526" y="686486"/>
                    <a:pt x="326669" y="686715"/>
                    <a:pt x="328041" y="686715"/>
                  </a:cubicBezTo>
                  <a:cubicBezTo>
                    <a:pt x="330556" y="686943"/>
                    <a:pt x="333070" y="686943"/>
                    <a:pt x="335813" y="686943"/>
                  </a:cubicBezTo>
                  <a:cubicBezTo>
                    <a:pt x="338557" y="686943"/>
                    <a:pt x="341300" y="687172"/>
                    <a:pt x="344272" y="687172"/>
                  </a:cubicBezTo>
                  <a:cubicBezTo>
                    <a:pt x="347243" y="687172"/>
                    <a:pt x="349987" y="687400"/>
                    <a:pt x="353187" y="687400"/>
                  </a:cubicBezTo>
                  <a:cubicBezTo>
                    <a:pt x="356159" y="687400"/>
                    <a:pt x="359131" y="687629"/>
                    <a:pt x="362331" y="687629"/>
                  </a:cubicBezTo>
                  <a:cubicBezTo>
                    <a:pt x="363931" y="687629"/>
                    <a:pt x="365531" y="687629"/>
                    <a:pt x="367132" y="687858"/>
                  </a:cubicBezTo>
                  <a:cubicBezTo>
                    <a:pt x="368732" y="687858"/>
                    <a:pt x="370332" y="687858"/>
                    <a:pt x="371932" y="688086"/>
                  </a:cubicBezTo>
                  <a:cubicBezTo>
                    <a:pt x="378562" y="688315"/>
                    <a:pt x="385420" y="688315"/>
                    <a:pt x="392278" y="688543"/>
                  </a:cubicBezTo>
                  <a:cubicBezTo>
                    <a:pt x="394106" y="688543"/>
                    <a:pt x="395707" y="688543"/>
                    <a:pt x="397535" y="688543"/>
                  </a:cubicBezTo>
                  <a:cubicBezTo>
                    <a:pt x="406451" y="688772"/>
                    <a:pt x="415823" y="688772"/>
                    <a:pt x="425425" y="689001"/>
                  </a:cubicBezTo>
                  <a:cubicBezTo>
                    <a:pt x="433197" y="689001"/>
                    <a:pt x="440969" y="689229"/>
                    <a:pt x="448970" y="689229"/>
                  </a:cubicBezTo>
                  <a:cubicBezTo>
                    <a:pt x="477088" y="689458"/>
                    <a:pt x="507035" y="689458"/>
                    <a:pt x="537896" y="689458"/>
                  </a:cubicBezTo>
                  <a:cubicBezTo>
                    <a:pt x="537896" y="689458"/>
                    <a:pt x="537896" y="689458"/>
                    <a:pt x="537896" y="689458"/>
                  </a:cubicBezTo>
                  <a:cubicBezTo>
                    <a:pt x="551155" y="689458"/>
                    <a:pt x="564413" y="689458"/>
                    <a:pt x="577901" y="689458"/>
                  </a:cubicBezTo>
                  <a:cubicBezTo>
                    <a:pt x="580187" y="689458"/>
                    <a:pt x="582473" y="689458"/>
                    <a:pt x="584530" y="689458"/>
                  </a:cubicBezTo>
                  <a:cubicBezTo>
                    <a:pt x="589102" y="689458"/>
                    <a:pt x="593446" y="689458"/>
                    <a:pt x="598018" y="689458"/>
                  </a:cubicBezTo>
                  <a:cubicBezTo>
                    <a:pt x="600304" y="689458"/>
                    <a:pt x="602590" y="689458"/>
                    <a:pt x="604647" y="689458"/>
                  </a:cubicBezTo>
                  <a:cubicBezTo>
                    <a:pt x="660654" y="689229"/>
                    <a:pt x="716661" y="688772"/>
                    <a:pt x="766039" y="688086"/>
                  </a:cubicBezTo>
                  <a:cubicBezTo>
                    <a:pt x="769925" y="688086"/>
                    <a:pt x="773811" y="688086"/>
                    <a:pt x="777697" y="687858"/>
                  </a:cubicBezTo>
                  <a:cubicBezTo>
                    <a:pt x="791185" y="687629"/>
                    <a:pt x="804215" y="687629"/>
                    <a:pt x="816559" y="687400"/>
                  </a:cubicBezTo>
                  <a:cubicBezTo>
                    <a:pt x="823646" y="687400"/>
                    <a:pt x="830275" y="687172"/>
                    <a:pt x="836905" y="687172"/>
                  </a:cubicBezTo>
                  <a:cubicBezTo>
                    <a:pt x="841705" y="687172"/>
                    <a:pt x="846506" y="686943"/>
                    <a:pt x="851078" y="686943"/>
                  </a:cubicBezTo>
                  <a:cubicBezTo>
                    <a:pt x="852678" y="686943"/>
                    <a:pt x="854050" y="686943"/>
                    <a:pt x="855650" y="686943"/>
                  </a:cubicBezTo>
                  <a:cubicBezTo>
                    <a:pt x="858622" y="686943"/>
                    <a:pt x="861593" y="686943"/>
                    <a:pt x="864337" y="686715"/>
                  </a:cubicBezTo>
                  <a:cubicBezTo>
                    <a:pt x="868680" y="686715"/>
                    <a:pt x="872795" y="686486"/>
                    <a:pt x="876681" y="686486"/>
                  </a:cubicBezTo>
                  <a:cubicBezTo>
                    <a:pt x="879196" y="686486"/>
                    <a:pt x="881939" y="686486"/>
                    <a:pt x="884225" y="686486"/>
                  </a:cubicBezTo>
                  <a:cubicBezTo>
                    <a:pt x="885368" y="686486"/>
                    <a:pt x="886739" y="686486"/>
                    <a:pt x="887882" y="686486"/>
                  </a:cubicBezTo>
                  <a:cubicBezTo>
                    <a:pt x="890168" y="686486"/>
                    <a:pt x="892454" y="686486"/>
                    <a:pt x="894740" y="686486"/>
                  </a:cubicBezTo>
                  <a:cubicBezTo>
                    <a:pt x="895883" y="686486"/>
                    <a:pt x="897026" y="686486"/>
                    <a:pt x="897941" y="686486"/>
                  </a:cubicBezTo>
                  <a:cubicBezTo>
                    <a:pt x="899998" y="686486"/>
                    <a:pt x="902056" y="686486"/>
                    <a:pt x="904113" y="686486"/>
                  </a:cubicBezTo>
                  <a:cubicBezTo>
                    <a:pt x="909828" y="686486"/>
                    <a:pt x="914857" y="686257"/>
                    <a:pt x="918972" y="686257"/>
                  </a:cubicBezTo>
                  <a:cubicBezTo>
                    <a:pt x="932002" y="686029"/>
                    <a:pt x="940689" y="681457"/>
                    <a:pt x="948004" y="673913"/>
                  </a:cubicBezTo>
                  <a:cubicBezTo>
                    <a:pt x="950519" y="671398"/>
                    <a:pt x="952576" y="668427"/>
                    <a:pt x="954862" y="665226"/>
                  </a:cubicBezTo>
                  <a:cubicBezTo>
                    <a:pt x="956234" y="663169"/>
                    <a:pt x="957605" y="660883"/>
                    <a:pt x="958520" y="658825"/>
                  </a:cubicBezTo>
                  <a:cubicBezTo>
                    <a:pt x="959663" y="656539"/>
                    <a:pt x="960577" y="654253"/>
                    <a:pt x="961263" y="651967"/>
                  </a:cubicBezTo>
                  <a:cubicBezTo>
                    <a:pt x="961949" y="649681"/>
                    <a:pt x="962635" y="647395"/>
                    <a:pt x="963320" y="644881"/>
                  </a:cubicBezTo>
                  <a:cubicBezTo>
                    <a:pt x="964006" y="642595"/>
                    <a:pt x="964463" y="640080"/>
                    <a:pt x="964921" y="637794"/>
                  </a:cubicBezTo>
                  <a:cubicBezTo>
                    <a:pt x="965835" y="632765"/>
                    <a:pt x="966749" y="627736"/>
                    <a:pt x="967892" y="622707"/>
                  </a:cubicBezTo>
                  <a:cubicBezTo>
                    <a:pt x="968807" y="617677"/>
                    <a:pt x="969950" y="612648"/>
                    <a:pt x="970864" y="607619"/>
                  </a:cubicBezTo>
                  <a:cubicBezTo>
                    <a:pt x="972236" y="600075"/>
                    <a:pt x="973836" y="592531"/>
                    <a:pt x="974979" y="584759"/>
                  </a:cubicBezTo>
                  <a:cubicBezTo>
                    <a:pt x="976351" y="577215"/>
                    <a:pt x="977494" y="569443"/>
                    <a:pt x="978408" y="561899"/>
                  </a:cubicBezTo>
                  <a:cubicBezTo>
                    <a:pt x="979322" y="554355"/>
                    <a:pt x="980237" y="546583"/>
                    <a:pt x="980694" y="538810"/>
                  </a:cubicBezTo>
                  <a:cubicBezTo>
                    <a:pt x="981151" y="531038"/>
                    <a:pt x="981380" y="523266"/>
                    <a:pt x="981151" y="515493"/>
                  </a:cubicBezTo>
                  <a:cubicBezTo>
                    <a:pt x="981151" y="512979"/>
                    <a:pt x="981151" y="510693"/>
                    <a:pt x="981151" y="508178"/>
                  </a:cubicBezTo>
                  <a:cubicBezTo>
                    <a:pt x="981151" y="503377"/>
                    <a:pt x="981380" y="498348"/>
                    <a:pt x="981837" y="493548"/>
                  </a:cubicBezTo>
                  <a:cubicBezTo>
                    <a:pt x="982294" y="488747"/>
                    <a:pt x="982751" y="483718"/>
                    <a:pt x="983209" y="478917"/>
                  </a:cubicBezTo>
                  <a:cubicBezTo>
                    <a:pt x="983894" y="474117"/>
                    <a:pt x="984352" y="469087"/>
                    <a:pt x="985037" y="464287"/>
                  </a:cubicBezTo>
                  <a:cubicBezTo>
                    <a:pt x="985495" y="461772"/>
                    <a:pt x="985723" y="459486"/>
                    <a:pt x="986180" y="456972"/>
                  </a:cubicBezTo>
                  <a:cubicBezTo>
                    <a:pt x="987323" y="449199"/>
                    <a:pt x="989381" y="443256"/>
                    <a:pt x="992353" y="438684"/>
                  </a:cubicBezTo>
                  <a:cubicBezTo>
                    <a:pt x="993267" y="437083"/>
                    <a:pt x="994410" y="435712"/>
                    <a:pt x="995782" y="434569"/>
                  </a:cubicBezTo>
                  <a:cubicBezTo>
                    <a:pt x="1000811" y="429768"/>
                    <a:pt x="1008126" y="427025"/>
                    <a:pt x="1018642" y="425425"/>
                  </a:cubicBezTo>
                  <a:cubicBezTo>
                    <a:pt x="1021156" y="424968"/>
                    <a:pt x="1023899" y="424739"/>
                    <a:pt x="1026414" y="424510"/>
                  </a:cubicBezTo>
                  <a:cubicBezTo>
                    <a:pt x="1034186" y="423825"/>
                    <a:pt x="1041959" y="423596"/>
                    <a:pt x="1049503" y="424510"/>
                  </a:cubicBezTo>
                  <a:cubicBezTo>
                    <a:pt x="1052017" y="424739"/>
                    <a:pt x="1054532" y="425196"/>
                    <a:pt x="1057046" y="425653"/>
                  </a:cubicBezTo>
                  <a:cubicBezTo>
                    <a:pt x="1059561" y="426111"/>
                    <a:pt x="1062076" y="426796"/>
                    <a:pt x="1064362" y="427482"/>
                  </a:cubicBezTo>
                  <a:cubicBezTo>
                    <a:pt x="1069162" y="428854"/>
                    <a:pt x="1073963" y="430911"/>
                    <a:pt x="1078763" y="433426"/>
                  </a:cubicBezTo>
                  <a:cubicBezTo>
                    <a:pt x="1109167" y="443027"/>
                    <a:pt x="1134542" y="446685"/>
                    <a:pt x="1155573" y="445770"/>
                  </a:cubicBezTo>
                  <a:cubicBezTo>
                    <a:pt x="1224382" y="442570"/>
                    <a:pt x="1247927" y="390678"/>
                    <a:pt x="1254100" y="345186"/>
                  </a:cubicBezTo>
                  <a:cubicBezTo>
                    <a:pt x="1254328" y="344043"/>
                    <a:pt x="1254328" y="342900"/>
                    <a:pt x="1254557" y="341757"/>
                  </a:cubicBezTo>
                  <a:cubicBezTo>
                    <a:pt x="1255014" y="337185"/>
                    <a:pt x="1255471" y="332613"/>
                    <a:pt x="1255700" y="328041"/>
                  </a:cubicBezTo>
                  <a:cubicBezTo>
                    <a:pt x="1255700" y="326898"/>
                    <a:pt x="1255700" y="325755"/>
                    <a:pt x="1255928" y="324841"/>
                  </a:cubicBezTo>
                  <a:cubicBezTo>
                    <a:pt x="1255928" y="322555"/>
                    <a:pt x="1255928" y="320497"/>
                    <a:pt x="1255928" y="318440"/>
                  </a:cubicBezTo>
                  <a:cubicBezTo>
                    <a:pt x="1255928" y="313182"/>
                    <a:pt x="1255700" y="308153"/>
                    <a:pt x="1255471" y="303810"/>
                  </a:cubicBezTo>
                  <a:cubicBezTo>
                    <a:pt x="1255243" y="300381"/>
                    <a:pt x="1254785" y="297180"/>
                    <a:pt x="1254557" y="293980"/>
                  </a:cubicBezTo>
                  <a:cubicBezTo>
                    <a:pt x="1253642" y="287579"/>
                    <a:pt x="1252499" y="281635"/>
                    <a:pt x="1250899" y="275920"/>
                  </a:cubicBezTo>
                  <a:cubicBezTo>
                    <a:pt x="1250442" y="274549"/>
                    <a:pt x="1249985" y="273177"/>
                    <a:pt x="1249528" y="271806"/>
                  </a:cubicBezTo>
                  <a:cubicBezTo>
                    <a:pt x="1248613" y="269062"/>
                    <a:pt x="1247699" y="266319"/>
                    <a:pt x="1246556" y="263805"/>
                  </a:cubicBezTo>
                  <a:cubicBezTo>
                    <a:pt x="1245413" y="261290"/>
                    <a:pt x="1244270" y="258775"/>
                    <a:pt x="1243127" y="256261"/>
                  </a:cubicBezTo>
                  <a:cubicBezTo>
                    <a:pt x="1242441" y="255118"/>
                    <a:pt x="1241984" y="253975"/>
                    <a:pt x="1241298" y="252603"/>
                  </a:cubicBezTo>
                  <a:cubicBezTo>
                    <a:pt x="1239469" y="249174"/>
                    <a:pt x="1237183" y="245745"/>
                    <a:pt x="1234897" y="242773"/>
                  </a:cubicBezTo>
                  <a:cubicBezTo>
                    <a:pt x="1231925" y="238659"/>
                    <a:pt x="1228725" y="234772"/>
                    <a:pt x="1225067" y="231343"/>
                  </a:cubicBezTo>
                  <a:cubicBezTo>
                    <a:pt x="1222553" y="228829"/>
                    <a:pt x="1219810" y="226314"/>
                    <a:pt x="1216838" y="224028"/>
                  </a:cubicBezTo>
                  <a:cubicBezTo>
                    <a:pt x="1207237" y="216713"/>
                    <a:pt x="1196492" y="211455"/>
                    <a:pt x="1185291" y="208255"/>
                  </a:cubicBezTo>
                  <a:cubicBezTo>
                    <a:pt x="1180262" y="206883"/>
                    <a:pt x="1175461" y="205740"/>
                    <a:pt x="1170432" y="205054"/>
                  </a:cubicBezTo>
                  <a:cubicBezTo>
                    <a:pt x="1163117" y="203683"/>
                    <a:pt x="1155802" y="202997"/>
                    <a:pt x="1148486" y="202997"/>
                  </a:cubicBezTo>
                  <a:cubicBezTo>
                    <a:pt x="1143686" y="202997"/>
                    <a:pt x="1138885" y="202997"/>
                    <a:pt x="1134085" y="203454"/>
                  </a:cubicBezTo>
                  <a:cubicBezTo>
                    <a:pt x="1126998" y="204140"/>
                    <a:pt x="1119911" y="205512"/>
                    <a:pt x="1113053" y="207340"/>
                  </a:cubicBezTo>
                  <a:cubicBezTo>
                    <a:pt x="1103681" y="209855"/>
                    <a:pt x="1094765" y="213513"/>
                    <a:pt x="1085850" y="218085"/>
                  </a:cubicBezTo>
                  <a:cubicBezTo>
                    <a:pt x="1081507" y="220371"/>
                    <a:pt x="1077163" y="223114"/>
                    <a:pt x="1072820" y="226086"/>
                  </a:cubicBezTo>
                  <a:cubicBezTo>
                    <a:pt x="1064590" y="231801"/>
                    <a:pt x="1055903" y="236144"/>
                    <a:pt x="1046988" y="240030"/>
                  </a:cubicBezTo>
                  <a:cubicBezTo>
                    <a:pt x="1041730" y="242316"/>
                    <a:pt x="1036244" y="244602"/>
                    <a:pt x="1030757" y="246660"/>
                  </a:cubicBezTo>
                  <a:cubicBezTo>
                    <a:pt x="1017499" y="251917"/>
                    <a:pt x="1005383" y="251003"/>
                    <a:pt x="996467" y="245517"/>
                  </a:cubicBezTo>
                  <a:cubicBezTo>
                    <a:pt x="995096" y="244831"/>
                    <a:pt x="993953" y="243916"/>
                    <a:pt x="992810" y="243002"/>
                  </a:cubicBezTo>
                  <a:cubicBezTo>
                    <a:pt x="986638" y="237744"/>
                    <a:pt x="982294" y="229743"/>
                    <a:pt x="980923" y="219913"/>
                  </a:cubicBezTo>
                  <a:cubicBezTo>
                    <a:pt x="980237" y="215570"/>
                    <a:pt x="980237" y="210541"/>
                    <a:pt x="980923" y="205512"/>
                  </a:cubicBezTo>
                  <a:cubicBezTo>
                    <a:pt x="981380" y="202768"/>
                    <a:pt x="981608" y="199797"/>
                    <a:pt x="981837" y="197053"/>
                  </a:cubicBezTo>
                  <a:cubicBezTo>
                    <a:pt x="982751" y="188595"/>
                    <a:pt x="983437" y="180137"/>
                    <a:pt x="984123" y="171679"/>
                  </a:cubicBezTo>
                  <a:cubicBezTo>
                    <a:pt x="984580" y="163221"/>
                    <a:pt x="985037" y="154762"/>
                    <a:pt x="985266" y="146304"/>
                  </a:cubicBezTo>
                  <a:cubicBezTo>
                    <a:pt x="985495" y="140589"/>
                    <a:pt x="985495" y="135103"/>
                    <a:pt x="985495" y="129388"/>
                  </a:cubicBezTo>
                  <a:cubicBezTo>
                    <a:pt x="985495" y="120930"/>
                    <a:pt x="985495" y="112471"/>
                    <a:pt x="985037" y="104013"/>
                  </a:cubicBezTo>
                  <a:cubicBezTo>
                    <a:pt x="984809" y="98298"/>
                    <a:pt x="984580" y="92812"/>
                    <a:pt x="984352" y="87097"/>
                  </a:cubicBezTo>
                  <a:cubicBezTo>
                    <a:pt x="984123" y="81382"/>
                    <a:pt x="983666" y="75895"/>
                    <a:pt x="983437" y="70180"/>
                  </a:cubicBezTo>
                  <a:cubicBezTo>
                    <a:pt x="983209" y="65380"/>
                    <a:pt x="982523" y="60808"/>
                    <a:pt x="981608" y="56464"/>
                  </a:cubicBezTo>
                  <a:cubicBezTo>
                    <a:pt x="981151" y="54407"/>
                    <a:pt x="980694" y="52350"/>
                    <a:pt x="980008" y="50292"/>
                  </a:cubicBezTo>
                  <a:cubicBezTo>
                    <a:pt x="978865" y="46406"/>
                    <a:pt x="977494" y="42748"/>
                    <a:pt x="975893" y="39319"/>
                  </a:cubicBezTo>
                  <a:cubicBezTo>
                    <a:pt x="971779" y="30861"/>
                    <a:pt x="965835" y="24232"/>
                    <a:pt x="958063" y="18974"/>
                  </a:cubicBezTo>
                  <a:cubicBezTo>
                    <a:pt x="953491" y="15774"/>
                    <a:pt x="948233" y="13259"/>
                    <a:pt x="942289" y="11202"/>
                  </a:cubicBezTo>
                  <a:cubicBezTo>
                    <a:pt x="936346" y="9144"/>
                    <a:pt x="929716" y="7544"/>
                    <a:pt x="922401" y="6401"/>
                  </a:cubicBezTo>
                  <a:cubicBezTo>
                    <a:pt x="918515" y="5715"/>
                    <a:pt x="914629" y="5258"/>
                    <a:pt x="910742" y="4572"/>
                  </a:cubicBezTo>
                  <a:cubicBezTo>
                    <a:pt x="909599" y="4344"/>
                    <a:pt x="908456" y="4344"/>
                    <a:pt x="907313" y="4115"/>
                  </a:cubicBezTo>
                  <a:cubicBezTo>
                    <a:pt x="904570" y="3658"/>
                    <a:pt x="901598" y="3429"/>
                    <a:pt x="898855" y="2972"/>
                  </a:cubicBezTo>
                  <a:cubicBezTo>
                    <a:pt x="897712" y="2743"/>
                    <a:pt x="896341" y="2743"/>
                    <a:pt x="895198" y="2515"/>
                  </a:cubicBezTo>
                  <a:cubicBezTo>
                    <a:pt x="892226" y="2058"/>
                    <a:pt x="889254" y="1829"/>
                    <a:pt x="886282" y="1372"/>
                  </a:cubicBezTo>
                  <a:cubicBezTo>
                    <a:pt x="885368" y="1372"/>
                    <a:pt x="884453" y="1143"/>
                    <a:pt x="883539" y="1143"/>
                  </a:cubicBezTo>
                  <a:cubicBezTo>
                    <a:pt x="879653" y="686"/>
                    <a:pt x="875538" y="229"/>
                    <a:pt x="871652" y="0"/>
                  </a:cubicBezTo>
                  <a:cubicBezTo>
                    <a:pt x="893369" y="15545"/>
                    <a:pt x="909371" y="38176"/>
                    <a:pt x="914171" y="64694"/>
                  </a:cubicBezTo>
                  <a:close/>
                </a:path>
              </a:pathLst>
            </a:custGeom>
            <a:solidFill>
              <a:srgbClr val="FFFFFF"/>
            </a:solidFill>
            <a:ln w="2286" cap="flat">
              <a:noFill/>
              <a:prstDash val="solid"/>
              <a:miter/>
            </a:ln>
          </p:spPr>
          <p:txBody>
            <a:bodyPr rtlCol="0" anchor="ctr"/>
            <a:lstStyle/>
            <a:p>
              <a:endParaRPr lang="en-US"/>
            </a:p>
          </p:txBody>
        </p:sp>
        <p:sp>
          <p:nvSpPr>
            <p:cNvPr id="96" name="Freeform 154">
              <a:extLst>
                <a:ext uri="{FF2B5EF4-FFF2-40B4-BE49-F238E27FC236}">
                  <a16:creationId xmlns:a16="http://schemas.microsoft.com/office/drawing/2014/main" id="{6EC799AA-AEA1-7854-9C90-6F024FE2F288}"/>
                </a:ext>
              </a:extLst>
            </p:cNvPr>
            <p:cNvSpPr/>
            <p:nvPr/>
          </p:nvSpPr>
          <p:spPr>
            <a:xfrm>
              <a:off x="2436714" y="5191934"/>
              <a:ext cx="1358789" cy="1019392"/>
            </a:xfrm>
            <a:custGeom>
              <a:avLst/>
              <a:gdLst>
                <a:gd name="connsiteX0" fmla="*/ 17230 w 1358789"/>
                <a:gd name="connsiteY0" fmla="*/ 508892 h 1019392"/>
                <a:gd name="connsiteX1" fmla="*/ 25688 w 1358789"/>
                <a:gd name="connsiteY1" fmla="*/ 631421 h 1019392"/>
                <a:gd name="connsiteX2" fmla="*/ 59749 w 1358789"/>
                <a:gd name="connsiteY2" fmla="*/ 695429 h 1019392"/>
                <a:gd name="connsiteX3" fmla="*/ 100212 w 1358789"/>
                <a:gd name="connsiteY3" fmla="*/ 750751 h 1019392"/>
                <a:gd name="connsiteX4" fmla="*/ 136331 w 1358789"/>
                <a:gd name="connsiteY4" fmla="*/ 820474 h 1019392"/>
                <a:gd name="connsiteX5" fmla="*/ 135416 w 1358789"/>
                <a:gd name="connsiteY5" fmla="*/ 841048 h 1019392"/>
                <a:gd name="connsiteX6" fmla="*/ 128787 w 1358789"/>
                <a:gd name="connsiteY6" fmla="*/ 958777 h 1019392"/>
                <a:gd name="connsiteX7" fmla="*/ 161248 w 1358789"/>
                <a:gd name="connsiteY7" fmla="*/ 1000610 h 1019392"/>
                <a:gd name="connsiteX8" fmla="*/ 205139 w 1358789"/>
                <a:gd name="connsiteY8" fmla="*/ 1002668 h 1019392"/>
                <a:gd name="connsiteX9" fmla="*/ 239201 w 1358789"/>
                <a:gd name="connsiteY9" fmla="*/ 979351 h 1019392"/>
                <a:gd name="connsiteX10" fmla="*/ 255431 w 1358789"/>
                <a:gd name="connsiteY10" fmla="*/ 919915 h 1019392"/>
                <a:gd name="connsiteX11" fmla="*/ 273948 w 1358789"/>
                <a:gd name="connsiteY11" fmla="*/ 791670 h 1019392"/>
                <a:gd name="connsiteX12" fmla="*/ 281720 w 1358789"/>
                <a:gd name="connsiteY12" fmla="*/ 778183 h 1019392"/>
                <a:gd name="connsiteX13" fmla="*/ 294065 w 1358789"/>
                <a:gd name="connsiteY13" fmla="*/ 789155 h 1019392"/>
                <a:gd name="connsiteX14" fmla="*/ 300923 w 1358789"/>
                <a:gd name="connsiteY14" fmla="*/ 829618 h 1019392"/>
                <a:gd name="connsiteX15" fmla="*/ 304580 w 1358789"/>
                <a:gd name="connsiteY15" fmla="*/ 935459 h 1019392"/>
                <a:gd name="connsiteX16" fmla="*/ 361959 w 1358789"/>
                <a:gd name="connsiteY16" fmla="*/ 1012726 h 1019392"/>
                <a:gd name="connsiteX17" fmla="*/ 978950 w 1358789"/>
                <a:gd name="connsiteY17" fmla="*/ 1019356 h 1019392"/>
                <a:gd name="connsiteX18" fmla="*/ 1071076 w 1358789"/>
                <a:gd name="connsiteY18" fmla="*/ 945289 h 1019392"/>
                <a:gd name="connsiteX19" fmla="*/ 1086164 w 1358789"/>
                <a:gd name="connsiteY19" fmla="*/ 793270 h 1019392"/>
                <a:gd name="connsiteX20" fmla="*/ 1130283 w 1358789"/>
                <a:gd name="connsiteY20" fmla="*/ 756008 h 1019392"/>
                <a:gd name="connsiteX21" fmla="*/ 1296476 w 1358789"/>
                <a:gd name="connsiteY21" fmla="*/ 756237 h 1019392"/>
                <a:gd name="connsiteX22" fmla="*/ 1357740 w 1358789"/>
                <a:gd name="connsiteY22" fmla="*/ 602389 h 1019392"/>
                <a:gd name="connsiteX23" fmla="*/ 1278188 w 1358789"/>
                <a:gd name="connsiteY23" fmla="*/ 494719 h 1019392"/>
                <a:gd name="connsiteX24" fmla="*/ 1145828 w 1358789"/>
                <a:gd name="connsiteY24" fmla="*/ 514378 h 1019392"/>
                <a:gd name="connsiteX25" fmla="*/ 1108566 w 1358789"/>
                <a:gd name="connsiteY25" fmla="*/ 531523 h 1019392"/>
                <a:gd name="connsiteX26" fmla="*/ 1088678 w 1358789"/>
                <a:gd name="connsiteY26" fmla="*/ 521008 h 1019392"/>
                <a:gd name="connsiteX27" fmla="*/ 1087535 w 1358789"/>
                <a:gd name="connsiteY27" fmla="*/ 500662 h 1019392"/>
                <a:gd name="connsiteX28" fmla="*/ 1086621 w 1358789"/>
                <a:gd name="connsiteY28" fmla="*/ 382933 h 1019392"/>
                <a:gd name="connsiteX29" fmla="*/ 1010954 w 1358789"/>
                <a:gd name="connsiteY29" fmla="*/ 292636 h 1019392"/>
                <a:gd name="connsiteX30" fmla="*/ 905570 w 1358789"/>
                <a:gd name="connsiteY30" fmla="*/ 284635 h 1019392"/>
                <a:gd name="connsiteX31" fmla="*/ 873108 w 1358789"/>
                <a:gd name="connsiteY31" fmla="*/ 284635 h 1019392"/>
                <a:gd name="connsiteX32" fmla="*/ 837904 w 1358789"/>
                <a:gd name="connsiteY32" fmla="*/ 287607 h 1019392"/>
                <a:gd name="connsiteX33" fmla="*/ 803157 w 1358789"/>
                <a:gd name="connsiteY33" fmla="*/ 252174 h 1019392"/>
                <a:gd name="connsiteX34" fmla="*/ 812758 w 1358789"/>
                <a:gd name="connsiteY34" fmla="*/ 206225 h 1019392"/>
                <a:gd name="connsiteX35" fmla="*/ 821673 w 1358789"/>
                <a:gd name="connsiteY35" fmla="*/ 127587 h 1019392"/>
                <a:gd name="connsiteX36" fmla="*/ 729548 w 1358789"/>
                <a:gd name="connsiteY36" fmla="*/ 12373 h 1019392"/>
                <a:gd name="connsiteX37" fmla="*/ 531351 w 1358789"/>
                <a:gd name="connsiteY37" fmla="*/ 61979 h 1019392"/>
                <a:gd name="connsiteX38" fmla="*/ 514664 w 1358789"/>
                <a:gd name="connsiteY38" fmla="*/ 193195 h 1019392"/>
                <a:gd name="connsiteX39" fmla="*/ 537981 w 1358789"/>
                <a:gd name="connsiteY39" fmla="*/ 259946 h 1019392"/>
                <a:gd name="connsiteX40" fmla="*/ 521064 w 1358789"/>
                <a:gd name="connsiteY40" fmla="*/ 282806 h 1019392"/>
                <a:gd name="connsiteX41" fmla="*/ 420023 w 1358789"/>
                <a:gd name="connsiteY41" fmla="*/ 266119 h 1019392"/>
                <a:gd name="connsiteX42" fmla="*/ 411794 w 1358789"/>
                <a:gd name="connsiteY42" fmla="*/ 263375 h 1019392"/>
                <a:gd name="connsiteX43" fmla="*/ 316010 w 1358789"/>
                <a:gd name="connsiteY43" fmla="*/ 235258 h 1019392"/>
                <a:gd name="connsiteX44" fmla="*/ 287664 w 1358789"/>
                <a:gd name="connsiteY44" fmla="*/ 208054 h 1019392"/>
                <a:gd name="connsiteX45" fmla="*/ 253145 w 1358789"/>
                <a:gd name="connsiteY45" fmla="*/ 133988 h 1019392"/>
                <a:gd name="connsiteX46" fmla="*/ 55863 w 1358789"/>
                <a:gd name="connsiteY46" fmla="*/ 113185 h 1019392"/>
                <a:gd name="connsiteX47" fmla="*/ 78266 w 1358789"/>
                <a:gd name="connsiteY47" fmla="*/ 334470 h 1019392"/>
                <a:gd name="connsiteX48" fmla="*/ 93811 w 1358789"/>
                <a:gd name="connsiteY48" fmla="*/ 342928 h 1019392"/>
                <a:gd name="connsiteX49" fmla="*/ 102269 w 1358789"/>
                <a:gd name="connsiteY49" fmla="*/ 375389 h 1019392"/>
                <a:gd name="connsiteX50" fmla="*/ 17230 w 1358789"/>
                <a:gd name="connsiteY50" fmla="*/ 508892 h 1019392"/>
                <a:gd name="connsiteX51" fmla="*/ 253602 w 1358789"/>
                <a:gd name="connsiteY51" fmla="*/ 786641 h 1019392"/>
                <a:gd name="connsiteX52" fmla="*/ 246973 w 1358789"/>
                <a:gd name="connsiteY52" fmla="*/ 853849 h 1019392"/>
                <a:gd name="connsiteX53" fmla="*/ 225027 w 1358789"/>
                <a:gd name="connsiteY53" fmla="*/ 960148 h 1019392"/>
                <a:gd name="connsiteX54" fmla="*/ 179079 w 1358789"/>
                <a:gd name="connsiteY54" fmla="*/ 982322 h 1019392"/>
                <a:gd name="connsiteX55" fmla="*/ 150961 w 1358789"/>
                <a:gd name="connsiteY55" fmla="*/ 951461 h 1019392"/>
                <a:gd name="connsiteX56" fmla="*/ 150961 w 1358789"/>
                <a:gd name="connsiteY56" fmla="*/ 925172 h 1019392"/>
                <a:gd name="connsiteX57" fmla="*/ 156447 w 1358789"/>
                <a:gd name="connsiteY57" fmla="*/ 804929 h 1019392"/>
                <a:gd name="connsiteX58" fmla="*/ 184337 w 1358789"/>
                <a:gd name="connsiteY58" fmla="*/ 778868 h 1019392"/>
                <a:gd name="connsiteX59" fmla="*/ 196224 w 1358789"/>
                <a:gd name="connsiteY59" fmla="*/ 779783 h 1019392"/>
                <a:gd name="connsiteX60" fmla="*/ 239429 w 1358789"/>
                <a:gd name="connsiteY60" fmla="*/ 775439 h 1019392"/>
                <a:gd name="connsiteX61" fmla="*/ 253602 w 1358789"/>
                <a:gd name="connsiteY61" fmla="*/ 786641 h 1019392"/>
                <a:gd name="connsiteX62" fmla="*/ 513292 w 1358789"/>
                <a:gd name="connsiteY62" fmla="*/ 304523 h 1019392"/>
                <a:gd name="connsiteX63" fmla="*/ 541638 w 1358789"/>
                <a:gd name="connsiteY63" fmla="*/ 299037 h 1019392"/>
                <a:gd name="connsiteX64" fmla="*/ 560612 w 1358789"/>
                <a:gd name="connsiteY64" fmla="*/ 248745 h 1019392"/>
                <a:gd name="connsiteX65" fmla="*/ 535009 w 1358789"/>
                <a:gd name="connsiteY65" fmla="*/ 176965 h 1019392"/>
                <a:gd name="connsiteX66" fmla="*/ 537295 w 1358789"/>
                <a:gd name="connsiteY66" fmla="*/ 112728 h 1019392"/>
                <a:gd name="connsiteX67" fmla="*/ 658453 w 1358789"/>
                <a:gd name="connsiteY67" fmla="*/ 23574 h 1019392"/>
                <a:gd name="connsiteX68" fmla="*/ 722232 w 1358789"/>
                <a:gd name="connsiteY68" fmla="*/ 32489 h 1019392"/>
                <a:gd name="connsiteX69" fmla="*/ 734577 w 1358789"/>
                <a:gd name="connsiteY69" fmla="*/ 36604 h 1019392"/>
                <a:gd name="connsiteX70" fmla="*/ 734577 w 1358789"/>
                <a:gd name="connsiteY70" fmla="*/ 36604 h 1019392"/>
                <a:gd name="connsiteX71" fmla="*/ 738463 w 1358789"/>
                <a:gd name="connsiteY71" fmla="*/ 38204 h 1019392"/>
                <a:gd name="connsiteX72" fmla="*/ 738692 w 1358789"/>
                <a:gd name="connsiteY72" fmla="*/ 38204 h 1019392"/>
                <a:gd name="connsiteX73" fmla="*/ 742349 w 1358789"/>
                <a:gd name="connsiteY73" fmla="*/ 39805 h 1019392"/>
                <a:gd name="connsiteX74" fmla="*/ 742578 w 1358789"/>
                <a:gd name="connsiteY74" fmla="*/ 40033 h 1019392"/>
                <a:gd name="connsiteX75" fmla="*/ 746007 w 1358789"/>
                <a:gd name="connsiteY75" fmla="*/ 41633 h 1019392"/>
                <a:gd name="connsiteX76" fmla="*/ 746235 w 1358789"/>
                <a:gd name="connsiteY76" fmla="*/ 41862 h 1019392"/>
                <a:gd name="connsiteX77" fmla="*/ 749664 w 1358789"/>
                <a:gd name="connsiteY77" fmla="*/ 43691 h 1019392"/>
                <a:gd name="connsiteX78" fmla="*/ 749664 w 1358789"/>
                <a:gd name="connsiteY78" fmla="*/ 43691 h 1019392"/>
                <a:gd name="connsiteX79" fmla="*/ 770467 w 1358789"/>
                <a:gd name="connsiteY79" fmla="*/ 59236 h 1019392"/>
                <a:gd name="connsiteX80" fmla="*/ 770467 w 1358789"/>
                <a:gd name="connsiteY80" fmla="*/ 59236 h 1019392"/>
                <a:gd name="connsiteX81" fmla="*/ 772753 w 1358789"/>
                <a:gd name="connsiteY81" fmla="*/ 61522 h 1019392"/>
                <a:gd name="connsiteX82" fmla="*/ 773210 w 1358789"/>
                <a:gd name="connsiteY82" fmla="*/ 61979 h 1019392"/>
                <a:gd name="connsiteX83" fmla="*/ 775268 w 1358789"/>
                <a:gd name="connsiteY83" fmla="*/ 64265 h 1019392"/>
                <a:gd name="connsiteX84" fmla="*/ 775725 w 1358789"/>
                <a:gd name="connsiteY84" fmla="*/ 64722 h 1019392"/>
                <a:gd name="connsiteX85" fmla="*/ 777554 w 1358789"/>
                <a:gd name="connsiteY85" fmla="*/ 67008 h 1019392"/>
                <a:gd name="connsiteX86" fmla="*/ 778011 w 1358789"/>
                <a:gd name="connsiteY86" fmla="*/ 67694 h 1019392"/>
                <a:gd name="connsiteX87" fmla="*/ 779611 w 1358789"/>
                <a:gd name="connsiteY87" fmla="*/ 69980 h 1019392"/>
                <a:gd name="connsiteX88" fmla="*/ 780068 w 1358789"/>
                <a:gd name="connsiteY88" fmla="*/ 70666 h 1019392"/>
                <a:gd name="connsiteX89" fmla="*/ 781668 w 1358789"/>
                <a:gd name="connsiteY89" fmla="*/ 72952 h 1019392"/>
                <a:gd name="connsiteX90" fmla="*/ 782126 w 1358789"/>
                <a:gd name="connsiteY90" fmla="*/ 73637 h 1019392"/>
                <a:gd name="connsiteX91" fmla="*/ 783726 w 1358789"/>
                <a:gd name="connsiteY91" fmla="*/ 76152 h 1019392"/>
                <a:gd name="connsiteX92" fmla="*/ 784183 w 1358789"/>
                <a:gd name="connsiteY92" fmla="*/ 76838 h 1019392"/>
                <a:gd name="connsiteX93" fmla="*/ 785555 w 1358789"/>
                <a:gd name="connsiteY93" fmla="*/ 79352 h 1019392"/>
                <a:gd name="connsiteX94" fmla="*/ 785783 w 1358789"/>
                <a:gd name="connsiteY94" fmla="*/ 79810 h 1019392"/>
                <a:gd name="connsiteX95" fmla="*/ 791498 w 1358789"/>
                <a:gd name="connsiteY95" fmla="*/ 92383 h 1019392"/>
                <a:gd name="connsiteX96" fmla="*/ 791955 w 1358789"/>
                <a:gd name="connsiteY96" fmla="*/ 93526 h 1019392"/>
                <a:gd name="connsiteX97" fmla="*/ 792870 w 1358789"/>
                <a:gd name="connsiteY97" fmla="*/ 96040 h 1019392"/>
                <a:gd name="connsiteX98" fmla="*/ 793327 w 1358789"/>
                <a:gd name="connsiteY98" fmla="*/ 97640 h 1019392"/>
                <a:gd name="connsiteX99" fmla="*/ 794013 w 1358789"/>
                <a:gd name="connsiteY99" fmla="*/ 99926 h 1019392"/>
                <a:gd name="connsiteX100" fmla="*/ 794470 w 1358789"/>
                <a:gd name="connsiteY100" fmla="*/ 101755 h 1019392"/>
                <a:gd name="connsiteX101" fmla="*/ 795156 w 1358789"/>
                <a:gd name="connsiteY101" fmla="*/ 104041 h 1019392"/>
                <a:gd name="connsiteX102" fmla="*/ 795613 w 1358789"/>
                <a:gd name="connsiteY102" fmla="*/ 106099 h 1019392"/>
                <a:gd name="connsiteX103" fmla="*/ 796299 w 1358789"/>
                <a:gd name="connsiteY103" fmla="*/ 108385 h 1019392"/>
                <a:gd name="connsiteX104" fmla="*/ 796756 w 1358789"/>
                <a:gd name="connsiteY104" fmla="*/ 110671 h 1019392"/>
                <a:gd name="connsiteX105" fmla="*/ 797213 w 1358789"/>
                <a:gd name="connsiteY105" fmla="*/ 112957 h 1019392"/>
                <a:gd name="connsiteX106" fmla="*/ 797670 w 1358789"/>
                <a:gd name="connsiteY106" fmla="*/ 115243 h 1019392"/>
                <a:gd name="connsiteX107" fmla="*/ 798128 w 1358789"/>
                <a:gd name="connsiteY107" fmla="*/ 117529 h 1019392"/>
                <a:gd name="connsiteX108" fmla="*/ 798585 w 1358789"/>
                <a:gd name="connsiteY108" fmla="*/ 120043 h 1019392"/>
                <a:gd name="connsiteX109" fmla="*/ 799042 w 1358789"/>
                <a:gd name="connsiteY109" fmla="*/ 122101 h 1019392"/>
                <a:gd name="connsiteX110" fmla="*/ 799499 w 1358789"/>
                <a:gd name="connsiteY110" fmla="*/ 124844 h 1019392"/>
                <a:gd name="connsiteX111" fmla="*/ 799956 w 1358789"/>
                <a:gd name="connsiteY111" fmla="*/ 126901 h 1019392"/>
                <a:gd name="connsiteX112" fmla="*/ 800414 w 1358789"/>
                <a:gd name="connsiteY112" fmla="*/ 130102 h 1019392"/>
                <a:gd name="connsiteX113" fmla="*/ 800642 w 1358789"/>
                <a:gd name="connsiteY113" fmla="*/ 131702 h 1019392"/>
                <a:gd name="connsiteX114" fmla="*/ 801328 w 1358789"/>
                <a:gd name="connsiteY114" fmla="*/ 136731 h 1019392"/>
                <a:gd name="connsiteX115" fmla="*/ 791270 w 1358789"/>
                <a:gd name="connsiteY115" fmla="*/ 203254 h 1019392"/>
                <a:gd name="connsiteX116" fmla="*/ 783497 w 1358789"/>
                <a:gd name="connsiteY116" fmla="*/ 227028 h 1019392"/>
                <a:gd name="connsiteX117" fmla="*/ 776182 w 1358789"/>
                <a:gd name="connsiteY117" fmla="*/ 251031 h 1019392"/>
                <a:gd name="connsiteX118" fmla="*/ 776182 w 1358789"/>
                <a:gd name="connsiteY118" fmla="*/ 251031 h 1019392"/>
                <a:gd name="connsiteX119" fmla="*/ 775268 w 1358789"/>
                <a:gd name="connsiteY119" fmla="*/ 254917 h 1019392"/>
                <a:gd name="connsiteX120" fmla="*/ 775268 w 1358789"/>
                <a:gd name="connsiteY120" fmla="*/ 255603 h 1019392"/>
                <a:gd name="connsiteX121" fmla="*/ 774810 w 1358789"/>
                <a:gd name="connsiteY121" fmla="*/ 258803 h 1019392"/>
                <a:gd name="connsiteX122" fmla="*/ 774810 w 1358789"/>
                <a:gd name="connsiteY122" fmla="*/ 259032 h 1019392"/>
                <a:gd name="connsiteX123" fmla="*/ 774582 w 1358789"/>
                <a:gd name="connsiteY123" fmla="*/ 262461 h 1019392"/>
                <a:gd name="connsiteX124" fmla="*/ 774582 w 1358789"/>
                <a:gd name="connsiteY124" fmla="*/ 262461 h 1019392"/>
                <a:gd name="connsiteX125" fmla="*/ 774582 w 1358789"/>
                <a:gd name="connsiteY125" fmla="*/ 266119 h 1019392"/>
                <a:gd name="connsiteX126" fmla="*/ 793784 w 1358789"/>
                <a:gd name="connsiteY126" fmla="*/ 296294 h 1019392"/>
                <a:gd name="connsiteX127" fmla="*/ 844076 w 1358789"/>
                <a:gd name="connsiteY127" fmla="*/ 308638 h 1019392"/>
                <a:gd name="connsiteX128" fmla="*/ 966606 w 1358789"/>
                <a:gd name="connsiteY128" fmla="*/ 308410 h 1019392"/>
                <a:gd name="connsiteX129" fmla="*/ 969349 w 1358789"/>
                <a:gd name="connsiteY129" fmla="*/ 308638 h 1019392"/>
                <a:gd name="connsiteX130" fmla="*/ 978264 w 1358789"/>
                <a:gd name="connsiteY130" fmla="*/ 309781 h 1019392"/>
                <a:gd name="connsiteX131" fmla="*/ 981922 w 1358789"/>
                <a:gd name="connsiteY131" fmla="*/ 310238 h 1019392"/>
                <a:gd name="connsiteX132" fmla="*/ 990380 w 1358789"/>
                <a:gd name="connsiteY132" fmla="*/ 311381 h 1019392"/>
                <a:gd name="connsiteX133" fmla="*/ 993809 w 1358789"/>
                <a:gd name="connsiteY133" fmla="*/ 311839 h 1019392"/>
                <a:gd name="connsiteX134" fmla="*/ 1005468 w 1358789"/>
                <a:gd name="connsiteY134" fmla="*/ 313667 h 1019392"/>
                <a:gd name="connsiteX135" fmla="*/ 1025356 w 1358789"/>
                <a:gd name="connsiteY135" fmla="*/ 318468 h 1019392"/>
                <a:gd name="connsiteX136" fmla="*/ 1041129 w 1358789"/>
                <a:gd name="connsiteY136" fmla="*/ 326240 h 1019392"/>
                <a:gd name="connsiteX137" fmla="*/ 1058960 w 1358789"/>
                <a:gd name="connsiteY137" fmla="*/ 346586 h 1019392"/>
                <a:gd name="connsiteX138" fmla="*/ 1063075 w 1358789"/>
                <a:gd name="connsiteY138" fmla="*/ 357559 h 1019392"/>
                <a:gd name="connsiteX139" fmla="*/ 1064675 w 1358789"/>
                <a:gd name="connsiteY139" fmla="*/ 363731 h 1019392"/>
                <a:gd name="connsiteX140" fmla="*/ 1066504 w 1358789"/>
                <a:gd name="connsiteY140" fmla="*/ 377447 h 1019392"/>
                <a:gd name="connsiteX141" fmla="*/ 1067418 w 1358789"/>
                <a:gd name="connsiteY141" fmla="*/ 394363 h 1019392"/>
                <a:gd name="connsiteX142" fmla="*/ 1068104 w 1358789"/>
                <a:gd name="connsiteY142" fmla="*/ 411280 h 1019392"/>
                <a:gd name="connsiteX143" fmla="*/ 1068561 w 1358789"/>
                <a:gd name="connsiteY143" fmla="*/ 436654 h 1019392"/>
                <a:gd name="connsiteX144" fmla="*/ 1068333 w 1358789"/>
                <a:gd name="connsiteY144" fmla="*/ 453571 h 1019392"/>
                <a:gd name="connsiteX145" fmla="*/ 1067190 w 1358789"/>
                <a:gd name="connsiteY145" fmla="*/ 478945 h 1019392"/>
                <a:gd name="connsiteX146" fmla="*/ 1064904 w 1358789"/>
                <a:gd name="connsiteY146" fmla="*/ 504320 h 1019392"/>
                <a:gd name="connsiteX147" fmla="*/ 1063989 w 1358789"/>
                <a:gd name="connsiteY147" fmla="*/ 512778 h 1019392"/>
                <a:gd name="connsiteX148" fmla="*/ 1063989 w 1358789"/>
                <a:gd name="connsiteY148" fmla="*/ 527180 h 1019392"/>
                <a:gd name="connsiteX149" fmla="*/ 1075877 w 1358789"/>
                <a:gd name="connsiteY149" fmla="*/ 550268 h 1019392"/>
                <a:gd name="connsiteX150" fmla="*/ 1079534 w 1358789"/>
                <a:gd name="connsiteY150" fmla="*/ 552783 h 1019392"/>
                <a:gd name="connsiteX151" fmla="*/ 1113824 w 1358789"/>
                <a:gd name="connsiteY151" fmla="*/ 553926 h 1019392"/>
                <a:gd name="connsiteX152" fmla="*/ 1130055 w 1358789"/>
                <a:gd name="connsiteY152" fmla="*/ 547297 h 1019392"/>
                <a:gd name="connsiteX153" fmla="*/ 1155887 w 1358789"/>
                <a:gd name="connsiteY153" fmla="*/ 533352 h 1019392"/>
                <a:gd name="connsiteX154" fmla="*/ 1168917 w 1358789"/>
                <a:gd name="connsiteY154" fmla="*/ 525351 h 1019392"/>
                <a:gd name="connsiteX155" fmla="*/ 1196120 w 1358789"/>
                <a:gd name="connsiteY155" fmla="*/ 514607 h 1019392"/>
                <a:gd name="connsiteX156" fmla="*/ 1217151 w 1358789"/>
                <a:gd name="connsiteY156" fmla="*/ 510721 h 1019392"/>
                <a:gd name="connsiteX157" fmla="*/ 1231553 w 1358789"/>
                <a:gd name="connsiteY157" fmla="*/ 510263 h 1019392"/>
                <a:gd name="connsiteX158" fmla="*/ 1253499 w 1358789"/>
                <a:gd name="connsiteY158" fmla="*/ 512321 h 1019392"/>
                <a:gd name="connsiteX159" fmla="*/ 1268358 w 1358789"/>
                <a:gd name="connsiteY159" fmla="*/ 515521 h 1019392"/>
                <a:gd name="connsiteX160" fmla="*/ 1299905 w 1358789"/>
                <a:gd name="connsiteY160" fmla="*/ 531295 h 1019392"/>
                <a:gd name="connsiteX161" fmla="*/ 1308134 w 1358789"/>
                <a:gd name="connsiteY161" fmla="*/ 538610 h 1019392"/>
                <a:gd name="connsiteX162" fmla="*/ 1317964 w 1358789"/>
                <a:gd name="connsiteY162" fmla="*/ 550040 h 1019392"/>
                <a:gd name="connsiteX163" fmla="*/ 1324365 w 1358789"/>
                <a:gd name="connsiteY163" fmla="*/ 559870 h 1019392"/>
                <a:gd name="connsiteX164" fmla="*/ 1326194 w 1358789"/>
                <a:gd name="connsiteY164" fmla="*/ 563527 h 1019392"/>
                <a:gd name="connsiteX165" fmla="*/ 1329623 w 1358789"/>
                <a:gd name="connsiteY165" fmla="*/ 571071 h 1019392"/>
                <a:gd name="connsiteX166" fmla="*/ 1332594 w 1358789"/>
                <a:gd name="connsiteY166" fmla="*/ 579072 h 1019392"/>
                <a:gd name="connsiteX167" fmla="*/ 1333966 w 1358789"/>
                <a:gd name="connsiteY167" fmla="*/ 583187 h 1019392"/>
                <a:gd name="connsiteX168" fmla="*/ 1337624 w 1358789"/>
                <a:gd name="connsiteY168" fmla="*/ 601246 h 1019392"/>
                <a:gd name="connsiteX169" fmla="*/ 1338538 w 1358789"/>
                <a:gd name="connsiteY169" fmla="*/ 611076 h 1019392"/>
                <a:gd name="connsiteX170" fmla="*/ 1338995 w 1358789"/>
                <a:gd name="connsiteY170" fmla="*/ 625706 h 1019392"/>
                <a:gd name="connsiteX171" fmla="*/ 1338995 w 1358789"/>
                <a:gd name="connsiteY171" fmla="*/ 632107 h 1019392"/>
                <a:gd name="connsiteX172" fmla="*/ 1338767 w 1358789"/>
                <a:gd name="connsiteY172" fmla="*/ 635308 h 1019392"/>
                <a:gd name="connsiteX173" fmla="*/ 1337624 w 1358789"/>
                <a:gd name="connsiteY173" fmla="*/ 649024 h 1019392"/>
                <a:gd name="connsiteX174" fmla="*/ 1337166 w 1358789"/>
                <a:gd name="connsiteY174" fmla="*/ 652453 h 1019392"/>
                <a:gd name="connsiteX175" fmla="*/ 1238640 w 1358789"/>
                <a:gd name="connsiteY175" fmla="*/ 753037 h 1019392"/>
                <a:gd name="connsiteX176" fmla="*/ 1161830 w 1358789"/>
                <a:gd name="connsiteY176" fmla="*/ 740692 h 1019392"/>
                <a:gd name="connsiteX177" fmla="*/ 1147428 w 1358789"/>
                <a:gd name="connsiteY177" fmla="*/ 734749 h 1019392"/>
                <a:gd name="connsiteX178" fmla="*/ 1140113 w 1358789"/>
                <a:gd name="connsiteY178" fmla="*/ 732920 h 1019392"/>
                <a:gd name="connsiteX179" fmla="*/ 1132569 w 1358789"/>
                <a:gd name="connsiteY179" fmla="*/ 731777 h 1019392"/>
                <a:gd name="connsiteX180" fmla="*/ 1109481 w 1358789"/>
                <a:gd name="connsiteY180" fmla="*/ 731777 h 1019392"/>
                <a:gd name="connsiteX181" fmla="*/ 1101708 w 1358789"/>
                <a:gd name="connsiteY181" fmla="*/ 732691 h 1019392"/>
                <a:gd name="connsiteX182" fmla="*/ 1078848 w 1358789"/>
                <a:gd name="connsiteY182" fmla="*/ 741835 h 1019392"/>
                <a:gd name="connsiteX183" fmla="*/ 1075419 w 1358789"/>
                <a:gd name="connsiteY183" fmla="*/ 745950 h 1019392"/>
                <a:gd name="connsiteX184" fmla="*/ 1069247 w 1358789"/>
                <a:gd name="connsiteY184" fmla="*/ 764238 h 1019392"/>
                <a:gd name="connsiteX185" fmla="*/ 1068104 w 1358789"/>
                <a:gd name="connsiteY185" fmla="*/ 771553 h 1019392"/>
                <a:gd name="connsiteX186" fmla="*/ 1066275 w 1358789"/>
                <a:gd name="connsiteY186" fmla="*/ 786184 h 1019392"/>
                <a:gd name="connsiteX187" fmla="*/ 1064904 w 1358789"/>
                <a:gd name="connsiteY187" fmla="*/ 800814 h 1019392"/>
                <a:gd name="connsiteX188" fmla="*/ 1064218 w 1358789"/>
                <a:gd name="connsiteY188" fmla="*/ 815444 h 1019392"/>
                <a:gd name="connsiteX189" fmla="*/ 1064218 w 1358789"/>
                <a:gd name="connsiteY189" fmla="*/ 822760 h 1019392"/>
                <a:gd name="connsiteX190" fmla="*/ 1063761 w 1358789"/>
                <a:gd name="connsiteY190" fmla="*/ 846077 h 1019392"/>
                <a:gd name="connsiteX191" fmla="*/ 1061475 w 1358789"/>
                <a:gd name="connsiteY191" fmla="*/ 869165 h 1019392"/>
                <a:gd name="connsiteX192" fmla="*/ 1058046 w 1358789"/>
                <a:gd name="connsiteY192" fmla="*/ 892025 h 1019392"/>
                <a:gd name="connsiteX193" fmla="*/ 1053931 w 1358789"/>
                <a:gd name="connsiteY193" fmla="*/ 914885 h 1019392"/>
                <a:gd name="connsiteX194" fmla="*/ 1050959 w 1358789"/>
                <a:gd name="connsiteY194" fmla="*/ 929973 h 1019392"/>
                <a:gd name="connsiteX195" fmla="*/ 1047987 w 1358789"/>
                <a:gd name="connsiteY195" fmla="*/ 945061 h 1019392"/>
                <a:gd name="connsiteX196" fmla="*/ 1046387 w 1358789"/>
                <a:gd name="connsiteY196" fmla="*/ 952147 h 1019392"/>
                <a:gd name="connsiteX197" fmla="*/ 1044330 w 1358789"/>
                <a:gd name="connsiteY197" fmla="*/ 959234 h 1019392"/>
                <a:gd name="connsiteX198" fmla="*/ 1041587 w 1358789"/>
                <a:gd name="connsiteY198" fmla="*/ 966092 h 1019392"/>
                <a:gd name="connsiteX199" fmla="*/ 1037929 w 1358789"/>
                <a:gd name="connsiteY199" fmla="*/ 972493 h 1019392"/>
                <a:gd name="connsiteX200" fmla="*/ 1031071 w 1358789"/>
                <a:gd name="connsiteY200" fmla="*/ 981179 h 1019392"/>
                <a:gd name="connsiteX201" fmla="*/ 1002039 w 1358789"/>
                <a:gd name="connsiteY201" fmla="*/ 993524 h 1019392"/>
                <a:gd name="connsiteX202" fmla="*/ 987180 w 1358789"/>
                <a:gd name="connsiteY202" fmla="*/ 993752 h 1019392"/>
                <a:gd name="connsiteX203" fmla="*/ 981008 w 1358789"/>
                <a:gd name="connsiteY203" fmla="*/ 993752 h 1019392"/>
                <a:gd name="connsiteX204" fmla="*/ 977807 w 1358789"/>
                <a:gd name="connsiteY204" fmla="*/ 993752 h 1019392"/>
                <a:gd name="connsiteX205" fmla="*/ 970949 w 1358789"/>
                <a:gd name="connsiteY205" fmla="*/ 993752 h 1019392"/>
                <a:gd name="connsiteX206" fmla="*/ 967292 w 1358789"/>
                <a:gd name="connsiteY206" fmla="*/ 993752 h 1019392"/>
                <a:gd name="connsiteX207" fmla="*/ 959748 w 1358789"/>
                <a:gd name="connsiteY207" fmla="*/ 993752 h 1019392"/>
                <a:gd name="connsiteX208" fmla="*/ 947403 w 1358789"/>
                <a:gd name="connsiteY208" fmla="*/ 993981 h 1019392"/>
                <a:gd name="connsiteX209" fmla="*/ 938717 w 1358789"/>
                <a:gd name="connsiteY209" fmla="*/ 994210 h 1019392"/>
                <a:gd name="connsiteX210" fmla="*/ 934145 w 1358789"/>
                <a:gd name="connsiteY210" fmla="*/ 994210 h 1019392"/>
                <a:gd name="connsiteX211" fmla="*/ 919971 w 1358789"/>
                <a:gd name="connsiteY211" fmla="*/ 994438 h 1019392"/>
                <a:gd name="connsiteX212" fmla="*/ 899626 w 1358789"/>
                <a:gd name="connsiteY212" fmla="*/ 994667 h 1019392"/>
                <a:gd name="connsiteX213" fmla="*/ 860764 w 1358789"/>
                <a:gd name="connsiteY213" fmla="*/ 995124 h 1019392"/>
                <a:gd name="connsiteX214" fmla="*/ 849105 w 1358789"/>
                <a:gd name="connsiteY214" fmla="*/ 995353 h 1019392"/>
                <a:gd name="connsiteX215" fmla="*/ 687714 w 1358789"/>
                <a:gd name="connsiteY215" fmla="*/ 996724 h 1019392"/>
                <a:gd name="connsiteX216" fmla="*/ 681084 w 1358789"/>
                <a:gd name="connsiteY216" fmla="*/ 996724 h 1019392"/>
                <a:gd name="connsiteX217" fmla="*/ 667597 w 1358789"/>
                <a:gd name="connsiteY217" fmla="*/ 996724 h 1019392"/>
                <a:gd name="connsiteX218" fmla="*/ 660968 w 1358789"/>
                <a:gd name="connsiteY218" fmla="*/ 996724 h 1019392"/>
                <a:gd name="connsiteX219" fmla="*/ 620963 w 1358789"/>
                <a:gd name="connsiteY219" fmla="*/ 996724 h 1019392"/>
                <a:gd name="connsiteX220" fmla="*/ 620963 w 1358789"/>
                <a:gd name="connsiteY220" fmla="*/ 996724 h 1019392"/>
                <a:gd name="connsiteX221" fmla="*/ 532037 w 1358789"/>
                <a:gd name="connsiteY221" fmla="*/ 996496 h 1019392"/>
                <a:gd name="connsiteX222" fmla="*/ 508491 w 1358789"/>
                <a:gd name="connsiteY222" fmla="*/ 996267 h 1019392"/>
                <a:gd name="connsiteX223" fmla="*/ 480602 w 1358789"/>
                <a:gd name="connsiteY223" fmla="*/ 995810 h 1019392"/>
                <a:gd name="connsiteX224" fmla="*/ 475344 w 1358789"/>
                <a:gd name="connsiteY224" fmla="*/ 995810 h 1019392"/>
                <a:gd name="connsiteX225" fmla="*/ 454999 w 1358789"/>
                <a:gd name="connsiteY225" fmla="*/ 995353 h 1019392"/>
                <a:gd name="connsiteX226" fmla="*/ 450198 w 1358789"/>
                <a:gd name="connsiteY226" fmla="*/ 995124 h 1019392"/>
                <a:gd name="connsiteX227" fmla="*/ 445398 w 1358789"/>
                <a:gd name="connsiteY227" fmla="*/ 994895 h 1019392"/>
                <a:gd name="connsiteX228" fmla="*/ 436254 w 1358789"/>
                <a:gd name="connsiteY228" fmla="*/ 994667 h 1019392"/>
                <a:gd name="connsiteX229" fmla="*/ 427338 w 1358789"/>
                <a:gd name="connsiteY229" fmla="*/ 994438 h 1019392"/>
                <a:gd name="connsiteX230" fmla="*/ 418880 w 1358789"/>
                <a:gd name="connsiteY230" fmla="*/ 994210 h 1019392"/>
                <a:gd name="connsiteX231" fmla="*/ 411108 w 1358789"/>
                <a:gd name="connsiteY231" fmla="*/ 993981 h 1019392"/>
                <a:gd name="connsiteX232" fmla="*/ 407222 w 1358789"/>
                <a:gd name="connsiteY232" fmla="*/ 993752 h 1019392"/>
                <a:gd name="connsiteX233" fmla="*/ 400135 w 1358789"/>
                <a:gd name="connsiteY233" fmla="*/ 993295 h 1019392"/>
                <a:gd name="connsiteX234" fmla="*/ 396706 w 1358789"/>
                <a:gd name="connsiteY234" fmla="*/ 993067 h 1019392"/>
                <a:gd name="connsiteX235" fmla="*/ 393277 w 1358789"/>
                <a:gd name="connsiteY235" fmla="*/ 992838 h 1019392"/>
                <a:gd name="connsiteX236" fmla="*/ 387562 w 1358789"/>
                <a:gd name="connsiteY236" fmla="*/ 992381 h 1019392"/>
                <a:gd name="connsiteX237" fmla="*/ 384362 w 1358789"/>
                <a:gd name="connsiteY237" fmla="*/ 992152 h 1019392"/>
                <a:gd name="connsiteX238" fmla="*/ 379332 w 1358789"/>
                <a:gd name="connsiteY238" fmla="*/ 991695 h 1019392"/>
                <a:gd name="connsiteX239" fmla="*/ 374303 w 1358789"/>
                <a:gd name="connsiteY239" fmla="*/ 991238 h 1019392"/>
                <a:gd name="connsiteX240" fmla="*/ 370646 w 1358789"/>
                <a:gd name="connsiteY240" fmla="*/ 990781 h 1019392"/>
                <a:gd name="connsiteX241" fmla="*/ 368360 w 1358789"/>
                <a:gd name="connsiteY241" fmla="*/ 990323 h 1019392"/>
                <a:gd name="connsiteX242" fmla="*/ 365388 w 1358789"/>
                <a:gd name="connsiteY242" fmla="*/ 989866 h 1019392"/>
                <a:gd name="connsiteX243" fmla="*/ 362873 w 1358789"/>
                <a:gd name="connsiteY243" fmla="*/ 989180 h 1019392"/>
                <a:gd name="connsiteX244" fmla="*/ 362873 w 1358789"/>
                <a:gd name="connsiteY244" fmla="*/ 989180 h 1019392"/>
                <a:gd name="connsiteX245" fmla="*/ 361959 w 1358789"/>
                <a:gd name="connsiteY245" fmla="*/ 989180 h 1019392"/>
                <a:gd name="connsiteX246" fmla="*/ 360130 w 1358789"/>
                <a:gd name="connsiteY246" fmla="*/ 988952 h 1019392"/>
                <a:gd name="connsiteX247" fmla="*/ 359216 w 1358789"/>
                <a:gd name="connsiteY247" fmla="*/ 988723 h 1019392"/>
                <a:gd name="connsiteX248" fmla="*/ 357387 w 1358789"/>
                <a:gd name="connsiteY248" fmla="*/ 987809 h 1019392"/>
                <a:gd name="connsiteX249" fmla="*/ 352586 w 1358789"/>
                <a:gd name="connsiteY249" fmla="*/ 983694 h 1019392"/>
                <a:gd name="connsiteX250" fmla="*/ 351215 w 1358789"/>
                <a:gd name="connsiteY250" fmla="*/ 982094 h 1019392"/>
                <a:gd name="connsiteX251" fmla="*/ 350300 w 1358789"/>
                <a:gd name="connsiteY251" fmla="*/ 980951 h 1019392"/>
                <a:gd name="connsiteX252" fmla="*/ 348929 w 1358789"/>
                <a:gd name="connsiteY252" fmla="*/ 979351 h 1019392"/>
                <a:gd name="connsiteX253" fmla="*/ 346185 w 1358789"/>
                <a:gd name="connsiteY253" fmla="*/ 975693 h 1019392"/>
                <a:gd name="connsiteX254" fmla="*/ 345042 w 1358789"/>
                <a:gd name="connsiteY254" fmla="*/ 973864 h 1019392"/>
                <a:gd name="connsiteX255" fmla="*/ 340013 w 1358789"/>
                <a:gd name="connsiteY255" fmla="*/ 965635 h 1019392"/>
                <a:gd name="connsiteX256" fmla="*/ 339327 w 1358789"/>
                <a:gd name="connsiteY256" fmla="*/ 964492 h 1019392"/>
                <a:gd name="connsiteX257" fmla="*/ 336813 w 1358789"/>
                <a:gd name="connsiteY257" fmla="*/ 959691 h 1019392"/>
                <a:gd name="connsiteX258" fmla="*/ 322868 w 1358789"/>
                <a:gd name="connsiteY258" fmla="*/ 894769 h 1019392"/>
                <a:gd name="connsiteX259" fmla="*/ 322182 w 1358789"/>
                <a:gd name="connsiteY259" fmla="*/ 885167 h 1019392"/>
                <a:gd name="connsiteX260" fmla="*/ 321497 w 1358789"/>
                <a:gd name="connsiteY260" fmla="*/ 873509 h 1019392"/>
                <a:gd name="connsiteX261" fmla="*/ 321268 w 1358789"/>
                <a:gd name="connsiteY261" fmla="*/ 861850 h 1019392"/>
                <a:gd name="connsiteX262" fmla="*/ 321268 w 1358789"/>
                <a:gd name="connsiteY262" fmla="*/ 850192 h 1019392"/>
                <a:gd name="connsiteX263" fmla="*/ 321268 w 1358789"/>
                <a:gd name="connsiteY263" fmla="*/ 844248 h 1019392"/>
                <a:gd name="connsiteX264" fmla="*/ 321039 w 1358789"/>
                <a:gd name="connsiteY264" fmla="*/ 832589 h 1019392"/>
                <a:gd name="connsiteX265" fmla="*/ 319439 w 1358789"/>
                <a:gd name="connsiteY265" fmla="*/ 809044 h 1019392"/>
                <a:gd name="connsiteX266" fmla="*/ 316467 w 1358789"/>
                <a:gd name="connsiteY266" fmla="*/ 791441 h 1019392"/>
                <a:gd name="connsiteX267" fmla="*/ 310524 w 1358789"/>
                <a:gd name="connsiteY267" fmla="*/ 774068 h 1019392"/>
                <a:gd name="connsiteX268" fmla="*/ 307781 w 1358789"/>
                <a:gd name="connsiteY268" fmla="*/ 769267 h 1019392"/>
                <a:gd name="connsiteX269" fmla="*/ 304580 w 1358789"/>
                <a:gd name="connsiteY269" fmla="*/ 764924 h 1019392"/>
                <a:gd name="connsiteX270" fmla="*/ 302980 w 1358789"/>
                <a:gd name="connsiteY270" fmla="*/ 762866 h 1019392"/>
                <a:gd name="connsiteX271" fmla="*/ 299322 w 1358789"/>
                <a:gd name="connsiteY271" fmla="*/ 759209 h 1019392"/>
                <a:gd name="connsiteX272" fmla="*/ 297494 w 1358789"/>
                <a:gd name="connsiteY272" fmla="*/ 757609 h 1019392"/>
                <a:gd name="connsiteX273" fmla="*/ 294293 w 1358789"/>
                <a:gd name="connsiteY273" fmla="*/ 755323 h 1019392"/>
                <a:gd name="connsiteX274" fmla="*/ 291321 w 1358789"/>
                <a:gd name="connsiteY274" fmla="*/ 753494 h 1019392"/>
                <a:gd name="connsiteX275" fmla="*/ 289035 w 1358789"/>
                <a:gd name="connsiteY275" fmla="*/ 752351 h 1019392"/>
                <a:gd name="connsiteX276" fmla="*/ 284235 w 1358789"/>
                <a:gd name="connsiteY276" fmla="*/ 750522 h 1019392"/>
                <a:gd name="connsiteX277" fmla="*/ 278748 w 1358789"/>
                <a:gd name="connsiteY277" fmla="*/ 749150 h 1019392"/>
                <a:gd name="connsiteX278" fmla="*/ 268233 w 1358789"/>
                <a:gd name="connsiteY278" fmla="*/ 748236 h 1019392"/>
                <a:gd name="connsiteX279" fmla="*/ 268233 w 1358789"/>
                <a:gd name="connsiteY279" fmla="*/ 748236 h 1019392"/>
                <a:gd name="connsiteX280" fmla="*/ 249716 w 1358789"/>
                <a:gd name="connsiteY280" fmla="*/ 750979 h 1019392"/>
                <a:gd name="connsiteX281" fmla="*/ 185708 w 1358789"/>
                <a:gd name="connsiteY281" fmla="*/ 758294 h 1019392"/>
                <a:gd name="connsiteX282" fmla="*/ 113470 w 1358789"/>
                <a:gd name="connsiteY282" fmla="*/ 735206 h 1019392"/>
                <a:gd name="connsiteX283" fmla="*/ 102040 w 1358789"/>
                <a:gd name="connsiteY283" fmla="*/ 726748 h 1019392"/>
                <a:gd name="connsiteX284" fmla="*/ 89467 w 1358789"/>
                <a:gd name="connsiteY284" fmla="*/ 710288 h 1019392"/>
                <a:gd name="connsiteX285" fmla="*/ 84438 w 1358789"/>
                <a:gd name="connsiteY285" fmla="*/ 696344 h 1019392"/>
                <a:gd name="connsiteX286" fmla="*/ 83067 w 1358789"/>
                <a:gd name="connsiteY286" fmla="*/ 688343 h 1019392"/>
                <a:gd name="connsiteX287" fmla="*/ 83067 w 1358789"/>
                <a:gd name="connsiteY287" fmla="*/ 688343 h 1019392"/>
                <a:gd name="connsiteX288" fmla="*/ 101126 w 1358789"/>
                <a:gd name="connsiteY288" fmla="*/ 690172 h 1019392"/>
                <a:gd name="connsiteX289" fmla="*/ 114613 w 1358789"/>
                <a:gd name="connsiteY289" fmla="*/ 691315 h 1019392"/>
                <a:gd name="connsiteX290" fmla="*/ 155076 w 1358789"/>
                <a:gd name="connsiteY290" fmla="*/ 673484 h 1019392"/>
                <a:gd name="connsiteX291" fmla="*/ 151418 w 1358789"/>
                <a:gd name="connsiteY291" fmla="*/ 626164 h 1019392"/>
                <a:gd name="connsiteX292" fmla="*/ 114842 w 1358789"/>
                <a:gd name="connsiteY292" fmla="*/ 579986 h 1019392"/>
                <a:gd name="connsiteX293" fmla="*/ 114613 w 1358789"/>
                <a:gd name="connsiteY293" fmla="*/ 541810 h 1019392"/>
                <a:gd name="connsiteX294" fmla="*/ 275091 w 1358789"/>
                <a:gd name="connsiteY294" fmla="*/ 520322 h 1019392"/>
                <a:gd name="connsiteX295" fmla="*/ 316925 w 1358789"/>
                <a:gd name="connsiteY295" fmla="*/ 513235 h 1019392"/>
                <a:gd name="connsiteX296" fmla="*/ 324240 w 1358789"/>
                <a:gd name="connsiteY296" fmla="*/ 479174 h 1019392"/>
                <a:gd name="connsiteX297" fmla="*/ 321954 w 1358789"/>
                <a:gd name="connsiteY297" fmla="*/ 355501 h 1019392"/>
                <a:gd name="connsiteX298" fmla="*/ 323783 w 1358789"/>
                <a:gd name="connsiteY298" fmla="*/ 338128 h 1019392"/>
                <a:gd name="connsiteX299" fmla="*/ 365845 w 1358789"/>
                <a:gd name="connsiteY299" fmla="*/ 328984 h 1019392"/>
                <a:gd name="connsiteX300" fmla="*/ 377961 w 1358789"/>
                <a:gd name="connsiteY300" fmla="*/ 367388 h 1019392"/>
                <a:gd name="connsiteX301" fmla="*/ 382304 w 1358789"/>
                <a:gd name="connsiteY301" fmla="*/ 449456 h 1019392"/>
                <a:gd name="connsiteX302" fmla="*/ 414080 w 1358789"/>
                <a:gd name="connsiteY302" fmla="*/ 487632 h 1019392"/>
                <a:gd name="connsiteX303" fmla="*/ 461628 w 1358789"/>
                <a:gd name="connsiteY303" fmla="*/ 473002 h 1019392"/>
                <a:gd name="connsiteX304" fmla="*/ 489518 w 1358789"/>
                <a:gd name="connsiteY304" fmla="*/ 365788 h 1019392"/>
                <a:gd name="connsiteX305" fmla="*/ 475344 w 1358789"/>
                <a:gd name="connsiteY305" fmla="*/ 309324 h 1019392"/>
                <a:gd name="connsiteX306" fmla="*/ 513292 w 1358789"/>
                <a:gd name="connsiteY306" fmla="*/ 304523 h 1019392"/>
                <a:gd name="connsiteX307" fmla="*/ 34146 w 1358789"/>
                <a:gd name="connsiteY307" fmla="*/ 216741 h 1019392"/>
                <a:gd name="connsiteX308" fmla="*/ 146160 w 1358789"/>
                <a:gd name="connsiteY308" fmla="*/ 99241 h 1019392"/>
                <a:gd name="connsiteX309" fmla="*/ 268461 w 1358789"/>
                <a:gd name="connsiteY309" fmla="*/ 222685 h 1019392"/>
                <a:gd name="connsiteX310" fmla="*/ 153933 w 1358789"/>
                <a:gd name="connsiteY310" fmla="*/ 335384 h 1019392"/>
                <a:gd name="connsiteX311" fmla="*/ 34146 w 1358789"/>
                <a:gd name="connsiteY311" fmla="*/ 216741 h 1019392"/>
                <a:gd name="connsiteX312" fmla="*/ 127186 w 1358789"/>
                <a:gd name="connsiteY312" fmla="*/ 368760 h 1019392"/>
                <a:gd name="connsiteX313" fmla="*/ 143417 w 1358789"/>
                <a:gd name="connsiteY313" fmla="*/ 355044 h 1019392"/>
                <a:gd name="connsiteX314" fmla="*/ 278291 w 1358789"/>
                <a:gd name="connsiteY314" fmla="*/ 268862 h 1019392"/>
                <a:gd name="connsiteX315" fmla="*/ 282177 w 1358789"/>
                <a:gd name="connsiteY315" fmla="*/ 260861 h 1019392"/>
                <a:gd name="connsiteX316" fmla="*/ 300465 w 1358789"/>
                <a:gd name="connsiteY316" fmla="*/ 251031 h 1019392"/>
                <a:gd name="connsiteX317" fmla="*/ 437397 w 1358789"/>
                <a:gd name="connsiteY317" fmla="*/ 302009 h 1019392"/>
                <a:gd name="connsiteX318" fmla="*/ 454770 w 1358789"/>
                <a:gd name="connsiteY318" fmla="*/ 321440 h 1019392"/>
                <a:gd name="connsiteX319" fmla="*/ 461857 w 1358789"/>
                <a:gd name="connsiteY319" fmla="*/ 438483 h 1019392"/>
                <a:gd name="connsiteX320" fmla="*/ 453170 w 1358789"/>
                <a:gd name="connsiteY320" fmla="*/ 453571 h 1019392"/>
                <a:gd name="connsiteX321" fmla="*/ 423452 w 1358789"/>
                <a:gd name="connsiteY321" fmla="*/ 469115 h 1019392"/>
                <a:gd name="connsiteX322" fmla="*/ 402650 w 1358789"/>
                <a:gd name="connsiteY322" fmla="*/ 440083 h 1019392"/>
                <a:gd name="connsiteX323" fmla="*/ 397849 w 1358789"/>
                <a:gd name="connsiteY323" fmla="*/ 363731 h 1019392"/>
                <a:gd name="connsiteX324" fmla="*/ 379790 w 1358789"/>
                <a:gd name="connsiteY324" fmla="*/ 312296 h 1019392"/>
                <a:gd name="connsiteX325" fmla="*/ 308695 w 1358789"/>
                <a:gd name="connsiteY325" fmla="*/ 309553 h 1019392"/>
                <a:gd name="connsiteX326" fmla="*/ 299780 w 1358789"/>
                <a:gd name="connsiteY326" fmla="*/ 336527 h 1019392"/>
                <a:gd name="connsiteX327" fmla="*/ 301608 w 1358789"/>
                <a:gd name="connsiteY327" fmla="*/ 466144 h 1019392"/>
                <a:gd name="connsiteX328" fmla="*/ 300008 w 1358789"/>
                <a:gd name="connsiteY328" fmla="*/ 495404 h 1019392"/>
                <a:gd name="connsiteX329" fmla="*/ 283320 w 1358789"/>
                <a:gd name="connsiteY329" fmla="*/ 503405 h 1019392"/>
                <a:gd name="connsiteX330" fmla="*/ 122386 w 1358789"/>
                <a:gd name="connsiteY330" fmla="*/ 503177 h 1019392"/>
                <a:gd name="connsiteX331" fmla="*/ 114842 w 1358789"/>
                <a:gd name="connsiteY331" fmla="*/ 507063 h 1019392"/>
                <a:gd name="connsiteX332" fmla="*/ 82609 w 1358789"/>
                <a:gd name="connsiteY332" fmla="*/ 528094 h 1019392"/>
                <a:gd name="connsiteX333" fmla="*/ 82838 w 1358789"/>
                <a:gd name="connsiteY333" fmla="*/ 571071 h 1019392"/>
                <a:gd name="connsiteX334" fmla="*/ 127872 w 1358789"/>
                <a:gd name="connsiteY334" fmla="*/ 629364 h 1019392"/>
                <a:gd name="connsiteX335" fmla="*/ 136102 w 1358789"/>
                <a:gd name="connsiteY335" fmla="*/ 663654 h 1019392"/>
                <a:gd name="connsiteX336" fmla="*/ 95640 w 1358789"/>
                <a:gd name="connsiteY336" fmla="*/ 665026 h 1019392"/>
                <a:gd name="connsiteX337" fmla="*/ 35746 w 1358789"/>
                <a:gd name="connsiteY337" fmla="*/ 609247 h 1019392"/>
                <a:gd name="connsiteX338" fmla="*/ 30031 w 1358789"/>
                <a:gd name="connsiteY338" fmla="*/ 530152 h 1019392"/>
                <a:gd name="connsiteX339" fmla="*/ 50605 w 1358789"/>
                <a:gd name="connsiteY339" fmla="*/ 494490 h 1019392"/>
                <a:gd name="connsiteX340" fmla="*/ 127186 w 1358789"/>
                <a:gd name="connsiteY340" fmla="*/ 368760 h 101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1358789" h="1019392">
                  <a:moveTo>
                    <a:pt x="17230" y="508892"/>
                  </a:moveTo>
                  <a:cubicBezTo>
                    <a:pt x="-8145" y="549811"/>
                    <a:pt x="-5630" y="595074"/>
                    <a:pt x="25688" y="631421"/>
                  </a:cubicBezTo>
                  <a:cubicBezTo>
                    <a:pt x="42147" y="650624"/>
                    <a:pt x="52891" y="671426"/>
                    <a:pt x="59749" y="695429"/>
                  </a:cubicBezTo>
                  <a:cubicBezTo>
                    <a:pt x="66379" y="718518"/>
                    <a:pt x="74380" y="729491"/>
                    <a:pt x="100212" y="750751"/>
                  </a:cubicBezTo>
                  <a:cubicBezTo>
                    <a:pt x="138388" y="773611"/>
                    <a:pt x="140445" y="788698"/>
                    <a:pt x="136331" y="820474"/>
                  </a:cubicBezTo>
                  <a:cubicBezTo>
                    <a:pt x="135416" y="827332"/>
                    <a:pt x="135873" y="834190"/>
                    <a:pt x="135416" y="841048"/>
                  </a:cubicBezTo>
                  <a:cubicBezTo>
                    <a:pt x="133130" y="880367"/>
                    <a:pt x="130158" y="919457"/>
                    <a:pt x="128787" y="958777"/>
                  </a:cubicBezTo>
                  <a:cubicBezTo>
                    <a:pt x="127872" y="983465"/>
                    <a:pt x="137474" y="994210"/>
                    <a:pt x="161248" y="1000610"/>
                  </a:cubicBezTo>
                  <a:cubicBezTo>
                    <a:pt x="175878" y="1004497"/>
                    <a:pt x="190509" y="1002668"/>
                    <a:pt x="205139" y="1002668"/>
                  </a:cubicBezTo>
                  <a:cubicBezTo>
                    <a:pt x="221827" y="1002668"/>
                    <a:pt x="232343" y="994210"/>
                    <a:pt x="239201" y="979351"/>
                  </a:cubicBezTo>
                  <a:cubicBezTo>
                    <a:pt x="247887" y="960377"/>
                    <a:pt x="252231" y="940260"/>
                    <a:pt x="255431" y="919915"/>
                  </a:cubicBezTo>
                  <a:cubicBezTo>
                    <a:pt x="262061" y="877166"/>
                    <a:pt x="267776" y="834418"/>
                    <a:pt x="273948" y="791670"/>
                  </a:cubicBezTo>
                  <a:cubicBezTo>
                    <a:pt x="274634" y="786184"/>
                    <a:pt x="273719" y="778411"/>
                    <a:pt x="281720" y="778183"/>
                  </a:cubicBezTo>
                  <a:cubicBezTo>
                    <a:pt x="287892" y="777954"/>
                    <a:pt x="293150" y="782983"/>
                    <a:pt x="294065" y="789155"/>
                  </a:cubicBezTo>
                  <a:cubicBezTo>
                    <a:pt x="295893" y="802643"/>
                    <a:pt x="300694" y="815444"/>
                    <a:pt x="300923" y="829618"/>
                  </a:cubicBezTo>
                  <a:cubicBezTo>
                    <a:pt x="301151" y="865051"/>
                    <a:pt x="301380" y="900484"/>
                    <a:pt x="304580" y="935459"/>
                  </a:cubicBezTo>
                  <a:cubicBezTo>
                    <a:pt x="309381" y="985066"/>
                    <a:pt x="330869" y="1010897"/>
                    <a:pt x="361959" y="1012726"/>
                  </a:cubicBezTo>
                  <a:cubicBezTo>
                    <a:pt x="417737" y="1015927"/>
                    <a:pt x="941688" y="1019813"/>
                    <a:pt x="978950" y="1019356"/>
                  </a:cubicBezTo>
                  <a:cubicBezTo>
                    <a:pt x="1037929" y="1018441"/>
                    <a:pt x="1060332" y="996953"/>
                    <a:pt x="1071076" y="945289"/>
                  </a:cubicBezTo>
                  <a:cubicBezTo>
                    <a:pt x="1081592" y="894769"/>
                    <a:pt x="1081592" y="844019"/>
                    <a:pt x="1086164" y="793270"/>
                  </a:cubicBezTo>
                  <a:cubicBezTo>
                    <a:pt x="1089364" y="758752"/>
                    <a:pt x="1095765" y="752579"/>
                    <a:pt x="1130283" y="756008"/>
                  </a:cubicBezTo>
                  <a:cubicBezTo>
                    <a:pt x="1137141" y="756694"/>
                    <a:pt x="1225152" y="799671"/>
                    <a:pt x="1296476" y="756237"/>
                  </a:cubicBezTo>
                  <a:cubicBezTo>
                    <a:pt x="1350882" y="723090"/>
                    <a:pt x="1362770" y="665711"/>
                    <a:pt x="1357740" y="602389"/>
                  </a:cubicBezTo>
                  <a:cubicBezTo>
                    <a:pt x="1353854" y="552097"/>
                    <a:pt x="1318650" y="506377"/>
                    <a:pt x="1278188" y="494719"/>
                  </a:cubicBezTo>
                  <a:cubicBezTo>
                    <a:pt x="1231096" y="481231"/>
                    <a:pt x="1186748" y="487403"/>
                    <a:pt x="1145828" y="514378"/>
                  </a:cubicBezTo>
                  <a:cubicBezTo>
                    <a:pt x="1134170" y="522151"/>
                    <a:pt x="1121139" y="526265"/>
                    <a:pt x="1108566" y="531523"/>
                  </a:cubicBezTo>
                  <a:cubicBezTo>
                    <a:pt x="1097594" y="536324"/>
                    <a:pt x="1091421" y="530609"/>
                    <a:pt x="1088678" y="521008"/>
                  </a:cubicBezTo>
                  <a:cubicBezTo>
                    <a:pt x="1086849" y="514607"/>
                    <a:pt x="1087535" y="507292"/>
                    <a:pt x="1087535" y="500662"/>
                  </a:cubicBezTo>
                  <a:cubicBezTo>
                    <a:pt x="1087078" y="461343"/>
                    <a:pt x="1086392" y="422252"/>
                    <a:pt x="1086621" y="382933"/>
                  </a:cubicBezTo>
                  <a:cubicBezTo>
                    <a:pt x="1086849" y="332641"/>
                    <a:pt x="1063532" y="307724"/>
                    <a:pt x="1010954" y="292636"/>
                  </a:cubicBezTo>
                  <a:cubicBezTo>
                    <a:pt x="976436" y="282806"/>
                    <a:pt x="940774" y="286464"/>
                    <a:pt x="905570" y="284635"/>
                  </a:cubicBezTo>
                  <a:cubicBezTo>
                    <a:pt x="894825" y="284635"/>
                    <a:pt x="883853" y="284178"/>
                    <a:pt x="873108" y="284635"/>
                  </a:cubicBezTo>
                  <a:cubicBezTo>
                    <a:pt x="861450" y="285321"/>
                    <a:pt x="849563" y="287378"/>
                    <a:pt x="837904" y="287607"/>
                  </a:cubicBezTo>
                  <a:cubicBezTo>
                    <a:pt x="812072" y="288293"/>
                    <a:pt x="802014" y="277549"/>
                    <a:pt x="803157" y="252174"/>
                  </a:cubicBezTo>
                  <a:cubicBezTo>
                    <a:pt x="803843" y="236172"/>
                    <a:pt x="808872" y="221313"/>
                    <a:pt x="812758" y="206225"/>
                  </a:cubicBezTo>
                  <a:cubicBezTo>
                    <a:pt x="819616" y="180394"/>
                    <a:pt x="823274" y="154105"/>
                    <a:pt x="821673" y="127587"/>
                  </a:cubicBezTo>
                  <a:cubicBezTo>
                    <a:pt x="818473" y="68151"/>
                    <a:pt x="786240" y="28603"/>
                    <a:pt x="729548" y="12373"/>
                  </a:cubicBezTo>
                  <a:cubicBezTo>
                    <a:pt x="684285" y="-658"/>
                    <a:pt x="590559" y="-21917"/>
                    <a:pt x="531351" y="61979"/>
                  </a:cubicBezTo>
                  <a:cubicBezTo>
                    <a:pt x="510320" y="103355"/>
                    <a:pt x="501405" y="146561"/>
                    <a:pt x="514664" y="193195"/>
                  </a:cubicBezTo>
                  <a:cubicBezTo>
                    <a:pt x="521064" y="216055"/>
                    <a:pt x="531809" y="237086"/>
                    <a:pt x="537981" y="259946"/>
                  </a:cubicBezTo>
                  <a:cubicBezTo>
                    <a:pt x="542324" y="275491"/>
                    <a:pt x="536838" y="283264"/>
                    <a:pt x="521064" y="282806"/>
                  </a:cubicBezTo>
                  <a:cubicBezTo>
                    <a:pt x="486774" y="281663"/>
                    <a:pt x="450427" y="291493"/>
                    <a:pt x="420023" y="266119"/>
                  </a:cubicBezTo>
                  <a:cubicBezTo>
                    <a:pt x="417966" y="264290"/>
                    <a:pt x="414537" y="264290"/>
                    <a:pt x="411794" y="263375"/>
                  </a:cubicBezTo>
                  <a:cubicBezTo>
                    <a:pt x="379790" y="253774"/>
                    <a:pt x="348243" y="243487"/>
                    <a:pt x="316010" y="235258"/>
                  </a:cubicBezTo>
                  <a:cubicBezTo>
                    <a:pt x="300237" y="231143"/>
                    <a:pt x="290178" y="226571"/>
                    <a:pt x="287664" y="208054"/>
                  </a:cubicBezTo>
                  <a:cubicBezTo>
                    <a:pt x="283778" y="180394"/>
                    <a:pt x="270062" y="155933"/>
                    <a:pt x="253145" y="133988"/>
                  </a:cubicBezTo>
                  <a:cubicBezTo>
                    <a:pt x="200110" y="64951"/>
                    <a:pt x="113013" y="60836"/>
                    <a:pt x="55863" y="113185"/>
                  </a:cubicBezTo>
                  <a:cubicBezTo>
                    <a:pt x="-15460" y="178565"/>
                    <a:pt x="999" y="297437"/>
                    <a:pt x="78266" y="334470"/>
                  </a:cubicBezTo>
                  <a:cubicBezTo>
                    <a:pt x="83524" y="336985"/>
                    <a:pt x="88553" y="340185"/>
                    <a:pt x="93811" y="342928"/>
                  </a:cubicBezTo>
                  <a:cubicBezTo>
                    <a:pt x="114385" y="354358"/>
                    <a:pt x="113928" y="354130"/>
                    <a:pt x="102269" y="375389"/>
                  </a:cubicBezTo>
                  <a:cubicBezTo>
                    <a:pt x="77352" y="421567"/>
                    <a:pt x="45348" y="463858"/>
                    <a:pt x="17230" y="508892"/>
                  </a:cubicBezTo>
                  <a:close/>
                  <a:moveTo>
                    <a:pt x="253602" y="786641"/>
                  </a:moveTo>
                  <a:cubicBezTo>
                    <a:pt x="251774" y="809044"/>
                    <a:pt x="250402" y="831675"/>
                    <a:pt x="246973" y="853849"/>
                  </a:cubicBezTo>
                  <a:cubicBezTo>
                    <a:pt x="241258" y="889511"/>
                    <a:pt x="236915" y="925630"/>
                    <a:pt x="225027" y="960148"/>
                  </a:cubicBezTo>
                  <a:cubicBezTo>
                    <a:pt x="217026" y="983237"/>
                    <a:pt x="211083" y="985751"/>
                    <a:pt x="179079" y="982322"/>
                  </a:cubicBezTo>
                  <a:cubicBezTo>
                    <a:pt x="159876" y="980265"/>
                    <a:pt x="153476" y="973407"/>
                    <a:pt x="150961" y="951461"/>
                  </a:cubicBezTo>
                  <a:cubicBezTo>
                    <a:pt x="150047" y="942775"/>
                    <a:pt x="149589" y="933631"/>
                    <a:pt x="150961" y="925172"/>
                  </a:cubicBezTo>
                  <a:cubicBezTo>
                    <a:pt x="156905" y="885167"/>
                    <a:pt x="155076" y="844934"/>
                    <a:pt x="156447" y="804929"/>
                  </a:cubicBezTo>
                  <a:cubicBezTo>
                    <a:pt x="157362" y="777268"/>
                    <a:pt x="156905" y="777268"/>
                    <a:pt x="184337" y="778868"/>
                  </a:cubicBezTo>
                  <a:cubicBezTo>
                    <a:pt x="188223" y="779097"/>
                    <a:pt x="192109" y="779326"/>
                    <a:pt x="196224" y="779783"/>
                  </a:cubicBezTo>
                  <a:cubicBezTo>
                    <a:pt x="210626" y="778640"/>
                    <a:pt x="225256" y="781383"/>
                    <a:pt x="239429" y="775439"/>
                  </a:cubicBezTo>
                  <a:cubicBezTo>
                    <a:pt x="249716" y="770867"/>
                    <a:pt x="254517" y="776811"/>
                    <a:pt x="253602" y="786641"/>
                  </a:cubicBezTo>
                  <a:close/>
                  <a:moveTo>
                    <a:pt x="513292" y="304523"/>
                  </a:moveTo>
                  <a:cubicBezTo>
                    <a:pt x="523350" y="305895"/>
                    <a:pt x="532494" y="303838"/>
                    <a:pt x="541638" y="299037"/>
                  </a:cubicBezTo>
                  <a:cubicBezTo>
                    <a:pt x="565413" y="286693"/>
                    <a:pt x="571356" y="273434"/>
                    <a:pt x="560612" y="248745"/>
                  </a:cubicBezTo>
                  <a:cubicBezTo>
                    <a:pt x="550554" y="225428"/>
                    <a:pt x="538667" y="202796"/>
                    <a:pt x="535009" y="176965"/>
                  </a:cubicBezTo>
                  <a:cubicBezTo>
                    <a:pt x="532037" y="155248"/>
                    <a:pt x="532037" y="133988"/>
                    <a:pt x="537295" y="112728"/>
                  </a:cubicBezTo>
                  <a:cubicBezTo>
                    <a:pt x="552383" y="53521"/>
                    <a:pt x="596731" y="21517"/>
                    <a:pt x="658453" y="23574"/>
                  </a:cubicBezTo>
                  <a:cubicBezTo>
                    <a:pt x="680170" y="24260"/>
                    <a:pt x="701201" y="26546"/>
                    <a:pt x="722232" y="32489"/>
                  </a:cubicBezTo>
                  <a:cubicBezTo>
                    <a:pt x="726576" y="33861"/>
                    <a:pt x="730691" y="35233"/>
                    <a:pt x="734577" y="36604"/>
                  </a:cubicBezTo>
                  <a:cubicBezTo>
                    <a:pt x="734577" y="36604"/>
                    <a:pt x="734577" y="36604"/>
                    <a:pt x="734577" y="36604"/>
                  </a:cubicBezTo>
                  <a:cubicBezTo>
                    <a:pt x="735948" y="37061"/>
                    <a:pt x="737091" y="37519"/>
                    <a:pt x="738463" y="38204"/>
                  </a:cubicBezTo>
                  <a:cubicBezTo>
                    <a:pt x="738463" y="38204"/>
                    <a:pt x="738692" y="38204"/>
                    <a:pt x="738692" y="38204"/>
                  </a:cubicBezTo>
                  <a:cubicBezTo>
                    <a:pt x="739835" y="38662"/>
                    <a:pt x="741206" y="39347"/>
                    <a:pt x="742349" y="39805"/>
                  </a:cubicBezTo>
                  <a:cubicBezTo>
                    <a:pt x="742349" y="39805"/>
                    <a:pt x="742578" y="39805"/>
                    <a:pt x="742578" y="40033"/>
                  </a:cubicBezTo>
                  <a:cubicBezTo>
                    <a:pt x="743721" y="40490"/>
                    <a:pt x="744864" y="41176"/>
                    <a:pt x="746007" y="41633"/>
                  </a:cubicBezTo>
                  <a:cubicBezTo>
                    <a:pt x="746007" y="41633"/>
                    <a:pt x="746235" y="41633"/>
                    <a:pt x="746235" y="41862"/>
                  </a:cubicBezTo>
                  <a:cubicBezTo>
                    <a:pt x="747378" y="42548"/>
                    <a:pt x="748521" y="43005"/>
                    <a:pt x="749664" y="43691"/>
                  </a:cubicBezTo>
                  <a:cubicBezTo>
                    <a:pt x="749664" y="43691"/>
                    <a:pt x="749664" y="43691"/>
                    <a:pt x="749664" y="43691"/>
                  </a:cubicBezTo>
                  <a:cubicBezTo>
                    <a:pt x="757665" y="48034"/>
                    <a:pt x="764523" y="53292"/>
                    <a:pt x="770467" y="59236"/>
                  </a:cubicBezTo>
                  <a:cubicBezTo>
                    <a:pt x="770467" y="59236"/>
                    <a:pt x="770467" y="59236"/>
                    <a:pt x="770467" y="59236"/>
                  </a:cubicBezTo>
                  <a:cubicBezTo>
                    <a:pt x="771153" y="59921"/>
                    <a:pt x="771839" y="60836"/>
                    <a:pt x="772753" y="61522"/>
                  </a:cubicBezTo>
                  <a:cubicBezTo>
                    <a:pt x="772982" y="61750"/>
                    <a:pt x="772982" y="61750"/>
                    <a:pt x="773210" y="61979"/>
                  </a:cubicBezTo>
                  <a:cubicBezTo>
                    <a:pt x="773896" y="62665"/>
                    <a:pt x="774582" y="63579"/>
                    <a:pt x="775268" y="64265"/>
                  </a:cubicBezTo>
                  <a:cubicBezTo>
                    <a:pt x="775496" y="64493"/>
                    <a:pt x="775496" y="64722"/>
                    <a:pt x="775725" y="64722"/>
                  </a:cubicBezTo>
                  <a:cubicBezTo>
                    <a:pt x="776411" y="65408"/>
                    <a:pt x="776868" y="66322"/>
                    <a:pt x="777554" y="67008"/>
                  </a:cubicBezTo>
                  <a:cubicBezTo>
                    <a:pt x="777782" y="67237"/>
                    <a:pt x="778011" y="67465"/>
                    <a:pt x="778011" y="67694"/>
                  </a:cubicBezTo>
                  <a:cubicBezTo>
                    <a:pt x="778468" y="68380"/>
                    <a:pt x="779154" y="69294"/>
                    <a:pt x="779611" y="69980"/>
                  </a:cubicBezTo>
                  <a:cubicBezTo>
                    <a:pt x="779840" y="70208"/>
                    <a:pt x="780068" y="70437"/>
                    <a:pt x="780068" y="70666"/>
                  </a:cubicBezTo>
                  <a:cubicBezTo>
                    <a:pt x="780525" y="71351"/>
                    <a:pt x="781211" y="72266"/>
                    <a:pt x="781668" y="72952"/>
                  </a:cubicBezTo>
                  <a:cubicBezTo>
                    <a:pt x="781897" y="73180"/>
                    <a:pt x="781897" y="73409"/>
                    <a:pt x="782126" y="73637"/>
                  </a:cubicBezTo>
                  <a:cubicBezTo>
                    <a:pt x="782583" y="74552"/>
                    <a:pt x="783040" y="75238"/>
                    <a:pt x="783726" y="76152"/>
                  </a:cubicBezTo>
                  <a:cubicBezTo>
                    <a:pt x="783954" y="76381"/>
                    <a:pt x="783954" y="76609"/>
                    <a:pt x="784183" y="76838"/>
                  </a:cubicBezTo>
                  <a:cubicBezTo>
                    <a:pt x="784640" y="77752"/>
                    <a:pt x="785097" y="78667"/>
                    <a:pt x="785555" y="79352"/>
                  </a:cubicBezTo>
                  <a:cubicBezTo>
                    <a:pt x="785555" y="79581"/>
                    <a:pt x="785783" y="79581"/>
                    <a:pt x="785783" y="79810"/>
                  </a:cubicBezTo>
                  <a:cubicBezTo>
                    <a:pt x="787841" y="83696"/>
                    <a:pt x="789669" y="88039"/>
                    <a:pt x="791498" y="92383"/>
                  </a:cubicBezTo>
                  <a:cubicBezTo>
                    <a:pt x="791727" y="92840"/>
                    <a:pt x="791727" y="93068"/>
                    <a:pt x="791955" y="93526"/>
                  </a:cubicBezTo>
                  <a:cubicBezTo>
                    <a:pt x="792184" y="94211"/>
                    <a:pt x="792413" y="95126"/>
                    <a:pt x="792870" y="96040"/>
                  </a:cubicBezTo>
                  <a:cubicBezTo>
                    <a:pt x="793098" y="96497"/>
                    <a:pt x="793327" y="97183"/>
                    <a:pt x="793327" y="97640"/>
                  </a:cubicBezTo>
                  <a:cubicBezTo>
                    <a:pt x="793556" y="98326"/>
                    <a:pt x="793784" y="99241"/>
                    <a:pt x="794013" y="99926"/>
                  </a:cubicBezTo>
                  <a:cubicBezTo>
                    <a:pt x="794241" y="100612"/>
                    <a:pt x="794470" y="101069"/>
                    <a:pt x="794470" y="101755"/>
                  </a:cubicBezTo>
                  <a:cubicBezTo>
                    <a:pt x="794699" y="102441"/>
                    <a:pt x="794927" y="103355"/>
                    <a:pt x="795156" y="104041"/>
                  </a:cubicBezTo>
                  <a:cubicBezTo>
                    <a:pt x="795384" y="104727"/>
                    <a:pt x="795613" y="105413"/>
                    <a:pt x="795613" y="106099"/>
                  </a:cubicBezTo>
                  <a:cubicBezTo>
                    <a:pt x="795842" y="106784"/>
                    <a:pt x="796070" y="107470"/>
                    <a:pt x="796299" y="108385"/>
                  </a:cubicBezTo>
                  <a:cubicBezTo>
                    <a:pt x="796527" y="109070"/>
                    <a:pt x="796756" y="109756"/>
                    <a:pt x="796756" y="110671"/>
                  </a:cubicBezTo>
                  <a:cubicBezTo>
                    <a:pt x="796985" y="111356"/>
                    <a:pt x="797213" y="112042"/>
                    <a:pt x="797213" y="112957"/>
                  </a:cubicBezTo>
                  <a:cubicBezTo>
                    <a:pt x="797442" y="113642"/>
                    <a:pt x="797670" y="114557"/>
                    <a:pt x="797670" y="115243"/>
                  </a:cubicBezTo>
                  <a:cubicBezTo>
                    <a:pt x="797899" y="115928"/>
                    <a:pt x="797899" y="116614"/>
                    <a:pt x="798128" y="117529"/>
                  </a:cubicBezTo>
                  <a:cubicBezTo>
                    <a:pt x="798356" y="118443"/>
                    <a:pt x="798356" y="119129"/>
                    <a:pt x="798585" y="120043"/>
                  </a:cubicBezTo>
                  <a:cubicBezTo>
                    <a:pt x="798813" y="120729"/>
                    <a:pt x="798813" y="121415"/>
                    <a:pt x="799042" y="122101"/>
                  </a:cubicBezTo>
                  <a:cubicBezTo>
                    <a:pt x="799271" y="123015"/>
                    <a:pt x="799271" y="123929"/>
                    <a:pt x="799499" y="124844"/>
                  </a:cubicBezTo>
                  <a:cubicBezTo>
                    <a:pt x="799728" y="125530"/>
                    <a:pt x="799728" y="126215"/>
                    <a:pt x="799956" y="126901"/>
                  </a:cubicBezTo>
                  <a:cubicBezTo>
                    <a:pt x="800185" y="128044"/>
                    <a:pt x="800185" y="128959"/>
                    <a:pt x="800414" y="130102"/>
                  </a:cubicBezTo>
                  <a:cubicBezTo>
                    <a:pt x="800414" y="130559"/>
                    <a:pt x="800642" y="131245"/>
                    <a:pt x="800642" y="131702"/>
                  </a:cubicBezTo>
                  <a:cubicBezTo>
                    <a:pt x="800871" y="133302"/>
                    <a:pt x="801099" y="135131"/>
                    <a:pt x="801328" y="136731"/>
                  </a:cubicBezTo>
                  <a:cubicBezTo>
                    <a:pt x="804300" y="159362"/>
                    <a:pt x="798356" y="181537"/>
                    <a:pt x="791270" y="203254"/>
                  </a:cubicBezTo>
                  <a:cubicBezTo>
                    <a:pt x="788755" y="211255"/>
                    <a:pt x="786012" y="219027"/>
                    <a:pt x="783497" y="227028"/>
                  </a:cubicBezTo>
                  <a:cubicBezTo>
                    <a:pt x="780983" y="235029"/>
                    <a:pt x="778468" y="243030"/>
                    <a:pt x="776182" y="251031"/>
                  </a:cubicBezTo>
                  <a:cubicBezTo>
                    <a:pt x="776182" y="251031"/>
                    <a:pt x="776182" y="251031"/>
                    <a:pt x="776182" y="251031"/>
                  </a:cubicBezTo>
                  <a:cubicBezTo>
                    <a:pt x="775725" y="252403"/>
                    <a:pt x="775496" y="253546"/>
                    <a:pt x="775268" y="254917"/>
                  </a:cubicBezTo>
                  <a:cubicBezTo>
                    <a:pt x="775268" y="255146"/>
                    <a:pt x="775268" y="255374"/>
                    <a:pt x="775268" y="255603"/>
                  </a:cubicBezTo>
                  <a:cubicBezTo>
                    <a:pt x="775039" y="256746"/>
                    <a:pt x="774810" y="257889"/>
                    <a:pt x="774810" y="258803"/>
                  </a:cubicBezTo>
                  <a:cubicBezTo>
                    <a:pt x="774810" y="258803"/>
                    <a:pt x="774810" y="259032"/>
                    <a:pt x="774810" y="259032"/>
                  </a:cubicBezTo>
                  <a:cubicBezTo>
                    <a:pt x="774582" y="260175"/>
                    <a:pt x="774582" y="261318"/>
                    <a:pt x="774582" y="262461"/>
                  </a:cubicBezTo>
                  <a:cubicBezTo>
                    <a:pt x="774582" y="262461"/>
                    <a:pt x="774582" y="262461"/>
                    <a:pt x="774582" y="262461"/>
                  </a:cubicBezTo>
                  <a:cubicBezTo>
                    <a:pt x="774582" y="263604"/>
                    <a:pt x="774582" y="264747"/>
                    <a:pt x="774582" y="266119"/>
                  </a:cubicBezTo>
                  <a:cubicBezTo>
                    <a:pt x="775039" y="278692"/>
                    <a:pt x="781440" y="288521"/>
                    <a:pt x="793784" y="296294"/>
                  </a:cubicBezTo>
                  <a:cubicBezTo>
                    <a:pt x="809100" y="305666"/>
                    <a:pt x="825331" y="310924"/>
                    <a:pt x="844076" y="308638"/>
                  </a:cubicBezTo>
                  <a:cubicBezTo>
                    <a:pt x="884996" y="303380"/>
                    <a:pt x="925915" y="304066"/>
                    <a:pt x="966606" y="308410"/>
                  </a:cubicBezTo>
                  <a:cubicBezTo>
                    <a:pt x="967520" y="308410"/>
                    <a:pt x="968435" y="308638"/>
                    <a:pt x="969349" y="308638"/>
                  </a:cubicBezTo>
                  <a:cubicBezTo>
                    <a:pt x="972321" y="308867"/>
                    <a:pt x="975293" y="309324"/>
                    <a:pt x="978264" y="309781"/>
                  </a:cubicBezTo>
                  <a:cubicBezTo>
                    <a:pt x="979407" y="310010"/>
                    <a:pt x="980779" y="310010"/>
                    <a:pt x="981922" y="310238"/>
                  </a:cubicBezTo>
                  <a:cubicBezTo>
                    <a:pt x="984665" y="310696"/>
                    <a:pt x="987637" y="310924"/>
                    <a:pt x="990380" y="311381"/>
                  </a:cubicBezTo>
                  <a:cubicBezTo>
                    <a:pt x="991523" y="311610"/>
                    <a:pt x="992666" y="311610"/>
                    <a:pt x="993809" y="311839"/>
                  </a:cubicBezTo>
                  <a:cubicBezTo>
                    <a:pt x="997695" y="312296"/>
                    <a:pt x="1001582" y="312982"/>
                    <a:pt x="1005468" y="313667"/>
                  </a:cubicBezTo>
                  <a:cubicBezTo>
                    <a:pt x="1012783" y="314810"/>
                    <a:pt x="1019412" y="316411"/>
                    <a:pt x="1025356" y="318468"/>
                  </a:cubicBezTo>
                  <a:cubicBezTo>
                    <a:pt x="1031300" y="320525"/>
                    <a:pt x="1036557" y="323269"/>
                    <a:pt x="1041129" y="326240"/>
                  </a:cubicBezTo>
                  <a:cubicBezTo>
                    <a:pt x="1048902" y="331498"/>
                    <a:pt x="1054845" y="338128"/>
                    <a:pt x="1058960" y="346586"/>
                  </a:cubicBezTo>
                  <a:cubicBezTo>
                    <a:pt x="1060560" y="350015"/>
                    <a:pt x="1061932" y="353672"/>
                    <a:pt x="1063075" y="357559"/>
                  </a:cubicBezTo>
                  <a:cubicBezTo>
                    <a:pt x="1063532" y="359616"/>
                    <a:pt x="1064218" y="361673"/>
                    <a:pt x="1064675" y="363731"/>
                  </a:cubicBezTo>
                  <a:cubicBezTo>
                    <a:pt x="1065590" y="368074"/>
                    <a:pt x="1066047" y="372418"/>
                    <a:pt x="1066504" y="377447"/>
                  </a:cubicBezTo>
                  <a:cubicBezTo>
                    <a:pt x="1066961" y="383162"/>
                    <a:pt x="1067190" y="388648"/>
                    <a:pt x="1067418" y="394363"/>
                  </a:cubicBezTo>
                  <a:cubicBezTo>
                    <a:pt x="1067647" y="400078"/>
                    <a:pt x="1067876" y="405565"/>
                    <a:pt x="1068104" y="411280"/>
                  </a:cubicBezTo>
                  <a:cubicBezTo>
                    <a:pt x="1068333" y="419738"/>
                    <a:pt x="1068561" y="428196"/>
                    <a:pt x="1068561" y="436654"/>
                  </a:cubicBezTo>
                  <a:cubicBezTo>
                    <a:pt x="1068561" y="442369"/>
                    <a:pt x="1068561" y="447856"/>
                    <a:pt x="1068333" y="453571"/>
                  </a:cubicBezTo>
                  <a:cubicBezTo>
                    <a:pt x="1068104" y="462029"/>
                    <a:pt x="1067647" y="470487"/>
                    <a:pt x="1067190" y="478945"/>
                  </a:cubicBezTo>
                  <a:cubicBezTo>
                    <a:pt x="1066733" y="487403"/>
                    <a:pt x="1065818" y="495862"/>
                    <a:pt x="1064904" y="504320"/>
                  </a:cubicBezTo>
                  <a:cubicBezTo>
                    <a:pt x="1064675" y="507063"/>
                    <a:pt x="1064218" y="510035"/>
                    <a:pt x="1063989" y="512778"/>
                  </a:cubicBezTo>
                  <a:cubicBezTo>
                    <a:pt x="1063304" y="517807"/>
                    <a:pt x="1063304" y="522608"/>
                    <a:pt x="1063989" y="527180"/>
                  </a:cubicBezTo>
                  <a:cubicBezTo>
                    <a:pt x="1065361" y="537010"/>
                    <a:pt x="1069476" y="545011"/>
                    <a:pt x="1075877" y="550268"/>
                  </a:cubicBezTo>
                  <a:cubicBezTo>
                    <a:pt x="1077020" y="551183"/>
                    <a:pt x="1078163" y="552097"/>
                    <a:pt x="1079534" y="552783"/>
                  </a:cubicBezTo>
                  <a:cubicBezTo>
                    <a:pt x="1088450" y="558269"/>
                    <a:pt x="1100337" y="559184"/>
                    <a:pt x="1113824" y="553926"/>
                  </a:cubicBezTo>
                  <a:cubicBezTo>
                    <a:pt x="1119311" y="551869"/>
                    <a:pt x="1124568" y="549583"/>
                    <a:pt x="1130055" y="547297"/>
                  </a:cubicBezTo>
                  <a:cubicBezTo>
                    <a:pt x="1138970" y="543410"/>
                    <a:pt x="1147657" y="538838"/>
                    <a:pt x="1155887" y="533352"/>
                  </a:cubicBezTo>
                  <a:cubicBezTo>
                    <a:pt x="1160230" y="530380"/>
                    <a:pt x="1164573" y="527866"/>
                    <a:pt x="1168917" y="525351"/>
                  </a:cubicBezTo>
                  <a:cubicBezTo>
                    <a:pt x="1177832" y="520550"/>
                    <a:pt x="1186748" y="517121"/>
                    <a:pt x="1196120" y="514607"/>
                  </a:cubicBezTo>
                  <a:cubicBezTo>
                    <a:pt x="1202978" y="512778"/>
                    <a:pt x="1210065" y="511406"/>
                    <a:pt x="1217151" y="510721"/>
                  </a:cubicBezTo>
                  <a:cubicBezTo>
                    <a:pt x="1221952" y="510263"/>
                    <a:pt x="1226753" y="510035"/>
                    <a:pt x="1231553" y="510263"/>
                  </a:cubicBezTo>
                  <a:cubicBezTo>
                    <a:pt x="1238868" y="510263"/>
                    <a:pt x="1246184" y="511178"/>
                    <a:pt x="1253499" y="512321"/>
                  </a:cubicBezTo>
                  <a:cubicBezTo>
                    <a:pt x="1258299" y="513235"/>
                    <a:pt x="1263329" y="514150"/>
                    <a:pt x="1268358" y="515521"/>
                  </a:cubicBezTo>
                  <a:cubicBezTo>
                    <a:pt x="1279788" y="518493"/>
                    <a:pt x="1290532" y="523751"/>
                    <a:pt x="1299905" y="531295"/>
                  </a:cubicBezTo>
                  <a:cubicBezTo>
                    <a:pt x="1302648" y="533581"/>
                    <a:pt x="1305391" y="535867"/>
                    <a:pt x="1308134" y="538610"/>
                  </a:cubicBezTo>
                  <a:cubicBezTo>
                    <a:pt x="1311563" y="542039"/>
                    <a:pt x="1314992" y="545925"/>
                    <a:pt x="1317964" y="550040"/>
                  </a:cubicBezTo>
                  <a:cubicBezTo>
                    <a:pt x="1320250" y="553240"/>
                    <a:pt x="1322307" y="556441"/>
                    <a:pt x="1324365" y="559870"/>
                  </a:cubicBezTo>
                  <a:cubicBezTo>
                    <a:pt x="1325051" y="561013"/>
                    <a:pt x="1325736" y="562156"/>
                    <a:pt x="1326194" y="563527"/>
                  </a:cubicBezTo>
                  <a:cubicBezTo>
                    <a:pt x="1327337" y="566042"/>
                    <a:pt x="1328480" y="568556"/>
                    <a:pt x="1329623" y="571071"/>
                  </a:cubicBezTo>
                  <a:cubicBezTo>
                    <a:pt x="1330766" y="573586"/>
                    <a:pt x="1331680" y="576329"/>
                    <a:pt x="1332594" y="579072"/>
                  </a:cubicBezTo>
                  <a:cubicBezTo>
                    <a:pt x="1333052" y="580444"/>
                    <a:pt x="1333509" y="581815"/>
                    <a:pt x="1333966" y="583187"/>
                  </a:cubicBezTo>
                  <a:cubicBezTo>
                    <a:pt x="1335566" y="588902"/>
                    <a:pt x="1336938" y="594845"/>
                    <a:pt x="1337624" y="601246"/>
                  </a:cubicBezTo>
                  <a:cubicBezTo>
                    <a:pt x="1338081" y="604447"/>
                    <a:pt x="1338309" y="607647"/>
                    <a:pt x="1338538" y="611076"/>
                  </a:cubicBezTo>
                  <a:cubicBezTo>
                    <a:pt x="1338767" y="615648"/>
                    <a:pt x="1338995" y="620677"/>
                    <a:pt x="1338995" y="625706"/>
                  </a:cubicBezTo>
                  <a:cubicBezTo>
                    <a:pt x="1338995" y="627764"/>
                    <a:pt x="1338995" y="630050"/>
                    <a:pt x="1338995" y="632107"/>
                  </a:cubicBezTo>
                  <a:cubicBezTo>
                    <a:pt x="1338995" y="633250"/>
                    <a:pt x="1338995" y="634393"/>
                    <a:pt x="1338767" y="635308"/>
                  </a:cubicBezTo>
                  <a:cubicBezTo>
                    <a:pt x="1338538" y="639651"/>
                    <a:pt x="1338081" y="644223"/>
                    <a:pt x="1337624" y="649024"/>
                  </a:cubicBezTo>
                  <a:cubicBezTo>
                    <a:pt x="1337395" y="650167"/>
                    <a:pt x="1337395" y="651310"/>
                    <a:pt x="1337166" y="652453"/>
                  </a:cubicBezTo>
                  <a:cubicBezTo>
                    <a:pt x="1330994" y="698173"/>
                    <a:pt x="1307448" y="749836"/>
                    <a:pt x="1238640" y="753037"/>
                  </a:cubicBezTo>
                  <a:cubicBezTo>
                    <a:pt x="1217609" y="753951"/>
                    <a:pt x="1192234" y="750522"/>
                    <a:pt x="1161830" y="740692"/>
                  </a:cubicBezTo>
                  <a:cubicBezTo>
                    <a:pt x="1157258" y="738178"/>
                    <a:pt x="1152229" y="736120"/>
                    <a:pt x="1147428" y="734749"/>
                  </a:cubicBezTo>
                  <a:cubicBezTo>
                    <a:pt x="1144914" y="734063"/>
                    <a:pt x="1142399" y="733377"/>
                    <a:pt x="1140113" y="732920"/>
                  </a:cubicBezTo>
                  <a:cubicBezTo>
                    <a:pt x="1137599" y="732463"/>
                    <a:pt x="1135084" y="732005"/>
                    <a:pt x="1132569" y="731777"/>
                  </a:cubicBezTo>
                  <a:cubicBezTo>
                    <a:pt x="1125026" y="730862"/>
                    <a:pt x="1117253" y="731091"/>
                    <a:pt x="1109481" y="731777"/>
                  </a:cubicBezTo>
                  <a:cubicBezTo>
                    <a:pt x="1106966" y="732005"/>
                    <a:pt x="1104223" y="732463"/>
                    <a:pt x="1101708" y="732691"/>
                  </a:cubicBezTo>
                  <a:cubicBezTo>
                    <a:pt x="1091421" y="734291"/>
                    <a:pt x="1084106" y="737035"/>
                    <a:pt x="1078848" y="741835"/>
                  </a:cubicBezTo>
                  <a:cubicBezTo>
                    <a:pt x="1077477" y="742978"/>
                    <a:pt x="1076334" y="744350"/>
                    <a:pt x="1075419" y="745950"/>
                  </a:cubicBezTo>
                  <a:cubicBezTo>
                    <a:pt x="1072448" y="750522"/>
                    <a:pt x="1070390" y="756466"/>
                    <a:pt x="1069247" y="764238"/>
                  </a:cubicBezTo>
                  <a:cubicBezTo>
                    <a:pt x="1068790" y="766753"/>
                    <a:pt x="1068561" y="769039"/>
                    <a:pt x="1068104" y="771553"/>
                  </a:cubicBezTo>
                  <a:cubicBezTo>
                    <a:pt x="1067418" y="776354"/>
                    <a:pt x="1066733" y="781383"/>
                    <a:pt x="1066275" y="786184"/>
                  </a:cubicBezTo>
                  <a:cubicBezTo>
                    <a:pt x="1065590" y="790984"/>
                    <a:pt x="1065132" y="796013"/>
                    <a:pt x="1064904" y="800814"/>
                  </a:cubicBezTo>
                  <a:cubicBezTo>
                    <a:pt x="1064447" y="805615"/>
                    <a:pt x="1064218" y="810644"/>
                    <a:pt x="1064218" y="815444"/>
                  </a:cubicBezTo>
                  <a:cubicBezTo>
                    <a:pt x="1064218" y="817959"/>
                    <a:pt x="1064218" y="820245"/>
                    <a:pt x="1064218" y="822760"/>
                  </a:cubicBezTo>
                  <a:cubicBezTo>
                    <a:pt x="1064447" y="830532"/>
                    <a:pt x="1064218" y="838304"/>
                    <a:pt x="1063761" y="846077"/>
                  </a:cubicBezTo>
                  <a:cubicBezTo>
                    <a:pt x="1063304" y="853849"/>
                    <a:pt x="1062618" y="861393"/>
                    <a:pt x="1061475" y="869165"/>
                  </a:cubicBezTo>
                  <a:cubicBezTo>
                    <a:pt x="1060560" y="876709"/>
                    <a:pt x="1059417" y="884482"/>
                    <a:pt x="1058046" y="892025"/>
                  </a:cubicBezTo>
                  <a:cubicBezTo>
                    <a:pt x="1056674" y="899569"/>
                    <a:pt x="1055303" y="907113"/>
                    <a:pt x="1053931" y="914885"/>
                  </a:cubicBezTo>
                  <a:cubicBezTo>
                    <a:pt x="1053017" y="919915"/>
                    <a:pt x="1051874" y="924944"/>
                    <a:pt x="1050959" y="929973"/>
                  </a:cubicBezTo>
                  <a:cubicBezTo>
                    <a:pt x="1050045" y="935002"/>
                    <a:pt x="1048902" y="940031"/>
                    <a:pt x="1047987" y="945061"/>
                  </a:cubicBezTo>
                  <a:cubicBezTo>
                    <a:pt x="1047530" y="947347"/>
                    <a:pt x="1047073" y="949861"/>
                    <a:pt x="1046387" y="952147"/>
                  </a:cubicBezTo>
                  <a:cubicBezTo>
                    <a:pt x="1045701" y="954433"/>
                    <a:pt x="1045244" y="956948"/>
                    <a:pt x="1044330" y="959234"/>
                  </a:cubicBezTo>
                  <a:cubicBezTo>
                    <a:pt x="1043644" y="961520"/>
                    <a:pt x="1042730" y="963806"/>
                    <a:pt x="1041587" y="966092"/>
                  </a:cubicBezTo>
                  <a:cubicBezTo>
                    <a:pt x="1040444" y="968378"/>
                    <a:pt x="1039301" y="970435"/>
                    <a:pt x="1037929" y="972493"/>
                  </a:cubicBezTo>
                  <a:cubicBezTo>
                    <a:pt x="1035872" y="975693"/>
                    <a:pt x="1033586" y="978665"/>
                    <a:pt x="1031071" y="981179"/>
                  </a:cubicBezTo>
                  <a:cubicBezTo>
                    <a:pt x="1023756" y="988952"/>
                    <a:pt x="1015069" y="993295"/>
                    <a:pt x="1002039" y="993524"/>
                  </a:cubicBezTo>
                  <a:cubicBezTo>
                    <a:pt x="997924" y="993524"/>
                    <a:pt x="993123" y="993752"/>
                    <a:pt x="987180" y="993752"/>
                  </a:cubicBezTo>
                  <a:cubicBezTo>
                    <a:pt x="985351" y="993752"/>
                    <a:pt x="983294" y="993752"/>
                    <a:pt x="981008" y="993752"/>
                  </a:cubicBezTo>
                  <a:cubicBezTo>
                    <a:pt x="979865" y="993752"/>
                    <a:pt x="978950" y="993752"/>
                    <a:pt x="977807" y="993752"/>
                  </a:cubicBezTo>
                  <a:cubicBezTo>
                    <a:pt x="975521" y="993752"/>
                    <a:pt x="973235" y="993752"/>
                    <a:pt x="970949" y="993752"/>
                  </a:cubicBezTo>
                  <a:cubicBezTo>
                    <a:pt x="969806" y="993752"/>
                    <a:pt x="968663" y="993752"/>
                    <a:pt x="967292" y="993752"/>
                  </a:cubicBezTo>
                  <a:cubicBezTo>
                    <a:pt x="964777" y="993752"/>
                    <a:pt x="962262" y="993752"/>
                    <a:pt x="959748" y="993752"/>
                  </a:cubicBezTo>
                  <a:cubicBezTo>
                    <a:pt x="955862" y="993752"/>
                    <a:pt x="951747" y="993981"/>
                    <a:pt x="947403" y="993981"/>
                  </a:cubicBezTo>
                  <a:cubicBezTo>
                    <a:pt x="944660" y="993981"/>
                    <a:pt x="941688" y="993981"/>
                    <a:pt x="938717" y="994210"/>
                  </a:cubicBezTo>
                  <a:cubicBezTo>
                    <a:pt x="937116" y="994210"/>
                    <a:pt x="935745" y="994210"/>
                    <a:pt x="934145" y="994210"/>
                  </a:cubicBezTo>
                  <a:cubicBezTo>
                    <a:pt x="929573" y="994210"/>
                    <a:pt x="924772" y="994438"/>
                    <a:pt x="919971" y="994438"/>
                  </a:cubicBezTo>
                  <a:cubicBezTo>
                    <a:pt x="913342" y="994438"/>
                    <a:pt x="906713" y="994667"/>
                    <a:pt x="899626" y="994667"/>
                  </a:cubicBezTo>
                  <a:cubicBezTo>
                    <a:pt x="887282" y="994895"/>
                    <a:pt x="874480" y="994895"/>
                    <a:pt x="860764" y="995124"/>
                  </a:cubicBezTo>
                  <a:cubicBezTo>
                    <a:pt x="856878" y="995124"/>
                    <a:pt x="852992" y="995124"/>
                    <a:pt x="849105" y="995353"/>
                  </a:cubicBezTo>
                  <a:cubicBezTo>
                    <a:pt x="799728" y="995810"/>
                    <a:pt x="743721" y="996496"/>
                    <a:pt x="687714" y="996724"/>
                  </a:cubicBezTo>
                  <a:cubicBezTo>
                    <a:pt x="685428" y="996724"/>
                    <a:pt x="683142" y="996724"/>
                    <a:pt x="681084" y="996724"/>
                  </a:cubicBezTo>
                  <a:cubicBezTo>
                    <a:pt x="676512" y="996724"/>
                    <a:pt x="672169" y="996724"/>
                    <a:pt x="667597" y="996724"/>
                  </a:cubicBezTo>
                  <a:cubicBezTo>
                    <a:pt x="665311" y="996724"/>
                    <a:pt x="663025" y="996724"/>
                    <a:pt x="660968" y="996724"/>
                  </a:cubicBezTo>
                  <a:cubicBezTo>
                    <a:pt x="647480" y="996724"/>
                    <a:pt x="634221" y="996724"/>
                    <a:pt x="620963" y="996724"/>
                  </a:cubicBezTo>
                  <a:cubicBezTo>
                    <a:pt x="620963" y="996724"/>
                    <a:pt x="620963" y="996724"/>
                    <a:pt x="620963" y="996724"/>
                  </a:cubicBezTo>
                  <a:cubicBezTo>
                    <a:pt x="590102" y="996724"/>
                    <a:pt x="560155" y="996724"/>
                    <a:pt x="532037" y="996496"/>
                  </a:cubicBezTo>
                  <a:cubicBezTo>
                    <a:pt x="524036" y="996496"/>
                    <a:pt x="516264" y="996267"/>
                    <a:pt x="508491" y="996267"/>
                  </a:cubicBezTo>
                  <a:cubicBezTo>
                    <a:pt x="498890" y="996267"/>
                    <a:pt x="489518" y="996038"/>
                    <a:pt x="480602" y="995810"/>
                  </a:cubicBezTo>
                  <a:cubicBezTo>
                    <a:pt x="478773" y="995810"/>
                    <a:pt x="476945" y="995810"/>
                    <a:pt x="475344" y="995810"/>
                  </a:cubicBezTo>
                  <a:cubicBezTo>
                    <a:pt x="468258" y="995581"/>
                    <a:pt x="461400" y="995581"/>
                    <a:pt x="454999" y="995353"/>
                  </a:cubicBezTo>
                  <a:cubicBezTo>
                    <a:pt x="453399" y="995353"/>
                    <a:pt x="451799" y="995353"/>
                    <a:pt x="450198" y="995124"/>
                  </a:cubicBezTo>
                  <a:cubicBezTo>
                    <a:pt x="448598" y="995124"/>
                    <a:pt x="446998" y="995124"/>
                    <a:pt x="445398" y="994895"/>
                  </a:cubicBezTo>
                  <a:cubicBezTo>
                    <a:pt x="442197" y="994895"/>
                    <a:pt x="439226" y="994667"/>
                    <a:pt x="436254" y="994667"/>
                  </a:cubicBezTo>
                  <a:cubicBezTo>
                    <a:pt x="433282" y="994667"/>
                    <a:pt x="430310" y="994438"/>
                    <a:pt x="427338" y="994438"/>
                  </a:cubicBezTo>
                  <a:cubicBezTo>
                    <a:pt x="424367" y="994438"/>
                    <a:pt x="421623" y="994210"/>
                    <a:pt x="418880" y="994210"/>
                  </a:cubicBezTo>
                  <a:cubicBezTo>
                    <a:pt x="416137" y="994210"/>
                    <a:pt x="413622" y="993981"/>
                    <a:pt x="411108" y="993981"/>
                  </a:cubicBezTo>
                  <a:cubicBezTo>
                    <a:pt x="409736" y="993981"/>
                    <a:pt x="408365" y="993752"/>
                    <a:pt x="407222" y="993752"/>
                  </a:cubicBezTo>
                  <a:cubicBezTo>
                    <a:pt x="404707" y="993524"/>
                    <a:pt x="402421" y="993524"/>
                    <a:pt x="400135" y="993295"/>
                  </a:cubicBezTo>
                  <a:cubicBezTo>
                    <a:pt x="398992" y="993295"/>
                    <a:pt x="397849" y="993067"/>
                    <a:pt x="396706" y="993067"/>
                  </a:cubicBezTo>
                  <a:cubicBezTo>
                    <a:pt x="395563" y="993067"/>
                    <a:pt x="394420" y="992838"/>
                    <a:pt x="393277" y="992838"/>
                  </a:cubicBezTo>
                  <a:cubicBezTo>
                    <a:pt x="391220" y="992609"/>
                    <a:pt x="389391" y="992609"/>
                    <a:pt x="387562" y="992381"/>
                  </a:cubicBezTo>
                  <a:cubicBezTo>
                    <a:pt x="386419" y="992381"/>
                    <a:pt x="385276" y="992152"/>
                    <a:pt x="384362" y="992152"/>
                  </a:cubicBezTo>
                  <a:cubicBezTo>
                    <a:pt x="382533" y="991924"/>
                    <a:pt x="380933" y="991924"/>
                    <a:pt x="379332" y="991695"/>
                  </a:cubicBezTo>
                  <a:cubicBezTo>
                    <a:pt x="377504" y="991466"/>
                    <a:pt x="375903" y="991238"/>
                    <a:pt x="374303" y="991238"/>
                  </a:cubicBezTo>
                  <a:cubicBezTo>
                    <a:pt x="372932" y="991009"/>
                    <a:pt x="371789" y="991009"/>
                    <a:pt x="370646" y="990781"/>
                  </a:cubicBezTo>
                  <a:cubicBezTo>
                    <a:pt x="369731" y="990552"/>
                    <a:pt x="369045" y="990552"/>
                    <a:pt x="368360" y="990323"/>
                  </a:cubicBezTo>
                  <a:cubicBezTo>
                    <a:pt x="367217" y="990095"/>
                    <a:pt x="366302" y="989866"/>
                    <a:pt x="365388" y="989866"/>
                  </a:cubicBezTo>
                  <a:cubicBezTo>
                    <a:pt x="364473" y="989638"/>
                    <a:pt x="363559" y="989409"/>
                    <a:pt x="362873" y="989180"/>
                  </a:cubicBezTo>
                  <a:lnTo>
                    <a:pt x="362873" y="989180"/>
                  </a:lnTo>
                  <a:cubicBezTo>
                    <a:pt x="362645" y="989180"/>
                    <a:pt x="362187" y="989180"/>
                    <a:pt x="361959" y="989180"/>
                  </a:cubicBezTo>
                  <a:cubicBezTo>
                    <a:pt x="361273" y="989180"/>
                    <a:pt x="360816" y="989180"/>
                    <a:pt x="360130" y="988952"/>
                  </a:cubicBezTo>
                  <a:cubicBezTo>
                    <a:pt x="359901" y="988952"/>
                    <a:pt x="359444" y="988723"/>
                    <a:pt x="359216" y="988723"/>
                  </a:cubicBezTo>
                  <a:cubicBezTo>
                    <a:pt x="358530" y="988495"/>
                    <a:pt x="357844" y="988037"/>
                    <a:pt x="357387" y="987809"/>
                  </a:cubicBezTo>
                  <a:cubicBezTo>
                    <a:pt x="355787" y="986894"/>
                    <a:pt x="354186" y="985294"/>
                    <a:pt x="352586" y="983694"/>
                  </a:cubicBezTo>
                  <a:cubicBezTo>
                    <a:pt x="352129" y="983237"/>
                    <a:pt x="351672" y="982780"/>
                    <a:pt x="351215" y="982094"/>
                  </a:cubicBezTo>
                  <a:cubicBezTo>
                    <a:pt x="350986" y="981637"/>
                    <a:pt x="350529" y="981179"/>
                    <a:pt x="350300" y="980951"/>
                  </a:cubicBezTo>
                  <a:cubicBezTo>
                    <a:pt x="349843" y="980494"/>
                    <a:pt x="349386" y="979808"/>
                    <a:pt x="348929" y="979351"/>
                  </a:cubicBezTo>
                  <a:cubicBezTo>
                    <a:pt x="348014" y="978208"/>
                    <a:pt x="347100" y="976836"/>
                    <a:pt x="346185" y="975693"/>
                  </a:cubicBezTo>
                  <a:cubicBezTo>
                    <a:pt x="345728" y="975007"/>
                    <a:pt x="345500" y="974550"/>
                    <a:pt x="345042" y="973864"/>
                  </a:cubicBezTo>
                  <a:cubicBezTo>
                    <a:pt x="343214" y="971121"/>
                    <a:pt x="341613" y="968149"/>
                    <a:pt x="340013" y="965635"/>
                  </a:cubicBezTo>
                  <a:cubicBezTo>
                    <a:pt x="339785" y="965177"/>
                    <a:pt x="339556" y="964949"/>
                    <a:pt x="339327" y="964492"/>
                  </a:cubicBezTo>
                  <a:cubicBezTo>
                    <a:pt x="338413" y="962663"/>
                    <a:pt x="337499" y="961063"/>
                    <a:pt x="336813" y="959691"/>
                  </a:cubicBezTo>
                  <a:cubicBezTo>
                    <a:pt x="325383" y="939346"/>
                    <a:pt x="324240" y="916943"/>
                    <a:pt x="322868" y="894769"/>
                  </a:cubicBezTo>
                  <a:cubicBezTo>
                    <a:pt x="322640" y="891568"/>
                    <a:pt x="322411" y="888368"/>
                    <a:pt x="322182" y="885167"/>
                  </a:cubicBezTo>
                  <a:cubicBezTo>
                    <a:pt x="321954" y="881281"/>
                    <a:pt x="321725" y="877395"/>
                    <a:pt x="321497" y="873509"/>
                  </a:cubicBezTo>
                  <a:cubicBezTo>
                    <a:pt x="321268" y="869623"/>
                    <a:pt x="321268" y="865736"/>
                    <a:pt x="321268" y="861850"/>
                  </a:cubicBezTo>
                  <a:cubicBezTo>
                    <a:pt x="321268" y="857964"/>
                    <a:pt x="321268" y="854078"/>
                    <a:pt x="321268" y="850192"/>
                  </a:cubicBezTo>
                  <a:cubicBezTo>
                    <a:pt x="321268" y="848134"/>
                    <a:pt x="321268" y="846305"/>
                    <a:pt x="321268" y="844248"/>
                  </a:cubicBezTo>
                  <a:cubicBezTo>
                    <a:pt x="321268" y="840362"/>
                    <a:pt x="321268" y="836476"/>
                    <a:pt x="321039" y="832589"/>
                  </a:cubicBezTo>
                  <a:cubicBezTo>
                    <a:pt x="320811" y="824817"/>
                    <a:pt x="320354" y="816816"/>
                    <a:pt x="319439" y="809044"/>
                  </a:cubicBezTo>
                  <a:cubicBezTo>
                    <a:pt x="318753" y="803100"/>
                    <a:pt x="317839" y="797385"/>
                    <a:pt x="316467" y="791441"/>
                  </a:cubicBezTo>
                  <a:cubicBezTo>
                    <a:pt x="315096" y="785041"/>
                    <a:pt x="313038" y="779097"/>
                    <a:pt x="310524" y="774068"/>
                  </a:cubicBezTo>
                  <a:cubicBezTo>
                    <a:pt x="309609" y="772468"/>
                    <a:pt x="308695" y="770639"/>
                    <a:pt x="307781" y="769267"/>
                  </a:cubicBezTo>
                  <a:cubicBezTo>
                    <a:pt x="306866" y="767667"/>
                    <a:pt x="305723" y="766295"/>
                    <a:pt x="304580" y="764924"/>
                  </a:cubicBezTo>
                  <a:cubicBezTo>
                    <a:pt x="304123" y="764238"/>
                    <a:pt x="303437" y="763552"/>
                    <a:pt x="302980" y="762866"/>
                  </a:cubicBezTo>
                  <a:cubicBezTo>
                    <a:pt x="301837" y="761495"/>
                    <a:pt x="300694" y="760352"/>
                    <a:pt x="299322" y="759209"/>
                  </a:cubicBezTo>
                  <a:cubicBezTo>
                    <a:pt x="298637" y="758752"/>
                    <a:pt x="297951" y="758066"/>
                    <a:pt x="297494" y="757609"/>
                  </a:cubicBezTo>
                  <a:cubicBezTo>
                    <a:pt x="296351" y="756694"/>
                    <a:pt x="295436" y="756008"/>
                    <a:pt x="294293" y="755323"/>
                  </a:cubicBezTo>
                  <a:cubicBezTo>
                    <a:pt x="293379" y="754637"/>
                    <a:pt x="292236" y="753951"/>
                    <a:pt x="291321" y="753494"/>
                  </a:cubicBezTo>
                  <a:cubicBezTo>
                    <a:pt x="290636" y="753037"/>
                    <a:pt x="289950" y="752808"/>
                    <a:pt x="289035" y="752351"/>
                  </a:cubicBezTo>
                  <a:cubicBezTo>
                    <a:pt x="287435" y="751665"/>
                    <a:pt x="285835" y="750979"/>
                    <a:pt x="284235" y="750522"/>
                  </a:cubicBezTo>
                  <a:cubicBezTo>
                    <a:pt x="282406" y="749836"/>
                    <a:pt x="280577" y="749379"/>
                    <a:pt x="278748" y="749150"/>
                  </a:cubicBezTo>
                  <a:cubicBezTo>
                    <a:pt x="275319" y="748465"/>
                    <a:pt x="271890" y="748236"/>
                    <a:pt x="268233" y="748236"/>
                  </a:cubicBezTo>
                  <a:cubicBezTo>
                    <a:pt x="268233" y="748236"/>
                    <a:pt x="268233" y="748236"/>
                    <a:pt x="268233" y="748236"/>
                  </a:cubicBezTo>
                  <a:cubicBezTo>
                    <a:pt x="262518" y="748236"/>
                    <a:pt x="256346" y="749150"/>
                    <a:pt x="249716" y="750979"/>
                  </a:cubicBezTo>
                  <a:cubicBezTo>
                    <a:pt x="228456" y="756694"/>
                    <a:pt x="207425" y="759666"/>
                    <a:pt x="185708" y="758294"/>
                  </a:cubicBezTo>
                  <a:cubicBezTo>
                    <a:pt x="159648" y="756466"/>
                    <a:pt x="135645" y="748922"/>
                    <a:pt x="113470" y="735206"/>
                  </a:cubicBezTo>
                  <a:cubicBezTo>
                    <a:pt x="109356" y="732691"/>
                    <a:pt x="105469" y="729948"/>
                    <a:pt x="102040" y="726748"/>
                  </a:cubicBezTo>
                  <a:cubicBezTo>
                    <a:pt x="97011" y="722176"/>
                    <a:pt x="92668" y="716689"/>
                    <a:pt x="89467" y="710288"/>
                  </a:cubicBezTo>
                  <a:cubicBezTo>
                    <a:pt x="87410" y="706174"/>
                    <a:pt x="85581" y="701373"/>
                    <a:pt x="84438" y="696344"/>
                  </a:cubicBezTo>
                  <a:cubicBezTo>
                    <a:pt x="83752" y="693829"/>
                    <a:pt x="83524" y="691086"/>
                    <a:pt x="83067" y="688343"/>
                  </a:cubicBezTo>
                  <a:lnTo>
                    <a:pt x="83067" y="688343"/>
                  </a:lnTo>
                  <a:cubicBezTo>
                    <a:pt x="89467" y="689029"/>
                    <a:pt x="95182" y="689714"/>
                    <a:pt x="101126" y="690172"/>
                  </a:cubicBezTo>
                  <a:cubicBezTo>
                    <a:pt x="105698" y="690629"/>
                    <a:pt x="110041" y="691086"/>
                    <a:pt x="114613" y="691315"/>
                  </a:cubicBezTo>
                  <a:cubicBezTo>
                    <a:pt x="131073" y="692458"/>
                    <a:pt x="146389" y="689486"/>
                    <a:pt x="155076" y="673484"/>
                  </a:cubicBezTo>
                  <a:cubicBezTo>
                    <a:pt x="163763" y="657253"/>
                    <a:pt x="161705" y="640794"/>
                    <a:pt x="151418" y="626164"/>
                  </a:cubicBezTo>
                  <a:cubicBezTo>
                    <a:pt x="139988" y="610390"/>
                    <a:pt x="126729" y="595760"/>
                    <a:pt x="114842" y="579986"/>
                  </a:cubicBezTo>
                  <a:cubicBezTo>
                    <a:pt x="100669" y="561241"/>
                    <a:pt x="100897" y="561013"/>
                    <a:pt x="114613" y="541810"/>
                  </a:cubicBezTo>
                  <a:cubicBezTo>
                    <a:pt x="135645" y="511864"/>
                    <a:pt x="196452" y="476202"/>
                    <a:pt x="275091" y="520322"/>
                  </a:cubicBezTo>
                  <a:cubicBezTo>
                    <a:pt x="291093" y="532209"/>
                    <a:pt x="306638" y="530837"/>
                    <a:pt x="316925" y="513235"/>
                  </a:cubicBezTo>
                  <a:cubicBezTo>
                    <a:pt x="323097" y="502720"/>
                    <a:pt x="325611" y="491290"/>
                    <a:pt x="324240" y="479174"/>
                  </a:cubicBezTo>
                  <a:cubicBezTo>
                    <a:pt x="319439" y="438026"/>
                    <a:pt x="323783" y="396878"/>
                    <a:pt x="321954" y="355501"/>
                  </a:cubicBezTo>
                  <a:cubicBezTo>
                    <a:pt x="321725" y="349786"/>
                    <a:pt x="321954" y="343385"/>
                    <a:pt x="323783" y="338128"/>
                  </a:cubicBezTo>
                  <a:cubicBezTo>
                    <a:pt x="330412" y="318239"/>
                    <a:pt x="351443" y="313896"/>
                    <a:pt x="365845" y="328984"/>
                  </a:cubicBezTo>
                  <a:cubicBezTo>
                    <a:pt x="375903" y="339728"/>
                    <a:pt x="377732" y="353215"/>
                    <a:pt x="377961" y="367388"/>
                  </a:cubicBezTo>
                  <a:cubicBezTo>
                    <a:pt x="378418" y="394820"/>
                    <a:pt x="377046" y="422252"/>
                    <a:pt x="382304" y="449456"/>
                  </a:cubicBezTo>
                  <a:cubicBezTo>
                    <a:pt x="385962" y="469115"/>
                    <a:pt x="395563" y="481460"/>
                    <a:pt x="414080" y="487632"/>
                  </a:cubicBezTo>
                  <a:cubicBezTo>
                    <a:pt x="433739" y="494033"/>
                    <a:pt x="448827" y="486718"/>
                    <a:pt x="461628" y="473002"/>
                  </a:cubicBezTo>
                  <a:cubicBezTo>
                    <a:pt x="489975" y="442369"/>
                    <a:pt x="494318" y="404650"/>
                    <a:pt x="489518" y="365788"/>
                  </a:cubicBezTo>
                  <a:cubicBezTo>
                    <a:pt x="487232" y="346814"/>
                    <a:pt x="480145" y="328298"/>
                    <a:pt x="475344" y="309324"/>
                  </a:cubicBezTo>
                  <a:cubicBezTo>
                    <a:pt x="488146" y="303152"/>
                    <a:pt x="500490" y="302695"/>
                    <a:pt x="513292" y="304523"/>
                  </a:cubicBezTo>
                  <a:close/>
                  <a:moveTo>
                    <a:pt x="34146" y="216741"/>
                  </a:moveTo>
                  <a:cubicBezTo>
                    <a:pt x="33918" y="149533"/>
                    <a:pt x="79409" y="97412"/>
                    <a:pt x="146160" y="99241"/>
                  </a:cubicBezTo>
                  <a:cubicBezTo>
                    <a:pt x="214283" y="94211"/>
                    <a:pt x="268461" y="171935"/>
                    <a:pt x="268461" y="222685"/>
                  </a:cubicBezTo>
                  <a:cubicBezTo>
                    <a:pt x="268461" y="275034"/>
                    <a:pt x="213140" y="338813"/>
                    <a:pt x="153933" y="335384"/>
                  </a:cubicBezTo>
                  <a:cubicBezTo>
                    <a:pt x="83752" y="331498"/>
                    <a:pt x="34146" y="289893"/>
                    <a:pt x="34146" y="216741"/>
                  </a:cubicBezTo>
                  <a:close/>
                  <a:moveTo>
                    <a:pt x="127186" y="368760"/>
                  </a:moveTo>
                  <a:cubicBezTo>
                    <a:pt x="130387" y="361902"/>
                    <a:pt x="132902" y="354358"/>
                    <a:pt x="143417" y="355044"/>
                  </a:cubicBezTo>
                  <a:cubicBezTo>
                    <a:pt x="209254" y="359159"/>
                    <a:pt x="249259" y="322354"/>
                    <a:pt x="278291" y="268862"/>
                  </a:cubicBezTo>
                  <a:cubicBezTo>
                    <a:pt x="279663" y="266347"/>
                    <a:pt x="281263" y="263604"/>
                    <a:pt x="282177" y="260861"/>
                  </a:cubicBezTo>
                  <a:cubicBezTo>
                    <a:pt x="285606" y="252403"/>
                    <a:pt x="290864" y="249202"/>
                    <a:pt x="300465" y="251031"/>
                  </a:cubicBezTo>
                  <a:cubicBezTo>
                    <a:pt x="348929" y="260861"/>
                    <a:pt x="394649" y="277549"/>
                    <a:pt x="437397" y="302009"/>
                  </a:cubicBezTo>
                  <a:cubicBezTo>
                    <a:pt x="445169" y="306581"/>
                    <a:pt x="450884" y="312982"/>
                    <a:pt x="454770" y="321440"/>
                  </a:cubicBezTo>
                  <a:cubicBezTo>
                    <a:pt x="471458" y="359616"/>
                    <a:pt x="477402" y="398478"/>
                    <a:pt x="461857" y="438483"/>
                  </a:cubicBezTo>
                  <a:cubicBezTo>
                    <a:pt x="459800" y="443969"/>
                    <a:pt x="456828" y="449227"/>
                    <a:pt x="453170" y="453571"/>
                  </a:cubicBezTo>
                  <a:cubicBezTo>
                    <a:pt x="445398" y="462715"/>
                    <a:pt x="436482" y="471630"/>
                    <a:pt x="423452" y="469115"/>
                  </a:cubicBezTo>
                  <a:cubicBezTo>
                    <a:pt x="408365" y="466144"/>
                    <a:pt x="404707" y="452885"/>
                    <a:pt x="402650" y="440083"/>
                  </a:cubicBezTo>
                  <a:cubicBezTo>
                    <a:pt x="398306" y="414937"/>
                    <a:pt x="397392" y="389334"/>
                    <a:pt x="397849" y="363731"/>
                  </a:cubicBezTo>
                  <a:cubicBezTo>
                    <a:pt x="398306" y="344528"/>
                    <a:pt x="393963" y="326698"/>
                    <a:pt x="379790" y="312296"/>
                  </a:cubicBezTo>
                  <a:cubicBezTo>
                    <a:pt x="366302" y="298580"/>
                    <a:pt x="322411" y="296751"/>
                    <a:pt x="308695" y="309553"/>
                  </a:cubicBezTo>
                  <a:cubicBezTo>
                    <a:pt x="300923" y="316868"/>
                    <a:pt x="299780" y="326469"/>
                    <a:pt x="299780" y="336527"/>
                  </a:cubicBezTo>
                  <a:cubicBezTo>
                    <a:pt x="300008" y="360988"/>
                    <a:pt x="301608" y="447398"/>
                    <a:pt x="301608" y="466144"/>
                  </a:cubicBezTo>
                  <a:cubicBezTo>
                    <a:pt x="301608" y="475973"/>
                    <a:pt x="301837" y="485803"/>
                    <a:pt x="300008" y="495404"/>
                  </a:cubicBezTo>
                  <a:cubicBezTo>
                    <a:pt x="298408" y="504548"/>
                    <a:pt x="293607" y="509120"/>
                    <a:pt x="283320" y="503405"/>
                  </a:cubicBezTo>
                  <a:cubicBezTo>
                    <a:pt x="269604" y="495633"/>
                    <a:pt x="201253" y="447170"/>
                    <a:pt x="122386" y="503177"/>
                  </a:cubicBezTo>
                  <a:cubicBezTo>
                    <a:pt x="120328" y="505006"/>
                    <a:pt x="116671" y="507749"/>
                    <a:pt x="114842" y="507063"/>
                  </a:cubicBezTo>
                  <a:cubicBezTo>
                    <a:pt x="94497" y="499748"/>
                    <a:pt x="90382" y="516207"/>
                    <a:pt x="82609" y="528094"/>
                  </a:cubicBezTo>
                  <a:cubicBezTo>
                    <a:pt x="68208" y="550040"/>
                    <a:pt x="67750" y="550268"/>
                    <a:pt x="82838" y="571071"/>
                  </a:cubicBezTo>
                  <a:cubicBezTo>
                    <a:pt x="97240" y="590731"/>
                    <a:pt x="113242" y="609476"/>
                    <a:pt x="127872" y="629364"/>
                  </a:cubicBezTo>
                  <a:cubicBezTo>
                    <a:pt x="135188" y="639194"/>
                    <a:pt x="145475" y="649481"/>
                    <a:pt x="136102" y="663654"/>
                  </a:cubicBezTo>
                  <a:cubicBezTo>
                    <a:pt x="129472" y="673712"/>
                    <a:pt x="111870" y="674855"/>
                    <a:pt x="95640" y="665026"/>
                  </a:cubicBezTo>
                  <a:cubicBezTo>
                    <a:pt x="72094" y="650624"/>
                    <a:pt x="51063" y="632336"/>
                    <a:pt x="35746" y="609247"/>
                  </a:cubicBezTo>
                  <a:cubicBezTo>
                    <a:pt x="19516" y="584558"/>
                    <a:pt x="19973" y="557355"/>
                    <a:pt x="30031" y="530152"/>
                  </a:cubicBezTo>
                  <a:cubicBezTo>
                    <a:pt x="34832" y="517121"/>
                    <a:pt x="42604" y="505691"/>
                    <a:pt x="50605" y="494490"/>
                  </a:cubicBezTo>
                  <a:cubicBezTo>
                    <a:pt x="79638" y="454485"/>
                    <a:pt x="106155" y="413108"/>
                    <a:pt x="127186" y="368760"/>
                  </a:cubicBezTo>
                  <a:close/>
                </a:path>
              </a:pathLst>
            </a:custGeom>
            <a:solidFill>
              <a:srgbClr val="000000"/>
            </a:solidFill>
            <a:ln w="2286" cap="flat">
              <a:noFill/>
              <a:prstDash val="solid"/>
              <a:miter/>
            </a:ln>
          </p:spPr>
          <p:txBody>
            <a:bodyPr rtlCol="0" anchor="ctr"/>
            <a:lstStyle/>
            <a:p>
              <a:endParaRPr lang="en-US"/>
            </a:p>
          </p:txBody>
        </p:sp>
        <p:sp>
          <p:nvSpPr>
            <p:cNvPr id="97" name="Freeform 155">
              <a:extLst>
                <a:ext uri="{FF2B5EF4-FFF2-40B4-BE49-F238E27FC236}">
                  <a16:creationId xmlns:a16="http://schemas.microsoft.com/office/drawing/2014/main" id="{F2E53FA5-1DC3-2799-E52B-FAE691E13FD6}"/>
                </a:ext>
              </a:extLst>
            </p:cNvPr>
            <p:cNvSpPr/>
            <p:nvPr/>
          </p:nvSpPr>
          <p:spPr>
            <a:xfrm>
              <a:off x="2318125" y="5630468"/>
              <a:ext cx="70050" cy="184493"/>
            </a:xfrm>
            <a:custGeom>
              <a:avLst/>
              <a:gdLst>
                <a:gd name="connsiteX0" fmla="*/ 62439 w 70050"/>
                <a:gd name="connsiteY0" fmla="*/ 184429 h 184493"/>
                <a:gd name="connsiteX1" fmla="*/ 69525 w 70050"/>
                <a:gd name="connsiteY1" fmla="*/ 180772 h 184493"/>
                <a:gd name="connsiteX2" fmla="*/ 68611 w 70050"/>
                <a:gd name="connsiteY2" fmla="*/ 172771 h 184493"/>
                <a:gd name="connsiteX3" fmla="*/ 62439 w 70050"/>
                <a:gd name="connsiteY3" fmla="*/ 166598 h 184493"/>
                <a:gd name="connsiteX4" fmla="*/ 30663 w 70050"/>
                <a:gd name="connsiteY4" fmla="*/ 55956 h 184493"/>
                <a:gd name="connsiteX5" fmla="*/ 46208 w 70050"/>
                <a:gd name="connsiteY5" fmla="*/ 15037 h 184493"/>
                <a:gd name="connsiteX6" fmla="*/ 44836 w 70050"/>
                <a:gd name="connsiteY6" fmla="*/ 2006 h 184493"/>
                <a:gd name="connsiteX7" fmla="*/ 31578 w 70050"/>
                <a:gd name="connsiteY7" fmla="*/ 3607 h 184493"/>
                <a:gd name="connsiteX8" fmla="*/ 17862 w 70050"/>
                <a:gd name="connsiteY8" fmla="*/ 18694 h 184493"/>
                <a:gd name="connsiteX9" fmla="*/ 259 w 70050"/>
                <a:gd name="connsiteY9" fmla="*/ 101219 h 184493"/>
                <a:gd name="connsiteX10" fmla="*/ 31349 w 70050"/>
                <a:gd name="connsiteY10" fmla="*/ 168427 h 184493"/>
                <a:gd name="connsiteX11" fmla="*/ 62439 w 70050"/>
                <a:gd name="connsiteY11" fmla="*/ 184429 h 18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050" h="184493">
                  <a:moveTo>
                    <a:pt x="62439" y="184429"/>
                  </a:moveTo>
                  <a:cubicBezTo>
                    <a:pt x="64496" y="184886"/>
                    <a:pt x="68382" y="182829"/>
                    <a:pt x="69525" y="180772"/>
                  </a:cubicBezTo>
                  <a:cubicBezTo>
                    <a:pt x="70668" y="178714"/>
                    <a:pt x="69754" y="175057"/>
                    <a:pt x="68611" y="172771"/>
                  </a:cubicBezTo>
                  <a:cubicBezTo>
                    <a:pt x="67239" y="170256"/>
                    <a:pt x="64725" y="168427"/>
                    <a:pt x="62439" y="166598"/>
                  </a:cubicBezTo>
                  <a:cubicBezTo>
                    <a:pt x="25405" y="137338"/>
                    <a:pt x="19005" y="99390"/>
                    <a:pt x="30663" y="55956"/>
                  </a:cubicBezTo>
                  <a:cubicBezTo>
                    <a:pt x="34549" y="41783"/>
                    <a:pt x="38893" y="27838"/>
                    <a:pt x="46208" y="15037"/>
                  </a:cubicBezTo>
                  <a:cubicBezTo>
                    <a:pt x="48723" y="10693"/>
                    <a:pt x="49637" y="5664"/>
                    <a:pt x="44836" y="2006"/>
                  </a:cubicBezTo>
                  <a:cubicBezTo>
                    <a:pt x="40036" y="-1651"/>
                    <a:pt x="35235" y="178"/>
                    <a:pt x="31578" y="3607"/>
                  </a:cubicBezTo>
                  <a:cubicBezTo>
                    <a:pt x="26548" y="8179"/>
                    <a:pt x="21062" y="12979"/>
                    <a:pt x="17862" y="18694"/>
                  </a:cubicBezTo>
                  <a:cubicBezTo>
                    <a:pt x="5746" y="41554"/>
                    <a:pt x="1174" y="66472"/>
                    <a:pt x="259" y="101219"/>
                  </a:cubicBezTo>
                  <a:cubicBezTo>
                    <a:pt x="-2027" y="122707"/>
                    <a:pt x="11004" y="146939"/>
                    <a:pt x="31349" y="168427"/>
                  </a:cubicBezTo>
                  <a:cubicBezTo>
                    <a:pt x="40264" y="177571"/>
                    <a:pt x="51009" y="181686"/>
                    <a:pt x="62439" y="184429"/>
                  </a:cubicBezTo>
                  <a:close/>
                </a:path>
              </a:pathLst>
            </a:custGeom>
            <a:solidFill>
              <a:srgbClr val="000000"/>
            </a:solidFill>
            <a:ln w="2286" cap="flat">
              <a:noFill/>
              <a:prstDash val="solid"/>
              <a:miter/>
            </a:ln>
          </p:spPr>
          <p:txBody>
            <a:bodyPr rtlCol="0" anchor="ctr"/>
            <a:lstStyle/>
            <a:p>
              <a:endParaRPr lang="en-US"/>
            </a:p>
          </p:txBody>
        </p:sp>
        <p:sp>
          <p:nvSpPr>
            <p:cNvPr id="98" name="Freeform 156">
              <a:extLst>
                <a:ext uri="{FF2B5EF4-FFF2-40B4-BE49-F238E27FC236}">
                  <a16:creationId xmlns:a16="http://schemas.microsoft.com/office/drawing/2014/main" id="{7B8175EB-FF54-4EBC-5C6A-E5EBEBF341AD}"/>
                </a:ext>
              </a:extLst>
            </p:cNvPr>
            <p:cNvSpPr/>
            <p:nvPr/>
          </p:nvSpPr>
          <p:spPr>
            <a:xfrm>
              <a:off x="3718331" y="5906475"/>
              <a:ext cx="148423" cy="136817"/>
            </a:xfrm>
            <a:custGeom>
              <a:avLst/>
              <a:gdLst>
                <a:gd name="connsiteX0" fmla="*/ 143104 w 148423"/>
                <a:gd name="connsiteY0" fmla="*/ 1006 h 136817"/>
                <a:gd name="connsiteX1" fmla="*/ 126873 w 148423"/>
                <a:gd name="connsiteY1" fmla="*/ 9693 h 136817"/>
                <a:gd name="connsiteX2" fmla="*/ 125273 w 148423"/>
                <a:gd name="connsiteY2" fmla="*/ 15179 h 136817"/>
                <a:gd name="connsiteX3" fmla="*/ 15088 w 148423"/>
                <a:gd name="connsiteY3" fmla="*/ 121478 h 136817"/>
                <a:gd name="connsiteX4" fmla="*/ 0 w 148423"/>
                <a:gd name="connsiteY4" fmla="*/ 131537 h 136817"/>
                <a:gd name="connsiteX5" fmla="*/ 2972 w 148423"/>
                <a:gd name="connsiteY5" fmla="*/ 135194 h 136817"/>
                <a:gd name="connsiteX6" fmla="*/ 11430 w 148423"/>
                <a:gd name="connsiteY6" fmla="*/ 136795 h 136817"/>
                <a:gd name="connsiteX7" fmla="*/ 114300 w 148423"/>
                <a:gd name="connsiteY7" fmla="*/ 81245 h 136817"/>
                <a:gd name="connsiteX8" fmla="*/ 147676 w 148423"/>
                <a:gd name="connsiteY8" fmla="*/ 16322 h 136817"/>
                <a:gd name="connsiteX9" fmla="*/ 143104 w 148423"/>
                <a:gd name="connsiteY9" fmla="*/ 1006 h 13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423" h="136817">
                  <a:moveTo>
                    <a:pt x="143104" y="1006"/>
                  </a:moveTo>
                  <a:cubicBezTo>
                    <a:pt x="135103" y="-2423"/>
                    <a:pt x="130531" y="3521"/>
                    <a:pt x="126873" y="9693"/>
                  </a:cubicBezTo>
                  <a:cubicBezTo>
                    <a:pt x="125959" y="11293"/>
                    <a:pt x="125730" y="13351"/>
                    <a:pt x="125273" y="15179"/>
                  </a:cubicBezTo>
                  <a:cubicBezTo>
                    <a:pt x="109957" y="72787"/>
                    <a:pt x="71780" y="106848"/>
                    <a:pt x="15088" y="121478"/>
                  </a:cubicBezTo>
                  <a:cubicBezTo>
                    <a:pt x="9373" y="122850"/>
                    <a:pt x="3658" y="124222"/>
                    <a:pt x="0" y="131537"/>
                  </a:cubicBezTo>
                  <a:cubicBezTo>
                    <a:pt x="1829" y="133823"/>
                    <a:pt x="2286" y="134966"/>
                    <a:pt x="2972" y="135194"/>
                  </a:cubicBezTo>
                  <a:cubicBezTo>
                    <a:pt x="5715" y="135880"/>
                    <a:pt x="8458" y="136566"/>
                    <a:pt x="11430" y="136795"/>
                  </a:cubicBezTo>
                  <a:cubicBezTo>
                    <a:pt x="56236" y="137709"/>
                    <a:pt x="86639" y="110963"/>
                    <a:pt x="114300" y="81245"/>
                  </a:cubicBezTo>
                  <a:cubicBezTo>
                    <a:pt x="130988" y="63185"/>
                    <a:pt x="141961" y="40783"/>
                    <a:pt x="147676" y="16322"/>
                  </a:cubicBezTo>
                  <a:cubicBezTo>
                    <a:pt x="148819" y="10836"/>
                    <a:pt x="149504" y="3749"/>
                    <a:pt x="143104" y="1006"/>
                  </a:cubicBezTo>
                  <a:close/>
                </a:path>
              </a:pathLst>
            </a:custGeom>
            <a:solidFill>
              <a:srgbClr val="000000"/>
            </a:solidFill>
            <a:ln w="2286" cap="flat">
              <a:noFill/>
              <a:prstDash val="solid"/>
              <a:miter/>
            </a:ln>
          </p:spPr>
          <p:txBody>
            <a:bodyPr rtlCol="0" anchor="ctr"/>
            <a:lstStyle/>
            <a:p>
              <a:endParaRPr lang="en-US"/>
            </a:p>
          </p:txBody>
        </p:sp>
        <p:sp>
          <p:nvSpPr>
            <p:cNvPr id="99" name="Freeform 157">
              <a:extLst>
                <a:ext uri="{FF2B5EF4-FFF2-40B4-BE49-F238E27FC236}">
                  <a16:creationId xmlns:a16="http://schemas.microsoft.com/office/drawing/2014/main" id="{EA8BDD7A-679A-53D0-DB13-66129333671A}"/>
                </a:ext>
              </a:extLst>
            </p:cNvPr>
            <p:cNvSpPr/>
            <p:nvPr/>
          </p:nvSpPr>
          <p:spPr>
            <a:xfrm>
              <a:off x="3520947" y="6180886"/>
              <a:ext cx="174066" cy="19649"/>
            </a:xfrm>
            <a:custGeom>
              <a:avLst/>
              <a:gdLst>
                <a:gd name="connsiteX0" fmla="*/ 174067 w 174066"/>
                <a:gd name="connsiteY0" fmla="*/ 12573 h 19649"/>
                <a:gd name="connsiteX1" fmla="*/ 117145 w 174066"/>
                <a:gd name="connsiteY1" fmla="*/ 1143 h 19649"/>
                <a:gd name="connsiteX2" fmla="*/ 14275 w 174066"/>
                <a:gd name="connsiteY2" fmla="*/ 0 h 19649"/>
                <a:gd name="connsiteX3" fmla="*/ 102 w 174066"/>
                <a:gd name="connsiteY3" fmla="*/ 7772 h 19649"/>
                <a:gd name="connsiteX4" fmla="*/ 14047 w 174066"/>
                <a:gd name="connsiteY4" fmla="*/ 18974 h 19649"/>
                <a:gd name="connsiteX5" fmla="*/ 28677 w 174066"/>
                <a:gd name="connsiteY5" fmla="*/ 18974 h 19649"/>
                <a:gd name="connsiteX6" fmla="*/ 93142 w 174066"/>
                <a:gd name="connsiteY6" fmla="*/ 19202 h 19649"/>
                <a:gd name="connsiteX7" fmla="*/ 174067 w 174066"/>
                <a:gd name="connsiteY7" fmla="*/ 12573 h 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66" h="19649">
                  <a:moveTo>
                    <a:pt x="174067" y="12573"/>
                  </a:moveTo>
                  <a:cubicBezTo>
                    <a:pt x="152350" y="228"/>
                    <a:pt x="134519" y="1371"/>
                    <a:pt x="117145" y="1143"/>
                  </a:cubicBezTo>
                  <a:cubicBezTo>
                    <a:pt x="82855" y="457"/>
                    <a:pt x="48565" y="228"/>
                    <a:pt x="14275" y="0"/>
                  </a:cubicBezTo>
                  <a:cubicBezTo>
                    <a:pt x="8560" y="0"/>
                    <a:pt x="1017" y="686"/>
                    <a:pt x="102" y="7772"/>
                  </a:cubicBezTo>
                  <a:cubicBezTo>
                    <a:pt x="-1041" y="16916"/>
                    <a:pt x="7646" y="17831"/>
                    <a:pt x="14047" y="18974"/>
                  </a:cubicBezTo>
                  <a:cubicBezTo>
                    <a:pt x="18847" y="19888"/>
                    <a:pt x="23877" y="19431"/>
                    <a:pt x="28677" y="18974"/>
                  </a:cubicBezTo>
                  <a:cubicBezTo>
                    <a:pt x="50166" y="17602"/>
                    <a:pt x="71654" y="18059"/>
                    <a:pt x="93142" y="19202"/>
                  </a:cubicBezTo>
                  <a:cubicBezTo>
                    <a:pt x="118288" y="20117"/>
                    <a:pt x="143434" y="20345"/>
                    <a:pt x="174067" y="12573"/>
                  </a:cubicBezTo>
                  <a:close/>
                </a:path>
              </a:pathLst>
            </a:custGeom>
            <a:solidFill>
              <a:srgbClr val="000000"/>
            </a:solidFill>
            <a:ln w="2286" cap="flat">
              <a:noFill/>
              <a:prstDash val="solid"/>
              <a:miter/>
            </a:ln>
          </p:spPr>
          <p:txBody>
            <a:bodyPr rtlCol="0" anchor="ctr"/>
            <a:lstStyle/>
            <a:p>
              <a:endParaRPr lang="en-US"/>
            </a:p>
          </p:txBody>
        </p:sp>
        <p:sp>
          <p:nvSpPr>
            <p:cNvPr id="100" name="Freeform 158">
              <a:extLst>
                <a:ext uri="{FF2B5EF4-FFF2-40B4-BE49-F238E27FC236}">
                  <a16:creationId xmlns:a16="http://schemas.microsoft.com/office/drawing/2014/main" id="{9F456E73-CDD5-6AD6-7BE5-CF6034737D19}"/>
                </a:ext>
              </a:extLst>
            </p:cNvPr>
            <p:cNvSpPr/>
            <p:nvPr/>
          </p:nvSpPr>
          <p:spPr>
            <a:xfrm>
              <a:off x="2314720" y="6174987"/>
              <a:ext cx="138080" cy="22358"/>
            </a:xfrm>
            <a:custGeom>
              <a:avLst/>
              <a:gdLst>
                <a:gd name="connsiteX0" fmla="*/ 12808 w 138080"/>
                <a:gd name="connsiteY0" fmla="*/ 19387 h 22358"/>
                <a:gd name="connsiteX1" fmla="*/ 138081 w 138080"/>
                <a:gd name="connsiteY1" fmla="*/ 22359 h 22358"/>
                <a:gd name="connsiteX2" fmla="*/ 100133 w 138080"/>
                <a:gd name="connsiteY2" fmla="*/ 642 h 22358"/>
                <a:gd name="connsiteX3" fmla="*/ 12122 w 138080"/>
                <a:gd name="connsiteY3" fmla="*/ 413 h 22358"/>
                <a:gd name="connsiteX4" fmla="*/ 6 w 138080"/>
                <a:gd name="connsiteY4" fmla="*/ 10243 h 22358"/>
                <a:gd name="connsiteX5" fmla="*/ 12808 w 138080"/>
                <a:gd name="connsiteY5" fmla="*/ 19387 h 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80" h="22358">
                  <a:moveTo>
                    <a:pt x="12808" y="19387"/>
                  </a:moveTo>
                  <a:cubicBezTo>
                    <a:pt x="54413" y="22816"/>
                    <a:pt x="96018" y="18930"/>
                    <a:pt x="138081" y="22359"/>
                  </a:cubicBezTo>
                  <a:cubicBezTo>
                    <a:pt x="128022" y="7729"/>
                    <a:pt x="114764" y="1328"/>
                    <a:pt x="100133" y="642"/>
                  </a:cubicBezTo>
                  <a:cubicBezTo>
                    <a:pt x="70872" y="-501"/>
                    <a:pt x="41383" y="185"/>
                    <a:pt x="12122" y="413"/>
                  </a:cubicBezTo>
                  <a:cubicBezTo>
                    <a:pt x="5721" y="413"/>
                    <a:pt x="-222" y="3385"/>
                    <a:pt x="6" y="10243"/>
                  </a:cubicBezTo>
                  <a:cubicBezTo>
                    <a:pt x="6" y="17558"/>
                    <a:pt x="6864" y="18930"/>
                    <a:pt x="12808" y="19387"/>
                  </a:cubicBezTo>
                  <a:close/>
                </a:path>
              </a:pathLst>
            </a:custGeom>
            <a:solidFill>
              <a:srgbClr val="000000"/>
            </a:solidFill>
            <a:ln w="2286" cap="flat">
              <a:noFill/>
              <a:prstDash val="solid"/>
              <a:miter/>
            </a:ln>
          </p:spPr>
          <p:txBody>
            <a:bodyPr rtlCol="0" anchor="ctr"/>
            <a:lstStyle/>
            <a:p>
              <a:endParaRPr lang="en-US"/>
            </a:p>
          </p:txBody>
        </p:sp>
      </p:grpSp>
    </p:spTree>
    <p:extLst>
      <p:ext uri="{BB962C8B-B14F-4D97-AF65-F5344CB8AC3E}">
        <p14:creationId xmlns:p14="http://schemas.microsoft.com/office/powerpoint/2010/main" val="11636354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B4502-15EA-2F17-5429-0266770112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A30E49D-7AAB-8634-E5AD-0842BE5E4DFD}"/>
              </a:ext>
            </a:extLst>
          </p:cNvPr>
          <p:cNvSpPr/>
          <p:nvPr/>
        </p:nvSpPr>
        <p:spPr>
          <a:xfrm>
            <a:off x="356853" y="268958"/>
            <a:ext cx="6845968" cy="2141835"/>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7407656E-8124-F742-EC4B-2F317001E82C}"/>
              </a:ext>
            </a:extLst>
          </p:cNvPr>
          <p:cNvSpPr txBox="1"/>
          <p:nvPr/>
        </p:nvSpPr>
        <p:spPr>
          <a:xfrm>
            <a:off x="2169437" y="581268"/>
            <a:ext cx="4161124" cy="1754326"/>
          </a:xfrm>
          <a:prstGeom prst="rect">
            <a:avLst/>
          </a:prstGeom>
          <a:noFill/>
        </p:spPr>
        <p:txBody>
          <a:bodyPr wrap="square" rtlCol="0">
            <a:spAutoFit/>
          </a:bodyPr>
          <a:lstStyle/>
          <a:p>
            <a:r>
              <a:rPr lang="en-US" sz="3600" b="1" dirty="0">
                <a:solidFill>
                  <a:schemeClr val="bg1"/>
                </a:solidFill>
              </a:rPr>
              <a:t>Implementation Clinic: </a:t>
            </a:r>
            <a:r>
              <a:rPr lang="en-US" sz="3600" dirty="0">
                <a:solidFill>
                  <a:schemeClr val="bg1"/>
                </a:solidFill>
              </a:rPr>
              <a:t>Due Diligence and Permissions</a:t>
            </a:r>
          </a:p>
        </p:txBody>
      </p:sp>
      <p:sp>
        <p:nvSpPr>
          <p:cNvPr id="10" name="Rectangle 9">
            <a:extLst>
              <a:ext uri="{FF2B5EF4-FFF2-40B4-BE49-F238E27FC236}">
                <a16:creationId xmlns:a16="http://schemas.microsoft.com/office/drawing/2014/main" id="{461941BC-3DE5-A3B5-597D-3A7F138514F7}"/>
              </a:ext>
            </a:extLst>
          </p:cNvPr>
          <p:cNvSpPr/>
          <p:nvPr/>
        </p:nvSpPr>
        <p:spPr>
          <a:xfrm>
            <a:off x="356853" y="2424070"/>
            <a:ext cx="6845968" cy="7974721"/>
          </a:xfrm>
          <a:prstGeom prst="rect">
            <a:avLst/>
          </a:prstGeom>
          <a:solidFill>
            <a:srgbClr val="D8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4DD38366-664B-3E61-321A-01DAF6564AFF}"/>
              </a:ext>
            </a:extLst>
          </p:cNvPr>
          <p:cNvSpPr txBox="1"/>
          <p:nvPr/>
        </p:nvSpPr>
        <p:spPr>
          <a:xfrm>
            <a:off x="691690" y="2545784"/>
            <a:ext cx="6176294" cy="7478970"/>
          </a:xfrm>
          <a:prstGeom prst="rect">
            <a:avLst/>
          </a:prstGeom>
          <a:noFill/>
        </p:spPr>
        <p:txBody>
          <a:bodyPr wrap="square" rtlCol="0">
            <a:spAutoFit/>
          </a:bodyPr>
          <a:lstStyle/>
          <a:p>
            <a:r>
              <a:rPr lang="en-US" sz="1600" b="1" dirty="0"/>
              <a:t>Early on, list all external content you intend to use and seek permissions or alternatives now. </a:t>
            </a:r>
            <a:r>
              <a:rPr lang="en-US" sz="1600" dirty="0"/>
              <a:t>If a certain movie studio’s content is crucial, reach out to them early (or decide to replace it with something license-free if that’s more practical). Contact authors or publishers if you need to quote or use images – surprisingly, some may grant free or low-cost permission for educational tourism use, but you need to ask and likely get it in writing.</a:t>
            </a:r>
          </a:p>
          <a:p>
            <a:endParaRPr lang="en-US" sz="1600" dirty="0"/>
          </a:p>
          <a:p>
            <a:r>
              <a:rPr lang="en-US" sz="1600" dirty="0"/>
              <a:t>Simultaneously, incorporate legal consultation into your budget if needed: perhaps allocate a small amount to have a lawyer review your plan (maybe through a local business legal clinic or a one-time consult).</a:t>
            </a:r>
          </a:p>
          <a:p>
            <a:endParaRPr lang="en-US" sz="1600" dirty="0"/>
          </a:p>
          <a:p>
            <a:r>
              <a:rPr lang="en-US" sz="1600" dirty="0"/>
              <a:t>For privacy, draft a simple privacy policy if your project collects user data – plenty of templates exist; short-term is the time to sort out what data you really need so you can minimize data collection (easier to avoid headaches by not collecting unnecessary personal info). If building an app or website, make sure to include that privacy notice and maybe a Terms of Use.</a:t>
            </a:r>
          </a:p>
          <a:p>
            <a:endParaRPr lang="en-US" sz="1600" dirty="0"/>
          </a:p>
          <a:p>
            <a:r>
              <a:rPr lang="en-US" sz="1600" dirty="0"/>
              <a:t>On ethics, engage stakeholders now – for example, if your project involves local folklore, talk to community elders or cultural offices to ensure they’re on board and to get guidance. It’s much better to collaborate upfront than face criticism later.</a:t>
            </a:r>
          </a:p>
          <a:p>
            <a:endParaRPr lang="en-US" sz="1600" dirty="0"/>
          </a:p>
          <a:p>
            <a:r>
              <a:rPr lang="en-US" sz="1600" dirty="0"/>
              <a:t>If the experience is on public land or a heritage site, check if any permits are needed for digital installations (some places treat AR like signage or filming). Short-term is about checking all these boxes before you invest too heavily: essentially, get the green light in legal/ethical terms so you don’t hit a roadblock later.</a:t>
            </a:r>
          </a:p>
          <a:p>
            <a:endParaRPr lang="en-IE" sz="1600" dirty="0">
              <a:solidFill>
                <a:schemeClr val="tx1">
                  <a:lumMod val="75000"/>
                  <a:lumOff val="25000"/>
                </a:schemeClr>
              </a:solidFill>
            </a:endParaRPr>
          </a:p>
        </p:txBody>
      </p:sp>
      <p:grpSp>
        <p:nvGrpSpPr>
          <p:cNvPr id="4" name="Graphic 4">
            <a:extLst>
              <a:ext uri="{FF2B5EF4-FFF2-40B4-BE49-F238E27FC236}">
                <a16:creationId xmlns:a16="http://schemas.microsoft.com/office/drawing/2014/main" id="{8BE3B2DD-2220-F2D7-2E2A-08E5CEF63997}"/>
              </a:ext>
            </a:extLst>
          </p:cNvPr>
          <p:cNvGrpSpPr/>
          <p:nvPr/>
        </p:nvGrpSpPr>
        <p:grpSpPr>
          <a:xfrm>
            <a:off x="487129" y="830179"/>
            <a:ext cx="1552033" cy="1019392"/>
            <a:chOff x="2314720" y="5191934"/>
            <a:chExt cx="1552033" cy="1019392"/>
          </a:xfrm>
        </p:grpSpPr>
        <p:sp>
          <p:nvSpPr>
            <p:cNvPr id="5" name="Freeform 69">
              <a:extLst>
                <a:ext uri="{FF2B5EF4-FFF2-40B4-BE49-F238E27FC236}">
                  <a16:creationId xmlns:a16="http://schemas.microsoft.com/office/drawing/2014/main" id="{906143A2-9C52-DCE2-83DE-692FAA4F41A3}"/>
                </a:ext>
              </a:extLst>
            </p:cNvPr>
            <p:cNvSpPr/>
            <p:nvPr/>
          </p:nvSpPr>
          <p:spPr>
            <a:xfrm>
              <a:off x="3230956" y="5294376"/>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600"/>
                    <a:pt x="686" y="2286"/>
                  </a:cubicBezTo>
                  <a:cubicBezTo>
                    <a:pt x="457"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6" name="Freeform 70">
              <a:extLst>
                <a:ext uri="{FF2B5EF4-FFF2-40B4-BE49-F238E27FC236}">
                  <a16:creationId xmlns:a16="http://schemas.microsoft.com/office/drawing/2014/main" id="{5832AD79-FD98-D6C8-7092-25AA9000725D}"/>
                </a:ext>
              </a:extLst>
            </p:cNvPr>
            <p:cNvSpPr/>
            <p:nvPr/>
          </p:nvSpPr>
          <p:spPr>
            <a:xfrm>
              <a:off x="3235299" y="5312206"/>
              <a:ext cx="457" cy="2057"/>
            </a:xfrm>
            <a:custGeom>
              <a:avLst/>
              <a:gdLst>
                <a:gd name="connsiteX0" fmla="*/ 0 w 457"/>
                <a:gd name="connsiteY0" fmla="*/ 0 h 2057"/>
                <a:gd name="connsiteX1" fmla="*/ 457 w 457"/>
                <a:gd name="connsiteY1" fmla="*/ 2057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1"/>
                    <a:pt x="457" y="2057"/>
                  </a:cubicBezTo>
                  <a:cubicBezTo>
                    <a:pt x="457" y="1371"/>
                    <a:pt x="229" y="686"/>
                    <a:pt x="0" y="0"/>
                  </a:cubicBezTo>
                  <a:close/>
                </a:path>
              </a:pathLst>
            </a:custGeom>
            <a:solidFill>
              <a:srgbClr val="FFFFFF"/>
            </a:solidFill>
            <a:ln w="2286" cap="flat">
              <a:noFill/>
              <a:prstDash val="solid"/>
              <a:miter/>
            </a:ln>
          </p:spPr>
          <p:txBody>
            <a:bodyPr rtlCol="0" anchor="ctr"/>
            <a:lstStyle/>
            <a:p>
              <a:endParaRPr lang="en-US"/>
            </a:p>
          </p:txBody>
        </p:sp>
        <p:sp>
          <p:nvSpPr>
            <p:cNvPr id="7" name="Freeform 71">
              <a:extLst>
                <a:ext uri="{FF2B5EF4-FFF2-40B4-BE49-F238E27FC236}">
                  <a16:creationId xmlns:a16="http://schemas.microsoft.com/office/drawing/2014/main" id="{F2494120-B4AF-5894-9F3A-8DFF5C31B876}"/>
                </a:ext>
              </a:extLst>
            </p:cNvPr>
            <p:cNvSpPr/>
            <p:nvPr/>
          </p:nvSpPr>
          <p:spPr>
            <a:xfrm>
              <a:off x="3234385" y="5307406"/>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229" y="1372"/>
                    <a:pt x="457" y="2286"/>
                  </a:cubicBezTo>
                  <a:cubicBezTo>
                    <a:pt x="229" y="1600"/>
                    <a:pt x="229" y="686"/>
                    <a:pt x="0" y="0"/>
                  </a:cubicBezTo>
                  <a:close/>
                </a:path>
              </a:pathLst>
            </a:custGeom>
            <a:solidFill>
              <a:srgbClr val="FFFFFF"/>
            </a:solidFill>
            <a:ln w="2286" cap="flat">
              <a:noFill/>
              <a:prstDash val="solid"/>
              <a:miter/>
            </a:ln>
          </p:spPr>
          <p:txBody>
            <a:bodyPr rtlCol="0" anchor="ctr"/>
            <a:lstStyle/>
            <a:p>
              <a:endParaRPr lang="en-US"/>
            </a:p>
          </p:txBody>
        </p:sp>
        <p:sp>
          <p:nvSpPr>
            <p:cNvPr id="14" name="Freeform 72">
              <a:extLst>
                <a:ext uri="{FF2B5EF4-FFF2-40B4-BE49-F238E27FC236}">
                  <a16:creationId xmlns:a16="http://schemas.microsoft.com/office/drawing/2014/main" id="{1AE00634-F805-F8F5-B255-1F6CED91BEBE}"/>
                </a:ext>
              </a:extLst>
            </p:cNvPr>
            <p:cNvSpPr/>
            <p:nvPr/>
          </p:nvSpPr>
          <p:spPr>
            <a:xfrm>
              <a:off x="3233470" y="5302834"/>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457" y="1372"/>
                    <a:pt x="457" y="2286"/>
                  </a:cubicBezTo>
                  <a:cubicBezTo>
                    <a:pt x="229" y="1600"/>
                    <a:pt x="0" y="915"/>
                    <a:pt x="0" y="0"/>
                  </a:cubicBezTo>
                  <a:close/>
                </a:path>
              </a:pathLst>
            </a:custGeom>
            <a:solidFill>
              <a:srgbClr val="FFFFFF"/>
            </a:solidFill>
            <a:ln w="2286" cap="flat">
              <a:noFill/>
              <a:prstDash val="solid"/>
              <a:miter/>
            </a:ln>
          </p:spPr>
          <p:txBody>
            <a:bodyPr rtlCol="0" anchor="ctr"/>
            <a:lstStyle/>
            <a:p>
              <a:endParaRPr lang="en-US"/>
            </a:p>
          </p:txBody>
        </p:sp>
        <p:sp>
          <p:nvSpPr>
            <p:cNvPr id="15" name="Freeform 73">
              <a:extLst>
                <a:ext uri="{FF2B5EF4-FFF2-40B4-BE49-F238E27FC236}">
                  <a16:creationId xmlns:a16="http://schemas.microsoft.com/office/drawing/2014/main" id="{60CA6D85-5443-4E25-6DBD-BBF7F87146D6}"/>
                </a:ext>
              </a:extLst>
            </p:cNvPr>
            <p:cNvSpPr/>
            <p:nvPr/>
          </p:nvSpPr>
          <p:spPr>
            <a:xfrm>
              <a:off x="3232327" y="5298490"/>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371"/>
                    <a:pt x="686" y="2286"/>
                  </a:cubicBezTo>
                  <a:cubicBezTo>
                    <a:pt x="229" y="1600"/>
                    <a:pt x="0" y="686"/>
                    <a:pt x="0" y="0"/>
                  </a:cubicBezTo>
                  <a:close/>
                </a:path>
              </a:pathLst>
            </a:custGeom>
            <a:solidFill>
              <a:srgbClr val="FFFFFF"/>
            </a:solidFill>
            <a:ln w="2286" cap="flat">
              <a:noFill/>
              <a:prstDash val="solid"/>
              <a:miter/>
            </a:ln>
          </p:spPr>
          <p:txBody>
            <a:bodyPr rtlCol="0" anchor="ctr"/>
            <a:lstStyle/>
            <a:p>
              <a:endParaRPr lang="en-US"/>
            </a:p>
          </p:txBody>
        </p:sp>
        <p:sp>
          <p:nvSpPr>
            <p:cNvPr id="16" name="Freeform 74">
              <a:extLst>
                <a:ext uri="{FF2B5EF4-FFF2-40B4-BE49-F238E27FC236}">
                  <a16:creationId xmlns:a16="http://schemas.microsoft.com/office/drawing/2014/main" id="{2C081AEB-4F50-D004-99B5-C05E011821C5}"/>
                </a:ext>
              </a:extLst>
            </p:cNvPr>
            <p:cNvSpPr/>
            <p:nvPr/>
          </p:nvSpPr>
          <p:spPr>
            <a:xfrm>
              <a:off x="3211525" y="5450967"/>
              <a:ext cx="2286" cy="228"/>
            </a:xfrm>
            <a:custGeom>
              <a:avLst/>
              <a:gdLst>
                <a:gd name="connsiteX0" fmla="*/ 0 w 2286"/>
                <a:gd name="connsiteY0" fmla="*/ 0 h 228"/>
                <a:gd name="connsiteX1" fmla="*/ 0 w 2286"/>
                <a:gd name="connsiteY1" fmla="*/ 229 h 228"/>
                <a:gd name="connsiteX2" fmla="*/ 0 w 2286"/>
                <a:gd name="connsiteY2" fmla="*/ 0 h 228"/>
              </a:gdLst>
              <a:ahLst/>
              <a:cxnLst>
                <a:cxn ang="0">
                  <a:pos x="connsiteX0" y="connsiteY0"/>
                </a:cxn>
                <a:cxn ang="0">
                  <a:pos x="connsiteX1" y="connsiteY1"/>
                </a:cxn>
                <a:cxn ang="0">
                  <a:pos x="connsiteX2" y="connsiteY2"/>
                </a:cxn>
              </a:cxnLst>
              <a:rect l="l" t="t" r="r" b="b"/>
              <a:pathLst>
                <a:path w="2286" h="228">
                  <a:moveTo>
                    <a:pt x="0" y="0"/>
                  </a:moveTo>
                  <a:cubicBezTo>
                    <a:pt x="0" y="0"/>
                    <a:pt x="0" y="229"/>
                    <a:pt x="0" y="229"/>
                  </a:cubicBezTo>
                  <a:cubicBezTo>
                    <a:pt x="0" y="229"/>
                    <a:pt x="0" y="0"/>
                    <a:pt x="0" y="0"/>
                  </a:cubicBezTo>
                  <a:close/>
                </a:path>
              </a:pathLst>
            </a:custGeom>
            <a:solidFill>
              <a:srgbClr val="FFFFFF"/>
            </a:solidFill>
            <a:ln w="2286" cap="flat">
              <a:noFill/>
              <a:prstDash val="solid"/>
              <a:miter/>
            </a:ln>
          </p:spPr>
          <p:txBody>
            <a:bodyPr rtlCol="0" anchor="ctr"/>
            <a:lstStyle/>
            <a:p>
              <a:endParaRPr lang="en-US"/>
            </a:p>
          </p:txBody>
        </p:sp>
        <p:sp>
          <p:nvSpPr>
            <p:cNvPr id="17" name="Freeform 75">
              <a:extLst>
                <a:ext uri="{FF2B5EF4-FFF2-40B4-BE49-F238E27FC236}">
                  <a16:creationId xmlns:a16="http://schemas.microsoft.com/office/drawing/2014/main" id="{14150942-7BF3-B027-D9EC-E82B4B7350D0}"/>
                </a:ext>
              </a:extLst>
            </p:cNvPr>
            <p:cNvSpPr/>
            <p:nvPr/>
          </p:nvSpPr>
          <p:spPr>
            <a:xfrm>
              <a:off x="3212039" y="5447080"/>
              <a:ext cx="171" cy="685"/>
            </a:xfrm>
            <a:custGeom>
              <a:avLst/>
              <a:gdLst>
                <a:gd name="connsiteX0" fmla="*/ 171 w 171"/>
                <a:gd name="connsiteY0" fmla="*/ 0 h 685"/>
                <a:gd name="connsiteX1" fmla="*/ 171 w 171"/>
                <a:gd name="connsiteY1" fmla="*/ 686 h 685"/>
                <a:gd name="connsiteX2" fmla="*/ 171 w 171"/>
                <a:gd name="connsiteY2" fmla="*/ 0 h 685"/>
              </a:gdLst>
              <a:ahLst/>
              <a:cxnLst>
                <a:cxn ang="0">
                  <a:pos x="connsiteX0" y="connsiteY0"/>
                </a:cxn>
                <a:cxn ang="0">
                  <a:pos x="connsiteX1" y="connsiteY1"/>
                </a:cxn>
                <a:cxn ang="0">
                  <a:pos x="connsiteX2" y="connsiteY2"/>
                </a:cxn>
              </a:cxnLst>
              <a:rect l="l" t="t" r="r" b="b"/>
              <a:pathLst>
                <a:path w="171" h="685">
                  <a:moveTo>
                    <a:pt x="171" y="0"/>
                  </a:moveTo>
                  <a:cubicBezTo>
                    <a:pt x="171" y="228"/>
                    <a:pt x="171" y="457"/>
                    <a:pt x="171" y="686"/>
                  </a:cubicBezTo>
                  <a:cubicBezTo>
                    <a:pt x="-57" y="457"/>
                    <a:pt x="-57" y="228"/>
                    <a:pt x="171" y="0"/>
                  </a:cubicBezTo>
                  <a:close/>
                </a:path>
              </a:pathLst>
            </a:custGeom>
            <a:solidFill>
              <a:srgbClr val="FFFFFF"/>
            </a:solidFill>
            <a:ln w="2286" cap="flat">
              <a:noFill/>
              <a:prstDash val="solid"/>
              <a:miter/>
            </a:ln>
          </p:spPr>
          <p:txBody>
            <a:bodyPr rtlCol="0" anchor="ctr"/>
            <a:lstStyle/>
            <a:p>
              <a:endParaRPr lang="en-US"/>
            </a:p>
          </p:txBody>
        </p:sp>
        <p:sp>
          <p:nvSpPr>
            <p:cNvPr id="18" name="Freeform 76">
              <a:extLst>
                <a:ext uri="{FF2B5EF4-FFF2-40B4-BE49-F238E27FC236}">
                  <a16:creationId xmlns:a16="http://schemas.microsoft.com/office/drawing/2014/main" id="{95CB9547-7A6F-0995-4E1C-F3FFDDE76B3B}"/>
                </a:ext>
              </a:extLst>
            </p:cNvPr>
            <p:cNvSpPr/>
            <p:nvPr/>
          </p:nvSpPr>
          <p:spPr>
            <a:xfrm>
              <a:off x="3236214" y="5317007"/>
              <a:ext cx="457" cy="2057"/>
            </a:xfrm>
            <a:custGeom>
              <a:avLst/>
              <a:gdLst>
                <a:gd name="connsiteX0" fmla="*/ 0 w 457"/>
                <a:gd name="connsiteY0" fmla="*/ 0 h 2057"/>
                <a:gd name="connsiteX1" fmla="*/ 457 w 457"/>
                <a:gd name="connsiteY1" fmla="*/ 2058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2"/>
                    <a:pt x="457" y="2058"/>
                  </a:cubicBezTo>
                  <a:cubicBezTo>
                    <a:pt x="229"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19" name="Freeform 77">
              <a:extLst>
                <a:ext uri="{FF2B5EF4-FFF2-40B4-BE49-F238E27FC236}">
                  <a16:creationId xmlns:a16="http://schemas.microsoft.com/office/drawing/2014/main" id="{000B7DBF-EA76-6A6C-9FF2-5E88D1A694DC}"/>
                </a:ext>
              </a:extLst>
            </p:cNvPr>
            <p:cNvSpPr/>
            <p:nvPr/>
          </p:nvSpPr>
          <p:spPr>
            <a:xfrm>
              <a:off x="3229813" y="5290032"/>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5"/>
                    <a:pt x="457" y="1600"/>
                    <a:pt x="686" y="2286"/>
                  </a:cubicBezTo>
                  <a:cubicBezTo>
                    <a:pt x="457" y="1600"/>
                    <a:pt x="229" y="914"/>
                    <a:pt x="0" y="0"/>
                  </a:cubicBezTo>
                  <a:close/>
                </a:path>
              </a:pathLst>
            </a:custGeom>
            <a:solidFill>
              <a:srgbClr val="FFFFFF"/>
            </a:solidFill>
            <a:ln w="2286" cap="flat">
              <a:noFill/>
              <a:prstDash val="solid"/>
              <a:miter/>
            </a:ln>
          </p:spPr>
          <p:txBody>
            <a:bodyPr rtlCol="0" anchor="ctr"/>
            <a:lstStyle/>
            <a:p>
              <a:endParaRPr lang="en-US"/>
            </a:p>
          </p:txBody>
        </p:sp>
        <p:sp>
          <p:nvSpPr>
            <p:cNvPr id="20" name="Freeform 78">
              <a:extLst>
                <a:ext uri="{FF2B5EF4-FFF2-40B4-BE49-F238E27FC236}">
                  <a16:creationId xmlns:a16="http://schemas.microsoft.com/office/drawing/2014/main" id="{ECD64DD6-41D6-12A6-069B-69F3CDE9D0A4}"/>
                </a:ext>
              </a:extLst>
            </p:cNvPr>
            <p:cNvSpPr/>
            <p:nvPr/>
          </p:nvSpPr>
          <p:spPr>
            <a:xfrm>
              <a:off x="3220212" y="5395417"/>
              <a:ext cx="7772" cy="23774"/>
            </a:xfrm>
            <a:custGeom>
              <a:avLst/>
              <a:gdLst>
                <a:gd name="connsiteX0" fmla="*/ 7772 w 7772"/>
                <a:gd name="connsiteY0" fmla="*/ 0 h 23774"/>
                <a:gd name="connsiteX1" fmla="*/ 0 w 7772"/>
                <a:gd name="connsiteY1" fmla="*/ 23775 h 23774"/>
                <a:gd name="connsiteX2" fmla="*/ 7772 w 7772"/>
                <a:gd name="connsiteY2" fmla="*/ 0 h 23774"/>
              </a:gdLst>
              <a:ahLst/>
              <a:cxnLst>
                <a:cxn ang="0">
                  <a:pos x="connsiteX0" y="connsiteY0"/>
                </a:cxn>
                <a:cxn ang="0">
                  <a:pos x="connsiteX1" y="connsiteY1"/>
                </a:cxn>
                <a:cxn ang="0">
                  <a:pos x="connsiteX2" y="connsiteY2"/>
                </a:cxn>
              </a:cxnLst>
              <a:rect l="l" t="t" r="r" b="b"/>
              <a:pathLst>
                <a:path w="7772" h="23774">
                  <a:moveTo>
                    <a:pt x="7772" y="0"/>
                  </a:moveTo>
                  <a:cubicBezTo>
                    <a:pt x="5258" y="8001"/>
                    <a:pt x="2515" y="15774"/>
                    <a:pt x="0" y="23775"/>
                  </a:cubicBezTo>
                  <a:cubicBezTo>
                    <a:pt x="2743" y="16002"/>
                    <a:pt x="5258" y="8001"/>
                    <a:pt x="7772" y="0"/>
                  </a:cubicBezTo>
                  <a:close/>
                </a:path>
              </a:pathLst>
            </a:custGeom>
            <a:solidFill>
              <a:srgbClr val="FFFFFF"/>
            </a:solidFill>
            <a:ln w="2286" cap="flat">
              <a:noFill/>
              <a:prstDash val="solid"/>
              <a:miter/>
            </a:ln>
          </p:spPr>
          <p:txBody>
            <a:bodyPr rtlCol="0" anchor="ctr"/>
            <a:lstStyle/>
            <a:p>
              <a:endParaRPr lang="en-US"/>
            </a:p>
          </p:txBody>
        </p:sp>
        <p:sp>
          <p:nvSpPr>
            <p:cNvPr id="21" name="Freeform 79">
              <a:extLst>
                <a:ext uri="{FF2B5EF4-FFF2-40B4-BE49-F238E27FC236}">
                  <a16:creationId xmlns:a16="http://schemas.microsoft.com/office/drawing/2014/main" id="{AF71FCA3-593B-0C19-5102-19113F36F472}"/>
                </a:ext>
              </a:extLst>
            </p:cNvPr>
            <p:cNvSpPr/>
            <p:nvPr/>
          </p:nvSpPr>
          <p:spPr>
            <a:xfrm>
              <a:off x="3237128" y="5322265"/>
              <a:ext cx="228" cy="1600"/>
            </a:xfrm>
            <a:custGeom>
              <a:avLst/>
              <a:gdLst>
                <a:gd name="connsiteX0" fmla="*/ 0 w 228"/>
                <a:gd name="connsiteY0" fmla="*/ 0 h 1600"/>
                <a:gd name="connsiteX1" fmla="*/ 229 w 228"/>
                <a:gd name="connsiteY1" fmla="*/ 1600 h 1600"/>
                <a:gd name="connsiteX2" fmla="*/ 0 w 228"/>
                <a:gd name="connsiteY2" fmla="*/ 0 h 1600"/>
              </a:gdLst>
              <a:ahLst/>
              <a:cxnLst>
                <a:cxn ang="0">
                  <a:pos x="connsiteX0" y="connsiteY0"/>
                </a:cxn>
                <a:cxn ang="0">
                  <a:pos x="connsiteX1" y="connsiteY1"/>
                </a:cxn>
                <a:cxn ang="0">
                  <a:pos x="connsiteX2" y="connsiteY2"/>
                </a:cxn>
              </a:cxnLst>
              <a:rect l="l" t="t" r="r" b="b"/>
              <a:pathLst>
                <a:path w="228" h="1600">
                  <a:moveTo>
                    <a:pt x="0" y="0"/>
                  </a:moveTo>
                  <a:cubicBezTo>
                    <a:pt x="0" y="457"/>
                    <a:pt x="229" y="1143"/>
                    <a:pt x="229" y="1600"/>
                  </a:cubicBezTo>
                  <a:cubicBezTo>
                    <a:pt x="229" y="1143"/>
                    <a:pt x="0" y="686"/>
                    <a:pt x="0" y="0"/>
                  </a:cubicBezTo>
                  <a:close/>
                </a:path>
              </a:pathLst>
            </a:custGeom>
            <a:solidFill>
              <a:srgbClr val="FFFFFF"/>
            </a:solidFill>
            <a:ln w="2286" cap="flat">
              <a:noFill/>
              <a:prstDash val="solid"/>
              <a:miter/>
            </a:ln>
          </p:spPr>
          <p:txBody>
            <a:bodyPr rtlCol="0" anchor="ctr"/>
            <a:lstStyle/>
            <a:p>
              <a:endParaRPr lang="en-US"/>
            </a:p>
          </p:txBody>
        </p:sp>
        <p:sp>
          <p:nvSpPr>
            <p:cNvPr id="22" name="Freeform 80">
              <a:extLst>
                <a:ext uri="{FF2B5EF4-FFF2-40B4-BE49-F238E27FC236}">
                  <a16:creationId xmlns:a16="http://schemas.microsoft.com/office/drawing/2014/main" id="{3528E0A1-763B-D8CB-BA5A-C219C55DF5D0}"/>
                </a:ext>
              </a:extLst>
            </p:cNvPr>
            <p:cNvSpPr/>
            <p:nvPr/>
          </p:nvSpPr>
          <p:spPr>
            <a:xfrm>
              <a:off x="3206953" y="5251170"/>
              <a:ext cx="2286" cy="2286"/>
            </a:xfrm>
            <a:custGeom>
              <a:avLst/>
              <a:gdLst>
                <a:gd name="connsiteX0" fmla="*/ 0 w 2286"/>
                <a:gd name="connsiteY0" fmla="*/ 0 h 2286"/>
                <a:gd name="connsiteX1" fmla="*/ 2286 w 2286"/>
                <a:gd name="connsiteY1" fmla="*/ 2286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686" y="685"/>
                    <a:pt x="1372" y="1600"/>
                    <a:pt x="2286" y="2286"/>
                  </a:cubicBezTo>
                  <a:cubicBezTo>
                    <a:pt x="1600" y="1600"/>
                    <a:pt x="914" y="914"/>
                    <a:pt x="0" y="0"/>
                  </a:cubicBezTo>
                  <a:close/>
                </a:path>
              </a:pathLst>
            </a:custGeom>
            <a:solidFill>
              <a:srgbClr val="FFFFFF"/>
            </a:solidFill>
            <a:ln w="2286" cap="flat">
              <a:noFill/>
              <a:prstDash val="solid"/>
              <a:miter/>
            </a:ln>
          </p:spPr>
          <p:txBody>
            <a:bodyPr rtlCol="0" anchor="ctr"/>
            <a:lstStyle/>
            <a:p>
              <a:endParaRPr lang="en-US"/>
            </a:p>
          </p:txBody>
        </p:sp>
        <p:sp>
          <p:nvSpPr>
            <p:cNvPr id="23" name="Freeform 81">
              <a:extLst>
                <a:ext uri="{FF2B5EF4-FFF2-40B4-BE49-F238E27FC236}">
                  <a16:creationId xmlns:a16="http://schemas.microsoft.com/office/drawing/2014/main" id="{A638E2C9-4FB4-5C75-1555-4F477318A4E0}"/>
                </a:ext>
              </a:extLst>
            </p:cNvPr>
            <p:cNvSpPr/>
            <p:nvPr/>
          </p:nvSpPr>
          <p:spPr>
            <a:xfrm>
              <a:off x="3182721" y="5233568"/>
              <a:ext cx="3429" cy="1828"/>
            </a:xfrm>
            <a:custGeom>
              <a:avLst/>
              <a:gdLst>
                <a:gd name="connsiteX0" fmla="*/ 0 w 3429"/>
                <a:gd name="connsiteY0" fmla="*/ 0 h 1828"/>
                <a:gd name="connsiteX1" fmla="*/ 3429 w 3429"/>
                <a:gd name="connsiteY1" fmla="*/ 1829 h 1828"/>
                <a:gd name="connsiteX2" fmla="*/ 0 w 3429"/>
                <a:gd name="connsiteY2" fmla="*/ 0 h 1828"/>
              </a:gdLst>
              <a:ahLst/>
              <a:cxnLst>
                <a:cxn ang="0">
                  <a:pos x="connsiteX0" y="connsiteY0"/>
                </a:cxn>
                <a:cxn ang="0">
                  <a:pos x="connsiteX1" y="connsiteY1"/>
                </a:cxn>
                <a:cxn ang="0">
                  <a:pos x="connsiteX2" y="connsiteY2"/>
                </a:cxn>
              </a:cxnLst>
              <a:rect l="l" t="t" r="r" b="b"/>
              <a:pathLst>
                <a:path w="3429" h="1828">
                  <a:moveTo>
                    <a:pt x="0" y="0"/>
                  </a:moveTo>
                  <a:cubicBezTo>
                    <a:pt x="1143" y="686"/>
                    <a:pt x="2286" y="1143"/>
                    <a:pt x="3429" y="1829"/>
                  </a:cubicBezTo>
                  <a:cubicBezTo>
                    <a:pt x="2286" y="1143"/>
                    <a:pt x="1143" y="686"/>
                    <a:pt x="0" y="0"/>
                  </a:cubicBezTo>
                  <a:close/>
                </a:path>
              </a:pathLst>
            </a:custGeom>
            <a:solidFill>
              <a:srgbClr val="FFFFFF"/>
            </a:solidFill>
            <a:ln w="2286" cap="flat">
              <a:noFill/>
              <a:prstDash val="solid"/>
              <a:miter/>
            </a:ln>
          </p:spPr>
          <p:txBody>
            <a:bodyPr rtlCol="0" anchor="ctr"/>
            <a:lstStyle/>
            <a:p>
              <a:endParaRPr lang="en-US"/>
            </a:p>
          </p:txBody>
        </p:sp>
        <p:sp>
          <p:nvSpPr>
            <p:cNvPr id="24" name="Freeform 82">
              <a:extLst>
                <a:ext uri="{FF2B5EF4-FFF2-40B4-BE49-F238E27FC236}">
                  <a16:creationId xmlns:a16="http://schemas.microsoft.com/office/drawing/2014/main" id="{A08BA73D-1376-4792-6BC0-D0D453A1AEA0}"/>
                </a:ext>
              </a:extLst>
            </p:cNvPr>
            <p:cNvSpPr/>
            <p:nvPr/>
          </p:nvSpPr>
          <p:spPr>
            <a:xfrm>
              <a:off x="3171291" y="5228539"/>
              <a:ext cx="3886" cy="1600"/>
            </a:xfrm>
            <a:custGeom>
              <a:avLst/>
              <a:gdLst>
                <a:gd name="connsiteX0" fmla="*/ 0 w 3886"/>
                <a:gd name="connsiteY0" fmla="*/ 0 h 1600"/>
                <a:gd name="connsiteX1" fmla="*/ 3886 w 3886"/>
                <a:gd name="connsiteY1" fmla="*/ 1600 h 1600"/>
                <a:gd name="connsiteX2" fmla="*/ 0 w 3886"/>
                <a:gd name="connsiteY2" fmla="*/ 0 h 1600"/>
              </a:gdLst>
              <a:ahLst/>
              <a:cxnLst>
                <a:cxn ang="0">
                  <a:pos x="connsiteX0" y="connsiteY0"/>
                </a:cxn>
                <a:cxn ang="0">
                  <a:pos x="connsiteX1" y="connsiteY1"/>
                </a:cxn>
                <a:cxn ang="0">
                  <a:pos x="connsiteX2" y="connsiteY2"/>
                </a:cxn>
              </a:cxnLst>
              <a:rect l="l" t="t" r="r" b="b"/>
              <a:pathLst>
                <a:path w="3886" h="1600">
                  <a:moveTo>
                    <a:pt x="0" y="0"/>
                  </a:moveTo>
                  <a:cubicBezTo>
                    <a:pt x="1372" y="457"/>
                    <a:pt x="2515" y="915"/>
                    <a:pt x="3886" y="1600"/>
                  </a:cubicBezTo>
                  <a:cubicBezTo>
                    <a:pt x="2515" y="915"/>
                    <a:pt x="1143" y="457"/>
                    <a:pt x="0" y="0"/>
                  </a:cubicBezTo>
                  <a:close/>
                </a:path>
              </a:pathLst>
            </a:custGeom>
            <a:solidFill>
              <a:srgbClr val="FFFFFF"/>
            </a:solidFill>
            <a:ln w="2286" cap="flat">
              <a:noFill/>
              <a:prstDash val="solid"/>
              <a:miter/>
            </a:ln>
          </p:spPr>
          <p:txBody>
            <a:bodyPr rtlCol="0" anchor="ctr"/>
            <a:lstStyle/>
            <a:p>
              <a:endParaRPr lang="en-US"/>
            </a:p>
          </p:txBody>
        </p:sp>
        <p:sp>
          <p:nvSpPr>
            <p:cNvPr id="25" name="Freeform 83">
              <a:extLst>
                <a:ext uri="{FF2B5EF4-FFF2-40B4-BE49-F238E27FC236}">
                  <a16:creationId xmlns:a16="http://schemas.microsoft.com/office/drawing/2014/main" id="{AAA92759-4879-8F81-879D-C0D02F7D5990}"/>
                </a:ext>
              </a:extLst>
            </p:cNvPr>
            <p:cNvSpPr/>
            <p:nvPr/>
          </p:nvSpPr>
          <p:spPr>
            <a:xfrm>
              <a:off x="3228213" y="5286146"/>
              <a:ext cx="914" cy="2514"/>
            </a:xfrm>
            <a:custGeom>
              <a:avLst/>
              <a:gdLst>
                <a:gd name="connsiteX0" fmla="*/ 0 w 914"/>
                <a:gd name="connsiteY0" fmla="*/ 0 h 2514"/>
                <a:gd name="connsiteX1" fmla="*/ 914 w 914"/>
                <a:gd name="connsiteY1" fmla="*/ 2515 h 2514"/>
                <a:gd name="connsiteX2" fmla="*/ 0 w 914"/>
                <a:gd name="connsiteY2" fmla="*/ 0 h 2514"/>
              </a:gdLst>
              <a:ahLst/>
              <a:cxnLst>
                <a:cxn ang="0">
                  <a:pos x="connsiteX0" y="connsiteY0"/>
                </a:cxn>
                <a:cxn ang="0">
                  <a:pos x="connsiteX1" y="connsiteY1"/>
                </a:cxn>
                <a:cxn ang="0">
                  <a:pos x="connsiteX2" y="connsiteY2"/>
                </a:cxn>
              </a:cxnLst>
              <a:rect l="l" t="t" r="r" b="b"/>
              <a:pathLst>
                <a:path w="914" h="2514">
                  <a:moveTo>
                    <a:pt x="0" y="0"/>
                  </a:moveTo>
                  <a:cubicBezTo>
                    <a:pt x="229" y="686"/>
                    <a:pt x="457" y="1601"/>
                    <a:pt x="914" y="2515"/>
                  </a:cubicBezTo>
                  <a:cubicBezTo>
                    <a:pt x="686" y="1601"/>
                    <a:pt x="457" y="686"/>
                    <a:pt x="0" y="0"/>
                  </a:cubicBezTo>
                  <a:close/>
                </a:path>
              </a:pathLst>
            </a:custGeom>
            <a:solidFill>
              <a:srgbClr val="FFFFFF"/>
            </a:solidFill>
            <a:ln w="2286" cap="flat">
              <a:noFill/>
              <a:prstDash val="solid"/>
              <a:miter/>
            </a:ln>
          </p:spPr>
          <p:txBody>
            <a:bodyPr rtlCol="0" anchor="ctr"/>
            <a:lstStyle/>
            <a:p>
              <a:endParaRPr lang="en-US"/>
            </a:p>
          </p:txBody>
        </p:sp>
        <p:sp>
          <p:nvSpPr>
            <p:cNvPr id="26" name="Freeform 84">
              <a:extLst>
                <a:ext uri="{FF2B5EF4-FFF2-40B4-BE49-F238E27FC236}">
                  <a16:creationId xmlns:a16="http://schemas.microsoft.com/office/drawing/2014/main" id="{13DF5C12-F0FB-3DD5-625A-A990F9564C0C}"/>
                </a:ext>
              </a:extLst>
            </p:cNvPr>
            <p:cNvSpPr/>
            <p:nvPr/>
          </p:nvSpPr>
          <p:spPr>
            <a:xfrm>
              <a:off x="3209467" y="5253913"/>
              <a:ext cx="2057" cy="2286"/>
            </a:xfrm>
            <a:custGeom>
              <a:avLst/>
              <a:gdLst>
                <a:gd name="connsiteX0" fmla="*/ 0 w 2057"/>
                <a:gd name="connsiteY0" fmla="*/ 0 h 2286"/>
                <a:gd name="connsiteX1" fmla="*/ 2057 w 2057"/>
                <a:gd name="connsiteY1" fmla="*/ 2286 h 2286"/>
                <a:gd name="connsiteX2" fmla="*/ 0 w 2057"/>
                <a:gd name="connsiteY2" fmla="*/ 0 h 2286"/>
              </a:gdLst>
              <a:ahLst/>
              <a:cxnLst>
                <a:cxn ang="0">
                  <a:pos x="connsiteX0" y="connsiteY0"/>
                </a:cxn>
                <a:cxn ang="0">
                  <a:pos x="connsiteX1" y="connsiteY1"/>
                </a:cxn>
                <a:cxn ang="0">
                  <a:pos x="connsiteX2" y="connsiteY2"/>
                </a:cxn>
              </a:cxnLst>
              <a:rect l="l" t="t" r="r" b="b"/>
              <a:pathLst>
                <a:path w="2057" h="2286">
                  <a:moveTo>
                    <a:pt x="0" y="0"/>
                  </a:moveTo>
                  <a:cubicBezTo>
                    <a:pt x="686" y="686"/>
                    <a:pt x="1372" y="1600"/>
                    <a:pt x="2057" y="2286"/>
                  </a:cubicBezTo>
                  <a:cubicBezTo>
                    <a:pt x="1372" y="1600"/>
                    <a:pt x="686" y="914"/>
                    <a:pt x="0" y="0"/>
                  </a:cubicBezTo>
                  <a:close/>
                </a:path>
              </a:pathLst>
            </a:custGeom>
            <a:solidFill>
              <a:srgbClr val="FFFFFF"/>
            </a:solidFill>
            <a:ln w="2286" cap="flat">
              <a:noFill/>
              <a:prstDash val="solid"/>
              <a:miter/>
            </a:ln>
          </p:spPr>
          <p:txBody>
            <a:bodyPr rtlCol="0" anchor="ctr"/>
            <a:lstStyle/>
            <a:p>
              <a:endParaRPr lang="en-US"/>
            </a:p>
          </p:txBody>
        </p:sp>
        <p:sp>
          <p:nvSpPr>
            <p:cNvPr id="27" name="Freeform 85">
              <a:extLst>
                <a:ext uri="{FF2B5EF4-FFF2-40B4-BE49-F238E27FC236}">
                  <a16:creationId xmlns:a16="http://schemas.microsoft.com/office/drawing/2014/main" id="{AD2B799D-3819-2B74-79EB-A06DFA0DB9B8}"/>
                </a:ext>
              </a:extLst>
            </p:cNvPr>
            <p:cNvSpPr/>
            <p:nvPr/>
          </p:nvSpPr>
          <p:spPr>
            <a:xfrm>
              <a:off x="3175177" y="5230139"/>
              <a:ext cx="3657" cy="1600"/>
            </a:xfrm>
            <a:custGeom>
              <a:avLst/>
              <a:gdLst>
                <a:gd name="connsiteX0" fmla="*/ 0 w 3657"/>
                <a:gd name="connsiteY0" fmla="*/ 0 h 1600"/>
                <a:gd name="connsiteX1" fmla="*/ 3658 w 3657"/>
                <a:gd name="connsiteY1" fmla="*/ 1601 h 1600"/>
                <a:gd name="connsiteX2" fmla="*/ 0 w 3657"/>
                <a:gd name="connsiteY2" fmla="*/ 0 h 1600"/>
              </a:gdLst>
              <a:ahLst/>
              <a:cxnLst>
                <a:cxn ang="0">
                  <a:pos x="connsiteX0" y="connsiteY0"/>
                </a:cxn>
                <a:cxn ang="0">
                  <a:pos x="connsiteX1" y="connsiteY1"/>
                </a:cxn>
                <a:cxn ang="0">
                  <a:pos x="connsiteX2" y="connsiteY2"/>
                </a:cxn>
              </a:cxnLst>
              <a:rect l="l" t="t" r="r" b="b"/>
              <a:pathLst>
                <a:path w="3657" h="1600">
                  <a:moveTo>
                    <a:pt x="0" y="0"/>
                  </a:moveTo>
                  <a:cubicBezTo>
                    <a:pt x="1143" y="458"/>
                    <a:pt x="2515" y="1143"/>
                    <a:pt x="3658" y="1601"/>
                  </a:cubicBezTo>
                  <a:cubicBezTo>
                    <a:pt x="2515" y="1143"/>
                    <a:pt x="1372" y="458"/>
                    <a:pt x="0" y="0"/>
                  </a:cubicBezTo>
                  <a:close/>
                </a:path>
              </a:pathLst>
            </a:custGeom>
            <a:solidFill>
              <a:srgbClr val="FFFFFF"/>
            </a:solidFill>
            <a:ln w="2286" cap="flat">
              <a:noFill/>
              <a:prstDash val="solid"/>
              <a:miter/>
            </a:ln>
          </p:spPr>
          <p:txBody>
            <a:bodyPr rtlCol="0" anchor="ctr"/>
            <a:lstStyle/>
            <a:p>
              <a:endParaRPr lang="en-US"/>
            </a:p>
          </p:txBody>
        </p:sp>
        <p:sp>
          <p:nvSpPr>
            <p:cNvPr id="28" name="Freeform 86">
              <a:extLst>
                <a:ext uri="{FF2B5EF4-FFF2-40B4-BE49-F238E27FC236}">
                  <a16:creationId xmlns:a16="http://schemas.microsoft.com/office/drawing/2014/main" id="{36186193-A47C-5E31-6059-B5B320AC5C20}"/>
                </a:ext>
              </a:extLst>
            </p:cNvPr>
            <p:cNvSpPr/>
            <p:nvPr/>
          </p:nvSpPr>
          <p:spPr>
            <a:xfrm>
              <a:off x="3179064" y="5231739"/>
              <a:ext cx="3429" cy="1600"/>
            </a:xfrm>
            <a:custGeom>
              <a:avLst/>
              <a:gdLst>
                <a:gd name="connsiteX0" fmla="*/ 0 w 3429"/>
                <a:gd name="connsiteY0" fmla="*/ 0 h 1600"/>
                <a:gd name="connsiteX1" fmla="*/ 3429 w 3429"/>
                <a:gd name="connsiteY1" fmla="*/ 1600 h 1600"/>
                <a:gd name="connsiteX2" fmla="*/ 0 w 3429"/>
                <a:gd name="connsiteY2" fmla="*/ 0 h 1600"/>
              </a:gdLst>
              <a:ahLst/>
              <a:cxnLst>
                <a:cxn ang="0">
                  <a:pos x="connsiteX0" y="connsiteY0"/>
                </a:cxn>
                <a:cxn ang="0">
                  <a:pos x="connsiteX1" y="connsiteY1"/>
                </a:cxn>
                <a:cxn ang="0">
                  <a:pos x="connsiteX2" y="connsiteY2"/>
                </a:cxn>
              </a:cxnLst>
              <a:rect l="l" t="t" r="r" b="b"/>
              <a:pathLst>
                <a:path w="3429" h="1600">
                  <a:moveTo>
                    <a:pt x="0" y="0"/>
                  </a:moveTo>
                  <a:cubicBezTo>
                    <a:pt x="1143" y="457"/>
                    <a:pt x="2286" y="1143"/>
                    <a:pt x="3429" y="1600"/>
                  </a:cubicBezTo>
                  <a:cubicBezTo>
                    <a:pt x="2286" y="1143"/>
                    <a:pt x="1143" y="685"/>
                    <a:pt x="0" y="0"/>
                  </a:cubicBezTo>
                  <a:close/>
                </a:path>
              </a:pathLst>
            </a:custGeom>
            <a:solidFill>
              <a:srgbClr val="FFFFFF"/>
            </a:solidFill>
            <a:ln w="2286" cap="flat">
              <a:noFill/>
              <a:prstDash val="solid"/>
              <a:miter/>
            </a:ln>
          </p:spPr>
          <p:txBody>
            <a:bodyPr rtlCol="0" anchor="ctr"/>
            <a:lstStyle/>
            <a:p>
              <a:endParaRPr lang="en-US"/>
            </a:p>
          </p:txBody>
        </p:sp>
        <p:sp>
          <p:nvSpPr>
            <p:cNvPr id="29" name="Freeform 87">
              <a:extLst>
                <a:ext uri="{FF2B5EF4-FFF2-40B4-BE49-F238E27FC236}">
                  <a16:creationId xmlns:a16="http://schemas.microsoft.com/office/drawing/2014/main" id="{78A3DBC7-30C5-5A41-4BFC-7583CECA6E8F}"/>
                </a:ext>
              </a:extLst>
            </p:cNvPr>
            <p:cNvSpPr/>
            <p:nvPr/>
          </p:nvSpPr>
          <p:spPr>
            <a:xfrm>
              <a:off x="2537383" y="5215205"/>
              <a:ext cx="900694" cy="908365"/>
            </a:xfrm>
            <a:custGeom>
              <a:avLst/>
              <a:gdLst>
                <a:gd name="connsiteX0" fmla="*/ 360502 w 900694"/>
                <a:gd name="connsiteY0" fmla="*/ 449960 h 908365"/>
                <a:gd name="connsiteX1" fmla="*/ 312953 w 900694"/>
                <a:gd name="connsiteY1" fmla="*/ 464590 h 908365"/>
                <a:gd name="connsiteX2" fmla="*/ 281178 w 900694"/>
                <a:gd name="connsiteY2" fmla="*/ 426414 h 908365"/>
                <a:gd name="connsiteX3" fmla="*/ 276835 w 900694"/>
                <a:gd name="connsiteY3" fmla="*/ 344347 h 908365"/>
                <a:gd name="connsiteX4" fmla="*/ 264719 w 900694"/>
                <a:gd name="connsiteY4" fmla="*/ 305942 h 908365"/>
                <a:gd name="connsiteX5" fmla="*/ 222656 w 900694"/>
                <a:gd name="connsiteY5" fmla="*/ 315086 h 908365"/>
                <a:gd name="connsiteX6" fmla="*/ 220828 w 900694"/>
                <a:gd name="connsiteY6" fmla="*/ 332459 h 908365"/>
                <a:gd name="connsiteX7" fmla="*/ 223114 w 900694"/>
                <a:gd name="connsiteY7" fmla="*/ 456132 h 908365"/>
                <a:gd name="connsiteX8" fmla="*/ 215798 w 900694"/>
                <a:gd name="connsiteY8" fmla="*/ 490193 h 908365"/>
                <a:gd name="connsiteX9" fmla="*/ 173965 w 900694"/>
                <a:gd name="connsiteY9" fmla="*/ 497280 h 908365"/>
                <a:gd name="connsiteX10" fmla="*/ 13487 w 900694"/>
                <a:gd name="connsiteY10" fmla="*/ 518768 h 908365"/>
                <a:gd name="connsiteX11" fmla="*/ 13716 w 900694"/>
                <a:gd name="connsiteY11" fmla="*/ 556945 h 908365"/>
                <a:gd name="connsiteX12" fmla="*/ 50292 w 900694"/>
                <a:gd name="connsiteY12" fmla="*/ 603122 h 908365"/>
                <a:gd name="connsiteX13" fmla="*/ 53950 w 900694"/>
                <a:gd name="connsiteY13" fmla="*/ 650442 h 908365"/>
                <a:gd name="connsiteX14" fmla="*/ 13487 w 900694"/>
                <a:gd name="connsiteY14" fmla="*/ 668273 h 908365"/>
                <a:gd name="connsiteX15" fmla="*/ 0 w 900694"/>
                <a:gd name="connsiteY15" fmla="*/ 667130 h 908365"/>
                <a:gd name="connsiteX16" fmla="*/ 20803 w 900694"/>
                <a:gd name="connsiteY16" fmla="*/ 674217 h 908365"/>
                <a:gd name="connsiteX17" fmla="*/ 171907 w 900694"/>
                <a:gd name="connsiteY17" fmla="*/ 675817 h 908365"/>
                <a:gd name="connsiteX18" fmla="*/ 294437 w 900694"/>
                <a:gd name="connsiteY18" fmla="*/ 770686 h 908365"/>
                <a:gd name="connsiteX19" fmla="*/ 338099 w 900694"/>
                <a:gd name="connsiteY19" fmla="*/ 841095 h 908365"/>
                <a:gd name="connsiteX20" fmla="*/ 422681 w 900694"/>
                <a:gd name="connsiteY20" fmla="*/ 884300 h 908365"/>
                <a:gd name="connsiteX21" fmla="*/ 531724 w 900694"/>
                <a:gd name="connsiteY21" fmla="*/ 897330 h 908365"/>
                <a:gd name="connsiteX22" fmla="*/ 629336 w 900694"/>
                <a:gd name="connsiteY22" fmla="*/ 901216 h 908365"/>
                <a:gd name="connsiteX23" fmla="*/ 779297 w 900694"/>
                <a:gd name="connsiteY23" fmla="*/ 899388 h 908365"/>
                <a:gd name="connsiteX24" fmla="*/ 877367 w 900694"/>
                <a:gd name="connsiteY24" fmla="*/ 796746 h 908365"/>
                <a:gd name="connsiteX25" fmla="*/ 890397 w 900694"/>
                <a:gd name="connsiteY25" fmla="*/ 703477 h 908365"/>
                <a:gd name="connsiteX26" fmla="*/ 887425 w 900694"/>
                <a:gd name="connsiteY26" fmla="*/ 726337 h 908365"/>
                <a:gd name="connsiteX27" fmla="*/ 900227 w 900694"/>
                <a:gd name="connsiteY27" fmla="*/ 459790 h 908365"/>
                <a:gd name="connsiteX28" fmla="*/ 896112 w 900694"/>
                <a:gd name="connsiteY28" fmla="*/ 348919 h 908365"/>
                <a:gd name="connsiteX29" fmla="*/ 854050 w 900694"/>
                <a:gd name="connsiteY29" fmla="*/ 284225 h 908365"/>
                <a:gd name="connsiteX30" fmla="*/ 865937 w 900694"/>
                <a:gd name="connsiteY30" fmla="*/ 285368 h 908365"/>
                <a:gd name="connsiteX31" fmla="*/ 743407 w 900694"/>
                <a:gd name="connsiteY31" fmla="*/ 285596 h 908365"/>
                <a:gd name="connsiteX32" fmla="*/ 693115 w 900694"/>
                <a:gd name="connsiteY32" fmla="*/ 273252 h 908365"/>
                <a:gd name="connsiteX33" fmla="*/ 673913 w 900694"/>
                <a:gd name="connsiteY33" fmla="*/ 243077 h 908365"/>
                <a:gd name="connsiteX34" fmla="*/ 673913 w 900694"/>
                <a:gd name="connsiteY34" fmla="*/ 243077 h 908365"/>
                <a:gd name="connsiteX35" fmla="*/ 650367 w 900694"/>
                <a:gd name="connsiteY35" fmla="*/ 72998 h 908365"/>
                <a:gd name="connsiteX36" fmla="*/ 633908 w 900694"/>
                <a:gd name="connsiteY36" fmla="*/ 13105 h 908365"/>
                <a:gd name="connsiteX37" fmla="*/ 621563 w 900694"/>
                <a:gd name="connsiteY37" fmla="*/ 8990 h 908365"/>
                <a:gd name="connsiteX38" fmla="*/ 557784 w 900694"/>
                <a:gd name="connsiteY38" fmla="*/ 75 h 908365"/>
                <a:gd name="connsiteX39" fmla="*/ 436626 w 900694"/>
                <a:gd name="connsiteY39" fmla="*/ 89229 h 908365"/>
                <a:gd name="connsiteX40" fmla="*/ 434340 w 900694"/>
                <a:gd name="connsiteY40" fmla="*/ 153466 h 908365"/>
                <a:gd name="connsiteX41" fmla="*/ 459943 w 900694"/>
                <a:gd name="connsiteY41" fmla="*/ 225246 h 908365"/>
                <a:gd name="connsiteX42" fmla="*/ 440969 w 900694"/>
                <a:gd name="connsiteY42" fmla="*/ 275538 h 908365"/>
                <a:gd name="connsiteX43" fmla="*/ 412623 w 900694"/>
                <a:gd name="connsiteY43" fmla="*/ 281024 h 908365"/>
                <a:gd name="connsiteX44" fmla="*/ 374218 w 900694"/>
                <a:gd name="connsiteY44" fmla="*/ 286054 h 908365"/>
                <a:gd name="connsiteX45" fmla="*/ 388391 w 900694"/>
                <a:gd name="connsiteY45" fmla="*/ 342518 h 908365"/>
                <a:gd name="connsiteX46" fmla="*/ 360502 w 900694"/>
                <a:gd name="connsiteY46" fmla="*/ 449960 h 90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0694" h="908365">
                  <a:moveTo>
                    <a:pt x="360502" y="449960"/>
                  </a:moveTo>
                  <a:cubicBezTo>
                    <a:pt x="347701" y="463676"/>
                    <a:pt x="332384" y="471220"/>
                    <a:pt x="312953" y="464590"/>
                  </a:cubicBezTo>
                  <a:cubicBezTo>
                    <a:pt x="294208" y="458418"/>
                    <a:pt x="284836" y="446074"/>
                    <a:pt x="281178" y="426414"/>
                  </a:cubicBezTo>
                  <a:cubicBezTo>
                    <a:pt x="275920" y="398982"/>
                    <a:pt x="277292" y="371779"/>
                    <a:pt x="276835" y="344347"/>
                  </a:cubicBezTo>
                  <a:cubicBezTo>
                    <a:pt x="276606" y="330173"/>
                    <a:pt x="275006" y="316686"/>
                    <a:pt x="264719" y="305942"/>
                  </a:cubicBezTo>
                  <a:cubicBezTo>
                    <a:pt x="250317" y="290626"/>
                    <a:pt x="229286" y="295198"/>
                    <a:pt x="222656" y="315086"/>
                  </a:cubicBezTo>
                  <a:cubicBezTo>
                    <a:pt x="220828" y="320572"/>
                    <a:pt x="220599" y="326744"/>
                    <a:pt x="220828" y="332459"/>
                  </a:cubicBezTo>
                  <a:cubicBezTo>
                    <a:pt x="222656" y="373607"/>
                    <a:pt x="218542" y="414984"/>
                    <a:pt x="223114" y="456132"/>
                  </a:cubicBezTo>
                  <a:cubicBezTo>
                    <a:pt x="224485" y="468019"/>
                    <a:pt x="221971" y="479678"/>
                    <a:pt x="215798" y="490193"/>
                  </a:cubicBezTo>
                  <a:cubicBezTo>
                    <a:pt x="205511" y="507567"/>
                    <a:pt x="189738" y="508939"/>
                    <a:pt x="173965" y="497280"/>
                  </a:cubicBezTo>
                  <a:cubicBezTo>
                    <a:pt x="95326" y="453160"/>
                    <a:pt x="34519" y="488822"/>
                    <a:pt x="13487" y="518768"/>
                  </a:cubicBezTo>
                  <a:cubicBezTo>
                    <a:pt x="0" y="537971"/>
                    <a:pt x="-457" y="538200"/>
                    <a:pt x="13716" y="556945"/>
                  </a:cubicBezTo>
                  <a:cubicBezTo>
                    <a:pt x="25603" y="572490"/>
                    <a:pt x="38862" y="587120"/>
                    <a:pt x="50292" y="603122"/>
                  </a:cubicBezTo>
                  <a:cubicBezTo>
                    <a:pt x="60808" y="617752"/>
                    <a:pt x="62865" y="634212"/>
                    <a:pt x="53950" y="650442"/>
                  </a:cubicBezTo>
                  <a:cubicBezTo>
                    <a:pt x="45263" y="666444"/>
                    <a:pt x="29947" y="669416"/>
                    <a:pt x="13487" y="668273"/>
                  </a:cubicBezTo>
                  <a:cubicBezTo>
                    <a:pt x="9144" y="668044"/>
                    <a:pt x="4572" y="667587"/>
                    <a:pt x="0" y="667130"/>
                  </a:cubicBezTo>
                  <a:cubicBezTo>
                    <a:pt x="6858" y="669873"/>
                    <a:pt x="13716" y="672388"/>
                    <a:pt x="20803" y="674217"/>
                  </a:cubicBezTo>
                  <a:cubicBezTo>
                    <a:pt x="70866" y="687704"/>
                    <a:pt x="121387" y="683361"/>
                    <a:pt x="171907" y="675817"/>
                  </a:cubicBezTo>
                  <a:cubicBezTo>
                    <a:pt x="183109" y="674217"/>
                    <a:pt x="249860" y="670559"/>
                    <a:pt x="294437" y="770686"/>
                  </a:cubicBezTo>
                  <a:cubicBezTo>
                    <a:pt x="305867" y="796289"/>
                    <a:pt x="316611" y="822121"/>
                    <a:pt x="338099" y="841095"/>
                  </a:cubicBezTo>
                  <a:cubicBezTo>
                    <a:pt x="362331" y="862583"/>
                    <a:pt x="391135" y="876985"/>
                    <a:pt x="422681" y="884300"/>
                  </a:cubicBezTo>
                  <a:cubicBezTo>
                    <a:pt x="457886" y="892530"/>
                    <a:pt x="495376" y="895273"/>
                    <a:pt x="531724" y="897330"/>
                  </a:cubicBezTo>
                  <a:cubicBezTo>
                    <a:pt x="564185" y="899388"/>
                    <a:pt x="596875" y="900302"/>
                    <a:pt x="629336" y="901216"/>
                  </a:cubicBezTo>
                  <a:cubicBezTo>
                    <a:pt x="680085" y="902588"/>
                    <a:pt x="729463" y="917676"/>
                    <a:pt x="779297" y="899388"/>
                  </a:cubicBezTo>
                  <a:cubicBezTo>
                    <a:pt x="827761" y="881557"/>
                    <a:pt x="861822" y="846352"/>
                    <a:pt x="877367" y="796746"/>
                  </a:cubicBezTo>
                  <a:cubicBezTo>
                    <a:pt x="886739" y="766800"/>
                    <a:pt x="886739" y="734567"/>
                    <a:pt x="890397" y="703477"/>
                  </a:cubicBezTo>
                  <a:lnTo>
                    <a:pt x="887425" y="726337"/>
                  </a:lnTo>
                  <a:cubicBezTo>
                    <a:pt x="899312" y="638326"/>
                    <a:pt x="900227" y="548487"/>
                    <a:pt x="900227" y="459790"/>
                  </a:cubicBezTo>
                  <a:cubicBezTo>
                    <a:pt x="900227" y="422985"/>
                    <a:pt x="902741" y="385266"/>
                    <a:pt x="896112" y="348919"/>
                  </a:cubicBezTo>
                  <a:cubicBezTo>
                    <a:pt x="891311" y="322172"/>
                    <a:pt x="875309" y="299770"/>
                    <a:pt x="854050" y="284225"/>
                  </a:cubicBezTo>
                  <a:cubicBezTo>
                    <a:pt x="857936" y="284682"/>
                    <a:pt x="862051" y="284911"/>
                    <a:pt x="865937" y="285368"/>
                  </a:cubicBezTo>
                  <a:cubicBezTo>
                    <a:pt x="825246" y="281024"/>
                    <a:pt x="784327" y="280110"/>
                    <a:pt x="743407" y="285596"/>
                  </a:cubicBezTo>
                  <a:cubicBezTo>
                    <a:pt x="724433" y="288111"/>
                    <a:pt x="708431" y="282625"/>
                    <a:pt x="693115" y="273252"/>
                  </a:cubicBezTo>
                  <a:cubicBezTo>
                    <a:pt x="680542" y="265708"/>
                    <a:pt x="674370" y="255650"/>
                    <a:pt x="673913" y="243077"/>
                  </a:cubicBezTo>
                  <a:cubicBezTo>
                    <a:pt x="673913" y="243077"/>
                    <a:pt x="673913" y="243077"/>
                    <a:pt x="673913" y="243077"/>
                  </a:cubicBezTo>
                  <a:cubicBezTo>
                    <a:pt x="629564" y="221817"/>
                    <a:pt x="655853" y="113232"/>
                    <a:pt x="650367" y="72998"/>
                  </a:cubicBezTo>
                  <a:cubicBezTo>
                    <a:pt x="647624" y="52882"/>
                    <a:pt x="642366" y="32308"/>
                    <a:pt x="633908" y="13105"/>
                  </a:cubicBezTo>
                  <a:cubicBezTo>
                    <a:pt x="630022" y="11505"/>
                    <a:pt x="625907" y="10133"/>
                    <a:pt x="621563" y="8990"/>
                  </a:cubicBezTo>
                  <a:cubicBezTo>
                    <a:pt x="600761" y="3047"/>
                    <a:pt x="579730" y="761"/>
                    <a:pt x="557784" y="75"/>
                  </a:cubicBezTo>
                  <a:cubicBezTo>
                    <a:pt x="496062" y="-1754"/>
                    <a:pt x="451714" y="30022"/>
                    <a:pt x="436626" y="89229"/>
                  </a:cubicBezTo>
                  <a:cubicBezTo>
                    <a:pt x="431140" y="110489"/>
                    <a:pt x="431140" y="131749"/>
                    <a:pt x="434340" y="153466"/>
                  </a:cubicBezTo>
                  <a:cubicBezTo>
                    <a:pt x="437998" y="179297"/>
                    <a:pt x="449885" y="201929"/>
                    <a:pt x="459943" y="225246"/>
                  </a:cubicBezTo>
                  <a:cubicBezTo>
                    <a:pt x="470687" y="249935"/>
                    <a:pt x="464972" y="263422"/>
                    <a:pt x="440969" y="275538"/>
                  </a:cubicBezTo>
                  <a:cubicBezTo>
                    <a:pt x="431825" y="280110"/>
                    <a:pt x="422681" y="282396"/>
                    <a:pt x="412623" y="281024"/>
                  </a:cubicBezTo>
                  <a:cubicBezTo>
                    <a:pt x="399821" y="279196"/>
                    <a:pt x="387477" y="279881"/>
                    <a:pt x="374218" y="286054"/>
                  </a:cubicBezTo>
                  <a:cubicBezTo>
                    <a:pt x="379247" y="305027"/>
                    <a:pt x="386105" y="323544"/>
                    <a:pt x="388391" y="342518"/>
                  </a:cubicBezTo>
                  <a:cubicBezTo>
                    <a:pt x="393192" y="381608"/>
                    <a:pt x="389077" y="419327"/>
                    <a:pt x="360502" y="449960"/>
                  </a:cubicBezTo>
                  <a:close/>
                </a:path>
              </a:pathLst>
            </a:custGeom>
            <a:solidFill>
              <a:srgbClr val="FFFFFF"/>
            </a:solidFill>
            <a:ln w="2286" cap="flat">
              <a:noFill/>
              <a:prstDash val="solid"/>
              <a:miter/>
            </a:ln>
          </p:spPr>
          <p:txBody>
            <a:bodyPr rtlCol="0" anchor="ctr"/>
            <a:lstStyle/>
            <a:p>
              <a:endParaRPr lang="en-US"/>
            </a:p>
          </p:txBody>
        </p:sp>
        <p:sp>
          <p:nvSpPr>
            <p:cNvPr id="30" name="Freeform 88">
              <a:extLst>
                <a:ext uri="{FF2B5EF4-FFF2-40B4-BE49-F238E27FC236}">
                  <a16:creationId xmlns:a16="http://schemas.microsoft.com/office/drawing/2014/main" id="{466B9EA8-9CBD-F690-9785-27A943AC720D}"/>
                </a:ext>
              </a:extLst>
            </p:cNvPr>
            <p:cNvSpPr/>
            <p:nvPr/>
          </p:nvSpPr>
          <p:spPr>
            <a:xfrm>
              <a:off x="3186150" y="5235397"/>
              <a:ext cx="20802" cy="15544"/>
            </a:xfrm>
            <a:custGeom>
              <a:avLst/>
              <a:gdLst>
                <a:gd name="connsiteX0" fmla="*/ 0 w 20802"/>
                <a:gd name="connsiteY0" fmla="*/ 0 h 15544"/>
                <a:gd name="connsiteX1" fmla="*/ 20803 w 20802"/>
                <a:gd name="connsiteY1" fmla="*/ 15545 h 15544"/>
                <a:gd name="connsiteX2" fmla="*/ 0 w 20802"/>
                <a:gd name="connsiteY2" fmla="*/ 0 h 15544"/>
              </a:gdLst>
              <a:ahLst/>
              <a:cxnLst>
                <a:cxn ang="0">
                  <a:pos x="connsiteX0" y="connsiteY0"/>
                </a:cxn>
                <a:cxn ang="0">
                  <a:pos x="connsiteX1" y="connsiteY1"/>
                </a:cxn>
                <a:cxn ang="0">
                  <a:pos x="connsiteX2" y="connsiteY2"/>
                </a:cxn>
              </a:cxnLst>
              <a:rect l="l" t="t" r="r" b="b"/>
              <a:pathLst>
                <a:path w="20802" h="15544">
                  <a:moveTo>
                    <a:pt x="0" y="0"/>
                  </a:moveTo>
                  <a:cubicBezTo>
                    <a:pt x="8001" y="4344"/>
                    <a:pt x="14859" y="9601"/>
                    <a:pt x="20803" y="15545"/>
                  </a:cubicBezTo>
                  <a:cubicBezTo>
                    <a:pt x="14859" y="9830"/>
                    <a:pt x="8001" y="4572"/>
                    <a:pt x="0" y="0"/>
                  </a:cubicBezTo>
                  <a:close/>
                </a:path>
              </a:pathLst>
            </a:custGeom>
            <a:solidFill>
              <a:srgbClr val="FFFFFF"/>
            </a:solidFill>
            <a:ln w="2286" cap="flat">
              <a:noFill/>
              <a:prstDash val="solid"/>
              <a:miter/>
            </a:ln>
          </p:spPr>
          <p:txBody>
            <a:bodyPr rtlCol="0" anchor="ctr"/>
            <a:lstStyle/>
            <a:p>
              <a:endParaRPr lang="en-US"/>
            </a:p>
          </p:txBody>
        </p:sp>
        <p:sp>
          <p:nvSpPr>
            <p:cNvPr id="31" name="Freeform 89">
              <a:extLst>
                <a:ext uri="{FF2B5EF4-FFF2-40B4-BE49-F238E27FC236}">
                  <a16:creationId xmlns:a16="http://schemas.microsoft.com/office/drawing/2014/main" id="{241CDF5B-4A7E-5D61-C461-64E59EDC2839}"/>
                </a:ext>
              </a:extLst>
            </p:cNvPr>
            <p:cNvSpPr/>
            <p:nvPr/>
          </p:nvSpPr>
          <p:spPr>
            <a:xfrm>
              <a:off x="3220440" y="5269230"/>
              <a:ext cx="1371" cy="2514"/>
            </a:xfrm>
            <a:custGeom>
              <a:avLst/>
              <a:gdLst>
                <a:gd name="connsiteX0" fmla="*/ 0 w 1371"/>
                <a:gd name="connsiteY0" fmla="*/ 0 h 2514"/>
                <a:gd name="connsiteX1" fmla="*/ 1372 w 1371"/>
                <a:gd name="connsiteY1" fmla="*/ 2515 h 2514"/>
                <a:gd name="connsiteX2" fmla="*/ 0 w 1371"/>
                <a:gd name="connsiteY2" fmla="*/ 0 h 2514"/>
              </a:gdLst>
              <a:ahLst/>
              <a:cxnLst>
                <a:cxn ang="0">
                  <a:pos x="connsiteX0" y="connsiteY0"/>
                </a:cxn>
                <a:cxn ang="0">
                  <a:pos x="connsiteX1" y="connsiteY1"/>
                </a:cxn>
                <a:cxn ang="0">
                  <a:pos x="connsiteX2" y="connsiteY2"/>
                </a:cxn>
              </a:cxnLst>
              <a:rect l="l" t="t" r="r" b="b"/>
              <a:pathLst>
                <a:path w="1371" h="2514">
                  <a:moveTo>
                    <a:pt x="0" y="0"/>
                  </a:moveTo>
                  <a:cubicBezTo>
                    <a:pt x="457" y="914"/>
                    <a:pt x="914" y="1829"/>
                    <a:pt x="1372" y="2515"/>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2" name="Freeform 90">
              <a:extLst>
                <a:ext uri="{FF2B5EF4-FFF2-40B4-BE49-F238E27FC236}">
                  <a16:creationId xmlns:a16="http://schemas.microsoft.com/office/drawing/2014/main" id="{285FECBF-D9C6-5870-2A59-E55DFE7A31F5}"/>
                </a:ext>
              </a:extLst>
            </p:cNvPr>
            <p:cNvSpPr/>
            <p:nvPr/>
          </p:nvSpPr>
          <p:spPr>
            <a:xfrm>
              <a:off x="3218611" y="5266029"/>
              <a:ext cx="1600" cy="2514"/>
            </a:xfrm>
            <a:custGeom>
              <a:avLst/>
              <a:gdLst>
                <a:gd name="connsiteX0" fmla="*/ 0 w 1600"/>
                <a:gd name="connsiteY0" fmla="*/ 0 h 2514"/>
                <a:gd name="connsiteX1" fmla="*/ 1600 w 1600"/>
                <a:gd name="connsiteY1" fmla="*/ 2514 h 2514"/>
                <a:gd name="connsiteX2" fmla="*/ 0 w 1600"/>
                <a:gd name="connsiteY2" fmla="*/ 0 h 2514"/>
              </a:gdLst>
              <a:ahLst/>
              <a:cxnLst>
                <a:cxn ang="0">
                  <a:pos x="connsiteX0" y="connsiteY0"/>
                </a:cxn>
                <a:cxn ang="0">
                  <a:pos x="connsiteX1" y="connsiteY1"/>
                </a:cxn>
                <a:cxn ang="0">
                  <a:pos x="connsiteX2" y="connsiteY2"/>
                </a:cxn>
              </a:cxnLst>
              <a:rect l="l" t="t" r="r" b="b"/>
              <a:pathLst>
                <a:path w="1600" h="2514">
                  <a:moveTo>
                    <a:pt x="0" y="0"/>
                  </a:moveTo>
                  <a:cubicBezTo>
                    <a:pt x="457" y="914"/>
                    <a:pt x="914" y="1600"/>
                    <a:pt x="1600" y="2514"/>
                  </a:cubicBezTo>
                  <a:cubicBezTo>
                    <a:pt x="914" y="1600"/>
                    <a:pt x="457" y="685"/>
                    <a:pt x="0" y="0"/>
                  </a:cubicBezTo>
                  <a:close/>
                </a:path>
              </a:pathLst>
            </a:custGeom>
            <a:solidFill>
              <a:srgbClr val="FFFFFF"/>
            </a:solidFill>
            <a:ln w="2286" cap="flat">
              <a:noFill/>
              <a:prstDash val="solid"/>
              <a:miter/>
            </a:ln>
          </p:spPr>
          <p:txBody>
            <a:bodyPr rtlCol="0" anchor="ctr"/>
            <a:lstStyle/>
            <a:p>
              <a:endParaRPr lang="en-US"/>
            </a:p>
          </p:txBody>
        </p:sp>
        <p:sp>
          <p:nvSpPr>
            <p:cNvPr id="33" name="Freeform 91">
              <a:extLst>
                <a:ext uri="{FF2B5EF4-FFF2-40B4-BE49-F238E27FC236}">
                  <a16:creationId xmlns:a16="http://schemas.microsoft.com/office/drawing/2014/main" id="{2AB2798C-BF3A-DF25-7AC5-F454CB840466}"/>
                </a:ext>
              </a:extLst>
            </p:cNvPr>
            <p:cNvSpPr/>
            <p:nvPr/>
          </p:nvSpPr>
          <p:spPr>
            <a:xfrm>
              <a:off x="3222269" y="5272201"/>
              <a:ext cx="5715" cy="12573"/>
            </a:xfrm>
            <a:custGeom>
              <a:avLst/>
              <a:gdLst>
                <a:gd name="connsiteX0" fmla="*/ 0 w 5715"/>
                <a:gd name="connsiteY0" fmla="*/ 0 h 12573"/>
                <a:gd name="connsiteX1" fmla="*/ 5715 w 5715"/>
                <a:gd name="connsiteY1" fmla="*/ 12573 h 12573"/>
                <a:gd name="connsiteX2" fmla="*/ 0 w 5715"/>
                <a:gd name="connsiteY2" fmla="*/ 0 h 12573"/>
              </a:gdLst>
              <a:ahLst/>
              <a:cxnLst>
                <a:cxn ang="0">
                  <a:pos x="connsiteX0" y="connsiteY0"/>
                </a:cxn>
                <a:cxn ang="0">
                  <a:pos x="connsiteX1" y="connsiteY1"/>
                </a:cxn>
                <a:cxn ang="0">
                  <a:pos x="connsiteX2" y="connsiteY2"/>
                </a:cxn>
              </a:cxnLst>
              <a:rect l="l" t="t" r="r" b="b"/>
              <a:pathLst>
                <a:path w="5715" h="12573">
                  <a:moveTo>
                    <a:pt x="0" y="0"/>
                  </a:moveTo>
                  <a:cubicBezTo>
                    <a:pt x="2057" y="3886"/>
                    <a:pt x="3886" y="8229"/>
                    <a:pt x="5715" y="12573"/>
                  </a:cubicBezTo>
                  <a:cubicBezTo>
                    <a:pt x="3886" y="8229"/>
                    <a:pt x="2057" y="4115"/>
                    <a:pt x="0" y="0"/>
                  </a:cubicBezTo>
                  <a:close/>
                </a:path>
              </a:pathLst>
            </a:custGeom>
            <a:solidFill>
              <a:srgbClr val="FFFFFF"/>
            </a:solidFill>
            <a:ln w="2286" cap="flat">
              <a:noFill/>
              <a:prstDash val="solid"/>
              <a:miter/>
            </a:ln>
          </p:spPr>
          <p:txBody>
            <a:bodyPr rtlCol="0" anchor="ctr"/>
            <a:lstStyle/>
            <a:p>
              <a:endParaRPr lang="en-US"/>
            </a:p>
          </p:txBody>
        </p:sp>
        <p:sp>
          <p:nvSpPr>
            <p:cNvPr id="34" name="Freeform 92">
              <a:extLst>
                <a:ext uri="{FF2B5EF4-FFF2-40B4-BE49-F238E27FC236}">
                  <a16:creationId xmlns:a16="http://schemas.microsoft.com/office/drawing/2014/main" id="{68BF3C05-60F8-C667-034E-447797F02251}"/>
                </a:ext>
              </a:extLst>
            </p:cNvPr>
            <p:cNvSpPr/>
            <p:nvPr/>
          </p:nvSpPr>
          <p:spPr>
            <a:xfrm>
              <a:off x="3211982" y="5256885"/>
              <a:ext cx="1828" cy="2286"/>
            </a:xfrm>
            <a:custGeom>
              <a:avLst/>
              <a:gdLst>
                <a:gd name="connsiteX0" fmla="*/ 0 w 1828"/>
                <a:gd name="connsiteY0" fmla="*/ 0 h 2286"/>
                <a:gd name="connsiteX1" fmla="*/ 1829 w 1828"/>
                <a:gd name="connsiteY1" fmla="*/ 2286 h 2286"/>
                <a:gd name="connsiteX2" fmla="*/ 0 w 1828"/>
                <a:gd name="connsiteY2" fmla="*/ 0 h 2286"/>
              </a:gdLst>
              <a:ahLst/>
              <a:cxnLst>
                <a:cxn ang="0">
                  <a:pos x="connsiteX0" y="connsiteY0"/>
                </a:cxn>
                <a:cxn ang="0">
                  <a:pos x="connsiteX1" y="connsiteY1"/>
                </a:cxn>
                <a:cxn ang="0">
                  <a:pos x="connsiteX2" y="connsiteY2"/>
                </a:cxn>
              </a:cxnLst>
              <a:rect l="l" t="t" r="r" b="b"/>
              <a:pathLst>
                <a:path w="1828" h="2286">
                  <a:moveTo>
                    <a:pt x="0" y="0"/>
                  </a:moveTo>
                  <a:cubicBezTo>
                    <a:pt x="686" y="685"/>
                    <a:pt x="1143" y="1600"/>
                    <a:pt x="1829" y="2286"/>
                  </a:cubicBezTo>
                  <a:cubicBezTo>
                    <a:pt x="1143" y="1371"/>
                    <a:pt x="686" y="685"/>
                    <a:pt x="0" y="0"/>
                  </a:cubicBezTo>
                  <a:close/>
                </a:path>
              </a:pathLst>
            </a:custGeom>
            <a:solidFill>
              <a:srgbClr val="FFFFFF"/>
            </a:solidFill>
            <a:ln w="2286" cap="flat">
              <a:noFill/>
              <a:prstDash val="solid"/>
              <a:miter/>
            </a:ln>
          </p:spPr>
          <p:txBody>
            <a:bodyPr rtlCol="0" anchor="ctr"/>
            <a:lstStyle/>
            <a:p>
              <a:endParaRPr lang="en-US"/>
            </a:p>
          </p:txBody>
        </p:sp>
        <p:sp>
          <p:nvSpPr>
            <p:cNvPr id="35" name="Freeform 93">
              <a:extLst>
                <a:ext uri="{FF2B5EF4-FFF2-40B4-BE49-F238E27FC236}">
                  <a16:creationId xmlns:a16="http://schemas.microsoft.com/office/drawing/2014/main" id="{CC792809-5202-D4CB-2E10-2389530EF183}"/>
                </a:ext>
              </a:extLst>
            </p:cNvPr>
            <p:cNvSpPr/>
            <p:nvPr/>
          </p:nvSpPr>
          <p:spPr>
            <a:xfrm>
              <a:off x="3216554" y="5262829"/>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0"/>
                    <a:pt x="1600" y="2286"/>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6" name="Freeform 94">
              <a:extLst>
                <a:ext uri="{FF2B5EF4-FFF2-40B4-BE49-F238E27FC236}">
                  <a16:creationId xmlns:a16="http://schemas.microsoft.com/office/drawing/2014/main" id="{7C78742F-9D83-8D39-6D0F-3C870B93084A}"/>
                </a:ext>
              </a:extLst>
            </p:cNvPr>
            <p:cNvSpPr/>
            <p:nvPr/>
          </p:nvSpPr>
          <p:spPr>
            <a:xfrm>
              <a:off x="3214268" y="5259857"/>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1"/>
                    <a:pt x="1600" y="2286"/>
                  </a:cubicBezTo>
                  <a:cubicBezTo>
                    <a:pt x="1143" y="1372"/>
                    <a:pt x="686" y="686"/>
                    <a:pt x="0" y="0"/>
                  </a:cubicBezTo>
                  <a:close/>
                </a:path>
              </a:pathLst>
            </a:custGeom>
            <a:solidFill>
              <a:srgbClr val="FFFFFF"/>
            </a:solidFill>
            <a:ln w="2286" cap="flat">
              <a:noFill/>
              <a:prstDash val="solid"/>
              <a:miter/>
            </a:ln>
          </p:spPr>
          <p:txBody>
            <a:bodyPr rtlCol="0" anchor="ctr"/>
            <a:lstStyle/>
            <a:p>
              <a:endParaRPr lang="en-US"/>
            </a:p>
          </p:txBody>
        </p:sp>
        <p:sp>
          <p:nvSpPr>
            <p:cNvPr id="37" name="Freeform 95">
              <a:extLst>
                <a:ext uri="{FF2B5EF4-FFF2-40B4-BE49-F238E27FC236}">
                  <a16:creationId xmlns:a16="http://schemas.microsoft.com/office/drawing/2014/main" id="{231B74B7-28F9-61E0-55A7-B74B0FE3A8C5}"/>
                </a:ext>
              </a:extLst>
            </p:cNvPr>
            <p:cNvSpPr/>
            <p:nvPr/>
          </p:nvSpPr>
          <p:spPr>
            <a:xfrm>
              <a:off x="3490417" y="6084417"/>
              <a:ext cx="4114" cy="22860"/>
            </a:xfrm>
            <a:custGeom>
              <a:avLst/>
              <a:gdLst>
                <a:gd name="connsiteX0" fmla="*/ 4115 w 4114"/>
                <a:gd name="connsiteY0" fmla="*/ 0 h 22860"/>
                <a:gd name="connsiteX1" fmla="*/ 0 w 4114"/>
                <a:gd name="connsiteY1" fmla="*/ 22860 h 22860"/>
                <a:gd name="connsiteX2" fmla="*/ 4115 w 4114"/>
                <a:gd name="connsiteY2" fmla="*/ 0 h 22860"/>
              </a:gdLst>
              <a:ahLst/>
              <a:cxnLst>
                <a:cxn ang="0">
                  <a:pos x="connsiteX0" y="connsiteY0"/>
                </a:cxn>
                <a:cxn ang="0">
                  <a:pos x="connsiteX1" y="connsiteY1"/>
                </a:cxn>
                <a:cxn ang="0">
                  <a:pos x="connsiteX2" y="connsiteY2"/>
                </a:cxn>
              </a:cxnLst>
              <a:rect l="l" t="t" r="r" b="b"/>
              <a:pathLst>
                <a:path w="4114" h="22860">
                  <a:moveTo>
                    <a:pt x="4115" y="0"/>
                  </a:moveTo>
                  <a:cubicBezTo>
                    <a:pt x="2743" y="7543"/>
                    <a:pt x="1372" y="15087"/>
                    <a:pt x="0" y="22860"/>
                  </a:cubicBezTo>
                  <a:cubicBezTo>
                    <a:pt x="1372" y="15087"/>
                    <a:pt x="2743" y="7543"/>
                    <a:pt x="4115" y="0"/>
                  </a:cubicBezTo>
                  <a:close/>
                </a:path>
              </a:pathLst>
            </a:custGeom>
            <a:solidFill>
              <a:srgbClr val="FFFFFF"/>
            </a:solidFill>
            <a:ln w="2286" cap="flat">
              <a:noFill/>
              <a:prstDash val="solid"/>
              <a:miter/>
            </a:ln>
          </p:spPr>
          <p:txBody>
            <a:bodyPr rtlCol="0" anchor="ctr"/>
            <a:lstStyle/>
            <a:p>
              <a:endParaRPr lang="en-US"/>
            </a:p>
          </p:txBody>
        </p:sp>
        <p:sp>
          <p:nvSpPr>
            <p:cNvPr id="38" name="Freeform 96">
              <a:extLst>
                <a:ext uri="{FF2B5EF4-FFF2-40B4-BE49-F238E27FC236}">
                  <a16:creationId xmlns:a16="http://schemas.microsoft.com/office/drawing/2014/main" id="{54FED349-89B1-5FAC-6E09-640DC100A3D8}"/>
                </a:ext>
              </a:extLst>
            </p:cNvPr>
            <p:cNvSpPr/>
            <p:nvPr/>
          </p:nvSpPr>
          <p:spPr>
            <a:xfrm>
              <a:off x="2787472" y="6174943"/>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686"/>
                    <a:pt x="0" y="0"/>
                  </a:cubicBezTo>
                  <a:cubicBezTo>
                    <a:pt x="457" y="457"/>
                    <a:pt x="914" y="1143"/>
                    <a:pt x="1372" y="1600"/>
                  </a:cubicBezTo>
                  <a:close/>
                </a:path>
              </a:pathLst>
            </a:custGeom>
            <a:solidFill>
              <a:srgbClr val="FFFFFF"/>
            </a:solidFill>
            <a:ln w="2286" cap="flat">
              <a:noFill/>
              <a:prstDash val="solid"/>
              <a:miter/>
            </a:ln>
          </p:spPr>
          <p:txBody>
            <a:bodyPr rtlCol="0" anchor="ctr"/>
            <a:lstStyle/>
            <a:p>
              <a:endParaRPr lang="en-US"/>
            </a:p>
          </p:txBody>
        </p:sp>
        <p:sp>
          <p:nvSpPr>
            <p:cNvPr id="39" name="Freeform 97">
              <a:extLst>
                <a:ext uri="{FF2B5EF4-FFF2-40B4-BE49-F238E27FC236}">
                  <a16:creationId xmlns:a16="http://schemas.microsoft.com/office/drawing/2014/main" id="{86290589-DD36-8B71-AF93-965053BBC836}"/>
                </a:ext>
              </a:extLst>
            </p:cNvPr>
            <p:cNvSpPr/>
            <p:nvPr/>
          </p:nvSpPr>
          <p:spPr>
            <a:xfrm>
              <a:off x="3213125" y="5419191"/>
              <a:ext cx="7315" cy="24003"/>
            </a:xfrm>
            <a:custGeom>
              <a:avLst/>
              <a:gdLst>
                <a:gd name="connsiteX0" fmla="*/ 0 w 7315"/>
                <a:gd name="connsiteY0" fmla="*/ 24003 h 24003"/>
                <a:gd name="connsiteX1" fmla="*/ 0 w 7315"/>
                <a:gd name="connsiteY1" fmla="*/ 24003 h 24003"/>
                <a:gd name="connsiteX2" fmla="*/ 7315 w 7315"/>
                <a:gd name="connsiteY2" fmla="*/ 0 h 24003"/>
                <a:gd name="connsiteX3" fmla="*/ 0 w 7315"/>
                <a:gd name="connsiteY3" fmla="*/ 24003 h 24003"/>
                <a:gd name="connsiteX4" fmla="*/ 0 w 7315"/>
                <a:gd name="connsiteY4" fmla="*/ 24003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 h="24003">
                  <a:moveTo>
                    <a:pt x="0" y="24003"/>
                  </a:moveTo>
                  <a:cubicBezTo>
                    <a:pt x="0" y="24003"/>
                    <a:pt x="0" y="24003"/>
                    <a:pt x="0" y="24003"/>
                  </a:cubicBezTo>
                  <a:cubicBezTo>
                    <a:pt x="2286" y="16002"/>
                    <a:pt x="4801" y="8001"/>
                    <a:pt x="7315" y="0"/>
                  </a:cubicBezTo>
                  <a:cubicBezTo>
                    <a:pt x="4572" y="8001"/>
                    <a:pt x="2286" y="16002"/>
                    <a:pt x="0" y="24003"/>
                  </a:cubicBezTo>
                  <a:cubicBezTo>
                    <a:pt x="0" y="24003"/>
                    <a:pt x="0" y="24003"/>
                    <a:pt x="0" y="24003"/>
                  </a:cubicBezTo>
                  <a:close/>
                </a:path>
              </a:pathLst>
            </a:custGeom>
            <a:solidFill>
              <a:srgbClr val="FFFFFF"/>
            </a:solidFill>
            <a:ln w="2286" cap="flat">
              <a:noFill/>
              <a:prstDash val="solid"/>
              <a:miter/>
            </a:ln>
          </p:spPr>
          <p:txBody>
            <a:bodyPr rtlCol="0" anchor="ctr"/>
            <a:lstStyle/>
            <a:p>
              <a:endParaRPr lang="en-US"/>
            </a:p>
          </p:txBody>
        </p:sp>
        <p:sp>
          <p:nvSpPr>
            <p:cNvPr id="40" name="Freeform 98">
              <a:extLst>
                <a:ext uri="{FF2B5EF4-FFF2-40B4-BE49-F238E27FC236}">
                  <a16:creationId xmlns:a16="http://schemas.microsoft.com/office/drawing/2014/main" id="{7A13DAAA-E9D6-0736-8CF7-161AC74126C8}"/>
                </a:ext>
              </a:extLst>
            </p:cNvPr>
            <p:cNvSpPr/>
            <p:nvPr/>
          </p:nvSpPr>
          <p:spPr>
            <a:xfrm>
              <a:off x="2796387" y="6182029"/>
              <a:ext cx="1828" cy="228"/>
            </a:xfrm>
            <a:custGeom>
              <a:avLst/>
              <a:gdLst>
                <a:gd name="connsiteX0" fmla="*/ 1829 w 1828"/>
                <a:gd name="connsiteY0" fmla="*/ 228 h 228"/>
                <a:gd name="connsiteX1" fmla="*/ 0 w 1828"/>
                <a:gd name="connsiteY1" fmla="*/ 0 h 228"/>
                <a:gd name="connsiteX2" fmla="*/ 1829 w 1828"/>
                <a:gd name="connsiteY2" fmla="*/ 228 h 228"/>
              </a:gdLst>
              <a:ahLst/>
              <a:cxnLst>
                <a:cxn ang="0">
                  <a:pos x="connsiteX0" y="connsiteY0"/>
                </a:cxn>
                <a:cxn ang="0">
                  <a:pos x="connsiteX1" y="connsiteY1"/>
                </a:cxn>
                <a:cxn ang="0">
                  <a:pos x="connsiteX2" y="connsiteY2"/>
                </a:cxn>
              </a:cxnLst>
              <a:rect l="l" t="t" r="r" b="b"/>
              <a:pathLst>
                <a:path w="1828" h="228">
                  <a:moveTo>
                    <a:pt x="1829" y="228"/>
                  </a:moveTo>
                  <a:cubicBezTo>
                    <a:pt x="1143" y="228"/>
                    <a:pt x="686" y="228"/>
                    <a:pt x="0" y="0"/>
                  </a:cubicBezTo>
                  <a:cubicBezTo>
                    <a:pt x="686" y="0"/>
                    <a:pt x="1372" y="228"/>
                    <a:pt x="1829" y="228"/>
                  </a:cubicBezTo>
                  <a:close/>
                </a:path>
              </a:pathLst>
            </a:custGeom>
            <a:solidFill>
              <a:srgbClr val="FFFFFF"/>
            </a:solidFill>
            <a:ln w="2286" cap="flat">
              <a:noFill/>
              <a:prstDash val="solid"/>
              <a:miter/>
            </a:ln>
          </p:spPr>
          <p:txBody>
            <a:bodyPr rtlCol="0" anchor="ctr"/>
            <a:lstStyle/>
            <a:p>
              <a:endParaRPr lang="en-US"/>
            </a:p>
          </p:txBody>
        </p:sp>
        <p:sp>
          <p:nvSpPr>
            <p:cNvPr id="41" name="Freeform 99">
              <a:extLst>
                <a:ext uri="{FF2B5EF4-FFF2-40B4-BE49-F238E27FC236}">
                  <a16:creationId xmlns:a16="http://schemas.microsoft.com/office/drawing/2014/main" id="{97F29FAE-A4DC-FB7F-08C7-B946F81281AE}"/>
                </a:ext>
              </a:extLst>
            </p:cNvPr>
            <p:cNvSpPr/>
            <p:nvPr/>
          </p:nvSpPr>
          <p:spPr>
            <a:xfrm>
              <a:off x="2793644" y="6180658"/>
              <a:ext cx="1828" cy="914"/>
            </a:xfrm>
            <a:custGeom>
              <a:avLst/>
              <a:gdLst>
                <a:gd name="connsiteX0" fmla="*/ 1829 w 1828"/>
                <a:gd name="connsiteY0" fmla="*/ 915 h 914"/>
                <a:gd name="connsiteX1" fmla="*/ 0 w 1828"/>
                <a:gd name="connsiteY1" fmla="*/ 0 h 914"/>
                <a:gd name="connsiteX2" fmla="*/ 1829 w 1828"/>
                <a:gd name="connsiteY2" fmla="*/ 915 h 914"/>
              </a:gdLst>
              <a:ahLst/>
              <a:cxnLst>
                <a:cxn ang="0">
                  <a:pos x="connsiteX0" y="connsiteY0"/>
                </a:cxn>
                <a:cxn ang="0">
                  <a:pos x="connsiteX1" y="connsiteY1"/>
                </a:cxn>
                <a:cxn ang="0">
                  <a:pos x="connsiteX2" y="connsiteY2"/>
                </a:cxn>
              </a:cxnLst>
              <a:rect l="l" t="t" r="r" b="b"/>
              <a:pathLst>
                <a:path w="1828" h="914">
                  <a:moveTo>
                    <a:pt x="1829" y="915"/>
                  </a:moveTo>
                  <a:cubicBezTo>
                    <a:pt x="1143" y="686"/>
                    <a:pt x="457" y="229"/>
                    <a:pt x="0" y="0"/>
                  </a:cubicBezTo>
                  <a:cubicBezTo>
                    <a:pt x="686" y="229"/>
                    <a:pt x="1143" y="686"/>
                    <a:pt x="1829" y="915"/>
                  </a:cubicBezTo>
                  <a:close/>
                </a:path>
              </a:pathLst>
            </a:custGeom>
            <a:solidFill>
              <a:srgbClr val="FFFFFF"/>
            </a:solidFill>
            <a:ln w="2286" cap="flat">
              <a:noFill/>
              <a:prstDash val="solid"/>
              <a:miter/>
            </a:ln>
          </p:spPr>
          <p:txBody>
            <a:bodyPr rtlCol="0" anchor="ctr"/>
            <a:lstStyle/>
            <a:p>
              <a:endParaRPr lang="en-US"/>
            </a:p>
          </p:txBody>
        </p:sp>
        <p:sp>
          <p:nvSpPr>
            <p:cNvPr id="42" name="Freeform 100">
              <a:extLst>
                <a:ext uri="{FF2B5EF4-FFF2-40B4-BE49-F238E27FC236}">
                  <a16:creationId xmlns:a16="http://schemas.microsoft.com/office/drawing/2014/main" id="{C5833B75-0FBE-8AFD-3935-7C696593F7D6}"/>
                </a:ext>
              </a:extLst>
            </p:cNvPr>
            <p:cNvSpPr/>
            <p:nvPr/>
          </p:nvSpPr>
          <p:spPr>
            <a:xfrm>
              <a:off x="2785186" y="6172200"/>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457"/>
                    <a:pt x="0" y="0"/>
                  </a:cubicBezTo>
                  <a:cubicBezTo>
                    <a:pt x="457" y="457"/>
                    <a:pt x="914" y="914"/>
                    <a:pt x="1372" y="1600"/>
                  </a:cubicBezTo>
                  <a:close/>
                </a:path>
              </a:pathLst>
            </a:custGeom>
            <a:solidFill>
              <a:srgbClr val="FFFFFF"/>
            </a:solidFill>
            <a:ln w="2286" cap="flat">
              <a:noFill/>
              <a:prstDash val="solid"/>
              <a:miter/>
            </a:ln>
          </p:spPr>
          <p:txBody>
            <a:bodyPr rtlCol="0" anchor="ctr"/>
            <a:lstStyle/>
            <a:p>
              <a:endParaRPr lang="en-US"/>
            </a:p>
          </p:txBody>
        </p:sp>
        <p:sp>
          <p:nvSpPr>
            <p:cNvPr id="43" name="Freeform 101">
              <a:extLst>
                <a:ext uri="{FF2B5EF4-FFF2-40B4-BE49-F238E27FC236}">
                  <a16:creationId xmlns:a16="http://schemas.microsoft.com/office/drawing/2014/main" id="{6786F011-3832-F207-42EB-B0F45820A41A}"/>
                </a:ext>
              </a:extLst>
            </p:cNvPr>
            <p:cNvSpPr/>
            <p:nvPr/>
          </p:nvSpPr>
          <p:spPr>
            <a:xfrm>
              <a:off x="2781300" y="6166485"/>
              <a:ext cx="1143" cy="1828"/>
            </a:xfrm>
            <a:custGeom>
              <a:avLst/>
              <a:gdLst>
                <a:gd name="connsiteX0" fmla="*/ 1143 w 1143"/>
                <a:gd name="connsiteY0" fmla="*/ 1829 h 1828"/>
                <a:gd name="connsiteX1" fmla="*/ 0 w 1143"/>
                <a:gd name="connsiteY1" fmla="*/ 0 h 1828"/>
                <a:gd name="connsiteX2" fmla="*/ 1143 w 1143"/>
                <a:gd name="connsiteY2" fmla="*/ 1829 h 1828"/>
              </a:gdLst>
              <a:ahLst/>
              <a:cxnLst>
                <a:cxn ang="0">
                  <a:pos x="connsiteX0" y="connsiteY0"/>
                </a:cxn>
                <a:cxn ang="0">
                  <a:pos x="connsiteX1" y="connsiteY1"/>
                </a:cxn>
                <a:cxn ang="0">
                  <a:pos x="connsiteX2" y="connsiteY2"/>
                </a:cxn>
              </a:cxnLst>
              <a:rect l="l" t="t" r="r" b="b"/>
              <a:pathLst>
                <a:path w="1143" h="1828">
                  <a:moveTo>
                    <a:pt x="1143" y="1829"/>
                  </a:moveTo>
                  <a:cubicBezTo>
                    <a:pt x="686" y="1143"/>
                    <a:pt x="457" y="686"/>
                    <a:pt x="0" y="0"/>
                  </a:cubicBezTo>
                  <a:cubicBezTo>
                    <a:pt x="457" y="686"/>
                    <a:pt x="914" y="1143"/>
                    <a:pt x="1143" y="1829"/>
                  </a:cubicBezTo>
                  <a:close/>
                </a:path>
              </a:pathLst>
            </a:custGeom>
            <a:solidFill>
              <a:srgbClr val="FFFFFF"/>
            </a:solidFill>
            <a:ln w="2286" cap="flat">
              <a:noFill/>
              <a:prstDash val="solid"/>
              <a:miter/>
            </a:ln>
          </p:spPr>
          <p:txBody>
            <a:bodyPr rtlCol="0" anchor="ctr"/>
            <a:lstStyle/>
            <a:p>
              <a:endParaRPr lang="en-US"/>
            </a:p>
          </p:txBody>
        </p:sp>
        <p:sp>
          <p:nvSpPr>
            <p:cNvPr id="44" name="Freeform 102">
              <a:extLst>
                <a:ext uri="{FF2B5EF4-FFF2-40B4-BE49-F238E27FC236}">
                  <a16:creationId xmlns:a16="http://schemas.microsoft.com/office/drawing/2014/main" id="{C75E7191-1A8A-7974-BBF2-B9DA94CB11FC}"/>
                </a:ext>
              </a:extLst>
            </p:cNvPr>
            <p:cNvSpPr/>
            <p:nvPr/>
          </p:nvSpPr>
          <p:spPr>
            <a:xfrm>
              <a:off x="3211068" y="545485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45" name="Freeform 103">
              <a:extLst>
                <a:ext uri="{FF2B5EF4-FFF2-40B4-BE49-F238E27FC236}">
                  <a16:creationId xmlns:a16="http://schemas.microsoft.com/office/drawing/2014/main" id="{D33F8C11-DF50-7FAC-B1A7-0B93575A6184}"/>
                </a:ext>
              </a:extLst>
            </p:cNvPr>
            <p:cNvSpPr/>
            <p:nvPr/>
          </p:nvSpPr>
          <p:spPr>
            <a:xfrm>
              <a:off x="3418636" y="5502402"/>
              <a:ext cx="8458" cy="1143"/>
            </a:xfrm>
            <a:custGeom>
              <a:avLst/>
              <a:gdLst>
                <a:gd name="connsiteX0" fmla="*/ 0 w 8458"/>
                <a:gd name="connsiteY0" fmla="*/ 0 h 1143"/>
                <a:gd name="connsiteX1" fmla="*/ 8458 w 8458"/>
                <a:gd name="connsiteY1" fmla="*/ 1143 h 1143"/>
                <a:gd name="connsiteX2" fmla="*/ 0 w 8458"/>
                <a:gd name="connsiteY2" fmla="*/ 0 h 1143"/>
              </a:gdLst>
              <a:ahLst/>
              <a:cxnLst>
                <a:cxn ang="0">
                  <a:pos x="connsiteX0" y="connsiteY0"/>
                </a:cxn>
                <a:cxn ang="0">
                  <a:pos x="connsiteX1" y="connsiteY1"/>
                </a:cxn>
                <a:cxn ang="0">
                  <a:pos x="connsiteX2" y="connsiteY2"/>
                </a:cxn>
              </a:cxnLst>
              <a:rect l="l" t="t" r="r" b="b"/>
              <a:pathLst>
                <a:path w="8458" h="1143">
                  <a:moveTo>
                    <a:pt x="0" y="0"/>
                  </a:moveTo>
                  <a:cubicBezTo>
                    <a:pt x="2743" y="457"/>
                    <a:pt x="5715" y="686"/>
                    <a:pt x="8458" y="1143"/>
                  </a:cubicBezTo>
                  <a:cubicBezTo>
                    <a:pt x="5715" y="686"/>
                    <a:pt x="2743" y="457"/>
                    <a:pt x="0" y="0"/>
                  </a:cubicBezTo>
                  <a:close/>
                </a:path>
              </a:pathLst>
            </a:custGeom>
            <a:solidFill>
              <a:srgbClr val="FFFFFF"/>
            </a:solidFill>
            <a:ln w="2286" cap="flat">
              <a:noFill/>
              <a:prstDash val="solid"/>
              <a:miter/>
            </a:ln>
          </p:spPr>
          <p:txBody>
            <a:bodyPr rtlCol="0" anchor="ctr"/>
            <a:lstStyle/>
            <a:p>
              <a:endParaRPr lang="en-US"/>
            </a:p>
          </p:txBody>
        </p:sp>
        <p:sp>
          <p:nvSpPr>
            <p:cNvPr id="46" name="Freeform 104">
              <a:extLst>
                <a:ext uri="{FF2B5EF4-FFF2-40B4-BE49-F238E27FC236}">
                  <a16:creationId xmlns:a16="http://schemas.microsoft.com/office/drawing/2014/main" id="{C044616D-92FD-00E2-CDC6-E64E37197980}"/>
                </a:ext>
              </a:extLst>
            </p:cNvPr>
            <p:cNvSpPr/>
            <p:nvPr/>
          </p:nvSpPr>
          <p:spPr>
            <a:xfrm>
              <a:off x="2810560" y="6184087"/>
              <a:ext cx="5029" cy="457"/>
            </a:xfrm>
            <a:custGeom>
              <a:avLst/>
              <a:gdLst>
                <a:gd name="connsiteX0" fmla="*/ 5029 w 5029"/>
                <a:gd name="connsiteY0" fmla="*/ 457 h 457"/>
                <a:gd name="connsiteX1" fmla="*/ 0 w 5029"/>
                <a:gd name="connsiteY1" fmla="*/ 0 h 457"/>
                <a:gd name="connsiteX2" fmla="*/ 5029 w 5029"/>
                <a:gd name="connsiteY2" fmla="*/ 457 h 457"/>
              </a:gdLst>
              <a:ahLst/>
              <a:cxnLst>
                <a:cxn ang="0">
                  <a:pos x="connsiteX0" y="connsiteY0"/>
                </a:cxn>
                <a:cxn ang="0">
                  <a:pos x="connsiteX1" y="connsiteY1"/>
                </a:cxn>
                <a:cxn ang="0">
                  <a:pos x="connsiteX2" y="connsiteY2"/>
                </a:cxn>
              </a:cxnLst>
              <a:rect l="l" t="t" r="r" b="b"/>
              <a:pathLst>
                <a:path w="5029" h="457">
                  <a:moveTo>
                    <a:pt x="5029" y="457"/>
                  </a:moveTo>
                  <a:cubicBezTo>
                    <a:pt x="3200" y="229"/>
                    <a:pt x="1600" y="0"/>
                    <a:pt x="0" y="0"/>
                  </a:cubicBezTo>
                  <a:cubicBezTo>
                    <a:pt x="1600" y="229"/>
                    <a:pt x="3200" y="457"/>
                    <a:pt x="5029" y="457"/>
                  </a:cubicBezTo>
                  <a:close/>
                </a:path>
              </a:pathLst>
            </a:custGeom>
            <a:solidFill>
              <a:srgbClr val="FFFFFF"/>
            </a:solidFill>
            <a:ln w="2286" cap="flat">
              <a:noFill/>
              <a:prstDash val="solid"/>
              <a:miter/>
            </a:ln>
          </p:spPr>
          <p:txBody>
            <a:bodyPr rtlCol="0" anchor="ctr"/>
            <a:lstStyle/>
            <a:p>
              <a:endParaRPr lang="en-US"/>
            </a:p>
          </p:txBody>
        </p:sp>
        <p:sp>
          <p:nvSpPr>
            <p:cNvPr id="47" name="Freeform 105">
              <a:extLst>
                <a:ext uri="{FF2B5EF4-FFF2-40B4-BE49-F238E27FC236}">
                  <a16:creationId xmlns:a16="http://schemas.microsoft.com/office/drawing/2014/main" id="{656A19E7-4488-E4AF-C862-E8300F773C14}"/>
                </a:ext>
              </a:extLst>
            </p:cNvPr>
            <p:cNvSpPr/>
            <p:nvPr/>
          </p:nvSpPr>
          <p:spPr>
            <a:xfrm>
              <a:off x="2757525" y="6054699"/>
              <a:ext cx="228" cy="11658"/>
            </a:xfrm>
            <a:custGeom>
              <a:avLst/>
              <a:gdLst>
                <a:gd name="connsiteX0" fmla="*/ 229 w 228"/>
                <a:gd name="connsiteY0" fmla="*/ 11658 h 11658"/>
                <a:gd name="connsiteX1" fmla="*/ 0 w 228"/>
                <a:gd name="connsiteY1" fmla="*/ 0 h 11658"/>
                <a:gd name="connsiteX2" fmla="*/ 229 w 228"/>
                <a:gd name="connsiteY2" fmla="*/ 11658 h 11658"/>
              </a:gdLst>
              <a:ahLst/>
              <a:cxnLst>
                <a:cxn ang="0">
                  <a:pos x="connsiteX0" y="connsiteY0"/>
                </a:cxn>
                <a:cxn ang="0">
                  <a:pos x="connsiteX1" y="connsiteY1"/>
                </a:cxn>
                <a:cxn ang="0">
                  <a:pos x="connsiteX2" y="connsiteY2"/>
                </a:cxn>
              </a:cxnLst>
              <a:rect l="l" t="t" r="r" b="b"/>
              <a:pathLst>
                <a:path w="228" h="11658">
                  <a:moveTo>
                    <a:pt x="229" y="11658"/>
                  </a:moveTo>
                  <a:cubicBezTo>
                    <a:pt x="0" y="7772"/>
                    <a:pt x="0" y="3886"/>
                    <a:pt x="0" y="0"/>
                  </a:cubicBezTo>
                  <a:cubicBezTo>
                    <a:pt x="0" y="3657"/>
                    <a:pt x="229" y="7772"/>
                    <a:pt x="229" y="11658"/>
                  </a:cubicBezTo>
                  <a:close/>
                </a:path>
              </a:pathLst>
            </a:custGeom>
            <a:solidFill>
              <a:srgbClr val="FFFFFF"/>
            </a:solidFill>
            <a:ln w="2286" cap="flat">
              <a:noFill/>
              <a:prstDash val="solid"/>
              <a:miter/>
            </a:ln>
          </p:spPr>
          <p:txBody>
            <a:bodyPr rtlCol="0" anchor="ctr"/>
            <a:lstStyle/>
            <a:p>
              <a:endParaRPr lang="en-US"/>
            </a:p>
          </p:txBody>
        </p:sp>
        <p:sp>
          <p:nvSpPr>
            <p:cNvPr id="48" name="Freeform 106">
              <a:extLst>
                <a:ext uri="{FF2B5EF4-FFF2-40B4-BE49-F238E27FC236}">
                  <a16:creationId xmlns:a16="http://schemas.microsoft.com/office/drawing/2014/main" id="{EE796702-704B-4FEE-2191-FF7982368A94}"/>
                </a:ext>
              </a:extLst>
            </p:cNvPr>
            <p:cNvSpPr/>
            <p:nvPr/>
          </p:nvSpPr>
          <p:spPr>
            <a:xfrm>
              <a:off x="3430524" y="5504002"/>
              <a:ext cx="11658" cy="1828"/>
            </a:xfrm>
            <a:custGeom>
              <a:avLst/>
              <a:gdLst>
                <a:gd name="connsiteX0" fmla="*/ 0 w 11658"/>
                <a:gd name="connsiteY0" fmla="*/ 0 h 1828"/>
                <a:gd name="connsiteX1" fmla="*/ 11659 w 11658"/>
                <a:gd name="connsiteY1" fmla="*/ 1829 h 1828"/>
                <a:gd name="connsiteX2" fmla="*/ 0 w 11658"/>
                <a:gd name="connsiteY2" fmla="*/ 0 h 1828"/>
              </a:gdLst>
              <a:ahLst/>
              <a:cxnLst>
                <a:cxn ang="0">
                  <a:pos x="connsiteX0" y="connsiteY0"/>
                </a:cxn>
                <a:cxn ang="0">
                  <a:pos x="connsiteX1" y="connsiteY1"/>
                </a:cxn>
                <a:cxn ang="0">
                  <a:pos x="connsiteX2" y="connsiteY2"/>
                </a:cxn>
              </a:cxnLst>
              <a:rect l="l" t="t" r="r" b="b"/>
              <a:pathLst>
                <a:path w="11658" h="1828">
                  <a:moveTo>
                    <a:pt x="0" y="0"/>
                  </a:moveTo>
                  <a:cubicBezTo>
                    <a:pt x="3886" y="457"/>
                    <a:pt x="7772" y="1143"/>
                    <a:pt x="11659" y="1829"/>
                  </a:cubicBezTo>
                  <a:cubicBezTo>
                    <a:pt x="7772" y="1143"/>
                    <a:pt x="3886" y="686"/>
                    <a:pt x="0" y="0"/>
                  </a:cubicBezTo>
                  <a:close/>
                </a:path>
              </a:pathLst>
            </a:custGeom>
            <a:solidFill>
              <a:srgbClr val="FFFFFF"/>
            </a:solidFill>
            <a:ln w="2286" cap="flat">
              <a:noFill/>
              <a:prstDash val="solid"/>
              <a:miter/>
            </a:ln>
          </p:spPr>
          <p:txBody>
            <a:bodyPr rtlCol="0" anchor="ctr"/>
            <a:lstStyle/>
            <a:p>
              <a:endParaRPr lang="en-US"/>
            </a:p>
          </p:txBody>
        </p:sp>
        <p:sp>
          <p:nvSpPr>
            <p:cNvPr id="49" name="Freeform 107">
              <a:extLst>
                <a:ext uri="{FF2B5EF4-FFF2-40B4-BE49-F238E27FC236}">
                  <a16:creationId xmlns:a16="http://schemas.microsoft.com/office/drawing/2014/main" id="{218AB961-FAE3-B3EA-66CA-3320D6188FCB}"/>
                </a:ext>
              </a:extLst>
            </p:cNvPr>
            <p:cNvSpPr/>
            <p:nvPr/>
          </p:nvSpPr>
          <p:spPr>
            <a:xfrm>
              <a:off x="3406063" y="5500801"/>
              <a:ext cx="8915" cy="1143"/>
            </a:xfrm>
            <a:custGeom>
              <a:avLst/>
              <a:gdLst>
                <a:gd name="connsiteX0" fmla="*/ 0 w 8915"/>
                <a:gd name="connsiteY0" fmla="*/ 0 h 1143"/>
                <a:gd name="connsiteX1" fmla="*/ 8915 w 8915"/>
                <a:gd name="connsiteY1" fmla="*/ 1143 h 1143"/>
                <a:gd name="connsiteX2" fmla="*/ 0 w 8915"/>
                <a:gd name="connsiteY2" fmla="*/ 0 h 1143"/>
              </a:gdLst>
              <a:ahLst/>
              <a:cxnLst>
                <a:cxn ang="0">
                  <a:pos x="connsiteX0" y="connsiteY0"/>
                </a:cxn>
                <a:cxn ang="0">
                  <a:pos x="connsiteX1" y="connsiteY1"/>
                </a:cxn>
                <a:cxn ang="0">
                  <a:pos x="connsiteX2" y="connsiteY2"/>
                </a:cxn>
              </a:cxnLst>
              <a:rect l="l" t="t" r="r" b="b"/>
              <a:pathLst>
                <a:path w="8915" h="1143">
                  <a:moveTo>
                    <a:pt x="0" y="0"/>
                  </a:moveTo>
                  <a:cubicBezTo>
                    <a:pt x="2972" y="228"/>
                    <a:pt x="5944" y="686"/>
                    <a:pt x="8915" y="1143"/>
                  </a:cubicBezTo>
                  <a:cubicBezTo>
                    <a:pt x="5944" y="686"/>
                    <a:pt x="2972" y="457"/>
                    <a:pt x="0" y="0"/>
                  </a:cubicBezTo>
                  <a:close/>
                </a:path>
              </a:pathLst>
            </a:custGeom>
            <a:solidFill>
              <a:srgbClr val="FFFFFF"/>
            </a:solidFill>
            <a:ln w="2286" cap="flat">
              <a:noFill/>
              <a:prstDash val="solid"/>
              <a:miter/>
            </a:ln>
          </p:spPr>
          <p:txBody>
            <a:bodyPr rtlCol="0" anchor="ctr"/>
            <a:lstStyle/>
            <a:p>
              <a:endParaRPr lang="en-US"/>
            </a:p>
          </p:txBody>
        </p:sp>
        <p:sp>
          <p:nvSpPr>
            <p:cNvPr id="50" name="Freeform 108">
              <a:extLst>
                <a:ext uri="{FF2B5EF4-FFF2-40B4-BE49-F238E27FC236}">
                  <a16:creationId xmlns:a16="http://schemas.microsoft.com/office/drawing/2014/main" id="{E5E0930B-F2D1-9046-B295-97DCBBBE5056}"/>
                </a:ext>
              </a:extLst>
            </p:cNvPr>
            <p:cNvSpPr/>
            <p:nvPr/>
          </p:nvSpPr>
          <p:spPr>
            <a:xfrm>
              <a:off x="2804845" y="6183172"/>
              <a:ext cx="2286" cy="457"/>
            </a:xfrm>
            <a:custGeom>
              <a:avLst/>
              <a:gdLst>
                <a:gd name="connsiteX0" fmla="*/ 2286 w 2286"/>
                <a:gd name="connsiteY0" fmla="*/ 457 h 457"/>
                <a:gd name="connsiteX1" fmla="*/ 0 w 2286"/>
                <a:gd name="connsiteY1" fmla="*/ 0 h 457"/>
                <a:gd name="connsiteX2" fmla="*/ 2286 w 2286"/>
                <a:gd name="connsiteY2" fmla="*/ 457 h 457"/>
              </a:gdLst>
              <a:ahLst/>
              <a:cxnLst>
                <a:cxn ang="0">
                  <a:pos x="connsiteX0" y="connsiteY0"/>
                </a:cxn>
                <a:cxn ang="0">
                  <a:pos x="connsiteX1" y="connsiteY1"/>
                </a:cxn>
                <a:cxn ang="0">
                  <a:pos x="connsiteX2" y="connsiteY2"/>
                </a:cxn>
              </a:cxnLst>
              <a:rect l="l" t="t" r="r" b="b"/>
              <a:pathLst>
                <a:path w="2286" h="457">
                  <a:moveTo>
                    <a:pt x="2286" y="457"/>
                  </a:moveTo>
                  <a:cubicBezTo>
                    <a:pt x="1372" y="228"/>
                    <a:pt x="686" y="228"/>
                    <a:pt x="0" y="0"/>
                  </a:cubicBezTo>
                  <a:cubicBezTo>
                    <a:pt x="457" y="228"/>
                    <a:pt x="1372" y="228"/>
                    <a:pt x="2286" y="457"/>
                  </a:cubicBezTo>
                  <a:close/>
                </a:path>
              </a:pathLst>
            </a:custGeom>
            <a:solidFill>
              <a:srgbClr val="FFFFFF"/>
            </a:solidFill>
            <a:ln w="2286" cap="flat">
              <a:noFill/>
              <a:prstDash val="solid"/>
              <a:miter/>
            </a:ln>
          </p:spPr>
          <p:txBody>
            <a:bodyPr rtlCol="0" anchor="ctr"/>
            <a:lstStyle/>
            <a:p>
              <a:endParaRPr lang="en-US"/>
            </a:p>
          </p:txBody>
        </p:sp>
        <p:sp>
          <p:nvSpPr>
            <p:cNvPr id="51" name="Freeform 109">
              <a:extLst>
                <a:ext uri="{FF2B5EF4-FFF2-40B4-BE49-F238E27FC236}">
                  <a16:creationId xmlns:a16="http://schemas.microsoft.com/office/drawing/2014/main" id="{8D5164A5-93AC-AC81-EAEB-075C52B823CF}"/>
                </a:ext>
              </a:extLst>
            </p:cNvPr>
            <p:cNvSpPr/>
            <p:nvPr/>
          </p:nvSpPr>
          <p:spPr>
            <a:xfrm>
              <a:off x="2727579" y="5945886"/>
              <a:ext cx="2971" cy="1828"/>
            </a:xfrm>
            <a:custGeom>
              <a:avLst/>
              <a:gdLst>
                <a:gd name="connsiteX0" fmla="*/ 2972 w 2971"/>
                <a:gd name="connsiteY0" fmla="*/ 1829 h 1828"/>
                <a:gd name="connsiteX1" fmla="*/ 0 w 2971"/>
                <a:gd name="connsiteY1" fmla="*/ 0 h 1828"/>
                <a:gd name="connsiteX2" fmla="*/ 2972 w 2971"/>
                <a:gd name="connsiteY2" fmla="*/ 1829 h 1828"/>
              </a:gdLst>
              <a:ahLst/>
              <a:cxnLst>
                <a:cxn ang="0">
                  <a:pos x="connsiteX0" y="connsiteY0"/>
                </a:cxn>
                <a:cxn ang="0">
                  <a:pos x="connsiteX1" y="connsiteY1"/>
                </a:cxn>
                <a:cxn ang="0">
                  <a:pos x="connsiteX2" y="connsiteY2"/>
                </a:cxn>
              </a:cxnLst>
              <a:rect l="l" t="t" r="r" b="b"/>
              <a:pathLst>
                <a:path w="2971" h="1828">
                  <a:moveTo>
                    <a:pt x="2972" y="1829"/>
                  </a:moveTo>
                  <a:cubicBezTo>
                    <a:pt x="2057" y="1143"/>
                    <a:pt x="914" y="457"/>
                    <a:pt x="0" y="0"/>
                  </a:cubicBezTo>
                  <a:cubicBezTo>
                    <a:pt x="914" y="457"/>
                    <a:pt x="1829" y="1143"/>
                    <a:pt x="2972" y="1829"/>
                  </a:cubicBezTo>
                  <a:close/>
                </a:path>
              </a:pathLst>
            </a:custGeom>
            <a:solidFill>
              <a:srgbClr val="FFFFFF"/>
            </a:solidFill>
            <a:ln w="2286" cap="flat">
              <a:noFill/>
              <a:prstDash val="solid"/>
              <a:miter/>
            </a:ln>
          </p:spPr>
          <p:txBody>
            <a:bodyPr rtlCol="0" anchor="ctr"/>
            <a:lstStyle/>
            <a:p>
              <a:endParaRPr lang="en-US"/>
            </a:p>
          </p:txBody>
        </p:sp>
        <p:sp>
          <p:nvSpPr>
            <p:cNvPr id="52" name="Freeform 110">
              <a:extLst>
                <a:ext uri="{FF2B5EF4-FFF2-40B4-BE49-F238E27FC236}">
                  <a16:creationId xmlns:a16="http://schemas.microsoft.com/office/drawing/2014/main" id="{F8786A4A-B6A0-901E-7A7D-151CFECE2F85}"/>
                </a:ext>
              </a:extLst>
            </p:cNvPr>
            <p:cNvSpPr/>
            <p:nvPr/>
          </p:nvSpPr>
          <p:spPr>
            <a:xfrm>
              <a:off x="2519781" y="5880277"/>
              <a:ext cx="1371" cy="8001"/>
            </a:xfrm>
            <a:custGeom>
              <a:avLst/>
              <a:gdLst>
                <a:gd name="connsiteX0" fmla="*/ 0 w 1371"/>
                <a:gd name="connsiteY0" fmla="*/ 0 h 8001"/>
                <a:gd name="connsiteX1" fmla="*/ 1372 w 1371"/>
                <a:gd name="connsiteY1" fmla="*/ 8001 h 8001"/>
                <a:gd name="connsiteX2" fmla="*/ 0 w 1371"/>
                <a:gd name="connsiteY2" fmla="*/ 0 h 8001"/>
                <a:gd name="connsiteX3" fmla="*/ 0 w 1371"/>
                <a:gd name="connsiteY3" fmla="*/ 0 h 8001"/>
              </a:gdLst>
              <a:ahLst/>
              <a:cxnLst>
                <a:cxn ang="0">
                  <a:pos x="connsiteX0" y="connsiteY0"/>
                </a:cxn>
                <a:cxn ang="0">
                  <a:pos x="connsiteX1" y="connsiteY1"/>
                </a:cxn>
                <a:cxn ang="0">
                  <a:pos x="connsiteX2" y="connsiteY2"/>
                </a:cxn>
                <a:cxn ang="0">
                  <a:pos x="connsiteX3" y="connsiteY3"/>
                </a:cxn>
              </a:cxnLst>
              <a:rect l="l" t="t" r="r" b="b"/>
              <a:pathLst>
                <a:path w="1371" h="8001">
                  <a:moveTo>
                    <a:pt x="0" y="0"/>
                  </a:moveTo>
                  <a:cubicBezTo>
                    <a:pt x="229" y="2743"/>
                    <a:pt x="686" y="5486"/>
                    <a:pt x="1372" y="8001"/>
                  </a:cubicBezTo>
                  <a:cubicBezTo>
                    <a:pt x="686" y="5486"/>
                    <a:pt x="229" y="2972"/>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3" name="Freeform 111">
              <a:extLst>
                <a:ext uri="{FF2B5EF4-FFF2-40B4-BE49-F238E27FC236}">
                  <a16:creationId xmlns:a16="http://schemas.microsoft.com/office/drawing/2014/main" id="{CD44F6FB-458D-9627-E7DE-D2EBB83ADDCD}"/>
                </a:ext>
              </a:extLst>
            </p:cNvPr>
            <p:cNvSpPr/>
            <p:nvPr/>
          </p:nvSpPr>
          <p:spPr>
            <a:xfrm>
              <a:off x="2520924" y="5888278"/>
              <a:ext cx="5029" cy="13944"/>
            </a:xfrm>
            <a:custGeom>
              <a:avLst/>
              <a:gdLst>
                <a:gd name="connsiteX0" fmla="*/ 5029 w 5029"/>
                <a:gd name="connsiteY0" fmla="*/ 13944 h 13944"/>
                <a:gd name="connsiteX1" fmla="*/ 0 w 5029"/>
                <a:gd name="connsiteY1" fmla="*/ 0 h 13944"/>
                <a:gd name="connsiteX2" fmla="*/ 5029 w 5029"/>
                <a:gd name="connsiteY2" fmla="*/ 13944 h 13944"/>
              </a:gdLst>
              <a:ahLst/>
              <a:cxnLst>
                <a:cxn ang="0">
                  <a:pos x="connsiteX0" y="connsiteY0"/>
                </a:cxn>
                <a:cxn ang="0">
                  <a:pos x="connsiteX1" y="connsiteY1"/>
                </a:cxn>
                <a:cxn ang="0">
                  <a:pos x="connsiteX2" y="connsiteY2"/>
                </a:cxn>
              </a:cxnLst>
              <a:rect l="l" t="t" r="r" b="b"/>
              <a:pathLst>
                <a:path w="5029" h="13944">
                  <a:moveTo>
                    <a:pt x="5029" y="13944"/>
                  </a:moveTo>
                  <a:cubicBezTo>
                    <a:pt x="2972" y="9830"/>
                    <a:pt x="1143" y="5029"/>
                    <a:pt x="0" y="0"/>
                  </a:cubicBezTo>
                  <a:cubicBezTo>
                    <a:pt x="1143" y="5258"/>
                    <a:pt x="2972" y="9830"/>
                    <a:pt x="5029" y="13944"/>
                  </a:cubicBezTo>
                  <a:close/>
                </a:path>
              </a:pathLst>
            </a:custGeom>
            <a:solidFill>
              <a:srgbClr val="FFFFFF"/>
            </a:solidFill>
            <a:ln w="2286" cap="flat">
              <a:noFill/>
              <a:prstDash val="solid"/>
              <a:miter/>
            </a:ln>
          </p:spPr>
          <p:txBody>
            <a:bodyPr rtlCol="0" anchor="ctr"/>
            <a:lstStyle/>
            <a:p>
              <a:endParaRPr lang="en-US"/>
            </a:p>
          </p:txBody>
        </p:sp>
        <p:sp>
          <p:nvSpPr>
            <p:cNvPr id="54" name="Freeform 112">
              <a:extLst>
                <a:ext uri="{FF2B5EF4-FFF2-40B4-BE49-F238E27FC236}">
                  <a16:creationId xmlns:a16="http://schemas.microsoft.com/office/drawing/2014/main" id="{F4BB05EB-4556-2C81-5417-9758AE2DD889}"/>
                </a:ext>
              </a:extLst>
            </p:cNvPr>
            <p:cNvSpPr/>
            <p:nvPr/>
          </p:nvSpPr>
          <p:spPr>
            <a:xfrm>
              <a:off x="2704490" y="5940399"/>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55" name="Freeform 113">
              <a:extLst>
                <a:ext uri="{FF2B5EF4-FFF2-40B4-BE49-F238E27FC236}">
                  <a16:creationId xmlns:a16="http://schemas.microsoft.com/office/drawing/2014/main" id="{2FF04D1F-0A1B-14D0-5B9A-981BE1D8AB91}"/>
                </a:ext>
              </a:extLst>
            </p:cNvPr>
            <p:cNvSpPr/>
            <p:nvPr/>
          </p:nvSpPr>
          <p:spPr>
            <a:xfrm>
              <a:off x="2715006" y="5941314"/>
              <a:ext cx="5486" cy="1371"/>
            </a:xfrm>
            <a:custGeom>
              <a:avLst/>
              <a:gdLst>
                <a:gd name="connsiteX0" fmla="*/ 5486 w 5486"/>
                <a:gd name="connsiteY0" fmla="*/ 1372 h 1371"/>
                <a:gd name="connsiteX1" fmla="*/ 0 w 5486"/>
                <a:gd name="connsiteY1" fmla="*/ 0 h 1371"/>
                <a:gd name="connsiteX2" fmla="*/ 5486 w 5486"/>
                <a:gd name="connsiteY2" fmla="*/ 1372 h 1371"/>
              </a:gdLst>
              <a:ahLst/>
              <a:cxnLst>
                <a:cxn ang="0">
                  <a:pos x="connsiteX0" y="connsiteY0"/>
                </a:cxn>
                <a:cxn ang="0">
                  <a:pos x="connsiteX1" y="connsiteY1"/>
                </a:cxn>
                <a:cxn ang="0">
                  <a:pos x="connsiteX2" y="connsiteY2"/>
                </a:cxn>
              </a:cxnLst>
              <a:rect l="l" t="t" r="r" b="b"/>
              <a:pathLst>
                <a:path w="5486" h="1371">
                  <a:moveTo>
                    <a:pt x="5486" y="1372"/>
                  </a:moveTo>
                  <a:cubicBezTo>
                    <a:pt x="3658" y="686"/>
                    <a:pt x="1829" y="229"/>
                    <a:pt x="0" y="0"/>
                  </a:cubicBezTo>
                  <a:cubicBezTo>
                    <a:pt x="1829" y="457"/>
                    <a:pt x="3658" y="914"/>
                    <a:pt x="5486" y="1372"/>
                  </a:cubicBezTo>
                  <a:close/>
                </a:path>
              </a:pathLst>
            </a:custGeom>
            <a:solidFill>
              <a:srgbClr val="FFFFFF"/>
            </a:solidFill>
            <a:ln w="2286" cap="flat">
              <a:noFill/>
              <a:prstDash val="solid"/>
              <a:miter/>
            </a:ln>
          </p:spPr>
          <p:txBody>
            <a:bodyPr rtlCol="0" anchor="ctr"/>
            <a:lstStyle/>
            <a:p>
              <a:endParaRPr lang="en-US"/>
            </a:p>
          </p:txBody>
        </p:sp>
        <p:sp>
          <p:nvSpPr>
            <p:cNvPr id="56" name="Freeform 114">
              <a:extLst>
                <a:ext uri="{FF2B5EF4-FFF2-40B4-BE49-F238E27FC236}">
                  <a16:creationId xmlns:a16="http://schemas.microsoft.com/office/drawing/2014/main" id="{0F3ED29E-049E-E71F-4649-B37A024DF296}"/>
                </a:ext>
              </a:extLst>
            </p:cNvPr>
            <p:cNvSpPr/>
            <p:nvPr/>
          </p:nvSpPr>
          <p:spPr>
            <a:xfrm>
              <a:off x="2820847" y="6185001"/>
              <a:ext cx="3200" cy="228"/>
            </a:xfrm>
            <a:custGeom>
              <a:avLst/>
              <a:gdLst>
                <a:gd name="connsiteX0" fmla="*/ 3200 w 3200"/>
                <a:gd name="connsiteY0" fmla="*/ 228 h 228"/>
                <a:gd name="connsiteX1" fmla="*/ 0 w 3200"/>
                <a:gd name="connsiteY1" fmla="*/ 0 h 228"/>
                <a:gd name="connsiteX2" fmla="*/ 3200 w 3200"/>
                <a:gd name="connsiteY2" fmla="*/ 228 h 228"/>
              </a:gdLst>
              <a:ahLst/>
              <a:cxnLst>
                <a:cxn ang="0">
                  <a:pos x="connsiteX0" y="connsiteY0"/>
                </a:cxn>
                <a:cxn ang="0">
                  <a:pos x="connsiteX1" y="connsiteY1"/>
                </a:cxn>
                <a:cxn ang="0">
                  <a:pos x="connsiteX2" y="connsiteY2"/>
                </a:cxn>
              </a:cxnLst>
              <a:rect l="l" t="t" r="r" b="b"/>
              <a:pathLst>
                <a:path w="3200" h="228">
                  <a:moveTo>
                    <a:pt x="3200" y="228"/>
                  </a:moveTo>
                  <a:cubicBezTo>
                    <a:pt x="2057" y="228"/>
                    <a:pt x="914" y="0"/>
                    <a:pt x="0" y="0"/>
                  </a:cubicBezTo>
                  <a:cubicBezTo>
                    <a:pt x="914" y="228"/>
                    <a:pt x="2057" y="228"/>
                    <a:pt x="3200" y="228"/>
                  </a:cubicBezTo>
                  <a:close/>
                </a:path>
              </a:pathLst>
            </a:custGeom>
            <a:solidFill>
              <a:srgbClr val="FFFFFF"/>
            </a:solidFill>
            <a:ln w="2286" cap="flat">
              <a:noFill/>
              <a:prstDash val="solid"/>
              <a:miter/>
            </a:ln>
          </p:spPr>
          <p:txBody>
            <a:bodyPr rtlCol="0" anchor="ctr"/>
            <a:lstStyle/>
            <a:p>
              <a:endParaRPr lang="en-US"/>
            </a:p>
          </p:txBody>
        </p:sp>
        <p:sp>
          <p:nvSpPr>
            <p:cNvPr id="57" name="Freeform 115">
              <a:extLst>
                <a:ext uri="{FF2B5EF4-FFF2-40B4-BE49-F238E27FC236}">
                  <a16:creationId xmlns:a16="http://schemas.microsoft.com/office/drawing/2014/main" id="{98A64A22-7EE5-C522-5437-8D25DC45FB69}"/>
                </a:ext>
              </a:extLst>
            </p:cNvPr>
            <p:cNvSpPr/>
            <p:nvPr/>
          </p:nvSpPr>
          <p:spPr>
            <a:xfrm>
              <a:off x="2799130" y="6182258"/>
              <a:ext cx="2514" cy="685"/>
            </a:xfrm>
            <a:custGeom>
              <a:avLst/>
              <a:gdLst>
                <a:gd name="connsiteX0" fmla="*/ 0 w 2514"/>
                <a:gd name="connsiteY0" fmla="*/ 0 h 685"/>
                <a:gd name="connsiteX1" fmla="*/ 2515 w 2514"/>
                <a:gd name="connsiteY1" fmla="*/ 686 h 685"/>
                <a:gd name="connsiteX2" fmla="*/ 0 w 2514"/>
                <a:gd name="connsiteY2" fmla="*/ 0 h 685"/>
                <a:gd name="connsiteX3" fmla="*/ 0 w 2514"/>
                <a:gd name="connsiteY3" fmla="*/ 0 h 685"/>
              </a:gdLst>
              <a:ahLst/>
              <a:cxnLst>
                <a:cxn ang="0">
                  <a:pos x="connsiteX0" y="connsiteY0"/>
                </a:cxn>
                <a:cxn ang="0">
                  <a:pos x="connsiteX1" y="connsiteY1"/>
                </a:cxn>
                <a:cxn ang="0">
                  <a:pos x="connsiteX2" y="connsiteY2"/>
                </a:cxn>
                <a:cxn ang="0">
                  <a:pos x="connsiteX3" y="connsiteY3"/>
                </a:cxn>
              </a:cxnLst>
              <a:rect l="l" t="t" r="r" b="b"/>
              <a:pathLst>
                <a:path w="2514" h="685">
                  <a:moveTo>
                    <a:pt x="0" y="0"/>
                  </a:moveTo>
                  <a:cubicBezTo>
                    <a:pt x="686" y="229"/>
                    <a:pt x="1600" y="458"/>
                    <a:pt x="2515" y="686"/>
                  </a:cubicBezTo>
                  <a:cubicBezTo>
                    <a:pt x="1600" y="229"/>
                    <a:pt x="914" y="0"/>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8" name="Freeform 116">
              <a:extLst>
                <a:ext uri="{FF2B5EF4-FFF2-40B4-BE49-F238E27FC236}">
                  <a16:creationId xmlns:a16="http://schemas.microsoft.com/office/drawing/2014/main" id="{FE012EFD-FB81-D4AF-84D8-4CADF301511B}"/>
                </a:ext>
              </a:extLst>
            </p:cNvPr>
            <p:cNvSpPr/>
            <p:nvPr/>
          </p:nvSpPr>
          <p:spPr>
            <a:xfrm>
              <a:off x="3566312" y="5717286"/>
              <a:ext cx="38862" cy="21945"/>
            </a:xfrm>
            <a:custGeom>
              <a:avLst/>
              <a:gdLst>
                <a:gd name="connsiteX0" fmla="*/ 38862 w 38862"/>
                <a:gd name="connsiteY0" fmla="*/ 0 h 21945"/>
                <a:gd name="connsiteX1" fmla="*/ 25832 w 38862"/>
                <a:gd name="connsiteY1" fmla="*/ 8001 h 21945"/>
                <a:gd name="connsiteX2" fmla="*/ 0 w 38862"/>
                <a:gd name="connsiteY2" fmla="*/ 21946 h 21945"/>
                <a:gd name="connsiteX3" fmla="*/ 25832 w 38862"/>
                <a:gd name="connsiteY3" fmla="*/ 8001 h 21945"/>
                <a:gd name="connsiteX4" fmla="*/ 38862 w 38862"/>
                <a:gd name="connsiteY4" fmla="*/ 0 h 21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 h="21945">
                  <a:moveTo>
                    <a:pt x="38862" y="0"/>
                  </a:moveTo>
                  <a:cubicBezTo>
                    <a:pt x="34519" y="2286"/>
                    <a:pt x="30175" y="5029"/>
                    <a:pt x="25832" y="8001"/>
                  </a:cubicBezTo>
                  <a:cubicBezTo>
                    <a:pt x="17602" y="13716"/>
                    <a:pt x="8915" y="18059"/>
                    <a:pt x="0" y="21946"/>
                  </a:cubicBezTo>
                  <a:cubicBezTo>
                    <a:pt x="8915" y="18059"/>
                    <a:pt x="17602" y="13487"/>
                    <a:pt x="25832" y="8001"/>
                  </a:cubicBezTo>
                  <a:cubicBezTo>
                    <a:pt x="30175" y="5029"/>
                    <a:pt x="34519" y="2515"/>
                    <a:pt x="38862" y="0"/>
                  </a:cubicBezTo>
                  <a:close/>
                </a:path>
              </a:pathLst>
            </a:custGeom>
            <a:solidFill>
              <a:srgbClr val="FFFFFF"/>
            </a:solidFill>
            <a:ln w="2286" cap="flat">
              <a:noFill/>
              <a:prstDash val="solid"/>
              <a:miter/>
            </a:ln>
          </p:spPr>
          <p:txBody>
            <a:bodyPr rtlCol="0" anchor="ctr"/>
            <a:lstStyle/>
            <a:p>
              <a:endParaRPr lang="en-US"/>
            </a:p>
          </p:txBody>
        </p:sp>
        <p:sp>
          <p:nvSpPr>
            <p:cNvPr id="59" name="Freeform 117">
              <a:extLst>
                <a:ext uri="{FF2B5EF4-FFF2-40B4-BE49-F238E27FC236}">
                  <a16:creationId xmlns:a16="http://schemas.microsoft.com/office/drawing/2014/main" id="{E17D45BA-A49F-2246-9EB6-1BA9CD0F43BE}"/>
                </a:ext>
              </a:extLst>
            </p:cNvPr>
            <p:cNvSpPr/>
            <p:nvPr/>
          </p:nvSpPr>
          <p:spPr>
            <a:xfrm>
              <a:off x="3499961" y="5696483"/>
              <a:ext cx="1428" cy="22860"/>
            </a:xfrm>
            <a:custGeom>
              <a:avLst/>
              <a:gdLst>
                <a:gd name="connsiteX0" fmla="*/ 514 w 1428"/>
                <a:gd name="connsiteY0" fmla="*/ 22860 h 22860"/>
                <a:gd name="connsiteX1" fmla="*/ 514 w 1428"/>
                <a:gd name="connsiteY1" fmla="*/ 8459 h 22860"/>
                <a:gd name="connsiteX2" fmla="*/ 1429 w 1428"/>
                <a:gd name="connsiteY2" fmla="*/ 0 h 22860"/>
                <a:gd name="connsiteX3" fmla="*/ 514 w 1428"/>
                <a:gd name="connsiteY3" fmla="*/ 8459 h 22860"/>
                <a:gd name="connsiteX4" fmla="*/ 514 w 1428"/>
                <a:gd name="connsiteY4" fmla="*/ 2286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 h="22860">
                  <a:moveTo>
                    <a:pt x="514" y="22860"/>
                  </a:moveTo>
                  <a:cubicBezTo>
                    <a:pt x="-171" y="18517"/>
                    <a:pt x="-171" y="13488"/>
                    <a:pt x="514" y="8459"/>
                  </a:cubicBezTo>
                  <a:cubicBezTo>
                    <a:pt x="972" y="5715"/>
                    <a:pt x="1200" y="2744"/>
                    <a:pt x="1429" y="0"/>
                  </a:cubicBezTo>
                  <a:cubicBezTo>
                    <a:pt x="1200" y="2744"/>
                    <a:pt x="743" y="5715"/>
                    <a:pt x="514" y="8459"/>
                  </a:cubicBezTo>
                  <a:cubicBezTo>
                    <a:pt x="-171" y="13488"/>
                    <a:pt x="-171" y="18288"/>
                    <a:pt x="514" y="22860"/>
                  </a:cubicBezTo>
                  <a:close/>
                </a:path>
              </a:pathLst>
            </a:custGeom>
            <a:solidFill>
              <a:srgbClr val="FFFFFF"/>
            </a:solidFill>
            <a:ln w="2286" cap="flat">
              <a:noFill/>
              <a:prstDash val="solid"/>
              <a:miter/>
            </a:ln>
          </p:spPr>
          <p:txBody>
            <a:bodyPr rtlCol="0" anchor="ctr"/>
            <a:lstStyle/>
            <a:p>
              <a:endParaRPr lang="en-US"/>
            </a:p>
          </p:txBody>
        </p:sp>
        <p:sp>
          <p:nvSpPr>
            <p:cNvPr id="60" name="Freeform 118">
              <a:extLst>
                <a:ext uri="{FF2B5EF4-FFF2-40B4-BE49-F238E27FC236}">
                  <a16:creationId xmlns:a16="http://schemas.microsoft.com/office/drawing/2014/main" id="{D81647A7-1541-5EC8-FD80-5B1330939859}"/>
                </a:ext>
              </a:extLst>
            </p:cNvPr>
            <p:cNvSpPr/>
            <p:nvPr/>
          </p:nvSpPr>
          <p:spPr>
            <a:xfrm>
              <a:off x="2757525" y="6042812"/>
              <a:ext cx="2286" cy="11658"/>
            </a:xfrm>
            <a:custGeom>
              <a:avLst/>
              <a:gdLst>
                <a:gd name="connsiteX0" fmla="*/ 0 w 2286"/>
                <a:gd name="connsiteY0" fmla="*/ 11659 h 11658"/>
                <a:gd name="connsiteX1" fmla="*/ 0 w 2286"/>
                <a:gd name="connsiteY1" fmla="*/ 0 h 11658"/>
                <a:gd name="connsiteX2" fmla="*/ 0 w 2286"/>
                <a:gd name="connsiteY2" fmla="*/ 11659 h 11658"/>
              </a:gdLst>
              <a:ahLst/>
              <a:cxnLst>
                <a:cxn ang="0">
                  <a:pos x="connsiteX0" y="connsiteY0"/>
                </a:cxn>
                <a:cxn ang="0">
                  <a:pos x="connsiteX1" y="connsiteY1"/>
                </a:cxn>
                <a:cxn ang="0">
                  <a:pos x="connsiteX2" y="connsiteY2"/>
                </a:cxn>
              </a:cxnLst>
              <a:rect l="l" t="t" r="r" b="b"/>
              <a:pathLst>
                <a:path w="2286" h="11658">
                  <a:moveTo>
                    <a:pt x="0" y="11659"/>
                  </a:moveTo>
                  <a:cubicBezTo>
                    <a:pt x="0" y="7773"/>
                    <a:pt x="0" y="3887"/>
                    <a:pt x="0" y="0"/>
                  </a:cubicBezTo>
                  <a:cubicBezTo>
                    <a:pt x="0" y="3887"/>
                    <a:pt x="0" y="7773"/>
                    <a:pt x="0" y="11659"/>
                  </a:cubicBezTo>
                  <a:close/>
                </a:path>
              </a:pathLst>
            </a:custGeom>
            <a:solidFill>
              <a:srgbClr val="FFFFFF"/>
            </a:solidFill>
            <a:ln w="2286" cap="flat">
              <a:noFill/>
              <a:prstDash val="solid"/>
              <a:miter/>
            </a:ln>
          </p:spPr>
          <p:txBody>
            <a:bodyPr rtlCol="0" anchor="ctr"/>
            <a:lstStyle/>
            <a:p>
              <a:endParaRPr lang="en-US"/>
            </a:p>
          </p:txBody>
        </p:sp>
        <p:sp>
          <p:nvSpPr>
            <p:cNvPr id="61" name="Freeform 119">
              <a:extLst>
                <a:ext uri="{FF2B5EF4-FFF2-40B4-BE49-F238E27FC236}">
                  <a16:creationId xmlns:a16="http://schemas.microsoft.com/office/drawing/2014/main" id="{6ED8F3C5-8632-50E0-1F93-353042EDA863}"/>
                </a:ext>
              </a:extLst>
            </p:cNvPr>
            <p:cNvSpPr/>
            <p:nvPr/>
          </p:nvSpPr>
          <p:spPr>
            <a:xfrm>
              <a:off x="3689985" y="5704255"/>
              <a:ext cx="46405" cy="18973"/>
            </a:xfrm>
            <a:custGeom>
              <a:avLst/>
              <a:gdLst>
                <a:gd name="connsiteX0" fmla="*/ 46406 w 46405"/>
                <a:gd name="connsiteY0" fmla="*/ 18974 h 18973"/>
                <a:gd name="connsiteX1" fmla="*/ 14859 w 46405"/>
                <a:gd name="connsiteY1" fmla="*/ 3200 h 18973"/>
                <a:gd name="connsiteX2" fmla="*/ 0 w 46405"/>
                <a:gd name="connsiteY2" fmla="*/ 0 h 18973"/>
                <a:gd name="connsiteX3" fmla="*/ 14859 w 46405"/>
                <a:gd name="connsiteY3" fmla="*/ 3200 h 18973"/>
                <a:gd name="connsiteX4" fmla="*/ 46406 w 46405"/>
                <a:gd name="connsiteY4" fmla="*/ 18974 h 1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5" h="18973">
                  <a:moveTo>
                    <a:pt x="46406" y="18974"/>
                  </a:moveTo>
                  <a:cubicBezTo>
                    <a:pt x="36805" y="11658"/>
                    <a:pt x="26060" y="6401"/>
                    <a:pt x="14859" y="3200"/>
                  </a:cubicBezTo>
                  <a:cubicBezTo>
                    <a:pt x="9830" y="1829"/>
                    <a:pt x="5029" y="686"/>
                    <a:pt x="0" y="0"/>
                  </a:cubicBezTo>
                  <a:cubicBezTo>
                    <a:pt x="4801" y="914"/>
                    <a:pt x="9830" y="1829"/>
                    <a:pt x="14859" y="3200"/>
                  </a:cubicBezTo>
                  <a:cubicBezTo>
                    <a:pt x="26060" y="6172"/>
                    <a:pt x="36805" y="11430"/>
                    <a:pt x="46406" y="18974"/>
                  </a:cubicBezTo>
                  <a:close/>
                </a:path>
              </a:pathLst>
            </a:custGeom>
            <a:solidFill>
              <a:srgbClr val="FFFFFF"/>
            </a:solidFill>
            <a:ln w="2286" cap="flat">
              <a:noFill/>
              <a:prstDash val="solid"/>
              <a:miter/>
            </a:ln>
          </p:spPr>
          <p:txBody>
            <a:bodyPr rtlCol="0" anchor="ctr"/>
            <a:lstStyle/>
            <a:p>
              <a:endParaRPr lang="en-US"/>
            </a:p>
          </p:txBody>
        </p:sp>
        <p:sp>
          <p:nvSpPr>
            <p:cNvPr id="62" name="Freeform 120">
              <a:extLst>
                <a:ext uri="{FF2B5EF4-FFF2-40B4-BE49-F238E27FC236}">
                  <a16:creationId xmlns:a16="http://schemas.microsoft.com/office/drawing/2014/main" id="{33440DAF-ECFD-D08B-60AD-4E93A46AF817}"/>
                </a:ext>
              </a:extLst>
            </p:cNvPr>
            <p:cNvSpPr/>
            <p:nvPr/>
          </p:nvSpPr>
          <p:spPr>
            <a:xfrm>
              <a:off x="3467785" y="6158484"/>
              <a:ext cx="10515" cy="15087"/>
            </a:xfrm>
            <a:custGeom>
              <a:avLst/>
              <a:gdLst>
                <a:gd name="connsiteX0" fmla="*/ 0 w 10515"/>
                <a:gd name="connsiteY0" fmla="*/ 15088 h 15087"/>
                <a:gd name="connsiteX1" fmla="*/ 6858 w 10515"/>
                <a:gd name="connsiteY1" fmla="*/ 6401 h 15087"/>
                <a:gd name="connsiteX2" fmla="*/ 10516 w 10515"/>
                <a:gd name="connsiteY2" fmla="*/ 0 h 15087"/>
                <a:gd name="connsiteX3" fmla="*/ 6858 w 10515"/>
                <a:gd name="connsiteY3" fmla="*/ 6401 h 15087"/>
                <a:gd name="connsiteX4" fmla="*/ 0 w 10515"/>
                <a:gd name="connsiteY4" fmla="*/ 15088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15087">
                  <a:moveTo>
                    <a:pt x="0" y="15088"/>
                  </a:moveTo>
                  <a:cubicBezTo>
                    <a:pt x="2515" y="12573"/>
                    <a:pt x="4572" y="9601"/>
                    <a:pt x="6858" y="6401"/>
                  </a:cubicBezTo>
                  <a:cubicBezTo>
                    <a:pt x="8230" y="4343"/>
                    <a:pt x="9601" y="2057"/>
                    <a:pt x="10516" y="0"/>
                  </a:cubicBezTo>
                  <a:cubicBezTo>
                    <a:pt x="9373" y="2286"/>
                    <a:pt x="8230" y="4343"/>
                    <a:pt x="6858" y="6401"/>
                  </a:cubicBezTo>
                  <a:cubicBezTo>
                    <a:pt x="4572" y="9830"/>
                    <a:pt x="2286" y="12573"/>
                    <a:pt x="0" y="15088"/>
                  </a:cubicBezTo>
                  <a:close/>
                </a:path>
              </a:pathLst>
            </a:custGeom>
            <a:solidFill>
              <a:srgbClr val="FFFFFF"/>
            </a:solidFill>
            <a:ln w="2286" cap="flat">
              <a:noFill/>
              <a:prstDash val="solid"/>
              <a:miter/>
            </a:ln>
          </p:spPr>
          <p:txBody>
            <a:bodyPr rtlCol="0" anchor="ctr"/>
            <a:lstStyle/>
            <a:p>
              <a:endParaRPr lang="en-US"/>
            </a:p>
          </p:txBody>
        </p:sp>
        <p:sp>
          <p:nvSpPr>
            <p:cNvPr id="63" name="Freeform 121">
              <a:extLst>
                <a:ext uri="{FF2B5EF4-FFF2-40B4-BE49-F238E27FC236}">
                  <a16:creationId xmlns:a16="http://schemas.microsoft.com/office/drawing/2014/main" id="{50A30219-E425-9821-2FDD-C15B0BB65FD1}"/>
                </a:ext>
              </a:extLst>
            </p:cNvPr>
            <p:cNvSpPr/>
            <p:nvPr/>
          </p:nvSpPr>
          <p:spPr>
            <a:xfrm>
              <a:off x="3583914" y="5926912"/>
              <a:ext cx="91211" cy="18489"/>
            </a:xfrm>
            <a:custGeom>
              <a:avLst/>
              <a:gdLst>
                <a:gd name="connsiteX0" fmla="*/ 14402 w 91211"/>
                <a:gd name="connsiteY0" fmla="*/ 5944 h 18489"/>
                <a:gd name="connsiteX1" fmla="*/ 0 w 91211"/>
                <a:gd name="connsiteY1" fmla="*/ 0 h 18489"/>
                <a:gd name="connsiteX2" fmla="*/ 14402 w 91211"/>
                <a:gd name="connsiteY2" fmla="*/ 5944 h 18489"/>
                <a:gd name="connsiteX3" fmla="*/ 91211 w 91211"/>
                <a:gd name="connsiteY3" fmla="*/ 18288 h 18489"/>
                <a:gd name="connsiteX4" fmla="*/ 14402 w 91211"/>
                <a:gd name="connsiteY4" fmla="*/ 5944 h 1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11" h="18489">
                  <a:moveTo>
                    <a:pt x="14402" y="5944"/>
                  </a:moveTo>
                  <a:cubicBezTo>
                    <a:pt x="9830" y="3429"/>
                    <a:pt x="4801" y="1372"/>
                    <a:pt x="0" y="0"/>
                  </a:cubicBezTo>
                  <a:cubicBezTo>
                    <a:pt x="4801" y="1600"/>
                    <a:pt x="9601" y="3658"/>
                    <a:pt x="14402" y="5944"/>
                  </a:cubicBezTo>
                  <a:cubicBezTo>
                    <a:pt x="44806" y="15545"/>
                    <a:pt x="70180" y="19203"/>
                    <a:pt x="91211" y="18288"/>
                  </a:cubicBezTo>
                  <a:cubicBezTo>
                    <a:pt x="69952" y="19431"/>
                    <a:pt x="44577" y="15774"/>
                    <a:pt x="14402" y="5944"/>
                  </a:cubicBezTo>
                  <a:close/>
                </a:path>
              </a:pathLst>
            </a:custGeom>
            <a:solidFill>
              <a:srgbClr val="FFFFFF"/>
            </a:solidFill>
            <a:ln w="2286" cap="flat">
              <a:noFill/>
              <a:prstDash val="solid"/>
              <a:miter/>
            </a:ln>
          </p:spPr>
          <p:txBody>
            <a:bodyPr rtlCol="0" anchor="ctr"/>
            <a:lstStyle/>
            <a:p>
              <a:endParaRPr lang="en-US"/>
            </a:p>
          </p:txBody>
        </p:sp>
        <p:sp>
          <p:nvSpPr>
            <p:cNvPr id="64" name="Freeform 122">
              <a:extLst>
                <a:ext uri="{FF2B5EF4-FFF2-40B4-BE49-F238E27FC236}">
                  <a16:creationId xmlns:a16="http://schemas.microsoft.com/office/drawing/2014/main" id="{2B743084-B7F7-3140-6148-6B0E283EECE1}"/>
                </a:ext>
              </a:extLst>
            </p:cNvPr>
            <p:cNvSpPr/>
            <p:nvPr/>
          </p:nvSpPr>
          <p:spPr>
            <a:xfrm>
              <a:off x="2881884" y="6187744"/>
              <a:ext cx="4800" cy="228"/>
            </a:xfrm>
            <a:custGeom>
              <a:avLst/>
              <a:gdLst>
                <a:gd name="connsiteX0" fmla="*/ 4801 w 4800"/>
                <a:gd name="connsiteY0" fmla="*/ 228 h 228"/>
                <a:gd name="connsiteX1" fmla="*/ 0 w 4800"/>
                <a:gd name="connsiteY1" fmla="*/ 0 h 228"/>
                <a:gd name="connsiteX2" fmla="*/ 4801 w 4800"/>
                <a:gd name="connsiteY2" fmla="*/ 228 h 228"/>
              </a:gdLst>
              <a:ahLst/>
              <a:cxnLst>
                <a:cxn ang="0">
                  <a:pos x="connsiteX0" y="connsiteY0"/>
                </a:cxn>
                <a:cxn ang="0">
                  <a:pos x="connsiteX1" y="connsiteY1"/>
                </a:cxn>
                <a:cxn ang="0">
                  <a:pos x="connsiteX2" y="connsiteY2"/>
                </a:cxn>
              </a:cxnLst>
              <a:rect l="l" t="t" r="r" b="b"/>
              <a:pathLst>
                <a:path w="4800" h="228">
                  <a:moveTo>
                    <a:pt x="4801" y="228"/>
                  </a:moveTo>
                  <a:cubicBezTo>
                    <a:pt x="3200" y="228"/>
                    <a:pt x="1600" y="228"/>
                    <a:pt x="0" y="0"/>
                  </a:cubicBezTo>
                  <a:cubicBezTo>
                    <a:pt x="1600" y="228"/>
                    <a:pt x="3200" y="228"/>
                    <a:pt x="4801" y="228"/>
                  </a:cubicBezTo>
                  <a:close/>
                </a:path>
              </a:pathLst>
            </a:custGeom>
            <a:solidFill>
              <a:srgbClr val="FFFFFF"/>
            </a:solidFill>
            <a:ln w="2286" cap="flat">
              <a:noFill/>
              <a:prstDash val="solid"/>
              <a:miter/>
            </a:ln>
          </p:spPr>
          <p:txBody>
            <a:bodyPr rtlCol="0" anchor="ctr"/>
            <a:lstStyle/>
            <a:p>
              <a:endParaRPr lang="en-US"/>
            </a:p>
          </p:txBody>
        </p:sp>
        <p:sp>
          <p:nvSpPr>
            <p:cNvPr id="65" name="Freeform 123">
              <a:extLst>
                <a:ext uri="{FF2B5EF4-FFF2-40B4-BE49-F238E27FC236}">
                  <a16:creationId xmlns:a16="http://schemas.microsoft.com/office/drawing/2014/main" id="{C3E43796-B9FB-9D87-463F-F01101BAD8E5}"/>
                </a:ext>
              </a:extLst>
            </p:cNvPr>
            <p:cNvSpPr/>
            <p:nvPr/>
          </p:nvSpPr>
          <p:spPr>
            <a:xfrm>
              <a:off x="3668039" y="5702198"/>
              <a:ext cx="21945" cy="2057"/>
            </a:xfrm>
            <a:custGeom>
              <a:avLst/>
              <a:gdLst>
                <a:gd name="connsiteX0" fmla="*/ 0 w 21945"/>
                <a:gd name="connsiteY0" fmla="*/ 0 h 2057"/>
                <a:gd name="connsiteX1" fmla="*/ 21946 w 21945"/>
                <a:gd name="connsiteY1" fmla="*/ 2058 h 2057"/>
                <a:gd name="connsiteX2" fmla="*/ 0 w 21945"/>
                <a:gd name="connsiteY2" fmla="*/ 0 h 2057"/>
              </a:gdLst>
              <a:ahLst/>
              <a:cxnLst>
                <a:cxn ang="0">
                  <a:pos x="connsiteX0" y="connsiteY0"/>
                </a:cxn>
                <a:cxn ang="0">
                  <a:pos x="connsiteX1" y="connsiteY1"/>
                </a:cxn>
                <a:cxn ang="0">
                  <a:pos x="connsiteX2" y="connsiteY2"/>
                </a:cxn>
              </a:cxnLst>
              <a:rect l="l" t="t" r="r" b="b"/>
              <a:pathLst>
                <a:path w="21945" h="2057">
                  <a:moveTo>
                    <a:pt x="0" y="0"/>
                  </a:moveTo>
                  <a:cubicBezTo>
                    <a:pt x="7315" y="0"/>
                    <a:pt x="14630" y="915"/>
                    <a:pt x="21946" y="2058"/>
                  </a:cubicBezTo>
                  <a:cubicBezTo>
                    <a:pt x="14402" y="686"/>
                    <a:pt x="7087" y="0"/>
                    <a:pt x="0" y="0"/>
                  </a:cubicBezTo>
                  <a:close/>
                </a:path>
              </a:pathLst>
            </a:custGeom>
            <a:solidFill>
              <a:srgbClr val="FFFFFF"/>
            </a:solidFill>
            <a:ln w="2286" cap="flat">
              <a:noFill/>
              <a:prstDash val="solid"/>
              <a:miter/>
            </a:ln>
          </p:spPr>
          <p:txBody>
            <a:bodyPr rtlCol="0" anchor="ctr"/>
            <a:lstStyle/>
            <a:p>
              <a:endParaRPr lang="en-US"/>
            </a:p>
          </p:txBody>
        </p:sp>
        <p:sp>
          <p:nvSpPr>
            <p:cNvPr id="66" name="Freeform 124">
              <a:extLst>
                <a:ext uri="{FF2B5EF4-FFF2-40B4-BE49-F238E27FC236}">
                  <a16:creationId xmlns:a16="http://schemas.microsoft.com/office/drawing/2014/main" id="{2DBA43E0-B25F-3FE8-C18D-190105B6AE2E}"/>
                </a:ext>
              </a:extLst>
            </p:cNvPr>
            <p:cNvSpPr/>
            <p:nvPr/>
          </p:nvSpPr>
          <p:spPr>
            <a:xfrm>
              <a:off x="3605174" y="5706541"/>
              <a:ext cx="27203" cy="10744"/>
            </a:xfrm>
            <a:custGeom>
              <a:avLst/>
              <a:gdLst>
                <a:gd name="connsiteX0" fmla="*/ 0 w 27203"/>
                <a:gd name="connsiteY0" fmla="*/ 10744 h 10744"/>
                <a:gd name="connsiteX1" fmla="*/ 27203 w 27203"/>
                <a:gd name="connsiteY1" fmla="*/ 0 h 10744"/>
                <a:gd name="connsiteX2" fmla="*/ 0 w 27203"/>
                <a:gd name="connsiteY2" fmla="*/ 10744 h 10744"/>
              </a:gdLst>
              <a:ahLst/>
              <a:cxnLst>
                <a:cxn ang="0">
                  <a:pos x="connsiteX0" y="connsiteY0"/>
                </a:cxn>
                <a:cxn ang="0">
                  <a:pos x="connsiteX1" y="connsiteY1"/>
                </a:cxn>
                <a:cxn ang="0">
                  <a:pos x="connsiteX2" y="connsiteY2"/>
                </a:cxn>
              </a:cxnLst>
              <a:rect l="l" t="t" r="r" b="b"/>
              <a:pathLst>
                <a:path w="27203" h="10744">
                  <a:moveTo>
                    <a:pt x="0" y="10744"/>
                  </a:moveTo>
                  <a:cubicBezTo>
                    <a:pt x="8915" y="5943"/>
                    <a:pt x="17831" y="2514"/>
                    <a:pt x="27203" y="0"/>
                  </a:cubicBezTo>
                  <a:cubicBezTo>
                    <a:pt x="18059" y="2514"/>
                    <a:pt x="8915" y="6172"/>
                    <a:pt x="0" y="10744"/>
                  </a:cubicBezTo>
                  <a:close/>
                </a:path>
              </a:pathLst>
            </a:custGeom>
            <a:solidFill>
              <a:srgbClr val="FFFFFF"/>
            </a:solidFill>
            <a:ln w="2286" cap="flat">
              <a:noFill/>
              <a:prstDash val="solid"/>
              <a:miter/>
            </a:ln>
          </p:spPr>
          <p:txBody>
            <a:bodyPr rtlCol="0" anchor="ctr"/>
            <a:lstStyle/>
            <a:p>
              <a:endParaRPr lang="en-US"/>
            </a:p>
          </p:txBody>
        </p:sp>
        <p:sp>
          <p:nvSpPr>
            <p:cNvPr id="67" name="Freeform 125">
              <a:extLst>
                <a:ext uri="{FF2B5EF4-FFF2-40B4-BE49-F238E27FC236}">
                  <a16:creationId xmlns:a16="http://schemas.microsoft.com/office/drawing/2014/main" id="{4FFAF4B7-857D-A988-22B9-36A256C75340}"/>
                </a:ext>
              </a:extLst>
            </p:cNvPr>
            <p:cNvSpPr/>
            <p:nvPr/>
          </p:nvSpPr>
          <p:spPr>
            <a:xfrm>
              <a:off x="3744620" y="5730316"/>
              <a:ext cx="9829" cy="11430"/>
            </a:xfrm>
            <a:custGeom>
              <a:avLst/>
              <a:gdLst>
                <a:gd name="connsiteX0" fmla="*/ 0 w 9829"/>
                <a:gd name="connsiteY0" fmla="*/ 0 h 11430"/>
                <a:gd name="connsiteX1" fmla="*/ 9830 w 9829"/>
                <a:gd name="connsiteY1" fmla="*/ 11430 h 11430"/>
                <a:gd name="connsiteX2" fmla="*/ 0 w 9829"/>
                <a:gd name="connsiteY2" fmla="*/ 0 h 11430"/>
              </a:gdLst>
              <a:ahLst/>
              <a:cxnLst>
                <a:cxn ang="0">
                  <a:pos x="connsiteX0" y="connsiteY0"/>
                </a:cxn>
                <a:cxn ang="0">
                  <a:pos x="connsiteX1" y="connsiteY1"/>
                </a:cxn>
                <a:cxn ang="0">
                  <a:pos x="connsiteX2" y="connsiteY2"/>
                </a:cxn>
              </a:cxnLst>
              <a:rect l="l" t="t" r="r" b="b"/>
              <a:pathLst>
                <a:path w="9829" h="11430">
                  <a:moveTo>
                    <a:pt x="0" y="0"/>
                  </a:moveTo>
                  <a:cubicBezTo>
                    <a:pt x="3429" y="3429"/>
                    <a:pt x="6858" y="7315"/>
                    <a:pt x="9830" y="11430"/>
                  </a:cubicBezTo>
                  <a:cubicBezTo>
                    <a:pt x="6629" y="7315"/>
                    <a:pt x="3429" y="3658"/>
                    <a:pt x="0" y="0"/>
                  </a:cubicBezTo>
                  <a:close/>
                </a:path>
              </a:pathLst>
            </a:custGeom>
            <a:solidFill>
              <a:srgbClr val="FFFFFF"/>
            </a:solidFill>
            <a:ln w="2286" cap="flat">
              <a:noFill/>
              <a:prstDash val="solid"/>
              <a:miter/>
            </a:ln>
          </p:spPr>
          <p:txBody>
            <a:bodyPr rtlCol="0" anchor="ctr"/>
            <a:lstStyle/>
            <a:p>
              <a:endParaRPr lang="en-US"/>
            </a:p>
          </p:txBody>
        </p:sp>
        <p:sp>
          <p:nvSpPr>
            <p:cNvPr id="68" name="Freeform 126">
              <a:extLst>
                <a:ext uri="{FF2B5EF4-FFF2-40B4-BE49-F238E27FC236}">
                  <a16:creationId xmlns:a16="http://schemas.microsoft.com/office/drawing/2014/main" id="{C99FD5E8-F5B4-0943-D16D-97F80A0850E7}"/>
                </a:ext>
              </a:extLst>
            </p:cNvPr>
            <p:cNvSpPr/>
            <p:nvPr/>
          </p:nvSpPr>
          <p:spPr>
            <a:xfrm>
              <a:off x="3754221" y="5741746"/>
              <a:ext cx="6400" cy="9829"/>
            </a:xfrm>
            <a:custGeom>
              <a:avLst/>
              <a:gdLst>
                <a:gd name="connsiteX0" fmla="*/ 0 w 6400"/>
                <a:gd name="connsiteY0" fmla="*/ 0 h 9829"/>
                <a:gd name="connsiteX1" fmla="*/ 6401 w 6400"/>
                <a:gd name="connsiteY1" fmla="*/ 9830 h 9829"/>
                <a:gd name="connsiteX2" fmla="*/ 0 w 6400"/>
                <a:gd name="connsiteY2" fmla="*/ 0 h 9829"/>
              </a:gdLst>
              <a:ahLst/>
              <a:cxnLst>
                <a:cxn ang="0">
                  <a:pos x="connsiteX0" y="connsiteY0"/>
                </a:cxn>
                <a:cxn ang="0">
                  <a:pos x="connsiteX1" y="connsiteY1"/>
                </a:cxn>
                <a:cxn ang="0">
                  <a:pos x="connsiteX2" y="connsiteY2"/>
                </a:cxn>
              </a:cxnLst>
              <a:rect l="l" t="t" r="r" b="b"/>
              <a:pathLst>
                <a:path w="6400" h="9829">
                  <a:moveTo>
                    <a:pt x="0" y="0"/>
                  </a:moveTo>
                  <a:cubicBezTo>
                    <a:pt x="2286" y="3201"/>
                    <a:pt x="4343" y="6401"/>
                    <a:pt x="6401" y="9830"/>
                  </a:cubicBezTo>
                  <a:cubicBezTo>
                    <a:pt x="4343" y="6630"/>
                    <a:pt x="2286" y="3201"/>
                    <a:pt x="0" y="0"/>
                  </a:cubicBezTo>
                  <a:close/>
                </a:path>
              </a:pathLst>
            </a:custGeom>
            <a:solidFill>
              <a:srgbClr val="FFFFFF"/>
            </a:solidFill>
            <a:ln w="2286" cap="flat">
              <a:noFill/>
              <a:prstDash val="solid"/>
              <a:miter/>
            </a:ln>
          </p:spPr>
          <p:txBody>
            <a:bodyPr rtlCol="0" anchor="ctr"/>
            <a:lstStyle/>
            <a:p>
              <a:endParaRPr lang="en-US"/>
            </a:p>
          </p:txBody>
        </p:sp>
        <p:sp>
          <p:nvSpPr>
            <p:cNvPr id="69" name="Freeform 127">
              <a:extLst>
                <a:ext uri="{FF2B5EF4-FFF2-40B4-BE49-F238E27FC236}">
                  <a16:creationId xmlns:a16="http://schemas.microsoft.com/office/drawing/2014/main" id="{51F8826A-47AE-16C0-C97A-15BF401BAF5F}"/>
                </a:ext>
              </a:extLst>
            </p:cNvPr>
            <p:cNvSpPr/>
            <p:nvPr/>
          </p:nvSpPr>
          <p:spPr>
            <a:xfrm>
              <a:off x="3512362" y="5742203"/>
              <a:ext cx="3657" cy="2514"/>
            </a:xfrm>
            <a:custGeom>
              <a:avLst/>
              <a:gdLst>
                <a:gd name="connsiteX0" fmla="*/ 0 w 3657"/>
                <a:gd name="connsiteY0" fmla="*/ 0 h 2514"/>
                <a:gd name="connsiteX1" fmla="*/ 3658 w 3657"/>
                <a:gd name="connsiteY1" fmla="*/ 2515 h 2514"/>
                <a:gd name="connsiteX2" fmla="*/ 0 w 3657"/>
                <a:gd name="connsiteY2" fmla="*/ 0 h 2514"/>
              </a:gdLst>
              <a:ahLst/>
              <a:cxnLst>
                <a:cxn ang="0">
                  <a:pos x="connsiteX0" y="connsiteY0"/>
                </a:cxn>
                <a:cxn ang="0">
                  <a:pos x="connsiteX1" y="connsiteY1"/>
                </a:cxn>
                <a:cxn ang="0">
                  <a:pos x="connsiteX2" y="connsiteY2"/>
                </a:cxn>
              </a:cxnLst>
              <a:rect l="l" t="t" r="r" b="b"/>
              <a:pathLst>
                <a:path w="3657" h="2514">
                  <a:moveTo>
                    <a:pt x="0" y="0"/>
                  </a:moveTo>
                  <a:cubicBezTo>
                    <a:pt x="1143" y="915"/>
                    <a:pt x="2286" y="1829"/>
                    <a:pt x="3658" y="2515"/>
                  </a:cubicBezTo>
                  <a:cubicBezTo>
                    <a:pt x="2286" y="1829"/>
                    <a:pt x="1143" y="915"/>
                    <a:pt x="0" y="0"/>
                  </a:cubicBezTo>
                  <a:close/>
                </a:path>
              </a:pathLst>
            </a:custGeom>
            <a:solidFill>
              <a:srgbClr val="FFFFFF"/>
            </a:solidFill>
            <a:ln w="2286" cap="flat">
              <a:noFill/>
              <a:prstDash val="solid"/>
              <a:miter/>
            </a:ln>
          </p:spPr>
          <p:txBody>
            <a:bodyPr rtlCol="0" anchor="ctr"/>
            <a:lstStyle/>
            <a:p>
              <a:endParaRPr lang="en-US"/>
            </a:p>
          </p:txBody>
        </p:sp>
        <p:sp>
          <p:nvSpPr>
            <p:cNvPr id="70" name="Freeform 128">
              <a:extLst>
                <a:ext uri="{FF2B5EF4-FFF2-40B4-BE49-F238E27FC236}">
                  <a16:creationId xmlns:a16="http://schemas.microsoft.com/office/drawing/2014/main" id="{913EB284-1249-402D-7F99-FDD57C69A24A}"/>
                </a:ext>
              </a:extLst>
            </p:cNvPr>
            <p:cNvSpPr/>
            <p:nvPr/>
          </p:nvSpPr>
          <p:spPr>
            <a:xfrm>
              <a:off x="3501161" y="5978575"/>
              <a:ext cx="1371" cy="14630"/>
            </a:xfrm>
            <a:custGeom>
              <a:avLst/>
              <a:gdLst>
                <a:gd name="connsiteX0" fmla="*/ 1372 w 1371"/>
                <a:gd name="connsiteY0" fmla="*/ 0 h 14630"/>
                <a:gd name="connsiteX1" fmla="*/ 0 w 1371"/>
                <a:gd name="connsiteY1" fmla="*/ 14630 h 14630"/>
                <a:gd name="connsiteX2" fmla="*/ 1372 w 1371"/>
                <a:gd name="connsiteY2" fmla="*/ 0 h 14630"/>
              </a:gdLst>
              <a:ahLst/>
              <a:cxnLst>
                <a:cxn ang="0">
                  <a:pos x="connsiteX0" y="connsiteY0"/>
                </a:cxn>
                <a:cxn ang="0">
                  <a:pos x="connsiteX1" y="connsiteY1"/>
                </a:cxn>
                <a:cxn ang="0">
                  <a:pos x="connsiteX2" y="connsiteY2"/>
                </a:cxn>
              </a:cxnLst>
              <a:rect l="l" t="t" r="r" b="b"/>
              <a:pathLst>
                <a:path w="1371" h="14630">
                  <a:moveTo>
                    <a:pt x="1372" y="0"/>
                  </a:moveTo>
                  <a:cubicBezTo>
                    <a:pt x="686" y="4800"/>
                    <a:pt x="229" y="9830"/>
                    <a:pt x="0" y="14630"/>
                  </a:cubicBezTo>
                  <a:cubicBezTo>
                    <a:pt x="229" y="9601"/>
                    <a:pt x="914" y="4800"/>
                    <a:pt x="1372" y="0"/>
                  </a:cubicBezTo>
                  <a:close/>
                </a:path>
              </a:pathLst>
            </a:custGeom>
            <a:solidFill>
              <a:srgbClr val="FFFFFF"/>
            </a:solidFill>
            <a:ln w="2286" cap="flat">
              <a:noFill/>
              <a:prstDash val="solid"/>
              <a:miter/>
            </a:ln>
          </p:spPr>
          <p:txBody>
            <a:bodyPr rtlCol="0" anchor="ctr"/>
            <a:lstStyle/>
            <a:p>
              <a:endParaRPr lang="en-US"/>
            </a:p>
          </p:txBody>
        </p:sp>
        <p:sp>
          <p:nvSpPr>
            <p:cNvPr id="71" name="Freeform 129">
              <a:extLst>
                <a:ext uri="{FF2B5EF4-FFF2-40B4-BE49-F238E27FC236}">
                  <a16:creationId xmlns:a16="http://schemas.microsoft.com/office/drawing/2014/main" id="{570E7F6B-6CC6-39BD-08BA-52E8F1AB75F9}"/>
                </a:ext>
              </a:extLst>
            </p:cNvPr>
            <p:cNvSpPr/>
            <p:nvPr/>
          </p:nvSpPr>
          <p:spPr>
            <a:xfrm>
              <a:off x="3501390" y="5671108"/>
              <a:ext cx="2286" cy="25374"/>
            </a:xfrm>
            <a:custGeom>
              <a:avLst/>
              <a:gdLst>
                <a:gd name="connsiteX0" fmla="*/ 2286 w 2286"/>
                <a:gd name="connsiteY0" fmla="*/ 0 h 25374"/>
                <a:gd name="connsiteX1" fmla="*/ 0 w 2286"/>
                <a:gd name="connsiteY1" fmla="*/ 25374 h 25374"/>
                <a:gd name="connsiteX2" fmla="*/ 2286 w 2286"/>
                <a:gd name="connsiteY2" fmla="*/ 0 h 25374"/>
              </a:gdLst>
              <a:ahLst/>
              <a:cxnLst>
                <a:cxn ang="0">
                  <a:pos x="connsiteX0" y="connsiteY0"/>
                </a:cxn>
                <a:cxn ang="0">
                  <a:pos x="connsiteX1" y="connsiteY1"/>
                </a:cxn>
                <a:cxn ang="0">
                  <a:pos x="connsiteX2" y="connsiteY2"/>
                </a:cxn>
              </a:cxnLst>
              <a:rect l="l" t="t" r="r" b="b"/>
              <a:pathLst>
                <a:path w="2286" h="25374">
                  <a:moveTo>
                    <a:pt x="2286" y="0"/>
                  </a:moveTo>
                  <a:cubicBezTo>
                    <a:pt x="1829" y="8458"/>
                    <a:pt x="914" y="16916"/>
                    <a:pt x="0" y="25374"/>
                  </a:cubicBezTo>
                  <a:cubicBezTo>
                    <a:pt x="914" y="16916"/>
                    <a:pt x="1829" y="8458"/>
                    <a:pt x="2286" y="0"/>
                  </a:cubicBezTo>
                  <a:close/>
                </a:path>
              </a:pathLst>
            </a:custGeom>
            <a:solidFill>
              <a:srgbClr val="FFFFFF"/>
            </a:solidFill>
            <a:ln w="2286" cap="flat">
              <a:noFill/>
              <a:prstDash val="solid"/>
              <a:miter/>
            </a:ln>
          </p:spPr>
          <p:txBody>
            <a:bodyPr rtlCol="0" anchor="ctr"/>
            <a:lstStyle/>
            <a:p>
              <a:endParaRPr lang="en-US"/>
            </a:p>
          </p:txBody>
        </p:sp>
        <p:sp>
          <p:nvSpPr>
            <p:cNvPr id="72" name="Freeform 130">
              <a:extLst>
                <a:ext uri="{FF2B5EF4-FFF2-40B4-BE49-F238E27FC236}">
                  <a16:creationId xmlns:a16="http://schemas.microsoft.com/office/drawing/2014/main" id="{A11E87AA-82C9-67C7-F178-3E7B52762683}"/>
                </a:ext>
              </a:extLst>
            </p:cNvPr>
            <p:cNvSpPr/>
            <p:nvPr/>
          </p:nvSpPr>
          <p:spPr>
            <a:xfrm>
              <a:off x="3537966" y="5923940"/>
              <a:ext cx="7772" cy="914"/>
            </a:xfrm>
            <a:custGeom>
              <a:avLst/>
              <a:gdLst>
                <a:gd name="connsiteX0" fmla="*/ 7772 w 7772"/>
                <a:gd name="connsiteY0" fmla="*/ 0 h 914"/>
                <a:gd name="connsiteX1" fmla="*/ 0 w 7772"/>
                <a:gd name="connsiteY1" fmla="*/ 915 h 914"/>
                <a:gd name="connsiteX2" fmla="*/ 7772 w 7772"/>
                <a:gd name="connsiteY2" fmla="*/ 0 h 914"/>
              </a:gdLst>
              <a:ahLst/>
              <a:cxnLst>
                <a:cxn ang="0">
                  <a:pos x="connsiteX0" y="connsiteY0"/>
                </a:cxn>
                <a:cxn ang="0">
                  <a:pos x="connsiteX1" y="connsiteY1"/>
                </a:cxn>
                <a:cxn ang="0">
                  <a:pos x="connsiteX2" y="connsiteY2"/>
                </a:cxn>
              </a:cxnLst>
              <a:rect l="l" t="t" r="r" b="b"/>
              <a:pathLst>
                <a:path w="7772" h="914">
                  <a:moveTo>
                    <a:pt x="7772" y="0"/>
                  </a:moveTo>
                  <a:cubicBezTo>
                    <a:pt x="5258" y="229"/>
                    <a:pt x="2515" y="686"/>
                    <a:pt x="0" y="915"/>
                  </a:cubicBezTo>
                  <a:cubicBezTo>
                    <a:pt x="2515" y="686"/>
                    <a:pt x="5258" y="229"/>
                    <a:pt x="7772" y="0"/>
                  </a:cubicBezTo>
                  <a:close/>
                </a:path>
              </a:pathLst>
            </a:custGeom>
            <a:solidFill>
              <a:srgbClr val="FFFFFF"/>
            </a:solidFill>
            <a:ln w="2286" cap="flat">
              <a:noFill/>
              <a:prstDash val="solid"/>
              <a:miter/>
            </a:ln>
          </p:spPr>
          <p:txBody>
            <a:bodyPr rtlCol="0" anchor="ctr"/>
            <a:lstStyle/>
            <a:p>
              <a:endParaRPr lang="en-US"/>
            </a:p>
          </p:txBody>
        </p:sp>
        <p:sp>
          <p:nvSpPr>
            <p:cNvPr id="73" name="Freeform 131">
              <a:extLst>
                <a:ext uri="{FF2B5EF4-FFF2-40B4-BE49-F238E27FC236}">
                  <a16:creationId xmlns:a16="http://schemas.microsoft.com/office/drawing/2014/main" id="{B99E4447-FDB4-5800-7DA1-456098A2CA50}"/>
                </a:ext>
              </a:extLst>
            </p:cNvPr>
            <p:cNvSpPr/>
            <p:nvPr/>
          </p:nvSpPr>
          <p:spPr>
            <a:xfrm>
              <a:off x="3511677" y="5934227"/>
              <a:ext cx="3429" cy="4114"/>
            </a:xfrm>
            <a:custGeom>
              <a:avLst/>
              <a:gdLst>
                <a:gd name="connsiteX0" fmla="*/ 3429 w 3429"/>
                <a:gd name="connsiteY0" fmla="*/ 0 h 4114"/>
                <a:gd name="connsiteX1" fmla="*/ 0 w 3429"/>
                <a:gd name="connsiteY1" fmla="*/ 4115 h 4114"/>
                <a:gd name="connsiteX2" fmla="*/ 3429 w 3429"/>
                <a:gd name="connsiteY2" fmla="*/ 0 h 4114"/>
              </a:gdLst>
              <a:ahLst/>
              <a:cxnLst>
                <a:cxn ang="0">
                  <a:pos x="connsiteX0" y="connsiteY0"/>
                </a:cxn>
                <a:cxn ang="0">
                  <a:pos x="connsiteX1" y="connsiteY1"/>
                </a:cxn>
                <a:cxn ang="0">
                  <a:pos x="connsiteX2" y="connsiteY2"/>
                </a:cxn>
              </a:cxnLst>
              <a:rect l="l" t="t" r="r" b="b"/>
              <a:pathLst>
                <a:path w="3429" h="4114">
                  <a:moveTo>
                    <a:pt x="3429" y="0"/>
                  </a:moveTo>
                  <a:cubicBezTo>
                    <a:pt x="2057" y="1143"/>
                    <a:pt x="914" y="2515"/>
                    <a:pt x="0" y="4115"/>
                  </a:cubicBezTo>
                  <a:cubicBezTo>
                    <a:pt x="1143" y="2515"/>
                    <a:pt x="2286" y="1143"/>
                    <a:pt x="3429" y="0"/>
                  </a:cubicBezTo>
                  <a:close/>
                </a:path>
              </a:pathLst>
            </a:custGeom>
            <a:solidFill>
              <a:srgbClr val="FFFFFF"/>
            </a:solidFill>
            <a:ln w="2286" cap="flat">
              <a:noFill/>
              <a:prstDash val="solid"/>
              <a:miter/>
            </a:ln>
          </p:spPr>
          <p:txBody>
            <a:bodyPr rtlCol="0" anchor="ctr"/>
            <a:lstStyle/>
            <a:p>
              <a:endParaRPr lang="en-US"/>
            </a:p>
          </p:txBody>
        </p:sp>
        <p:sp>
          <p:nvSpPr>
            <p:cNvPr id="74" name="Freeform 132">
              <a:extLst>
                <a:ext uri="{FF2B5EF4-FFF2-40B4-BE49-F238E27FC236}">
                  <a16:creationId xmlns:a16="http://schemas.microsoft.com/office/drawing/2014/main" id="{54641B14-07D6-BD22-813C-4E02A5B92ABB}"/>
                </a:ext>
              </a:extLst>
            </p:cNvPr>
            <p:cNvSpPr/>
            <p:nvPr/>
          </p:nvSpPr>
          <p:spPr>
            <a:xfrm>
              <a:off x="2829763" y="6185687"/>
              <a:ext cx="3429" cy="228"/>
            </a:xfrm>
            <a:custGeom>
              <a:avLst/>
              <a:gdLst>
                <a:gd name="connsiteX0" fmla="*/ 3429 w 3429"/>
                <a:gd name="connsiteY0" fmla="*/ 229 h 228"/>
                <a:gd name="connsiteX1" fmla="*/ 0 w 3429"/>
                <a:gd name="connsiteY1" fmla="*/ 0 h 228"/>
                <a:gd name="connsiteX2" fmla="*/ 3429 w 3429"/>
                <a:gd name="connsiteY2" fmla="*/ 229 h 228"/>
              </a:gdLst>
              <a:ahLst/>
              <a:cxnLst>
                <a:cxn ang="0">
                  <a:pos x="connsiteX0" y="connsiteY0"/>
                </a:cxn>
                <a:cxn ang="0">
                  <a:pos x="connsiteX1" y="connsiteY1"/>
                </a:cxn>
                <a:cxn ang="0">
                  <a:pos x="connsiteX2" y="connsiteY2"/>
                </a:cxn>
              </a:cxnLst>
              <a:rect l="l" t="t" r="r" b="b"/>
              <a:pathLst>
                <a:path w="3429" h="228">
                  <a:moveTo>
                    <a:pt x="3429" y="229"/>
                  </a:moveTo>
                  <a:cubicBezTo>
                    <a:pt x="2286" y="229"/>
                    <a:pt x="1143" y="0"/>
                    <a:pt x="0" y="0"/>
                  </a:cubicBezTo>
                  <a:cubicBezTo>
                    <a:pt x="1143" y="0"/>
                    <a:pt x="2286" y="229"/>
                    <a:pt x="3429" y="229"/>
                  </a:cubicBezTo>
                  <a:close/>
                </a:path>
              </a:pathLst>
            </a:custGeom>
            <a:solidFill>
              <a:srgbClr val="FFFFFF"/>
            </a:solidFill>
            <a:ln w="2286" cap="flat">
              <a:noFill/>
              <a:prstDash val="solid"/>
              <a:miter/>
            </a:ln>
          </p:spPr>
          <p:txBody>
            <a:bodyPr rtlCol="0" anchor="ctr"/>
            <a:lstStyle/>
            <a:p>
              <a:endParaRPr lang="en-US"/>
            </a:p>
          </p:txBody>
        </p:sp>
        <p:sp>
          <p:nvSpPr>
            <p:cNvPr id="75" name="Freeform 133">
              <a:extLst>
                <a:ext uri="{FF2B5EF4-FFF2-40B4-BE49-F238E27FC236}">
                  <a16:creationId xmlns:a16="http://schemas.microsoft.com/office/drawing/2014/main" id="{B3E9EEBA-EC64-E45C-5462-40807FFEF27F}"/>
                </a:ext>
              </a:extLst>
            </p:cNvPr>
            <p:cNvSpPr/>
            <p:nvPr/>
          </p:nvSpPr>
          <p:spPr>
            <a:xfrm>
              <a:off x="3765880" y="5762777"/>
              <a:ext cx="2971" cy="8001"/>
            </a:xfrm>
            <a:custGeom>
              <a:avLst/>
              <a:gdLst>
                <a:gd name="connsiteX0" fmla="*/ 0 w 2971"/>
                <a:gd name="connsiteY0" fmla="*/ 0 h 8001"/>
                <a:gd name="connsiteX1" fmla="*/ 2972 w 2971"/>
                <a:gd name="connsiteY1" fmla="*/ 8001 h 8001"/>
                <a:gd name="connsiteX2" fmla="*/ 0 w 2971"/>
                <a:gd name="connsiteY2" fmla="*/ 0 h 8001"/>
              </a:gdLst>
              <a:ahLst/>
              <a:cxnLst>
                <a:cxn ang="0">
                  <a:pos x="connsiteX0" y="connsiteY0"/>
                </a:cxn>
                <a:cxn ang="0">
                  <a:pos x="connsiteX1" y="connsiteY1"/>
                </a:cxn>
                <a:cxn ang="0">
                  <a:pos x="connsiteX2" y="connsiteY2"/>
                </a:cxn>
              </a:cxnLst>
              <a:rect l="l" t="t" r="r" b="b"/>
              <a:pathLst>
                <a:path w="2971" h="8001">
                  <a:moveTo>
                    <a:pt x="0" y="0"/>
                  </a:moveTo>
                  <a:cubicBezTo>
                    <a:pt x="1143" y="2515"/>
                    <a:pt x="2057" y="5258"/>
                    <a:pt x="2972" y="8001"/>
                  </a:cubicBezTo>
                  <a:cubicBezTo>
                    <a:pt x="2057" y="5258"/>
                    <a:pt x="1143" y="2744"/>
                    <a:pt x="0" y="0"/>
                  </a:cubicBezTo>
                  <a:close/>
                </a:path>
              </a:pathLst>
            </a:custGeom>
            <a:solidFill>
              <a:srgbClr val="FFFFFF"/>
            </a:solidFill>
            <a:ln w="2286" cap="flat">
              <a:noFill/>
              <a:prstDash val="solid"/>
              <a:miter/>
            </a:ln>
          </p:spPr>
          <p:txBody>
            <a:bodyPr rtlCol="0" anchor="ctr"/>
            <a:lstStyle/>
            <a:p>
              <a:endParaRPr lang="en-US"/>
            </a:p>
          </p:txBody>
        </p:sp>
        <p:sp>
          <p:nvSpPr>
            <p:cNvPr id="76" name="Freeform 134">
              <a:extLst>
                <a:ext uri="{FF2B5EF4-FFF2-40B4-BE49-F238E27FC236}">
                  <a16:creationId xmlns:a16="http://schemas.microsoft.com/office/drawing/2014/main" id="{42202C49-4ADF-FD49-DABA-811F6DB1627D}"/>
                </a:ext>
              </a:extLst>
            </p:cNvPr>
            <p:cNvSpPr/>
            <p:nvPr/>
          </p:nvSpPr>
          <p:spPr>
            <a:xfrm>
              <a:off x="3762451" y="5755462"/>
              <a:ext cx="3429" cy="7543"/>
            </a:xfrm>
            <a:custGeom>
              <a:avLst/>
              <a:gdLst>
                <a:gd name="connsiteX0" fmla="*/ 0 w 3429"/>
                <a:gd name="connsiteY0" fmla="*/ 0 h 7543"/>
                <a:gd name="connsiteX1" fmla="*/ 3429 w 3429"/>
                <a:gd name="connsiteY1" fmla="*/ 7544 h 7543"/>
                <a:gd name="connsiteX2" fmla="*/ 0 w 3429"/>
                <a:gd name="connsiteY2" fmla="*/ 0 h 7543"/>
              </a:gdLst>
              <a:ahLst/>
              <a:cxnLst>
                <a:cxn ang="0">
                  <a:pos x="connsiteX0" y="connsiteY0"/>
                </a:cxn>
                <a:cxn ang="0">
                  <a:pos x="connsiteX1" y="connsiteY1"/>
                </a:cxn>
                <a:cxn ang="0">
                  <a:pos x="connsiteX2" y="connsiteY2"/>
                </a:cxn>
              </a:cxnLst>
              <a:rect l="l" t="t" r="r" b="b"/>
              <a:pathLst>
                <a:path w="3429" h="7543">
                  <a:moveTo>
                    <a:pt x="0" y="0"/>
                  </a:moveTo>
                  <a:cubicBezTo>
                    <a:pt x="1143" y="2515"/>
                    <a:pt x="2286" y="5029"/>
                    <a:pt x="3429" y="7544"/>
                  </a:cubicBezTo>
                  <a:cubicBezTo>
                    <a:pt x="2286" y="4801"/>
                    <a:pt x="1143" y="2286"/>
                    <a:pt x="0" y="0"/>
                  </a:cubicBezTo>
                  <a:close/>
                </a:path>
              </a:pathLst>
            </a:custGeom>
            <a:solidFill>
              <a:srgbClr val="FFFFFF"/>
            </a:solidFill>
            <a:ln w="2286" cap="flat">
              <a:noFill/>
              <a:prstDash val="solid"/>
              <a:miter/>
            </a:ln>
          </p:spPr>
          <p:txBody>
            <a:bodyPr rtlCol="0" anchor="ctr"/>
            <a:lstStyle/>
            <a:p>
              <a:endParaRPr lang="en-US"/>
            </a:p>
          </p:txBody>
        </p:sp>
        <p:sp>
          <p:nvSpPr>
            <p:cNvPr id="77" name="Freeform 135">
              <a:extLst>
                <a:ext uri="{FF2B5EF4-FFF2-40B4-BE49-F238E27FC236}">
                  <a16:creationId xmlns:a16="http://schemas.microsoft.com/office/drawing/2014/main" id="{22931B8B-427A-B819-A17F-FF47C31C6C58}"/>
                </a:ext>
              </a:extLst>
            </p:cNvPr>
            <p:cNvSpPr/>
            <p:nvPr/>
          </p:nvSpPr>
          <p:spPr>
            <a:xfrm>
              <a:off x="3769995" y="5775121"/>
              <a:ext cx="3657" cy="18059"/>
            </a:xfrm>
            <a:custGeom>
              <a:avLst/>
              <a:gdLst>
                <a:gd name="connsiteX0" fmla="*/ 0 w 3657"/>
                <a:gd name="connsiteY0" fmla="*/ 0 h 18059"/>
                <a:gd name="connsiteX1" fmla="*/ 3658 w 3657"/>
                <a:gd name="connsiteY1" fmla="*/ 18059 h 18059"/>
                <a:gd name="connsiteX2" fmla="*/ 0 w 3657"/>
                <a:gd name="connsiteY2" fmla="*/ 0 h 18059"/>
              </a:gdLst>
              <a:ahLst/>
              <a:cxnLst>
                <a:cxn ang="0">
                  <a:pos x="connsiteX0" y="connsiteY0"/>
                </a:cxn>
                <a:cxn ang="0">
                  <a:pos x="connsiteX1" y="connsiteY1"/>
                </a:cxn>
                <a:cxn ang="0">
                  <a:pos x="connsiteX2" y="connsiteY2"/>
                </a:cxn>
              </a:cxnLst>
              <a:rect l="l" t="t" r="r" b="b"/>
              <a:pathLst>
                <a:path w="3657" h="18059">
                  <a:moveTo>
                    <a:pt x="0" y="0"/>
                  </a:moveTo>
                  <a:cubicBezTo>
                    <a:pt x="1600" y="5715"/>
                    <a:pt x="2972" y="11658"/>
                    <a:pt x="3658" y="18059"/>
                  </a:cubicBezTo>
                  <a:cubicBezTo>
                    <a:pt x="2972" y="11658"/>
                    <a:pt x="1600" y="5715"/>
                    <a:pt x="0" y="0"/>
                  </a:cubicBezTo>
                  <a:close/>
                </a:path>
              </a:pathLst>
            </a:custGeom>
            <a:solidFill>
              <a:srgbClr val="FFFFFF"/>
            </a:solidFill>
            <a:ln w="2286" cap="flat">
              <a:noFill/>
              <a:prstDash val="solid"/>
              <a:miter/>
            </a:ln>
          </p:spPr>
          <p:txBody>
            <a:bodyPr rtlCol="0" anchor="ctr"/>
            <a:lstStyle/>
            <a:p>
              <a:endParaRPr lang="en-US"/>
            </a:p>
          </p:txBody>
        </p:sp>
        <p:sp>
          <p:nvSpPr>
            <p:cNvPr id="78" name="Freeform 136">
              <a:extLst>
                <a:ext uri="{FF2B5EF4-FFF2-40B4-BE49-F238E27FC236}">
                  <a16:creationId xmlns:a16="http://schemas.microsoft.com/office/drawing/2014/main" id="{8D7450C9-B41D-E8A5-13BB-64A64D149C59}"/>
                </a:ext>
              </a:extLst>
            </p:cNvPr>
            <p:cNvSpPr/>
            <p:nvPr/>
          </p:nvSpPr>
          <p:spPr>
            <a:xfrm>
              <a:off x="3497732" y="6038469"/>
              <a:ext cx="2286" cy="23088"/>
            </a:xfrm>
            <a:custGeom>
              <a:avLst/>
              <a:gdLst>
                <a:gd name="connsiteX0" fmla="*/ 2286 w 2286"/>
                <a:gd name="connsiteY0" fmla="*/ 0 h 23088"/>
                <a:gd name="connsiteX1" fmla="*/ 0 w 2286"/>
                <a:gd name="connsiteY1" fmla="*/ 23089 h 23088"/>
                <a:gd name="connsiteX2" fmla="*/ 2286 w 2286"/>
                <a:gd name="connsiteY2" fmla="*/ 0 h 23088"/>
              </a:gdLst>
              <a:ahLst/>
              <a:cxnLst>
                <a:cxn ang="0">
                  <a:pos x="connsiteX0" y="connsiteY0"/>
                </a:cxn>
                <a:cxn ang="0">
                  <a:pos x="connsiteX1" y="connsiteY1"/>
                </a:cxn>
                <a:cxn ang="0">
                  <a:pos x="connsiteX2" y="connsiteY2"/>
                </a:cxn>
              </a:cxnLst>
              <a:rect l="l" t="t" r="r" b="b"/>
              <a:pathLst>
                <a:path w="2286" h="23088">
                  <a:moveTo>
                    <a:pt x="2286" y="0"/>
                  </a:moveTo>
                  <a:cubicBezTo>
                    <a:pt x="1829" y="7772"/>
                    <a:pt x="1143" y="15316"/>
                    <a:pt x="0" y="23089"/>
                  </a:cubicBezTo>
                  <a:cubicBezTo>
                    <a:pt x="1143" y="15316"/>
                    <a:pt x="1829" y="7772"/>
                    <a:pt x="2286" y="0"/>
                  </a:cubicBezTo>
                  <a:close/>
                </a:path>
              </a:pathLst>
            </a:custGeom>
            <a:solidFill>
              <a:srgbClr val="FFFFFF"/>
            </a:solidFill>
            <a:ln w="2286" cap="flat">
              <a:noFill/>
              <a:prstDash val="solid"/>
              <a:miter/>
            </a:ln>
          </p:spPr>
          <p:txBody>
            <a:bodyPr rtlCol="0" anchor="ctr"/>
            <a:lstStyle/>
            <a:p>
              <a:endParaRPr lang="en-US"/>
            </a:p>
          </p:txBody>
        </p:sp>
        <p:sp>
          <p:nvSpPr>
            <p:cNvPr id="79" name="Freeform 137">
              <a:extLst>
                <a:ext uri="{FF2B5EF4-FFF2-40B4-BE49-F238E27FC236}">
                  <a16:creationId xmlns:a16="http://schemas.microsoft.com/office/drawing/2014/main" id="{F9959211-9C7F-CBB5-E1F9-8E47A059EDC0}"/>
                </a:ext>
              </a:extLst>
            </p:cNvPr>
            <p:cNvSpPr/>
            <p:nvPr/>
          </p:nvSpPr>
          <p:spPr>
            <a:xfrm>
              <a:off x="2757068" y="6025210"/>
              <a:ext cx="228" cy="11658"/>
            </a:xfrm>
            <a:custGeom>
              <a:avLst/>
              <a:gdLst>
                <a:gd name="connsiteX0" fmla="*/ 229 w 228"/>
                <a:gd name="connsiteY0" fmla="*/ 11659 h 11658"/>
                <a:gd name="connsiteX1" fmla="*/ 0 w 228"/>
                <a:gd name="connsiteY1" fmla="*/ 0 h 11658"/>
                <a:gd name="connsiteX2" fmla="*/ 229 w 228"/>
                <a:gd name="connsiteY2" fmla="*/ 11659 h 11658"/>
              </a:gdLst>
              <a:ahLst/>
              <a:cxnLst>
                <a:cxn ang="0">
                  <a:pos x="connsiteX0" y="connsiteY0"/>
                </a:cxn>
                <a:cxn ang="0">
                  <a:pos x="connsiteX1" y="connsiteY1"/>
                </a:cxn>
                <a:cxn ang="0">
                  <a:pos x="connsiteX2" y="connsiteY2"/>
                </a:cxn>
              </a:cxnLst>
              <a:rect l="l" t="t" r="r" b="b"/>
              <a:pathLst>
                <a:path w="228" h="11658">
                  <a:moveTo>
                    <a:pt x="229" y="11659"/>
                  </a:moveTo>
                  <a:cubicBezTo>
                    <a:pt x="229" y="7773"/>
                    <a:pt x="229" y="3886"/>
                    <a:pt x="0" y="0"/>
                  </a:cubicBezTo>
                  <a:cubicBezTo>
                    <a:pt x="229" y="3886"/>
                    <a:pt x="229" y="7773"/>
                    <a:pt x="229" y="11659"/>
                  </a:cubicBezTo>
                  <a:close/>
                </a:path>
              </a:pathLst>
            </a:custGeom>
            <a:solidFill>
              <a:srgbClr val="FFFFFF"/>
            </a:solidFill>
            <a:ln w="2286" cap="flat">
              <a:noFill/>
              <a:prstDash val="solid"/>
              <a:miter/>
            </a:ln>
          </p:spPr>
          <p:txBody>
            <a:bodyPr rtlCol="0" anchor="ctr"/>
            <a:lstStyle/>
            <a:p>
              <a:endParaRPr lang="en-US"/>
            </a:p>
          </p:txBody>
        </p:sp>
        <p:sp>
          <p:nvSpPr>
            <p:cNvPr id="80" name="Freeform 138">
              <a:extLst>
                <a:ext uri="{FF2B5EF4-FFF2-40B4-BE49-F238E27FC236}">
                  <a16:creationId xmlns:a16="http://schemas.microsoft.com/office/drawing/2014/main" id="{368E78CF-5533-E542-FF92-7F4079BAE536}"/>
                </a:ext>
              </a:extLst>
            </p:cNvPr>
            <p:cNvSpPr/>
            <p:nvPr/>
          </p:nvSpPr>
          <p:spPr>
            <a:xfrm>
              <a:off x="2863824" y="6187516"/>
              <a:ext cx="8915" cy="228"/>
            </a:xfrm>
            <a:custGeom>
              <a:avLst/>
              <a:gdLst>
                <a:gd name="connsiteX0" fmla="*/ 8915 w 8915"/>
                <a:gd name="connsiteY0" fmla="*/ 229 h 228"/>
                <a:gd name="connsiteX1" fmla="*/ 0 w 8915"/>
                <a:gd name="connsiteY1" fmla="*/ 0 h 228"/>
                <a:gd name="connsiteX2" fmla="*/ 8915 w 8915"/>
                <a:gd name="connsiteY2" fmla="*/ 229 h 228"/>
              </a:gdLst>
              <a:ahLst/>
              <a:cxnLst>
                <a:cxn ang="0">
                  <a:pos x="connsiteX0" y="connsiteY0"/>
                </a:cxn>
                <a:cxn ang="0">
                  <a:pos x="connsiteX1" y="connsiteY1"/>
                </a:cxn>
                <a:cxn ang="0">
                  <a:pos x="connsiteX2" y="connsiteY2"/>
                </a:cxn>
              </a:cxnLst>
              <a:rect l="l" t="t" r="r" b="b"/>
              <a:pathLst>
                <a:path w="8915" h="228">
                  <a:moveTo>
                    <a:pt x="8915" y="229"/>
                  </a:moveTo>
                  <a:cubicBezTo>
                    <a:pt x="5944" y="229"/>
                    <a:pt x="2972" y="0"/>
                    <a:pt x="0" y="0"/>
                  </a:cubicBezTo>
                  <a:cubicBezTo>
                    <a:pt x="2972" y="0"/>
                    <a:pt x="5944" y="0"/>
                    <a:pt x="8915" y="229"/>
                  </a:cubicBezTo>
                  <a:close/>
                </a:path>
              </a:pathLst>
            </a:custGeom>
            <a:solidFill>
              <a:srgbClr val="FFFFFF"/>
            </a:solidFill>
            <a:ln w="2286" cap="flat">
              <a:noFill/>
              <a:prstDash val="solid"/>
              <a:miter/>
            </a:ln>
          </p:spPr>
          <p:txBody>
            <a:bodyPr rtlCol="0" anchor="ctr"/>
            <a:lstStyle/>
            <a:p>
              <a:endParaRPr lang="en-US"/>
            </a:p>
          </p:txBody>
        </p:sp>
        <p:sp>
          <p:nvSpPr>
            <p:cNvPr id="81" name="Freeform 139">
              <a:extLst>
                <a:ext uri="{FF2B5EF4-FFF2-40B4-BE49-F238E27FC236}">
                  <a16:creationId xmlns:a16="http://schemas.microsoft.com/office/drawing/2014/main" id="{D67F4AE3-1E9D-91C7-AF42-5AE6D8DC6ECB}"/>
                </a:ext>
              </a:extLst>
            </p:cNvPr>
            <p:cNvSpPr/>
            <p:nvPr/>
          </p:nvSpPr>
          <p:spPr>
            <a:xfrm>
              <a:off x="3057448" y="618957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82" name="Freeform 140">
              <a:extLst>
                <a:ext uri="{FF2B5EF4-FFF2-40B4-BE49-F238E27FC236}">
                  <a16:creationId xmlns:a16="http://schemas.microsoft.com/office/drawing/2014/main" id="{C6EC1901-642A-55CC-E8C4-8386BE4A01FB}"/>
                </a:ext>
              </a:extLst>
            </p:cNvPr>
            <p:cNvSpPr/>
            <p:nvPr/>
          </p:nvSpPr>
          <p:spPr>
            <a:xfrm>
              <a:off x="3097682" y="6189573"/>
              <a:ext cx="6629" cy="2286"/>
            </a:xfrm>
            <a:custGeom>
              <a:avLst/>
              <a:gdLst>
                <a:gd name="connsiteX0" fmla="*/ 6629 w 6629"/>
                <a:gd name="connsiteY0" fmla="*/ 0 h 2286"/>
                <a:gd name="connsiteX1" fmla="*/ 0 w 6629"/>
                <a:gd name="connsiteY1" fmla="*/ 0 h 2286"/>
                <a:gd name="connsiteX2" fmla="*/ 6629 w 6629"/>
                <a:gd name="connsiteY2" fmla="*/ 0 h 2286"/>
              </a:gdLst>
              <a:ahLst/>
              <a:cxnLst>
                <a:cxn ang="0">
                  <a:pos x="connsiteX0" y="connsiteY0"/>
                </a:cxn>
                <a:cxn ang="0">
                  <a:pos x="connsiteX1" y="connsiteY1"/>
                </a:cxn>
                <a:cxn ang="0">
                  <a:pos x="connsiteX2" y="connsiteY2"/>
                </a:cxn>
              </a:cxnLst>
              <a:rect l="l" t="t" r="r" b="b"/>
              <a:pathLst>
                <a:path w="6629" h="2286">
                  <a:moveTo>
                    <a:pt x="6629" y="0"/>
                  </a:moveTo>
                  <a:cubicBezTo>
                    <a:pt x="4343" y="0"/>
                    <a:pt x="2057" y="0"/>
                    <a:pt x="0" y="0"/>
                  </a:cubicBezTo>
                  <a:cubicBezTo>
                    <a:pt x="2057" y="0"/>
                    <a:pt x="4343" y="0"/>
                    <a:pt x="6629" y="0"/>
                  </a:cubicBezTo>
                  <a:close/>
                </a:path>
              </a:pathLst>
            </a:custGeom>
            <a:solidFill>
              <a:srgbClr val="FFFFFF"/>
            </a:solidFill>
            <a:ln w="2286" cap="flat">
              <a:noFill/>
              <a:prstDash val="solid"/>
              <a:miter/>
            </a:ln>
          </p:spPr>
          <p:txBody>
            <a:bodyPr rtlCol="0" anchor="ctr"/>
            <a:lstStyle/>
            <a:p>
              <a:endParaRPr lang="en-US"/>
            </a:p>
          </p:txBody>
        </p:sp>
        <p:sp>
          <p:nvSpPr>
            <p:cNvPr id="83" name="Freeform 141">
              <a:extLst>
                <a:ext uri="{FF2B5EF4-FFF2-40B4-BE49-F238E27FC236}">
                  <a16:creationId xmlns:a16="http://schemas.microsoft.com/office/drawing/2014/main" id="{E4304E65-ADF7-72F3-229F-354FD846528C}"/>
                </a:ext>
              </a:extLst>
            </p:cNvPr>
            <p:cNvSpPr/>
            <p:nvPr/>
          </p:nvSpPr>
          <p:spPr>
            <a:xfrm>
              <a:off x="2836849" y="6186144"/>
              <a:ext cx="7086" cy="457"/>
            </a:xfrm>
            <a:custGeom>
              <a:avLst/>
              <a:gdLst>
                <a:gd name="connsiteX0" fmla="*/ 7087 w 7086"/>
                <a:gd name="connsiteY0" fmla="*/ 457 h 457"/>
                <a:gd name="connsiteX1" fmla="*/ 0 w 7086"/>
                <a:gd name="connsiteY1" fmla="*/ 0 h 457"/>
                <a:gd name="connsiteX2" fmla="*/ 7087 w 7086"/>
                <a:gd name="connsiteY2" fmla="*/ 457 h 457"/>
              </a:gdLst>
              <a:ahLst/>
              <a:cxnLst>
                <a:cxn ang="0">
                  <a:pos x="connsiteX0" y="connsiteY0"/>
                </a:cxn>
                <a:cxn ang="0">
                  <a:pos x="connsiteX1" y="connsiteY1"/>
                </a:cxn>
                <a:cxn ang="0">
                  <a:pos x="connsiteX2" y="connsiteY2"/>
                </a:cxn>
              </a:cxnLst>
              <a:rect l="l" t="t" r="r" b="b"/>
              <a:pathLst>
                <a:path w="7086" h="457">
                  <a:moveTo>
                    <a:pt x="7087" y="457"/>
                  </a:moveTo>
                  <a:cubicBezTo>
                    <a:pt x="4572" y="228"/>
                    <a:pt x="2286" y="228"/>
                    <a:pt x="0" y="0"/>
                  </a:cubicBezTo>
                  <a:cubicBezTo>
                    <a:pt x="2057" y="228"/>
                    <a:pt x="4572" y="228"/>
                    <a:pt x="7087" y="457"/>
                  </a:cubicBezTo>
                  <a:close/>
                </a:path>
              </a:pathLst>
            </a:custGeom>
            <a:solidFill>
              <a:srgbClr val="FFFFFF"/>
            </a:solidFill>
            <a:ln w="2286" cap="flat">
              <a:noFill/>
              <a:prstDash val="solid"/>
              <a:miter/>
            </a:ln>
          </p:spPr>
          <p:txBody>
            <a:bodyPr rtlCol="0" anchor="ctr"/>
            <a:lstStyle/>
            <a:p>
              <a:endParaRPr lang="en-US"/>
            </a:p>
          </p:txBody>
        </p:sp>
        <p:sp>
          <p:nvSpPr>
            <p:cNvPr id="84" name="Freeform 142">
              <a:extLst>
                <a:ext uri="{FF2B5EF4-FFF2-40B4-BE49-F238E27FC236}">
                  <a16:creationId xmlns:a16="http://schemas.microsoft.com/office/drawing/2014/main" id="{9C33E3F8-E94B-3FAF-42FE-C0892298532E}"/>
                </a:ext>
              </a:extLst>
            </p:cNvPr>
            <p:cNvSpPr/>
            <p:nvPr/>
          </p:nvSpPr>
          <p:spPr>
            <a:xfrm>
              <a:off x="2843936" y="6186373"/>
              <a:ext cx="3886" cy="228"/>
            </a:xfrm>
            <a:custGeom>
              <a:avLst/>
              <a:gdLst>
                <a:gd name="connsiteX0" fmla="*/ 3886 w 3886"/>
                <a:gd name="connsiteY0" fmla="*/ 229 h 228"/>
                <a:gd name="connsiteX1" fmla="*/ 0 w 3886"/>
                <a:gd name="connsiteY1" fmla="*/ 0 h 228"/>
                <a:gd name="connsiteX2" fmla="*/ 3886 w 3886"/>
                <a:gd name="connsiteY2" fmla="*/ 229 h 228"/>
              </a:gdLst>
              <a:ahLst/>
              <a:cxnLst>
                <a:cxn ang="0">
                  <a:pos x="connsiteX0" y="connsiteY0"/>
                </a:cxn>
                <a:cxn ang="0">
                  <a:pos x="connsiteX1" y="connsiteY1"/>
                </a:cxn>
                <a:cxn ang="0">
                  <a:pos x="connsiteX2" y="connsiteY2"/>
                </a:cxn>
              </a:cxnLst>
              <a:rect l="l" t="t" r="r" b="b"/>
              <a:pathLst>
                <a:path w="3886" h="228">
                  <a:moveTo>
                    <a:pt x="3886" y="229"/>
                  </a:moveTo>
                  <a:cubicBezTo>
                    <a:pt x="2515" y="229"/>
                    <a:pt x="1143" y="0"/>
                    <a:pt x="0" y="0"/>
                  </a:cubicBezTo>
                  <a:cubicBezTo>
                    <a:pt x="1143" y="229"/>
                    <a:pt x="2515" y="229"/>
                    <a:pt x="3886" y="229"/>
                  </a:cubicBezTo>
                  <a:close/>
                </a:path>
              </a:pathLst>
            </a:custGeom>
            <a:solidFill>
              <a:srgbClr val="FFFFFF"/>
            </a:solidFill>
            <a:ln w="2286" cap="flat">
              <a:noFill/>
              <a:prstDash val="solid"/>
              <a:miter/>
            </a:ln>
          </p:spPr>
          <p:txBody>
            <a:bodyPr rtlCol="0" anchor="ctr"/>
            <a:lstStyle/>
            <a:p>
              <a:endParaRPr lang="en-US"/>
            </a:p>
          </p:txBody>
        </p:sp>
        <p:sp>
          <p:nvSpPr>
            <p:cNvPr id="85" name="Freeform 143">
              <a:extLst>
                <a:ext uri="{FF2B5EF4-FFF2-40B4-BE49-F238E27FC236}">
                  <a16:creationId xmlns:a16="http://schemas.microsoft.com/office/drawing/2014/main" id="{D5F8BFAE-BF30-3949-0C92-1BF20A8830CF}"/>
                </a:ext>
              </a:extLst>
            </p:cNvPr>
            <p:cNvSpPr/>
            <p:nvPr/>
          </p:nvSpPr>
          <p:spPr>
            <a:xfrm>
              <a:off x="3285820" y="6187973"/>
              <a:ext cx="11658" cy="228"/>
            </a:xfrm>
            <a:custGeom>
              <a:avLst/>
              <a:gdLst>
                <a:gd name="connsiteX0" fmla="*/ 11659 w 11658"/>
                <a:gd name="connsiteY0" fmla="*/ 0 h 228"/>
                <a:gd name="connsiteX1" fmla="*/ 0 w 11658"/>
                <a:gd name="connsiteY1" fmla="*/ 229 h 228"/>
                <a:gd name="connsiteX2" fmla="*/ 11659 w 11658"/>
                <a:gd name="connsiteY2" fmla="*/ 0 h 228"/>
              </a:gdLst>
              <a:ahLst/>
              <a:cxnLst>
                <a:cxn ang="0">
                  <a:pos x="connsiteX0" y="connsiteY0"/>
                </a:cxn>
                <a:cxn ang="0">
                  <a:pos x="connsiteX1" y="connsiteY1"/>
                </a:cxn>
                <a:cxn ang="0">
                  <a:pos x="connsiteX2" y="connsiteY2"/>
                </a:cxn>
              </a:cxnLst>
              <a:rect l="l" t="t" r="r" b="b"/>
              <a:pathLst>
                <a:path w="11658" h="228">
                  <a:moveTo>
                    <a:pt x="11659" y="0"/>
                  </a:moveTo>
                  <a:cubicBezTo>
                    <a:pt x="7772" y="0"/>
                    <a:pt x="3886" y="0"/>
                    <a:pt x="0" y="229"/>
                  </a:cubicBezTo>
                  <a:cubicBezTo>
                    <a:pt x="3886" y="229"/>
                    <a:pt x="7772" y="0"/>
                    <a:pt x="11659" y="0"/>
                  </a:cubicBezTo>
                  <a:close/>
                </a:path>
              </a:pathLst>
            </a:custGeom>
            <a:solidFill>
              <a:srgbClr val="FFFFFF"/>
            </a:solidFill>
            <a:ln w="2286" cap="flat">
              <a:noFill/>
              <a:prstDash val="solid"/>
              <a:miter/>
            </a:ln>
          </p:spPr>
          <p:txBody>
            <a:bodyPr rtlCol="0" anchor="ctr"/>
            <a:lstStyle/>
            <a:p>
              <a:endParaRPr lang="en-US"/>
            </a:p>
          </p:txBody>
        </p:sp>
        <p:sp>
          <p:nvSpPr>
            <p:cNvPr id="86" name="Freeform 144">
              <a:extLst>
                <a:ext uri="{FF2B5EF4-FFF2-40B4-BE49-F238E27FC236}">
                  <a16:creationId xmlns:a16="http://schemas.microsoft.com/office/drawing/2014/main" id="{CE14DD58-E8E0-B154-04BF-B722AD1C109B}"/>
                </a:ext>
              </a:extLst>
            </p:cNvPr>
            <p:cNvSpPr/>
            <p:nvPr/>
          </p:nvSpPr>
          <p:spPr>
            <a:xfrm>
              <a:off x="3461842" y="5510631"/>
              <a:ext cx="15773" cy="7772"/>
            </a:xfrm>
            <a:custGeom>
              <a:avLst/>
              <a:gdLst>
                <a:gd name="connsiteX0" fmla="*/ 0 w 15773"/>
                <a:gd name="connsiteY0" fmla="*/ 0 h 7772"/>
                <a:gd name="connsiteX1" fmla="*/ 15773 w 15773"/>
                <a:gd name="connsiteY1" fmla="*/ 7772 h 7772"/>
                <a:gd name="connsiteX2" fmla="*/ 0 w 15773"/>
                <a:gd name="connsiteY2" fmla="*/ 0 h 7772"/>
              </a:gdLst>
              <a:ahLst/>
              <a:cxnLst>
                <a:cxn ang="0">
                  <a:pos x="connsiteX0" y="connsiteY0"/>
                </a:cxn>
                <a:cxn ang="0">
                  <a:pos x="connsiteX1" y="connsiteY1"/>
                </a:cxn>
                <a:cxn ang="0">
                  <a:pos x="connsiteX2" y="connsiteY2"/>
                </a:cxn>
              </a:cxnLst>
              <a:rect l="l" t="t" r="r" b="b"/>
              <a:pathLst>
                <a:path w="15773" h="7772">
                  <a:moveTo>
                    <a:pt x="0" y="0"/>
                  </a:moveTo>
                  <a:cubicBezTo>
                    <a:pt x="5944" y="2057"/>
                    <a:pt x="11201" y="4800"/>
                    <a:pt x="15773" y="7772"/>
                  </a:cubicBezTo>
                  <a:cubicBezTo>
                    <a:pt x="11201" y="4800"/>
                    <a:pt x="5944" y="2057"/>
                    <a:pt x="0" y="0"/>
                  </a:cubicBezTo>
                  <a:close/>
                </a:path>
              </a:pathLst>
            </a:custGeom>
            <a:solidFill>
              <a:srgbClr val="FFFFFF"/>
            </a:solidFill>
            <a:ln w="2286" cap="flat">
              <a:noFill/>
              <a:prstDash val="solid"/>
              <a:miter/>
            </a:ln>
          </p:spPr>
          <p:txBody>
            <a:bodyPr rtlCol="0" anchor="ctr"/>
            <a:lstStyle/>
            <a:p>
              <a:endParaRPr lang="en-US"/>
            </a:p>
          </p:txBody>
        </p:sp>
        <p:sp>
          <p:nvSpPr>
            <p:cNvPr id="87" name="Freeform 145">
              <a:extLst>
                <a:ext uri="{FF2B5EF4-FFF2-40B4-BE49-F238E27FC236}">
                  <a16:creationId xmlns:a16="http://schemas.microsoft.com/office/drawing/2014/main" id="{70CD535D-D49F-B0C0-2AE5-B2CE768BF0D8}"/>
                </a:ext>
              </a:extLst>
            </p:cNvPr>
            <p:cNvSpPr/>
            <p:nvPr/>
          </p:nvSpPr>
          <p:spPr>
            <a:xfrm>
              <a:off x="3484245" y="6122365"/>
              <a:ext cx="2971" cy="15087"/>
            </a:xfrm>
            <a:custGeom>
              <a:avLst/>
              <a:gdLst>
                <a:gd name="connsiteX0" fmla="*/ 2972 w 2971"/>
                <a:gd name="connsiteY0" fmla="*/ 0 h 15087"/>
                <a:gd name="connsiteX1" fmla="*/ 0 w 2971"/>
                <a:gd name="connsiteY1" fmla="*/ 15088 h 15087"/>
                <a:gd name="connsiteX2" fmla="*/ 2972 w 2971"/>
                <a:gd name="connsiteY2" fmla="*/ 0 h 15087"/>
              </a:gdLst>
              <a:ahLst/>
              <a:cxnLst>
                <a:cxn ang="0">
                  <a:pos x="connsiteX0" y="connsiteY0"/>
                </a:cxn>
                <a:cxn ang="0">
                  <a:pos x="connsiteX1" y="connsiteY1"/>
                </a:cxn>
                <a:cxn ang="0">
                  <a:pos x="connsiteX2" y="connsiteY2"/>
                </a:cxn>
              </a:cxnLst>
              <a:rect l="l" t="t" r="r" b="b"/>
              <a:pathLst>
                <a:path w="2971" h="15087">
                  <a:moveTo>
                    <a:pt x="2972" y="0"/>
                  </a:moveTo>
                  <a:cubicBezTo>
                    <a:pt x="2057" y="5029"/>
                    <a:pt x="914" y="10059"/>
                    <a:pt x="0" y="15088"/>
                  </a:cubicBezTo>
                  <a:cubicBezTo>
                    <a:pt x="1143" y="10059"/>
                    <a:pt x="2057" y="5029"/>
                    <a:pt x="2972" y="0"/>
                  </a:cubicBezTo>
                  <a:close/>
                </a:path>
              </a:pathLst>
            </a:custGeom>
            <a:solidFill>
              <a:srgbClr val="FFFFFF"/>
            </a:solidFill>
            <a:ln w="2286" cap="flat">
              <a:noFill/>
              <a:prstDash val="solid"/>
              <a:miter/>
            </a:ln>
          </p:spPr>
          <p:txBody>
            <a:bodyPr rtlCol="0" anchor="ctr"/>
            <a:lstStyle/>
            <a:p>
              <a:endParaRPr lang="en-US"/>
            </a:p>
          </p:txBody>
        </p:sp>
        <p:sp>
          <p:nvSpPr>
            <p:cNvPr id="88" name="Freeform 146">
              <a:extLst>
                <a:ext uri="{FF2B5EF4-FFF2-40B4-BE49-F238E27FC236}">
                  <a16:creationId xmlns:a16="http://schemas.microsoft.com/office/drawing/2014/main" id="{B51AF3C4-59DF-C511-DAAB-ACCB2FA93618}"/>
                </a:ext>
              </a:extLst>
            </p:cNvPr>
            <p:cNvSpPr/>
            <p:nvPr/>
          </p:nvSpPr>
          <p:spPr>
            <a:xfrm>
              <a:off x="3500475" y="5993206"/>
              <a:ext cx="685" cy="14630"/>
            </a:xfrm>
            <a:custGeom>
              <a:avLst/>
              <a:gdLst>
                <a:gd name="connsiteX0" fmla="*/ 686 w 685"/>
                <a:gd name="connsiteY0" fmla="*/ 0 h 14630"/>
                <a:gd name="connsiteX1" fmla="*/ 0 w 685"/>
                <a:gd name="connsiteY1" fmla="*/ 14631 h 14630"/>
                <a:gd name="connsiteX2" fmla="*/ 686 w 685"/>
                <a:gd name="connsiteY2" fmla="*/ 0 h 14630"/>
              </a:gdLst>
              <a:ahLst/>
              <a:cxnLst>
                <a:cxn ang="0">
                  <a:pos x="connsiteX0" y="connsiteY0"/>
                </a:cxn>
                <a:cxn ang="0">
                  <a:pos x="connsiteX1" y="connsiteY1"/>
                </a:cxn>
                <a:cxn ang="0">
                  <a:pos x="connsiteX2" y="connsiteY2"/>
                </a:cxn>
              </a:cxnLst>
              <a:rect l="l" t="t" r="r" b="b"/>
              <a:pathLst>
                <a:path w="685" h="14630">
                  <a:moveTo>
                    <a:pt x="686" y="0"/>
                  </a:moveTo>
                  <a:cubicBezTo>
                    <a:pt x="229" y="4801"/>
                    <a:pt x="0" y="9830"/>
                    <a:pt x="0" y="14631"/>
                  </a:cubicBezTo>
                  <a:cubicBezTo>
                    <a:pt x="0" y="9601"/>
                    <a:pt x="229" y="4801"/>
                    <a:pt x="686" y="0"/>
                  </a:cubicBezTo>
                  <a:close/>
                </a:path>
              </a:pathLst>
            </a:custGeom>
            <a:solidFill>
              <a:srgbClr val="FFFFFF"/>
            </a:solidFill>
            <a:ln w="2286" cap="flat">
              <a:noFill/>
              <a:prstDash val="solid"/>
              <a:miter/>
            </a:ln>
          </p:spPr>
          <p:txBody>
            <a:bodyPr rtlCol="0" anchor="ctr"/>
            <a:lstStyle/>
            <a:p>
              <a:endParaRPr lang="en-US"/>
            </a:p>
          </p:txBody>
        </p:sp>
        <p:sp>
          <p:nvSpPr>
            <p:cNvPr id="89" name="Freeform 147">
              <a:extLst>
                <a:ext uri="{FF2B5EF4-FFF2-40B4-BE49-F238E27FC236}">
                  <a16:creationId xmlns:a16="http://schemas.microsoft.com/office/drawing/2014/main" id="{F635C942-34A7-D57D-FA56-3B97ED63FD69}"/>
                </a:ext>
              </a:extLst>
            </p:cNvPr>
            <p:cNvSpPr/>
            <p:nvPr/>
          </p:nvSpPr>
          <p:spPr>
            <a:xfrm>
              <a:off x="3375431" y="6186830"/>
              <a:ext cx="8686" cy="228"/>
            </a:xfrm>
            <a:custGeom>
              <a:avLst/>
              <a:gdLst>
                <a:gd name="connsiteX0" fmla="*/ 8687 w 8686"/>
                <a:gd name="connsiteY0" fmla="*/ 0 h 228"/>
                <a:gd name="connsiteX1" fmla="*/ 0 w 8686"/>
                <a:gd name="connsiteY1" fmla="*/ 229 h 228"/>
                <a:gd name="connsiteX2" fmla="*/ 8687 w 8686"/>
                <a:gd name="connsiteY2" fmla="*/ 0 h 228"/>
              </a:gdLst>
              <a:ahLst/>
              <a:cxnLst>
                <a:cxn ang="0">
                  <a:pos x="connsiteX0" y="connsiteY0"/>
                </a:cxn>
                <a:cxn ang="0">
                  <a:pos x="connsiteX1" y="connsiteY1"/>
                </a:cxn>
                <a:cxn ang="0">
                  <a:pos x="connsiteX2" y="connsiteY2"/>
                </a:cxn>
              </a:cxnLst>
              <a:rect l="l" t="t" r="r" b="b"/>
              <a:pathLst>
                <a:path w="8686" h="228">
                  <a:moveTo>
                    <a:pt x="8687" y="0"/>
                  </a:moveTo>
                  <a:cubicBezTo>
                    <a:pt x="5944" y="0"/>
                    <a:pt x="2972" y="0"/>
                    <a:pt x="0" y="229"/>
                  </a:cubicBezTo>
                  <a:cubicBezTo>
                    <a:pt x="2972" y="229"/>
                    <a:pt x="5944" y="0"/>
                    <a:pt x="8687" y="0"/>
                  </a:cubicBezTo>
                  <a:close/>
                </a:path>
              </a:pathLst>
            </a:custGeom>
            <a:solidFill>
              <a:srgbClr val="FFFFFF"/>
            </a:solidFill>
            <a:ln w="2286" cap="flat">
              <a:noFill/>
              <a:prstDash val="solid"/>
              <a:miter/>
            </a:ln>
          </p:spPr>
          <p:txBody>
            <a:bodyPr rtlCol="0" anchor="ctr"/>
            <a:lstStyle/>
            <a:p>
              <a:endParaRPr lang="en-US"/>
            </a:p>
          </p:txBody>
        </p:sp>
        <p:sp>
          <p:nvSpPr>
            <p:cNvPr id="90" name="Freeform 148">
              <a:extLst>
                <a:ext uri="{FF2B5EF4-FFF2-40B4-BE49-F238E27FC236}">
                  <a16:creationId xmlns:a16="http://schemas.microsoft.com/office/drawing/2014/main" id="{9FBAC0FC-DA94-D68F-2687-5716A50ED864}"/>
                </a:ext>
              </a:extLst>
            </p:cNvPr>
            <p:cNvSpPr/>
            <p:nvPr/>
          </p:nvSpPr>
          <p:spPr>
            <a:xfrm>
              <a:off x="3480816" y="6144539"/>
              <a:ext cx="2057" cy="7086"/>
            </a:xfrm>
            <a:custGeom>
              <a:avLst/>
              <a:gdLst>
                <a:gd name="connsiteX0" fmla="*/ 2057 w 2057"/>
                <a:gd name="connsiteY0" fmla="*/ 0 h 7086"/>
                <a:gd name="connsiteX1" fmla="*/ 0 w 2057"/>
                <a:gd name="connsiteY1" fmla="*/ 7087 h 7086"/>
                <a:gd name="connsiteX2" fmla="*/ 2057 w 2057"/>
                <a:gd name="connsiteY2" fmla="*/ 0 h 7086"/>
              </a:gdLst>
              <a:ahLst/>
              <a:cxnLst>
                <a:cxn ang="0">
                  <a:pos x="connsiteX0" y="connsiteY0"/>
                </a:cxn>
                <a:cxn ang="0">
                  <a:pos x="connsiteX1" y="connsiteY1"/>
                </a:cxn>
                <a:cxn ang="0">
                  <a:pos x="connsiteX2" y="connsiteY2"/>
                </a:cxn>
              </a:cxnLst>
              <a:rect l="l" t="t" r="r" b="b"/>
              <a:pathLst>
                <a:path w="2057" h="7086">
                  <a:moveTo>
                    <a:pt x="2057" y="0"/>
                  </a:moveTo>
                  <a:cubicBezTo>
                    <a:pt x="1372" y="2286"/>
                    <a:pt x="914" y="4801"/>
                    <a:pt x="0" y="7087"/>
                  </a:cubicBezTo>
                  <a:cubicBezTo>
                    <a:pt x="914" y="4801"/>
                    <a:pt x="1600" y="2515"/>
                    <a:pt x="2057" y="0"/>
                  </a:cubicBezTo>
                  <a:close/>
                </a:path>
              </a:pathLst>
            </a:custGeom>
            <a:solidFill>
              <a:srgbClr val="FFFFFF"/>
            </a:solidFill>
            <a:ln w="2286" cap="flat">
              <a:noFill/>
              <a:prstDash val="solid"/>
              <a:miter/>
            </a:ln>
          </p:spPr>
          <p:txBody>
            <a:bodyPr rtlCol="0" anchor="ctr"/>
            <a:lstStyle/>
            <a:p>
              <a:endParaRPr lang="en-US"/>
            </a:p>
          </p:txBody>
        </p:sp>
        <p:sp>
          <p:nvSpPr>
            <p:cNvPr id="91" name="Freeform 149">
              <a:extLst>
                <a:ext uri="{FF2B5EF4-FFF2-40B4-BE49-F238E27FC236}">
                  <a16:creationId xmlns:a16="http://schemas.microsoft.com/office/drawing/2014/main" id="{84FE727F-E06D-3A75-CBCA-BF64E433544F}"/>
                </a:ext>
              </a:extLst>
            </p:cNvPr>
            <p:cNvSpPr/>
            <p:nvPr/>
          </p:nvSpPr>
          <p:spPr>
            <a:xfrm>
              <a:off x="2470632" y="5290943"/>
              <a:ext cx="234315" cy="236525"/>
            </a:xfrm>
            <a:custGeom>
              <a:avLst/>
              <a:gdLst>
                <a:gd name="connsiteX0" fmla="*/ 234315 w 234315"/>
                <a:gd name="connsiteY0" fmla="*/ 123676 h 236525"/>
                <a:gd name="connsiteX1" fmla="*/ 112014 w 234315"/>
                <a:gd name="connsiteY1" fmla="*/ 232 h 236525"/>
                <a:gd name="connsiteX2" fmla="*/ 0 w 234315"/>
                <a:gd name="connsiteY2" fmla="*/ 117733 h 236525"/>
                <a:gd name="connsiteX3" fmla="*/ 119786 w 234315"/>
                <a:gd name="connsiteY3" fmla="*/ 236376 h 236525"/>
                <a:gd name="connsiteX4" fmla="*/ 234315 w 234315"/>
                <a:gd name="connsiteY4" fmla="*/ 123676 h 23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 h="236525">
                  <a:moveTo>
                    <a:pt x="234315" y="123676"/>
                  </a:moveTo>
                  <a:cubicBezTo>
                    <a:pt x="234315" y="72927"/>
                    <a:pt x="180137" y="-4797"/>
                    <a:pt x="112014" y="232"/>
                  </a:cubicBezTo>
                  <a:cubicBezTo>
                    <a:pt x="45491" y="-1596"/>
                    <a:pt x="0" y="50524"/>
                    <a:pt x="0" y="117733"/>
                  </a:cubicBezTo>
                  <a:cubicBezTo>
                    <a:pt x="229" y="190656"/>
                    <a:pt x="49606" y="232490"/>
                    <a:pt x="119786" y="236376"/>
                  </a:cubicBezTo>
                  <a:cubicBezTo>
                    <a:pt x="179222" y="240034"/>
                    <a:pt x="234544" y="176026"/>
                    <a:pt x="234315" y="123676"/>
                  </a:cubicBezTo>
                  <a:close/>
                </a:path>
              </a:pathLst>
            </a:custGeom>
            <a:solidFill>
              <a:srgbClr val="FFFFFF"/>
            </a:solidFill>
            <a:ln w="2286" cap="flat">
              <a:noFill/>
              <a:prstDash val="solid"/>
              <a:miter/>
            </a:ln>
          </p:spPr>
          <p:txBody>
            <a:bodyPr rtlCol="0" anchor="ctr"/>
            <a:lstStyle/>
            <a:p>
              <a:endParaRPr lang="en-US"/>
            </a:p>
          </p:txBody>
        </p:sp>
        <p:sp>
          <p:nvSpPr>
            <p:cNvPr id="92" name="Freeform 150">
              <a:extLst>
                <a:ext uri="{FF2B5EF4-FFF2-40B4-BE49-F238E27FC236}">
                  <a16:creationId xmlns:a16="http://schemas.microsoft.com/office/drawing/2014/main" id="{E32823B3-12A1-7DF1-2C13-C1B8428FB31B}"/>
                </a:ext>
              </a:extLst>
            </p:cNvPr>
            <p:cNvSpPr/>
            <p:nvPr/>
          </p:nvSpPr>
          <p:spPr>
            <a:xfrm>
              <a:off x="2586810" y="5965591"/>
              <a:ext cx="103616" cy="209454"/>
            </a:xfrm>
            <a:custGeom>
              <a:avLst/>
              <a:gdLst>
                <a:gd name="connsiteX0" fmla="*/ 89334 w 103616"/>
                <a:gd name="connsiteY0" fmla="*/ 1326 h 209454"/>
                <a:gd name="connsiteX1" fmla="*/ 46128 w 103616"/>
                <a:gd name="connsiteY1" fmla="*/ 5670 h 209454"/>
                <a:gd name="connsiteX2" fmla="*/ 34241 w 103616"/>
                <a:gd name="connsiteY2" fmla="*/ 4755 h 209454"/>
                <a:gd name="connsiteX3" fmla="*/ 6352 w 103616"/>
                <a:gd name="connsiteY3" fmla="*/ 30816 h 209454"/>
                <a:gd name="connsiteX4" fmla="*/ 866 w 103616"/>
                <a:gd name="connsiteY4" fmla="*/ 151059 h 209454"/>
                <a:gd name="connsiteX5" fmla="*/ 866 w 103616"/>
                <a:gd name="connsiteY5" fmla="*/ 177348 h 209454"/>
                <a:gd name="connsiteX6" fmla="*/ 28983 w 103616"/>
                <a:gd name="connsiteY6" fmla="*/ 208209 h 209454"/>
                <a:gd name="connsiteX7" fmla="*/ 74932 w 103616"/>
                <a:gd name="connsiteY7" fmla="*/ 186035 h 209454"/>
                <a:gd name="connsiteX8" fmla="*/ 96878 w 103616"/>
                <a:gd name="connsiteY8" fmla="*/ 79736 h 209454"/>
                <a:gd name="connsiteX9" fmla="*/ 103507 w 103616"/>
                <a:gd name="connsiteY9" fmla="*/ 12528 h 209454"/>
                <a:gd name="connsiteX10" fmla="*/ 89334 w 103616"/>
                <a:gd name="connsiteY10" fmla="*/ 1326 h 20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616" h="209454">
                  <a:moveTo>
                    <a:pt x="89334" y="1326"/>
                  </a:moveTo>
                  <a:cubicBezTo>
                    <a:pt x="75161" y="7270"/>
                    <a:pt x="60302" y="4527"/>
                    <a:pt x="46128" y="5670"/>
                  </a:cubicBezTo>
                  <a:cubicBezTo>
                    <a:pt x="42014" y="5441"/>
                    <a:pt x="38127" y="4984"/>
                    <a:pt x="34241" y="4755"/>
                  </a:cubicBezTo>
                  <a:cubicBezTo>
                    <a:pt x="6809" y="3155"/>
                    <a:pt x="7266" y="3155"/>
                    <a:pt x="6352" y="30816"/>
                  </a:cubicBezTo>
                  <a:cubicBezTo>
                    <a:pt x="4980" y="70821"/>
                    <a:pt x="6809" y="111283"/>
                    <a:pt x="866" y="151059"/>
                  </a:cubicBezTo>
                  <a:cubicBezTo>
                    <a:pt x="-506" y="159746"/>
                    <a:pt x="-49" y="168661"/>
                    <a:pt x="866" y="177348"/>
                  </a:cubicBezTo>
                  <a:cubicBezTo>
                    <a:pt x="3380" y="199294"/>
                    <a:pt x="9781" y="205923"/>
                    <a:pt x="28983" y="208209"/>
                  </a:cubicBezTo>
                  <a:cubicBezTo>
                    <a:pt x="61216" y="211638"/>
                    <a:pt x="67160" y="209124"/>
                    <a:pt x="74932" y="186035"/>
                  </a:cubicBezTo>
                  <a:cubicBezTo>
                    <a:pt x="86819" y="151516"/>
                    <a:pt x="91163" y="115626"/>
                    <a:pt x="96878" y="79736"/>
                  </a:cubicBezTo>
                  <a:cubicBezTo>
                    <a:pt x="100307" y="57562"/>
                    <a:pt x="101678" y="34930"/>
                    <a:pt x="103507" y="12528"/>
                  </a:cubicBezTo>
                  <a:cubicBezTo>
                    <a:pt x="104421" y="3155"/>
                    <a:pt x="99621" y="-2789"/>
                    <a:pt x="89334" y="1326"/>
                  </a:cubicBezTo>
                  <a:close/>
                </a:path>
              </a:pathLst>
            </a:custGeom>
            <a:solidFill>
              <a:srgbClr val="FFFFFF"/>
            </a:solidFill>
            <a:ln w="2286" cap="flat">
              <a:noFill/>
              <a:prstDash val="solid"/>
              <a:miter/>
            </a:ln>
          </p:spPr>
          <p:txBody>
            <a:bodyPr rtlCol="0" anchor="ctr"/>
            <a:lstStyle/>
            <a:p>
              <a:endParaRPr lang="en-US"/>
            </a:p>
          </p:txBody>
        </p:sp>
        <p:sp>
          <p:nvSpPr>
            <p:cNvPr id="93" name="Freeform 151">
              <a:extLst>
                <a:ext uri="{FF2B5EF4-FFF2-40B4-BE49-F238E27FC236}">
                  <a16:creationId xmlns:a16="http://schemas.microsoft.com/office/drawing/2014/main" id="{113E7608-55A8-168C-C049-753B477A1219}"/>
                </a:ext>
              </a:extLst>
            </p:cNvPr>
            <p:cNvSpPr/>
            <p:nvPr/>
          </p:nvSpPr>
          <p:spPr>
            <a:xfrm>
              <a:off x="2460238" y="5442155"/>
              <a:ext cx="447947" cy="421378"/>
            </a:xfrm>
            <a:custGeom>
              <a:avLst/>
              <a:gdLst>
                <a:gd name="connsiteX0" fmla="*/ 7194 w 447947"/>
                <a:gd name="connsiteY0" fmla="*/ 279702 h 421378"/>
                <a:gd name="connsiteX1" fmla="*/ 12909 w 447947"/>
                <a:gd name="connsiteY1" fmla="*/ 358798 h 421378"/>
                <a:gd name="connsiteX2" fmla="*/ 72802 w 447947"/>
                <a:gd name="connsiteY2" fmla="*/ 414576 h 421378"/>
                <a:gd name="connsiteX3" fmla="*/ 113264 w 447947"/>
                <a:gd name="connsiteY3" fmla="*/ 413205 h 421378"/>
                <a:gd name="connsiteX4" fmla="*/ 105035 w 447947"/>
                <a:gd name="connsiteY4" fmla="*/ 378915 h 421378"/>
                <a:gd name="connsiteX5" fmla="*/ 60000 w 447947"/>
                <a:gd name="connsiteY5" fmla="*/ 320622 h 421378"/>
                <a:gd name="connsiteX6" fmla="*/ 59772 w 447947"/>
                <a:gd name="connsiteY6" fmla="*/ 277645 h 421378"/>
                <a:gd name="connsiteX7" fmla="*/ 92004 w 447947"/>
                <a:gd name="connsiteY7" fmla="*/ 256614 h 421378"/>
                <a:gd name="connsiteX8" fmla="*/ 99548 w 447947"/>
                <a:gd name="connsiteY8" fmla="*/ 252728 h 421378"/>
                <a:gd name="connsiteX9" fmla="*/ 260483 w 447947"/>
                <a:gd name="connsiteY9" fmla="*/ 252956 h 421378"/>
                <a:gd name="connsiteX10" fmla="*/ 277170 w 447947"/>
                <a:gd name="connsiteY10" fmla="*/ 244955 h 421378"/>
                <a:gd name="connsiteX11" fmla="*/ 278771 w 447947"/>
                <a:gd name="connsiteY11" fmla="*/ 215694 h 421378"/>
                <a:gd name="connsiteX12" fmla="*/ 276942 w 447947"/>
                <a:gd name="connsiteY12" fmla="*/ 86078 h 421378"/>
                <a:gd name="connsiteX13" fmla="*/ 285857 w 447947"/>
                <a:gd name="connsiteY13" fmla="*/ 59103 h 421378"/>
                <a:gd name="connsiteX14" fmla="*/ 356952 w 447947"/>
                <a:gd name="connsiteY14" fmla="*/ 61847 h 421378"/>
                <a:gd name="connsiteX15" fmla="*/ 375011 w 447947"/>
                <a:gd name="connsiteY15" fmla="*/ 113282 h 421378"/>
                <a:gd name="connsiteX16" fmla="*/ 379812 w 447947"/>
                <a:gd name="connsiteY16" fmla="*/ 189634 h 421378"/>
                <a:gd name="connsiteX17" fmla="*/ 400614 w 447947"/>
                <a:gd name="connsiteY17" fmla="*/ 218666 h 421378"/>
                <a:gd name="connsiteX18" fmla="*/ 430332 w 447947"/>
                <a:gd name="connsiteY18" fmla="*/ 203121 h 421378"/>
                <a:gd name="connsiteX19" fmla="*/ 439019 w 447947"/>
                <a:gd name="connsiteY19" fmla="*/ 188034 h 421378"/>
                <a:gd name="connsiteX20" fmla="*/ 431933 w 447947"/>
                <a:gd name="connsiteY20" fmla="*/ 70991 h 421378"/>
                <a:gd name="connsiteX21" fmla="*/ 414559 w 447947"/>
                <a:gd name="connsiteY21" fmla="*/ 51560 h 421378"/>
                <a:gd name="connsiteX22" fmla="*/ 277628 w 447947"/>
                <a:gd name="connsiteY22" fmla="*/ 582 h 421378"/>
                <a:gd name="connsiteX23" fmla="*/ 259340 w 447947"/>
                <a:gd name="connsiteY23" fmla="*/ 10412 h 421378"/>
                <a:gd name="connsiteX24" fmla="*/ 255453 w 447947"/>
                <a:gd name="connsiteY24" fmla="*/ 18413 h 421378"/>
                <a:gd name="connsiteX25" fmla="*/ 120579 w 447947"/>
                <a:gd name="connsiteY25" fmla="*/ 104595 h 421378"/>
                <a:gd name="connsiteX26" fmla="*/ 104349 w 447947"/>
                <a:gd name="connsiteY26" fmla="*/ 118311 h 421378"/>
                <a:gd name="connsiteX27" fmla="*/ 28454 w 447947"/>
                <a:gd name="connsiteY27" fmla="*/ 244041 h 421378"/>
                <a:gd name="connsiteX28" fmla="*/ 7194 w 447947"/>
                <a:gd name="connsiteY28" fmla="*/ 279702 h 4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7947" h="421378">
                  <a:moveTo>
                    <a:pt x="7194" y="279702"/>
                  </a:moveTo>
                  <a:cubicBezTo>
                    <a:pt x="-3093" y="306906"/>
                    <a:pt x="-3322" y="333881"/>
                    <a:pt x="12909" y="358798"/>
                  </a:cubicBezTo>
                  <a:cubicBezTo>
                    <a:pt x="28225" y="382115"/>
                    <a:pt x="49256" y="400175"/>
                    <a:pt x="72802" y="414576"/>
                  </a:cubicBezTo>
                  <a:cubicBezTo>
                    <a:pt x="88804" y="424406"/>
                    <a:pt x="106406" y="423263"/>
                    <a:pt x="113264" y="413205"/>
                  </a:cubicBezTo>
                  <a:cubicBezTo>
                    <a:pt x="122865" y="399260"/>
                    <a:pt x="112350" y="388973"/>
                    <a:pt x="105035" y="378915"/>
                  </a:cubicBezTo>
                  <a:cubicBezTo>
                    <a:pt x="90404" y="359255"/>
                    <a:pt x="74631" y="340510"/>
                    <a:pt x="60000" y="320622"/>
                  </a:cubicBezTo>
                  <a:cubicBezTo>
                    <a:pt x="44913" y="299819"/>
                    <a:pt x="45370" y="299591"/>
                    <a:pt x="59772" y="277645"/>
                  </a:cubicBezTo>
                  <a:cubicBezTo>
                    <a:pt x="67544" y="265986"/>
                    <a:pt x="71659" y="249299"/>
                    <a:pt x="92004" y="256614"/>
                  </a:cubicBezTo>
                  <a:cubicBezTo>
                    <a:pt x="93833" y="257300"/>
                    <a:pt x="97491" y="254556"/>
                    <a:pt x="99548" y="252728"/>
                  </a:cubicBezTo>
                  <a:cubicBezTo>
                    <a:pt x="178415" y="196721"/>
                    <a:pt x="246767" y="245184"/>
                    <a:pt x="260483" y="252956"/>
                  </a:cubicBezTo>
                  <a:cubicBezTo>
                    <a:pt x="270770" y="258671"/>
                    <a:pt x="275799" y="254099"/>
                    <a:pt x="277170" y="244955"/>
                  </a:cubicBezTo>
                  <a:cubicBezTo>
                    <a:pt x="278771" y="235354"/>
                    <a:pt x="278542" y="225524"/>
                    <a:pt x="278771" y="215694"/>
                  </a:cubicBezTo>
                  <a:cubicBezTo>
                    <a:pt x="278999" y="196949"/>
                    <a:pt x="277170" y="110767"/>
                    <a:pt x="276942" y="86078"/>
                  </a:cubicBezTo>
                  <a:cubicBezTo>
                    <a:pt x="276942" y="76020"/>
                    <a:pt x="277856" y="66419"/>
                    <a:pt x="285857" y="59103"/>
                  </a:cubicBezTo>
                  <a:cubicBezTo>
                    <a:pt x="299573" y="46073"/>
                    <a:pt x="343464" y="48131"/>
                    <a:pt x="356952" y="61847"/>
                  </a:cubicBezTo>
                  <a:cubicBezTo>
                    <a:pt x="370896" y="76248"/>
                    <a:pt x="375240" y="94079"/>
                    <a:pt x="375011" y="113282"/>
                  </a:cubicBezTo>
                  <a:cubicBezTo>
                    <a:pt x="374554" y="138885"/>
                    <a:pt x="375468" y="164259"/>
                    <a:pt x="379812" y="189634"/>
                  </a:cubicBezTo>
                  <a:cubicBezTo>
                    <a:pt x="382098" y="202436"/>
                    <a:pt x="385527" y="215694"/>
                    <a:pt x="400614" y="218666"/>
                  </a:cubicBezTo>
                  <a:cubicBezTo>
                    <a:pt x="413645" y="221181"/>
                    <a:pt x="422789" y="212265"/>
                    <a:pt x="430332" y="203121"/>
                  </a:cubicBezTo>
                  <a:cubicBezTo>
                    <a:pt x="433990" y="198778"/>
                    <a:pt x="436962" y="193292"/>
                    <a:pt x="439019" y="188034"/>
                  </a:cubicBezTo>
                  <a:cubicBezTo>
                    <a:pt x="454335" y="148029"/>
                    <a:pt x="448620" y="109167"/>
                    <a:pt x="431933" y="70991"/>
                  </a:cubicBezTo>
                  <a:cubicBezTo>
                    <a:pt x="428275" y="62532"/>
                    <a:pt x="422331" y="55903"/>
                    <a:pt x="414559" y="51560"/>
                  </a:cubicBezTo>
                  <a:cubicBezTo>
                    <a:pt x="371811" y="27099"/>
                    <a:pt x="326091" y="10412"/>
                    <a:pt x="277628" y="582"/>
                  </a:cubicBezTo>
                  <a:cubicBezTo>
                    <a:pt x="267798" y="-1476"/>
                    <a:pt x="262769" y="1953"/>
                    <a:pt x="259340" y="10412"/>
                  </a:cubicBezTo>
                  <a:cubicBezTo>
                    <a:pt x="258197" y="13155"/>
                    <a:pt x="256825" y="15669"/>
                    <a:pt x="255453" y="18413"/>
                  </a:cubicBezTo>
                  <a:cubicBezTo>
                    <a:pt x="226193" y="71905"/>
                    <a:pt x="186416" y="108938"/>
                    <a:pt x="120579" y="104595"/>
                  </a:cubicBezTo>
                  <a:cubicBezTo>
                    <a:pt x="109835" y="103909"/>
                    <a:pt x="107549" y="111453"/>
                    <a:pt x="104349" y="118311"/>
                  </a:cubicBezTo>
                  <a:cubicBezTo>
                    <a:pt x="83318" y="162888"/>
                    <a:pt x="56800" y="204036"/>
                    <a:pt x="28454" y="244041"/>
                  </a:cubicBezTo>
                  <a:cubicBezTo>
                    <a:pt x="19767" y="255471"/>
                    <a:pt x="11994" y="266901"/>
                    <a:pt x="7194" y="279702"/>
                  </a:cubicBezTo>
                  <a:close/>
                </a:path>
              </a:pathLst>
            </a:custGeom>
            <a:solidFill>
              <a:srgbClr val="FFFFFF"/>
            </a:solidFill>
            <a:ln w="2286" cap="flat">
              <a:noFill/>
              <a:prstDash val="solid"/>
              <a:miter/>
            </a:ln>
          </p:spPr>
          <p:txBody>
            <a:bodyPr rtlCol="0" anchor="ctr"/>
            <a:lstStyle/>
            <a:p>
              <a:endParaRPr lang="en-US"/>
            </a:p>
          </p:txBody>
        </p:sp>
        <p:sp>
          <p:nvSpPr>
            <p:cNvPr id="94" name="Freeform 152">
              <a:extLst>
                <a:ext uri="{FF2B5EF4-FFF2-40B4-BE49-F238E27FC236}">
                  <a16:creationId xmlns:a16="http://schemas.microsoft.com/office/drawing/2014/main" id="{CC176680-B50C-3A47-3157-720A5A056656}"/>
                </a:ext>
              </a:extLst>
            </p:cNvPr>
            <p:cNvSpPr/>
            <p:nvPr/>
          </p:nvSpPr>
          <p:spPr>
            <a:xfrm>
              <a:off x="3171063" y="5228767"/>
              <a:ext cx="67534" cy="229514"/>
            </a:xfrm>
            <a:custGeom>
              <a:avLst/>
              <a:gdLst>
                <a:gd name="connsiteX0" fmla="*/ 40005 w 67534"/>
                <a:gd name="connsiteY0" fmla="*/ 229514 h 229514"/>
                <a:gd name="connsiteX1" fmla="*/ 40005 w 67534"/>
                <a:gd name="connsiteY1" fmla="*/ 229514 h 229514"/>
                <a:gd name="connsiteX2" fmla="*/ 40005 w 67534"/>
                <a:gd name="connsiteY2" fmla="*/ 225857 h 229514"/>
                <a:gd name="connsiteX3" fmla="*/ 40005 w 67534"/>
                <a:gd name="connsiteY3" fmla="*/ 225857 h 229514"/>
                <a:gd name="connsiteX4" fmla="*/ 40234 w 67534"/>
                <a:gd name="connsiteY4" fmla="*/ 222428 h 229514"/>
                <a:gd name="connsiteX5" fmla="*/ 40234 w 67534"/>
                <a:gd name="connsiteY5" fmla="*/ 222199 h 229514"/>
                <a:gd name="connsiteX6" fmla="*/ 40691 w 67534"/>
                <a:gd name="connsiteY6" fmla="*/ 218999 h 229514"/>
                <a:gd name="connsiteX7" fmla="*/ 40691 w 67534"/>
                <a:gd name="connsiteY7" fmla="*/ 218313 h 229514"/>
                <a:gd name="connsiteX8" fmla="*/ 41605 w 67534"/>
                <a:gd name="connsiteY8" fmla="*/ 214427 h 229514"/>
                <a:gd name="connsiteX9" fmla="*/ 41605 w 67534"/>
                <a:gd name="connsiteY9" fmla="*/ 214427 h 229514"/>
                <a:gd name="connsiteX10" fmla="*/ 48920 w 67534"/>
                <a:gd name="connsiteY10" fmla="*/ 190424 h 229514"/>
                <a:gd name="connsiteX11" fmla="*/ 56693 w 67534"/>
                <a:gd name="connsiteY11" fmla="*/ 166649 h 229514"/>
                <a:gd name="connsiteX12" fmla="*/ 66751 w 67534"/>
                <a:gd name="connsiteY12" fmla="*/ 100127 h 229514"/>
                <a:gd name="connsiteX13" fmla="*/ 66065 w 67534"/>
                <a:gd name="connsiteY13" fmla="*/ 95097 h 229514"/>
                <a:gd name="connsiteX14" fmla="*/ 65837 w 67534"/>
                <a:gd name="connsiteY14" fmla="*/ 93497 h 229514"/>
                <a:gd name="connsiteX15" fmla="*/ 65380 w 67534"/>
                <a:gd name="connsiteY15" fmla="*/ 90297 h 229514"/>
                <a:gd name="connsiteX16" fmla="*/ 64922 w 67534"/>
                <a:gd name="connsiteY16" fmla="*/ 88239 h 229514"/>
                <a:gd name="connsiteX17" fmla="*/ 64465 w 67534"/>
                <a:gd name="connsiteY17" fmla="*/ 85496 h 229514"/>
                <a:gd name="connsiteX18" fmla="*/ 64008 w 67534"/>
                <a:gd name="connsiteY18" fmla="*/ 83439 h 229514"/>
                <a:gd name="connsiteX19" fmla="*/ 63551 w 67534"/>
                <a:gd name="connsiteY19" fmla="*/ 80924 h 229514"/>
                <a:gd name="connsiteX20" fmla="*/ 63094 w 67534"/>
                <a:gd name="connsiteY20" fmla="*/ 78638 h 229514"/>
                <a:gd name="connsiteX21" fmla="*/ 62636 w 67534"/>
                <a:gd name="connsiteY21" fmla="*/ 76352 h 229514"/>
                <a:gd name="connsiteX22" fmla="*/ 62179 w 67534"/>
                <a:gd name="connsiteY22" fmla="*/ 74066 h 229514"/>
                <a:gd name="connsiteX23" fmla="*/ 61722 w 67534"/>
                <a:gd name="connsiteY23" fmla="*/ 71780 h 229514"/>
                <a:gd name="connsiteX24" fmla="*/ 61036 w 67534"/>
                <a:gd name="connsiteY24" fmla="*/ 69494 h 229514"/>
                <a:gd name="connsiteX25" fmla="*/ 60579 w 67534"/>
                <a:gd name="connsiteY25" fmla="*/ 67437 h 229514"/>
                <a:gd name="connsiteX26" fmla="*/ 59893 w 67534"/>
                <a:gd name="connsiteY26" fmla="*/ 65151 h 229514"/>
                <a:gd name="connsiteX27" fmla="*/ 59436 w 67534"/>
                <a:gd name="connsiteY27" fmla="*/ 63322 h 229514"/>
                <a:gd name="connsiteX28" fmla="*/ 58750 w 67534"/>
                <a:gd name="connsiteY28" fmla="*/ 61036 h 229514"/>
                <a:gd name="connsiteX29" fmla="*/ 58293 w 67534"/>
                <a:gd name="connsiteY29" fmla="*/ 59436 h 229514"/>
                <a:gd name="connsiteX30" fmla="*/ 57379 w 67534"/>
                <a:gd name="connsiteY30" fmla="*/ 56921 h 229514"/>
                <a:gd name="connsiteX31" fmla="*/ 56921 w 67534"/>
                <a:gd name="connsiteY31" fmla="*/ 55778 h 229514"/>
                <a:gd name="connsiteX32" fmla="*/ 51206 w 67534"/>
                <a:gd name="connsiteY32" fmla="*/ 43205 h 229514"/>
                <a:gd name="connsiteX33" fmla="*/ 50978 w 67534"/>
                <a:gd name="connsiteY33" fmla="*/ 42748 h 229514"/>
                <a:gd name="connsiteX34" fmla="*/ 49606 w 67534"/>
                <a:gd name="connsiteY34" fmla="*/ 40233 h 229514"/>
                <a:gd name="connsiteX35" fmla="*/ 49149 w 67534"/>
                <a:gd name="connsiteY35" fmla="*/ 39548 h 229514"/>
                <a:gd name="connsiteX36" fmla="*/ 47549 w 67534"/>
                <a:gd name="connsiteY36" fmla="*/ 37033 h 229514"/>
                <a:gd name="connsiteX37" fmla="*/ 47092 w 67534"/>
                <a:gd name="connsiteY37" fmla="*/ 36347 h 229514"/>
                <a:gd name="connsiteX38" fmla="*/ 45491 w 67534"/>
                <a:gd name="connsiteY38" fmla="*/ 34061 h 229514"/>
                <a:gd name="connsiteX39" fmla="*/ 45034 w 67534"/>
                <a:gd name="connsiteY39" fmla="*/ 33375 h 229514"/>
                <a:gd name="connsiteX40" fmla="*/ 43434 w 67534"/>
                <a:gd name="connsiteY40" fmla="*/ 31089 h 229514"/>
                <a:gd name="connsiteX41" fmla="*/ 42977 w 67534"/>
                <a:gd name="connsiteY41" fmla="*/ 30404 h 229514"/>
                <a:gd name="connsiteX42" fmla="*/ 41148 w 67534"/>
                <a:gd name="connsiteY42" fmla="*/ 28118 h 229514"/>
                <a:gd name="connsiteX43" fmla="*/ 40691 w 67534"/>
                <a:gd name="connsiteY43" fmla="*/ 27660 h 229514"/>
                <a:gd name="connsiteX44" fmla="*/ 38633 w 67534"/>
                <a:gd name="connsiteY44" fmla="*/ 25374 h 229514"/>
                <a:gd name="connsiteX45" fmla="*/ 38176 w 67534"/>
                <a:gd name="connsiteY45" fmla="*/ 24917 h 229514"/>
                <a:gd name="connsiteX46" fmla="*/ 35890 w 67534"/>
                <a:gd name="connsiteY46" fmla="*/ 22631 h 229514"/>
                <a:gd name="connsiteX47" fmla="*/ 35890 w 67534"/>
                <a:gd name="connsiteY47" fmla="*/ 22631 h 229514"/>
                <a:gd name="connsiteX48" fmla="*/ 15088 w 67534"/>
                <a:gd name="connsiteY48" fmla="*/ 7086 h 229514"/>
                <a:gd name="connsiteX49" fmla="*/ 15088 w 67534"/>
                <a:gd name="connsiteY49" fmla="*/ 7086 h 229514"/>
                <a:gd name="connsiteX50" fmla="*/ 11659 w 67534"/>
                <a:gd name="connsiteY50" fmla="*/ 5258 h 229514"/>
                <a:gd name="connsiteX51" fmla="*/ 11430 w 67534"/>
                <a:gd name="connsiteY51" fmla="*/ 5029 h 229514"/>
                <a:gd name="connsiteX52" fmla="*/ 8001 w 67534"/>
                <a:gd name="connsiteY52" fmla="*/ 3429 h 229514"/>
                <a:gd name="connsiteX53" fmla="*/ 7772 w 67534"/>
                <a:gd name="connsiteY53" fmla="*/ 3200 h 229514"/>
                <a:gd name="connsiteX54" fmla="*/ 4115 w 67534"/>
                <a:gd name="connsiteY54" fmla="*/ 1600 h 229514"/>
                <a:gd name="connsiteX55" fmla="*/ 3886 w 67534"/>
                <a:gd name="connsiteY55" fmla="*/ 1600 h 229514"/>
                <a:gd name="connsiteX56" fmla="*/ 0 w 67534"/>
                <a:gd name="connsiteY56" fmla="*/ 0 h 229514"/>
                <a:gd name="connsiteX57" fmla="*/ 0 w 67534"/>
                <a:gd name="connsiteY57" fmla="*/ 0 h 229514"/>
                <a:gd name="connsiteX58" fmla="*/ 16459 w 67534"/>
                <a:gd name="connsiteY58" fmla="*/ 59893 h 229514"/>
                <a:gd name="connsiteX59" fmla="*/ 40005 w 67534"/>
                <a:gd name="connsiteY59" fmla="*/ 229514 h 2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7534" h="229514">
                  <a:moveTo>
                    <a:pt x="40005" y="229514"/>
                  </a:moveTo>
                  <a:cubicBezTo>
                    <a:pt x="40005" y="229514"/>
                    <a:pt x="40005" y="229514"/>
                    <a:pt x="40005" y="229514"/>
                  </a:cubicBezTo>
                  <a:cubicBezTo>
                    <a:pt x="40005" y="228371"/>
                    <a:pt x="40005" y="227228"/>
                    <a:pt x="40005" y="225857"/>
                  </a:cubicBezTo>
                  <a:cubicBezTo>
                    <a:pt x="40005" y="225857"/>
                    <a:pt x="40005" y="225857"/>
                    <a:pt x="40005" y="225857"/>
                  </a:cubicBezTo>
                  <a:cubicBezTo>
                    <a:pt x="40005" y="224714"/>
                    <a:pt x="40234" y="223571"/>
                    <a:pt x="40234" y="222428"/>
                  </a:cubicBezTo>
                  <a:cubicBezTo>
                    <a:pt x="40234" y="222428"/>
                    <a:pt x="40234" y="222199"/>
                    <a:pt x="40234" y="222199"/>
                  </a:cubicBezTo>
                  <a:cubicBezTo>
                    <a:pt x="40462" y="221056"/>
                    <a:pt x="40462" y="219913"/>
                    <a:pt x="40691" y="218999"/>
                  </a:cubicBezTo>
                  <a:cubicBezTo>
                    <a:pt x="40691" y="218770"/>
                    <a:pt x="40691" y="218541"/>
                    <a:pt x="40691" y="218313"/>
                  </a:cubicBezTo>
                  <a:cubicBezTo>
                    <a:pt x="40919" y="216941"/>
                    <a:pt x="41377" y="215798"/>
                    <a:pt x="41605" y="214427"/>
                  </a:cubicBezTo>
                  <a:cubicBezTo>
                    <a:pt x="41605" y="214427"/>
                    <a:pt x="41605" y="214427"/>
                    <a:pt x="41605" y="214427"/>
                  </a:cubicBezTo>
                  <a:cubicBezTo>
                    <a:pt x="43891" y="206426"/>
                    <a:pt x="46406" y="198425"/>
                    <a:pt x="48920" y="190424"/>
                  </a:cubicBezTo>
                  <a:cubicBezTo>
                    <a:pt x="51435" y="182423"/>
                    <a:pt x="54178" y="174650"/>
                    <a:pt x="56693" y="166649"/>
                  </a:cubicBezTo>
                  <a:cubicBezTo>
                    <a:pt x="63779" y="144932"/>
                    <a:pt x="69723" y="122987"/>
                    <a:pt x="66751" y="100127"/>
                  </a:cubicBezTo>
                  <a:cubicBezTo>
                    <a:pt x="66523" y="98526"/>
                    <a:pt x="66294" y="96698"/>
                    <a:pt x="66065" y="95097"/>
                  </a:cubicBezTo>
                  <a:cubicBezTo>
                    <a:pt x="66065" y="94640"/>
                    <a:pt x="65837" y="93954"/>
                    <a:pt x="65837" y="93497"/>
                  </a:cubicBezTo>
                  <a:cubicBezTo>
                    <a:pt x="65608" y="92354"/>
                    <a:pt x="65608" y="91440"/>
                    <a:pt x="65380" y="90297"/>
                  </a:cubicBezTo>
                  <a:cubicBezTo>
                    <a:pt x="65380" y="89611"/>
                    <a:pt x="65151" y="88925"/>
                    <a:pt x="64922" y="88239"/>
                  </a:cubicBezTo>
                  <a:cubicBezTo>
                    <a:pt x="64694" y="87325"/>
                    <a:pt x="64694" y="86411"/>
                    <a:pt x="64465" y="85496"/>
                  </a:cubicBezTo>
                  <a:cubicBezTo>
                    <a:pt x="64237" y="84810"/>
                    <a:pt x="64237" y="84125"/>
                    <a:pt x="64008" y="83439"/>
                  </a:cubicBezTo>
                  <a:cubicBezTo>
                    <a:pt x="63779" y="82524"/>
                    <a:pt x="63779" y="81839"/>
                    <a:pt x="63551" y="80924"/>
                  </a:cubicBezTo>
                  <a:cubicBezTo>
                    <a:pt x="63322" y="80238"/>
                    <a:pt x="63322" y="79553"/>
                    <a:pt x="63094" y="78638"/>
                  </a:cubicBezTo>
                  <a:cubicBezTo>
                    <a:pt x="62865" y="77952"/>
                    <a:pt x="62636" y="77038"/>
                    <a:pt x="62636" y="76352"/>
                  </a:cubicBezTo>
                  <a:cubicBezTo>
                    <a:pt x="62408" y="75666"/>
                    <a:pt x="62179" y="74981"/>
                    <a:pt x="62179" y="74066"/>
                  </a:cubicBezTo>
                  <a:cubicBezTo>
                    <a:pt x="61951" y="73380"/>
                    <a:pt x="61722" y="72695"/>
                    <a:pt x="61722" y="71780"/>
                  </a:cubicBezTo>
                  <a:cubicBezTo>
                    <a:pt x="61493" y="71094"/>
                    <a:pt x="61265" y="70180"/>
                    <a:pt x="61036" y="69494"/>
                  </a:cubicBezTo>
                  <a:cubicBezTo>
                    <a:pt x="60808" y="68808"/>
                    <a:pt x="60579" y="68123"/>
                    <a:pt x="60579" y="67437"/>
                  </a:cubicBezTo>
                  <a:cubicBezTo>
                    <a:pt x="60350" y="66751"/>
                    <a:pt x="60122" y="65837"/>
                    <a:pt x="59893" y="65151"/>
                  </a:cubicBezTo>
                  <a:cubicBezTo>
                    <a:pt x="59665" y="64465"/>
                    <a:pt x="59436" y="64008"/>
                    <a:pt x="59436" y="63322"/>
                  </a:cubicBezTo>
                  <a:cubicBezTo>
                    <a:pt x="59207" y="62636"/>
                    <a:pt x="58979" y="61722"/>
                    <a:pt x="58750" y="61036"/>
                  </a:cubicBezTo>
                  <a:cubicBezTo>
                    <a:pt x="58522" y="60579"/>
                    <a:pt x="58293" y="59893"/>
                    <a:pt x="58293" y="59436"/>
                  </a:cubicBezTo>
                  <a:cubicBezTo>
                    <a:pt x="58064" y="58521"/>
                    <a:pt x="57836" y="57836"/>
                    <a:pt x="57379" y="56921"/>
                  </a:cubicBezTo>
                  <a:cubicBezTo>
                    <a:pt x="57150" y="56464"/>
                    <a:pt x="57150" y="56235"/>
                    <a:pt x="56921" y="55778"/>
                  </a:cubicBezTo>
                  <a:cubicBezTo>
                    <a:pt x="55321" y="51435"/>
                    <a:pt x="53264" y="47091"/>
                    <a:pt x="51206" y="43205"/>
                  </a:cubicBezTo>
                  <a:cubicBezTo>
                    <a:pt x="51206" y="42977"/>
                    <a:pt x="50978" y="42977"/>
                    <a:pt x="50978" y="42748"/>
                  </a:cubicBezTo>
                  <a:cubicBezTo>
                    <a:pt x="50521" y="41834"/>
                    <a:pt x="50063" y="40919"/>
                    <a:pt x="49606" y="40233"/>
                  </a:cubicBezTo>
                  <a:cubicBezTo>
                    <a:pt x="49378" y="40005"/>
                    <a:pt x="49378" y="39776"/>
                    <a:pt x="49149" y="39548"/>
                  </a:cubicBezTo>
                  <a:cubicBezTo>
                    <a:pt x="48692" y="38633"/>
                    <a:pt x="48235" y="37947"/>
                    <a:pt x="47549" y="37033"/>
                  </a:cubicBezTo>
                  <a:cubicBezTo>
                    <a:pt x="47320" y="36804"/>
                    <a:pt x="47320" y="36576"/>
                    <a:pt x="47092" y="36347"/>
                  </a:cubicBezTo>
                  <a:cubicBezTo>
                    <a:pt x="46634" y="35661"/>
                    <a:pt x="45949" y="34747"/>
                    <a:pt x="45491" y="34061"/>
                  </a:cubicBezTo>
                  <a:cubicBezTo>
                    <a:pt x="45263" y="33833"/>
                    <a:pt x="45034" y="33604"/>
                    <a:pt x="45034" y="33375"/>
                  </a:cubicBezTo>
                  <a:cubicBezTo>
                    <a:pt x="44577" y="32690"/>
                    <a:pt x="43891" y="31775"/>
                    <a:pt x="43434" y="31089"/>
                  </a:cubicBezTo>
                  <a:cubicBezTo>
                    <a:pt x="43205" y="30861"/>
                    <a:pt x="42977" y="30632"/>
                    <a:pt x="42977" y="30404"/>
                  </a:cubicBezTo>
                  <a:cubicBezTo>
                    <a:pt x="42291" y="29718"/>
                    <a:pt x="41834" y="28803"/>
                    <a:pt x="41148" y="28118"/>
                  </a:cubicBezTo>
                  <a:cubicBezTo>
                    <a:pt x="40919" y="27889"/>
                    <a:pt x="40919" y="27660"/>
                    <a:pt x="40691" y="27660"/>
                  </a:cubicBezTo>
                  <a:cubicBezTo>
                    <a:pt x="40005" y="26975"/>
                    <a:pt x="39319" y="26060"/>
                    <a:pt x="38633" y="25374"/>
                  </a:cubicBezTo>
                  <a:cubicBezTo>
                    <a:pt x="38405" y="25146"/>
                    <a:pt x="38405" y="25146"/>
                    <a:pt x="38176" y="24917"/>
                  </a:cubicBezTo>
                  <a:cubicBezTo>
                    <a:pt x="37490" y="24231"/>
                    <a:pt x="36805" y="23317"/>
                    <a:pt x="35890" y="22631"/>
                  </a:cubicBezTo>
                  <a:cubicBezTo>
                    <a:pt x="35890" y="22631"/>
                    <a:pt x="35890" y="22631"/>
                    <a:pt x="35890" y="22631"/>
                  </a:cubicBezTo>
                  <a:cubicBezTo>
                    <a:pt x="29947" y="16688"/>
                    <a:pt x="23089" y="11430"/>
                    <a:pt x="15088" y="7086"/>
                  </a:cubicBezTo>
                  <a:cubicBezTo>
                    <a:pt x="15088" y="7086"/>
                    <a:pt x="15088" y="7086"/>
                    <a:pt x="15088" y="7086"/>
                  </a:cubicBezTo>
                  <a:cubicBezTo>
                    <a:pt x="13945" y="6401"/>
                    <a:pt x="12802" y="5943"/>
                    <a:pt x="11659" y="5258"/>
                  </a:cubicBezTo>
                  <a:cubicBezTo>
                    <a:pt x="11659" y="5258"/>
                    <a:pt x="11430" y="5258"/>
                    <a:pt x="11430" y="5029"/>
                  </a:cubicBezTo>
                  <a:cubicBezTo>
                    <a:pt x="10287" y="4572"/>
                    <a:pt x="9144" y="3886"/>
                    <a:pt x="8001" y="3429"/>
                  </a:cubicBezTo>
                  <a:cubicBezTo>
                    <a:pt x="8001" y="3429"/>
                    <a:pt x="7772" y="3429"/>
                    <a:pt x="7772" y="3200"/>
                  </a:cubicBezTo>
                  <a:cubicBezTo>
                    <a:pt x="6629" y="2743"/>
                    <a:pt x="5486" y="2057"/>
                    <a:pt x="4115" y="1600"/>
                  </a:cubicBezTo>
                  <a:cubicBezTo>
                    <a:pt x="4115" y="1600"/>
                    <a:pt x="3886" y="1600"/>
                    <a:pt x="3886" y="1600"/>
                  </a:cubicBezTo>
                  <a:cubicBezTo>
                    <a:pt x="2743" y="1143"/>
                    <a:pt x="1372" y="457"/>
                    <a:pt x="0" y="0"/>
                  </a:cubicBezTo>
                  <a:cubicBezTo>
                    <a:pt x="0" y="0"/>
                    <a:pt x="0" y="0"/>
                    <a:pt x="0" y="0"/>
                  </a:cubicBezTo>
                  <a:cubicBezTo>
                    <a:pt x="8230" y="18974"/>
                    <a:pt x="13716" y="39776"/>
                    <a:pt x="16459" y="59893"/>
                  </a:cubicBezTo>
                  <a:cubicBezTo>
                    <a:pt x="21946" y="99669"/>
                    <a:pt x="-4343" y="208254"/>
                    <a:pt x="40005" y="229514"/>
                  </a:cubicBezTo>
                  <a:close/>
                </a:path>
              </a:pathLst>
            </a:custGeom>
            <a:solidFill>
              <a:srgbClr val="FFFFFF"/>
            </a:solidFill>
            <a:ln w="2286" cap="flat">
              <a:noFill/>
              <a:prstDash val="solid"/>
              <a:miter/>
            </a:ln>
          </p:spPr>
          <p:txBody>
            <a:bodyPr rtlCol="0" anchor="ctr"/>
            <a:lstStyle/>
            <a:p>
              <a:endParaRPr lang="en-US"/>
            </a:p>
          </p:txBody>
        </p:sp>
        <p:sp>
          <p:nvSpPr>
            <p:cNvPr id="95" name="Freeform 153">
              <a:extLst>
                <a:ext uri="{FF2B5EF4-FFF2-40B4-BE49-F238E27FC236}">
                  <a16:creationId xmlns:a16="http://schemas.microsoft.com/office/drawing/2014/main" id="{4EC6BFE0-9571-FE02-0C20-7733AD18FDF7}"/>
                </a:ext>
              </a:extLst>
            </p:cNvPr>
            <p:cNvSpPr/>
            <p:nvPr/>
          </p:nvSpPr>
          <p:spPr>
            <a:xfrm>
              <a:off x="2519324" y="5499430"/>
              <a:ext cx="1255928" cy="689457"/>
            </a:xfrm>
            <a:custGeom>
              <a:avLst/>
              <a:gdLst>
                <a:gd name="connsiteX0" fmla="*/ 914171 w 1255928"/>
                <a:gd name="connsiteY0" fmla="*/ 64694 h 689457"/>
                <a:gd name="connsiteX1" fmla="*/ 918286 w 1255928"/>
                <a:gd name="connsiteY1" fmla="*/ 175565 h 689457"/>
                <a:gd name="connsiteX2" fmla="*/ 905485 w 1255928"/>
                <a:gd name="connsiteY2" fmla="*/ 442113 h 689457"/>
                <a:gd name="connsiteX3" fmla="*/ 908456 w 1255928"/>
                <a:gd name="connsiteY3" fmla="*/ 419253 h 689457"/>
                <a:gd name="connsiteX4" fmla="*/ 895426 w 1255928"/>
                <a:gd name="connsiteY4" fmla="*/ 512521 h 689457"/>
                <a:gd name="connsiteX5" fmla="*/ 797357 w 1255928"/>
                <a:gd name="connsiteY5" fmla="*/ 615163 h 689457"/>
                <a:gd name="connsiteX6" fmla="*/ 647395 w 1255928"/>
                <a:gd name="connsiteY6" fmla="*/ 616992 h 689457"/>
                <a:gd name="connsiteX7" fmla="*/ 549783 w 1255928"/>
                <a:gd name="connsiteY7" fmla="*/ 613105 h 689457"/>
                <a:gd name="connsiteX8" fmla="*/ 440741 w 1255928"/>
                <a:gd name="connsiteY8" fmla="*/ 600075 h 689457"/>
                <a:gd name="connsiteX9" fmla="*/ 356159 w 1255928"/>
                <a:gd name="connsiteY9" fmla="*/ 556870 h 689457"/>
                <a:gd name="connsiteX10" fmla="*/ 312496 w 1255928"/>
                <a:gd name="connsiteY10" fmla="*/ 486461 h 689457"/>
                <a:gd name="connsiteX11" fmla="*/ 189967 w 1255928"/>
                <a:gd name="connsiteY11" fmla="*/ 391592 h 689457"/>
                <a:gd name="connsiteX12" fmla="*/ 38862 w 1255928"/>
                <a:gd name="connsiteY12" fmla="*/ 389992 h 689457"/>
                <a:gd name="connsiteX13" fmla="*/ 18059 w 1255928"/>
                <a:gd name="connsiteY13" fmla="*/ 382905 h 689457"/>
                <a:gd name="connsiteX14" fmla="*/ 0 w 1255928"/>
                <a:gd name="connsiteY14" fmla="*/ 381076 h 689457"/>
                <a:gd name="connsiteX15" fmla="*/ 1372 w 1255928"/>
                <a:gd name="connsiteY15" fmla="*/ 389077 h 689457"/>
                <a:gd name="connsiteX16" fmla="*/ 6401 w 1255928"/>
                <a:gd name="connsiteY16" fmla="*/ 403022 h 689457"/>
                <a:gd name="connsiteX17" fmla="*/ 18974 w 1255928"/>
                <a:gd name="connsiteY17" fmla="*/ 419481 h 689457"/>
                <a:gd name="connsiteX18" fmla="*/ 30404 w 1255928"/>
                <a:gd name="connsiteY18" fmla="*/ 427939 h 689457"/>
                <a:gd name="connsiteX19" fmla="*/ 102641 w 1255928"/>
                <a:gd name="connsiteY19" fmla="*/ 451028 h 689457"/>
                <a:gd name="connsiteX20" fmla="*/ 166649 w 1255928"/>
                <a:gd name="connsiteY20" fmla="*/ 443713 h 689457"/>
                <a:gd name="connsiteX21" fmla="*/ 185166 w 1255928"/>
                <a:gd name="connsiteY21" fmla="*/ 440970 h 689457"/>
                <a:gd name="connsiteX22" fmla="*/ 185166 w 1255928"/>
                <a:gd name="connsiteY22" fmla="*/ 440970 h 689457"/>
                <a:gd name="connsiteX23" fmla="*/ 195682 w 1255928"/>
                <a:gd name="connsiteY23" fmla="*/ 441884 h 689457"/>
                <a:gd name="connsiteX24" fmla="*/ 201168 w 1255928"/>
                <a:gd name="connsiteY24" fmla="*/ 443256 h 689457"/>
                <a:gd name="connsiteX25" fmla="*/ 205969 w 1255928"/>
                <a:gd name="connsiteY25" fmla="*/ 445084 h 689457"/>
                <a:gd name="connsiteX26" fmla="*/ 208255 w 1255928"/>
                <a:gd name="connsiteY26" fmla="*/ 446227 h 689457"/>
                <a:gd name="connsiteX27" fmla="*/ 211226 w 1255928"/>
                <a:gd name="connsiteY27" fmla="*/ 448056 h 689457"/>
                <a:gd name="connsiteX28" fmla="*/ 214427 w 1255928"/>
                <a:gd name="connsiteY28" fmla="*/ 450342 h 689457"/>
                <a:gd name="connsiteX29" fmla="*/ 216256 w 1255928"/>
                <a:gd name="connsiteY29" fmla="*/ 451942 h 689457"/>
                <a:gd name="connsiteX30" fmla="*/ 219913 w 1255928"/>
                <a:gd name="connsiteY30" fmla="*/ 455600 h 689457"/>
                <a:gd name="connsiteX31" fmla="*/ 221513 w 1255928"/>
                <a:gd name="connsiteY31" fmla="*/ 457657 h 689457"/>
                <a:gd name="connsiteX32" fmla="*/ 224714 w 1255928"/>
                <a:gd name="connsiteY32" fmla="*/ 462001 h 689457"/>
                <a:gd name="connsiteX33" fmla="*/ 227457 w 1255928"/>
                <a:gd name="connsiteY33" fmla="*/ 466801 h 689457"/>
                <a:gd name="connsiteX34" fmla="*/ 233401 w 1255928"/>
                <a:gd name="connsiteY34" fmla="*/ 484175 h 689457"/>
                <a:gd name="connsiteX35" fmla="*/ 236372 w 1255928"/>
                <a:gd name="connsiteY35" fmla="*/ 501777 h 689457"/>
                <a:gd name="connsiteX36" fmla="*/ 237973 w 1255928"/>
                <a:gd name="connsiteY36" fmla="*/ 525323 h 689457"/>
                <a:gd name="connsiteX37" fmla="*/ 238201 w 1255928"/>
                <a:gd name="connsiteY37" fmla="*/ 536982 h 689457"/>
                <a:gd name="connsiteX38" fmla="*/ 238201 w 1255928"/>
                <a:gd name="connsiteY38" fmla="*/ 542925 h 689457"/>
                <a:gd name="connsiteX39" fmla="*/ 238201 w 1255928"/>
                <a:gd name="connsiteY39" fmla="*/ 554584 h 689457"/>
                <a:gd name="connsiteX40" fmla="*/ 238430 w 1255928"/>
                <a:gd name="connsiteY40" fmla="*/ 566242 h 689457"/>
                <a:gd name="connsiteX41" fmla="*/ 239116 w 1255928"/>
                <a:gd name="connsiteY41" fmla="*/ 577901 h 689457"/>
                <a:gd name="connsiteX42" fmla="*/ 239801 w 1255928"/>
                <a:gd name="connsiteY42" fmla="*/ 587502 h 689457"/>
                <a:gd name="connsiteX43" fmla="*/ 253746 w 1255928"/>
                <a:gd name="connsiteY43" fmla="*/ 652425 h 689457"/>
                <a:gd name="connsiteX44" fmla="*/ 256261 w 1255928"/>
                <a:gd name="connsiteY44" fmla="*/ 657225 h 689457"/>
                <a:gd name="connsiteX45" fmla="*/ 256946 w 1255928"/>
                <a:gd name="connsiteY45" fmla="*/ 658368 h 689457"/>
                <a:gd name="connsiteX46" fmla="*/ 261976 w 1255928"/>
                <a:gd name="connsiteY46" fmla="*/ 666598 h 689457"/>
                <a:gd name="connsiteX47" fmla="*/ 263119 w 1255928"/>
                <a:gd name="connsiteY47" fmla="*/ 668427 h 689457"/>
                <a:gd name="connsiteX48" fmla="*/ 265862 w 1255928"/>
                <a:gd name="connsiteY48" fmla="*/ 672084 h 689457"/>
                <a:gd name="connsiteX49" fmla="*/ 267233 w 1255928"/>
                <a:gd name="connsiteY49" fmla="*/ 673684 h 689457"/>
                <a:gd name="connsiteX50" fmla="*/ 268148 w 1255928"/>
                <a:gd name="connsiteY50" fmla="*/ 674827 h 689457"/>
                <a:gd name="connsiteX51" fmla="*/ 269519 w 1255928"/>
                <a:gd name="connsiteY51" fmla="*/ 676428 h 689457"/>
                <a:gd name="connsiteX52" fmla="*/ 274320 w 1255928"/>
                <a:gd name="connsiteY52" fmla="*/ 680542 h 689457"/>
                <a:gd name="connsiteX53" fmla="*/ 276149 w 1255928"/>
                <a:gd name="connsiteY53" fmla="*/ 681457 h 689457"/>
                <a:gd name="connsiteX54" fmla="*/ 277063 w 1255928"/>
                <a:gd name="connsiteY54" fmla="*/ 681685 h 689457"/>
                <a:gd name="connsiteX55" fmla="*/ 278892 w 1255928"/>
                <a:gd name="connsiteY55" fmla="*/ 681914 h 689457"/>
                <a:gd name="connsiteX56" fmla="*/ 279806 w 1255928"/>
                <a:gd name="connsiteY56" fmla="*/ 681914 h 689457"/>
                <a:gd name="connsiteX57" fmla="*/ 279806 w 1255928"/>
                <a:gd name="connsiteY57" fmla="*/ 681914 h 689457"/>
                <a:gd name="connsiteX58" fmla="*/ 279806 w 1255928"/>
                <a:gd name="connsiteY58" fmla="*/ 681914 h 689457"/>
                <a:gd name="connsiteX59" fmla="*/ 282321 w 1255928"/>
                <a:gd name="connsiteY59" fmla="*/ 682600 h 689457"/>
                <a:gd name="connsiteX60" fmla="*/ 285293 w 1255928"/>
                <a:gd name="connsiteY60" fmla="*/ 683057 h 689457"/>
                <a:gd name="connsiteX61" fmla="*/ 287579 w 1255928"/>
                <a:gd name="connsiteY61" fmla="*/ 683514 h 689457"/>
                <a:gd name="connsiteX62" fmla="*/ 291236 w 1255928"/>
                <a:gd name="connsiteY62" fmla="*/ 683971 h 689457"/>
                <a:gd name="connsiteX63" fmla="*/ 296266 w 1255928"/>
                <a:gd name="connsiteY63" fmla="*/ 684429 h 689457"/>
                <a:gd name="connsiteX64" fmla="*/ 301295 w 1255928"/>
                <a:gd name="connsiteY64" fmla="*/ 684886 h 689457"/>
                <a:gd name="connsiteX65" fmla="*/ 304495 w 1255928"/>
                <a:gd name="connsiteY65" fmla="*/ 685114 h 689457"/>
                <a:gd name="connsiteX66" fmla="*/ 310210 w 1255928"/>
                <a:gd name="connsiteY66" fmla="*/ 685572 h 689457"/>
                <a:gd name="connsiteX67" fmla="*/ 313639 w 1255928"/>
                <a:gd name="connsiteY67" fmla="*/ 685800 h 689457"/>
                <a:gd name="connsiteX68" fmla="*/ 317068 w 1255928"/>
                <a:gd name="connsiteY68" fmla="*/ 686029 h 689457"/>
                <a:gd name="connsiteX69" fmla="*/ 324155 w 1255928"/>
                <a:gd name="connsiteY69" fmla="*/ 686486 h 689457"/>
                <a:gd name="connsiteX70" fmla="*/ 328041 w 1255928"/>
                <a:gd name="connsiteY70" fmla="*/ 686715 h 689457"/>
                <a:gd name="connsiteX71" fmla="*/ 335813 w 1255928"/>
                <a:gd name="connsiteY71" fmla="*/ 686943 h 689457"/>
                <a:gd name="connsiteX72" fmla="*/ 344272 w 1255928"/>
                <a:gd name="connsiteY72" fmla="*/ 687172 h 689457"/>
                <a:gd name="connsiteX73" fmla="*/ 353187 w 1255928"/>
                <a:gd name="connsiteY73" fmla="*/ 687400 h 689457"/>
                <a:gd name="connsiteX74" fmla="*/ 362331 w 1255928"/>
                <a:gd name="connsiteY74" fmla="*/ 687629 h 689457"/>
                <a:gd name="connsiteX75" fmla="*/ 367132 w 1255928"/>
                <a:gd name="connsiteY75" fmla="*/ 687858 h 689457"/>
                <a:gd name="connsiteX76" fmla="*/ 371932 w 1255928"/>
                <a:gd name="connsiteY76" fmla="*/ 688086 h 689457"/>
                <a:gd name="connsiteX77" fmla="*/ 392278 w 1255928"/>
                <a:gd name="connsiteY77" fmla="*/ 688543 h 689457"/>
                <a:gd name="connsiteX78" fmla="*/ 397535 w 1255928"/>
                <a:gd name="connsiteY78" fmla="*/ 688543 h 689457"/>
                <a:gd name="connsiteX79" fmla="*/ 425425 w 1255928"/>
                <a:gd name="connsiteY79" fmla="*/ 689001 h 689457"/>
                <a:gd name="connsiteX80" fmla="*/ 448970 w 1255928"/>
                <a:gd name="connsiteY80" fmla="*/ 689229 h 689457"/>
                <a:gd name="connsiteX81" fmla="*/ 537896 w 1255928"/>
                <a:gd name="connsiteY81" fmla="*/ 689458 h 689457"/>
                <a:gd name="connsiteX82" fmla="*/ 537896 w 1255928"/>
                <a:gd name="connsiteY82" fmla="*/ 689458 h 689457"/>
                <a:gd name="connsiteX83" fmla="*/ 577901 w 1255928"/>
                <a:gd name="connsiteY83" fmla="*/ 689458 h 689457"/>
                <a:gd name="connsiteX84" fmla="*/ 584530 w 1255928"/>
                <a:gd name="connsiteY84" fmla="*/ 689458 h 689457"/>
                <a:gd name="connsiteX85" fmla="*/ 598018 w 1255928"/>
                <a:gd name="connsiteY85" fmla="*/ 689458 h 689457"/>
                <a:gd name="connsiteX86" fmla="*/ 604647 w 1255928"/>
                <a:gd name="connsiteY86" fmla="*/ 689458 h 689457"/>
                <a:gd name="connsiteX87" fmla="*/ 766039 w 1255928"/>
                <a:gd name="connsiteY87" fmla="*/ 688086 h 689457"/>
                <a:gd name="connsiteX88" fmla="*/ 777697 w 1255928"/>
                <a:gd name="connsiteY88" fmla="*/ 687858 h 689457"/>
                <a:gd name="connsiteX89" fmla="*/ 816559 w 1255928"/>
                <a:gd name="connsiteY89" fmla="*/ 687400 h 689457"/>
                <a:gd name="connsiteX90" fmla="*/ 836905 w 1255928"/>
                <a:gd name="connsiteY90" fmla="*/ 687172 h 689457"/>
                <a:gd name="connsiteX91" fmla="*/ 851078 w 1255928"/>
                <a:gd name="connsiteY91" fmla="*/ 686943 h 689457"/>
                <a:gd name="connsiteX92" fmla="*/ 855650 w 1255928"/>
                <a:gd name="connsiteY92" fmla="*/ 686943 h 689457"/>
                <a:gd name="connsiteX93" fmla="*/ 864337 w 1255928"/>
                <a:gd name="connsiteY93" fmla="*/ 686715 h 689457"/>
                <a:gd name="connsiteX94" fmla="*/ 876681 w 1255928"/>
                <a:gd name="connsiteY94" fmla="*/ 686486 h 689457"/>
                <a:gd name="connsiteX95" fmla="*/ 884225 w 1255928"/>
                <a:gd name="connsiteY95" fmla="*/ 686486 h 689457"/>
                <a:gd name="connsiteX96" fmla="*/ 887882 w 1255928"/>
                <a:gd name="connsiteY96" fmla="*/ 686486 h 689457"/>
                <a:gd name="connsiteX97" fmla="*/ 894740 w 1255928"/>
                <a:gd name="connsiteY97" fmla="*/ 686486 h 689457"/>
                <a:gd name="connsiteX98" fmla="*/ 897941 w 1255928"/>
                <a:gd name="connsiteY98" fmla="*/ 686486 h 689457"/>
                <a:gd name="connsiteX99" fmla="*/ 904113 w 1255928"/>
                <a:gd name="connsiteY99" fmla="*/ 686486 h 689457"/>
                <a:gd name="connsiteX100" fmla="*/ 918972 w 1255928"/>
                <a:gd name="connsiteY100" fmla="*/ 686257 h 689457"/>
                <a:gd name="connsiteX101" fmla="*/ 948004 w 1255928"/>
                <a:gd name="connsiteY101" fmla="*/ 673913 h 689457"/>
                <a:gd name="connsiteX102" fmla="*/ 954862 w 1255928"/>
                <a:gd name="connsiteY102" fmla="*/ 665226 h 689457"/>
                <a:gd name="connsiteX103" fmla="*/ 958520 w 1255928"/>
                <a:gd name="connsiteY103" fmla="*/ 658825 h 689457"/>
                <a:gd name="connsiteX104" fmla="*/ 961263 w 1255928"/>
                <a:gd name="connsiteY104" fmla="*/ 651967 h 689457"/>
                <a:gd name="connsiteX105" fmla="*/ 963320 w 1255928"/>
                <a:gd name="connsiteY105" fmla="*/ 644881 h 689457"/>
                <a:gd name="connsiteX106" fmla="*/ 964921 w 1255928"/>
                <a:gd name="connsiteY106" fmla="*/ 637794 h 689457"/>
                <a:gd name="connsiteX107" fmla="*/ 967892 w 1255928"/>
                <a:gd name="connsiteY107" fmla="*/ 622707 h 689457"/>
                <a:gd name="connsiteX108" fmla="*/ 970864 w 1255928"/>
                <a:gd name="connsiteY108" fmla="*/ 607619 h 689457"/>
                <a:gd name="connsiteX109" fmla="*/ 974979 w 1255928"/>
                <a:gd name="connsiteY109" fmla="*/ 584759 h 689457"/>
                <a:gd name="connsiteX110" fmla="*/ 978408 w 1255928"/>
                <a:gd name="connsiteY110" fmla="*/ 561899 h 689457"/>
                <a:gd name="connsiteX111" fmla="*/ 980694 w 1255928"/>
                <a:gd name="connsiteY111" fmla="*/ 538810 h 689457"/>
                <a:gd name="connsiteX112" fmla="*/ 981151 w 1255928"/>
                <a:gd name="connsiteY112" fmla="*/ 515493 h 689457"/>
                <a:gd name="connsiteX113" fmla="*/ 981151 w 1255928"/>
                <a:gd name="connsiteY113" fmla="*/ 508178 h 689457"/>
                <a:gd name="connsiteX114" fmla="*/ 981837 w 1255928"/>
                <a:gd name="connsiteY114" fmla="*/ 493548 h 689457"/>
                <a:gd name="connsiteX115" fmla="*/ 983209 w 1255928"/>
                <a:gd name="connsiteY115" fmla="*/ 478917 h 689457"/>
                <a:gd name="connsiteX116" fmla="*/ 985037 w 1255928"/>
                <a:gd name="connsiteY116" fmla="*/ 464287 h 689457"/>
                <a:gd name="connsiteX117" fmla="*/ 986180 w 1255928"/>
                <a:gd name="connsiteY117" fmla="*/ 456972 h 689457"/>
                <a:gd name="connsiteX118" fmla="*/ 992353 w 1255928"/>
                <a:gd name="connsiteY118" fmla="*/ 438684 h 689457"/>
                <a:gd name="connsiteX119" fmla="*/ 995782 w 1255928"/>
                <a:gd name="connsiteY119" fmla="*/ 434569 h 689457"/>
                <a:gd name="connsiteX120" fmla="*/ 1018642 w 1255928"/>
                <a:gd name="connsiteY120" fmla="*/ 425425 h 689457"/>
                <a:gd name="connsiteX121" fmla="*/ 1026414 w 1255928"/>
                <a:gd name="connsiteY121" fmla="*/ 424510 h 689457"/>
                <a:gd name="connsiteX122" fmla="*/ 1049503 w 1255928"/>
                <a:gd name="connsiteY122" fmla="*/ 424510 h 689457"/>
                <a:gd name="connsiteX123" fmla="*/ 1057046 w 1255928"/>
                <a:gd name="connsiteY123" fmla="*/ 425653 h 689457"/>
                <a:gd name="connsiteX124" fmla="*/ 1064362 w 1255928"/>
                <a:gd name="connsiteY124" fmla="*/ 427482 h 689457"/>
                <a:gd name="connsiteX125" fmla="*/ 1078763 w 1255928"/>
                <a:gd name="connsiteY125" fmla="*/ 433426 h 689457"/>
                <a:gd name="connsiteX126" fmla="*/ 1155573 w 1255928"/>
                <a:gd name="connsiteY126" fmla="*/ 445770 h 689457"/>
                <a:gd name="connsiteX127" fmla="*/ 1254100 w 1255928"/>
                <a:gd name="connsiteY127" fmla="*/ 345186 h 689457"/>
                <a:gd name="connsiteX128" fmla="*/ 1254557 w 1255928"/>
                <a:gd name="connsiteY128" fmla="*/ 341757 h 689457"/>
                <a:gd name="connsiteX129" fmla="*/ 1255700 w 1255928"/>
                <a:gd name="connsiteY129" fmla="*/ 328041 h 689457"/>
                <a:gd name="connsiteX130" fmla="*/ 1255928 w 1255928"/>
                <a:gd name="connsiteY130" fmla="*/ 324841 h 689457"/>
                <a:gd name="connsiteX131" fmla="*/ 1255928 w 1255928"/>
                <a:gd name="connsiteY131" fmla="*/ 318440 h 689457"/>
                <a:gd name="connsiteX132" fmla="*/ 1255471 w 1255928"/>
                <a:gd name="connsiteY132" fmla="*/ 303810 h 689457"/>
                <a:gd name="connsiteX133" fmla="*/ 1254557 w 1255928"/>
                <a:gd name="connsiteY133" fmla="*/ 293980 h 689457"/>
                <a:gd name="connsiteX134" fmla="*/ 1250899 w 1255928"/>
                <a:gd name="connsiteY134" fmla="*/ 275920 h 689457"/>
                <a:gd name="connsiteX135" fmla="*/ 1249528 w 1255928"/>
                <a:gd name="connsiteY135" fmla="*/ 271806 h 689457"/>
                <a:gd name="connsiteX136" fmla="*/ 1246556 w 1255928"/>
                <a:gd name="connsiteY136" fmla="*/ 263805 h 689457"/>
                <a:gd name="connsiteX137" fmla="*/ 1243127 w 1255928"/>
                <a:gd name="connsiteY137" fmla="*/ 256261 h 689457"/>
                <a:gd name="connsiteX138" fmla="*/ 1241298 w 1255928"/>
                <a:gd name="connsiteY138" fmla="*/ 252603 h 689457"/>
                <a:gd name="connsiteX139" fmla="*/ 1234897 w 1255928"/>
                <a:gd name="connsiteY139" fmla="*/ 242773 h 689457"/>
                <a:gd name="connsiteX140" fmla="*/ 1225067 w 1255928"/>
                <a:gd name="connsiteY140" fmla="*/ 231343 h 689457"/>
                <a:gd name="connsiteX141" fmla="*/ 1216838 w 1255928"/>
                <a:gd name="connsiteY141" fmla="*/ 224028 h 689457"/>
                <a:gd name="connsiteX142" fmla="*/ 1185291 w 1255928"/>
                <a:gd name="connsiteY142" fmla="*/ 208255 h 689457"/>
                <a:gd name="connsiteX143" fmla="*/ 1170432 w 1255928"/>
                <a:gd name="connsiteY143" fmla="*/ 205054 h 689457"/>
                <a:gd name="connsiteX144" fmla="*/ 1148486 w 1255928"/>
                <a:gd name="connsiteY144" fmla="*/ 202997 h 689457"/>
                <a:gd name="connsiteX145" fmla="*/ 1134085 w 1255928"/>
                <a:gd name="connsiteY145" fmla="*/ 203454 h 689457"/>
                <a:gd name="connsiteX146" fmla="*/ 1113053 w 1255928"/>
                <a:gd name="connsiteY146" fmla="*/ 207340 h 689457"/>
                <a:gd name="connsiteX147" fmla="*/ 1085850 w 1255928"/>
                <a:gd name="connsiteY147" fmla="*/ 218085 h 689457"/>
                <a:gd name="connsiteX148" fmla="*/ 1072820 w 1255928"/>
                <a:gd name="connsiteY148" fmla="*/ 226086 h 689457"/>
                <a:gd name="connsiteX149" fmla="*/ 1046988 w 1255928"/>
                <a:gd name="connsiteY149" fmla="*/ 240030 h 689457"/>
                <a:gd name="connsiteX150" fmla="*/ 1030757 w 1255928"/>
                <a:gd name="connsiteY150" fmla="*/ 246660 h 689457"/>
                <a:gd name="connsiteX151" fmla="*/ 996467 w 1255928"/>
                <a:gd name="connsiteY151" fmla="*/ 245517 h 689457"/>
                <a:gd name="connsiteX152" fmla="*/ 992810 w 1255928"/>
                <a:gd name="connsiteY152" fmla="*/ 243002 h 689457"/>
                <a:gd name="connsiteX153" fmla="*/ 980923 w 1255928"/>
                <a:gd name="connsiteY153" fmla="*/ 219913 h 689457"/>
                <a:gd name="connsiteX154" fmla="*/ 980923 w 1255928"/>
                <a:gd name="connsiteY154" fmla="*/ 205512 h 689457"/>
                <a:gd name="connsiteX155" fmla="*/ 981837 w 1255928"/>
                <a:gd name="connsiteY155" fmla="*/ 197053 h 689457"/>
                <a:gd name="connsiteX156" fmla="*/ 984123 w 1255928"/>
                <a:gd name="connsiteY156" fmla="*/ 171679 h 689457"/>
                <a:gd name="connsiteX157" fmla="*/ 985266 w 1255928"/>
                <a:gd name="connsiteY157" fmla="*/ 146304 h 689457"/>
                <a:gd name="connsiteX158" fmla="*/ 985495 w 1255928"/>
                <a:gd name="connsiteY158" fmla="*/ 129388 h 689457"/>
                <a:gd name="connsiteX159" fmla="*/ 985037 w 1255928"/>
                <a:gd name="connsiteY159" fmla="*/ 104013 h 689457"/>
                <a:gd name="connsiteX160" fmla="*/ 984352 w 1255928"/>
                <a:gd name="connsiteY160" fmla="*/ 87097 h 689457"/>
                <a:gd name="connsiteX161" fmla="*/ 983437 w 1255928"/>
                <a:gd name="connsiteY161" fmla="*/ 70180 h 689457"/>
                <a:gd name="connsiteX162" fmla="*/ 981608 w 1255928"/>
                <a:gd name="connsiteY162" fmla="*/ 56464 h 689457"/>
                <a:gd name="connsiteX163" fmla="*/ 980008 w 1255928"/>
                <a:gd name="connsiteY163" fmla="*/ 50292 h 689457"/>
                <a:gd name="connsiteX164" fmla="*/ 975893 w 1255928"/>
                <a:gd name="connsiteY164" fmla="*/ 39319 h 689457"/>
                <a:gd name="connsiteX165" fmla="*/ 958063 w 1255928"/>
                <a:gd name="connsiteY165" fmla="*/ 18974 h 689457"/>
                <a:gd name="connsiteX166" fmla="*/ 942289 w 1255928"/>
                <a:gd name="connsiteY166" fmla="*/ 11202 h 689457"/>
                <a:gd name="connsiteX167" fmla="*/ 922401 w 1255928"/>
                <a:gd name="connsiteY167" fmla="*/ 6401 h 689457"/>
                <a:gd name="connsiteX168" fmla="*/ 910742 w 1255928"/>
                <a:gd name="connsiteY168" fmla="*/ 4572 h 689457"/>
                <a:gd name="connsiteX169" fmla="*/ 907313 w 1255928"/>
                <a:gd name="connsiteY169" fmla="*/ 4115 h 689457"/>
                <a:gd name="connsiteX170" fmla="*/ 898855 w 1255928"/>
                <a:gd name="connsiteY170" fmla="*/ 2972 h 689457"/>
                <a:gd name="connsiteX171" fmla="*/ 895198 w 1255928"/>
                <a:gd name="connsiteY171" fmla="*/ 2515 h 689457"/>
                <a:gd name="connsiteX172" fmla="*/ 886282 w 1255928"/>
                <a:gd name="connsiteY172" fmla="*/ 1372 h 689457"/>
                <a:gd name="connsiteX173" fmla="*/ 883539 w 1255928"/>
                <a:gd name="connsiteY173" fmla="*/ 1143 h 689457"/>
                <a:gd name="connsiteX174" fmla="*/ 871652 w 1255928"/>
                <a:gd name="connsiteY174" fmla="*/ 0 h 689457"/>
                <a:gd name="connsiteX175" fmla="*/ 914171 w 1255928"/>
                <a:gd name="connsiteY175" fmla="*/ 64694 h 68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55928" h="689457">
                  <a:moveTo>
                    <a:pt x="914171" y="64694"/>
                  </a:moveTo>
                  <a:cubicBezTo>
                    <a:pt x="920801" y="101041"/>
                    <a:pt x="918286" y="138760"/>
                    <a:pt x="918286" y="175565"/>
                  </a:cubicBezTo>
                  <a:cubicBezTo>
                    <a:pt x="918286" y="264262"/>
                    <a:pt x="917372" y="354102"/>
                    <a:pt x="905485" y="442113"/>
                  </a:cubicBezTo>
                  <a:lnTo>
                    <a:pt x="908456" y="419253"/>
                  </a:lnTo>
                  <a:cubicBezTo>
                    <a:pt x="904570" y="450114"/>
                    <a:pt x="904799" y="482575"/>
                    <a:pt x="895426" y="512521"/>
                  </a:cubicBezTo>
                  <a:cubicBezTo>
                    <a:pt x="879881" y="561899"/>
                    <a:pt x="846049" y="597332"/>
                    <a:pt x="797357" y="615163"/>
                  </a:cubicBezTo>
                  <a:cubicBezTo>
                    <a:pt x="747522" y="633451"/>
                    <a:pt x="698144" y="618592"/>
                    <a:pt x="647395" y="616992"/>
                  </a:cubicBezTo>
                  <a:cubicBezTo>
                    <a:pt x="614934" y="616077"/>
                    <a:pt x="582244" y="615163"/>
                    <a:pt x="549783" y="613105"/>
                  </a:cubicBezTo>
                  <a:cubicBezTo>
                    <a:pt x="513664" y="611048"/>
                    <a:pt x="476174" y="608305"/>
                    <a:pt x="440741" y="600075"/>
                  </a:cubicBezTo>
                  <a:cubicBezTo>
                    <a:pt x="409194" y="592760"/>
                    <a:pt x="380390" y="578130"/>
                    <a:pt x="356159" y="556870"/>
                  </a:cubicBezTo>
                  <a:cubicBezTo>
                    <a:pt x="334670" y="537896"/>
                    <a:pt x="323926" y="512064"/>
                    <a:pt x="312496" y="486461"/>
                  </a:cubicBezTo>
                  <a:cubicBezTo>
                    <a:pt x="267919" y="386106"/>
                    <a:pt x="201168" y="389763"/>
                    <a:pt x="189967" y="391592"/>
                  </a:cubicBezTo>
                  <a:cubicBezTo>
                    <a:pt x="139675" y="399136"/>
                    <a:pt x="88925" y="403479"/>
                    <a:pt x="38862" y="389992"/>
                  </a:cubicBezTo>
                  <a:cubicBezTo>
                    <a:pt x="31775" y="388163"/>
                    <a:pt x="24917" y="385648"/>
                    <a:pt x="18059" y="382905"/>
                  </a:cubicBezTo>
                  <a:cubicBezTo>
                    <a:pt x="12344" y="382219"/>
                    <a:pt x="6401" y="381762"/>
                    <a:pt x="0" y="381076"/>
                  </a:cubicBezTo>
                  <a:cubicBezTo>
                    <a:pt x="229" y="383820"/>
                    <a:pt x="686" y="386563"/>
                    <a:pt x="1372" y="389077"/>
                  </a:cubicBezTo>
                  <a:cubicBezTo>
                    <a:pt x="2515" y="394107"/>
                    <a:pt x="4115" y="398907"/>
                    <a:pt x="6401" y="403022"/>
                  </a:cubicBezTo>
                  <a:cubicBezTo>
                    <a:pt x="9601" y="409423"/>
                    <a:pt x="13945" y="414681"/>
                    <a:pt x="18974" y="419481"/>
                  </a:cubicBezTo>
                  <a:cubicBezTo>
                    <a:pt x="22403" y="422682"/>
                    <a:pt x="26289" y="425425"/>
                    <a:pt x="30404" y="427939"/>
                  </a:cubicBezTo>
                  <a:cubicBezTo>
                    <a:pt x="52349" y="441655"/>
                    <a:pt x="76581" y="449428"/>
                    <a:pt x="102641" y="451028"/>
                  </a:cubicBezTo>
                  <a:cubicBezTo>
                    <a:pt x="124358" y="452400"/>
                    <a:pt x="145390" y="449656"/>
                    <a:pt x="166649" y="443713"/>
                  </a:cubicBezTo>
                  <a:cubicBezTo>
                    <a:pt x="173279" y="441884"/>
                    <a:pt x="179451" y="440970"/>
                    <a:pt x="185166" y="440970"/>
                  </a:cubicBezTo>
                  <a:cubicBezTo>
                    <a:pt x="185166" y="440970"/>
                    <a:pt x="185166" y="440970"/>
                    <a:pt x="185166" y="440970"/>
                  </a:cubicBezTo>
                  <a:cubicBezTo>
                    <a:pt x="188824" y="440970"/>
                    <a:pt x="192253" y="441198"/>
                    <a:pt x="195682" y="441884"/>
                  </a:cubicBezTo>
                  <a:cubicBezTo>
                    <a:pt x="197510" y="442341"/>
                    <a:pt x="199339" y="442798"/>
                    <a:pt x="201168" y="443256"/>
                  </a:cubicBezTo>
                  <a:cubicBezTo>
                    <a:pt x="202768" y="443713"/>
                    <a:pt x="204368" y="444399"/>
                    <a:pt x="205969" y="445084"/>
                  </a:cubicBezTo>
                  <a:cubicBezTo>
                    <a:pt x="206654" y="445542"/>
                    <a:pt x="207569" y="445770"/>
                    <a:pt x="208255" y="446227"/>
                  </a:cubicBezTo>
                  <a:cubicBezTo>
                    <a:pt x="209398" y="446685"/>
                    <a:pt x="210312" y="447370"/>
                    <a:pt x="211226" y="448056"/>
                  </a:cubicBezTo>
                  <a:cubicBezTo>
                    <a:pt x="212369" y="448742"/>
                    <a:pt x="213512" y="449656"/>
                    <a:pt x="214427" y="450342"/>
                  </a:cubicBezTo>
                  <a:cubicBezTo>
                    <a:pt x="215113" y="450799"/>
                    <a:pt x="215798" y="451485"/>
                    <a:pt x="216256" y="451942"/>
                  </a:cubicBezTo>
                  <a:cubicBezTo>
                    <a:pt x="217399" y="453085"/>
                    <a:pt x="218770" y="454228"/>
                    <a:pt x="219913" y="455600"/>
                  </a:cubicBezTo>
                  <a:cubicBezTo>
                    <a:pt x="220599" y="456286"/>
                    <a:pt x="221056" y="456972"/>
                    <a:pt x="221513" y="457657"/>
                  </a:cubicBezTo>
                  <a:cubicBezTo>
                    <a:pt x="222656" y="459029"/>
                    <a:pt x="223571" y="460629"/>
                    <a:pt x="224714" y="462001"/>
                  </a:cubicBezTo>
                  <a:cubicBezTo>
                    <a:pt x="225628" y="463601"/>
                    <a:pt x="226543" y="465201"/>
                    <a:pt x="227457" y="466801"/>
                  </a:cubicBezTo>
                  <a:cubicBezTo>
                    <a:pt x="229972" y="471831"/>
                    <a:pt x="232029" y="477774"/>
                    <a:pt x="233401" y="484175"/>
                  </a:cubicBezTo>
                  <a:cubicBezTo>
                    <a:pt x="234772" y="489890"/>
                    <a:pt x="235687" y="495834"/>
                    <a:pt x="236372" y="501777"/>
                  </a:cubicBezTo>
                  <a:cubicBezTo>
                    <a:pt x="237287" y="509550"/>
                    <a:pt x="237744" y="517322"/>
                    <a:pt x="237973" y="525323"/>
                  </a:cubicBezTo>
                  <a:cubicBezTo>
                    <a:pt x="237973" y="529209"/>
                    <a:pt x="238201" y="533095"/>
                    <a:pt x="238201" y="536982"/>
                  </a:cubicBezTo>
                  <a:cubicBezTo>
                    <a:pt x="238201" y="539039"/>
                    <a:pt x="238201" y="540868"/>
                    <a:pt x="238201" y="542925"/>
                  </a:cubicBezTo>
                  <a:cubicBezTo>
                    <a:pt x="238201" y="546811"/>
                    <a:pt x="238201" y="550698"/>
                    <a:pt x="238201" y="554584"/>
                  </a:cubicBezTo>
                  <a:cubicBezTo>
                    <a:pt x="238201" y="558470"/>
                    <a:pt x="238430" y="562356"/>
                    <a:pt x="238430" y="566242"/>
                  </a:cubicBezTo>
                  <a:cubicBezTo>
                    <a:pt x="238658" y="570129"/>
                    <a:pt x="238887" y="574015"/>
                    <a:pt x="239116" y="577901"/>
                  </a:cubicBezTo>
                  <a:cubicBezTo>
                    <a:pt x="239344" y="581101"/>
                    <a:pt x="239573" y="584302"/>
                    <a:pt x="239801" y="587502"/>
                  </a:cubicBezTo>
                  <a:cubicBezTo>
                    <a:pt x="241173" y="609676"/>
                    <a:pt x="242545" y="632079"/>
                    <a:pt x="253746" y="652425"/>
                  </a:cubicBezTo>
                  <a:cubicBezTo>
                    <a:pt x="254432" y="653568"/>
                    <a:pt x="255346" y="655396"/>
                    <a:pt x="256261" y="657225"/>
                  </a:cubicBezTo>
                  <a:cubicBezTo>
                    <a:pt x="256489" y="657682"/>
                    <a:pt x="256718" y="657911"/>
                    <a:pt x="256946" y="658368"/>
                  </a:cubicBezTo>
                  <a:cubicBezTo>
                    <a:pt x="258318" y="660883"/>
                    <a:pt x="260147" y="663855"/>
                    <a:pt x="261976" y="666598"/>
                  </a:cubicBezTo>
                  <a:cubicBezTo>
                    <a:pt x="262433" y="667284"/>
                    <a:pt x="262661" y="667741"/>
                    <a:pt x="263119" y="668427"/>
                  </a:cubicBezTo>
                  <a:cubicBezTo>
                    <a:pt x="264033" y="669798"/>
                    <a:pt x="264947" y="670941"/>
                    <a:pt x="265862" y="672084"/>
                  </a:cubicBezTo>
                  <a:cubicBezTo>
                    <a:pt x="266319" y="672770"/>
                    <a:pt x="266776" y="673227"/>
                    <a:pt x="267233" y="673684"/>
                  </a:cubicBezTo>
                  <a:cubicBezTo>
                    <a:pt x="267462" y="674142"/>
                    <a:pt x="267919" y="674599"/>
                    <a:pt x="268148" y="674827"/>
                  </a:cubicBezTo>
                  <a:cubicBezTo>
                    <a:pt x="268605" y="675285"/>
                    <a:pt x="269062" y="675970"/>
                    <a:pt x="269519" y="676428"/>
                  </a:cubicBezTo>
                  <a:cubicBezTo>
                    <a:pt x="271120" y="678028"/>
                    <a:pt x="272720" y="679628"/>
                    <a:pt x="274320" y="680542"/>
                  </a:cubicBezTo>
                  <a:cubicBezTo>
                    <a:pt x="275006" y="681000"/>
                    <a:pt x="275692" y="681228"/>
                    <a:pt x="276149" y="681457"/>
                  </a:cubicBezTo>
                  <a:cubicBezTo>
                    <a:pt x="276377" y="681685"/>
                    <a:pt x="276835" y="681685"/>
                    <a:pt x="277063" y="681685"/>
                  </a:cubicBezTo>
                  <a:cubicBezTo>
                    <a:pt x="277749" y="681914"/>
                    <a:pt x="278206" y="681914"/>
                    <a:pt x="278892" y="681914"/>
                  </a:cubicBezTo>
                  <a:cubicBezTo>
                    <a:pt x="279121" y="681914"/>
                    <a:pt x="279578" y="681914"/>
                    <a:pt x="279806" y="681914"/>
                  </a:cubicBezTo>
                  <a:lnTo>
                    <a:pt x="279806" y="681914"/>
                  </a:lnTo>
                  <a:lnTo>
                    <a:pt x="279806" y="681914"/>
                  </a:lnTo>
                  <a:cubicBezTo>
                    <a:pt x="280492" y="682143"/>
                    <a:pt x="281407" y="682371"/>
                    <a:pt x="282321" y="682600"/>
                  </a:cubicBezTo>
                  <a:cubicBezTo>
                    <a:pt x="283235" y="682828"/>
                    <a:pt x="284150" y="683057"/>
                    <a:pt x="285293" y="683057"/>
                  </a:cubicBezTo>
                  <a:cubicBezTo>
                    <a:pt x="285979" y="683286"/>
                    <a:pt x="286893" y="683286"/>
                    <a:pt x="287579" y="683514"/>
                  </a:cubicBezTo>
                  <a:cubicBezTo>
                    <a:pt x="288722" y="683743"/>
                    <a:pt x="289865" y="683743"/>
                    <a:pt x="291236" y="683971"/>
                  </a:cubicBezTo>
                  <a:cubicBezTo>
                    <a:pt x="292837" y="684200"/>
                    <a:pt x="294437" y="684429"/>
                    <a:pt x="296266" y="684429"/>
                  </a:cubicBezTo>
                  <a:cubicBezTo>
                    <a:pt x="297866" y="684657"/>
                    <a:pt x="299695" y="684657"/>
                    <a:pt x="301295" y="684886"/>
                  </a:cubicBezTo>
                  <a:cubicBezTo>
                    <a:pt x="302438" y="684886"/>
                    <a:pt x="303352" y="685114"/>
                    <a:pt x="304495" y="685114"/>
                  </a:cubicBezTo>
                  <a:cubicBezTo>
                    <a:pt x="306324" y="685343"/>
                    <a:pt x="308153" y="685343"/>
                    <a:pt x="310210" y="685572"/>
                  </a:cubicBezTo>
                  <a:cubicBezTo>
                    <a:pt x="311353" y="685572"/>
                    <a:pt x="312496" y="685800"/>
                    <a:pt x="313639" y="685800"/>
                  </a:cubicBezTo>
                  <a:cubicBezTo>
                    <a:pt x="314782" y="685800"/>
                    <a:pt x="315925" y="686029"/>
                    <a:pt x="317068" y="686029"/>
                  </a:cubicBezTo>
                  <a:cubicBezTo>
                    <a:pt x="319354" y="686257"/>
                    <a:pt x="321869" y="686257"/>
                    <a:pt x="324155" y="686486"/>
                  </a:cubicBezTo>
                  <a:cubicBezTo>
                    <a:pt x="325526" y="686486"/>
                    <a:pt x="326669" y="686715"/>
                    <a:pt x="328041" y="686715"/>
                  </a:cubicBezTo>
                  <a:cubicBezTo>
                    <a:pt x="330556" y="686943"/>
                    <a:pt x="333070" y="686943"/>
                    <a:pt x="335813" y="686943"/>
                  </a:cubicBezTo>
                  <a:cubicBezTo>
                    <a:pt x="338557" y="686943"/>
                    <a:pt x="341300" y="687172"/>
                    <a:pt x="344272" y="687172"/>
                  </a:cubicBezTo>
                  <a:cubicBezTo>
                    <a:pt x="347243" y="687172"/>
                    <a:pt x="349987" y="687400"/>
                    <a:pt x="353187" y="687400"/>
                  </a:cubicBezTo>
                  <a:cubicBezTo>
                    <a:pt x="356159" y="687400"/>
                    <a:pt x="359131" y="687629"/>
                    <a:pt x="362331" y="687629"/>
                  </a:cubicBezTo>
                  <a:cubicBezTo>
                    <a:pt x="363931" y="687629"/>
                    <a:pt x="365531" y="687629"/>
                    <a:pt x="367132" y="687858"/>
                  </a:cubicBezTo>
                  <a:cubicBezTo>
                    <a:pt x="368732" y="687858"/>
                    <a:pt x="370332" y="687858"/>
                    <a:pt x="371932" y="688086"/>
                  </a:cubicBezTo>
                  <a:cubicBezTo>
                    <a:pt x="378562" y="688315"/>
                    <a:pt x="385420" y="688315"/>
                    <a:pt x="392278" y="688543"/>
                  </a:cubicBezTo>
                  <a:cubicBezTo>
                    <a:pt x="394106" y="688543"/>
                    <a:pt x="395707" y="688543"/>
                    <a:pt x="397535" y="688543"/>
                  </a:cubicBezTo>
                  <a:cubicBezTo>
                    <a:pt x="406451" y="688772"/>
                    <a:pt x="415823" y="688772"/>
                    <a:pt x="425425" y="689001"/>
                  </a:cubicBezTo>
                  <a:cubicBezTo>
                    <a:pt x="433197" y="689001"/>
                    <a:pt x="440969" y="689229"/>
                    <a:pt x="448970" y="689229"/>
                  </a:cubicBezTo>
                  <a:cubicBezTo>
                    <a:pt x="477088" y="689458"/>
                    <a:pt x="507035" y="689458"/>
                    <a:pt x="537896" y="689458"/>
                  </a:cubicBezTo>
                  <a:cubicBezTo>
                    <a:pt x="537896" y="689458"/>
                    <a:pt x="537896" y="689458"/>
                    <a:pt x="537896" y="689458"/>
                  </a:cubicBezTo>
                  <a:cubicBezTo>
                    <a:pt x="551155" y="689458"/>
                    <a:pt x="564413" y="689458"/>
                    <a:pt x="577901" y="689458"/>
                  </a:cubicBezTo>
                  <a:cubicBezTo>
                    <a:pt x="580187" y="689458"/>
                    <a:pt x="582473" y="689458"/>
                    <a:pt x="584530" y="689458"/>
                  </a:cubicBezTo>
                  <a:cubicBezTo>
                    <a:pt x="589102" y="689458"/>
                    <a:pt x="593446" y="689458"/>
                    <a:pt x="598018" y="689458"/>
                  </a:cubicBezTo>
                  <a:cubicBezTo>
                    <a:pt x="600304" y="689458"/>
                    <a:pt x="602590" y="689458"/>
                    <a:pt x="604647" y="689458"/>
                  </a:cubicBezTo>
                  <a:cubicBezTo>
                    <a:pt x="660654" y="689229"/>
                    <a:pt x="716661" y="688772"/>
                    <a:pt x="766039" y="688086"/>
                  </a:cubicBezTo>
                  <a:cubicBezTo>
                    <a:pt x="769925" y="688086"/>
                    <a:pt x="773811" y="688086"/>
                    <a:pt x="777697" y="687858"/>
                  </a:cubicBezTo>
                  <a:cubicBezTo>
                    <a:pt x="791185" y="687629"/>
                    <a:pt x="804215" y="687629"/>
                    <a:pt x="816559" y="687400"/>
                  </a:cubicBezTo>
                  <a:cubicBezTo>
                    <a:pt x="823646" y="687400"/>
                    <a:pt x="830275" y="687172"/>
                    <a:pt x="836905" y="687172"/>
                  </a:cubicBezTo>
                  <a:cubicBezTo>
                    <a:pt x="841705" y="687172"/>
                    <a:pt x="846506" y="686943"/>
                    <a:pt x="851078" y="686943"/>
                  </a:cubicBezTo>
                  <a:cubicBezTo>
                    <a:pt x="852678" y="686943"/>
                    <a:pt x="854050" y="686943"/>
                    <a:pt x="855650" y="686943"/>
                  </a:cubicBezTo>
                  <a:cubicBezTo>
                    <a:pt x="858622" y="686943"/>
                    <a:pt x="861593" y="686943"/>
                    <a:pt x="864337" y="686715"/>
                  </a:cubicBezTo>
                  <a:cubicBezTo>
                    <a:pt x="868680" y="686715"/>
                    <a:pt x="872795" y="686486"/>
                    <a:pt x="876681" y="686486"/>
                  </a:cubicBezTo>
                  <a:cubicBezTo>
                    <a:pt x="879196" y="686486"/>
                    <a:pt x="881939" y="686486"/>
                    <a:pt x="884225" y="686486"/>
                  </a:cubicBezTo>
                  <a:cubicBezTo>
                    <a:pt x="885368" y="686486"/>
                    <a:pt x="886739" y="686486"/>
                    <a:pt x="887882" y="686486"/>
                  </a:cubicBezTo>
                  <a:cubicBezTo>
                    <a:pt x="890168" y="686486"/>
                    <a:pt x="892454" y="686486"/>
                    <a:pt x="894740" y="686486"/>
                  </a:cubicBezTo>
                  <a:cubicBezTo>
                    <a:pt x="895883" y="686486"/>
                    <a:pt x="897026" y="686486"/>
                    <a:pt x="897941" y="686486"/>
                  </a:cubicBezTo>
                  <a:cubicBezTo>
                    <a:pt x="899998" y="686486"/>
                    <a:pt x="902056" y="686486"/>
                    <a:pt x="904113" y="686486"/>
                  </a:cubicBezTo>
                  <a:cubicBezTo>
                    <a:pt x="909828" y="686486"/>
                    <a:pt x="914857" y="686257"/>
                    <a:pt x="918972" y="686257"/>
                  </a:cubicBezTo>
                  <a:cubicBezTo>
                    <a:pt x="932002" y="686029"/>
                    <a:pt x="940689" y="681457"/>
                    <a:pt x="948004" y="673913"/>
                  </a:cubicBezTo>
                  <a:cubicBezTo>
                    <a:pt x="950519" y="671398"/>
                    <a:pt x="952576" y="668427"/>
                    <a:pt x="954862" y="665226"/>
                  </a:cubicBezTo>
                  <a:cubicBezTo>
                    <a:pt x="956234" y="663169"/>
                    <a:pt x="957605" y="660883"/>
                    <a:pt x="958520" y="658825"/>
                  </a:cubicBezTo>
                  <a:cubicBezTo>
                    <a:pt x="959663" y="656539"/>
                    <a:pt x="960577" y="654253"/>
                    <a:pt x="961263" y="651967"/>
                  </a:cubicBezTo>
                  <a:cubicBezTo>
                    <a:pt x="961949" y="649681"/>
                    <a:pt x="962635" y="647395"/>
                    <a:pt x="963320" y="644881"/>
                  </a:cubicBezTo>
                  <a:cubicBezTo>
                    <a:pt x="964006" y="642595"/>
                    <a:pt x="964463" y="640080"/>
                    <a:pt x="964921" y="637794"/>
                  </a:cubicBezTo>
                  <a:cubicBezTo>
                    <a:pt x="965835" y="632765"/>
                    <a:pt x="966749" y="627736"/>
                    <a:pt x="967892" y="622707"/>
                  </a:cubicBezTo>
                  <a:cubicBezTo>
                    <a:pt x="968807" y="617677"/>
                    <a:pt x="969950" y="612648"/>
                    <a:pt x="970864" y="607619"/>
                  </a:cubicBezTo>
                  <a:cubicBezTo>
                    <a:pt x="972236" y="600075"/>
                    <a:pt x="973836" y="592531"/>
                    <a:pt x="974979" y="584759"/>
                  </a:cubicBezTo>
                  <a:cubicBezTo>
                    <a:pt x="976351" y="577215"/>
                    <a:pt x="977494" y="569443"/>
                    <a:pt x="978408" y="561899"/>
                  </a:cubicBezTo>
                  <a:cubicBezTo>
                    <a:pt x="979322" y="554355"/>
                    <a:pt x="980237" y="546583"/>
                    <a:pt x="980694" y="538810"/>
                  </a:cubicBezTo>
                  <a:cubicBezTo>
                    <a:pt x="981151" y="531038"/>
                    <a:pt x="981380" y="523266"/>
                    <a:pt x="981151" y="515493"/>
                  </a:cubicBezTo>
                  <a:cubicBezTo>
                    <a:pt x="981151" y="512979"/>
                    <a:pt x="981151" y="510693"/>
                    <a:pt x="981151" y="508178"/>
                  </a:cubicBezTo>
                  <a:cubicBezTo>
                    <a:pt x="981151" y="503377"/>
                    <a:pt x="981380" y="498348"/>
                    <a:pt x="981837" y="493548"/>
                  </a:cubicBezTo>
                  <a:cubicBezTo>
                    <a:pt x="982294" y="488747"/>
                    <a:pt x="982751" y="483718"/>
                    <a:pt x="983209" y="478917"/>
                  </a:cubicBezTo>
                  <a:cubicBezTo>
                    <a:pt x="983894" y="474117"/>
                    <a:pt x="984352" y="469087"/>
                    <a:pt x="985037" y="464287"/>
                  </a:cubicBezTo>
                  <a:cubicBezTo>
                    <a:pt x="985495" y="461772"/>
                    <a:pt x="985723" y="459486"/>
                    <a:pt x="986180" y="456972"/>
                  </a:cubicBezTo>
                  <a:cubicBezTo>
                    <a:pt x="987323" y="449199"/>
                    <a:pt x="989381" y="443256"/>
                    <a:pt x="992353" y="438684"/>
                  </a:cubicBezTo>
                  <a:cubicBezTo>
                    <a:pt x="993267" y="437083"/>
                    <a:pt x="994410" y="435712"/>
                    <a:pt x="995782" y="434569"/>
                  </a:cubicBezTo>
                  <a:cubicBezTo>
                    <a:pt x="1000811" y="429768"/>
                    <a:pt x="1008126" y="427025"/>
                    <a:pt x="1018642" y="425425"/>
                  </a:cubicBezTo>
                  <a:cubicBezTo>
                    <a:pt x="1021156" y="424968"/>
                    <a:pt x="1023899" y="424739"/>
                    <a:pt x="1026414" y="424510"/>
                  </a:cubicBezTo>
                  <a:cubicBezTo>
                    <a:pt x="1034186" y="423825"/>
                    <a:pt x="1041959" y="423596"/>
                    <a:pt x="1049503" y="424510"/>
                  </a:cubicBezTo>
                  <a:cubicBezTo>
                    <a:pt x="1052017" y="424739"/>
                    <a:pt x="1054532" y="425196"/>
                    <a:pt x="1057046" y="425653"/>
                  </a:cubicBezTo>
                  <a:cubicBezTo>
                    <a:pt x="1059561" y="426111"/>
                    <a:pt x="1062076" y="426796"/>
                    <a:pt x="1064362" y="427482"/>
                  </a:cubicBezTo>
                  <a:cubicBezTo>
                    <a:pt x="1069162" y="428854"/>
                    <a:pt x="1073963" y="430911"/>
                    <a:pt x="1078763" y="433426"/>
                  </a:cubicBezTo>
                  <a:cubicBezTo>
                    <a:pt x="1109167" y="443027"/>
                    <a:pt x="1134542" y="446685"/>
                    <a:pt x="1155573" y="445770"/>
                  </a:cubicBezTo>
                  <a:cubicBezTo>
                    <a:pt x="1224382" y="442570"/>
                    <a:pt x="1247927" y="390678"/>
                    <a:pt x="1254100" y="345186"/>
                  </a:cubicBezTo>
                  <a:cubicBezTo>
                    <a:pt x="1254328" y="344043"/>
                    <a:pt x="1254328" y="342900"/>
                    <a:pt x="1254557" y="341757"/>
                  </a:cubicBezTo>
                  <a:cubicBezTo>
                    <a:pt x="1255014" y="337185"/>
                    <a:pt x="1255471" y="332613"/>
                    <a:pt x="1255700" y="328041"/>
                  </a:cubicBezTo>
                  <a:cubicBezTo>
                    <a:pt x="1255700" y="326898"/>
                    <a:pt x="1255700" y="325755"/>
                    <a:pt x="1255928" y="324841"/>
                  </a:cubicBezTo>
                  <a:cubicBezTo>
                    <a:pt x="1255928" y="322555"/>
                    <a:pt x="1255928" y="320497"/>
                    <a:pt x="1255928" y="318440"/>
                  </a:cubicBezTo>
                  <a:cubicBezTo>
                    <a:pt x="1255928" y="313182"/>
                    <a:pt x="1255700" y="308153"/>
                    <a:pt x="1255471" y="303810"/>
                  </a:cubicBezTo>
                  <a:cubicBezTo>
                    <a:pt x="1255243" y="300381"/>
                    <a:pt x="1254785" y="297180"/>
                    <a:pt x="1254557" y="293980"/>
                  </a:cubicBezTo>
                  <a:cubicBezTo>
                    <a:pt x="1253642" y="287579"/>
                    <a:pt x="1252499" y="281635"/>
                    <a:pt x="1250899" y="275920"/>
                  </a:cubicBezTo>
                  <a:cubicBezTo>
                    <a:pt x="1250442" y="274549"/>
                    <a:pt x="1249985" y="273177"/>
                    <a:pt x="1249528" y="271806"/>
                  </a:cubicBezTo>
                  <a:cubicBezTo>
                    <a:pt x="1248613" y="269062"/>
                    <a:pt x="1247699" y="266319"/>
                    <a:pt x="1246556" y="263805"/>
                  </a:cubicBezTo>
                  <a:cubicBezTo>
                    <a:pt x="1245413" y="261290"/>
                    <a:pt x="1244270" y="258775"/>
                    <a:pt x="1243127" y="256261"/>
                  </a:cubicBezTo>
                  <a:cubicBezTo>
                    <a:pt x="1242441" y="255118"/>
                    <a:pt x="1241984" y="253975"/>
                    <a:pt x="1241298" y="252603"/>
                  </a:cubicBezTo>
                  <a:cubicBezTo>
                    <a:pt x="1239469" y="249174"/>
                    <a:pt x="1237183" y="245745"/>
                    <a:pt x="1234897" y="242773"/>
                  </a:cubicBezTo>
                  <a:cubicBezTo>
                    <a:pt x="1231925" y="238659"/>
                    <a:pt x="1228725" y="234772"/>
                    <a:pt x="1225067" y="231343"/>
                  </a:cubicBezTo>
                  <a:cubicBezTo>
                    <a:pt x="1222553" y="228829"/>
                    <a:pt x="1219810" y="226314"/>
                    <a:pt x="1216838" y="224028"/>
                  </a:cubicBezTo>
                  <a:cubicBezTo>
                    <a:pt x="1207237" y="216713"/>
                    <a:pt x="1196492" y="211455"/>
                    <a:pt x="1185291" y="208255"/>
                  </a:cubicBezTo>
                  <a:cubicBezTo>
                    <a:pt x="1180262" y="206883"/>
                    <a:pt x="1175461" y="205740"/>
                    <a:pt x="1170432" y="205054"/>
                  </a:cubicBezTo>
                  <a:cubicBezTo>
                    <a:pt x="1163117" y="203683"/>
                    <a:pt x="1155802" y="202997"/>
                    <a:pt x="1148486" y="202997"/>
                  </a:cubicBezTo>
                  <a:cubicBezTo>
                    <a:pt x="1143686" y="202997"/>
                    <a:pt x="1138885" y="202997"/>
                    <a:pt x="1134085" y="203454"/>
                  </a:cubicBezTo>
                  <a:cubicBezTo>
                    <a:pt x="1126998" y="204140"/>
                    <a:pt x="1119911" y="205512"/>
                    <a:pt x="1113053" y="207340"/>
                  </a:cubicBezTo>
                  <a:cubicBezTo>
                    <a:pt x="1103681" y="209855"/>
                    <a:pt x="1094765" y="213513"/>
                    <a:pt x="1085850" y="218085"/>
                  </a:cubicBezTo>
                  <a:cubicBezTo>
                    <a:pt x="1081507" y="220371"/>
                    <a:pt x="1077163" y="223114"/>
                    <a:pt x="1072820" y="226086"/>
                  </a:cubicBezTo>
                  <a:cubicBezTo>
                    <a:pt x="1064590" y="231801"/>
                    <a:pt x="1055903" y="236144"/>
                    <a:pt x="1046988" y="240030"/>
                  </a:cubicBezTo>
                  <a:cubicBezTo>
                    <a:pt x="1041730" y="242316"/>
                    <a:pt x="1036244" y="244602"/>
                    <a:pt x="1030757" y="246660"/>
                  </a:cubicBezTo>
                  <a:cubicBezTo>
                    <a:pt x="1017499" y="251917"/>
                    <a:pt x="1005383" y="251003"/>
                    <a:pt x="996467" y="245517"/>
                  </a:cubicBezTo>
                  <a:cubicBezTo>
                    <a:pt x="995096" y="244831"/>
                    <a:pt x="993953" y="243916"/>
                    <a:pt x="992810" y="243002"/>
                  </a:cubicBezTo>
                  <a:cubicBezTo>
                    <a:pt x="986638" y="237744"/>
                    <a:pt x="982294" y="229743"/>
                    <a:pt x="980923" y="219913"/>
                  </a:cubicBezTo>
                  <a:cubicBezTo>
                    <a:pt x="980237" y="215570"/>
                    <a:pt x="980237" y="210541"/>
                    <a:pt x="980923" y="205512"/>
                  </a:cubicBezTo>
                  <a:cubicBezTo>
                    <a:pt x="981380" y="202768"/>
                    <a:pt x="981608" y="199797"/>
                    <a:pt x="981837" y="197053"/>
                  </a:cubicBezTo>
                  <a:cubicBezTo>
                    <a:pt x="982751" y="188595"/>
                    <a:pt x="983437" y="180137"/>
                    <a:pt x="984123" y="171679"/>
                  </a:cubicBezTo>
                  <a:cubicBezTo>
                    <a:pt x="984580" y="163221"/>
                    <a:pt x="985037" y="154762"/>
                    <a:pt x="985266" y="146304"/>
                  </a:cubicBezTo>
                  <a:cubicBezTo>
                    <a:pt x="985495" y="140589"/>
                    <a:pt x="985495" y="135103"/>
                    <a:pt x="985495" y="129388"/>
                  </a:cubicBezTo>
                  <a:cubicBezTo>
                    <a:pt x="985495" y="120930"/>
                    <a:pt x="985495" y="112471"/>
                    <a:pt x="985037" y="104013"/>
                  </a:cubicBezTo>
                  <a:cubicBezTo>
                    <a:pt x="984809" y="98298"/>
                    <a:pt x="984580" y="92812"/>
                    <a:pt x="984352" y="87097"/>
                  </a:cubicBezTo>
                  <a:cubicBezTo>
                    <a:pt x="984123" y="81382"/>
                    <a:pt x="983666" y="75895"/>
                    <a:pt x="983437" y="70180"/>
                  </a:cubicBezTo>
                  <a:cubicBezTo>
                    <a:pt x="983209" y="65380"/>
                    <a:pt x="982523" y="60808"/>
                    <a:pt x="981608" y="56464"/>
                  </a:cubicBezTo>
                  <a:cubicBezTo>
                    <a:pt x="981151" y="54407"/>
                    <a:pt x="980694" y="52350"/>
                    <a:pt x="980008" y="50292"/>
                  </a:cubicBezTo>
                  <a:cubicBezTo>
                    <a:pt x="978865" y="46406"/>
                    <a:pt x="977494" y="42748"/>
                    <a:pt x="975893" y="39319"/>
                  </a:cubicBezTo>
                  <a:cubicBezTo>
                    <a:pt x="971779" y="30861"/>
                    <a:pt x="965835" y="24232"/>
                    <a:pt x="958063" y="18974"/>
                  </a:cubicBezTo>
                  <a:cubicBezTo>
                    <a:pt x="953491" y="15774"/>
                    <a:pt x="948233" y="13259"/>
                    <a:pt x="942289" y="11202"/>
                  </a:cubicBezTo>
                  <a:cubicBezTo>
                    <a:pt x="936346" y="9144"/>
                    <a:pt x="929716" y="7544"/>
                    <a:pt x="922401" y="6401"/>
                  </a:cubicBezTo>
                  <a:cubicBezTo>
                    <a:pt x="918515" y="5715"/>
                    <a:pt x="914629" y="5258"/>
                    <a:pt x="910742" y="4572"/>
                  </a:cubicBezTo>
                  <a:cubicBezTo>
                    <a:pt x="909599" y="4344"/>
                    <a:pt x="908456" y="4344"/>
                    <a:pt x="907313" y="4115"/>
                  </a:cubicBezTo>
                  <a:cubicBezTo>
                    <a:pt x="904570" y="3658"/>
                    <a:pt x="901598" y="3429"/>
                    <a:pt x="898855" y="2972"/>
                  </a:cubicBezTo>
                  <a:cubicBezTo>
                    <a:pt x="897712" y="2743"/>
                    <a:pt x="896341" y="2743"/>
                    <a:pt x="895198" y="2515"/>
                  </a:cubicBezTo>
                  <a:cubicBezTo>
                    <a:pt x="892226" y="2058"/>
                    <a:pt x="889254" y="1829"/>
                    <a:pt x="886282" y="1372"/>
                  </a:cubicBezTo>
                  <a:cubicBezTo>
                    <a:pt x="885368" y="1372"/>
                    <a:pt x="884453" y="1143"/>
                    <a:pt x="883539" y="1143"/>
                  </a:cubicBezTo>
                  <a:cubicBezTo>
                    <a:pt x="879653" y="686"/>
                    <a:pt x="875538" y="229"/>
                    <a:pt x="871652" y="0"/>
                  </a:cubicBezTo>
                  <a:cubicBezTo>
                    <a:pt x="893369" y="15545"/>
                    <a:pt x="909371" y="38176"/>
                    <a:pt x="914171" y="64694"/>
                  </a:cubicBezTo>
                  <a:close/>
                </a:path>
              </a:pathLst>
            </a:custGeom>
            <a:solidFill>
              <a:srgbClr val="FFFFFF"/>
            </a:solidFill>
            <a:ln w="2286" cap="flat">
              <a:noFill/>
              <a:prstDash val="solid"/>
              <a:miter/>
            </a:ln>
          </p:spPr>
          <p:txBody>
            <a:bodyPr rtlCol="0" anchor="ctr"/>
            <a:lstStyle/>
            <a:p>
              <a:endParaRPr lang="en-US"/>
            </a:p>
          </p:txBody>
        </p:sp>
        <p:sp>
          <p:nvSpPr>
            <p:cNvPr id="96" name="Freeform 154">
              <a:extLst>
                <a:ext uri="{FF2B5EF4-FFF2-40B4-BE49-F238E27FC236}">
                  <a16:creationId xmlns:a16="http://schemas.microsoft.com/office/drawing/2014/main" id="{92C9EBE6-D0B2-531D-7065-A7B2E9151770}"/>
                </a:ext>
              </a:extLst>
            </p:cNvPr>
            <p:cNvSpPr/>
            <p:nvPr/>
          </p:nvSpPr>
          <p:spPr>
            <a:xfrm>
              <a:off x="2436714" y="5191934"/>
              <a:ext cx="1358789" cy="1019392"/>
            </a:xfrm>
            <a:custGeom>
              <a:avLst/>
              <a:gdLst>
                <a:gd name="connsiteX0" fmla="*/ 17230 w 1358789"/>
                <a:gd name="connsiteY0" fmla="*/ 508892 h 1019392"/>
                <a:gd name="connsiteX1" fmla="*/ 25688 w 1358789"/>
                <a:gd name="connsiteY1" fmla="*/ 631421 h 1019392"/>
                <a:gd name="connsiteX2" fmla="*/ 59749 w 1358789"/>
                <a:gd name="connsiteY2" fmla="*/ 695429 h 1019392"/>
                <a:gd name="connsiteX3" fmla="*/ 100212 w 1358789"/>
                <a:gd name="connsiteY3" fmla="*/ 750751 h 1019392"/>
                <a:gd name="connsiteX4" fmla="*/ 136331 w 1358789"/>
                <a:gd name="connsiteY4" fmla="*/ 820474 h 1019392"/>
                <a:gd name="connsiteX5" fmla="*/ 135416 w 1358789"/>
                <a:gd name="connsiteY5" fmla="*/ 841048 h 1019392"/>
                <a:gd name="connsiteX6" fmla="*/ 128787 w 1358789"/>
                <a:gd name="connsiteY6" fmla="*/ 958777 h 1019392"/>
                <a:gd name="connsiteX7" fmla="*/ 161248 w 1358789"/>
                <a:gd name="connsiteY7" fmla="*/ 1000610 h 1019392"/>
                <a:gd name="connsiteX8" fmla="*/ 205139 w 1358789"/>
                <a:gd name="connsiteY8" fmla="*/ 1002668 h 1019392"/>
                <a:gd name="connsiteX9" fmla="*/ 239201 w 1358789"/>
                <a:gd name="connsiteY9" fmla="*/ 979351 h 1019392"/>
                <a:gd name="connsiteX10" fmla="*/ 255431 w 1358789"/>
                <a:gd name="connsiteY10" fmla="*/ 919915 h 1019392"/>
                <a:gd name="connsiteX11" fmla="*/ 273948 w 1358789"/>
                <a:gd name="connsiteY11" fmla="*/ 791670 h 1019392"/>
                <a:gd name="connsiteX12" fmla="*/ 281720 w 1358789"/>
                <a:gd name="connsiteY12" fmla="*/ 778183 h 1019392"/>
                <a:gd name="connsiteX13" fmla="*/ 294065 w 1358789"/>
                <a:gd name="connsiteY13" fmla="*/ 789155 h 1019392"/>
                <a:gd name="connsiteX14" fmla="*/ 300923 w 1358789"/>
                <a:gd name="connsiteY14" fmla="*/ 829618 h 1019392"/>
                <a:gd name="connsiteX15" fmla="*/ 304580 w 1358789"/>
                <a:gd name="connsiteY15" fmla="*/ 935459 h 1019392"/>
                <a:gd name="connsiteX16" fmla="*/ 361959 w 1358789"/>
                <a:gd name="connsiteY16" fmla="*/ 1012726 h 1019392"/>
                <a:gd name="connsiteX17" fmla="*/ 978950 w 1358789"/>
                <a:gd name="connsiteY17" fmla="*/ 1019356 h 1019392"/>
                <a:gd name="connsiteX18" fmla="*/ 1071076 w 1358789"/>
                <a:gd name="connsiteY18" fmla="*/ 945289 h 1019392"/>
                <a:gd name="connsiteX19" fmla="*/ 1086164 w 1358789"/>
                <a:gd name="connsiteY19" fmla="*/ 793270 h 1019392"/>
                <a:gd name="connsiteX20" fmla="*/ 1130283 w 1358789"/>
                <a:gd name="connsiteY20" fmla="*/ 756008 h 1019392"/>
                <a:gd name="connsiteX21" fmla="*/ 1296476 w 1358789"/>
                <a:gd name="connsiteY21" fmla="*/ 756237 h 1019392"/>
                <a:gd name="connsiteX22" fmla="*/ 1357740 w 1358789"/>
                <a:gd name="connsiteY22" fmla="*/ 602389 h 1019392"/>
                <a:gd name="connsiteX23" fmla="*/ 1278188 w 1358789"/>
                <a:gd name="connsiteY23" fmla="*/ 494719 h 1019392"/>
                <a:gd name="connsiteX24" fmla="*/ 1145828 w 1358789"/>
                <a:gd name="connsiteY24" fmla="*/ 514378 h 1019392"/>
                <a:gd name="connsiteX25" fmla="*/ 1108566 w 1358789"/>
                <a:gd name="connsiteY25" fmla="*/ 531523 h 1019392"/>
                <a:gd name="connsiteX26" fmla="*/ 1088678 w 1358789"/>
                <a:gd name="connsiteY26" fmla="*/ 521008 h 1019392"/>
                <a:gd name="connsiteX27" fmla="*/ 1087535 w 1358789"/>
                <a:gd name="connsiteY27" fmla="*/ 500662 h 1019392"/>
                <a:gd name="connsiteX28" fmla="*/ 1086621 w 1358789"/>
                <a:gd name="connsiteY28" fmla="*/ 382933 h 1019392"/>
                <a:gd name="connsiteX29" fmla="*/ 1010954 w 1358789"/>
                <a:gd name="connsiteY29" fmla="*/ 292636 h 1019392"/>
                <a:gd name="connsiteX30" fmla="*/ 905570 w 1358789"/>
                <a:gd name="connsiteY30" fmla="*/ 284635 h 1019392"/>
                <a:gd name="connsiteX31" fmla="*/ 873108 w 1358789"/>
                <a:gd name="connsiteY31" fmla="*/ 284635 h 1019392"/>
                <a:gd name="connsiteX32" fmla="*/ 837904 w 1358789"/>
                <a:gd name="connsiteY32" fmla="*/ 287607 h 1019392"/>
                <a:gd name="connsiteX33" fmla="*/ 803157 w 1358789"/>
                <a:gd name="connsiteY33" fmla="*/ 252174 h 1019392"/>
                <a:gd name="connsiteX34" fmla="*/ 812758 w 1358789"/>
                <a:gd name="connsiteY34" fmla="*/ 206225 h 1019392"/>
                <a:gd name="connsiteX35" fmla="*/ 821673 w 1358789"/>
                <a:gd name="connsiteY35" fmla="*/ 127587 h 1019392"/>
                <a:gd name="connsiteX36" fmla="*/ 729548 w 1358789"/>
                <a:gd name="connsiteY36" fmla="*/ 12373 h 1019392"/>
                <a:gd name="connsiteX37" fmla="*/ 531351 w 1358789"/>
                <a:gd name="connsiteY37" fmla="*/ 61979 h 1019392"/>
                <a:gd name="connsiteX38" fmla="*/ 514664 w 1358789"/>
                <a:gd name="connsiteY38" fmla="*/ 193195 h 1019392"/>
                <a:gd name="connsiteX39" fmla="*/ 537981 w 1358789"/>
                <a:gd name="connsiteY39" fmla="*/ 259946 h 1019392"/>
                <a:gd name="connsiteX40" fmla="*/ 521064 w 1358789"/>
                <a:gd name="connsiteY40" fmla="*/ 282806 h 1019392"/>
                <a:gd name="connsiteX41" fmla="*/ 420023 w 1358789"/>
                <a:gd name="connsiteY41" fmla="*/ 266119 h 1019392"/>
                <a:gd name="connsiteX42" fmla="*/ 411794 w 1358789"/>
                <a:gd name="connsiteY42" fmla="*/ 263375 h 1019392"/>
                <a:gd name="connsiteX43" fmla="*/ 316010 w 1358789"/>
                <a:gd name="connsiteY43" fmla="*/ 235258 h 1019392"/>
                <a:gd name="connsiteX44" fmla="*/ 287664 w 1358789"/>
                <a:gd name="connsiteY44" fmla="*/ 208054 h 1019392"/>
                <a:gd name="connsiteX45" fmla="*/ 253145 w 1358789"/>
                <a:gd name="connsiteY45" fmla="*/ 133988 h 1019392"/>
                <a:gd name="connsiteX46" fmla="*/ 55863 w 1358789"/>
                <a:gd name="connsiteY46" fmla="*/ 113185 h 1019392"/>
                <a:gd name="connsiteX47" fmla="*/ 78266 w 1358789"/>
                <a:gd name="connsiteY47" fmla="*/ 334470 h 1019392"/>
                <a:gd name="connsiteX48" fmla="*/ 93811 w 1358789"/>
                <a:gd name="connsiteY48" fmla="*/ 342928 h 1019392"/>
                <a:gd name="connsiteX49" fmla="*/ 102269 w 1358789"/>
                <a:gd name="connsiteY49" fmla="*/ 375389 h 1019392"/>
                <a:gd name="connsiteX50" fmla="*/ 17230 w 1358789"/>
                <a:gd name="connsiteY50" fmla="*/ 508892 h 1019392"/>
                <a:gd name="connsiteX51" fmla="*/ 253602 w 1358789"/>
                <a:gd name="connsiteY51" fmla="*/ 786641 h 1019392"/>
                <a:gd name="connsiteX52" fmla="*/ 246973 w 1358789"/>
                <a:gd name="connsiteY52" fmla="*/ 853849 h 1019392"/>
                <a:gd name="connsiteX53" fmla="*/ 225027 w 1358789"/>
                <a:gd name="connsiteY53" fmla="*/ 960148 h 1019392"/>
                <a:gd name="connsiteX54" fmla="*/ 179079 w 1358789"/>
                <a:gd name="connsiteY54" fmla="*/ 982322 h 1019392"/>
                <a:gd name="connsiteX55" fmla="*/ 150961 w 1358789"/>
                <a:gd name="connsiteY55" fmla="*/ 951461 h 1019392"/>
                <a:gd name="connsiteX56" fmla="*/ 150961 w 1358789"/>
                <a:gd name="connsiteY56" fmla="*/ 925172 h 1019392"/>
                <a:gd name="connsiteX57" fmla="*/ 156447 w 1358789"/>
                <a:gd name="connsiteY57" fmla="*/ 804929 h 1019392"/>
                <a:gd name="connsiteX58" fmla="*/ 184337 w 1358789"/>
                <a:gd name="connsiteY58" fmla="*/ 778868 h 1019392"/>
                <a:gd name="connsiteX59" fmla="*/ 196224 w 1358789"/>
                <a:gd name="connsiteY59" fmla="*/ 779783 h 1019392"/>
                <a:gd name="connsiteX60" fmla="*/ 239429 w 1358789"/>
                <a:gd name="connsiteY60" fmla="*/ 775439 h 1019392"/>
                <a:gd name="connsiteX61" fmla="*/ 253602 w 1358789"/>
                <a:gd name="connsiteY61" fmla="*/ 786641 h 1019392"/>
                <a:gd name="connsiteX62" fmla="*/ 513292 w 1358789"/>
                <a:gd name="connsiteY62" fmla="*/ 304523 h 1019392"/>
                <a:gd name="connsiteX63" fmla="*/ 541638 w 1358789"/>
                <a:gd name="connsiteY63" fmla="*/ 299037 h 1019392"/>
                <a:gd name="connsiteX64" fmla="*/ 560612 w 1358789"/>
                <a:gd name="connsiteY64" fmla="*/ 248745 h 1019392"/>
                <a:gd name="connsiteX65" fmla="*/ 535009 w 1358789"/>
                <a:gd name="connsiteY65" fmla="*/ 176965 h 1019392"/>
                <a:gd name="connsiteX66" fmla="*/ 537295 w 1358789"/>
                <a:gd name="connsiteY66" fmla="*/ 112728 h 1019392"/>
                <a:gd name="connsiteX67" fmla="*/ 658453 w 1358789"/>
                <a:gd name="connsiteY67" fmla="*/ 23574 h 1019392"/>
                <a:gd name="connsiteX68" fmla="*/ 722232 w 1358789"/>
                <a:gd name="connsiteY68" fmla="*/ 32489 h 1019392"/>
                <a:gd name="connsiteX69" fmla="*/ 734577 w 1358789"/>
                <a:gd name="connsiteY69" fmla="*/ 36604 h 1019392"/>
                <a:gd name="connsiteX70" fmla="*/ 734577 w 1358789"/>
                <a:gd name="connsiteY70" fmla="*/ 36604 h 1019392"/>
                <a:gd name="connsiteX71" fmla="*/ 738463 w 1358789"/>
                <a:gd name="connsiteY71" fmla="*/ 38204 h 1019392"/>
                <a:gd name="connsiteX72" fmla="*/ 738692 w 1358789"/>
                <a:gd name="connsiteY72" fmla="*/ 38204 h 1019392"/>
                <a:gd name="connsiteX73" fmla="*/ 742349 w 1358789"/>
                <a:gd name="connsiteY73" fmla="*/ 39805 h 1019392"/>
                <a:gd name="connsiteX74" fmla="*/ 742578 w 1358789"/>
                <a:gd name="connsiteY74" fmla="*/ 40033 h 1019392"/>
                <a:gd name="connsiteX75" fmla="*/ 746007 w 1358789"/>
                <a:gd name="connsiteY75" fmla="*/ 41633 h 1019392"/>
                <a:gd name="connsiteX76" fmla="*/ 746235 w 1358789"/>
                <a:gd name="connsiteY76" fmla="*/ 41862 h 1019392"/>
                <a:gd name="connsiteX77" fmla="*/ 749664 w 1358789"/>
                <a:gd name="connsiteY77" fmla="*/ 43691 h 1019392"/>
                <a:gd name="connsiteX78" fmla="*/ 749664 w 1358789"/>
                <a:gd name="connsiteY78" fmla="*/ 43691 h 1019392"/>
                <a:gd name="connsiteX79" fmla="*/ 770467 w 1358789"/>
                <a:gd name="connsiteY79" fmla="*/ 59236 h 1019392"/>
                <a:gd name="connsiteX80" fmla="*/ 770467 w 1358789"/>
                <a:gd name="connsiteY80" fmla="*/ 59236 h 1019392"/>
                <a:gd name="connsiteX81" fmla="*/ 772753 w 1358789"/>
                <a:gd name="connsiteY81" fmla="*/ 61522 h 1019392"/>
                <a:gd name="connsiteX82" fmla="*/ 773210 w 1358789"/>
                <a:gd name="connsiteY82" fmla="*/ 61979 h 1019392"/>
                <a:gd name="connsiteX83" fmla="*/ 775268 w 1358789"/>
                <a:gd name="connsiteY83" fmla="*/ 64265 h 1019392"/>
                <a:gd name="connsiteX84" fmla="*/ 775725 w 1358789"/>
                <a:gd name="connsiteY84" fmla="*/ 64722 h 1019392"/>
                <a:gd name="connsiteX85" fmla="*/ 777554 w 1358789"/>
                <a:gd name="connsiteY85" fmla="*/ 67008 h 1019392"/>
                <a:gd name="connsiteX86" fmla="*/ 778011 w 1358789"/>
                <a:gd name="connsiteY86" fmla="*/ 67694 h 1019392"/>
                <a:gd name="connsiteX87" fmla="*/ 779611 w 1358789"/>
                <a:gd name="connsiteY87" fmla="*/ 69980 h 1019392"/>
                <a:gd name="connsiteX88" fmla="*/ 780068 w 1358789"/>
                <a:gd name="connsiteY88" fmla="*/ 70666 h 1019392"/>
                <a:gd name="connsiteX89" fmla="*/ 781668 w 1358789"/>
                <a:gd name="connsiteY89" fmla="*/ 72952 h 1019392"/>
                <a:gd name="connsiteX90" fmla="*/ 782126 w 1358789"/>
                <a:gd name="connsiteY90" fmla="*/ 73637 h 1019392"/>
                <a:gd name="connsiteX91" fmla="*/ 783726 w 1358789"/>
                <a:gd name="connsiteY91" fmla="*/ 76152 h 1019392"/>
                <a:gd name="connsiteX92" fmla="*/ 784183 w 1358789"/>
                <a:gd name="connsiteY92" fmla="*/ 76838 h 1019392"/>
                <a:gd name="connsiteX93" fmla="*/ 785555 w 1358789"/>
                <a:gd name="connsiteY93" fmla="*/ 79352 h 1019392"/>
                <a:gd name="connsiteX94" fmla="*/ 785783 w 1358789"/>
                <a:gd name="connsiteY94" fmla="*/ 79810 h 1019392"/>
                <a:gd name="connsiteX95" fmla="*/ 791498 w 1358789"/>
                <a:gd name="connsiteY95" fmla="*/ 92383 h 1019392"/>
                <a:gd name="connsiteX96" fmla="*/ 791955 w 1358789"/>
                <a:gd name="connsiteY96" fmla="*/ 93526 h 1019392"/>
                <a:gd name="connsiteX97" fmla="*/ 792870 w 1358789"/>
                <a:gd name="connsiteY97" fmla="*/ 96040 h 1019392"/>
                <a:gd name="connsiteX98" fmla="*/ 793327 w 1358789"/>
                <a:gd name="connsiteY98" fmla="*/ 97640 h 1019392"/>
                <a:gd name="connsiteX99" fmla="*/ 794013 w 1358789"/>
                <a:gd name="connsiteY99" fmla="*/ 99926 h 1019392"/>
                <a:gd name="connsiteX100" fmla="*/ 794470 w 1358789"/>
                <a:gd name="connsiteY100" fmla="*/ 101755 h 1019392"/>
                <a:gd name="connsiteX101" fmla="*/ 795156 w 1358789"/>
                <a:gd name="connsiteY101" fmla="*/ 104041 h 1019392"/>
                <a:gd name="connsiteX102" fmla="*/ 795613 w 1358789"/>
                <a:gd name="connsiteY102" fmla="*/ 106099 h 1019392"/>
                <a:gd name="connsiteX103" fmla="*/ 796299 w 1358789"/>
                <a:gd name="connsiteY103" fmla="*/ 108385 h 1019392"/>
                <a:gd name="connsiteX104" fmla="*/ 796756 w 1358789"/>
                <a:gd name="connsiteY104" fmla="*/ 110671 h 1019392"/>
                <a:gd name="connsiteX105" fmla="*/ 797213 w 1358789"/>
                <a:gd name="connsiteY105" fmla="*/ 112957 h 1019392"/>
                <a:gd name="connsiteX106" fmla="*/ 797670 w 1358789"/>
                <a:gd name="connsiteY106" fmla="*/ 115243 h 1019392"/>
                <a:gd name="connsiteX107" fmla="*/ 798128 w 1358789"/>
                <a:gd name="connsiteY107" fmla="*/ 117529 h 1019392"/>
                <a:gd name="connsiteX108" fmla="*/ 798585 w 1358789"/>
                <a:gd name="connsiteY108" fmla="*/ 120043 h 1019392"/>
                <a:gd name="connsiteX109" fmla="*/ 799042 w 1358789"/>
                <a:gd name="connsiteY109" fmla="*/ 122101 h 1019392"/>
                <a:gd name="connsiteX110" fmla="*/ 799499 w 1358789"/>
                <a:gd name="connsiteY110" fmla="*/ 124844 h 1019392"/>
                <a:gd name="connsiteX111" fmla="*/ 799956 w 1358789"/>
                <a:gd name="connsiteY111" fmla="*/ 126901 h 1019392"/>
                <a:gd name="connsiteX112" fmla="*/ 800414 w 1358789"/>
                <a:gd name="connsiteY112" fmla="*/ 130102 h 1019392"/>
                <a:gd name="connsiteX113" fmla="*/ 800642 w 1358789"/>
                <a:gd name="connsiteY113" fmla="*/ 131702 h 1019392"/>
                <a:gd name="connsiteX114" fmla="*/ 801328 w 1358789"/>
                <a:gd name="connsiteY114" fmla="*/ 136731 h 1019392"/>
                <a:gd name="connsiteX115" fmla="*/ 791270 w 1358789"/>
                <a:gd name="connsiteY115" fmla="*/ 203254 h 1019392"/>
                <a:gd name="connsiteX116" fmla="*/ 783497 w 1358789"/>
                <a:gd name="connsiteY116" fmla="*/ 227028 h 1019392"/>
                <a:gd name="connsiteX117" fmla="*/ 776182 w 1358789"/>
                <a:gd name="connsiteY117" fmla="*/ 251031 h 1019392"/>
                <a:gd name="connsiteX118" fmla="*/ 776182 w 1358789"/>
                <a:gd name="connsiteY118" fmla="*/ 251031 h 1019392"/>
                <a:gd name="connsiteX119" fmla="*/ 775268 w 1358789"/>
                <a:gd name="connsiteY119" fmla="*/ 254917 h 1019392"/>
                <a:gd name="connsiteX120" fmla="*/ 775268 w 1358789"/>
                <a:gd name="connsiteY120" fmla="*/ 255603 h 1019392"/>
                <a:gd name="connsiteX121" fmla="*/ 774810 w 1358789"/>
                <a:gd name="connsiteY121" fmla="*/ 258803 h 1019392"/>
                <a:gd name="connsiteX122" fmla="*/ 774810 w 1358789"/>
                <a:gd name="connsiteY122" fmla="*/ 259032 h 1019392"/>
                <a:gd name="connsiteX123" fmla="*/ 774582 w 1358789"/>
                <a:gd name="connsiteY123" fmla="*/ 262461 h 1019392"/>
                <a:gd name="connsiteX124" fmla="*/ 774582 w 1358789"/>
                <a:gd name="connsiteY124" fmla="*/ 262461 h 1019392"/>
                <a:gd name="connsiteX125" fmla="*/ 774582 w 1358789"/>
                <a:gd name="connsiteY125" fmla="*/ 266119 h 1019392"/>
                <a:gd name="connsiteX126" fmla="*/ 793784 w 1358789"/>
                <a:gd name="connsiteY126" fmla="*/ 296294 h 1019392"/>
                <a:gd name="connsiteX127" fmla="*/ 844076 w 1358789"/>
                <a:gd name="connsiteY127" fmla="*/ 308638 h 1019392"/>
                <a:gd name="connsiteX128" fmla="*/ 966606 w 1358789"/>
                <a:gd name="connsiteY128" fmla="*/ 308410 h 1019392"/>
                <a:gd name="connsiteX129" fmla="*/ 969349 w 1358789"/>
                <a:gd name="connsiteY129" fmla="*/ 308638 h 1019392"/>
                <a:gd name="connsiteX130" fmla="*/ 978264 w 1358789"/>
                <a:gd name="connsiteY130" fmla="*/ 309781 h 1019392"/>
                <a:gd name="connsiteX131" fmla="*/ 981922 w 1358789"/>
                <a:gd name="connsiteY131" fmla="*/ 310238 h 1019392"/>
                <a:gd name="connsiteX132" fmla="*/ 990380 w 1358789"/>
                <a:gd name="connsiteY132" fmla="*/ 311381 h 1019392"/>
                <a:gd name="connsiteX133" fmla="*/ 993809 w 1358789"/>
                <a:gd name="connsiteY133" fmla="*/ 311839 h 1019392"/>
                <a:gd name="connsiteX134" fmla="*/ 1005468 w 1358789"/>
                <a:gd name="connsiteY134" fmla="*/ 313667 h 1019392"/>
                <a:gd name="connsiteX135" fmla="*/ 1025356 w 1358789"/>
                <a:gd name="connsiteY135" fmla="*/ 318468 h 1019392"/>
                <a:gd name="connsiteX136" fmla="*/ 1041129 w 1358789"/>
                <a:gd name="connsiteY136" fmla="*/ 326240 h 1019392"/>
                <a:gd name="connsiteX137" fmla="*/ 1058960 w 1358789"/>
                <a:gd name="connsiteY137" fmla="*/ 346586 h 1019392"/>
                <a:gd name="connsiteX138" fmla="*/ 1063075 w 1358789"/>
                <a:gd name="connsiteY138" fmla="*/ 357559 h 1019392"/>
                <a:gd name="connsiteX139" fmla="*/ 1064675 w 1358789"/>
                <a:gd name="connsiteY139" fmla="*/ 363731 h 1019392"/>
                <a:gd name="connsiteX140" fmla="*/ 1066504 w 1358789"/>
                <a:gd name="connsiteY140" fmla="*/ 377447 h 1019392"/>
                <a:gd name="connsiteX141" fmla="*/ 1067418 w 1358789"/>
                <a:gd name="connsiteY141" fmla="*/ 394363 h 1019392"/>
                <a:gd name="connsiteX142" fmla="*/ 1068104 w 1358789"/>
                <a:gd name="connsiteY142" fmla="*/ 411280 h 1019392"/>
                <a:gd name="connsiteX143" fmla="*/ 1068561 w 1358789"/>
                <a:gd name="connsiteY143" fmla="*/ 436654 h 1019392"/>
                <a:gd name="connsiteX144" fmla="*/ 1068333 w 1358789"/>
                <a:gd name="connsiteY144" fmla="*/ 453571 h 1019392"/>
                <a:gd name="connsiteX145" fmla="*/ 1067190 w 1358789"/>
                <a:gd name="connsiteY145" fmla="*/ 478945 h 1019392"/>
                <a:gd name="connsiteX146" fmla="*/ 1064904 w 1358789"/>
                <a:gd name="connsiteY146" fmla="*/ 504320 h 1019392"/>
                <a:gd name="connsiteX147" fmla="*/ 1063989 w 1358789"/>
                <a:gd name="connsiteY147" fmla="*/ 512778 h 1019392"/>
                <a:gd name="connsiteX148" fmla="*/ 1063989 w 1358789"/>
                <a:gd name="connsiteY148" fmla="*/ 527180 h 1019392"/>
                <a:gd name="connsiteX149" fmla="*/ 1075877 w 1358789"/>
                <a:gd name="connsiteY149" fmla="*/ 550268 h 1019392"/>
                <a:gd name="connsiteX150" fmla="*/ 1079534 w 1358789"/>
                <a:gd name="connsiteY150" fmla="*/ 552783 h 1019392"/>
                <a:gd name="connsiteX151" fmla="*/ 1113824 w 1358789"/>
                <a:gd name="connsiteY151" fmla="*/ 553926 h 1019392"/>
                <a:gd name="connsiteX152" fmla="*/ 1130055 w 1358789"/>
                <a:gd name="connsiteY152" fmla="*/ 547297 h 1019392"/>
                <a:gd name="connsiteX153" fmla="*/ 1155887 w 1358789"/>
                <a:gd name="connsiteY153" fmla="*/ 533352 h 1019392"/>
                <a:gd name="connsiteX154" fmla="*/ 1168917 w 1358789"/>
                <a:gd name="connsiteY154" fmla="*/ 525351 h 1019392"/>
                <a:gd name="connsiteX155" fmla="*/ 1196120 w 1358789"/>
                <a:gd name="connsiteY155" fmla="*/ 514607 h 1019392"/>
                <a:gd name="connsiteX156" fmla="*/ 1217151 w 1358789"/>
                <a:gd name="connsiteY156" fmla="*/ 510721 h 1019392"/>
                <a:gd name="connsiteX157" fmla="*/ 1231553 w 1358789"/>
                <a:gd name="connsiteY157" fmla="*/ 510263 h 1019392"/>
                <a:gd name="connsiteX158" fmla="*/ 1253499 w 1358789"/>
                <a:gd name="connsiteY158" fmla="*/ 512321 h 1019392"/>
                <a:gd name="connsiteX159" fmla="*/ 1268358 w 1358789"/>
                <a:gd name="connsiteY159" fmla="*/ 515521 h 1019392"/>
                <a:gd name="connsiteX160" fmla="*/ 1299905 w 1358789"/>
                <a:gd name="connsiteY160" fmla="*/ 531295 h 1019392"/>
                <a:gd name="connsiteX161" fmla="*/ 1308134 w 1358789"/>
                <a:gd name="connsiteY161" fmla="*/ 538610 h 1019392"/>
                <a:gd name="connsiteX162" fmla="*/ 1317964 w 1358789"/>
                <a:gd name="connsiteY162" fmla="*/ 550040 h 1019392"/>
                <a:gd name="connsiteX163" fmla="*/ 1324365 w 1358789"/>
                <a:gd name="connsiteY163" fmla="*/ 559870 h 1019392"/>
                <a:gd name="connsiteX164" fmla="*/ 1326194 w 1358789"/>
                <a:gd name="connsiteY164" fmla="*/ 563527 h 1019392"/>
                <a:gd name="connsiteX165" fmla="*/ 1329623 w 1358789"/>
                <a:gd name="connsiteY165" fmla="*/ 571071 h 1019392"/>
                <a:gd name="connsiteX166" fmla="*/ 1332594 w 1358789"/>
                <a:gd name="connsiteY166" fmla="*/ 579072 h 1019392"/>
                <a:gd name="connsiteX167" fmla="*/ 1333966 w 1358789"/>
                <a:gd name="connsiteY167" fmla="*/ 583187 h 1019392"/>
                <a:gd name="connsiteX168" fmla="*/ 1337624 w 1358789"/>
                <a:gd name="connsiteY168" fmla="*/ 601246 h 1019392"/>
                <a:gd name="connsiteX169" fmla="*/ 1338538 w 1358789"/>
                <a:gd name="connsiteY169" fmla="*/ 611076 h 1019392"/>
                <a:gd name="connsiteX170" fmla="*/ 1338995 w 1358789"/>
                <a:gd name="connsiteY170" fmla="*/ 625706 h 1019392"/>
                <a:gd name="connsiteX171" fmla="*/ 1338995 w 1358789"/>
                <a:gd name="connsiteY171" fmla="*/ 632107 h 1019392"/>
                <a:gd name="connsiteX172" fmla="*/ 1338767 w 1358789"/>
                <a:gd name="connsiteY172" fmla="*/ 635308 h 1019392"/>
                <a:gd name="connsiteX173" fmla="*/ 1337624 w 1358789"/>
                <a:gd name="connsiteY173" fmla="*/ 649024 h 1019392"/>
                <a:gd name="connsiteX174" fmla="*/ 1337166 w 1358789"/>
                <a:gd name="connsiteY174" fmla="*/ 652453 h 1019392"/>
                <a:gd name="connsiteX175" fmla="*/ 1238640 w 1358789"/>
                <a:gd name="connsiteY175" fmla="*/ 753037 h 1019392"/>
                <a:gd name="connsiteX176" fmla="*/ 1161830 w 1358789"/>
                <a:gd name="connsiteY176" fmla="*/ 740692 h 1019392"/>
                <a:gd name="connsiteX177" fmla="*/ 1147428 w 1358789"/>
                <a:gd name="connsiteY177" fmla="*/ 734749 h 1019392"/>
                <a:gd name="connsiteX178" fmla="*/ 1140113 w 1358789"/>
                <a:gd name="connsiteY178" fmla="*/ 732920 h 1019392"/>
                <a:gd name="connsiteX179" fmla="*/ 1132569 w 1358789"/>
                <a:gd name="connsiteY179" fmla="*/ 731777 h 1019392"/>
                <a:gd name="connsiteX180" fmla="*/ 1109481 w 1358789"/>
                <a:gd name="connsiteY180" fmla="*/ 731777 h 1019392"/>
                <a:gd name="connsiteX181" fmla="*/ 1101708 w 1358789"/>
                <a:gd name="connsiteY181" fmla="*/ 732691 h 1019392"/>
                <a:gd name="connsiteX182" fmla="*/ 1078848 w 1358789"/>
                <a:gd name="connsiteY182" fmla="*/ 741835 h 1019392"/>
                <a:gd name="connsiteX183" fmla="*/ 1075419 w 1358789"/>
                <a:gd name="connsiteY183" fmla="*/ 745950 h 1019392"/>
                <a:gd name="connsiteX184" fmla="*/ 1069247 w 1358789"/>
                <a:gd name="connsiteY184" fmla="*/ 764238 h 1019392"/>
                <a:gd name="connsiteX185" fmla="*/ 1068104 w 1358789"/>
                <a:gd name="connsiteY185" fmla="*/ 771553 h 1019392"/>
                <a:gd name="connsiteX186" fmla="*/ 1066275 w 1358789"/>
                <a:gd name="connsiteY186" fmla="*/ 786184 h 1019392"/>
                <a:gd name="connsiteX187" fmla="*/ 1064904 w 1358789"/>
                <a:gd name="connsiteY187" fmla="*/ 800814 h 1019392"/>
                <a:gd name="connsiteX188" fmla="*/ 1064218 w 1358789"/>
                <a:gd name="connsiteY188" fmla="*/ 815444 h 1019392"/>
                <a:gd name="connsiteX189" fmla="*/ 1064218 w 1358789"/>
                <a:gd name="connsiteY189" fmla="*/ 822760 h 1019392"/>
                <a:gd name="connsiteX190" fmla="*/ 1063761 w 1358789"/>
                <a:gd name="connsiteY190" fmla="*/ 846077 h 1019392"/>
                <a:gd name="connsiteX191" fmla="*/ 1061475 w 1358789"/>
                <a:gd name="connsiteY191" fmla="*/ 869165 h 1019392"/>
                <a:gd name="connsiteX192" fmla="*/ 1058046 w 1358789"/>
                <a:gd name="connsiteY192" fmla="*/ 892025 h 1019392"/>
                <a:gd name="connsiteX193" fmla="*/ 1053931 w 1358789"/>
                <a:gd name="connsiteY193" fmla="*/ 914885 h 1019392"/>
                <a:gd name="connsiteX194" fmla="*/ 1050959 w 1358789"/>
                <a:gd name="connsiteY194" fmla="*/ 929973 h 1019392"/>
                <a:gd name="connsiteX195" fmla="*/ 1047987 w 1358789"/>
                <a:gd name="connsiteY195" fmla="*/ 945061 h 1019392"/>
                <a:gd name="connsiteX196" fmla="*/ 1046387 w 1358789"/>
                <a:gd name="connsiteY196" fmla="*/ 952147 h 1019392"/>
                <a:gd name="connsiteX197" fmla="*/ 1044330 w 1358789"/>
                <a:gd name="connsiteY197" fmla="*/ 959234 h 1019392"/>
                <a:gd name="connsiteX198" fmla="*/ 1041587 w 1358789"/>
                <a:gd name="connsiteY198" fmla="*/ 966092 h 1019392"/>
                <a:gd name="connsiteX199" fmla="*/ 1037929 w 1358789"/>
                <a:gd name="connsiteY199" fmla="*/ 972493 h 1019392"/>
                <a:gd name="connsiteX200" fmla="*/ 1031071 w 1358789"/>
                <a:gd name="connsiteY200" fmla="*/ 981179 h 1019392"/>
                <a:gd name="connsiteX201" fmla="*/ 1002039 w 1358789"/>
                <a:gd name="connsiteY201" fmla="*/ 993524 h 1019392"/>
                <a:gd name="connsiteX202" fmla="*/ 987180 w 1358789"/>
                <a:gd name="connsiteY202" fmla="*/ 993752 h 1019392"/>
                <a:gd name="connsiteX203" fmla="*/ 981008 w 1358789"/>
                <a:gd name="connsiteY203" fmla="*/ 993752 h 1019392"/>
                <a:gd name="connsiteX204" fmla="*/ 977807 w 1358789"/>
                <a:gd name="connsiteY204" fmla="*/ 993752 h 1019392"/>
                <a:gd name="connsiteX205" fmla="*/ 970949 w 1358789"/>
                <a:gd name="connsiteY205" fmla="*/ 993752 h 1019392"/>
                <a:gd name="connsiteX206" fmla="*/ 967292 w 1358789"/>
                <a:gd name="connsiteY206" fmla="*/ 993752 h 1019392"/>
                <a:gd name="connsiteX207" fmla="*/ 959748 w 1358789"/>
                <a:gd name="connsiteY207" fmla="*/ 993752 h 1019392"/>
                <a:gd name="connsiteX208" fmla="*/ 947403 w 1358789"/>
                <a:gd name="connsiteY208" fmla="*/ 993981 h 1019392"/>
                <a:gd name="connsiteX209" fmla="*/ 938717 w 1358789"/>
                <a:gd name="connsiteY209" fmla="*/ 994210 h 1019392"/>
                <a:gd name="connsiteX210" fmla="*/ 934145 w 1358789"/>
                <a:gd name="connsiteY210" fmla="*/ 994210 h 1019392"/>
                <a:gd name="connsiteX211" fmla="*/ 919971 w 1358789"/>
                <a:gd name="connsiteY211" fmla="*/ 994438 h 1019392"/>
                <a:gd name="connsiteX212" fmla="*/ 899626 w 1358789"/>
                <a:gd name="connsiteY212" fmla="*/ 994667 h 1019392"/>
                <a:gd name="connsiteX213" fmla="*/ 860764 w 1358789"/>
                <a:gd name="connsiteY213" fmla="*/ 995124 h 1019392"/>
                <a:gd name="connsiteX214" fmla="*/ 849105 w 1358789"/>
                <a:gd name="connsiteY214" fmla="*/ 995353 h 1019392"/>
                <a:gd name="connsiteX215" fmla="*/ 687714 w 1358789"/>
                <a:gd name="connsiteY215" fmla="*/ 996724 h 1019392"/>
                <a:gd name="connsiteX216" fmla="*/ 681084 w 1358789"/>
                <a:gd name="connsiteY216" fmla="*/ 996724 h 1019392"/>
                <a:gd name="connsiteX217" fmla="*/ 667597 w 1358789"/>
                <a:gd name="connsiteY217" fmla="*/ 996724 h 1019392"/>
                <a:gd name="connsiteX218" fmla="*/ 660968 w 1358789"/>
                <a:gd name="connsiteY218" fmla="*/ 996724 h 1019392"/>
                <a:gd name="connsiteX219" fmla="*/ 620963 w 1358789"/>
                <a:gd name="connsiteY219" fmla="*/ 996724 h 1019392"/>
                <a:gd name="connsiteX220" fmla="*/ 620963 w 1358789"/>
                <a:gd name="connsiteY220" fmla="*/ 996724 h 1019392"/>
                <a:gd name="connsiteX221" fmla="*/ 532037 w 1358789"/>
                <a:gd name="connsiteY221" fmla="*/ 996496 h 1019392"/>
                <a:gd name="connsiteX222" fmla="*/ 508491 w 1358789"/>
                <a:gd name="connsiteY222" fmla="*/ 996267 h 1019392"/>
                <a:gd name="connsiteX223" fmla="*/ 480602 w 1358789"/>
                <a:gd name="connsiteY223" fmla="*/ 995810 h 1019392"/>
                <a:gd name="connsiteX224" fmla="*/ 475344 w 1358789"/>
                <a:gd name="connsiteY224" fmla="*/ 995810 h 1019392"/>
                <a:gd name="connsiteX225" fmla="*/ 454999 w 1358789"/>
                <a:gd name="connsiteY225" fmla="*/ 995353 h 1019392"/>
                <a:gd name="connsiteX226" fmla="*/ 450198 w 1358789"/>
                <a:gd name="connsiteY226" fmla="*/ 995124 h 1019392"/>
                <a:gd name="connsiteX227" fmla="*/ 445398 w 1358789"/>
                <a:gd name="connsiteY227" fmla="*/ 994895 h 1019392"/>
                <a:gd name="connsiteX228" fmla="*/ 436254 w 1358789"/>
                <a:gd name="connsiteY228" fmla="*/ 994667 h 1019392"/>
                <a:gd name="connsiteX229" fmla="*/ 427338 w 1358789"/>
                <a:gd name="connsiteY229" fmla="*/ 994438 h 1019392"/>
                <a:gd name="connsiteX230" fmla="*/ 418880 w 1358789"/>
                <a:gd name="connsiteY230" fmla="*/ 994210 h 1019392"/>
                <a:gd name="connsiteX231" fmla="*/ 411108 w 1358789"/>
                <a:gd name="connsiteY231" fmla="*/ 993981 h 1019392"/>
                <a:gd name="connsiteX232" fmla="*/ 407222 w 1358789"/>
                <a:gd name="connsiteY232" fmla="*/ 993752 h 1019392"/>
                <a:gd name="connsiteX233" fmla="*/ 400135 w 1358789"/>
                <a:gd name="connsiteY233" fmla="*/ 993295 h 1019392"/>
                <a:gd name="connsiteX234" fmla="*/ 396706 w 1358789"/>
                <a:gd name="connsiteY234" fmla="*/ 993067 h 1019392"/>
                <a:gd name="connsiteX235" fmla="*/ 393277 w 1358789"/>
                <a:gd name="connsiteY235" fmla="*/ 992838 h 1019392"/>
                <a:gd name="connsiteX236" fmla="*/ 387562 w 1358789"/>
                <a:gd name="connsiteY236" fmla="*/ 992381 h 1019392"/>
                <a:gd name="connsiteX237" fmla="*/ 384362 w 1358789"/>
                <a:gd name="connsiteY237" fmla="*/ 992152 h 1019392"/>
                <a:gd name="connsiteX238" fmla="*/ 379332 w 1358789"/>
                <a:gd name="connsiteY238" fmla="*/ 991695 h 1019392"/>
                <a:gd name="connsiteX239" fmla="*/ 374303 w 1358789"/>
                <a:gd name="connsiteY239" fmla="*/ 991238 h 1019392"/>
                <a:gd name="connsiteX240" fmla="*/ 370646 w 1358789"/>
                <a:gd name="connsiteY240" fmla="*/ 990781 h 1019392"/>
                <a:gd name="connsiteX241" fmla="*/ 368360 w 1358789"/>
                <a:gd name="connsiteY241" fmla="*/ 990323 h 1019392"/>
                <a:gd name="connsiteX242" fmla="*/ 365388 w 1358789"/>
                <a:gd name="connsiteY242" fmla="*/ 989866 h 1019392"/>
                <a:gd name="connsiteX243" fmla="*/ 362873 w 1358789"/>
                <a:gd name="connsiteY243" fmla="*/ 989180 h 1019392"/>
                <a:gd name="connsiteX244" fmla="*/ 362873 w 1358789"/>
                <a:gd name="connsiteY244" fmla="*/ 989180 h 1019392"/>
                <a:gd name="connsiteX245" fmla="*/ 361959 w 1358789"/>
                <a:gd name="connsiteY245" fmla="*/ 989180 h 1019392"/>
                <a:gd name="connsiteX246" fmla="*/ 360130 w 1358789"/>
                <a:gd name="connsiteY246" fmla="*/ 988952 h 1019392"/>
                <a:gd name="connsiteX247" fmla="*/ 359216 w 1358789"/>
                <a:gd name="connsiteY247" fmla="*/ 988723 h 1019392"/>
                <a:gd name="connsiteX248" fmla="*/ 357387 w 1358789"/>
                <a:gd name="connsiteY248" fmla="*/ 987809 h 1019392"/>
                <a:gd name="connsiteX249" fmla="*/ 352586 w 1358789"/>
                <a:gd name="connsiteY249" fmla="*/ 983694 h 1019392"/>
                <a:gd name="connsiteX250" fmla="*/ 351215 w 1358789"/>
                <a:gd name="connsiteY250" fmla="*/ 982094 h 1019392"/>
                <a:gd name="connsiteX251" fmla="*/ 350300 w 1358789"/>
                <a:gd name="connsiteY251" fmla="*/ 980951 h 1019392"/>
                <a:gd name="connsiteX252" fmla="*/ 348929 w 1358789"/>
                <a:gd name="connsiteY252" fmla="*/ 979351 h 1019392"/>
                <a:gd name="connsiteX253" fmla="*/ 346185 w 1358789"/>
                <a:gd name="connsiteY253" fmla="*/ 975693 h 1019392"/>
                <a:gd name="connsiteX254" fmla="*/ 345042 w 1358789"/>
                <a:gd name="connsiteY254" fmla="*/ 973864 h 1019392"/>
                <a:gd name="connsiteX255" fmla="*/ 340013 w 1358789"/>
                <a:gd name="connsiteY255" fmla="*/ 965635 h 1019392"/>
                <a:gd name="connsiteX256" fmla="*/ 339327 w 1358789"/>
                <a:gd name="connsiteY256" fmla="*/ 964492 h 1019392"/>
                <a:gd name="connsiteX257" fmla="*/ 336813 w 1358789"/>
                <a:gd name="connsiteY257" fmla="*/ 959691 h 1019392"/>
                <a:gd name="connsiteX258" fmla="*/ 322868 w 1358789"/>
                <a:gd name="connsiteY258" fmla="*/ 894769 h 1019392"/>
                <a:gd name="connsiteX259" fmla="*/ 322182 w 1358789"/>
                <a:gd name="connsiteY259" fmla="*/ 885167 h 1019392"/>
                <a:gd name="connsiteX260" fmla="*/ 321497 w 1358789"/>
                <a:gd name="connsiteY260" fmla="*/ 873509 h 1019392"/>
                <a:gd name="connsiteX261" fmla="*/ 321268 w 1358789"/>
                <a:gd name="connsiteY261" fmla="*/ 861850 h 1019392"/>
                <a:gd name="connsiteX262" fmla="*/ 321268 w 1358789"/>
                <a:gd name="connsiteY262" fmla="*/ 850192 h 1019392"/>
                <a:gd name="connsiteX263" fmla="*/ 321268 w 1358789"/>
                <a:gd name="connsiteY263" fmla="*/ 844248 h 1019392"/>
                <a:gd name="connsiteX264" fmla="*/ 321039 w 1358789"/>
                <a:gd name="connsiteY264" fmla="*/ 832589 h 1019392"/>
                <a:gd name="connsiteX265" fmla="*/ 319439 w 1358789"/>
                <a:gd name="connsiteY265" fmla="*/ 809044 h 1019392"/>
                <a:gd name="connsiteX266" fmla="*/ 316467 w 1358789"/>
                <a:gd name="connsiteY266" fmla="*/ 791441 h 1019392"/>
                <a:gd name="connsiteX267" fmla="*/ 310524 w 1358789"/>
                <a:gd name="connsiteY267" fmla="*/ 774068 h 1019392"/>
                <a:gd name="connsiteX268" fmla="*/ 307781 w 1358789"/>
                <a:gd name="connsiteY268" fmla="*/ 769267 h 1019392"/>
                <a:gd name="connsiteX269" fmla="*/ 304580 w 1358789"/>
                <a:gd name="connsiteY269" fmla="*/ 764924 h 1019392"/>
                <a:gd name="connsiteX270" fmla="*/ 302980 w 1358789"/>
                <a:gd name="connsiteY270" fmla="*/ 762866 h 1019392"/>
                <a:gd name="connsiteX271" fmla="*/ 299322 w 1358789"/>
                <a:gd name="connsiteY271" fmla="*/ 759209 h 1019392"/>
                <a:gd name="connsiteX272" fmla="*/ 297494 w 1358789"/>
                <a:gd name="connsiteY272" fmla="*/ 757609 h 1019392"/>
                <a:gd name="connsiteX273" fmla="*/ 294293 w 1358789"/>
                <a:gd name="connsiteY273" fmla="*/ 755323 h 1019392"/>
                <a:gd name="connsiteX274" fmla="*/ 291321 w 1358789"/>
                <a:gd name="connsiteY274" fmla="*/ 753494 h 1019392"/>
                <a:gd name="connsiteX275" fmla="*/ 289035 w 1358789"/>
                <a:gd name="connsiteY275" fmla="*/ 752351 h 1019392"/>
                <a:gd name="connsiteX276" fmla="*/ 284235 w 1358789"/>
                <a:gd name="connsiteY276" fmla="*/ 750522 h 1019392"/>
                <a:gd name="connsiteX277" fmla="*/ 278748 w 1358789"/>
                <a:gd name="connsiteY277" fmla="*/ 749150 h 1019392"/>
                <a:gd name="connsiteX278" fmla="*/ 268233 w 1358789"/>
                <a:gd name="connsiteY278" fmla="*/ 748236 h 1019392"/>
                <a:gd name="connsiteX279" fmla="*/ 268233 w 1358789"/>
                <a:gd name="connsiteY279" fmla="*/ 748236 h 1019392"/>
                <a:gd name="connsiteX280" fmla="*/ 249716 w 1358789"/>
                <a:gd name="connsiteY280" fmla="*/ 750979 h 1019392"/>
                <a:gd name="connsiteX281" fmla="*/ 185708 w 1358789"/>
                <a:gd name="connsiteY281" fmla="*/ 758294 h 1019392"/>
                <a:gd name="connsiteX282" fmla="*/ 113470 w 1358789"/>
                <a:gd name="connsiteY282" fmla="*/ 735206 h 1019392"/>
                <a:gd name="connsiteX283" fmla="*/ 102040 w 1358789"/>
                <a:gd name="connsiteY283" fmla="*/ 726748 h 1019392"/>
                <a:gd name="connsiteX284" fmla="*/ 89467 w 1358789"/>
                <a:gd name="connsiteY284" fmla="*/ 710288 h 1019392"/>
                <a:gd name="connsiteX285" fmla="*/ 84438 w 1358789"/>
                <a:gd name="connsiteY285" fmla="*/ 696344 h 1019392"/>
                <a:gd name="connsiteX286" fmla="*/ 83067 w 1358789"/>
                <a:gd name="connsiteY286" fmla="*/ 688343 h 1019392"/>
                <a:gd name="connsiteX287" fmla="*/ 83067 w 1358789"/>
                <a:gd name="connsiteY287" fmla="*/ 688343 h 1019392"/>
                <a:gd name="connsiteX288" fmla="*/ 101126 w 1358789"/>
                <a:gd name="connsiteY288" fmla="*/ 690172 h 1019392"/>
                <a:gd name="connsiteX289" fmla="*/ 114613 w 1358789"/>
                <a:gd name="connsiteY289" fmla="*/ 691315 h 1019392"/>
                <a:gd name="connsiteX290" fmla="*/ 155076 w 1358789"/>
                <a:gd name="connsiteY290" fmla="*/ 673484 h 1019392"/>
                <a:gd name="connsiteX291" fmla="*/ 151418 w 1358789"/>
                <a:gd name="connsiteY291" fmla="*/ 626164 h 1019392"/>
                <a:gd name="connsiteX292" fmla="*/ 114842 w 1358789"/>
                <a:gd name="connsiteY292" fmla="*/ 579986 h 1019392"/>
                <a:gd name="connsiteX293" fmla="*/ 114613 w 1358789"/>
                <a:gd name="connsiteY293" fmla="*/ 541810 h 1019392"/>
                <a:gd name="connsiteX294" fmla="*/ 275091 w 1358789"/>
                <a:gd name="connsiteY294" fmla="*/ 520322 h 1019392"/>
                <a:gd name="connsiteX295" fmla="*/ 316925 w 1358789"/>
                <a:gd name="connsiteY295" fmla="*/ 513235 h 1019392"/>
                <a:gd name="connsiteX296" fmla="*/ 324240 w 1358789"/>
                <a:gd name="connsiteY296" fmla="*/ 479174 h 1019392"/>
                <a:gd name="connsiteX297" fmla="*/ 321954 w 1358789"/>
                <a:gd name="connsiteY297" fmla="*/ 355501 h 1019392"/>
                <a:gd name="connsiteX298" fmla="*/ 323783 w 1358789"/>
                <a:gd name="connsiteY298" fmla="*/ 338128 h 1019392"/>
                <a:gd name="connsiteX299" fmla="*/ 365845 w 1358789"/>
                <a:gd name="connsiteY299" fmla="*/ 328984 h 1019392"/>
                <a:gd name="connsiteX300" fmla="*/ 377961 w 1358789"/>
                <a:gd name="connsiteY300" fmla="*/ 367388 h 1019392"/>
                <a:gd name="connsiteX301" fmla="*/ 382304 w 1358789"/>
                <a:gd name="connsiteY301" fmla="*/ 449456 h 1019392"/>
                <a:gd name="connsiteX302" fmla="*/ 414080 w 1358789"/>
                <a:gd name="connsiteY302" fmla="*/ 487632 h 1019392"/>
                <a:gd name="connsiteX303" fmla="*/ 461628 w 1358789"/>
                <a:gd name="connsiteY303" fmla="*/ 473002 h 1019392"/>
                <a:gd name="connsiteX304" fmla="*/ 489518 w 1358789"/>
                <a:gd name="connsiteY304" fmla="*/ 365788 h 1019392"/>
                <a:gd name="connsiteX305" fmla="*/ 475344 w 1358789"/>
                <a:gd name="connsiteY305" fmla="*/ 309324 h 1019392"/>
                <a:gd name="connsiteX306" fmla="*/ 513292 w 1358789"/>
                <a:gd name="connsiteY306" fmla="*/ 304523 h 1019392"/>
                <a:gd name="connsiteX307" fmla="*/ 34146 w 1358789"/>
                <a:gd name="connsiteY307" fmla="*/ 216741 h 1019392"/>
                <a:gd name="connsiteX308" fmla="*/ 146160 w 1358789"/>
                <a:gd name="connsiteY308" fmla="*/ 99241 h 1019392"/>
                <a:gd name="connsiteX309" fmla="*/ 268461 w 1358789"/>
                <a:gd name="connsiteY309" fmla="*/ 222685 h 1019392"/>
                <a:gd name="connsiteX310" fmla="*/ 153933 w 1358789"/>
                <a:gd name="connsiteY310" fmla="*/ 335384 h 1019392"/>
                <a:gd name="connsiteX311" fmla="*/ 34146 w 1358789"/>
                <a:gd name="connsiteY311" fmla="*/ 216741 h 1019392"/>
                <a:gd name="connsiteX312" fmla="*/ 127186 w 1358789"/>
                <a:gd name="connsiteY312" fmla="*/ 368760 h 1019392"/>
                <a:gd name="connsiteX313" fmla="*/ 143417 w 1358789"/>
                <a:gd name="connsiteY313" fmla="*/ 355044 h 1019392"/>
                <a:gd name="connsiteX314" fmla="*/ 278291 w 1358789"/>
                <a:gd name="connsiteY314" fmla="*/ 268862 h 1019392"/>
                <a:gd name="connsiteX315" fmla="*/ 282177 w 1358789"/>
                <a:gd name="connsiteY315" fmla="*/ 260861 h 1019392"/>
                <a:gd name="connsiteX316" fmla="*/ 300465 w 1358789"/>
                <a:gd name="connsiteY316" fmla="*/ 251031 h 1019392"/>
                <a:gd name="connsiteX317" fmla="*/ 437397 w 1358789"/>
                <a:gd name="connsiteY317" fmla="*/ 302009 h 1019392"/>
                <a:gd name="connsiteX318" fmla="*/ 454770 w 1358789"/>
                <a:gd name="connsiteY318" fmla="*/ 321440 h 1019392"/>
                <a:gd name="connsiteX319" fmla="*/ 461857 w 1358789"/>
                <a:gd name="connsiteY319" fmla="*/ 438483 h 1019392"/>
                <a:gd name="connsiteX320" fmla="*/ 453170 w 1358789"/>
                <a:gd name="connsiteY320" fmla="*/ 453571 h 1019392"/>
                <a:gd name="connsiteX321" fmla="*/ 423452 w 1358789"/>
                <a:gd name="connsiteY321" fmla="*/ 469115 h 1019392"/>
                <a:gd name="connsiteX322" fmla="*/ 402650 w 1358789"/>
                <a:gd name="connsiteY322" fmla="*/ 440083 h 1019392"/>
                <a:gd name="connsiteX323" fmla="*/ 397849 w 1358789"/>
                <a:gd name="connsiteY323" fmla="*/ 363731 h 1019392"/>
                <a:gd name="connsiteX324" fmla="*/ 379790 w 1358789"/>
                <a:gd name="connsiteY324" fmla="*/ 312296 h 1019392"/>
                <a:gd name="connsiteX325" fmla="*/ 308695 w 1358789"/>
                <a:gd name="connsiteY325" fmla="*/ 309553 h 1019392"/>
                <a:gd name="connsiteX326" fmla="*/ 299780 w 1358789"/>
                <a:gd name="connsiteY326" fmla="*/ 336527 h 1019392"/>
                <a:gd name="connsiteX327" fmla="*/ 301608 w 1358789"/>
                <a:gd name="connsiteY327" fmla="*/ 466144 h 1019392"/>
                <a:gd name="connsiteX328" fmla="*/ 300008 w 1358789"/>
                <a:gd name="connsiteY328" fmla="*/ 495404 h 1019392"/>
                <a:gd name="connsiteX329" fmla="*/ 283320 w 1358789"/>
                <a:gd name="connsiteY329" fmla="*/ 503405 h 1019392"/>
                <a:gd name="connsiteX330" fmla="*/ 122386 w 1358789"/>
                <a:gd name="connsiteY330" fmla="*/ 503177 h 1019392"/>
                <a:gd name="connsiteX331" fmla="*/ 114842 w 1358789"/>
                <a:gd name="connsiteY331" fmla="*/ 507063 h 1019392"/>
                <a:gd name="connsiteX332" fmla="*/ 82609 w 1358789"/>
                <a:gd name="connsiteY332" fmla="*/ 528094 h 1019392"/>
                <a:gd name="connsiteX333" fmla="*/ 82838 w 1358789"/>
                <a:gd name="connsiteY333" fmla="*/ 571071 h 1019392"/>
                <a:gd name="connsiteX334" fmla="*/ 127872 w 1358789"/>
                <a:gd name="connsiteY334" fmla="*/ 629364 h 1019392"/>
                <a:gd name="connsiteX335" fmla="*/ 136102 w 1358789"/>
                <a:gd name="connsiteY335" fmla="*/ 663654 h 1019392"/>
                <a:gd name="connsiteX336" fmla="*/ 95640 w 1358789"/>
                <a:gd name="connsiteY336" fmla="*/ 665026 h 1019392"/>
                <a:gd name="connsiteX337" fmla="*/ 35746 w 1358789"/>
                <a:gd name="connsiteY337" fmla="*/ 609247 h 1019392"/>
                <a:gd name="connsiteX338" fmla="*/ 30031 w 1358789"/>
                <a:gd name="connsiteY338" fmla="*/ 530152 h 1019392"/>
                <a:gd name="connsiteX339" fmla="*/ 50605 w 1358789"/>
                <a:gd name="connsiteY339" fmla="*/ 494490 h 1019392"/>
                <a:gd name="connsiteX340" fmla="*/ 127186 w 1358789"/>
                <a:gd name="connsiteY340" fmla="*/ 368760 h 101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1358789" h="1019392">
                  <a:moveTo>
                    <a:pt x="17230" y="508892"/>
                  </a:moveTo>
                  <a:cubicBezTo>
                    <a:pt x="-8145" y="549811"/>
                    <a:pt x="-5630" y="595074"/>
                    <a:pt x="25688" y="631421"/>
                  </a:cubicBezTo>
                  <a:cubicBezTo>
                    <a:pt x="42147" y="650624"/>
                    <a:pt x="52891" y="671426"/>
                    <a:pt x="59749" y="695429"/>
                  </a:cubicBezTo>
                  <a:cubicBezTo>
                    <a:pt x="66379" y="718518"/>
                    <a:pt x="74380" y="729491"/>
                    <a:pt x="100212" y="750751"/>
                  </a:cubicBezTo>
                  <a:cubicBezTo>
                    <a:pt x="138388" y="773611"/>
                    <a:pt x="140445" y="788698"/>
                    <a:pt x="136331" y="820474"/>
                  </a:cubicBezTo>
                  <a:cubicBezTo>
                    <a:pt x="135416" y="827332"/>
                    <a:pt x="135873" y="834190"/>
                    <a:pt x="135416" y="841048"/>
                  </a:cubicBezTo>
                  <a:cubicBezTo>
                    <a:pt x="133130" y="880367"/>
                    <a:pt x="130158" y="919457"/>
                    <a:pt x="128787" y="958777"/>
                  </a:cubicBezTo>
                  <a:cubicBezTo>
                    <a:pt x="127872" y="983465"/>
                    <a:pt x="137474" y="994210"/>
                    <a:pt x="161248" y="1000610"/>
                  </a:cubicBezTo>
                  <a:cubicBezTo>
                    <a:pt x="175878" y="1004497"/>
                    <a:pt x="190509" y="1002668"/>
                    <a:pt x="205139" y="1002668"/>
                  </a:cubicBezTo>
                  <a:cubicBezTo>
                    <a:pt x="221827" y="1002668"/>
                    <a:pt x="232343" y="994210"/>
                    <a:pt x="239201" y="979351"/>
                  </a:cubicBezTo>
                  <a:cubicBezTo>
                    <a:pt x="247887" y="960377"/>
                    <a:pt x="252231" y="940260"/>
                    <a:pt x="255431" y="919915"/>
                  </a:cubicBezTo>
                  <a:cubicBezTo>
                    <a:pt x="262061" y="877166"/>
                    <a:pt x="267776" y="834418"/>
                    <a:pt x="273948" y="791670"/>
                  </a:cubicBezTo>
                  <a:cubicBezTo>
                    <a:pt x="274634" y="786184"/>
                    <a:pt x="273719" y="778411"/>
                    <a:pt x="281720" y="778183"/>
                  </a:cubicBezTo>
                  <a:cubicBezTo>
                    <a:pt x="287892" y="777954"/>
                    <a:pt x="293150" y="782983"/>
                    <a:pt x="294065" y="789155"/>
                  </a:cubicBezTo>
                  <a:cubicBezTo>
                    <a:pt x="295893" y="802643"/>
                    <a:pt x="300694" y="815444"/>
                    <a:pt x="300923" y="829618"/>
                  </a:cubicBezTo>
                  <a:cubicBezTo>
                    <a:pt x="301151" y="865051"/>
                    <a:pt x="301380" y="900484"/>
                    <a:pt x="304580" y="935459"/>
                  </a:cubicBezTo>
                  <a:cubicBezTo>
                    <a:pt x="309381" y="985066"/>
                    <a:pt x="330869" y="1010897"/>
                    <a:pt x="361959" y="1012726"/>
                  </a:cubicBezTo>
                  <a:cubicBezTo>
                    <a:pt x="417737" y="1015927"/>
                    <a:pt x="941688" y="1019813"/>
                    <a:pt x="978950" y="1019356"/>
                  </a:cubicBezTo>
                  <a:cubicBezTo>
                    <a:pt x="1037929" y="1018441"/>
                    <a:pt x="1060332" y="996953"/>
                    <a:pt x="1071076" y="945289"/>
                  </a:cubicBezTo>
                  <a:cubicBezTo>
                    <a:pt x="1081592" y="894769"/>
                    <a:pt x="1081592" y="844019"/>
                    <a:pt x="1086164" y="793270"/>
                  </a:cubicBezTo>
                  <a:cubicBezTo>
                    <a:pt x="1089364" y="758752"/>
                    <a:pt x="1095765" y="752579"/>
                    <a:pt x="1130283" y="756008"/>
                  </a:cubicBezTo>
                  <a:cubicBezTo>
                    <a:pt x="1137141" y="756694"/>
                    <a:pt x="1225152" y="799671"/>
                    <a:pt x="1296476" y="756237"/>
                  </a:cubicBezTo>
                  <a:cubicBezTo>
                    <a:pt x="1350882" y="723090"/>
                    <a:pt x="1362770" y="665711"/>
                    <a:pt x="1357740" y="602389"/>
                  </a:cubicBezTo>
                  <a:cubicBezTo>
                    <a:pt x="1353854" y="552097"/>
                    <a:pt x="1318650" y="506377"/>
                    <a:pt x="1278188" y="494719"/>
                  </a:cubicBezTo>
                  <a:cubicBezTo>
                    <a:pt x="1231096" y="481231"/>
                    <a:pt x="1186748" y="487403"/>
                    <a:pt x="1145828" y="514378"/>
                  </a:cubicBezTo>
                  <a:cubicBezTo>
                    <a:pt x="1134170" y="522151"/>
                    <a:pt x="1121139" y="526265"/>
                    <a:pt x="1108566" y="531523"/>
                  </a:cubicBezTo>
                  <a:cubicBezTo>
                    <a:pt x="1097594" y="536324"/>
                    <a:pt x="1091421" y="530609"/>
                    <a:pt x="1088678" y="521008"/>
                  </a:cubicBezTo>
                  <a:cubicBezTo>
                    <a:pt x="1086849" y="514607"/>
                    <a:pt x="1087535" y="507292"/>
                    <a:pt x="1087535" y="500662"/>
                  </a:cubicBezTo>
                  <a:cubicBezTo>
                    <a:pt x="1087078" y="461343"/>
                    <a:pt x="1086392" y="422252"/>
                    <a:pt x="1086621" y="382933"/>
                  </a:cubicBezTo>
                  <a:cubicBezTo>
                    <a:pt x="1086849" y="332641"/>
                    <a:pt x="1063532" y="307724"/>
                    <a:pt x="1010954" y="292636"/>
                  </a:cubicBezTo>
                  <a:cubicBezTo>
                    <a:pt x="976436" y="282806"/>
                    <a:pt x="940774" y="286464"/>
                    <a:pt x="905570" y="284635"/>
                  </a:cubicBezTo>
                  <a:cubicBezTo>
                    <a:pt x="894825" y="284635"/>
                    <a:pt x="883853" y="284178"/>
                    <a:pt x="873108" y="284635"/>
                  </a:cubicBezTo>
                  <a:cubicBezTo>
                    <a:pt x="861450" y="285321"/>
                    <a:pt x="849563" y="287378"/>
                    <a:pt x="837904" y="287607"/>
                  </a:cubicBezTo>
                  <a:cubicBezTo>
                    <a:pt x="812072" y="288293"/>
                    <a:pt x="802014" y="277549"/>
                    <a:pt x="803157" y="252174"/>
                  </a:cubicBezTo>
                  <a:cubicBezTo>
                    <a:pt x="803843" y="236172"/>
                    <a:pt x="808872" y="221313"/>
                    <a:pt x="812758" y="206225"/>
                  </a:cubicBezTo>
                  <a:cubicBezTo>
                    <a:pt x="819616" y="180394"/>
                    <a:pt x="823274" y="154105"/>
                    <a:pt x="821673" y="127587"/>
                  </a:cubicBezTo>
                  <a:cubicBezTo>
                    <a:pt x="818473" y="68151"/>
                    <a:pt x="786240" y="28603"/>
                    <a:pt x="729548" y="12373"/>
                  </a:cubicBezTo>
                  <a:cubicBezTo>
                    <a:pt x="684285" y="-658"/>
                    <a:pt x="590559" y="-21917"/>
                    <a:pt x="531351" y="61979"/>
                  </a:cubicBezTo>
                  <a:cubicBezTo>
                    <a:pt x="510320" y="103355"/>
                    <a:pt x="501405" y="146561"/>
                    <a:pt x="514664" y="193195"/>
                  </a:cubicBezTo>
                  <a:cubicBezTo>
                    <a:pt x="521064" y="216055"/>
                    <a:pt x="531809" y="237086"/>
                    <a:pt x="537981" y="259946"/>
                  </a:cubicBezTo>
                  <a:cubicBezTo>
                    <a:pt x="542324" y="275491"/>
                    <a:pt x="536838" y="283264"/>
                    <a:pt x="521064" y="282806"/>
                  </a:cubicBezTo>
                  <a:cubicBezTo>
                    <a:pt x="486774" y="281663"/>
                    <a:pt x="450427" y="291493"/>
                    <a:pt x="420023" y="266119"/>
                  </a:cubicBezTo>
                  <a:cubicBezTo>
                    <a:pt x="417966" y="264290"/>
                    <a:pt x="414537" y="264290"/>
                    <a:pt x="411794" y="263375"/>
                  </a:cubicBezTo>
                  <a:cubicBezTo>
                    <a:pt x="379790" y="253774"/>
                    <a:pt x="348243" y="243487"/>
                    <a:pt x="316010" y="235258"/>
                  </a:cubicBezTo>
                  <a:cubicBezTo>
                    <a:pt x="300237" y="231143"/>
                    <a:pt x="290178" y="226571"/>
                    <a:pt x="287664" y="208054"/>
                  </a:cubicBezTo>
                  <a:cubicBezTo>
                    <a:pt x="283778" y="180394"/>
                    <a:pt x="270062" y="155933"/>
                    <a:pt x="253145" y="133988"/>
                  </a:cubicBezTo>
                  <a:cubicBezTo>
                    <a:pt x="200110" y="64951"/>
                    <a:pt x="113013" y="60836"/>
                    <a:pt x="55863" y="113185"/>
                  </a:cubicBezTo>
                  <a:cubicBezTo>
                    <a:pt x="-15460" y="178565"/>
                    <a:pt x="999" y="297437"/>
                    <a:pt x="78266" y="334470"/>
                  </a:cubicBezTo>
                  <a:cubicBezTo>
                    <a:pt x="83524" y="336985"/>
                    <a:pt x="88553" y="340185"/>
                    <a:pt x="93811" y="342928"/>
                  </a:cubicBezTo>
                  <a:cubicBezTo>
                    <a:pt x="114385" y="354358"/>
                    <a:pt x="113928" y="354130"/>
                    <a:pt x="102269" y="375389"/>
                  </a:cubicBezTo>
                  <a:cubicBezTo>
                    <a:pt x="77352" y="421567"/>
                    <a:pt x="45348" y="463858"/>
                    <a:pt x="17230" y="508892"/>
                  </a:cubicBezTo>
                  <a:close/>
                  <a:moveTo>
                    <a:pt x="253602" y="786641"/>
                  </a:moveTo>
                  <a:cubicBezTo>
                    <a:pt x="251774" y="809044"/>
                    <a:pt x="250402" y="831675"/>
                    <a:pt x="246973" y="853849"/>
                  </a:cubicBezTo>
                  <a:cubicBezTo>
                    <a:pt x="241258" y="889511"/>
                    <a:pt x="236915" y="925630"/>
                    <a:pt x="225027" y="960148"/>
                  </a:cubicBezTo>
                  <a:cubicBezTo>
                    <a:pt x="217026" y="983237"/>
                    <a:pt x="211083" y="985751"/>
                    <a:pt x="179079" y="982322"/>
                  </a:cubicBezTo>
                  <a:cubicBezTo>
                    <a:pt x="159876" y="980265"/>
                    <a:pt x="153476" y="973407"/>
                    <a:pt x="150961" y="951461"/>
                  </a:cubicBezTo>
                  <a:cubicBezTo>
                    <a:pt x="150047" y="942775"/>
                    <a:pt x="149589" y="933631"/>
                    <a:pt x="150961" y="925172"/>
                  </a:cubicBezTo>
                  <a:cubicBezTo>
                    <a:pt x="156905" y="885167"/>
                    <a:pt x="155076" y="844934"/>
                    <a:pt x="156447" y="804929"/>
                  </a:cubicBezTo>
                  <a:cubicBezTo>
                    <a:pt x="157362" y="777268"/>
                    <a:pt x="156905" y="777268"/>
                    <a:pt x="184337" y="778868"/>
                  </a:cubicBezTo>
                  <a:cubicBezTo>
                    <a:pt x="188223" y="779097"/>
                    <a:pt x="192109" y="779326"/>
                    <a:pt x="196224" y="779783"/>
                  </a:cubicBezTo>
                  <a:cubicBezTo>
                    <a:pt x="210626" y="778640"/>
                    <a:pt x="225256" y="781383"/>
                    <a:pt x="239429" y="775439"/>
                  </a:cubicBezTo>
                  <a:cubicBezTo>
                    <a:pt x="249716" y="770867"/>
                    <a:pt x="254517" y="776811"/>
                    <a:pt x="253602" y="786641"/>
                  </a:cubicBezTo>
                  <a:close/>
                  <a:moveTo>
                    <a:pt x="513292" y="304523"/>
                  </a:moveTo>
                  <a:cubicBezTo>
                    <a:pt x="523350" y="305895"/>
                    <a:pt x="532494" y="303838"/>
                    <a:pt x="541638" y="299037"/>
                  </a:cubicBezTo>
                  <a:cubicBezTo>
                    <a:pt x="565413" y="286693"/>
                    <a:pt x="571356" y="273434"/>
                    <a:pt x="560612" y="248745"/>
                  </a:cubicBezTo>
                  <a:cubicBezTo>
                    <a:pt x="550554" y="225428"/>
                    <a:pt x="538667" y="202796"/>
                    <a:pt x="535009" y="176965"/>
                  </a:cubicBezTo>
                  <a:cubicBezTo>
                    <a:pt x="532037" y="155248"/>
                    <a:pt x="532037" y="133988"/>
                    <a:pt x="537295" y="112728"/>
                  </a:cubicBezTo>
                  <a:cubicBezTo>
                    <a:pt x="552383" y="53521"/>
                    <a:pt x="596731" y="21517"/>
                    <a:pt x="658453" y="23574"/>
                  </a:cubicBezTo>
                  <a:cubicBezTo>
                    <a:pt x="680170" y="24260"/>
                    <a:pt x="701201" y="26546"/>
                    <a:pt x="722232" y="32489"/>
                  </a:cubicBezTo>
                  <a:cubicBezTo>
                    <a:pt x="726576" y="33861"/>
                    <a:pt x="730691" y="35233"/>
                    <a:pt x="734577" y="36604"/>
                  </a:cubicBezTo>
                  <a:cubicBezTo>
                    <a:pt x="734577" y="36604"/>
                    <a:pt x="734577" y="36604"/>
                    <a:pt x="734577" y="36604"/>
                  </a:cubicBezTo>
                  <a:cubicBezTo>
                    <a:pt x="735948" y="37061"/>
                    <a:pt x="737091" y="37519"/>
                    <a:pt x="738463" y="38204"/>
                  </a:cubicBezTo>
                  <a:cubicBezTo>
                    <a:pt x="738463" y="38204"/>
                    <a:pt x="738692" y="38204"/>
                    <a:pt x="738692" y="38204"/>
                  </a:cubicBezTo>
                  <a:cubicBezTo>
                    <a:pt x="739835" y="38662"/>
                    <a:pt x="741206" y="39347"/>
                    <a:pt x="742349" y="39805"/>
                  </a:cubicBezTo>
                  <a:cubicBezTo>
                    <a:pt x="742349" y="39805"/>
                    <a:pt x="742578" y="39805"/>
                    <a:pt x="742578" y="40033"/>
                  </a:cubicBezTo>
                  <a:cubicBezTo>
                    <a:pt x="743721" y="40490"/>
                    <a:pt x="744864" y="41176"/>
                    <a:pt x="746007" y="41633"/>
                  </a:cubicBezTo>
                  <a:cubicBezTo>
                    <a:pt x="746007" y="41633"/>
                    <a:pt x="746235" y="41633"/>
                    <a:pt x="746235" y="41862"/>
                  </a:cubicBezTo>
                  <a:cubicBezTo>
                    <a:pt x="747378" y="42548"/>
                    <a:pt x="748521" y="43005"/>
                    <a:pt x="749664" y="43691"/>
                  </a:cubicBezTo>
                  <a:cubicBezTo>
                    <a:pt x="749664" y="43691"/>
                    <a:pt x="749664" y="43691"/>
                    <a:pt x="749664" y="43691"/>
                  </a:cubicBezTo>
                  <a:cubicBezTo>
                    <a:pt x="757665" y="48034"/>
                    <a:pt x="764523" y="53292"/>
                    <a:pt x="770467" y="59236"/>
                  </a:cubicBezTo>
                  <a:cubicBezTo>
                    <a:pt x="770467" y="59236"/>
                    <a:pt x="770467" y="59236"/>
                    <a:pt x="770467" y="59236"/>
                  </a:cubicBezTo>
                  <a:cubicBezTo>
                    <a:pt x="771153" y="59921"/>
                    <a:pt x="771839" y="60836"/>
                    <a:pt x="772753" y="61522"/>
                  </a:cubicBezTo>
                  <a:cubicBezTo>
                    <a:pt x="772982" y="61750"/>
                    <a:pt x="772982" y="61750"/>
                    <a:pt x="773210" y="61979"/>
                  </a:cubicBezTo>
                  <a:cubicBezTo>
                    <a:pt x="773896" y="62665"/>
                    <a:pt x="774582" y="63579"/>
                    <a:pt x="775268" y="64265"/>
                  </a:cubicBezTo>
                  <a:cubicBezTo>
                    <a:pt x="775496" y="64493"/>
                    <a:pt x="775496" y="64722"/>
                    <a:pt x="775725" y="64722"/>
                  </a:cubicBezTo>
                  <a:cubicBezTo>
                    <a:pt x="776411" y="65408"/>
                    <a:pt x="776868" y="66322"/>
                    <a:pt x="777554" y="67008"/>
                  </a:cubicBezTo>
                  <a:cubicBezTo>
                    <a:pt x="777782" y="67237"/>
                    <a:pt x="778011" y="67465"/>
                    <a:pt x="778011" y="67694"/>
                  </a:cubicBezTo>
                  <a:cubicBezTo>
                    <a:pt x="778468" y="68380"/>
                    <a:pt x="779154" y="69294"/>
                    <a:pt x="779611" y="69980"/>
                  </a:cubicBezTo>
                  <a:cubicBezTo>
                    <a:pt x="779840" y="70208"/>
                    <a:pt x="780068" y="70437"/>
                    <a:pt x="780068" y="70666"/>
                  </a:cubicBezTo>
                  <a:cubicBezTo>
                    <a:pt x="780525" y="71351"/>
                    <a:pt x="781211" y="72266"/>
                    <a:pt x="781668" y="72952"/>
                  </a:cubicBezTo>
                  <a:cubicBezTo>
                    <a:pt x="781897" y="73180"/>
                    <a:pt x="781897" y="73409"/>
                    <a:pt x="782126" y="73637"/>
                  </a:cubicBezTo>
                  <a:cubicBezTo>
                    <a:pt x="782583" y="74552"/>
                    <a:pt x="783040" y="75238"/>
                    <a:pt x="783726" y="76152"/>
                  </a:cubicBezTo>
                  <a:cubicBezTo>
                    <a:pt x="783954" y="76381"/>
                    <a:pt x="783954" y="76609"/>
                    <a:pt x="784183" y="76838"/>
                  </a:cubicBezTo>
                  <a:cubicBezTo>
                    <a:pt x="784640" y="77752"/>
                    <a:pt x="785097" y="78667"/>
                    <a:pt x="785555" y="79352"/>
                  </a:cubicBezTo>
                  <a:cubicBezTo>
                    <a:pt x="785555" y="79581"/>
                    <a:pt x="785783" y="79581"/>
                    <a:pt x="785783" y="79810"/>
                  </a:cubicBezTo>
                  <a:cubicBezTo>
                    <a:pt x="787841" y="83696"/>
                    <a:pt x="789669" y="88039"/>
                    <a:pt x="791498" y="92383"/>
                  </a:cubicBezTo>
                  <a:cubicBezTo>
                    <a:pt x="791727" y="92840"/>
                    <a:pt x="791727" y="93068"/>
                    <a:pt x="791955" y="93526"/>
                  </a:cubicBezTo>
                  <a:cubicBezTo>
                    <a:pt x="792184" y="94211"/>
                    <a:pt x="792413" y="95126"/>
                    <a:pt x="792870" y="96040"/>
                  </a:cubicBezTo>
                  <a:cubicBezTo>
                    <a:pt x="793098" y="96497"/>
                    <a:pt x="793327" y="97183"/>
                    <a:pt x="793327" y="97640"/>
                  </a:cubicBezTo>
                  <a:cubicBezTo>
                    <a:pt x="793556" y="98326"/>
                    <a:pt x="793784" y="99241"/>
                    <a:pt x="794013" y="99926"/>
                  </a:cubicBezTo>
                  <a:cubicBezTo>
                    <a:pt x="794241" y="100612"/>
                    <a:pt x="794470" y="101069"/>
                    <a:pt x="794470" y="101755"/>
                  </a:cubicBezTo>
                  <a:cubicBezTo>
                    <a:pt x="794699" y="102441"/>
                    <a:pt x="794927" y="103355"/>
                    <a:pt x="795156" y="104041"/>
                  </a:cubicBezTo>
                  <a:cubicBezTo>
                    <a:pt x="795384" y="104727"/>
                    <a:pt x="795613" y="105413"/>
                    <a:pt x="795613" y="106099"/>
                  </a:cubicBezTo>
                  <a:cubicBezTo>
                    <a:pt x="795842" y="106784"/>
                    <a:pt x="796070" y="107470"/>
                    <a:pt x="796299" y="108385"/>
                  </a:cubicBezTo>
                  <a:cubicBezTo>
                    <a:pt x="796527" y="109070"/>
                    <a:pt x="796756" y="109756"/>
                    <a:pt x="796756" y="110671"/>
                  </a:cubicBezTo>
                  <a:cubicBezTo>
                    <a:pt x="796985" y="111356"/>
                    <a:pt x="797213" y="112042"/>
                    <a:pt x="797213" y="112957"/>
                  </a:cubicBezTo>
                  <a:cubicBezTo>
                    <a:pt x="797442" y="113642"/>
                    <a:pt x="797670" y="114557"/>
                    <a:pt x="797670" y="115243"/>
                  </a:cubicBezTo>
                  <a:cubicBezTo>
                    <a:pt x="797899" y="115928"/>
                    <a:pt x="797899" y="116614"/>
                    <a:pt x="798128" y="117529"/>
                  </a:cubicBezTo>
                  <a:cubicBezTo>
                    <a:pt x="798356" y="118443"/>
                    <a:pt x="798356" y="119129"/>
                    <a:pt x="798585" y="120043"/>
                  </a:cubicBezTo>
                  <a:cubicBezTo>
                    <a:pt x="798813" y="120729"/>
                    <a:pt x="798813" y="121415"/>
                    <a:pt x="799042" y="122101"/>
                  </a:cubicBezTo>
                  <a:cubicBezTo>
                    <a:pt x="799271" y="123015"/>
                    <a:pt x="799271" y="123929"/>
                    <a:pt x="799499" y="124844"/>
                  </a:cubicBezTo>
                  <a:cubicBezTo>
                    <a:pt x="799728" y="125530"/>
                    <a:pt x="799728" y="126215"/>
                    <a:pt x="799956" y="126901"/>
                  </a:cubicBezTo>
                  <a:cubicBezTo>
                    <a:pt x="800185" y="128044"/>
                    <a:pt x="800185" y="128959"/>
                    <a:pt x="800414" y="130102"/>
                  </a:cubicBezTo>
                  <a:cubicBezTo>
                    <a:pt x="800414" y="130559"/>
                    <a:pt x="800642" y="131245"/>
                    <a:pt x="800642" y="131702"/>
                  </a:cubicBezTo>
                  <a:cubicBezTo>
                    <a:pt x="800871" y="133302"/>
                    <a:pt x="801099" y="135131"/>
                    <a:pt x="801328" y="136731"/>
                  </a:cubicBezTo>
                  <a:cubicBezTo>
                    <a:pt x="804300" y="159362"/>
                    <a:pt x="798356" y="181537"/>
                    <a:pt x="791270" y="203254"/>
                  </a:cubicBezTo>
                  <a:cubicBezTo>
                    <a:pt x="788755" y="211255"/>
                    <a:pt x="786012" y="219027"/>
                    <a:pt x="783497" y="227028"/>
                  </a:cubicBezTo>
                  <a:cubicBezTo>
                    <a:pt x="780983" y="235029"/>
                    <a:pt x="778468" y="243030"/>
                    <a:pt x="776182" y="251031"/>
                  </a:cubicBezTo>
                  <a:cubicBezTo>
                    <a:pt x="776182" y="251031"/>
                    <a:pt x="776182" y="251031"/>
                    <a:pt x="776182" y="251031"/>
                  </a:cubicBezTo>
                  <a:cubicBezTo>
                    <a:pt x="775725" y="252403"/>
                    <a:pt x="775496" y="253546"/>
                    <a:pt x="775268" y="254917"/>
                  </a:cubicBezTo>
                  <a:cubicBezTo>
                    <a:pt x="775268" y="255146"/>
                    <a:pt x="775268" y="255374"/>
                    <a:pt x="775268" y="255603"/>
                  </a:cubicBezTo>
                  <a:cubicBezTo>
                    <a:pt x="775039" y="256746"/>
                    <a:pt x="774810" y="257889"/>
                    <a:pt x="774810" y="258803"/>
                  </a:cubicBezTo>
                  <a:cubicBezTo>
                    <a:pt x="774810" y="258803"/>
                    <a:pt x="774810" y="259032"/>
                    <a:pt x="774810" y="259032"/>
                  </a:cubicBezTo>
                  <a:cubicBezTo>
                    <a:pt x="774582" y="260175"/>
                    <a:pt x="774582" y="261318"/>
                    <a:pt x="774582" y="262461"/>
                  </a:cubicBezTo>
                  <a:cubicBezTo>
                    <a:pt x="774582" y="262461"/>
                    <a:pt x="774582" y="262461"/>
                    <a:pt x="774582" y="262461"/>
                  </a:cubicBezTo>
                  <a:cubicBezTo>
                    <a:pt x="774582" y="263604"/>
                    <a:pt x="774582" y="264747"/>
                    <a:pt x="774582" y="266119"/>
                  </a:cubicBezTo>
                  <a:cubicBezTo>
                    <a:pt x="775039" y="278692"/>
                    <a:pt x="781440" y="288521"/>
                    <a:pt x="793784" y="296294"/>
                  </a:cubicBezTo>
                  <a:cubicBezTo>
                    <a:pt x="809100" y="305666"/>
                    <a:pt x="825331" y="310924"/>
                    <a:pt x="844076" y="308638"/>
                  </a:cubicBezTo>
                  <a:cubicBezTo>
                    <a:pt x="884996" y="303380"/>
                    <a:pt x="925915" y="304066"/>
                    <a:pt x="966606" y="308410"/>
                  </a:cubicBezTo>
                  <a:cubicBezTo>
                    <a:pt x="967520" y="308410"/>
                    <a:pt x="968435" y="308638"/>
                    <a:pt x="969349" y="308638"/>
                  </a:cubicBezTo>
                  <a:cubicBezTo>
                    <a:pt x="972321" y="308867"/>
                    <a:pt x="975293" y="309324"/>
                    <a:pt x="978264" y="309781"/>
                  </a:cubicBezTo>
                  <a:cubicBezTo>
                    <a:pt x="979407" y="310010"/>
                    <a:pt x="980779" y="310010"/>
                    <a:pt x="981922" y="310238"/>
                  </a:cubicBezTo>
                  <a:cubicBezTo>
                    <a:pt x="984665" y="310696"/>
                    <a:pt x="987637" y="310924"/>
                    <a:pt x="990380" y="311381"/>
                  </a:cubicBezTo>
                  <a:cubicBezTo>
                    <a:pt x="991523" y="311610"/>
                    <a:pt x="992666" y="311610"/>
                    <a:pt x="993809" y="311839"/>
                  </a:cubicBezTo>
                  <a:cubicBezTo>
                    <a:pt x="997695" y="312296"/>
                    <a:pt x="1001582" y="312982"/>
                    <a:pt x="1005468" y="313667"/>
                  </a:cubicBezTo>
                  <a:cubicBezTo>
                    <a:pt x="1012783" y="314810"/>
                    <a:pt x="1019412" y="316411"/>
                    <a:pt x="1025356" y="318468"/>
                  </a:cubicBezTo>
                  <a:cubicBezTo>
                    <a:pt x="1031300" y="320525"/>
                    <a:pt x="1036557" y="323269"/>
                    <a:pt x="1041129" y="326240"/>
                  </a:cubicBezTo>
                  <a:cubicBezTo>
                    <a:pt x="1048902" y="331498"/>
                    <a:pt x="1054845" y="338128"/>
                    <a:pt x="1058960" y="346586"/>
                  </a:cubicBezTo>
                  <a:cubicBezTo>
                    <a:pt x="1060560" y="350015"/>
                    <a:pt x="1061932" y="353672"/>
                    <a:pt x="1063075" y="357559"/>
                  </a:cubicBezTo>
                  <a:cubicBezTo>
                    <a:pt x="1063532" y="359616"/>
                    <a:pt x="1064218" y="361673"/>
                    <a:pt x="1064675" y="363731"/>
                  </a:cubicBezTo>
                  <a:cubicBezTo>
                    <a:pt x="1065590" y="368074"/>
                    <a:pt x="1066047" y="372418"/>
                    <a:pt x="1066504" y="377447"/>
                  </a:cubicBezTo>
                  <a:cubicBezTo>
                    <a:pt x="1066961" y="383162"/>
                    <a:pt x="1067190" y="388648"/>
                    <a:pt x="1067418" y="394363"/>
                  </a:cubicBezTo>
                  <a:cubicBezTo>
                    <a:pt x="1067647" y="400078"/>
                    <a:pt x="1067876" y="405565"/>
                    <a:pt x="1068104" y="411280"/>
                  </a:cubicBezTo>
                  <a:cubicBezTo>
                    <a:pt x="1068333" y="419738"/>
                    <a:pt x="1068561" y="428196"/>
                    <a:pt x="1068561" y="436654"/>
                  </a:cubicBezTo>
                  <a:cubicBezTo>
                    <a:pt x="1068561" y="442369"/>
                    <a:pt x="1068561" y="447856"/>
                    <a:pt x="1068333" y="453571"/>
                  </a:cubicBezTo>
                  <a:cubicBezTo>
                    <a:pt x="1068104" y="462029"/>
                    <a:pt x="1067647" y="470487"/>
                    <a:pt x="1067190" y="478945"/>
                  </a:cubicBezTo>
                  <a:cubicBezTo>
                    <a:pt x="1066733" y="487403"/>
                    <a:pt x="1065818" y="495862"/>
                    <a:pt x="1064904" y="504320"/>
                  </a:cubicBezTo>
                  <a:cubicBezTo>
                    <a:pt x="1064675" y="507063"/>
                    <a:pt x="1064218" y="510035"/>
                    <a:pt x="1063989" y="512778"/>
                  </a:cubicBezTo>
                  <a:cubicBezTo>
                    <a:pt x="1063304" y="517807"/>
                    <a:pt x="1063304" y="522608"/>
                    <a:pt x="1063989" y="527180"/>
                  </a:cubicBezTo>
                  <a:cubicBezTo>
                    <a:pt x="1065361" y="537010"/>
                    <a:pt x="1069476" y="545011"/>
                    <a:pt x="1075877" y="550268"/>
                  </a:cubicBezTo>
                  <a:cubicBezTo>
                    <a:pt x="1077020" y="551183"/>
                    <a:pt x="1078163" y="552097"/>
                    <a:pt x="1079534" y="552783"/>
                  </a:cubicBezTo>
                  <a:cubicBezTo>
                    <a:pt x="1088450" y="558269"/>
                    <a:pt x="1100337" y="559184"/>
                    <a:pt x="1113824" y="553926"/>
                  </a:cubicBezTo>
                  <a:cubicBezTo>
                    <a:pt x="1119311" y="551869"/>
                    <a:pt x="1124568" y="549583"/>
                    <a:pt x="1130055" y="547297"/>
                  </a:cubicBezTo>
                  <a:cubicBezTo>
                    <a:pt x="1138970" y="543410"/>
                    <a:pt x="1147657" y="538838"/>
                    <a:pt x="1155887" y="533352"/>
                  </a:cubicBezTo>
                  <a:cubicBezTo>
                    <a:pt x="1160230" y="530380"/>
                    <a:pt x="1164573" y="527866"/>
                    <a:pt x="1168917" y="525351"/>
                  </a:cubicBezTo>
                  <a:cubicBezTo>
                    <a:pt x="1177832" y="520550"/>
                    <a:pt x="1186748" y="517121"/>
                    <a:pt x="1196120" y="514607"/>
                  </a:cubicBezTo>
                  <a:cubicBezTo>
                    <a:pt x="1202978" y="512778"/>
                    <a:pt x="1210065" y="511406"/>
                    <a:pt x="1217151" y="510721"/>
                  </a:cubicBezTo>
                  <a:cubicBezTo>
                    <a:pt x="1221952" y="510263"/>
                    <a:pt x="1226753" y="510035"/>
                    <a:pt x="1231553" y="510263"/>
                  </a:cubicBezTo>
                  <a:cubicBezTo>
                    <a:pt x="1238868" y="510263"/>
                    <a:pt x="1246184" y="511178"/>
                    <a:pt x="1253499" y="512321"/>
                  </a:cubicBezTo>
                  <a:cubicBezTo>
                    <a:pt x="1258299" y="513235"/>
                    <a:pt x="1263329" y="514150"/>
                    <a:pt x="1268358" y="515521"/>
                  </a:cubicBezTo>
                  <a:cubicBezTo>
                    <a:pt x="1279788" y="518493"/>
                    <a:pt x="1290532" y="523751"/>
                    <a:pt x="1299905" y="531295"/>
                  </a:cubicBezTo>
                  <a:cubicBezTo>
                    <a:pt x="1302648" y="533581"/>
                    <a:pt x="1305391" y="535867"/>
                    <a:pt x="1308134" y="538610"/>
                  </a:cubicBezTo>
                  <a:cubicBezTo>
                    <a:pt x="1311563" y="542039"/>
                    <a:pt x="1314992" y="545925"/>
                    <a:pt x="1317964" y="550040"/>
                  </a:cubicBezTo>
                  <a:cubicBezTo>
                    <a:pt x="1320250" y="553240"/>
                    <a:pt x="1322307" y="556441"/>
                    <a:pt x="1324365" y="559870"/>
                  </a:cubicBezTo>
                  <a:cubicBezTo>
                    <a:pt x="1325051" y="561013"/>
                    <a:pt x="1325736" y="562156"/>
                    <a:pt x="1326194" y="563527"/>
                  </a:cubicBezTo>
                  <a:cubicBezTo>
                    <a:pt x="1327337" y="566042"/>
                    <a:pt x="1328480" y="568556"/>
                    <a:pt x="1329623" y="571071"/>
                  </a:cubicBezTo>
                  <a:cubicBezTo>
                    <a:pt x="1330766" y="573586"/>
                    <a:pt x="1331680" y="576329"/>
                    <a:pt x="1332594" y="579072"/>
                  </a:cubicBezTo>
                  <a:cubicBezTo>
                    <a:pt x="1333052" y="580444"/>
                    <a:pt x="1333509" y="581815"/>
                    <a:pt x="1333966" y="583187"/>
                  </a:cubicBezTo>
                  <a:cubicBezTo>
                    <a:pt x="1335566" y="588902"/>
                    <a:pt x="1336938" y="594845"/>
                    <a:pt x="1337624" y="601246"/>
                  </a:cubicBezTo>
                  <a:cubicBezTo>
                    <a:pt x="1338081" y="604447"/>
                    <a:pt x="1338309" y="607647"/>
                    <a:pt x="1338538" y="611076"/>
                  </a:cubicBezTo>
                  <a:cubicBezTo>
                    <a:pt x="1338767" y="615648"/>
                    <a:pt x="1338995" y="620677"/>
                    <a:pt x="1338995" y="625706"/>
                  </a:cubicBezTo>
                  <a:cubicBezTo>
                    <a:pt x="1338995" y="627764"/>
                    <a:pt x="1338995" y="630050"/>
                    <a:pt x="1338995" y="632107"/>
                  </a:cubicBezTo>
                  <a:cubicBezTo>
                    <a:pt x="1338995" y="633250"/>
                    <a:pt x="1338995" y="634393"/>
                    <a:pt x="1338767" y="635308"/>
                  </a:cubicBezTo>
                  <a:cubicBezTo>
                    <a:pt x="1338538" y="639651"/>
                    <a:pt x="1338081" y="644223"/>
                    <a:pt x="1337624" y="649024"/>
                  </a:cubicBezTo>
                  <a:cubicBezTo>
                    <a:pt x="1337395" y="650167"/>
                    <a:pt x="1337395" y="651310"/>
                    <a:pt x="1337166" y="652453"/>
                  </a:cubicBezTo>
                  <a:cubicBezTo>
                    <a:pt x="1330994" y="698173"/>
                    <a:pt x="1307448" y="749836"/>
                    <a:pt x="1238640" y="753037"/>
                  </a:cubicBezTo>
                  <a:cubicBezTo>
                    <a:pt x="1217609" y="753951"/>
                    <a:pt x="1192234" y="750522"/>
                    <a:pt x="1161830" y="740692"/>
                  </a:cubicBezTo>
                  <a:cubicBezTo>
                    <a:pt x="1157258" y="738178"/>
                    <a:pt x="1152229" y="736120"/>
                    <a:pt x="1147428" y="734749"/>
                  </a:cubicBezTo>
                  <a:cubicBezTo>
                    <a:pt x="1144914" y="734063"/>
                    <a:pt x="1142399" y="733377"/>
                    <a:pt x="1140113" y="732920"/>
                  </a:cubicBezTo>
                  <a:cubicBezTo>
                    <a:pt x="1137599" y="732463"/>
                    <a:pt x="1135084" y="732005"/>
                    <a:pt x="1132569" y="731777"/>
                  </a:cubicBezTo>
                  <a:cubicBezTo>
                    <a:pt x="1125026" y="730862"/>
                    <a:pt x="1117253" y="731091"/>
                    <a:pt x="1109481" y="731777"/>
                  </a:cubicBezTo>
                  <a:cubicBezTo>
                    <a:pt x="1106966" y="732005"/>
                    <a:pt x="1104223" y="732463"/>
                    <a:pt x="1101708" y="732691"/>
                  </a:cubicBezTo>
                  <a:cubicBezTo>
                    <a:pt x="1091421" y="734291"/>
                    <a:pt x="1084106" y="737035"/>
                    <a:pt x="1078848" y="741835"/>
                  </a:cubicBezTo>
                  <a:cubicBezTo>
                    <a:pt x="1077477" y="742978"/>
                    <a:pt x="1076334" y="744350"/>
                    <a:pt x="1075419" y="745950"/>
                  </a:cubicBezTo>
                  <a:cubicBezTo>
                    <a:pt x="1072448" y="750522"/>
                    <a:pt x="1070390" y="756466"/>
                    <a:pt x="1069247" y="764238"/>
                  </a:cubicBezTo>
                  <a:cubicBezTo>
                    <a:pt x="1068790" y="766753"/>
                    <a:pt x="1068561" y="769039"/>
                    <a:pt x="1068104" y="771553"/>
                  </a:cubicBezTo>
                  <a:cubicBezTo>
                    <a:pt x="1067418" y="776354"/>
                    <a:pt x="1066733" y="781383"/>
                    <a:pt x="1066275" y="786184"/>
                  </a:cubicBezTo>
                  <a:cubicBezTo>
                    <a:pt x="1065590" y="790984"/>
                    <a:pt x="1065132" y="796013"/>
                    <a:pt x="1064904" y="800814"/>
                  </a:cubicBezTo>
                  <a:cubicBezTo>
                    <a:pt x="1064447" y="805615"/>
                    <a:pt x="1064218" y="810644"/>
                    <a:pt x="1064218" y="815444"/>
                  </a:cubicBezTo>
                  <a:cubicBezTo>
                    <a:pt x="1064218" y="817959"/>
                    <a:pt x="1064218" y="820245"/>
                    <a:pt x="1064218" y="822760"/>
                  </a:cubicBezTo>
                  <a:cubicBezTo>
                    <a:pt x="1064447" y="830532"/>
                    <a:pt x="1064218" y="838304"/>
                    <a:pt x="1063761" y="846077"/>
                  </a:cubicBezTo>
                  <a:cubicBezTo>
                    <a:pt x="1063304" y="853849"/>
                    <a:pt x="1062618" y="861393"/>
                    <a:pt x="1061475" y="869165"/>
                  </a:cubicBezTo>
                  <a:cubicBezTo>
                    <a:pt x="1060560" y="876709"/>
                    <a:pt x="1059417" y="884482"/>
                    <a:pt x="1058046" y="892025"/>
                  </a:cubicBezTo>
                  <a:cubicBezTo>
                    <a:pt x="1056674" y="899569"/>
                    <a:pt x="1055303" y="907113"/>
                    <a:pt x="1053931" y="914885"/>
                  </a:cubicBezTo>
                  <a:cubicBezTo>
                    <a:pt x="1053017" y="919915"/>
                    <a:pt x="1051874" y="924944"/>
                    <a:pt x="1050959" y="929973"/>
                  </a:cubicBezTo>
                  <a:cubicBezTo>
                    <a:pt x="1050045" y="935002"/>
                    <a:pt x="1048902" y="940031"/>
                    <a:pt x="1047987" y="945061"/>
                  </a:cubicBezTo>
                  <a:cubicBezTo>
                    <a:pt x="1047530" y="947347"/>
                    <a:pt x="1047073" y="949861"/>
                    <a:pt x="1046387" y="952147"/>
                  </a:cubicBezTo>
                  <a:cubicBezTo>
                    <a:pt x="1045701" y="954433"/>
                    <a:pt x="1045244" y="956948"/>
                    <a:pt x="1044330" y="959234"/>
                  </a:cubicBezTo>
                  <a:cubicBezTo>
                    <a:pt x="1043644" y="961520"/>
                    <a:pt x="1042730" y="963806"/>
                    <a:pt x="1041587" y="966092"/>
                  </a:cubicBezTo>
                  <a:cubicBezTo>
                    <a:pt x="1040444" y="968378"/>
                    <a:pt x="1039301" y="970435"/>
                    <a:pt x="1037929" y="972493"/>
                  </a:cubicBezTo>
                  <a:cubicBezTo>
                    <a:pt x="1035872" y="975693"/>
                    <a:pt x="1033586" y="978665"/>
                    <a:pt x="1031071" y="981179"/>
                  </a:cubicBezTo>
                  <a:cubicBezTo>
                    <a:pt x="1023756" y="988952"/>
                    <a:pt x="1015069" y="993295"/>
                    <a:pt x="1002039" y="993524"/>
                  </a:cubicBezTo>
                  <a:cubicBezTo>
                    <a:pt x="997924" y="993524"/>
                    <a:pt x="993123" y="993752"/>
                    <a:pt x="987180" y="993752"/>
                  </a:cubicBezTo>
                  <a:cubicBezTo>
                    <a:pt x="985351" y="993752"/>
                    <a:pt x="983294" y="993752"/>
                    <a:pt x="981008" y="993752"/>
                  </a:cubicBezTo>
                  <a:cubicBezTo>
                    <a:pt x="979865" y="993752"/>
                    <a:pt x="978950" y="993752"/>
                    <a:pt x="977807" y="993752"/>
                  </a:cubicBezTo>
                  <a:cubicBezTo>
                    <a:pt x="975521" y="993752"/>
                    <a:pt x="973235" y="993752"/>
                    <a:pt x="970949" y="993752"/>
                  </a:cubicBezTo>
                  <a:cubicBezTo>
                    <a:pt x="969806" y="993752"/>
                    <a:pt x="968663" y="993752"/>
                    <a:pt x="967292" y="993752"/>
                  </a:cubicBezTo>
                  <a:cubicBezTo>
                    <a:pt x="964777" y="993752"/>
                    <a:pt x="962262" y="993752"/>
                    <a:pt x="959748" y="993752"/>
                  </a:cubicBezTo>
                  <a:cubicBezTo>
                    <a:pt x="955862" y="993752"/>
                    <a:pt x="951747" y="993981"/>
                    <a:pt x="947403" y="993981"/>
                  </a:cubicBezTo>
                  <a:cubicBezTo>
                    <a:pt x="944660" y="993981"/>
                    <a:pt x="941688" y="993981"/>
                    <a:pt x="938717" y="994210"/>
                  </a:cubicBezTo>
                  <a:cubicBezTo>
                    <a:pt x="937116" y="994210"/>
                    <a:pt x="935745" y="994210"/>
                    <a:pt x="934145" y="994210"/>
                  </a:cubicBezTo>
                  <a:cubicBezTo>
                    <a:pt x="929573" y="994210"/>
                    <a:pt x="924772" y="994438"/>
                    <a:pt x="919971" y="994438"/>
                  </a:cubicBezTo>
                  <a:cubicBezTo>
                    <a:pt x="913342" y="994438"/>
                    <a:pt x="906713" y="994667"/>
                    <a:pt x="899626" y="994667"/>
                  </a:cubicBezTo>
                  <a:cubicBezTo>
                    <a:pt x="887282" y="994895"/>
                    <a:pt x="874480" y="994895"/>
                    <a:pt x="860764" y="995124"/>
                  </a:cubicBezTo>
                  <a:cubicBezTo>
                    <a:pt x="856878" y="995124"/>
                    <a:pt x="852992" y="995124"/>
                    <a:pt x="849105" y="995353"/>
                  </a:cubicBezTo>
                  <a:cubicBezTo>
                    <a:pt x="799728" y="995810"/>
                    <a:pt x="743721" y="996496"/>
                    <a:pt x="687714" y="996724"/>
                  </a:cubicBezTo>
                  <a:cubicBezTo>
                    <a:pt x="685428" y="996724"/>
                    <a:pt x="683142" y="996724"/>
                    <a:pt x="681084" y="996724"/>
                  </a:cubicBezTo>
                  <a:cubicBezTo>
                    <a:pt x="676512" y="996724"/>
                    <a:pt x="672169" y="996724"/>
                    <a:pt x="667597" y="996724"/>
                  </a:cubicBezTo>
                  <a:cubicBezTo>
                    <a:pt x="665311" y="996724"/>
                    <a:pt x="663025" y="996724"/>
                    <a:pt x="660968" y="996724"/>
                  </a:cubicBezTo>
                  <a:cubicBezTo>
                    <a:pt x="647480" y="996724"/>
                    <a:pt x="634221" y="996724"/>
                    <a:pt x="620963" y="996724"/>
                  </a:cubicBezTo>
                  <a:cubicBezTo>
                    <a:pt x="620963" y="996724"/>
                    <a:pt x="620963" y="996724"/>
                    <a:pt x="620963" y="996724"/>
                  </a:cubicBezTo>
                  <a:cubicBezTo>
                    <a:pt x="590102" y="996724"/>
                    <a:pt x="560155" y="996724"/>
                    <a:pt x="532037" y="996496"/>
                  </a:cubicBezTo>
                  <a:cubicBezTo>
                    <a:pt x="524036" y="996496"/>
                    <a:pt x="516264" y="996267"/>
                    <a:pt x="508491" y="996267"/>
                  </a:cubicBezTo>
                  <a:cubicBezTo>
                    <a:pt x="498890" y="996267"/>
                    <a:pt x="489518" y="996038"/>
                    <a:pt x="480602" y="995810"/>
                  </a:cubicBezTo>
                  <a:cubicBezTo>
                    <a:pt x="478773" y="995810"/>
                    <a:pt x="476945" y="995810"/>
                    <a:pt x="475344" y="995810"/>
                  </a:cubicBezTo>
                  <a:cubicBezTo>
                    <a:pt x="468258" y="995581"/>
                    <a:pt x="461400" y="995581"/>
                    <a:pt x="454999" y="995353"/>
                  </a:cubicBezTo>
                  <a:cubicBezTo>
                    <a:pt x="453399" y="995353"/>
                    <a:pt x="451799" y="995353"/>
                    <a:pt x="450198" y="995124"/>
                  </a:cubicBezTo>
                  <a:cubicBezTo>
                    <a:pt x="448598" y="995124"/>
                    <a:pt x="446998" y="995124"/>
                    <a:pt x="445398" y="994895"/>
                  </a:cubicBezTo>
                  <a:cubicBezTo>
                    <a:pt x="442197" y="994895"/>
                    <a:pt x="439226" y="994667"/>
                    <a:pt x="436254" y="994667"/>
                  </a:cubicBezTo>
                  <a:cubicBezTo>
                    <a:pt x="433282" y="994667"/>
                    <a:pt x="430310" y="994438"/>
                    <a:pt x="427338" y="994438"/>
                  </a:cubicBezTo>
                  <a:cubicBezTo>
                    <a:pt x="424367" y="994438"/>
                    <a:pt x="421623" y="994210"/>
                    <a:pt x="418880" y="994210"/>
                  </a:cubicBezTo>
                  <a:cubicBezTo>
                    <a:pt x="416137" y="994210"/>
                    <a:pt x="413622" y="993981"/>
                    <a:pt x="411108" y="993981"/>
                  </a:cubicBezTo>
                  <a:cubicBezTo>
                    <a:pt x="409736" y="993981"/>
                    <a:pt x="408365" y="993752"/>
                    <a:pt x="407222" y="993752"/>
                  </a:cubicBezTo>
                  <a:cubicBezTo>
                    <a:pt x="404707" y="993524"/>
                    <a:pt x="402421" y="993524"/>
                    <a:pt x="400135" y="993295"/>
                  </a:cubicBezTo>
                  <a:cubicBezTo>
                    <a:pt x="398992" y="993295"/>
                    <a:pt x="397849" y="993067"/>
                    <a:pt x="396706" y="993067"/>
                  </a:cubicBezTo>
                  <a:cubicBezTo>
                    <a:pt x="395563" y="993067"/>
                    <a:pt x="394420" y="992838"/>
                    <a:pt x="393277" y="992838"/>
                  </a:cubicBezTo>
                  <a:cubicBezTo>
                    <a:pt x="391220" y="992609"/>
                    <a:pt x="389391" y="992609"/>
                    <a:pt x="387562" y="992381"/>
                  </a:cubicBezTo>
                  <a:cubicBezTo>
                    <a:pt x="386419" y="992381"/>
                    <a:pt x="385276" y="992152"/>
                    <a:pt x="384362" y="992152"/>
                  </a:cubicBezTo>
                  <a:cubicBezTo>
                    <a:pt x="382533" y="991924"/>
                    <a:pt x="380933" y="991924"/>
                    <a:pt x="379332" y="991695"/>
                  </a:cubicBezTo>
                  <a:cubicBezTo>
                    <a:pt x="377504" y="991466"/>
                    <a:pt x="375903" y="991238"/>
                    <a:pt x="374303" y="991238"/>
                  </a:cubicBezTo>
                  <a:cubicBezTo>
                    <a:pt x="372932" y="991009"/>
                    <a:pt x="371789" y="991009"/>
                    <a:pt x="370646" y="990781"/>
                  </a:cubicBezTo>
                  <a:cubicBezTo>
                    <a:pt x="369731" y="990552"/>
                    <a:pt x="369045" y="990552"/>
                    <a:pt x="368360" y="990323"/>
                  </a:cubicBezTo>
                  <a:cubicBezTo>
                    <a:pt x="367217" y="990095"/>
                    <a:pt x="366302" y="989866"/>
                    <a:pt x="365388" y="989866"/>
                  </a:cubicBezTo>
                  <a:cubicBezTo>
                    <a:pt x="364473" y="989638"/>
                    <a:pt x="363559" y="989409"/>
                    <a:pt x="362873" y="989180"/>
                  </a:cubicBezTo>
                  <a:lnTo>
                    <a:pt x="362873" y="989180"/>
                  </a:lnTo>
                  <a:cubicBezTo>
                    <a:pt x="362645" y="989180"/>
                    <a:pt x="362187" y="989180"/>
                    <a:pt x="361959" y="989180"/>
                  </a:cubicBezTo>
                  <a:cubicBezTo>
                    <a:pt x="361273" y="989180"/>
                    <a:pt x="360816" y="989180"/>
                    <a:pt x="360130" y="988952"/>
                  </a:cubicBezTo>
                  <a:cubicBezTo>
                    <a:pt x="359901" y="988952"/>
                    <a:pt x="359444" y="988723"/>
                    <a:pt x="359216" y="988723"/>
                  </a:cubicBezTo>
                  <a:cubicBezTo>
                    <a:pt x="358530" y="988495"/>
                    <a:pt x="357844" y="988037"/>
                    <a:pt x="357387" y="987809"/>
                  </a:cubicBezTo>
                  <a:cubicBezTo>
                    <a:pt x="355787" y="986894"/>
                    <a:pt x="354186" y="985294"/>
                    <a:pt x="352586" y="983694"/>
                  </a:cubicBezTo>
                  <a:cubicBezTo>
                    <a:pt x="352129" y="983237"/>
                    <a:pt x="351672" y="982780"/>
                    <a:pt x="351215" y="982094"/>
                  </a:cubicBezTo>
                  <a:cubicBezTo>
                    <a:pt x="350986" y="981637"/>
                    <a:pt x="350529" y="981179"/>
                    <a:pt x="350300" y="980951"/>
                  </a:cubicBezTo>
                  <a:cubicBezTo>
                    <a:pt x="349843" y="980494"/>
                    <a:pt x="349386" y="979808"/>
                    <a:pt x="348929" y="979351"/>
                  </a:cubicBezTo>
                  <a:cubicBezTo>
                    <a:pt x="348014" y="978208"/>
                    <a:pt x="347100" y="976836"/>
                    <a:pt x="346185" y="975693"/>
                  </a:cubicBezTo>
                  <a:cubicBezTo>
                    <a:pt x="345728" y="975007"/>
                    <a:pt x="345500" y="974550"/>
                    <a:pt x="345042" y="973864"/>
                  </a:cubicBezTo>
                  <a:cubicBezTo>
                    <a:pt x="343214" y="971121"/>
                    <a:pt x="341613" y="968149"/>
                    <a:pt x="340013" y="965635"/>
                  </a:cubicBezTo>
                  <a:cubicBezTo>
                    <a:pt x="339785" y="965177"/>
                    <a:pt x="339556" y="964949"/>
                    <a:pt x="339327" y="964492"/>
                  </a:cubicBezTo>
                  <a:cubicBezTo>
                    <a:pt x="338413" y="962663"/>
                    <a:pt x="337499" y="961063"/>
                    <a:pt x="336813" y="959691"/>
                  </a:cubicBezTo>
                  <a:cubicBezTo>
                    <a:pt x="325383" y="939346"/>
                    <a:pt x="324240" y="916943"/>
                    <a:pt x="322868" y="894769"/>
                  </a:cubicBezTo>
                  <a:cubicBezTo>
                    <a:pt x="322640" y="891568"/>
                    <a:pt x="322411" y="888368"/>
                    <a:pt x="322182" y="885167"/>
                  </a:cubicBezTo>
                  <a:cubicBezTo>
                    <a:pt x="321954" y="881281"/>
                    <a:pt x="321725" y="877395"/>
                    <a:pt x="321497" y="873509"/>
                  </a:cubicBezTo>
                  <a:cubicBezTo>
                    <a:pt x="321268" y="869623"/>
                    <a:pt x="321268" y="865736"/>
                    <a:pt x="321268" y="861850"/>
                  </a:cubicBezTo>
                  <a:cubicBezTo>
                    <a:pt x="321268" y="857964"/>
                    <a:pt x="321268" y="854078"/>
                    <a:pt x="321268" y="850192"/>
                  </a:cubicBezTo>
                  <a:cubicBezTo>
                    <a:pt x="321268" y="848134"/>
                    <a:pt x="321268" y="846305"/>
                    <a:pt x="321268" y="844248"/>
                  </a:cubicBezTo>
                  <a:cubicBezTo>
                    <a:pt x="321268" y="840362"/>
                    <a:pt x="321268" y="836476"/>
                    <a:pt x="321039" y="832589"/>
                  </a:cubicBezTo>
                  <a:cubicBezTo>
                    <a:pt x="320811" y="824817"/>
                    <a:pt x="320354" y="816816"/>
                    <a:pt x="319439" y="809044"/>
                  </a:cubicBezTo>
                  <a:cubicBezTo>
                    <a:pt x="318753" y="803100"/>
                    <a:pt x="317839" y="797385"/>
                    <a:pt x="316467" y="791441"/>
                  </a:cubicBezTo>
                  <a:cubicBezTo>
                    <a:pt x="315096" y="785041"/>
                    <a:pt x="313038" y="779097"/>
                    <a:pt x="310524" y="774068"/>
                  </a:cubicBezTo>
                  <a:cubicBezTo>
                    <a:pt x="309609" y="772468"/>
                    <a:pt x="308695" y="770639"/>
                    <a:pt x="307781" y="769267"/>
                  </a:cubicBezTo>
                  <a:cubicBezTo>
                    <a:pt x="306866" y="767667"/>
                    <a:pt x="305723" y="766295"/>
                    <a:pt x="304580" y="764924"/>
                  </a:cubicBezTo>
                  <a:cubicBezTo>
                    <a:pt x="304123" y="764238"/>
                    <a:pt x="303437" y="763552"/>
                    <a:pt x="302980" y="762866"/>
                  </a:cubicBezTo>
                  <a:cubicBezTo>
                    <a:pt x="301837" y="761495"/>
                    <a:pt x="300694" y="760352"/>
                    <a:pt x="299322" y="759209"/>
                  </a:cubicBezTo>
                  <a:cubicBezTo>
                    <a:pt x="298637" y="758752"/>
                    <a:pt x="297951" y="758066"/>
                    <a:pt x="297494" y="757609"/>
                  </a:cubicBezTo>
                  <a:cubicBezTo>
                    <a:pt x="296351" y="756694"/>
                    <a:pt x="295436" y="756008"/>
                    <a:pt x="294293" y="755323"/>
                  </a:cubicBezTo>
                  <a:cubicBezTo>
                    <a:pt x="293379" y="754637"/>
                    <a:pt x="292236" y="753951"/>
                    <a:pt x="291321" y="753494"/>
                  </a:cubicBezTo>
                  <a:cubicBezTo>
                    <a:pt x="290636" y="753037"/>
                    <a:pt x="289950" y="752808"/>
                    <a:pt x="289035" y="752351"/>
                  </a:cubicBezTo>
                  <a:cubicBezTo>
                    <a:pt x="287435" y="751665"/>
                    <a:pt x="285835" y="750979"/>
                    <a:pt x="284235" y="750522"/>
                  </a:cubicBezTo>
                  <a:cubicBezTo>
                    <a:pt x="282406" y="749836"/>
                    <a:pt x="280577" y="749379"/>
                    <a:pt x="278748" y="749150"/>
                  </a:cubicBezTo>
                  <a:cubicBezTo>
                    <a:pt x="275319" y="748465"/>
                    <a:pt x="271890" y="748236"/>
                    <a:pt x="268233" y="748236"/>
                  </a:cubicBezTo>
                  <a:cubicBezTo>
                    <a:pt x="268233" y="748236"/>
                    <a:pt x="268233" y="748236"/>
                    <a:pt x="268233" y="748236"/>
                  </a:cubicBezTo>
                  <a:cubicBezTo>
                    <a:pt x="262518" y="748236"/>
                    <a:pt x="256346" y="749150"/>
                    <a:pt x="249716" y="750979"/>
                  </a:cubicBezTo>
                  <a:cubicBezTo>
                    <a:pt x="228456" y="756694"/>
                    <a:pt x="207425" y="759666"/>
                    <a:pt x="185708" y="758294"/>
                  </a:cubicBezTo>
                  <a:cubicBezTo>
                    <a:pt x="159648" y="756466"/>
                    <a:pt x="135645" y="748922"/>
                    <a:pt x="113470" y="735206"/>
                  </a:cubicBezTo>
                  <a:cubicBezTo>
                    <a:pt x="109356" y="732691"/>
                    <a:pt x="105469" y="729948"/>
                    <a:pt x="102040" y="726748"/>
                  </a:cubicBezTo>
                  <a:cubicBezTo>
                    <a:pt x="97011" y="722176"/>
                    <a:pt x="92668" y="716689"/>
                    <a:pt x="89467" y="710288"/>
                  </a:cubicBezTo>
                  <a:cubicBezTo>
                    <a:pt x="87410" y="706174"/>
                    <a:pt x="85581" y="701373"/>
                    <a:pt x="84438" y="696344"/>
                  </a:cubicBezTo>
                  <a:cubicBezTo>
                    <a:pt x="83752" y="693829"/>
                    <a:pt x="83524" y="691086"/>
                    <a:pt x="83067" y="688343"/>
                  </a:cubicBezTo>
                  <a:lnTo>
                    <a:pt x="83067" y="688343"/>
                  </a:lnTo>
                  <a:cubicBezTo>
                    <a:pt x="89467" y="689029"/>
                    <a:pt x="95182" y="689714"/>
                    <a:pt x="101126" y="690172"/>
                  </a:cubicBezTo>
                  <a:cubicBezTo>
                    <a:pt x="105698" y="690629"/>
                    <a:pt x="110041" y="691086"/>
                    <a:pt x="114613" y="691315"/>
                  </a:cubicBezTo>
                  <a:cubicBezTo>
                    <a:pt x="131073" y="692458"/>
                    <a:pt x="146389" y="689486"/>
                    <a:pt x="155076" y="673484"/>
                  </a:cubicBezTo>
                  <a:cubicBezTo>
                    <a:pt x="163763" y="657253"/>
                    <a:pt x="161705" y="640794"/>
                    <a:pt x="151418" y="626164"/>
                  </a:cubicBezTo>
                  <a:cubicBezTo>
                    <a:pt x="139988" y="610390"/>
                    <a:pt x="126729" y="595760"/>
                    <a:pt x="114842" y="579986"/>
                  </a:cubicBezTo>
                  <a:cubicBezTo>
                    <a:pt x="100669" y="561241"/>
                    <a:pt x="100897" y="561013"/>
                    <a:pt x="114613" y="541810"/>
                  </a:cubicBezTo>
                  <a:cubicBezTo>
                    <a:pt x="135645" y="511864"/>
                    <a:pt x="196452" y="476202"/>
                    <a:pt x="275091" y="520322"/>
                  </a:cubicBezTo>
                  <a:cubicBezTo>
                    <a:pt x="291093" y="532209"/>
                    <a:pt x="306638" y="530837"/>
                    <a:pt x="316925" y="513235"/>
                  </a:cubicBezTo>
                  <a:cubicBezTo>
                    <a:pt x="323097" y="502720"/>
                    <a:pt x="325611" y="491290"/>
                    <a:pt x="324240" y="479174"/>
                  </a:cubicBezTo>
                  <a:cubicBezTo>
                    <a:pt x="319439" y="438026"/>
                    <a:pt x="323783" y="396878"/>
                    <a:pt x="321954" y="355501"/>
                  </a:cubicBezTo>
                  <a:cubicBezTo>
                    <a:pt x="321725" y="349786"/>
                    <a:pt x="321954" y="343385"/>
                    <a:pt x="323783" y="338128"/>
                  </a:cubicBezTo>
                  <a:cubicBezTo>
                    <a:pt x="330412" y="318239"/>
                    <a:pt x="351443" y="313896"/>
                    <a:pt x="365845" y="328984"/>
                  </a:cubicBezTo>
                  <a:cubicBezTo>
                    <a:pt x="375903" y="339728"/>
                    <a:pt x="377732" y="353215"/>
                    <a:pt x="377961" y="367388"/>
                  </a:cubicBezTo>
                  <a:cubicBezTo>
                    <a:pt x="378418" y="394820"/>
                    <a:pt x="377046" y="422252"/>
                    <a:pt x="382304" y="449456"/>
                  </a:cubicBezTo>
                  <a:cubicBezTo>
                    <a:pt x="385962" y="469115"/>
                    <a:pt x="395563" y="481460"/>
                    <a:pt x="414080" y="487632"/>
                  </a:cubicBezTo>
                  <a:cubicBezTo>
                    <a:pt x="433739" y="494033"/>
                    <a:pt x="448827" y="486718"/>
                    <a:pt x="461628" y="473002"/>
                  </a:cubicBezTo>
                  <a:cubicBezTo>
                    <a:pt x="489975" y="442369"/>
                    <a:pt x="494318" y="404650"/>
                    <a:pt x="489518" y="365788"/>
                  </a:cubicBezTo>
                  <a:cubicBezTo>
                    <a:pt x="487232" y="346814"/>
                    <a:pt x="480145" y="328298"/>
                    <a:pt x="475344" y="309324"/>
                  </a:cubicBezTo>
                  <a:cubicBezTo>
                    <a:pt x="488146" y="303152"/>
                    <a:pt x="500490" y="302695"/>
                    <a:pt x="513292" y="304523"/>
                  </a:cubicBezTo>
                  <a:close/>
                  <a:moveTo>
                    <a:pt x="34146" y="216741"/>
                  </a:moveTo>
                  <a:cubicBezTo>
                    <a:pt x="33918" y="149533"/>
                    <a:pt x="79409" y="97412"/>
                    <a:pt x="146160" y="99241"/>
                  </a:cubicBezTo>
                  <a:cubicBezTo>
                    <a:pt x="214283" y="94211"/>
                    <a:pt x="268461" y="171935"/>
                    <a:pt x="268461" y="222685"/>
                  </a:cubicBezTo>
                  <a:cubicBezTo>
                    <a:pt x="268461" y="275034"/>
                    <a:pt x="213140" y="338813"/>
                    <a:pt x="153933" y="335384"/>
                  </a:cubicBezTo>
                  <a:cubicBezTo>
                    <a:pt x="83752" y="331498"/>
                    <a:pt x="34146" y="289893"/>
                    <a:pt x="34146" y="216741"/>
                  </a:cubicBezTo>
                  <a:close/>
                  <a:moveTo>
                    <a:pt x="127186" y="368760"/>
                  </a:moveTo>
                  <a:cubicBezTo>
                    <a:pt x="130387" y="361902"/>
                    <a:pt x="132902" y="354358"/>
                    <a:pt x="143417" y="355044"/>
                  </a:cubicBezTo>
                  <a:cubicBezTo>
                    <a:pt x="209254" y="359159"/>
                    <a:pt x="249259" y="322354"/>
                    <a:pt x="278291" y="268862"/>
                  </a:cubicBezTo>
                  <a:cubicBezTo>
                    <a:pt x="279663" y="266347"/>
                    <a:pt x="281263" y="263604"/>
                    <a:pt x="282177" y="260861"/>
                  </a:cubicBezTo>
                  <a:cubicBezTo>
                    <a:pt x="285606" y="252403"/>
                    <a:pt x="290864" y="249202"/>
                    <a:pt x="300465" y="251031"/>
                  </a:cubicBezTo>
                  <a:cubicBezTo>
                    <a:pt x="348929" y="260861"/>
                    <a:pt x="394649" y="277549"/>
                    <a:pt x="437397" y="302009"/>
                  </a:cubicBezTo>
                  <a:cubicBezTo>
                    <a:pt x="445169" y="306581"/>
                    <a:pt x="450884" y="312982"/>
                    <a:pt x="454770" y="321440"/>
                  </a:cubicBezTo>
                  <a:cubicBezTo>
                    <a:pt x="471458" y="359616"/>
                    <a:pt x="477402" y="398478"/>
                    <a:pt x="461857" y="438483"/>
                  </a:cubicBezTo>
                  <a:cubicBezTo>
                    <a:pt x="459800" y="443969"/>
                    <a:pt x="456828" y="449227"/>
                    <a:pt x="453170" y="453571"/>
                  </a:cubicBezTo>
                  <a:cubicBezTo>
                    <a:pt x="445398" y="462715"/>
                    <a:pt x="436482" y="471630"/>
                    <a:pt x="423452" y="469115"/>
                  </a:cubicBezTo>
                  <a:cubicBezTo>
                    <a:pt x="408365" y="466144"/>
                    <a:pt x="404707" y="452885"/>
                    <a:pt x="402650" y="440083"/>
                  </a:cubicBezTo>
                  <a:cubicBezTo>
                    <a:pt x="398306" y="414937"/>
                    <a:pt x="397392" y="389334"/>
                    <a:pt x="397849" y="363731"/>
                  </a:cubicBezTo>
                  <a:cubicBezTo>
                    <a:pt x="398306" y="344528"/>
                    <a:pt x="393963" y="326698"/>
                    <a:pt x="379790" y="312296"/>
                  </a:cubicBezTo>
                  <a:cubicBezTo>
                    <a:pt x="366302" y="298580"/>
                    <a:pt x="322411" y="296751"/>
                    <a:pt x="308695" y="309553"/>
                  </a:cubicBezTo>
                  <a:cubicBezTo>
                    <a:pt x="300923" y="316868"/>
                    <a:pt x="299780" y="326469"/>
                    <a:pt x="299780" y="336527"/>
                  </a:cubicBezTo>
                  <a:cubicBezTo>
                    <a:pt x="300008" y="360988"/>
                    <a:pt x="301608" y="447398"/>
                    <a:pt x="301608" y="466144"/>
                  </a:cubicBezTo>
                  <a:cubicBezTo>
                    <a:pt x="301608" y="475973"/>
                    <a:pt x="301837" y="485803"/>
                    <a:pt x="300008" y="495404"/>
                  </a:cubicBezTo>
                  <a:cubicBezTo>
                    <a:pt x="298408" y="504548"/>
                    <a:pt x="293607" y="509120"/>
                    <a:pt x="283320" y="503405"/>
                  </a:cubicBezTo>
                  <a:cubicBezTo>
                    <a:pt x="269604" y="495633"/>
                    <a:pt x="201253" y="447170"/>
                    <a:pt x="122386" y="503177"/>
                  </a:cubicBezTo>
                  <a:cubicBezTo>
                    <a:pt x="120328" y="505006"/>
                    <a:pt x="116671" y="507749"/>
                    <a:pt x="114842" y="507063"/>
                  </a:cubicBezTo>
                  <a:cubicBezTo>
                    <a:pt x="94497" y="499748"/>
                    <a:pt x="90382" y="516207"/>
                    <a:pt x="82609" y="528094"/>
                  </a:cubicBezTo>
                  <a:cubicBezTo>
                    <a:pt x="68208" y="550040"/>
                    <a:pt x="67750" y="550268"/>
                    <a:pt x="82838" y="571071"/>
                  </a:cubicBezTo>
                  <a:cubicBezTo>
                    <a:pt x="97240" y="590731"/>
                    <a:pt x="113242" y="609476"/>
                    <a:pt x="127872" y="629364"/>
                  </a:cubicBezTo>
                  <a:cubicBezTo>
                    <a:pt x="135188" y="639194"/>
                    <a:pt x="145475" y="649481"/>
                    <a:pt x="136102" y="663654"/>
                  </a:cubicBezTo>
                  <a:cubicBezTo>
                    <a:pt x="129472" y="673712"/>
                    <a:pt x="111870" y="674855"/>
                    <a:pt x="95640" y="665026"/>
                  </a:cubicBezTo>
                  <a:cubicBezTo>
                    <a:pt x="72094" y="650624"/>
                    <a:pt x="51063" y="632336"/>
                    <a:pt x="35746" y="609247"/>
                  </a:cubicBezTo>
                  <a:cubicBezTo>
                    <a:pt x="19516" y="584558"/>
                    <a:pt x="19973" y="557355"/>
                    <a:pt x="30031" y="530152"/>
                  </a:cubicBezTo>
                  <a:cubicBezTo>
                    <a:pt x="34832" y="517121"/>
                    <a:pt x="42604" y="505691"/>
                    <a:pt x="50605" y="494490"/>
                  </a:cubicBezTo>
                  <a:cubicBezTo>
                    <a:pt x="79638" y="454485"/>
                    <a:pt x="106155" y="413108"/>
                    <a:pt x="127186" y="368760"/>
                  </a:cubicBezTo>
                  <a:close/>
                </a:path>
              </a:pathLst>
            </a:custGeom>
            <a:solidFill>
              <a:srgbClr val="000000"/>
            </a:solidFill>
            <a:ln w="2286" cap="flat">
              <a:noFill/>
              <a:prstDash val="solid"/>
              <a:miter/>
            </a:ln>
          </p:spPr>
          <p:txBody>
            <a:bodyPr rtlCol="0" anchor="ctr"/>
            <a:lstStyle/>
            <a:p>
              <a:endParaRPr lang="en-US"/>
            </a:p>
          </p:txBody>
        </p:sp>
        <p:sp>
          <p:nvSpPr>
            <p:cNvPr id="97" name="Freeform 155">
              <a:extLst>
                <a:ext uri="{FF2B5EF4-FFF2-40B4-BE49-F238E27FC236}">
                  <a16:creationId xmlns:a16="http://schemas.microsoft.com/office/drawing/2014/main" id="{BF2D4727-97E3-ED20-6486-B08F67CC31D6}"/>
                </a:ext>
              </a:extLst>
            </p:cNvPr>
            <p:cNvSpPr/>
            <p:nvPr/>
          </p:nvSpPr>
          <p:spPr>
            <a:xfrm>
              <a:off x="2318125" y="5630468"/>
              <a:ext cx="70050" cy="184493"/>
            </a:xfrm>
            <a:custGeom>
              <a:avLst/>
              <a:gdLst>
                <a:gd name="connsiteX0" fmla="*/ 62439 w 70050"/>
                <a:gd name="connsiteY0" fmla="*/ 184429 h 184493"/>
                <a:gd name="connsiteX1" fmla="*/ 69525 w 70050"/>
                <a:gd name="connsiteY1" fmla="*/ 180772 h 184493"/>
                <a:gd name="connsiteX2" fmla="*/ 68611 w 70050"/>
                <a:gd name="connsiteY2" fmla="*/ 172771 h 184493"/>
                <a:gd name="connsiteX3" fmla="*/ 62439 w 70050"/>
                <a:gd name="connsiteY3" fmla="*/ 166598 h 184493"/>
                <a:gd name="connsiteX4" fmla="*/ 30663 w 70050"/>
                <a:gd name="connsiteY4" fmla="*/ 55956 h 184493"/>
                <a:gd name="connsiteX5" fmla="*/ 46208 w 70050"/>
                <a:gd name="connsiteY5" fmla="*/ 15037 h 184493"/>
                <a:gd name="connsiteX6" fmla="*/ 44836 w 70050"/>
                <a:gd name="connsiteY6" fmla="*/ 2006 h 184493"/>
                <a:gd name="connsiteX7" fmla="*/ 31578 w 70050"/>
                <a:gd name="connsiteY7" fmla="*/ 3607 h 184493"/>
                <a:gd name="connsiteX8" fmla="*/ 17862 w 70050"/>
                <a:gd name="connsiteY8" fmla="*/ 18694 h 184493"/>
                <a:gd name="connsiteX9" fmla="*/ 259 w 70050"/>
                <a:gd name="connsiteY9" fmla="*/ 101219 h 184493"/>
                <a:gd name="connsiteX10" fmla="*/ 31349 w 70050"/>
                <a:gd name="connsiteY10" fmla="*/ 168427 h 184493"/>
                <a:gd name="connsiteX11" fmla="*/ 62439 w 70050"/>
                <a:gd name="connsiteY11" fmla="*/ 184429 h 18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050" h="184493">
                  <a:moveTo>
                    <a:pt x="62439" y="184429"/>
                  </a:moveTo>
                  <a:cubicBezTo>
                    <a:pt x="64496" y="184886"/>
                    <a:pt x="68382" y="182829"/>
                    <a:pt x="69525" y="180772"/>
                  </a:cubicBezTo>
                  <a:cubicBezTo>
                    <a:pt x="70668" y="178714"/>
                    <a:pt x="69754" y="175057"/>
                    <a:pt x="68611" y="172771"/>
                  </a:cubicBezTo>
                  <a:cubicBezTo>
                    <a:pt x="67239" y="170256"/>
                    <a:pt x="64725" y="168427"/>
                    <a:pt x="62439" y="166598"/>
                  </a:cubicBezTo>
                  <a:cubicBezTo>
                    <a:pt x="25405" y="137338"/>
                    <a:pt x="19005" y="99390"/>
                    <a:pt x="30663" y="55956"/>
                  </a:cubicBezTo>
                  <a:cubicBezTo>
                    <a:pt x="34549" y="41783"/>
                    <a:pt x="38893" y="27838"/>
                    <a:pt x="46208" y="15037"/>
                  </a:cubicBezTo>
                  <a:cubicBezTo>
                    <a:pt x="48723" y="10693"/>
                    <a:pt x="49637" y="5664"/>
                    <a:pt x="44836" y="2006"/>
                  </a:cubicBezTo>
                  <a:cubicBezTo>
                    <a:pt x="40036" y="-1651"/>
                    <a:pt x="35235" y="178"/>
                    <a:pt x="31578" y="3607"/>
                  </a:cubicBezTo>
                  <a:cubicBezTo>
                    <a:pt x="26548" y="8179"/>
                    <a:pt x="21062" y="12979"/>
                    <a:pt x="17862" y="18694"/>
                  </a:cubicBezTo>
                  <a:cubicBezTo>
                    <a:pt x="5746" y="41554"/>
                    <a:pt x="1174" y="66472"/>
                    <a:pt x="259" y="101219"/>
                  </a:cubicBezTo>
                  <a:cubicBezTo>
                    <a:pt x="-2027" y="122707"/>
                    <a:pt x="11004" y="146939"/>
                    <a:pt x="31349" y="168427"/>
                  </a:cubicBezTo>
                  <a:cubicBezTo>
                    <a:pt x="40264" y="177571"/>
                    <a:pt x="51009" y="181686"/>
                    <a:pt x="62439" y="184429"/>
                  </a:cubicBezTo>
                  <a:close/>
                </a:path>
              </a:pathLst>
            </a:custGeom>
            <a:solidFill>
              <a:srgbClr val="000000"/>
            </a:solidFill>
            <a:ln w="2286" cap="flat">
              <a:noFill/>
              <a:prstDash val="solid"/>
              <a:miter/>
            </a:ln>
          </p:spPr>
          <p:txBody>
            <a:bodyPr rtlCol="0" anchor="ctr"/>
            <a:lstStyle/>
            <a:p>
              <a:endParaRPr lang="en-US"/>
            </a:p>
          </p:txBody>
        </p:sp>
        <p:sp>
          <p:nvSpPr>
            <p:cNvPr id="98" name="Freeform 156">
              <a:extLst>
                <a:ext uri="{FF2B5EF4-FFF2-40B4-BE49-F238E27FC236}">
                  <a16:creationId xmlns:a16="http://schemas.microsoft.com/office/drawing/2014/main" id="{B0946569-10E9-EFB1-5ECC-92FE8EE30688}"/>
                </a:ext>
              </a:extLst>
            </p:cNvPr>
            <p:cNvSpPr/>
            <p:nvPr/>
          </p:nvSpPr>
          <p:spPr>
            <a:xfrm>
              <a:off x="3718331" y="5906475"/>
              <a:ext cx="148423" cy="136817"/>
            </a:xfrm>
            <a:custGeom>
              <a:avLst/>
              <a:gdLst>
                <a:gd name="connsiteX0" fmla="*/ 143104 w 148423"/>
                <a:gd name="connsiteY0" fmla="*/ 1006 h 136817"/>
                <a:gd name="connsiteX1" fmla="*/ 126873 w 148423"/>
                <a:gd name="connsiteY1" fmla="*/ 9693 h 136817"/>
                <a:gd name="connsiteX2" fmla="*/ 125273 w 148423"/>
                <a:gd name="connsiteY2" fmla="*/ 15179 h 136817"/>
                <a:gd name="connsiteX3" fmla="*/ 15088 w 148423"/>
                <a:gd name="connsiteY3" fmla="*/ 121478 h 136817"/>
                <a:gd name="connsiteX4" fmla="*/ 0 w 148423"/>
                <a:gd name="connsiteY4" fmla="*/ 131537 h 136817"/>
                <a:gd name="connsiteX5" fmla="*/ 2972 w 148423"/>
                <a:gd name="connsiteY5" fmla="*/ 135194 h 136817"/>
                <a:gd name="connsiteX6" fmla="*/ 11430 w 148423"/>
                <a:gd name="connsiteY6" fmla="*/ 136795 h 136817"/>
                <a:gd name="connsiteX7" fmla="*/ 114300 w 148423"/>
                <a:gd name="connsiteY7" fmla="*/ 81245 h 136817"/>
                <a:gd name="connsiteX8" fmla="*/ 147676 w 148423"/>
                <a:gd name="connsiteY8" fmla="*/ 16322 h 136817"/>
                <a:gd name="connsiteX9" fmla="*/ 143104 w 148423"/>
                <a:gd name="connsiteY9" fmla="*/ 1006 h 13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423" h="136817">
                  <a:moveTo>
                    <a:pt x="143104" y="1006"/>
                  </a:moveTo>
                  <a:cubicBezTo>
                    <a:pt x="135103" y="-2423"/>
                    <a:pt x="130531" y="3521"/>
                    <a:pt x="126873" y="9693"/>
                  </a:cubicBezTo>
                  <a:cubicBezTo>
                    <a:pt x="125959" y="11293"/>
                    <a:pt x="125730" y="13351"/>
                    <a:pt x="125273" y="15179"/>
                  </a:cubicBezTo>
                  <a:cubicBezTo>
                    <a:pt x="109957" y="72787"/>
                    <a:pt x="71780" y="106848"/>
                    <a:pt x="15088" y="121478"/>
                  </a:cubicBezTo>
                  <a:cubicBezTo>
                    <a:pt x="9373" y="122850"/>
                    <a:pt x="3658" y="124222"/>
                    <a:pt x="0" y="131537"/>
                  </a:cubicBezTo>
                  <a:cubicBezTo>
                    <a:pt x="1829" y="133823"/>
                    <a:pt x="2286" y="134966"/>
                    <a:pt x="2972" y="135194"/>
                  </a:cubicBezTo>
                  <a:cubicBezTo>
                    <a:pt x="5715" y="135880"/>
                    <a:pt x="8458" y="136566"/>
                    <a:pt x="11430" y="136795"/>
                  </a:cubicBezTo>
                  <a:cubicBezTo>
                    <a:pt x="56236" y="137709"/>
                    <a:pt x="86639" y="110963"/>
                    <a:pt x="114300" y="81245"/>
                  </a:cubicBezTo>
                  <a:cubicBezTo>
                    <a:pt x="130988" y="63185"/>
                    <a:pt x="141961" y="40783"/>
                    <a:pt x="147676" y="16322"/>
                  </a:cubicBezTo>
                  <a:cubicBezTo>
                    <a:pt x="148819" y="10836"/>
                    <a:pt x="149504" y="3749"/>
                    <a:pt x="143104" y="1006"/>
                  </a:cubicBezTo>
                  <a:close/>
                </a:path>
              </a:pathLst>
            </a:custGeom>
            <a:solidFill>
              <a:srgbClr val="000000"/>
            </a:solidFill>
            <a:ln w="2286" cap="flat">
              <a:noFill/>
              <a:prstDash val="solid"/>
              <a:miter/>
            </a:ln>
          </p:spPr>
          <p:txBody>
            <a:bodyPr rtlCol="0" anchor="ctr"/>
            <a:lstStyle/>
            <a:p>
              <a:endParaRPr lang="en-US"/>
            </a:p>
          </p:txBody>
        </p:sp>
        <p:sp>
          <p:nvSpPr>
            <p:cNvPr id="99" name="Freeform 157">
              <a:extLst>
                <a:ext uri="{FF2B5EF4-FFF2-40B4-BE49-F238E27FC236}">
                  <a16:creationId xmlns:a16="http://schemas.microsoft.com/office/drawing/2014/main" id="{F4A85591-EFAF-80E3-EED3-B2529DB39859}"/>
                </a:ext>
              </a:extLst>
            </p:cNvPr>
            <p:cNvSpPr/>
            <p:nvPr/>
          </p:nvSpPr>
          <p:spPr>
            <a:xfrm>
              <a:off x="3520947" y="6180886"/>
              <a:ext cx="174066" cy="19649"/>
            </a:xfrm>
            <a:custGeom>
              <a:avLst/>
              <a:gdLst>
                <a:gd name="connsiteX0" fmla="*/ 174067 w 174066"/>
                <a:gd name="connsiteY0" fmla="*/ 12573 h 19649"/>
                <a:gd name="connsiteX1" fmla="*/ 117145 w 174066"/>
                <a:gd name="connsiteY1" fmla="*/ 1143 h 19649"/>
                <a:gd name="connsiteX2" fmla="*/ 14275 w 174066"/>
                <a:gd name="connsiteY2" fmla="*/ 0 h 19649"/>
                <a:gd name="connsiteX3" fmla="*/ 102 w 174066"/>
                <a:gd name="connsiteY3" fmla="*/ 7772 h 19649"/>
                <a:gd name="connsiteX4" fmla="*/ 14047 w 174066"/>
                <a:gd name="connsiteY4" fmla="*/ 18974 h 19649"/>
                <a:gd name="connsiteX5" fmla="*/ 28677 w 174066"/>
                <a:gd name="connsiteY5" fmla="*/ 18974 h 19649"/>
                <a:gd name="connsiteX6" fmla="*/ 93142 w 174066"/>
                <a:gd name="connsiteY6" fmla="*/ 19202 h 19649"/>
                <a:gd name="connsiteX7" fmla="*/ 174067 w 174066"/>
                <a:gd name="connsiteY7" fmla="*/ 12573 h 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66" h="19649">
                  <a:moveTo>
                    <a:pt x="174067" y="12573"/>
                  </a:moveTo>
                  <a:cubicBezTo>
                    <a:pt x="152350" y="228"/>
                    <a:pt x="134519" y="1371"/>
                    <a:pt x="117145" y="1143"/>
                  </a:cubicBezTo>
                  <a:cubicBezTo>
                    <a:pt x="82855" y="457"/>
                    <a:pt x="48565" y="228"/>
                    <a:pt x="14275" y="0"/>
                  </a:cubicBezTo>
                  <a:cubicBezTo>
                    <a:pt x="8560" y="0"/>
                    <a:pt x="1017" y="686"/>
                    <a:pt x="102" y="7772"/>
                  </a:cubicBezTo>
                  <a:cubicBezTo>
                    <a:pt x="-1041" y="16916"/>
                    <a:pt x="7646" y="17831"/>
                    <a:pt x="14047" y="18974"/>
                  </a:cubicBezTo>
                  <a:cubicBezTo>
                    <a:pt x="18847" y="19888"/>
                    <a:pt x="23877" y="19431"/>
                    <a:pt x="28677" y="18974"/>
                  </a:cubicBezTo>
                  <a:cubicBezTo>
                    <a:pt x="50166" y="17602"/>
                    <a:pt x="71654" y="18059"/>
                    <a:pt x="93142" y="19202"/>
                  </a:cubicBezTo>
                  <a:cubicBezTo>
                    <a:pt x="118288" y="20117"/>
                    <a:pt x="143434" y="20345"/>
                    <a:pt x="174067" y="12573"/>
                  </a:cubicBezTo>
                  <a:close/>
                </a:path>
              </a:pathLst>
            </a:custGeom>
            <a:solidFill>
              <a:srgbClr val="000000"/>
            </a:solidFill>
            <a:ln w="2286" cap="flat">
              <a:noFill/>
              <a:prstDash val="solid"/>
              <a:miter/>
            </a:ln>
          </p:spPr>
          <p:txBody>
            <a:bodyPr rtlCol="0" anchor="ctr"/>
            <a:lstStyle/>
            <a:p>
              <a:endParaRPr lang="en-US"/>
            </a:p>
          </p:txBody>
        </p:sp>
        <p:sp>
          <p:nvSpPr>
            <p:cNvPr id="100" name="Freeform 158">
              <a:extLst>
                <a:ext uri="{FF2B5EF4-FFF2-40B4-BE49-F238E27FC236}">
                  <a16:creationId xmlns:a16="http://schemas.microsoft.com/office/drawing/2014/main" id="{CD19B9C7-4729-C508-FF87-8F09B1E8F650}"/>
                </a:ext>
              </a:extLst>
            </p:cNvPr>
            <p:cNvSpPr/>
            <p:nvPr/>
          </p:nvSpPr>
          <p:spPr>
            <a:xfrm>
              <a:off x="2314720" y="6174987"/>
              <a:ext cx="138080" cy="22358"/>
            </a:xfrm>
            <a:custGeom>
              <a:avLst/>
              <a:gdLst>
                <a:gd name="connsiteX0" fmla="*/ 12808 w 138080"/>
                <a:gd name="connsiteY0" fmla="*/ 19387 h 22358"/>
                <a:gd name="connsiteX1" fmla="*/ 138081 w 138080"/>
                <a:gd name="connsiteY1" fmla="*/ 22359 h 22358"/>
                <a:gd name="connsiteX2" fmla="*/ 100133 w 138080"/>
                <a:gd name="connsiteY2" fmla="*/ 642 h 22358"/>
                <a:gd name="connsiteX3" fmla="*/ 12122 w 138080"/>
                <a:gd name="connsiteY3" fmla="*/ 413 h 22358"/>
                <a:gd name="connsiteX4" fmla="*/ 6 w 138080"/>
                <a:gd name="connsiteY4" fmla="*/ 10243 h 22358"/>
                <a:gd name="connsiteX5" fmla="*/ 12808 w 138080"/>
                <a:gd name="connsiteY5" fmla="*/ 19387 h 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80" h="22358">
                  <a:moveTo>
                    <a:pt x="12808" y="19387"/>
                  </a:moveTo>
                  <a:cubicBezTo>
                    <a:pt x="54413" y="22816"/>
                    <a:pt x="96018" y="18930"/>
                    <a:pt x="138081" y="22359"/>
                  </a:cubicBezTo>
                  <a:cubicBezTo>
                    <a:pt x="128022" y="7729"/>
                    <a:pt x="114764" y="1328"/>
                    <a:pt x="100133" y="642"/>
                  </a:cubicBezTo>
                  <a:cubicBezTo>
                    <a:pt x="70872" y="-501"/>
                    <a:pt x="41383" y="185"/>
                    <a:pt x="12122" y="413"/>
                  </a:cubicBezTo>
                  <a:cubicBezTo>
                    <a:pt x="5721" y="413"/>
                    <a:pt x="-222" y="3385"/>
                    <a:pt x="6" y="10243"/>
                  </a:cubicBezTo>
                  <a:cubicBezTo>
                    <a:pt x="6" y="17558"/>
                    <a:pt x="6864" y="18930"/>
                    <a:pt x="12808" y="19387"/>
                  </a:cubicBezTo>
                  <a:close/>
                </a:path>
              </a:pathLst>
            </a:custGeom>
            <a:solidFill>
              <a:srgbClr val="000000"/>
            </a:solidFill>
            <a:ln w="2286"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4BD9D2A7-167B-946B-CFEF-6FFB6A6FF68F}"/>
              </a:ext>
            </a:extLst>
          </p:cNvPr>
          <p:cNvGrpSpPr/>
          <p:nvPr/>
        </p:nvGrpSpPr>
        <p:grpSpPr>
          <a:xfrm>
            <a:off x="5990886" y="-61378"/>
            <a:ext cx="1754197" cy="1200329"/>
            <a:chOff x="819266" y="1028624"/>
            <a:chExt cx="1015997" cy="1177569"/>
          </a:xfrm>
          <a:solidFill>
            <a:srgbClr val="EE4F27"/>
          </a:solidFill>
        </p:grpSpPr>
        <p:sp>
          <p:nvSpPr>
            <p:cNvPr id="9" name="Oval 8">
              <a:extLst>
                <a:ext uri="{FF2B5EF4-FFF2-40B4-BE49-F238E27FC236}">
                  <a16:creationId xmlns:a16="http://schemas.microsoft.com/office/drawing/2014/main" id="{F37E3A21-8BF4-19AB-278C-0F3A40208B53}"/>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04" name="TextBox 103">
              <a:extLst>
                <a:ext uri="{FF2B5EF4-FFF2-40B4-BE49-F238E27FC236}">
                  <a16:creationId xmlns:a16="http://schemas.microsoft.com/office/drawing/2014/main" id="{54B44178-5233-53E6-B85C-5A4B82F9BD3B}"/>
                </a:ext>
              </a:extLst>
            </p:cNvPr>
            <p:cNvSpPr txBox="1"/>
            <p:nvPr/>
          </p:nvSpPr>
          <p:spPr>
            <a:xfrm>
              <a:off x="819266" y="1028624"/>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2</a:t>
              </a:r>
            </a:p>
          </p:txBody>
        </p:sp>
      </p:grpSp>
    </p:spTree>
    <p:extLst>
      <p:ext uri="{BB962C8B-B14F-4D97-AF65-F5344CB8AC3E}">
        <p14:creationId xmlns:p14="http://schemas.microsoft.com/office/powerpoint/2010/main" val="17683194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A3D2A-F8A2-E7B9-C533-701CD2A3350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DB38CC-608B-6A4F-A31E-1DC488EE8A2A}"/>
              </a:ext>
            </a:extLst>
          </p:cNvPr>
          <p:cNvSpPr/>
          <p:nvPr/>
        </p:nvSpPr>
        <p:spPr>
          <a:xfrm>
            <a:off x="356853" y="268958"/>
            <a:ext cx="6845968" cy="2141835"/>
          </a:xfrm>
          <a:prstGeom prst="rect">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45AEEE38-750B-E95B-3983-442DA5B34665}"/>
              </a:ext>
            </a:extLst>
          </p:cNvPr>
          <p:cNvSpPr txBox="1"/>
          <p:nvPr/>
        </p:nvSpPr>
        <p:spPr>
          <a:xfrm>
            <a:off x="2169436" y="581268"/>
            <a:ext cx="4698547" cy="1754326"/>
          </a:xfrm>
          <a:prstGeom prst="rect">
            <a:avLst/>
          </a:prstGeom>
          <a:noFill/>
        </p:spPr>
        <p:txBody>
          <a:bodyPr wrap="square" rtlCol="0">
            <a:spAutoFit/>
          </a:bodyPr>
          <a:lstStyle/>
          <a:p>
            <a:r>
              <a:rPr lang="en-US" sz="3600" b="1" dirty="0">
                <a:solidFill>
                  <a:schemeClr val="bg1"/>
                </a:solidFill>
              </a:rPr>
              <a:t>Implementation </a:t>
            </a:r>
            <a:r>
              <a:rPr lang="en-US" sz="3600" dirty="0">
                <a:solidFill>
                  <a:schemeClr val="bg1"/>
                </a:solidFill>
              </a:rPr>
              <a:t>Implement Safeguards and Documentation</a:t>
            </a:r>
          </a:p>
        </p:txBody>
      </p:sp>
      <p:sp>
        <p:nvSpPr>
          <p:cNvPr id="10" name="Rectangle 9">
            <a:extLst>
              <a:ext uri="{FF2B5EF4-FFF2-40B4-BE49-F238E27FC236}">
                <a16:creationId xmlns:a16="http://schemas.microsoft.com/office/drawing/2014/main" id="{949BBB1F-0A7F-F6FF-8D1D-CF896677E19A}"/>
              </a:ext>
            </a:extLst>
          </p:cNvPr>
          <p:cNvSpPr/>
          <p:nvPr/>
        </p:nvSpPr>
        <p:spPr>
          <a:xfrm>
            <a:off x="356853" y="2424070"/>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14D169D8-CF25-BF6E-5249-46041291CC2C}"/>
              </a:ext>
            </a:extLst>
          </p:cNvPr>
          <p:cNvSpPr txBox="1"/>
          <p:nvPr/>
        </p:nvSpPr>
        <p:spPr>
          <a:xfrm>
            <a:off x="691690" y="2545784"/>
            <a:ext cx="6176294" cy="7725192"/>
          </a:xfrm>
          <a:prstGeom prst="rect">
            <a:avLst/>
          </a:prstGeom>
          <a:noFill/>
        </p:spPr>
        <p:txBody>
          <a:bodyPr wrap="square" rtlCol="0">
            <a:spAutoFit/>
          </a:bodyPr>
          <a:lstStyle/>
          <a:p>
            <a:r>
              <a:rPr lang="en-US" sz="1600" b="1" dirty="0"/>
              <a:t>As the project is being built, weave in the legal/ethical measures.</a:t>
            </a:r>
          </a:p>
          <a:p>
            <a:endParaRPr lang="en-US" sz="1600" dirty="0"/>
          </a:p>
          <a:p>
            <a:r>
              <a:rPr lang="en-US" sz="1600" dirty="0"/>
              <a:t>For example, if the solution was to use license-free content, ensure the team actually does that (and keep proof of licenses for any stock music/images used – save those license files). If you got permissions, keep those emails/contracts organized.</a:t>
            </a:r>
          </a:p>
          <a:p>
            <a:endParaRPr lang="en-US" sz="1600" dirty="0"/>
          </a:p>
          <a:p>
            <a:r>
              <a:rPr lang="en-US" sz="1600" dirty="0"/>
              <a:t>Build any safety warnings or disclaimers into the experience: e.g. start AR app with “Please remain aware of your surroundings” (Pokémon Go style), or VR exhibit sign “Not recommended for under 13 without supervision,” etc.</a:t>
            </a:r>
          </a:p>
          <a:p>
            <a:endParaRPr lang="en-US" sz="1600" dirty="0"/>
          </a:p>
          <a:p>
            <a:r>
              <a:rPr lang="en-US" sz="1600" dirty="0"/>
              <a:t>Also train staff on these points – medium-term is when you develop staff guidelines: e.g. what to do if someone opts out of being photographed in an AR experience, or how to assist someone who has privacy questions.</a:t>
            </a:r>
          </a:p>
          <a:p>
            <a:endParaRPr lang="en-US" sz="1600" dirty="0">
              <a:solidFill>
                <a:schemeClr val="tx1">
                  <a:lumMod val="75000"/>
                  <a:lumOff val="25000"/>
                </a:schemeClr>
              </a:solidFill>
            </a:endParaRPr>
          </a:p>
          <a:p>
            <a:r>
              <a:rPr lang="en-US" sz="1600" dirty="0"/>
              <a:t>If you collect data, set up how you’ll store it securely (maybe you decide to use a reputable platform that handles user accounts securely rather than DIY). If applicable, conduct a mini privacy impact assessment – basically go through what data you have and ensure it’s protected and necessary; adjust features if not.</a:t>
            </a:r>
          </a:p>
          <a:p>
            <a:endParaRPr lang="en-US" sz="1600" dirty="0"/>
          </a:p>
          <a:p>
            <a:r>
              <a:rPr lang="en-US" sz="1600" dirty="0"/>
              <a:t>On the ethics side, test the experience from different perspectives: invite someone from the local community or an outsider to beta test, specifically to catch anything that might be insensitive or problematic. Medium-term is the time to tweak content for tone, appropriateness, inclusivity (better now than after launch).</a:t>
            </a:r>
          </a:p>
          <a:p>
            <a:endParaRPr lang="en-US" sz="1600" dirty="0"/>
          </a:p>
          <a:p>
            <a:r>
              <a:rPr lang="en-US" sz="1600" dirty="0"/>
              <a:t>Also, think about accessibility: ethically and sometimes legally (like under disability laws) you should accommodate as much as possible. </a:t>
            </a:r>
            <a:endParaRPr lang="en-IE" sz="1600" dirty="0">
              <a:solidFill>
                <a:schemeClr val="tx1">
                  <a:lumMod val="75000"/>
                  <a:lumOff val="25000"/>
                </a:schemeClr>
              </a:solidFill>
            </a:endParaRPr>
          </a:p>
        </p:txBody>
      </p:sp>
      <p:grpSp>
        <p:nvGrpSpPr>
          <p:cNvPr id="4" name="Graphic 4">
            <a:extLst>
              <a:ext uri="{FF2B5EF4-FFF2-40B4-BE49-F238E27FC236}">
                <a16:creationId xmlns:a16="http://schemas.microsoft.com/office/drawing/2014/main" id="{A9D6A484-EE3F-6CC6-5C1C-0B9F49EA4A38}"/>
              </a:ext>
            </a:extLst>
          </p:cNvPr>
          <p:cNvGrpSpPr/>
          <p:nvPr/>
        </p:nvGrpSpPr>
        <p:grpSpPr>
          <a:xfrm>
            <a:off x="487129" y="830179"/>
            <a:ext cx="1552033" cy="1019392"/>
            <a:chOff x="2314720" y="5191934"/>
            <a:chExt cx="1552033" cy="1019392"/>
          </a:xfrm>
        </p:grpSpPr>
        <p:sp>
          <p:nvSpPr>
            <p:cNvPr id="5" name="Freeform 69">
              <a:extLst>
                <a:ext uri="{FF2B5EF4-FFF2-40B4-BE49-F238E27FC236}">
                  <a16:creationId xmlns:a16="http://schemas.microsoft.com/office/drawing/2014/main" id="{25DF8F88-7847-9C68-9EE9-2057A8F3F7B8}"/>
                </a:ext>
              </a:extLst>
            </p:cNvPr>
            <p:cNvSpPr/>
            <p:nvPr/>
          </p:nvSpPr>
          <p:spPr>
            <a:xfrm>
              <a:off x="3230956" y="5294376"/>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600"/>
                    <a:pt x="686" y="2286"/>
                  </a:cubicBezTo>
                  <a:cubicBezTo>
                    <a:pt x="457"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6" name="Freeform 70">
              <a:extLst>
                <a:ext uri="{FF2B5EF4-FFF2-40B4-BE49-F238E27FC236}">
                  <a16:creationId xmlns:a16="http://schemas.microsoft.com/office/drawing/2014/main" id="{BF44B14A-C719-ACEB-BC03-85164494F346}"/>
                </a:ext>
              </a:extLst>
            </p:cNvPr>
            <p:cNvSpPr/>
            <p:nvPr/>
          </p:nvSpPr>
          <p:spPr>
            <a:xfrm>
              <a:off x="3235299" y="5312206"/>
              <a:ext cx="457" cy="2057"/>
            </a:xfrm>
            <a:custGeom>
              <a:avLst/>
              <a:gdLst>
                <a:gd name="connsiteX0" fmla="*/ 0 w 457"/>
                <a:gd name="connsiteY0" fmla="*/ 0 h 2057"/>
                <a:gd name="connsiteX1" fmla="*/ 457 w 457"/>
                <a:gd name="connsiteY1" fmla="*/ 2057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1"/>
                    <a:pt x="457" y="2057"/>
                  </a:cubicBezTo>
                  <a:cubicBezTo>
                    <a:pt x="457" y="1371"/>
                    <a:pt x="229" y="686"/>
                    <a:pt x="0" y="0"/>
                  </a:cubicBezTo>
                  <a:close/>
                </a:path>
              </a:pathLst>
            </a:custGeom>
            <a:solidFill>
              <a:srgbClr val="FFFFFF"/>
            </a:solidFill>
            <a:ln w="2286" cap="flat">
              <a:noFill/>
              <a:prstDash val="solid"/>
              <a:miter/>
            </a:ln>
          </p:spPr>
          <p:txBody>
            <a:bodyPr rtlCol="0" anchor="ctr"/>
            <a:lstStyle/>
            <a:p>
              <a:endParaRPr lang="en-US"/>
            </a:p>
          </p:txBody>
        </p:sp>
        <p:sp>
          <p:nvSpPr>
            <p:cNvPr id="7" name="Freeform 71">
              <a:extLst>
                <a:ext uri="{FF2B5EF4-FFF2-40B4-BE49-F238E27FC236}">
                  <a16:creationId xmlns:a16="http://schemas.microsoft.com/office/drawing/2014/main" id="{682E51A3-B7DA-64A9-AF96-A680451E8A16}"/>
                </a:ext>
              </a:extLst>
            </p:cNvPr>
            <p:cNvSpPr/>
            <p:nvPr/>
          </p:nvSpPr>
          <p:spPr>
            <a:xfrm>
              <a:off x="3234385" y="5307406"/>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229" y="1372"/>
                    <a:pt x="457" y="2286"/>
                  </a:cubicBezTo>
                  <a:cubicBezTo>
                    <a:pt x="229" y="1600"/>
                    <a:pt x="229" y="686"/>
                    <a:pt x="0" y="0"/>
                  </a:cubicBezTo>
                  <a:close/>
                </a:path>
              </a:pathLst>
            </a:custGeom>
            <a:solidFill>
              <a:srgbClr val="FFFFFF"/>
            </a:solidFill>
            <a:ln w="2286" cap="flat">
              <a:noFill/>
              <a:prstDash val="solid"/>
              <a:miter/>
            </a:ln>
          </p:spPr>
          <p:txBody>
            <a:bodyPr rtlCol="0" anchor="ctr"/>
            <a:lstStyle/>
            <a:p>
              <a:endParaRPr lang="en-US"/>
            </a:p>
          </p:txBody>
        </p:sp>
        <p:sp>
          <p:nvSpPr>
            <p:cNvPr id="14" name="Freeform 72">
              <a:extLst>
                <a:ext uri="{FF2B5EF4-FFF2-40B4-BE49-F238E27FC236}">
                  <a16:creationId xmlns:a16="http://schemas.microsoft.com/office/drawing/2014/main" id="{D908242F-5BCA-DA9C-5A4D-191A697D3536}"/>
                </a:ext>
              </a:extLst>
            </p:cNvPr>
            <p:cNvSpPr/>
            <p:nvPr/>
          </p:nvSpPr>
          <p:spPr>
            <a:xfrm>
              <a:off x="3233470" y="5302834"/>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457" y="1372"/>
                    <a:pt x="457" y="2286"/>
                  </a:cubicBezTo>
                  <a:cubicBezTo>
                    <a:pt x="229" y="1600"/>
                    <a:pt x="0" y="915"/>
                    <a:pt x="0" y="0"/>
                  </a:cubicBezTo>
                  <a:close/>
                </a:path>
              </a:pathLst>
            </a:custGeom>
            <a:solidFill>
              <a:srgbClr val="FFFFFF"/>
            </a:solidFill>
            <a:ln w="2286" cap="flat">
              <a:noFill/>
              <a:prstDash val="solid"/>
              <a:miter/>
            </a:ln>
          </p:spPr>
          <p:txBody>
            <a:bodyPr rtlCol="0" anchor="ctr"/>
            <a:lstStyle/>
            <a:p>
              <a:endParaRPr lang="en-US"/>
            </a:p>
          </p:txBody>
        </p:sp>
        <p:sp>
          <p:nvSpPr>
            <p:cNvPr id="15" name="Freeform 73">
              <a:extLst>
                <a:ext uri="{FF2B5EF4-FFF2-40B4-BE49-F238E27FC236}">
                  <a16:creationId xmlns:a16="http://schemas.microsoft.com/office/drawing/2014/main" id="{D8EE341A-C5A1-2916-2AF0-EAEF406292B9}"/>
                </a:ext>
              </a:extLst>
            </p:cNvPr>
            <p:cNvSpPr/>
            <p:nvPr/>
          </p:nvSpPr>
          <p:spPr>
            <a:xfrm>
              <a:off x="3232327" y="5298490"/>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371"/>
                    <a:pt x="686" y="2286"/>
                  </a:cubicBezTo>
                  <a:cubicBezTo>
                    <a:pt x="229" y="1600"/>
                    <a:pt x="0" y="686"/>
                    <a:pt x="0" y="0"/>
                  </a:cubicBezTo>
                  <a:close/>
                </a:path>
              </a:pathLst>
            </a:custGeom>
            <a:solidFill>
              <a:srgbClr val="FFFFFF"/>
            </a:solidFill>
            <a:ln w="2286" cap="flat">
              <a:noFill/>
              <a:prstDash val="solid"/>
              <a:miter/>
            </a:ln>
          </p:spPr>
          <p:txBody>
            <a:bodyPr rtlCol="0" anchor="ctr"/>
            <a:lstStyle/>
            <a:p>
              <a:endParaRPr lang="en-US"/>
            </a:p>
          </p:txBody>
        </p:sp>
        <p:sp>
          <p:nvSpPr>
            <p:cNvPr id="16" name="Freeform 74">
              <a:extLst>
                <a:ext uri="{FF2B5EF4-FFF2-40B4-BE49-F238E27FC236}">
                  <a16:creationId xmlns:a16="http://schemas.microsoft.com/office/drawing/2014/main" id="{EAFB1196-288E-66B9-DA94-889524461B50}"/>
                </a:ext>
              </a:extLst>
            </p:cNvPr>
            <p:cNvSpPr/>
            <p:nvPr/>
          </p:nvSpPr>
          <p:spPr>
            <a:xfrm>
              <a:off x="3211525" y="5450967"/>
              <a:ext cx="2286" cy="228"/>
            </a:xfrm>
            <a:custGeom>
              <a:avLst/>
              <a:gdLst>
                <a:gd name="connsiteX0" fmla="*/ 0 w 2286"/>
                <a:gd name="connsiteY0" fmla="*/ 0 h 228"/>
                <a:gd name="connsiteX1" fmla="*/ 0 w 2286"/>
                <a:gd name="connsiteY1" fmla="*/ 229 h 228"/>
                <a:gd name="connsiteX2" fmla="*/ 0 w 2286"/>
                <a:gd name="connsiteY2" fmla="*/ 0 h 228"/>
              </a:gdLst>
              <a:ahLst/>
              <a:cxnLst>
                <a:cxn ang="0">
                  <a:pos x="connsiteX0" y="connsiteY0"/>
                </a:cxn>
                <a:cxn ang="0">
                  <a:pos x="connsiteX1" y="connsiteY1"/>
                </a:cxn>
                <a:cxn ang="0">
                  <a:pos x="connsiteX2" y="connsiteY2"/>
                </a:cxn>
              </a:cxnLst>
              <a:rect l="l" t="t" r="r" b="b"/>
              <a:pathLst>
                <a:path w="2286" h="228">
                  <a:moveTo>
                    <a:pt x="0" y="0"/>
                  </a:moveTo>
                  <a:cubicBezTo>
                    <a:pt x="0" y="0"/>
                    <a:pt x="0" y="229"/>
                    <a:pt x="0" y="229"/>
                  </a:cubicBezTo>
                  <a:cubicBezTo>
                    <a:pt x="0" y="229"/>
                    <a:pt x="0" y="0"/>
                    <a:pt x="0" y="0"/>
                  </a:cubicBezTo>
                  <a:close/>
                </a:path>
              </a:pathLst>
            </a:custGeom>
            <a:solidFill>
              <a:srgbClr val="FFFFFF"/>
            </a:solidFill>
            <a:ln w="2286" cap="flat">
              <a:noFill/>
              <a:prstDash val="solid"/>
              <a:miter/>
            </a:ln>
          </p:spPr>
          <p:txBody>
            <a:bodyPr rtlCol="0" anchor="ctr"/>
            <a:lstStyle/>
            <a:p>
              <a:endParaRPr lang="en-US"/>
            </a:p>
          </p:txBody>
        </p:sp>
        <p:sp>
          <p:nvSpPr>
            <p:cNvPr id="17" name="Freeform 75">
              <a:extLst>
                <a:ext uri="{FF2B5EF4-FFF2-40B4-BE49-F238E27FC236}">
                  <a16:creationId xmlns:a16="http://schemas.microsoft.com/office/drawing/2014/main" id="{CD18009C-A84B-4E91-71DD-C4E26467802E}"/>
                </a:ext>
              </a:extLst>
            </p:cNvPr>
            <p:cNvSpPr/>
            <p:nvPr/>
          </p:nvSpPr>
          <p:spPr>
            <a:xfrm>
              <a:off x="3212039" y="5447080"/>
              <a:ext cx="171" cy="685"/>
            </a:xfrm>
            <a:custGeom>
              <a:avLst/>
              <a:gdLst>
                <a:gd name="connsiteX0" fmla="*/ 171 w 171"/>
                <a:gd name="connsiteY0" fmla="*/ 0 h 685"/>
                <a:gd name="connsiteX1" fmla="*/ 171 w 171"/>
                <a:gd name="connsiteY1" fmla="*/ 686 h 685"/>
                <a:gd name="connsiteX2" fmla="*/ 171 w 171"/>
                <a:gd name="connsiteY2" fmla="*/ 0 h 685"/>
              </a:gdLst>
              <a:ahLst/>
              <a:cxnLst>
                <a:cxn ang="0">
                  <a:pos x="connsiteX0" y="connsiteY0"/>
                </a:cxn>
                <a:cxn ang="0">
                  <a:pos x="connsiteX1" y="connsiteY1"/>
                </a:cxn>
                <a:cxn ang="0">
                  <a:pos x="connsiteX2" y="connsiteY2"/>
                </a:cxn>
              </a:cxnLst>
              <a:rect l="l" t="t" r="r" b="b"/>
              <a:pathLst>
                <a:path w="171" h="685">
                  <a:moveTo>
                    <a:pt x="171" y="0"/>
                  </a:moveTo>
                  <a:cubicBezTo>
                    <a:pt x="171" y="228"/>
                    <a:pt x="171" y="457"/>
                    <a:pt x="171" y="686"/>
                  </a:cubicBezTo>
                  <a:cubicBezTo>
                    <a:pt x="-57" y="457"/>
                    <a:pt x="-57" y="228"/>
                    <a:pt x="171" y="0"/>
                  </a:cubicBezTo>
                  <a:close/>
                </a:path>
              </a:pathLst>
            </a:custGeom>
            <a:solidFill>
              <a:srgbClr val="FFFFFF"/>
            </a:solidFill>
            <a:ln w="2286" cap="flat">
              <a:noFill/>
              <a:prstDash val="solid"/>
              <a:miter/>
            </a:ln>
          </p:spPr>
          <p:txBody>
            <a:bodyPr rtlCol="0" anchor="ctr"/>
            <a:lstStyle/>
            <a:p>
              <a:endParaRPr lang="en-US"/>
            </a:p>
          </p:txBody>
        </p:sp>
        <p:sp>
          <p:nvSpPr>
            <p:cNvPr id="18" name="Freeform 76">
              <a:extLst>
                <a:ext uri="{FF2B5EF4-FFF2-40B4-BE49-F238E27FC236}">
                  <a16:creationId xmlns:a16="http://schemas.microsoft.com/office/drawing/2014/main" id="{C6652B2A-64B2-B361-EC1B-794DD8CAB0B6}"/>
                </a:ext>
              </a:extLst>
            </p:cNvPr>
            <p:cNvSpPr/>
            <p:nvPr/>
          </p:nvSpPr>
          <p:spPr>
            <a:xfrm>
              <a:off x="3236214" y="5317007"/>
              <a:ext cx="457" cy="2057"/>
            </a:xfrm>
            <a:custGeom>
              <a:avLst/>
              <a:gdLst>
                <a:gd name="connsiteX0" fmla="*/ 0 w 457"/>
                <a:gd name="connsiteY0" fmla="*/ 0 h 2057"/>
                <a:gd name="connsiteX1" fmla="*/ 457 w 457"/>
                <a:gd name="connsiteY1" fmla="*/ 2058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2"/>
                    <a:pt x="457" y="2058"/>
                  </a:cubicBezTo>
                  <a:cubicBezTo>
                    <a:pt x="229"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19" name="Freeform 77">
              <a:extLst>
                <a:ext uri="{FF2B5EF4-FFF2-40B4-BE49-F238E27FC236}">
                  <a16:creationId xmlns:a16="http://schemas.microsoft.com/office/drawing/2014/main" id="{8DCD47EE-1754-FCB6-F405-B2928955D387}"/>
                </a:ext>
              </a:extLst>
            </p:cNvPr>
            <p:cNvSpPr/>
            <p:nvPr/>
          </p:nvSpPr>
          <p:spPr>
            <a:xfrm>
              <a:off x="3229813" y="5290032"/>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5"/>
                    <a:pt x="457" y="1600"/>
                    <a:pt x="686" y="2286"/>
                  </a:cubicBezTo>
                  <a:cubicBezTo>
                    <a:pt x="457" y="1600"/>
                    <a:pt x="229" y="914"/>
                    <a:pt x="0" y="0"/>
                  </a:cubicBezTo>
                  <a:close/>
                </a:path>
              </a:pathLst>
            </a:custGeom>
            <a:solidFill>
              <a:srgbClr val="FFFFFF"/>
            </a:solidFill>
            <a:ln w="2286" cap="flat">
              <a:noFill/>
              <a:prstDash val="solid"/>
              <a:miter/>
            </a:ln>
          </p:spPr>
          <p:txBody>
            <a:bodyPr rtlCol="0" anchor="ctr"/>
            <a:lstStyle/>
            <a:p>
              <a:endParaRPr lang="en-US"/>
            </a:p>
          </p:txBody>
        </p:sp>
        <p:sp>
          <p:nvSpPr>
            <p:cNvPr id="20" name="Freeform 78">
              <a:extLst>
                <a:ext uri="{FF2B5EF4-FFF2-40B4-BE49-F238E27FC236}">
                  <a16:creationId xmlns:a16="http://schemas.microsoft.com/office/drawing/2014/main" id="{81416D30-2EF7-5395-16D6-36A684334B05}"/>
                </a:ext>
              </a:extLst>
            </p:cNvPr>
            <p:cNvSpPr/>
            <p:nvPr/>
          </p:nvSpPr>
          <p:spPr>
            <a:xfrm>
              <a:off x="3220212" y="5395417"/>
              <a:ext cx="7772" cy="23774"/>
            </a:xfrm>
            <a:custGeom>
              <a:avLst/>
              <a:gdLst>
                <a:gd name="connsiteX0" fmla="*/ 7772 w 7772"/>
                <a:gd name="connsiteY0" fmla="*/ 0 h 23774"/>
                <a:gd name="connsiteX1" fmla="*/ 0 w 7772"/>
                <a:gd name="connsiteY1" fmla="*/ 23775 h 23774"/>
                <a:gd name="connsiteX2" fmla="*/ 7772 w 7772"/>
                <a:gd name="connsiteY2" fmla="*/ 0 h 23774"/>
              </a:gdLst>
              <a:ahLst/>
              <a:cxnLst>
                <a:cxn ang="0">
                  <a:pos x="connsiteX0" y="connsiteY0"/>
                </a:cxn>
                <a:cxn ang="0">
                  <a:pos x="connsiteX1" y="connsiteY1"/>
                </a:cxn>
                <a:cxn ang="0">
                  <a:pos x="connsiteX2" y="connsiteY2"/>
                </a:cxn>
              </a:cxnLst>
              <a:rect l="l" t="t" r="r" b="b"/>
              <a:pathLst>
                <a:path w="7772" h="23774">
                  <a:moveTo>
                    <a:pt x="7772" y="0"/>
                  </a:moveTo>
                  <a:cubicBezTo>
                    <a:pt x="5258" y="8001"/>
                    <a:pt x="2515" y="15774"/>
                    <a:pt x="0" y="23775"/>
                  </a:cubicBezTo>
                  <a:cubicBezTo>
                    <a:pt x="2743" y="16002"/>
                    <a:pt x="5258" y="8001"/>
                    <a:pt x="7772" y="0"/>
                  </a:cubicBezTo>
                  <a:close/>
                </a:path>
              </a:pathLst>
            </a:custGeom>
            <a:solidFill>
              <a:srgbClr val="FFFFFF"/>
            </a:solidFill>
            <a:ln w="2286" cap="flat">
              <a:noFill/>
              <a:prstDash val="solid"/>
              <a:miter/>
            </a:ln>
          </p:spPr>
          <p:txBody>
            <a:bodyPr rtlCol="0" anchor="ctr"/>
            <a:lstStyle/>
            <a:p>
              <a:endParaRPr lang="en-US"/>
            </a:p>
          </p:txBody>
        </p:sp>
        <p:sp>
          <p:nvSpPr>
            <p:cNvPr id="21" name="Freeform 79">
              <a:extLst>
                <a:ext uri="{FF2B5EF4-FFF2-40B4-BE49-F238E27FC236}">
                  <a16:creationId xmlns:a16="http://schemas.microsoft.com/office/drawing/2014/main" id="{9388B55B-C8F6-24D5-5E82-C6CAB08A6AFA}"/>
                </a:ext>
              </a:extLst>
            </p:cNvPr>
            <p:cNvSpPr/>
            <p:nvPr/>
          </p:nvSpPr>
          <p:spPr>
            <a:xfrm>
              <a:off x="3237128" y="5322265"/>
              <a:ext cx="228" cy="1600"/>
            </a:xfrm>
            <a:custGeom>
              <a:avLst/>
              <a:gdLst>
                <a:gd name="connsiteX0" fmla="*/ 0 w 228"/>
                <a:gd name="connsiteY0" fmla="*/ 0 h 1600"/>
                <a:gd name="connsiteX1" fmla="*/ 229 w 228"/>
                <a:gd name="connsiteY1" fmla="*/ 1600 h 1600"/>
                <a:gd name="connsiteX2" fmla="*/ 0 w 228"/>
                <a:gd name="connsiteY2" fmla="*/ 0 h 1600"/>
              </a:gdLst>
              <a:ahLst/>
              <a:cxnLst>
                <a:cxn ang="0">
                  <a:pos x="connsiteX0" y="connsiteY0"/>
                </a:cxn>
                <a:cxn ang="0">
                  <a:pos x="connsiteX1" y="connsiteY1"/>
                </a:cxn>
                <a:cxn ang="0">
                  <a:pos x="connsiteX2" y="connsiteY2"/>
                </a:cxn>
              </a:cxnLst>
              <a:rect l="l" t="t" r="r" b="b"/>
              <a:pathLst>
                <a:path w="228" h="1600">
                  <a:moveTo>
                    <a:pt x="0" y="0"/>
                  </a:moveTo>
                  <a:cubicBezTo>
                    <a:pt x="0" y="457"/>
                    <a:pt x="229" y="1143"/>
                    <a:pt x="229" y="1600"/>
                  </a:cubicBezTo>
                  <a:cubicBezTo>
                    <a:pt x="229" y="1143"/>
                    <a:pt x="0" y="686"/>
                    <a:pt x="0" y="0"/>
                  </a:cubicBezTo>
                  <a:close/>
                </a:path>
              </a:pathLst>
            </a:custGeom>
            <a:solidFill>
              <a:srgbClr val="FFFFFF"/>
            </a:solidFill>
            <a:ln w="2286" cap="flat">
              <a:noFill/>
              <a:prstDash val="solid"/>
              <a:miter/>
            </a:ln>
          </p:spPr>
          <p:txBody>
            <a:bodyPr rtlCol="0" anchor="ctr"/>
            <a:lstStyle/>
            <a:p>
              <a:endParaRPr lang="en-US"/>
            </a:p>
          </p:txBody>
        </p:sp>
        <p:sp>
          <p:nvSpPr>
            <p:cNvPr id="22" name="Freeform 80">
              <a:extLst>
                <a:ext uri="{FF2B5EF4-FFF2-40B4-BE49-F238E27FC236}">
                  <a16:creationId xmlns:a16="http://schemas.microsoft.com/office/drawing/2014/main" id="{DE327A89-E5FB-1E74-9BE9-5A765EB98794}"/>
                </a:ext>
              </a:extLst>
            </p:cNvPr>
            <p:cNvSpPr/>
            <p:nvPr/>
          </p:nvSpPr>
          <p:spPr>
            <a:xfrm>
              <a:off x="3206953" y="5251170"/>
              <a:ext cx="2286" cy="2286"/>
            </a:xfrm>
            <a:custGeom>
              <a:avLst/>
              <a:gdLst>
                <a:gd name="connsiteX0" fmla="*/ 0 w 2286"/>
                <a:gd name="connsiteY0" fmla="*/ 0 h 2286"/>
                <a:gd name="connsiteX1" fmla="*/ 2286 w 2286"/>
                <a:gd name="connsiteY1" fmla="*/ 2286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686" y="685"/>
                    <a:pt x="1372" y="1600"/>
                    <a:pt x="2286" y="2286"/>
                  </a:cubicBezTo>
                  <a:cubicBezTo>
                    <a:pt x="1600" y="1600"/>
                    <a:pt x="914" y="914"/>
                    <a:pt x="0" y="0"/>
                  </a:cubicBezTo>
                  <a:close/>
                </a:path>
              </a:pathLst>
            </a:custGeom>
            <a:solidFill>
              <a:srgbClr val="FFFFFF"/>
            </a:solidFill>
            <a:ln w="2286" cap="flat">
              <a:noFill/>
              <a:prstDash val="solid"/>
              <a:miter/>
            </a:ln>
          </p:spPr>
          <p:txBody>
            <a:bodyPr rtlCol="0" anchor="ctr"/>
            <a:lstStyle/>
            <a:p>
              <a:endParaRPr lang="en-US"/>
            </a:p>
          </p:txBody>
        </p:sp>
        <p:sp>
          <p:nvSpPr>
            <p:cNvPr id="23" name="Freeform 81">
              <a:extLst>
                <a:ext uri="{FF2B5EF4-FFF2-40B4-BE49-F238E27FC236}">
                  <a16:creationId xmlns:a16="http://schemas.microsoft.com/office/drawing/2014/main" id="{9950FC95-4F9B-3B27-2884-F7F368BA9391}"/>
                </a:ext>
              </a:extLst>
            </p:cNvPr>
            <p:cNvSpPr/>
            <p:nvPr/>
          </p:nvSpPr>
          <p:spPr>
            <a:xfrm>
              <a:off x="3182721" y="5233568"/>
              <a:ext cx="3429" cy="1828"/>
            </a:xfrm>
            <a:custGeom>
              <a:avLst/>
              <a:gdLst>
                <a:gd name="connsiteX0" fmla="*/ 0 w 3429"/>
                <a:gd name="connsiteY0" fmla="*/ 0 h 1828"/>
                <a:gd name="connsiteX1" fmla="*/ 3429 w 3429"/>
                <a:gd name="connsiteY1" fmla="*/ 1829 h 1828"/>
                <a:gd name="connsiteX2" fmla="*/ 0 w 3429"/>
                <a:gd name="connsiteY2" fmla="*/ 0 h 1828"/>
              </a:gdLst>
              <a:ahLst/>
              <a:cxnLst>
                <a:cxn ang="0">
                  <a:pos x="connsiteX0" y="connsiteY0"/>
                </a:cxn>
                <a:cxn ang="0">
                  <a:pos x="connsiteX1" y="connsiteY1"/>
                </a:cxn>
                <a:cxn ang="0">
                  <a:pos x="connsiteX2" y="connsiteY2"/>
                </a:cxn>
              </a:cxnLst>
              <a:rect l="l" t="t" r="r" b="b"/>
              <a:pathLst>
                <a:path w="3429" h="1828">
                  <a:moveTo>
                    <a:pt x="0" y="0"/>
                  </a:moveTo>
                  <a:cubicBezTo>
                    <a:pt x="1143" y="686"/>
                    <a:pt x="2286" y="1143"/>
                    <a:pt x="3429" y="1829"/>
                  </a:cubicBezTo>
                  <a:cubicBezTo>
                    <a:pt x="2286" y="1143"/>
                    <a:pt x="1143" y="686"/>
                    <a:pt x="0" y="0"/>
                  </a:cubicBezTo>
                  <a:close/>
                </a:path>
              </a:pathLst>
            </a:custGeom>
            <a:solidFill>
              <a:srgbClr val="FFFFFF"/>
            </a:solidFill>
            <a:ln w="2286" cap="flat">
              <a:noFill/>
              <a:prstDash val="solid"/>
              <a:miter/>
            </a:ln>
          </p:spPr>
          <p:txBody>
            <a:bodyPr rtlCol="0" anchor="ctr"/>
            <a:lstStyle/>
            <a:p>
              <a:endParaRPr lang="en-US"/>
            </a:p>
          </p:txBody>
        </p:sp>
        <p:sp>
          <p:nvSpPr>
            <p:cNvPr id="24" name="Freeform 82">
              <a:extLst>
                <a:ext uri="{FF2B5EF4-FFF2-40B4-BE49-F238E27FC236}">
                  <a16:creationId xmlns:a16="http://schemas.microsoft.com/office/drawing/2014/main" id="{557981C6-4FE0-DBFC-A26D-309FB303D877}"/>
                </a:ext>
              </a:extLst>
            </p:cNvPr>
            <p:cNvSpPr/>
            <p:nvPr/>
          </p:nvSpPr>
          <p:spPr>
            <a:xfrm>
              <a:off x="3171291" y="5228539"/>
              <a:ext cx="3886" cy="1600"/>
            </a:xfrm>
            <a:custGeom>
              <a:avLst/>
              <a:gdLst>
                <a:gd name="connsiteX0" fmla="*/ 0 w 3886"/>
                <a:gd name="connsiteY0" fmla="*/ 0 h 1600"/>
                <a:gd name="connsiteX1" fmla="*/ 3886 w 3886"/>
                <a:gd name="connsiteY1" fmla="*/ 1600 h 1600"/>
                <a:gd name="connsiteX2" fmla="*/ 0 w 3886"/>
                <a:gd name="connsiteY2" fmla="*/ 0 h 1600"/>
              </a:gdLst>
              <a:ahLst/>
              <a:cxnLst>
                <a:cxn ang="0">
                  <a:pos x="connsiteX0" y="connsiteY0"/>
                </a:cxn>
                <a:cxn ang="0">
                  <a:pos x="connsiteX1" y="connsiteY1"/>
                </a:cxn>
                <a:cxn ang="0">
                  <a:pos x="connsiteX2" y="connsiteY2"/>
                </a:cxn>
              </a:cxnLst>
              <a:rect l="l" t="t" r="r" b="b"/>
              <a:pathLst>
                <a:path w="3886" h="1600">
                  <a:moveTo>
                    <a:pt x="0" y="0"/>
                  </a:moveTo>
                  <a:cubicBezTo>
                    <a:pt x="1372" y="457"/>
                    <a:pt x="2515" y="915"/>
                    <a:pt x="3886" y="1600"/>
                  </a:cubicBezTo>
                  <a:cubicBezTo>
                    <a:pt x="2515" y="915"/>
                    <a:pt x="1143" y="457"/>
                    <a:pt x="0" y="0"/>
                  </a:cubicBezTo>
                  <a:close/>
                </a:path>
              </a:pathLst>
            </a:custGeom>
            <a:solidFill>
              <a:srgbClr val="FFFFFF"/>
            </a:solidFill>
            <a:ln w="2286" cap="flat">
              <a:noFill/>
              <a:prstDash val="solid"/>
              <a:miter/>
            </a:ln>
          </p:spPr>
          <p:txBody>
            <a:bodyPr rtlCol="0" anchor="ctr"/>
            <a:lstStyle/>
            <a:p>
              <a:endParaRPr lang="en-US"/>
            </a:p>
          </p:txBody>
        </p:sp>
        <p:sp>
          <p:nvSpPr>
            <p:cNvPr id="25" name="Freeform 83">
              <a:extLst>
                <a:ext uri="{FF2B5EF4-FFF2-40B4-BE49-F238E27FC236}">
                  <a16:creationId xmlns:a16="http://schemas.microsoft.com/office/drawing/2014/main" id="{6CF11013-0104-889F-1805-CD3AD4C1BE4B}"/>
                </a:ext>
              </a:extLst>
            </p:cNvPr>
            <p:cNvSpPr/>
            <p:nvPr/>
          </p:nvSpPr>
          <p:spPr>
            <a:xfrm>
              <a:off x="3228213" y="5286146"/>
              <a:ext cx="914" cy="2514"/>
            </a:xfrm>
            <a:custGeom>
              <a:avLst/>
              <a:gdLst>
                <a:gd name="connsiteX0" fmla="*/ 0 w 914"/>
                <a:gd name="connsiteY0" fmla="*/ 0 h 2514"/>
                <a:gd name="connsiteX1" fmla="*/ 914 w 914"/>
                <a:gd name="connsiteY1" fmla="*/ 2515 h 2514"/>
                <a:gd name="connsiteX2" fmla="*/ 0 w 914"/>
                <a:gd name="connsiteY2" fmla="*/ 0 h 2514"/>
              </a:gdLst>
              <a:ahLst/>
              <a:cxnLst>
                <a:cxn ang="0">
                  <a:pos x="connsiteX0" y="connsiteY0"/>
                </a:cxn>
                <a:cxn ang="0">
                  <a:pos x="connsiteX1" y="connsiteY1"/>
                </a:cxn>
                <a:cxn ang="0">
                  <a:pos x="connsiteX2" y="connsiteY2"/>
                </a:cxn>
              </a:cxnLst>
              <a:rect l="l" t="t" r="r" b="b"/>
              <a:pathLst>
                <a:path w="914" h="2514">
                  <a:moveTo>
                    <a:pt x="0" y="0"/>
                  </a:moveTo>
                  <a:cubicBezTo>
                    <a:pt x="229" y="686"/>
                    <a:pt x="457" y="1601"/>
                    <a:pt x="914" y="2515"/>
                  </a:cubicBezTo>
                  <a:cubicBezTo>
                    <a:pt x="686" y="1601"/>
                    <a:pt x="457" y="686"/>
                    <a:pt x="0" y="0"/>
                  </a:cubicBezTo>
                  <a:close/>
                </a:path>
              </a:pathLst>
            </a:custGeom>
            <a:solidFill>
              <a:srgbClr val="FFFFFF"/>
            </a:solidFill>
            <a:ln w="2286" cap="flat">
              <a:noFill/>
              <a:prstDash val="solid"/>
              <a:miter/>
            </a:ln>
          </p:spPr>
          <p:txBody>
            <a:bodyPr rtlCol="0" anchor="ctr"/>
            <a:lstStyle/>
            <a:p>
              <a:endParaRPr lang="en-US"/>
            </a:p>
          </p:txBody>
        </p:sp>
        <p:sp>
          <p:nvSpPr>
            <p:cNvPr id="26" name="Freeform 84">
              <a:extLst>
                <a:ext uri="{FF2B5EF4-FFF2-40B4-BE49-F238E27FC236}">
                  <a16:creationId xmlns:a16="http://schemas.microsoft.com/office/drawing/2014/main" id="{1F1D5B4C-0A0E-4D24-CC56-AFE4D2B09D93}"/>
                </a:ext>
              </a:extLst>
            </p:cNvPr>
            <p:cNvSpPr/>
            <p:nvPr/>
          </p:nvSpPr>
          <p:spPr>
            <a:xfrm>
              <a:off x="3209467" y="5253913"/>
              <a:ext cx="2057" cy="2286"/>
            </a:xfrm>
            <a:custGeom>
              <a:avLst/>
              <a:gdLst>
                <a:gd name="connsiteX0" fmla="*/ 0 w 2057"/>
                <a:gd name="connsiteY0" fmla="*/ 0 h 2286"/>
                <a:gd name="connsiteX1" fmla="*/ 2057 w 2057"/>
                <a:gd name="connsiteY1" fmla="*/ 2286 h 2286"/>
                <a:gd name="connsiteX2" fmla="*/ 0 w 2057"/>
                <a:gd name="connsiteY2" fmla="*/ 0 h 2286"/>
              </a:gdLst>
              <a:ahLst/>
              <a:cxnLst>
                <a:cxn ang="0">
                  <a:pos x="connsiteX0" y="connsiteY0"/>
                </a:cxn>
                <a:cxn ang="0">
                  <a:pos x="connsiteX1" y="connsiteY1"/>
                </a:cxn>
                <a:cxn ang="0">
                  <a:pos x="connsiteX2" y="connsiteY2"/>
                </a:cxn>
              </a:cxnLst>
              <a:rect l="l" t="t" r="r" b="b"/>
              <a:pathLst>
                <a:path w="2057" h="2286">
                  <a:moveTo>
                    <a:pt x="0" y="0"/>
                  </a:moveTo>
                  <a:cubicBezTo>
                    <a:pt x="686" y="686"/>
                    <a:pt x="1372" y="1600"/>
                    <a:pt x="2057" y="2286"/>
                  </a:cubicBezTo>
                  <a:cubicBezTo>
                    <a:pt x="1372" y="1600"/>
                    <a:pt x="686" y="914"/>
                    <a:pt x="0" y="0"/>
                  </a:cubicBezTo>
                  <a:close/>
                </a:path>
              </a:pathLst>
            </a:custGeom>
            <a:solidFill>
              <a:srgbClr val="FFFFFF"/>
            </a:solidFill>
            <a:ln w="2286" cap="flat">
              <a:noFill/>
              <a:prstDash val="solid"/>
              <a:miter/>
            </a:ln>
          </p:spPr>
          <p:txBody>
            <a:bodyPr rtlCol="0" anchor="ctr"/>
            <a:lstStyle/>
            <a:p>
              <a:endParaRPr lang="en-US"/>
            </a:p>
          </p:txBody>
        </p:sp>
        <p:sp>
          <p:nvSpPr>
            <p:cNvPr id="27" name="Freeform 85">
              <a:extLst>
                <a:ext uri="{FF2B5EF4-FFF2-40B4-BE49-F238E27FC236}">
                  <a16:creationId xmlns:a16="http://schemas.microsoft.com/office/drawing/2014/main" id="{E5164406-7CFE-B96E-05E5-F21A69B529FB}"/>
                </a:ext>
              </a:extLst>
            </p:cNvPr>
            <p:cNvSpPr/>
            <p:nvPr/>
          </p:nvSpPr>
          <p:spPr>
            <a:xfrm>
              <a:off x="3175177" y="5230139"/>
              <a:ext cx="3657" cy="1600"/>
            </a:xfrm>
            <a:custGeom>
              <a:avLst/>
              <a:gdLst>
                <a:gd name="connsiteX0" fmla="*/ 0 w 3657"/>
                <a:gd name="connsiteY0" fmla="*/ 0 h 1600"/>
                <a:gd name="connsiteX1" fmla="*/ 3658 w 3657"/>
                <a:gd name="connsiteY1" fmla="*/ 1601 h 1600"/>
                <a:gd name="connsiteX2" fmla="*/ 0 w 3657"/>
                <a:gd name="connsiteY2" fmla="*/ 0 h 1600"/>
              </a:gdLst>
              <a:ahLst/>
              <a:cxnLst>
                <a:cxn ang="0">
                  <a:pos x="connsiteX0" y="connsiteY0"/>
                </a:cxn>
                <a:cxn ang="0">
                  <a:pos x="connsiteX1" y="connsiteY1"/>
                </a:cxn>
                <a:cxn ang="0">
                  <a:pos x="connsiteX2" y="connsiteY2"/>
                </a:cxn>
              </a:cxnLst>
              <a:rect l="l" t="t" r="r" b="b"/>
              <a:pathLst>
                <a:path w="3657" h="1600">
                  <a:moveTo>
                    <a:pt x="0" y="0"/>
                  </a:moveTo>
                  <a:cubicBezTo>
                    <a:pt x="1143" y="458"/>
                    <a:pt x="2515" y="1143"/>
                    <a:pt x="3658" y="1601"/>
                  </a:cubicBezTo>
                  <a:cubicBezTo>
                    <a:pt x="2515" y="1143"/>
                    <a:pt x="1372" y="458"/>
                    <a:pt x="0" y="0"/>
                  </a:cubicBezTo>
                  <a:close/>
                </a:path>
              </a:pathLst>
            </a:custGeom>
            <a:solidFill>
              <a:srgbClr val="FFFFFF"/>
            </a:solidFill>
            <a:ln w="2286" cap="flat">
              <a:noFill/>
              <a:prstDash val="solid"/>
              <a:miter/>
            </a:ln>
          </p:spPr>
          <p:txBody>
            <a:bodyPr rtlCol="0" anchor="ctr"/>
            <a:lstStyle/>
            <a:p>
              <a:endParaRPr lang="en-US"/>
            </a:p>
          </p:txBody>
        </p:sp>
        <p:sp>
          <p:nvSpPr>
            <p:cNvPr id="28" name="Freeform 86">
              <a:extLst>
                <a:ext uri="{FF2B5EF4-FFF2-40B4-BE49-F238E27FC236}">
                  <a16:creationId xmlns:a16="http://schemas.microsoft.com/office/drawing/2014/main" id="{86B85340-7742-3DA4-192B-F045478273DB}"/>
                </a:ext>
              </a:extLst>
            </p:cNvPr>
            <p:cNvSpPr/>
            <p:nvPr/>
          </p:nvSpPr>
          <p:spPr>
            <a:xfrm>
              <a:off x="3179064" y="5231739"/>
              <a:ext cx="3429" cy="1600"/>
            </a:xfrm>
            <a:custGeom>
              <a:avLst/>
              <a:gdLst>
                <a:gd name="connsiteX0" fmla="*/ 0 w 3429"/>
                <a:gd name="connsiteY0" fmla="*/ 0 h 1600"/>
                <a:gd name="connsiteX1" fmla="*/ 3429 w 3429"/>
                <a:gd name="connsiteY1" fmla="*/ 1600 h 1600"/>
                <a:gd name="connsiteX2" fmla="*/ 0 w 3429"/>
                <a:gd name="connsiteY2" fmla="*/ 0 h 1600"/>
              </a:gdLst>
              <a:ahLst/>
              <a:cxnLst>
                <a:cxn ang="0">
                  <a:pos x="connsiteX0" y="connsiteY0"/>
                </a:cxn>
                <a:cxn ang="0">
                  <a:pos x="connsiteX1" y="connsiteY1"/>
                </a:cxn>
                <a:cxn ang="0">
                  <a:pos x="connsiteX2" y="connsiteY2"/>
                </a:cxn>
              </a:cxnLst>
              <a:rect l="l" t="t" r="r" b="b"/>
              <a:pathLst>
                <a:path w="3429" h="1600">
                  <a:moveTo>
                    <a:pt x="0" y="0"/>
                  </a:moveTo>
                  <a:cubicBezTo>
                    <a:pt x="1143" y="457"/>
                    <a:pt x="2286" y="1143"/>
                    <a:pt x="3429" y="1600"/>
                  </a:cubicBezTo>
                  <a:cubicBezTo>
                    <a:pt x="2286" y="1143"/>
                    <a:pt x="1143" y="685"/>
                    <a:pt x="0" y="0"/>
                  </a:cubicBezTo>
                  <a:close/>
                </a:path>
              </a:pathLst>
            </a:custGeom>
            <a:solidFill>
              <a:srgbClr val="FFFFFF"/>
            </a:solidFill>
            <a:ln w="2286" cap="flat">
              <a:noFill/>
              <a:prstDash val="solid"/>
              <a:miter/>
            </a:ln>
          </p:spPr>
          <p:txBody>
            <a:bodyPr rtlCol="0" anchor="ctr"/>
            <a:lstStyle/>
            <a:p>
              <a:endParaRPr lang="en-US"/>
            </a:p>
          </p:txBody>
        </p:sp>
        <p:sp>
          <p:nvSpPr>
            <p:cNvPr id="29" name="Freeform 87">
              <a:extLst>
                <a:ext uri="{FF2B5EF4-FFF2-40B4-BE49-F238E27FC236}">
                  <a16:creationId xmlns:a16="http://schemas.microsoft.com/office/drawing/2014/main" id="{15A65388-AA7F-056E-94C6-A3849116BE2B}"/>
                </a:ext>
              </a:extLst>
            </p:cNvPr>
            <p:cNvSpPr/>
            <p:nvPr/>
          </p:nvSpPr>
          <p:spPr>
            <a:xfrm>
              <a:off x="2537383" y="5215205"/>
              <a:ext cx="900694" cy="908365"/>
            </a:xfrm>
            <a:custGeom>
              <a:avLst/>
              <a:gdLst>
                <a:gd name="connsiteX0" fmla="*/ 360502 w 900694"/>
                <a:gd name="connsiteY0" fmla="*/ 449960 h 908365"/>
                <a:gd name="connsiteX1" fmla="*/ 312953 w 900694"/>
                <a:gd name="connsiteY1" fmla="*/ 464590 h 908365"/>
                <a:gd name="connsiteX2" fmla="*/ 281178 w 900694"/>
                <a:gd name="connsiteY2" fmla="*/ 426414 h 908365"/>
                <a:gd name="connsiteX3" fmla="*/ 276835 w 900694"/>
                <a:gd name="connsiteY3" fmla="*/ 344347 h 908365"/>
                <a:gd name="connsiteX4" fmla="*/ 264719 w 900694"/>
                <a:gd name="connsiteY4" fmla="*/ 305942 h 908365"/>
                <a:gd name="connsiteX5" fmla="*/ 222656 w 900694"/>
                <a:gd name="connsiteY5" fmla="*/ 315086 h 908365"/>
                <a:gd name="connsiteX6" fmla="*/ 220828 w 900694"/>
                <a:gd name="connsiteY6" fmla="*/ 332459 h 908365"/>
                <a:gd name="connsiteX7" fmla="*/ 223114 w 900694"/>
                <a:gd name="connsiteY7" fmla="*/ 456132 h 908365"/>
                <a:gd name="connsiteX8" fmla="*/ 215798 w 900694"/>
                <a:gd name="connsiteY8" fmla="*/ 490193 h 908365"/>
                <a:gd name="connsiteX9" fmla="*/ 173965 w 900694"/>
                <a:gd name="connsiteY9" fmla="*/ 497280 h 908365"/>
                <a:gd name="connsiteX10" fmla="*/ 13487 w 900694"/>
                <a:gd name="connsiteY10" fmla="*/ 518768 h 908365"/>
                <a:gd name="connsiteX11" fmla="*/ 13716 w 900694"/>
                <a:gd name="connsiteY11" fmla="*/ 556945 h 908365"/>
                <a:gd name="connsiteX12" fmla="*/ 50292 w 900694"/>
                <a:gd name="connsiteY12" fmla="*/ 603122 h 908365"/>
                <a:gd name="connsiteX13" fmla="*/ 53950 w 900694"/>
                <a:gd name="connsiteY13" fmla="*/ 650442 h 908365"/>
                <a:gd name="connsiteX14" fmla="*/ 13487 w 900694"/>
                <a:gd name="connsiteY14" fmla="*/ 668273 h 908365"/>
                <a:gd name="connsiteX15" fmla="*/ 0 w 900694"/>
                <a:gd name="connsiteY15" fmla="*/ 667130 h 908365"/>
                <a:gd name="connsiteX16" fmla="*/ 20803 w 900694"/>
                <a:gd name="connsiteY16" fmla="*/ 674217 h 908365"/>
                <a:gd name="connsiteX17" fmla="*/ 171907 w 900694"/>
                <a:gd name="connsiteY17" fmla="*/ 675817 h 908365"/>
                <a:gd name="connsiteX18" fmla="*/ 294437 w 900694"/>
                <a:gd name="connsiteY18" fmla="*/ 770686 h 908365"/>
                <a:gd name="connsiteX19" fmla="*/ 338099 w 900694"/>
                <a:gd name="connsiteY19" fmla="*/ 841095 h 908365"/>
                <a:gd name="connsiteX20" fmla="*/ 422681 w 900694"/>
                <a:gd name="connsiteY20" fmla="*/ 884300 h 908365"/>
                <a:gd name="connsiteX21" fmla="*/ 531724 w 900694"/>
                <a:gd name="connsiteY21" fmla="*/ 897330 h 908365"/>
                <a:gd name="connsiteX22" fmla="*/ 629336 w 900694"/>
                <a:gd name="connsiteY22" fmla="*/ 901216 h 908365"/>
                <a:gd name="connsiteX23" fmla="*/ 779297 w 900694"/>
                <a:gd name="connsiteY23" fmla="*/ 899388 h 908365"/>
                <a:gd name="connsiteX24" fmla="*/ 877367 w 900694"/>
                <a:gd name="connsiteY24" fmla="*/ 796746 h 908365"/>
                <a:gd name="connsiteX25" fmla="*/ 890397 w 900694"/>
                <a:gd name="connsiteY25" fmla="*/ 703477 h 908365"/>
                <a:gd name="connsiteX26" fmla="*/ 887425 w 900694"/>
                <a:gd name="connsiteY26" fmla="*/ 726337 h 908365"/>
                <a:gd name="connsiteX27" fmla="*/ 900227 w 900694"/>
                <a:gd name="connsiteY27" fmla="*/ 459790 h 908365"/>
                <a:gd name="connsiteX28" fmla="*/ 896112 w 900694"/>
                <a:gd name="connsiteY28" fmla="*/ 348919 h 908365"/>
                <a:gd name="connsiteX29" fmla="*/ 854050 w 900694"/>
                <a:gd name="connsiteY29" fmla="*/ 284225 h 908365"/>
                <a:gd name="connsiteX30" fmla="*/ 865937 w 900694"/>
                <a:gd name="connsiteY30" fmla="*/ 285368 h 908365"/>
                <a:gd name="connsiteX31" fmla="*/ 743407 w 900694"/>
                <a:gd name="connsiteY31" fmla="*/ 285596 h 908365"/>
                <a:gd name="connsiteX32" fmla="*/ 693115 w 900694"/>
                <a:gd name="connsiteY32" fmla="*/ 273252 h 908365"/>
                <a:gd name="connsiteX33" fmla="*/ 673913 w 900694"/>
                <a:gd name="connsiteY33" fmla="*/ 243077 h 908365"/>
                <a:gd name="connsiteX34" fmla="*/ 673913 w 900694"/>
                <a:gd name="connsiteY34" fmla="*/ 243077 h 908365"/>
                <a:gd name="connsiteX35" fmla="*/ 650367 w 900694"/>
                <a:gd name="connsiteY35" fmla="*/ 72998 h 908365"/>
                <a:gd name="connsiteX36" fmla="*/ 633908 w 900694"/>
                <a:gd name="connsiteY36" fmla="*/ 13105 h 908365"/>
                <a:gd name="connsiteX37" fmla="*/ 621563 w 900694"/>
                <a:gd name="connsiteY37" fmla="*/ 8990 h 908365"/>
                <a:gd name="connsiteX38" fmla="*/ 557784 w 900694"/>
                <a:gd name="connsiteY38" fmla="*/ 75 h 908365"/>
                <a:gd name="connsiteX39" fmla="*/ 436626 w 900694"/>
                <a:gd name="connsiteY39" fmla="*/ 89229 h 908365"/>
                <a:gd name="connsiteX40" fmla="*/ 434340 w 900694"/>
                <a:gd name="connsiteY40" fmla="*/ 153466 h 908365"/>
                <a:gd name="connsiteX41" fmla="*/ 459943 w 900694"/>
                <a:gd name="connsiteY41" fmla="*/ 225246 h 908365"/>
                <a:gd name="connsiteX42" fmla="*/ 440969 w 900694"/>
                <a:gd name="connsiteY42" fmla="*/ 275538 h 908365"/>
                <a:gd name="connsiteX43" fmla="*/ 412623 w 900694"/>
                <a:gd name="connsiteY43" fmla="*/ 281024 h 908365"/>
                <a:gd name="connsiteX44" fmla="*/ 374218 w 900694"/>
                <a:gd name="connsiteY44" fmla="*/ 286054 h 908365"/>
                <a:gd name="connsiteX45" fmla="*/ 388391 w 900694"/>
                <a:gd name="connsiteY45" fmla="*/ 342518 h 908365"/>
                <a:gd name="connsiteX46" fmla="*/ 360502 w 900694"/>
                <a:gd name="connsiteY46" fmla="*/ 449960 h 90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0694" h="908365">
                  <a:moveTo>
                    <a:pt x="360502" y="449960"/>
                  </a:moveTo>
                  <a:cubicBezTo>
                    <a:pt x="347701" y="463676"/>
                    <a:pt x="332384" y="471220"/>
                    <a:pt x="312953" y="464590"/>
                  </a:cubicBezTo>
                  <a:cubicBezTo>
                    <a:pt x="294208" y="458418"/>
                    <a:pt x="284836" y="446074"/>
                    <a:pt x="281178" y="426414"/>
                  </a:cubicBezTo>
                  <a:cubicBezTo>
                    <a:pt x="275920" y="398982"/>
                    <a:pt x="277292" y="371779"/>
                    <a:pt x="276835" y="344347"/>
                  </a:cubicBezTo>
                  <a:cubicBezTo>
                    <a:pt x="276606" y="330173"/>
                    <a:pt x="275006" y="316686"/>
                    <a:pt x="264719" y="305942"/>
                  </a:cubicBezTo>
                  <a:cubicBezTo>
                    <a:pt x="250317" y="290626"/>
                    <a:pt x="229286" y="295198"/>
                    <a:pt x="222656" y="315086"/>
                  </a:cubicBezTo>
                  <a:cubicBezTo>
                    <a:pt x="220828" y="320572"/>
                    <a:pt x="220599" y="326744"/>
                    <a:pt x="220828" y="332459"/>
                  </a:cubicBezTo>
                  <a:cubicBezTo>
                    <a:pt x="222656" y="373607"/>
                    <a:pt x="218542" y="414984"/>
                    <a:pt x="223114" y="456132"/>
                  </a:cubicBezTo>
                  <a:cubicBezTo>
                    <a:pt x="224485" y="468019"/>
                    <a:pt x="221971" y="479678"/>
                    <a:pt x="215798" y="490193"/>
                  </a:cubicBezTo>
                  <a:cubicBezTo>
                    <a:pt x="205511" y="507567"/>
                    <a:pt x="189738" y="508939"/>
                    <a:pt x="173965" y="497280"/>
                  </a:cubicBezTo>
                  <a:cubicBezTo>
                    <a:pt x="95326" y="453160"/>
                    <a:pt x="34519" y="488822"/>
                    <a:pt x="13487" y="518768"/>
                  </a:cubicBezTo>
                  <a:cubicBezTo>
                    <a:pt x="0" y="537971"/>
                    <a:pt x="-457" y="538200"/>
                    <a:pt x="13716" y="556945"/>
                  </a:cubicBezTo>
                  <a:cubicBezTo>
                    <a:pt x="25603" y="572490"/>
                    <a:pt x="38862" y="587120"/>
                    <a:pt x="50292" y="603122"/>
                  </a:cubicBezTo>
                  <a:cubicBezTo>
                    <a:pt x="60808" y="617752"/>
                    <a:pt x="62865" y="634212"/>
                    <a:pt x="53950" y="650442"/>
                  </a:cubicBezTo>
                  <a:cubicBezTo>
                    <a:pt x="45263" y="666444"/>
                    <a:pt x="29947" y="669416"/>
                    <a:pt x="13487" y="668273"/>
                  </a:cubicBezTo>
                  <a:cubicBezTo>
                    <a:pt x="9144" y="668044"/>
                    <a:pt x="4572" y="667587"/>
                    <a:pt x="0" y="667130"/>
                  </a:cubicBezTo>
                  <a:cubicBezTo>
                    <a:pt x="6858" y="669873"/>
                    <a:pt x="13716" y="672388"/>
                    <a:pt x="20803" y="674217"/>
                  </a:cubicBezTo>
                  <a:cubicBezTo>
                    <a:pt x="70866" y="687704"/>
                    <a:pt x="121387" y="683361"/>
                    <a:pt x="171907" y="675817"/>
                  </a:cubicBezTo>
                  <a:cubicBezTo>
                    <a:pt x="183109" y="674217"/>
                    <a:pt x="249860" y="670559"/>
                    <a:pt x="294437" y="770686"/>
                  </a:cubicBezTo>
                  <a:cubicBezTo>
                    <a:pt x="305867" y="796289"/>
                    <a:pt x="316611" y="822121"/>
                    <a:pt x="338099" y="841095"/>
                  </a:cubicBezTo>
                  <a:cubicBezTo>
                    <a:pt x="362331" y="862583"/>
                    <a:pt x="391135" y="876985"/>
                    <a:pt x="422681" y="884300"/>
                  </a:cubicBezTo>
                  <a:cubicBezTo>
                    <a:pt x="457886" y="892530"/>
                    <a:pt x="495376" y="895273"/>
                    <a:pt x="531724" y="897330"/>
                  </a:cubicBezTo>
                  <a:cubicBezTo>
                    <a:pt x="564185" y="899388"/>
                    <a:pt x="596875" y="900302"/>
                    <a:pt x="629336" y="901216"/>
                  </a:cubicBezTo>
                  <a:cubicBezTo>
                    <a:pt x="680085" y="902588"/>
                    <a:pt x="729463" y="917676"/>
                    <a:pt x="779297" y="899388"/>
                  </a:cubicBezTo>
                  <a:cubicBezTo>
                    <a:pt x="827761" y="881557"/>
                    <a:pt x="861822" y="846352"/>
                    <a:pt x="877367" y="796746"/>
                  </a:cubicBezTo>
                  <a:cubicBezTo>
                    <a:pt x="886739" y="766800"/>
                    <a:pt x="886739" y="734567"/>
                    <a:pt x="890397" y="703477"/>
                  </a:cubicBezTo>
                  <a:lnTo>
                    <a:pt x="887425" y="726337"/>
                  </a:lnTo>
                  <a:cubicBezTo>
                    <a:pt x="899312" y="638326"/>
                    <a:pt x="900227" y="548487"/>
                    <a:pt x="900227" y="459790"/>
                  </a:cubicBezTo>
                  <a:cubicBezTo>
                    <a:pt x="900227" y="422985"/>
                    <a:pt x="902741" y="385266"/>
                    <a:pt x="896112" y="348919"/>
                  </a:cubicBezTo>
                  <a:cubicBezTo>
                    <a:pt x="891311" y="322172"/>
                    <a:pt x="875309" y="299770"/>
                    <a:pt x="854050" y="284225"/>
                  </a:cubicBezTo>
                  <a:cubicBezTo>
                    <a:pt x="857936" y="284682"/>
                    <a:pt x="862051" y="284911"/>
                    <a:pt x="865937" y="285368"/>
                  </a:cubicBezTo>
                  <a:cubicBezTo>
                    <a:pt x="825246" y="281024"/>
                    <a:pt x="784327" y="280110"/>
                    <a:pt x="743407" y="285596"/>
                  </a:cubicBezTo>
                  <a:cubicBezTo>
                    <a:pt x="724433" y="288111"/>
                    <a:pt x="708431" y="282625"/>
                    <a:pt x="693115" y="273252"/>
                  </a:cubicBezTo>
                  <a:cubicBezTo>
                    <a:pt x="680542" y="265708"/>
                    <a:pt x="674370" y="255650"/>
                    <a:pt x="673913" y="243077"/>
                  </a:cubicBezTo>
                  <a:cubicBezTo>
                    <a:pt x="673913" y="243077"/>
                    <a:pt x="673913" y="243077"/>
                    <a:pt x="673913" y="243077"/>
                  </a:cubicBezTo>
                  <a:cubicBezTo>
                    <a:pt x="629564" y="221817"/>
                    <a:pt x="655853" y="113232"/>
                    <a:pt x="650367" y="72998"/>
                  </a:cubicBezTo>
                  <a:cubicBezTo>
                    <a:pt x="647624" y="52882"/>
                    <a:pt x="642366" y="32308"/>
                    <a:pt x="633908" y="13105"/>
                  </a:cubicBezTo>
                  <a:cubicBezTo>
                    <a:pt x="630022" y="11505"/>
                    <a:pt x="625907" y="10133"/>
                    <a:pt x="621563" y="8990"/>
                  </a:cubicBezTo>
                  <a:cubicBezTo>
                    <a:pt x="600761" y="3047"/>
                    <a:pt x="579730" y="761"/>
                    <a:pt x="557784" y="75"/>
                  </a:cubicBezTo>
                  <a:cubicBezTo>
                    <a:pt x="496062" y="-1754"/>
                    <a:pt x="451714" y="30022"/>
                    <a:pt x="436626" y="89229"/>
                  </a:cubicBezTo>
                  <a:cubicBezTo>
                    <a:pt x="431140" y="110489"/>
                    <a:pt x="431140" y="131749"/>
                    <a:pt x="434340" y="153466"/>
                  </a:cubicBezTo>
                  <a:cubicBezTo>
                    <a:pt x="437998" y="179297"/>
                    <a:pt x="449885" y="201929"/>
                    <a:pt x="459943" y="225246"/>
                  </a:cubicBezTo>
                  <a:cubicBezTo>
                    <a:pt x="470687" y="249935"/>
                    <a:pt x="464972" y="263422"/>
                    <a:pt x="440969" y="275538"/>
                  </a:cubicBezTo>
                  <a:cubicBezTo>
                    <a:pt x="431825" y="280110"/>
                    <a:pt x="422681" y="282396"/>
                    <a:pt x="412623" y="281024"/>
                  </a:cubicBezTo>
                  <a:cubicBezTo>
                    <a:pt x="399821" y="279196"/>
                    <a:pt x="387477" y="279881"/>
                    <a:pt x="374218" y="286054"/>
                  </a:cubicBezTo>
                  <a:cubicBezTo>
                    <a:pt x="379247" y="305027"/>
                    <a:pt x="386105" y="323544"/>
                    <a:pt x="388391" y="342518"/>
                  </a:cubicBezTo>
                  <a:cubicBezTo>
                    <a:pt x="393192" y="381608"/>
                    <a:pt x="389077" y="419327"/>
                    <a:pt x="360502" y="449960"/>
                  </a:cubicBezTo>
                  <a:close/>
                </a:path>
              </a:pathLst>
            </a:custGeom>
            <a:solidFill>
              <a:srgbClr val="FFFFFF"/>
            </a:solidFill>
            <a:ln w="2286" cap="flat">
              <a:noFill/>
              <a:prstDash val="solid"/>
              <a:miter/>
            </a:ln>
          </p:spPr>
          <p:txBody>
            <a:bodyPr rtlCol="0" anchor="ctr"/>
            <a:lstStyle/>
            <a:p>
              <a:endParaRPr lang="en-US"/>
            </a:p>
          </p:txBody>
        </p:sp>
        <p:sp>
          <p:nvSpPr>
            <p:cNvPr id="30" name="Freeform 88">
              <a:extLst>
                <a:ext uri="{FF2B5EF4-FFF2-40B4-BE49-F238E27FC236}">
                  <a16:creationId xmlns:a16="http://schemas.microsoft.com/office/drawing/2014/main" id="{D187B31B-90D9-E22A-7D60-8C9771AA742F}"/>
                </a:ext>
              </a:extLst>
            </p:cNvPr>
            <p:cNvSpPr/>
            <p:nvPr/>
          </p:nvSpPr>
          <p:spPr>
            <a:xfrm>
              <a:off x="3186150" y="5235397"/>
              <a:ext cx="20802" cy="15544"/>
            </a:xfrm>
            <a:custGeom>
              <a:avLst/>
              <a:gdLst>
                <a:gd name="connsiteX0" fmla="*/ 0 w 20802"/>
                <a:gd name="connsiteY0" fmla="*/ 0 h 15544"/>
                <a:gd name="connsiteX1" fmla="*/ 20803 w 20802"/>
                <a:gd name="connsiteY1" fmla="*/ 15545 h 15544"/>
                <a:gd name="connsiteX2" fmla="*/ 0 w 20802"/>
                <a:gd name="connsiteY2" fmla="*/ 0 h 15544"/>
              </a:gdLst>
              <a:ahLst/>
              <a:cxnLst>
                <a:cxn ang="0">
                  <a:pos x="connsiteX0" y="connsiteY0"/>
                </a:cxn>
                <a:cxn ang="0">
                  <a:pos x="connsiteX1" y="connsiteY1"/>
                </a:cxn>
                <a:cxn ang="0">
                  <a:pos x="connsiteX2" y="connsiteY2"/>
                </a:cxn>
              </a:cxnLst>
              <a:rect l="l" t="t" r="r" b="b"/>
              <a:pathLst>
                <a:path w="20802" h="15544">
                  <a:moveTo>
                    <a:pt x="0" y="0"/>
                  </a:moveTo>
                  <a:cubicBezTo>
                    <a:pt x="8001" y="4344"/>
                    <a:pt x="14859" y="9601"/>
                    <a:pt x="20803" y="15545"/>
                  </a:cubicBezTo>
                  <a:cubicBezTo>
                    <a:pt x="14859" y="9830"/>
                    <a:pt x="8001" y="4572"/>
                    <a:pt x="0" y="0"/>
                  </a:cubicBezTo>
                  <a:close/>
                </a:path>
              </a:pathLst>
            </a:custGeom>
            <a:solidFill>
              <a:srgbClr val="FFFFFF"/>
            </a:solidFill>
            <a:ln w="2286" cap="flat">
              <a:noFill/>
              <a:prstDash val="solid"/>
              <a:miter/>
            </a:ln>
          </p:spPr>
          <p:txBody>
            <a:bodyPr rtlCol="0" anchor="ctr"/>
            <a:lstStyle/>
            <a:p>
              <a:endParaRPr lang="en-US"/>
            </a:p>
          </p:txBody>
        </p:sp>
        <p:sp>
          <p:nvSpPr>
            <p:cNvPr id="31" name="Freeform 89">
              <a:extLst>
                <a:ext uri="{FF2B5EF4-FFF2-40B4-BE49-F238E27FC236}">
                  <a16:creationId xmlns:a16="http://schemas.microsoft.com/office/drawing/2014/main" id="{895FF410-4C43-7426-4EAE-E97342ECB6E1}"/>
                </a:ext>
              </a:extLst>
            </p:cNvPr>
            <p:cNvSpPr/>
            <p:nvPr/>
          </p:nvSpPr>
          <p:spPr>
            <a:xfrm>
              <a:off x="3220440" y="5269230"/>
              <a:ext cx="1371" cy="2514"/>
            </a:xfrm>
            <a:custGeom>
              <a:avLst/>
              <a:gdLst>
                <a:gd name="connsiteX0" fmla="*/ 0 w 1371"/>
                <a:gd name="connsiteY0" fmla="*/ 0 h 2514"/>
                <a:gd name="connsiteX1" fmla="*/ 1372 w 1371"/>
                <a:gd name="connsiteY1" fmla="*/ 2515 h 2514"/>
                <a:gd name="connsiteX2" fmla="*/ 0 w 1371"/>
                <a:gd name="connsiteY2" fmla="*/ 0 h 2514"/>
              </a:gdLst>
              <a:ahLst/>
              <a:cxnLst>
                <a:cxn ang="0">
                  <a:pos x="connsiteX0" y="connsiteY0"/>
                </a:cxn>
                <a:cxn ang="0">
                  <a:pos x="connsiteX1" y="connsiteY1"/>
                </a:cxn>
                <a:cxn ang="0">
                  <a:pos x="connsiteX2" y="connsiteY2"/>
                </a:cxn>
              </a:cxnLst>
              <a:rect l="l" t="t" r="r" b="b"/>
              <a:pathLst>
                <a:path w="1371" h="2514">
                  <a:moveTo>
                    <a:pt x="0" y="0"/>
                  </a:moveTo>
                  <a:cubicBezTo>
                    <a:pt x="457" y="914"/>
                    <a:pt x="914" y="1829"/>
                    <a:pt x="1372" y="2515"/>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2" name="Freeform 90">
              <a:extLst>
                <a:ext uri="{FF2B5EF4-FFF2-40B4-BE49-F238E27FC236}">
                  <a16:creationId xmlns:a16="http://schemas.microsoft.com/office/drawing/2014/main" id="{027FF6FD-5102-77EA-C68E-BA965A4C01EA}"/>
                </a:ext>
              </a:extLst>
            </p:cNvPr>
            <p:cNvSpPr/>
            <p:nvPr/>
          </p:nvSpPr>
          <p:spPr>
            <a:xfrm>
              <a:off x="3218611" y="5266029"/>
              <a:ext cx="1600" cy="2514"/>
            </a:xfrm>
            <a:custGeom>
              <a:avLst/>
              <a:gdLst>
                <a:gd name="connsiteX0" fmla="*/ 0 w 1600"/>
                <a:gd name="connsiteY0" fmla="*/ 0 h 2514"/>
                <a:gd name="connsiteX1" fmla="*/ 1600 w 1600"/>
                <a:gd name="connsiteY1" fmla="*/ 2514 h 2514"/>
                <a:gd name="connsiteX2" fmla="*/ 0 w 1600"/>
                <a:gd name="connsiteY2" fmla="*/ 0 h 2514"/>
              </a:gdLst>
              <a:ahLst/>
              <a:cxnLst>
                <a:cxn ang="0">
                  <a:pos x="connsiteX0" y="connsiteY0"/>
                </a:cxn>
                <a:cxn ang="0">
                  <a:pos x="connsiteX1" y="connsiteY1"/>
                </a:cxn>
                <a:cxn ang="0">
                  <a:pos x="connsiteX2" y="connsiteY2"/>
                </a:cxn>
              </a:cxnLst>
              <a:rect l="l" t="t" r="r" b="b"/>
              <a:pathLst>
                <a:path w="1600" h="2514">
                  <a:moveTo>
                    <a:pt x="0" y="0"/>
                  </a:moveTo>
                  <a:cubicBezTo>
                    <a:pt x="457" y="914"/>
                    <a:pt x="914" y="1600"/>
                    <a:pt x="1600" y="2514"/>
                  </a:cubicBezTo>
                  <a:cubicBezTo>
                    <a:pt x="914" y="1600"/>
                    <a:pt x="457" y="685"/>
                    <a:pt x="0" y="0"/>
                  </a:cubicBezTo>
                  <a:close/>
                </a:path>
              </a:pathLst>
            </a:custGeom>
            <a:solidFill>
              <a:srgbClr val="FFFFFF"/>
            </a:solidFill>
            <a:ln w="2286" cap="flat">
              <a:noFill/>
              <a:prstDash val="solid"/>
              <a:miter/>
            </a:ln>
          </p:spPr>
          <p:txBody>
            <a:bodyPr rtlCol="0" anchor="ctr"/>
            <a:lstStyle/>
            <a:p>
              <a:endParaRPr lang="en-US"/>
            </a:p>
          </p:txBody>
        </p:sp>
        <p:sp>
          <p:nvSpPr>
            <p:cNvPr id="33" name="Freeform 91">
              <a:extLst>
                <a:ext uri="{FF2B5EF4-FFF2-40B4-BE49-F238E27FC236}">
                  <a16:creationId xmlns:a16="http://schemas.microsoft.com/office/drawing/2014/main" id="{E81E1679-1576-DAE6-39B4-9EE9386C2608}"/>
                </a:ext>
              </a:extLst>
            </p:cNvPr>
            <p:cNvSpPr/>
            <p:nvPr/>
          </p:nvSpPr>
          <p:spPr>
            <a:xfrm>
              <a:off x="3222269" y="5272201"/>
              <a:ext cx="5715" cy="12573"/>
            </a:xfrm>
            <a:custGeom>
              <a:avLst/>
              <a:gdLst>
                <a:gd name="connsiteX0" fmla="*/ 0 w 5715"/>
                <a:gd name="connsiteY0" fmla="*/ 0 h 12573"/>
                <a:gd name="connsiteX1" fmla="*/ 5715 w 5715"/>
                <a:gd name="connsiteY1" fmla="*/ 12573 h 12573"/>
                <a:gd name="connsiteX2" fmla="*/ 0 w 5715"/>
                <a:gd name="connsiteY2" fmla="*/ 0 h 12573"/>
              </a:gdLst>
              <a:ahLst/>
              <a:cxnLst>
                <a:cxn ang="0">
                  <a:pos x="connsiteX0" y="connsiteY0"/>
                </a:cxn>
                <a:cxn ang="0">
                  <a:pos x="connsiteX1" y="connsiteY1"/>
                </a:cxn>
                <a:cxn ang="0">
                  <a:pos x="connsiteX2" y="connsiteY2"/>
                </a:cxn>
              </a:cxnLst>
              <a:rect l="l" t="t" r="r" b="b"/>
              <a:pathLst>
                <a:path w="5715" h="12573">
                  <a:moveTo>
                    <a:pt x="0" y="0"/>
                  </a:moveTo>
                  <a:cubicBezTo>
                    <a:pt x="2057" y="3886"/>
                    <a:pt x="3886" y="8229"/>
                    <a:pt x="5715" y="12573"/>
                  </a:cubicBezTo>
                  <a:cubicBezTo>
                    <a:pt x="3886" y="8229"/>
                    <a:pt x="2057" y="4115"/>
                    <a:pt x="0" y="0"/>
                  </a:cubicBezTo>
                  <a:close/>
                </a:path>
              </a:pathLst>
            </a:custGeom>
            <a:solidFill>
              <a:srgbClr val="FFFFFF"/>
            </a:solidFill>
            <a:ln w="2286" cap="flat">
              <a:noFill/>
              <a:prstDash val="solid"/>
              <a:miter/>
            </a:ln>
          </p:spPr>
          <p:txBody>
            <a:bodyPr rtlCol="0" anchor="ctr"/>
            <a:lstStyle/>
            <a:p>
              <a:endParaRPr lang="en-US"/>
            </a:p>
          </p:txBody>
        </p:sp>
        <p:sp>
          <p:nvSpPr>
            <p:cNvPr id="34" name="Freeform 92">
              <a:extLst>
                <a:ext uri="{FF2B5EF4-FFF2-40B4-BE49-F238E27FC236}">
                  <a16:creationId xmlns:a16="http://schemas.microsoft.com/office/drawing/2014/main" id="{A5FB2E59-D46D-0796-8FCB-2F6172DF1E6C}"/>
                </a:ext>
              </a:extLst>
            </p:cNvPr>
            <p:cNvSpPr/>
            <p:nvPr/>
          </p:nvSpPr>
          <p:spPr>
            <a:xfrm>
              <a:off x="3211982" y="5256885"/>
              <a:ext cx="1828" cy="2286"/>
            </a:xfrm>
            <a:custGeom>
              <a:avLst/>
              <a:gdLst>
                <a:gd name="connsiteX0" fmla="*/ 0 w 1828"/>
                <a:gd name="connsiteY0" fmla="*/ 0 h 2286"/>
                <a:gd name="connsiteX1" fmla="*/ 1829 w 1828"/>
                <a:gd name="connsiteY1" fmla="*/ 2286 h 2286"/>
                <a:gd name="connsiteX2" fmla="*/ 0 w 1828"/>
                <a:gd name="connsiteY2" fmla="*/ 0 h 2286"/>
              </a:gdLst>
              <a:ahLst/>
              <a:cxnLst>
                <a:cxn ang="0">
                  <a:pos x="connsiteX0" y="connsiteY0"/>
                </a:cxn>
                <a:cxn ang="0">
                  <a:pos x="connsiteX1" y="connsiteY1"/>
                </a:cxn>
                <a:cxn ang="0">
                  <a:pos x="connsiteX2" y="connsiteY2"/>
                </a:cxn>
              </a:cxnLst>
              <a:rect l="l" t="t" r="r" b="b"/>
              <a:pathLst>
                <a:path w="1828" h="2286">
                  <a:moveTo>
                    <a:pt x="0" y="0"/>
                  </a:moveTo>
                  <a:cubicBezTo>
                    <a:pt x="686" y="685"/>
                    <a:pt x="1143" y="1600"/>
                    <a:pt x="1829" y="2286"/>
                  </a:cubicBezTo>
                  <a:cubicBezTo>
                    <a:pt x="1143" y="1371"/>
                    <a:pt x="686" y="685"/>
                    <a:pt x="0" y="0"/>
                  </a:cubicBezTo>
                  <a:close/>
                </a:path>
              </a:pathLst>
            </a:custGeom>
            <a:solidFill>
              <a:srgbClr val="FFFFFF"/>
            </a:solidFill>
            <a:ln w="2286" cap="flat">
              <a:noFill/>
              <a:prstDash val="solid"/>
              <a:miter/>
            </a:ln>
          </p:spPr>
          <p:txBody>
            <a:bodyPr rtlCol="0" anchor="ctr"/>
            <a:lstStyle/>
            <a:p>
              <a:endParaRPr lang="en-US"/>
            </a:p>
          </p:txBody>
        </p:sp>
        <p:sp>
          <p:nvSpPr>
            <p:cNvPr id="35" name="Freeform 93">
              <a:extLst>
                <a:ext uri="{FF2B5EF4-FFF2-40B4-BE49-F238E27FC236}">
                  <a16:creationId xmlns:a16="http://schemas.microsoft.com/office/drawing/2014/main" id="{03E7FA4D-9245-D80F-7E78-2A7325031245}"/>
                </a:ext>
              </a:extLst>
            </p:cNvPr>
            <p:cNvSpPr/>
            <p:nvPr/>
          </p:nvSpPr>
          <p:spPr>
            <a:xfrm>
              <a:off x="3216554" y="5262829"/>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0"/>
                    <a:pt x="1600" y="2286"/>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6" name="Freeform 94">
              <a:extLst>
                <a:ext uri="{FF2B5EF4-FFF2-40B4-BE49-F238E27FC236}">
                  <a16:creationId xmlns:a16="http://schemas.microsoft.com/office/drawing/2014/main" id="{8B711D5C-BE55-B876-DC52-5990170980FE}"/>
                </a:ext>
              </a:extLst>
            </p:cNvPr>
            <p:cNvSpPr/>
            <p:nvPr/>
          </p:nvSpPr>
          <p:spPr>
            <a:xfrm>
              <a:off x="3214268" y="5259857"/>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1"/>
                    <a:pt x="1600" y="2286"/>
                  </a:cubicBezTo>
                  <a:cubicBezTo>
                    <a:pt x="1143" y="1372"/>
                    <a:pt x="686" y="686"/>
                    <a:pt x="0" y="0"/>
                  </a:cubicBezTo>
                  <a:close/>
                </a:path>
              </a:pathLst>
            </a:custGeom>
            <a:solidFill>
              <a:srgbClr val="FFFFFF"/>
            </a:solidFill>
            <a:ln w="2286" cap="flat">
              <a:noFill/>
              <a:prstDash val="solid"/>
              <a:miter/>
            </a:ln>
          </p:spPr>
          <p:txBody>
            <a:bodyPr rtlCol="0" anchor="ctr"/>
            <a:lstStyle/>
            <a:p>
              <a:endParaRPr lang="en-US"/>
            </a:p>
          </p:txBody>
        </p:sp>
        <p:sp>
          <p:nvSpPr>
            <p:cNvPr id="37" name="Freeform 95">
              <a:extLst>
                <a:ext uri="{FF2B5EF4-FFF2-40B4-BE49-F238E27FC236}">
                  <a16:creationId xmlns:a16="http://schemas.microsoft.com/office/drawing/2014/main" id="{1E093C99-1812-C71C-558C-0CEFD11501BB}"/>
                </a:ext>
              </a:extLst>
            </p:cNvPr>
            <p:cNvSpPr/>
            <p:nvPr/>
          </p:nvSpPr>
          <p:spPr>
            <a:xfrm>
              <a:off x="3490417" y="6084417"/>
              <a:ext cx="4114" cy="22860"/>
            </a:xfrm>
            <a:custGeom>
              <a:avLst/>
              <a:gdLst>
                <a:gd name="connsiteX0" fmla="*/ 4115 w 4114"/>
                <a:gd name="connsiteY0" fmla="*/ 0 h 22860"/>
                <a:gd name="connsiteX1" fmla="*/ 0 w 4114"/>
                <a:gd name="connsiteY1" fmla="*/ 22860 h 22860"/>
                <a:gd name="connsiteX2" fmla="*/ 4115 w 4114"/>
                <a:gd name="connsiteY2" fmla="*/ 0 h 22860"/>
              </a:gdLst>
              <a:ahLst/>
              <a:cxnLst>
                <a:cxn ang="0">
                  <a:pos x="connsiteX0" y="connsiteY0"/>
                </a:cxn>
                <a:cxn ang="0">
                  <a:pos x="connsiteX1" y="connsiteY1"/>
                </a:cxn>
                <a:cxn ang="0">
                  <a:pos x="connsiteX2" y="connsiteY2"/>
                </a:cxn>
              </a:cxnLst>
              <a:rect l="l" t="t" r="r" b="b"/>
              <a:pathLst>
                <a:path w="4114" h="22860">
                  <a:moveTo>
                    <a:pt x="4115" y="0"/>
                  </a:moveTo>
                  <a:cubicBezTo>
                    <a:pt x="2743" y="7543"/>
                    <a:pt x="1372" y="15087"/>
                    <a:pt x="0" y="22860"/>
                  </a:cubicBezTo>
                  <a:cubicBezTo>
                    <a:pt x="1372" y="15087"/>
                    <a:pt x="2743" y="7543"/>
                    <a:pt x="4115" y="0"/>
                  </a:cubicBezTo>
                  <a:close/>
                </a:path>
              </a:pathLst>
            </a:custGeom>
            <a:solidFill>
              <a:srgbClr val="FFFFFF"/>
            </a:solidFill>
            <a:ln w="2286" cap="flat">
              <a:noFill/>
              <a:prstDash val="solid"/>
              <a:miter/>
            </a:ln>
          </p:spPr>
          <p:txBody>
            <a:bodyPr rtlCol="0" anchor="ctr"/>
            <a:lstStyle/>
            <a:p>
              <a:endParaRPr lang="en-US"/>
            </a:p>
          </p:txBody>
        </p:sp>
        <p:sp>
          <p:nvSpPr>
            <p:cNvPr id="38" name="Freeform 96">
              <a:extLst>
                <a:ext uri="{FF2B5EF4-FFF2-40B4-BE49-F238E27FC236}">
                  <a16:creationId xmlns:a16="http://schemas.microsoft.com/office/drawing/2014/main" id="{D1173929-3141-B047-DFD6-BEC48D81360D}"/>
                </a:ext>
              </a:extLst>
            </p:cNvPr>
            <p:cNvSpPr/>
            <p:nvPr/>
          </p:nvSpPr>
          <p:spPr>
            <a:xfrm>
              <a:off x="2787472" y="6174943"/>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686"/>
                    <a:pt x="0" y="0"/>
                  </a:cubicBezTo>
                  <a:cubicBezTo>
                    <a:pt x="457" y="457"/>
                    <a:pt x="914" y="1143"/>
                    <a:pt x="1372" y="1600"/>
                  </a:cubicBezTo>
                  <a:close/>
                </a:path>
              </a:pathLst>
            </a:custGeom>
            <a:solidFill>
              <a:srgbClr val="FFFFFF"/>
            </a:solidFill>
            <a:ln w="2286" cap="flat">
              <a:noFill/>
              <a:prstDash val="solid"/>
              <a:miter/>
            </a:ln>
          </p:spPr>
          <p:txBody>
            <a:bodyPr rtlCol="0" anchor="ctr"/>
            <a:lstStyle/>
            <a:p>
              <a:endParaRPr lang="en-US"/>
            </a:p>
          </p:txBody>
        </p:sp>
        <p:sp>
          <p:nvSpPr>
            <p:cNvPr id="39" name="Freeform 97">
              <a:extLst>
                <a:ext uri="{FF2B5EF4-FFF2-40B4-BE49-F238E27FC236}">
                  <a16:creationId xmlns:a16="http://schemas.microsoft.com/office/drawing/2014/main" id="{A302AA16-B5E6-A1BF-C202-030800155E65}"/>
                </a:ext>
              </a:extLst>
            </p:cNvPr>
            <p:cNvSpPr/>
            <p:nvPr/>
          </p:nvSpPr>
          <p:spPr>
            <a:xfrm>
              <a:off x="3213125" y="5419191"/>
              <a:ext cx="7315" cy="24003"/>
            </a:xfrm>
            <a:custGeom>
              <a:avLst/>
              <a:gdLst>
                <a:gd name="connsiteX0" fmla="*/ 0 w 7315"/>
                <a:gd name="connsiteY0" fmla="*/ 24003 h 24003"/>
                <a:gd name="connsiteX1" fmla="*/ 0 w 7315"/>
                <a:gd name="connsiteY1" fmla="*/ 24003 h 24003"/>
                <a:gd name="connsiteX2" fmla="*/ 7315 w 7315"/>
                <a:gd name="connsiteY2" fmla="*/ 0 h 24003"/>
                <a:gd name="connsiteX3" fmla="*/ 0 w 7315"/>
                <a:gd name="connsiteY3" fmla="*/ 24003 h 24003"/>
                <a:gd name="connsiteX4" fmla="*/ 0 w 7315"/>
                <a:gd name="connsiteY4" fmla="*/ 24003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 h="24003">
                  <a:moveTo>
                    <a:pt x="0" y="24003"/>
                  </a:moveTo>
                  <a:cubicBezTo>
                    <a:pt x="0" y="24003"/>
                    <a:pt x="0" y="24003"/>
                    <a:pt x="0" y="24003"/>
                  </a:cubicBezTo>
                  <a:cubicBezTo>
                    <a:pt x="2286" y="16002"/>
                    <a:pt x="4801" y="8001"/>
                    <a:pt x="7315" y="0"/>
                  </a:cubicBezTo>
                  <a:cubicBezTo>
                    <a:pt x="4572" y="8001"/>
                    <a:pt x="2286" y="16002"/>
                    <a:pt x="0" y="24003"/>
                  </a:cubicBezTo>
                  <a:cubicBezTo>
                    <a:pt x="0" y="24003"/>
                    <a:pt x="0" y="24003"/>
                    <a:pt x="0" y="24003"/>
                  </a:cubicBezTo>
                  <a:close/>
                </a:path>
              </a:pathLst>
            </a:custGeom>
            <a:solidFill>
              <a:srgbClr val="FFFFFF"/>
            </a:solidFill>
            <a:ln w="2286" cap="flat">
              <a:noFill/>
              <a:prstDash val="solid"/>
              <a:miter/>
            </a:ln>
          </p:spPr>
          <p:txBody>
            <a:bodyPr rtlCol="0" anchor="ctr"/>
            <a:lstStyle/>
            <a:p>
              <a:endParaRPr lang="en-US"/>
            </a:p>
          </p:txBody>
        </p:sp>
        <p:sp>
          <p:nvSpPr>
            <p:cNvPr id="40" name="Freeform 98">
              <a:extLst>
                <a:ext uri="{FF2B5EF4-FFF2-40B4-BE49-F238E27FC236}">
                  <a16:creationId xmlns:a16="http://schemas.microsoft.com/office/drawing/2014/main" id="{4A449951-8F4C-72D2-E758-E46273A43086}"/>
                </a:ext>
              </a:extLst>
            </p:cNvPr>
            <p:cNvSpPr/>
            <p:nvPr/>
          </p:nvSpPr>
          <p:spPr>
            <a:xfrm>
              <a:off x="2796387" y="6182029"/>
              <a:ext cx="1828" cy="228"/>
            </a:xfrm>
            <a:custGeom>
              <a:avLst/>
              <a:gdLst>
                <a:gd name="connsiteX0" fmla="*/ 1829 w 1828"/>
                <a:gd name="connsiteY0" fmla="*/ 228 h 228"/>
                <a:gd name="connsiteX1" fmla="*/ 0 w 1828"/>
                <a:gd name="connsiteY1" fmla="*/ 0 h 228"/>
                <a:gd name="connsiteX2" fmla="*/ 1829 w 1828"/>
                <a:gd name="connsiteY2" fmla="*/ 228 h 228"/>
              </a:gdLst>
              <a:ahLst/>
              <a:cxnLst>
                <a:cxn ang="0">
                  <a:pos x="connsiteX0" y="connsiteY0"/>
                </a:cxn>
                <a:cxn ang="0">
                  <a:pos x="connsiteX1" y="connsiteY1"/>
                </a:cxn>
                <a:cxn ang="0">
                  <a:pos x="connsiteX2" y="connsiteY2"/>
                </a:cxn>
              </a:cxnLst>
              <a:rect l="l" t="t" r="r" b="b"/>
              <a:pathLst>
                <a:path w="1828" h="228">
                  <a:moveTo>
                    <a:pt x="1829" y="228"/>
                  </a:moveTo>
                  <a:cubicBezTo>
                    <a:pt x="1143" y="228"/>
                    <a:pt x="686" y="228"/>
                    <a:pt x="0" y="0"/>
                  </a:cubicBezTo>
                  <a:cubicBezTo>
                    <a:pt x="686" y="0"/>
                    <a:pt x="1372" y="228"/>
                    <a:pt x="1829" y="228"/>
                  </a:cubicBezTo>
                  <a:close/>
                </a:path>
              </a:pathLst>
            </a:custGeom>
            <a:solidFill>
              <a:srgbClr val="FFFFFF"/>
            </a:solidFill>
            <a:ln w="2286" cap="flat">
              <a:noFill/>
              <a:prstDash val="solid"/>
              <a:miter/>
            </a:ln>
          </p:spPr>
          <p:txBody>
            <a:bodyPr rtlCol="0" anchor="ctr"/>
            <a:lstStyle/>
            <a:p>
              <a:endParaRPr lang="en-US"/>
            </a:p>
          </p:txBody>
        </p:sp>
        <p:sp>
          <p:nvSpPr>
            <p:cNvPr id="41" name="Freeform 99">
              <a:extLst>
                <a:ext uri="{FF2B5EF4-FFF2-40B4-BE49-F238E27FC236}">
                  <a16:creationId xmlns:a16="http://schemas.microsoft.com/office/drawing/2014/main" id="{B710070D-583B-0CF7-BE30-38E17896FD0B}"/>
                </a:ext>
              </a:extLst>
            </p:cNvPr>
            <p:cNvSpPr/>
            <p:nvPr/>
          </p:nvSpPr>
          <p:spPr>
            <a:xfrm>
              <a:off x="2793644" y="6180658"/>
              <a:ext cx="1828" cy="914"/>
            </a:xfrm>
            <a:custGeom>
              <a:avLst/>
              <a:gdLst>
                <a:gd name="connsiteX0" fmla="*/ 1829 w 1828"/>
                <a:gd name="connsiteY0" fmla="*/ 915 h 914"/>
                <a:gd name="connsiteX1" fmla="*/ 0 w 1828"/>
                <a:gd name="connsiteY1" fmla="*/ 0 h 914"/>
                <a:gd name="connsiteX2" fmla="*/ 1829 w 1828"/>
                <a:gd name="connsiteY2" fmla="*/ 915 h 914"/>
              </a:gdLst>
              <a:ahLst/>
              <a:cxnLst>
                <a:cxn ang="0">
                  <a:pos x="connsiteX0" y="connsiteY0"/>
                </a:cxn>
                <a:cxn ang="0">
                  <a:pos x="connsiteX1" y="connsiteY1"/>
                </a:cxn>
                <a:cxn ang="0">
                  <a:pos x="connsiteX2" y="connsiteY2"/>
                </a:cxn>
              </a:cxnLst>
              <a:rect l="l" t="t" r="r" b="b"/>
              <a:pathLst>
                <a:path w="1828" h="914">
                  <a:moveTo>
                    <a:pt x="1829" y="915"/>
                  </a:moveTo>
                  <a:cubicBezTo>
                    <a:pt x="1143" y="686"/>
                    <a:pt x="457" y="229"/>
                    <a:pt x="0" y="0"/>
                  </a:cubicBezTo>
                  <a:cubicBezTo>
                    <a:pt x="686" y="229"/>
                    <a:pt x="1143" y="686"/>
                    <a:pt x="1829" y="915"/>
                  </a:cubicBezTo>
                  <a:close/>
                </a:path>
              </a:pathLst>
            </a:custGeom>
            <a:solidFill>
              <a:srgbClr val="FFFFFF"/>
            </a:solidFill>
            <a:ln w="2286" cap="flat">
              <a:noFill/>
              <a:prstDash val="solid"/>
              <a:miter/>
            </a:ln>
          </p:spPr>
          <p:txBody>
            <a:bodyPr rtlCol="0" anchor="ctr"/>
            <a:lstStyle/>
            <a:p>
              <a:endParaRPr lang="en-US"/>
            </a:p>
          </p:txBody>
        </p:sp>
        <p:sp>
          <p:nvSpPr>
            <p:cNvPr id="42" name="Freeform 100">
              <a:extLst>
                <a:ext uri="{FF2B5EF4-FFF2-40B4-BE49-F238E27FC236}">
                  <a16:creationId xmlns:a16="http://schemas.microsoft.com/office/drawing/2014/main" id="{DFA8201D-5CC6-139C-CF95-176273AA64A6}"/>
                </a:ext>
              </a:extLst>
            </p:cNvPr>
            <p:cNvSpPr/>
            <p:nvPr/>
          </p:nvSpPr>
          <p:spPr>
            <a:xfrm>
              <a:off x="2785186" y="6172200"/>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457"/>
                    <a:pt x="0" y="0"/>
                  </a:cubicBezTo>
                  <a:cubicBezTo>
                    <a:pt x="457" y="457"/>
                    <a:pt x="914" y="914"/>
                    <a:pt x="1372" y="1600"/>
                  </a:cubicBezTo>
                  <a:close/>
                </a:path>
              </a:pathLst>
            </a:custGeom>
            <a:solidFill>
              <a:srgbClr val="FFFFFF"/>
            </a:solidFill>
            <a:ln w="2286" cap="flat">
              <a:noFill/>
              <a:prstDash val="solid"/>
              <a:miter/>
            </a:ln>
          </p:spPr>
          <p:txBody>
            <a:bodyPr rtlCol="0" anchor="ctr"/>
            <a:lstStyle/>
            <a:p>
              <a:endParaRPr lang="en-US"/>
            </a:p>
          </p:txBody>
        </p:sp>
        <p:sp>
          <p:nvSpPr>
            <p:cNvPr id="43" name="Freeform 101">
              <a:extLst>
                <a:ext uri="{FF2B5EF4-FFF2-40B4-BE49-F238E27FC236}">
                  <a16:creationId xmlns:a16="http://schemas.microsoft.com/office/drawing/2014/main" id="{8662EE41-57EC-AB89-9D85-5634FFAC85F1}"/>
                </a:ext>
              </a:extLst>
            </p:cNvPr>
            <p:cNvSpPr/>
            <p:nvPr/>
          </p:nvSpPr>
          <p:spPr>
            <a:xfrm>
              <a:off x="2781300" y="6166485"/>
              <a:ext cx="1143" cy="1828"/>
            </a:xfrm>
            <a:custGeom>
              <a:avLst/>
              <a:gdLst>
                <a:gd name="connsiteX0" fmla="*/ 1143 w 1143"/>
                <a:gd name="connsiteY0" fmla="*/ 1829 h 1828"/>
                <a:gd name="connsiteX1" fmla="*/ 0 w 1143"/>
                <a:gd name="connsiteY1" fmla="*/ 0 h 1828"/>
                <a:gd name="connsiteX2" fmla="*/ 1143 w 1143"/>
                <a:gd name="connsiteY2" fmla="*/ 1829 h 1828"/>
              </a:gdLst>
              <a:ahLst/>
              <a:cxnLst>
                <a:cxn ang="0">
                  <a:pos x="connsiteX0" y="connsiteY0"/>
                </a:cxn>
                <a:cxn ang="0">
                  <a:pos x="connsiteX1" y="connsiteY1"/>
                </a:cxn>
                <a:cxn ang="0">
                  <a:pos x="connsiteX2" y="connsiteY2"/>
                </a:cxn>
              </a:cxnLst>
              <a:rect l="l" t="t" r="r" b="b"/>
              <a:pathLst>
                <a:path w="1143" h="1828">
                  <a:moveTo>
                    <a:pt x="1143" y="1829"/>
                  </a:moveTo>
                  <a:cubicBezTo>
                    <a:pt x="686" y="1143"/>
                    <a:pt x="457" y="686"/>
                    <a:pt x="0" y="0"/>
                  </a:cubicBezTo>
                  <a:cubicBezTo>
                    <a:pt x="457" y="686"/>
                    <a:pt x="914" y="1143"/>
                    <a:pt x="1143" y="1829"/>
                  </a:cubicBezTo>
                  <a:close/>
                </a:path>
              </a:pathLst>
            </a:custGeom>
            <a:solidFill>
              <a:srgbClr val="FFFFFF"/>
            </a:solidFill>
            <a:ln w="2286" cap="flat">
              <a:noFill/>
              <a:prstDash val="solid"/>
              <a:miter/>
            </a:ln>
          </p:spPr>
          <p:txBody>
            <a:bodyPr rtlCol="0" anchor="ctr"/>
            <a:lstStyle/>
            <a:p>
              <a:endParaRPr lang="en-US"/>
            </a:p>
          </p:txBody>
        </p:sp>
        <p:sp>
          <p:nvSpPr>
            <p:cNvPr id="44" name="Freeform 102">
              <a:extLst>
                <a:ext uri="{FF2B5EF4-FFF2-40B4-BE49-F238E27FC236}">
                  <a16:creationId xmlns:a16="http://schemas.microsoft.com/office/drawing/2014/main" id="{FAEBD287-ECB7-0E87-1FDC-116E7BE0A817}"/>
                </a:ext>
              </a:extLst>
            </p:cNvPr>
            <p:cNvSpPr/>
            <p:nvPr/>
          </p:nvSpPr>
          <p:spPr>
            <a:xfrm>
              <a:off x="3211068" y="545485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45" name="Freeform 103">
              <a:extLst>
                <a:ext uri="{FF2B5EF4-FFF2-40B4-BE49-F238E27FC236}">
                  <a16:creationId xmlns:a16="http://schemas.microsoft.com/office/drawing/2014/main" id="{B8808EB4-7C4D-8C97-85F2-5807EE3F9FFD}"/>
                </a:ext>
              </a:extLst>
            </p:cNvPr>
            <p:cNvSpPr/>
            <p:nvPr/>
          </p:nvSpPr>
          <p:spPr>
            <a:xfrm>
              <a:off x="3418636" y="5502402"/>
              <a:ext cx="8458" cy="1143"/>
            </a:xfrm>
            <a:custGeom>
              <a:avLst/>
              <a:gdLst>
                <a:gd name="connsiteX0" fmla="*/ 0 w 8458"/>
                <a:gd name="connsiteY0" fmla="*/ 0 h 1143"/>
                <a:gd name="connsiteX1" fmla="*/ 8458 w 8458"/>
                <a:gd name="connsiteY1" fmla="*/ 1143 h 1143"/>
                <a:gd name="connsiteX2" fmla="*/ 0 w 8458"/>
                <a:gd name="connsiteY2" fmla="*/ 0 h 1143"/>
              </a:gdLst>
              <a:ahLst/>
              <a:cxnLst>
                <a:cxn ang="0">
                  <a:pos x="connsiteX0" y="connsiteY0"/>
                </a:cxn>
                <a:cxn ang="0">
                  <a:pos x="connsiteX1" y="connsiteY1"/>
                </a:cxn>
                <a:cxn ang="0">
                  <a:pos x="connsiteX2" y="connsiteY2"/>
                </a:cxn>
              </a:cxnLst>
              <a:rect l="l" t="t" r="r" b="b"/>
              <a:pathLst>
                <a:path w="8458" h="1143">
                  <a:moveTo>
                    <a:pt x="0" y="0"/>
                  </a:moveTo>
                  <a:cubicBezTo>
                    <a:pt x="2743" y="457"/>
                    <a:pt x="5715" y="686"/>
                    <a:pt x="8458" y="1143"/>
                  </a:cubicBezTo>
                  <a:cubicBezTo>
                    <a:pt x="5715" y="686"/>
                    <a:pt x="2743" y="457"/>
                    <a:pt x="0" y="0"/>
                  </a:cubicBezTo>
                  <a:close/>
                </a:path>
              </a:pathLst>
            </a:custGeom>
            <a:solidFill>
              <a:srgbClr val="FFFFFF"/>
            </a:solidFill>
            <a:ln w="2286" cap="flat">
              <a:noFill/>
              <a:prstDash val="solid"/>
              <a:miter/>
            </a:ln>
          </p:spPr>
          <p:txBody>
            <a:bodyPr rtlCol="0" anchor="ctr"/>
            <a:lstStyle/>
            <a:p>
              <a:endParaRPr lang="en-US"/>
            </a:p>
          </p:txBody>
        </p:sp>
        <p:sp>
          <p:nvSpPr>
            <p:cNvPr id="46" name="Freeform 104">
              <a:extLst>
                <a:ext uri="{FF2B5EF4-FFF2-40B4-BE49-F238E27FC236}">
                  <a16:creationId xmlns:a16="http://schemas.microsoft.com/office/drawing/2014/main" id="{86AD6EFD-CA2C-7F2D-9EEA-CC7FDC1F18A0}"/>
                </a:ext>
              </a:extLst>
            </p:cNvPr>
            <p:cNvSpPr/>
            <p:nvPr/>
          </p:nvSpPr>
          <p:spPr>
            <a:xfrm>
              <a:off x="2810560" y="6184087"/>
              <a:ext cx="5029" cy="457"/>
            </a:xfrm>
            <a:custGeom>
              <a:avLst/>
              <a:gdLst>
                <a:gd name="connsiteX0" fmla="*/ 5029 w 5029"/>
                <a:gd name="connsiteY0" fmla="*/ 457 h 457"/>
                <a:gd name="connsiteX1" fmla="*/ 0 w 5029"/>
                <a:gd name="connsiteY1" fmla="*/ 0 h 457"/>
                <a:gd name="connsiteX2" fmla="*/ 5029 w 5029"/>
                <a:gd name="connsiteY2" fmla="*/ 457 h 457"/>
              </a:gdLst>
              <a:ahLst/>
              <a:cxnLst>
                <a:cxn ang="0">
                  <a:pos x="connsiteX0" y="connsiteY0"/>
                </a:cxn>
                <a:cxn ang="0">
                  <a:pos x="connsiteX1" y="connsiteY1"/>
                </a:cxn>
                <a:cxn ang="0">
                  <a:pos x="connsiteX2" y="connsiteY2"/>
                </a:cxn>
              </a:cxnLst>
              <a:rect l="l" t="t" r="r" b="b"/>
              <a:pathLst>
                <a:path w="5029" h="457">
                  <a:moveTo>
                    <a:pt x="5029" y="457"/>
                  </a:moveTo>
                  <a:cubicBezTo>
                    <a:pt x="3200" y="229"/>
                    <a:pt x="1600" y="0"/>
                    <a:pt x="0" y="0"/>
                  </a:cubicBezTo>
                  <a:cubicBezTo>
                    <a:pt x="1600" y="229"/>
                    <a:pt x="3200" y="457"/>
                    <a:pt x="5029" y="457"/>
                  </a:cubicBezTo>
                  <a:close/>
                </a:path>
              </a:pathLst>
            </a:custGeom>
            <a:solidFill>
              <a:srgbClr val="FFFFFF"/>
            </a:solidFill>
            <a:ln w="2286" cap="flat">
              <a:noFill/>
              <a:prstDash val="solid"/>
              <a:miter/>
            </a:ln>
          </p:spPr>
          <p:txBody>
            <a:bodyPr rtlCol="0" anchor="ctr"/>
            <a:lstStyle/>
            <a:p>
              <a:endParaRPr lang="en-US"/>
            </a:p>
          </p:txBody>
        </p:sp>
        <p:sp>
          <p:nvSpPr>
            <p:cNvPr id="47" name="Freeform 105">
              <a:extLst>
                <a:ext uri="{FF2B5EF4-FFF2-40B4-BE49-F238E27FC236}">
                  <a16:creationId xmlns:a16="http://schemas.microsoft.com/office/drawing/2014/main" id="{10AAA1A6-B758-48EA-E143-69DB241914CC}"/>
                </a:ext>
              </a:extLst>
            </p:cNvPr>
            <p:cNvSpPr/>
            <p:nvPr/>
          </p:nvSpPr>
          <p:spPr>
            <a:xfrm>
              <a:off x="2757525" y="6054699"/>
              <a:ext cx="228" cy="11658"/>
            </a:xfrm>
            <a:custGeom>
              <a:avLst/>
              <a:gdLst>
                <a:gd name="connsiteX0" fmla="*/ 229 w 228"/>
                <a:gd name="connsiteY0" fmla="*/ 11658 h 11658"/>
                <a:gd name="connsiteX1" fmla="*/ 0 w 228"/>
                <a:gd name="connsiteY1" fmla="*/ 0 h 11658"/>
                <a:gd name="connsiteX2" fmla="*/ 229 w 228"/>
                <a:gd name="connsiteY2" fmla="*/ 11658 h 11658"/>
              </a:gdLst>
              <a:ahLst/>
              <a:cxnLst>
                <a:cxn ang="0">
                  <a:pos x="connsiteX0" y="connsiteY0"/>
                </a:cxn>
                <a:cxn ang="0">
                  <a:pos x="connsiteX1" y="connsiteY1"/>
                </a:cxn>
                <a:cxn ang="0">
                  <a:pos x="connsiteX2" y="connsiteY2"/>
                </a:cxn>
              </a:cxnLst>
              <a:rect l="l" t="t" r="r" b="b"/>
              <a:pathLst>
                <a:path w="228" h="11658">
                  <a:moveTo>
                    <a:pt x="229" y="11658"/>
                  </a:moveTo>
                  <a:cubicBezTo>
                    <a:pt x="0" y="7772"/>
                    <a:pt x="0" y="3886"/>
                    <a:pt x="0" y="0"/>
                  </a:cubicBezTo>
                  <a:cubicBezTo>
                    <a:pt x="0" y="3657"/>
                    <a:pt x="229" y="7772"/>
                    <a:pt x="229" y="11658"/>
                  </a:cubicBezTo>
                  <a:close/>
                </a:path>
              </a:pathLst>
            </a:custGeom>
            <a:solidFill>
              <a:srgbClr val="FFFFFF"/>
            </a:solidFill>
            <a:ln w="2286" cap="flat">
              <a:noFill/>
              <a:prstDash val="solid"/>
              <a:miter/>
            </a:ln>
          </p:spPr>
          <p:txBody>
            <a:bodyPr rtlCol="0" anchor="ctr"/>
            <a:lstStyle/>
            <a:p>
              <a:endParaRPr lang="en-US"/>
            </a:p>
          </p:txBody>
        </p:sp>
        <p:sp>
          <p:nvSpPr>
            <p:cNvPr id="48" name="Freeform 106">
              <a:extLst>
                <a:ext uri="{FF2B5EF4-FFF2-40B4-BE49-F238E27FC236}">
                  <a16:creationId xmlns:a16="http://schemas.microsoft.com/office/drawing/2014/main" id="{769015D5-E7EC-28FA-F3A1-B84131744D22}"/>
                </a:ext>
              </a:extLst>
            </p:cNvPr>
            <p:cNvSpPr/>
            <p:nvPr/>
          </p:nvSpPr>
          <p:spPr>
            <a:xfrm>
              <a:off x="3430524" y="5504002"/>
              <a:ext cx="11658" cy="1828"/>
            </a:xfrm>
            <a:custGeom>
              <a:avLst/>
              <a:gdLst>
                <a:gd name="connsiteX0" fmla="*/ 0 w 11658"/>
                <a:gd name="connsiteY0" fmla="*/ 0 h 1828"/>
                <a:gd name="connsiteX1" fmla="*/ 11659 w 11658"/>
                <a:gd name="connsiteY1" fmla="*/ 1829 h 1828"/>
                <a:gd name="connsiteX2" fmla="*/ 0 w 11658"/>
                <a:gd name="connsiteY2" fmla="*/ 0 h 1828"/>
              </a:gdLst>
              <a:ahLst/>
              <a:cxnLst>
                <a:cxn ang="0">
                  <a:pos x="connsiteX0" y="connsiteY0"/>
                </a:cxn>
                <a:cxn ang="0">
                  <a:pos x="connsiteX1" y="connsiteY1"/>
                </a:cxn>
                <a:cxn ang="0">
                  <a:pos x="connsiteX2" y="connsiteY2"/>
                </a:cxn>
              </a:cxnLst>
              <a:rect l="l" t="t" r="r" b="b"/>
              <a:pathLst>
                <a:path w="11658" h="1828">
                  <a:moveTo>
                    <a:pt x="0" y="0"/>
                  </a:moveTo>
                  <a:cubicBezTo>
                    <a:pt x="3886" y="457"/>
                    <a:pt x="7772" y="1143"/>
                    <a:pt x="11659" y="1829"/>
                  </a:cubicBezTo>
                  <a:cubicBezTo>
                    <a:pt x="7772" y="1143"/>
                    <a:pt x="3886" y="686"/>
                    <a:pt x="0" y="0"/>
                  </a:cubicBezTo>
                  <a:close/>
                </a:path>
              </a:pathLst>
            </a:custGeom>
            <a:solidFill>
              <a:srgbClr val="FFFFFF"/>
            </a:solidFill>
            <a:ln w="2286" cap="flat">
              <a:noFill/>
              <a:prstDash val="solid"/>
              <a:miter/>
            </a:ln>
          </p:spPr>
          <p:txBody>
            <a:bodyPr rtlCol="0" anchor="ctr"/>
            <a:lstStyle/>
            <a:p>
              <a:endParaRPr lang="en-US"/>
            </a:p>
          </p:txBody>
        </p:sp>
        <p:sp>
          <p:nvSpPr>
            <p:cNvPr id="49" name="Freeform 107">
              <a:extLst>
                <a:ext uri="{FF2B5EF4-FFF2-40B4-BE49-F238E27FC236}">
                  <a16:creationId xmlns:a16="http://schemas.microsoft.com/office/drawing/2014/main" id="{670EC346-8D54-435D-A16C-2096A09FF615}"/>
                </a:ext>
              </a:extLst>
            </p:cNvPr>
            <p:cNvSpPr/>
            <p:nvPr/>
          </p:nvSpPr>
          <p:spPr>
            <a:xfrm>
              <a:off x="3406063" y="5500801"/>
              <a:ext cx="8915" cy="1143"/>
            </a:xfrm>
            <a:custGeom>
              <a:avLst/>
              <a:gdLst>
                <a:gd name="connsiteX0" fmla="*/ 0 w 8915"/>
                <a:gd name="connsiteY0" fmla="*/ 0 h 1143"/>
                <a:gd name="connsiteX1" fmla="*/ 8915 w 8915"/>
                <a:gd name="connsiteY1" fmla="*/ 1143 h 1143"/>
                <a:gd name="connsiteX2" fmla="*/ 0 w 8915"/>
                <a:gd name="connsiteY2" fmla="*/ 0 h 1143"/>
              </a:gdLst>
              <a:ahLst/>
              <a:cxnLst>
                <a:cxn ang="0">
                  <a:pos x="connsiteX0" y="connsiteY0"/>
                </a:cxn>
                <a:cxn ang="0">
                  <a:pos x="connsiteX1" y="connsiteY1"/>
                </a:cxn>
                <a:cxn ang="0">
                  <a:pos x="connsiteX2" y="connsiteY2"/>
                </a:cxn>
              </a:cxnLst>
              <a:rect l="l" t="t" r="r" b="b"/>
              <a:pathLst>
                <a:path w="8915" h="1143">
                  <a:moveTo>
                    <a:pt x="0" y="0"/>
                  </a:moveTo>
                  <a:cubicBezTo>
                    <a:pt x="2972" y="228"/>
                    <a:pt x="5944" y="686"/>
                    <a:pt x="8915" y="1143"/>
                  </a:cubicBezTo>
                  <a:cubicBezTo>
                    <a:pt x="5944" y="686"/>
                    <a:pt x="2972" y="457"/>
                    <a:pt x="0" y="0"/>
                  </a:cubicBezTo>
                  <a:close/>
                </a:path>
              </a:pathLst>
            </a:custGeom>
            <a:solidFill>
              <a:srgbClr val="FFFFFF"/>
            </a:solidFill>
            <a:ln w="2286" cap="flat">
              <a:noFill/>
              <a:prstDash val="solid"/>
              <a:miter/>
            </a:ln>
          </p:spPr>
          <p:txBody>
            <a:bodyPr rtlCol="0" anchor="ctr"/>
            <a:lstStyle/>
            <a:p>
              <a:endParaRPr lang="en-US"/>
            </a:p>
          </p:txBody>
        </p:sp>
        <p:sp>
          <p:nvSpPr>
            <p:cNvPr id="50" name="Freeform 108">
              <a:extLst>
                <a:ext uri="{FF2B5EF4-FFF2-40B4-BE49-F238E27FC236}">
                  <a16:creationId xmlns:a16="http://schemas.microsoft.com/office/drawing/2014/main" id="{56233BA1-D12C-4833-CBF4-3D5D2D34995D}"/>
                </a:ext>
              </a:extLst>
            </p:cNvPr>
            <p:cNvSpPr/>
            <p:nvPr/>
          </p:nvSpPr>
          <p:spPr>
            <a:xfrm>
              <a:off x="2804845" y="6183172"/>
              <a:ext cx="2286" cy="457"/>
            </a:xfrm>
            <a:custGeom>
              <a:avLst/>
              <a:gdLst>
                <a:gd name="connsiteX0" fmla="*/ 2286 w 2286"/>
                <a:gd name="connsiteY0" fmla="*/ 457 h 457"/>
                <a:gd name="connsiteX1" fmla="*/ 0 w 2286"/>
                <a:gd name="connsiteY1" fmla="*/ 0 h 457"/>
                <a:gd name="connsiteX2" fmla="*/ 2286 w 2286"/>
                <a:gd name="connsiteY2" fmla="*/ 457 h 457"/>
              </a:gdLst>
              <a:ahLst/>
              <a:cxnLst>
                <a:cxn ang="0">
                  <a:pos x="connsiteX0" y="connsiteY0"/>
                </a:cxn>
                <a:cxn ang="0">
                  <a:pos x="connsiteX1" y="connsiteY1"/>
                </a:cxn>
                <a:cxn ang="0">
                  <a:pos x="connsiteX2" y="connsiteY2"/>
                </a:cxn>
              </a:cxnLst>
              <a:rect l="l" t="t" r="r" b="b"/>
              <a:pathLst>
                <a:path w="2286" h="457">
                  <a:moveTo>
                    <a:pt x="2286" y="457"/>
                  </a:moveTo>
                  <a:cubicBezTo>
                    <a:pt x="1372" y="228"/>
                    <a:pt x="686" y="228"/>
                    <a:pt x="0" y="0"/>
                  </a:cubicBezTo>
                  <a:cubicBezTo>
                    <a:pt x="457" y="228"/>
                    <a:pt x="1372" y="228"/>
                    <a:pt x="2286" y="457"/>
                  </a:cubicBezTo>
                  <a:close/>
                </a:path>
              </a:pathLst>
            </a:custGeom>
            <a:solidFill>
              <a:srgbClr val="FFFFFF"/>
            </a:solidFill>
            <a:ln w="2286" cap="flat">
              <a:noFill/>
              <a:prstDash val="solid"/>
              <a:miter/>
            </a:ln>
          </p:spPr>
          <p:txBody>
            <a:bodyPr rtlCol="0" anchor="ctr"/>
            <a:lstStyle/>
            <a:p>
              <a:endParaRPr lang="en-US"/>
            </a:p>
          </p:txBody>
        </p:sp>
        <p:sp>
          <p:nvSpPr>
            <p:cNvPr id="51" name="Freeform 109">
              <a:extLst>
                <a:ext uri="{FF2B5EF4-FFF2-40B4-BE49-F238E27FC236}">
                  <a16:creationId xmlns:a16="http://schemas.microsoft.com/office/drawing/2014/main" id="{A5D66BD3-96A3-0445-14A8-80BC3E77A2E9}"/>
                </a:ext>
              </a:extLst>
            </p:cNvPr>
            <p:cNvSpPr/>
            <p:nvPr/>
          </p:nvSpPr>
          <p:spPr>
            <a:xfrm>
              <a:off x="2727579" y="5945886"/>
              <a:ext cx="2971" cy="1828"/>
            </a:xfrm>
            <a:custGeom>
              <a:avLst/>
              <a:gdLst>
                <a:gd name="connsiteX0" fmla="*/ 2972 w 2971"/>
                <a:gd name="connsiteY0" fmla="*/ 1829 h 1828"/>
                <a:gd name="connsiteX1" fmla="*/ 0 w 2971"/>
                <a:gd name="connsiteY1" fmla="*/ 0 h 1828"/>
                <a:gd name="connsiteX2" fmla="*/ 2972 w 2971"/>
                <a:gd name="connsiteY2" fmla="*/ 1829 h 1828"/>
              </a:gdLst>
              <a:ahLst/>
              <a:cxnLst>
                <a:cxn ang="0">
                  <a:pos x="connsiteX0" y="connsiteY0"/>
                </a:cxn>
                <a:cxn ang="0">
                  <a:pos x="connsiteX1" y="connsiteY1"/>
                </a:cxn>
                <a:cxn ang="0">
                  <a:pos x="connsiteX2" y="connsiteY2"/>
                </a:cxn>
              </a:cxnLst>
              <a:rect l="l" t="t" r="r" b="b"/>
              <a:pathLst>
                <a:path w="2971" h="1828">
                  <a:moveTo>
                    <a:pt x="2972" y="1829"/>
                  </a:moveTo>
                  <a:cubicBezTo>
                    <a:pt x="2057" y="1143"/>
                    <a:pt x="914" y="457"/>
                    <a:pt x="0" y="0"/>
                  </a:cubicBezTo>
                  <a:cubicBezTo>
                    <a:pt x="914" y="457"/>
                    <a:pt x="1829" y="1143"/>
                    <a:pt x="2972" y="1829"/>
                  </a:cubicBezTo>
                  <a:close/>
                </a:path>
              </a:pathLst>
            </a:custGeom>
            <a:solidFill>
              <a:srgbClr val="FFFFFF"/>
            </a:solidFill>
            <a:ln w="2286" cap="flat">
              <a:noFill/>
              <a:prstDash val="solid"/>
              <a:miter/>
            </a:ln>
          </p:spPr>
          <p:txBody>
            <a:bodyPr rtlCol="0" anchor="ctr"/>
            <a:lstStyle/>
            <a:p>
              <a:endParaRPr lang="en-US"/>
            </a:p>
          </p:txBody>
        </p:sp>
        <p:sp>
          <p:nvSpPr>
            <p:cNvPr id="52" name="Freeform 110">
              <a:extLst>
                <a:ext uri="{FF2B5EF4-FFF2-40B4-BE49-F238E27FC236}">
                  <a16:creationId xmlns:a16="http://schemas.microsoft.com/office/drawing/2014/main" id="{AD5A29C2-D6D7-8F11-4362-8F95D113877B}"/>
                </a:ext>
              </a:extLst>
            </p:cNvPr>
            <p:cNvSpPr/>
            <p:nvPr/>
          </p:nvSpPr>
          <p:spPr>
            <a:xfrm>
              <a:off x="2519781" y="5880277"/>
              <a:ext cx="1371" cy="8001"/>
            </a:xfrm>
            <a:custGeom>
              <a:avLst/>
              <a:gdLst>
                <a:gd name="connsiteX0" fmla="*/ 0 w 1371"/>
                <a:gd name="connsiteY0" fmla="*/ 0 h 8001"/>
                <a:gd name="connsiteX1" fmla="*/ 1372 w 1371"/>
                <a:gd name="connsiteY1" fmla="*/ 8001 h 8001"/>
                <a:gd name="connsiteX2" fmla="*/ 0 w 1371"/>
                <a:gd name="connsiteY2" fmla="*/ 0 h 8001"/>
                <a:gd name="connsiteX3" fmla="*/ 0 w 1371"/>
                <a:gd name="connsiteY3" fmla="*/ 0 h 8001"/>
              </a:gdLst>
              <a:ahLst/>
              <a:cxnLst>
                <a:cxn ang="0">
                  <a:pos x="connsiteX0" y="connsiteY0"/>
                </a:cxn>
                <a:cxn ang="0">
                  <a:pos x="connsiteX1" y="connsiteY1"/>
                </a:cxn>
                <a:cxn ang="0">
                  <a:pos x="connsiteX2" y="connsiteY2"/>
                </a:cxn>
                <a:cxn ang="0">
                  <a:pos x="connsiteX3" y="connsiteY3"/>
                </a:cxn>
              </a:cxnLst>
              <a:rect l="l" t="t" r="r" b="b"/>
              <a:pathLst>
                <a:path w="1371" h="8001">
                  <a:moveTo>
                    <a:pt x="0" y="0"/>
                  </a:moveTo>
                  <a:cubicBezTo>
                    <a:pt x="229" y="2743"/>
                    <a:pt x="686" y="5486"/>
                    <a:pt x="1372" y="8001"/>
                  </a:cubicBezTo>
                  <a:cubicBezTo>
                    <a:pt x="686" y="5486"/>
                    <a:pt x="229" y="2972"/>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3" name="Freeform 111">
              <a:extLst>
                <a:ext uri="{FF2B5EF4-FFF2-40B4-BE49-F238E27FC236}">
                  <a16:creationId xmlns:a16="http://schemas.microsoft.com/office/drawing/2014/main" id="{8B510DE0-3DEF-8DE8-5FB6-45EAECD0A80C}"/>
                </a:ext>
              </a:extLst>
            </p:cNvPr>
            <p:cNvSpPr/>
            <p:nvPr/>
          </p:nvSpPr>
          <p:spPr>
            <a:xfrm>
              <a:off x="2520924" y="5888278"/>
              <a:ext cx="5029" cy="13944"/>
            </a:xfrm>
            <a:custGeom>
              <a:avLst/>
              <a:gdLst>
                <a:gd name="connsiteX0" fmla="*/ 5029 w 5029"/>
                <a:gd name="connsiteY0" fmla="*/ 13944 h 13944"/>
                <a:gd name="connsiteX1" fmla="*/ 0 w 5029"/>
                <a:gd name="connsiteY1" fmla="*/ 0 h 13944"/>
                <a:gd name="connsiteX2" fmla="*/ 5029 w 5029"/>
                <a:gd name="connsiteY2" fmla="*/ 13944 h 13944"/>
              </a:gdLst>
              <a:ahLst/>
              <a:cxnLst>
                <a:cxn ang="0">
                  <a:pos x="connsiteX0" y="connsiteY0"/>
                </a:cxn>
                <a:cxn ang="0">
                  <a:pos x="connsiteX1" y="connsiteY1"/>
                </a:cxn>
                <a:cxn ang="0">
                  <a:pos x="connsiteX2" y="connsiteY2"/>
                </a:cxn>
              </a:cxnLst>
              <a:rect l="l" t="t" r="r" b="b"/>
              <a:pathLst>
                <a:path w="5029" h="13944">
                  <a:moveTo>
                    <a:pt x="5029" y="13944"/>
                  </a:moveTo>
                  <a:cubicBezTo>
                    <a:pt x="2972" y="9830"/>
                    <a:pt x="1143" y="5029"/>
                    <a:pt x="0" y="0"/>
                  </a:cubicBezTo>
                  <a:cubicBezTo>
                    <a:pt x="1143" y="5258"/>
                    <a:pt x="2972" y="9830"/>
                    <a:pt x="5029" y="13944"/>
                  </a:cubicBezTo>
                  <a:close/>
                </a:path>
              </a:pathLst>
            </a:custGeom>
            <a:solidFill>
              <a:srgbClr val="FFFFFF"/>
            </a:solidFill>
            <a:ln w="2286" cap="flat">
              <a:noFill/>
              <a:prstDash val="solid"/>
              <a:miter/>
            </a:ln>
          </p:spPr>
          <p:txBody>
            <a:bodyPr rtlCol="0" anchor="ctr"/>
            <a:lstStyle/>
            <a:p>
              <a:endParaRPr lang="en-US"/>
            </a:p>
          </p:txBody>
        </p:sp>
        <p:sp>
          <p:nvSpPr>
            <p:cNvPr id="54" name="Freeform 112">
              <a:extLst>
                <a:ext uri="{FF2B5EF4-FFF2-40B4-BE49-F238E27FC236}">
                  <a16:creationId xmlns:a16="http://schemas.microsoft.com/office/drawing/2014/main" id="{1C4A778A-9AD7-3D7C-A6C5-92095DD05923}"/>
                </a:ext>
              </a:extLst>
            </p:cNvPr>
            <p:cNvSpPr/>
            <p:nvPr/>
          </p:nvSpPr>
          <p:spPr>
            <a:xfrm>
              <a:off x="2704490" y="5940399"/>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55" name="Freeform 113">
              <a:extLst>
                <a:ext uri="{FF2B5EF4-FFF2-40B4-BE49-F238E27FC236}">
                  <a16:creationId xmlns:a16="http://schemas.microsoft.com/office/drawing/2014/main" id="{08FF5A32-CB49-BBDC-36B2-6264A1037161}"/>
                </a:ext>
              </a:extLst>
            </p:cNvPr>
            <p:cNvSpPr/>
            <p:nvPr/>
          </p:nvSpPr>
          <p:spPr>
            <a:xfrm>
              <a:off x="2715006" y="5941314"/>
              <a:ext cx="5486" cy="1371"/>
            </a:xfrm>
            <a:custGeom>
              <a:avLst/>
              <a:gdLst>
                <a:gd name="connsiteX0" fmla="*/ 5486 w 5486"/>
                <a:gd name="connsiteY0" fmla="*/ 1372 h 1371"/>
                <a:gd name="connsiteX1" fmla="*/ 0 w 5486"/>
                <a:gd name="connsiteY1" fmla="*/ 0 h 1371"/>
                <a:gd name="connsiteX2" fmla="*/ 5486 w 5486"/>
                <a:gd name="connsiteY2" fmla="*/ 1372 h 1371"/>
              </a:gdLst>
              <a:ahLst/>
              <a:cxnLst>
                <a:cxn ang="0">
                  <a:pos x="connsiteX0" y="connsiteY0"/>
                </a:cxn>
                <a:cxn ang="0">
                  <a:pos x="connsiteX1" y="connsiteY1"/>
                </a:cxn>
                <a:cxn ang="0">
                  <a:pos x="connsiteX2" y="connsiteY2"/>
                </a:cxn>
              </a:cxnLst>
              <a:rect l="l" t="t" r="r" b="b"/>
              <a:pathLst>
                <a:path w="5486" h="1371">
                  <a:moveTo>
                    <a:pt x="5486" y="1372"/>
                  </a:moveTo>
                  <a:cubicBezTo>
                    <a:pt x="3658" y="686"/>
                    <a:pt x="1829" y="229"/>
                    <a:pt x="0" y="0"/>
                  </a:cubicBezTo>
                  <a:cubicBezTo>
                    <a:pt x="1829" y="457"/>
                    <a:pt x="3658" y="914"/>
                    <a:pt x="5486" y="1372"/>
                  </a:cubicBezTo>
                  <a:close/>
                </a:path>
              </a:pathLst>
            </a:custGeom>
            <a:solidFill>
              <a:srgbClr val="FFFFFF"/>
            </a:solidFill>
            <a:ln w="2286" cap="flat">
              <a:noFill/>
              <a:prstDash val="solid"/>
              <a:miter/>
            </a:ln>
          </p:spPr>
          <p:txBody>
            <a:bodyPr rtlCol="0" anchor="ctr"/>
            <a:lstStyle/>
            <a:p>
              <a:endParaRPr lang="en-US"/>
            </a:p>
          </p:txBody>
        </p:sp>
        <p:sp>
          <p:nvSpPr>
            <p:cNvPr id="56" name="Freeform 114">
              <a:extLst>
                <a:ext uri="{FF2B5EF4-FFF2-40B4-BE49-F238E27FC236}">
                  <a16:creationId xmlns:a16="http://schemas.microsoft.com/office/drawing/2014/main" id="{4CBD5BD3-6C03-85B9-8B3E-4FAA59FC7F6F}"/>
                </a:ext>
              </a:extLst>
            </p:cNvPr>
            <p:cNvSpPr/>
            <p:nvPr/>
          </p:nvSpPr>
          <p:spPr>
            <a:xfrm>
              <a:off x="2820847" y="6185001"/>
              <a:ext cx="3200" cy="228"/>
            </a:xfrm>
            <a:custGeom>
              <a:avLst/>
              <a:gdLst>
                <a:gd name="connsiteX0" fmla="*/ 3200 w 3200"/>
                <a:gd name="connsiteY0" fmla="*/ 228 h 228"/>
                <a:gd name="connsiteX1" fmla="*/ 0 w 3200"/>
                <a:gd name="connsiteY1" fmla="*/ 0 h 228"/>
                <a:gd name="connsiteX2" fmla="*/ 3200 w 3200"/>
                <a:gd name="connsiteY2" fmla="*/ 228 h 228"/>
              </a:gdLst>
              <a:ahLst/>
              <a:cxnLst>
                <a:cxn ang="0">
                  <a:pos x="connsiteX0" y="connsiteY0"/>
                </a:cxn>
                <a:cxn ang="0">
                  <a:pos x="connsiteX1" y="connsiteY1"/>
                </a:cxn>
                <a:cxn ang="0">
                  <a:pos x="connsiteX2" y="connsiteY2"/>
                </a:cxn>
              </a:cxnLst>
              <a:rect l="l" t="t" r="r" b="b"/>
              <a:pathLst>
                <a:path w="3200" h="228">
                  <a:moveTo>
                    <a:pt x="3200" y="228"/>
                  </a:moveTo>
                  <a:cubicBezTo>
                    <a:pt x="2057" y="228"/>
                    <a:pt x="914" y="0"/>
                    <a:pt x="0" y="0"/>
                  </a:cubicBezTo>
                  <a:cubicBezTo>
                    <a:pt x="914" y="228"/>
                    <a:pt x="2057" y="228"/>
                    <a:pt x="3200" y="228"/>
                  </a:cubicBezTo>
                  <a:close/>
                </a:path>
              </a:pathLst>
            </a:custGeom>
            <a:solidFill>
              <a:srgbClr val="FFFFFF"/>
            </a:solidFill>
            <a:ln w="2286" cap="flat">
              <a:noFill/>
              <a:prstDash val="solid"/>
              <a:miter/>
            </a:ln>
          </p:spPr>
          <p:txBody>
            <a:bodyPr rtlCol="0" anchor="ctr"/>
            <a:lstStyle/>
            <a:p>
              <a:endParaRPr lang="en-US"/>
            </a:p>
          </p:txBody>
        </p:sp>
        <p:sp>
          <p:nvSpPr>
            <p:cNvPr id="57" name="Freeform 115">
              <a:extLst>
                <a:ext uri="{FF2B5EF4-FFF2-40B4-BE49-F238E27FC236}">
                  <a16:creationId xmlns:a16="http://schemas.microsoft.com/office/drawing/2014/main" id="{4BF45149-52C4-6806-39D3-8973BDEDD0F3}"/>
                </a:ext>
              </a:extLst>
            </p:cNvPr>
            <p:cNvSpPr/>
            <p:nvPr/>
          </p:nvSpPr>
          <p:spPr>
            <a:xfrm>
              <a:off x="2799130" y="6182258"/>
              <a:ext cx="2514" cy="685"/>
            </a:xfrm>
            <a:custGeom>
              <a:avLst/>
              <a:gdLst>
                <a:gd name="connsiteX0" fmla="*/ 0 w 2514"/>
                <a:gd name="connsiteY0" fmla="*/ 0 h 685"/>
                <a:gd name="connsiteX1" fmla="*/ 2515 w 2514"/>
                <a:gd name="connsiteY1" fmla="*/ 686 h 685"/>
                <a:gd name="connsiteX2" fmla="*/ 0 w 2514"/>
                <a:gd name="connsiteY2" fmla="*/ 0 h 685"/>
                <a:gd name="connsiteX3" fmla="*/ 0 w 2514"/>
                <a:gd name="connsiteY3" fmla="*/ 0 h 685"/>
              </a:gdLst>
              <a:ahLst/>
              <a:cxnLst>
                <a:cxn ang="0">
                  <a:pos x="connsiteX0" y="connsiteY0"/>
                </a:cxn>
                <a:cxn ang="0">
                  <a:pos x="connsiteX1" y="connsiteY1"/>
                </a:cxn>
                <a:cxn ang="0">
                  <a:pos x="connsiteX2" y="connsiteY2"/>
                </a:cxn>
                <a:cxn ang="0">
                  <a:pos x="connsiteX3" y="connsiteY3"/>
                </a:cxn>
              </a:cxnLst>
              <a:rect l="l" t="t" r="r" b="b"/>
              <a:pathLst>
                <a:path w="2514" h="685">
                  <a:moveTo>
                    <a:pt x="0" y="0"/>
                  </a:moveTo>
                  <a:cubicBezTo>
                    <a:pt x="686" y="229"/>
                    <a:pt x="1600" y="458"/>
                    <a:pt x="2515" y="686"/>
                  </a:cubicBezTo>
                  <a:cubicBezTo>
                    <a:pt x="1600" y="229"/>
                    <a:pt x="914" y="0"/>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8" name="Freeform 116">
              <a:extLst>
                <a:ext uri="{FF2B5EF4-FFF2-40B4-BE49-F238E27FC236}">
                  <a16:creationId xmlns:a16="http://schemas.microsoft.com/office/drawing/2014/main" id="{75861A21-7E47-3C19-F0AA-8CB3C0FA0FE9}"/>
                </a:ext>
              </a:extLst>
            </p:cNvPr>
            <p:cNvSpPr/>
            <p:nvPr/>
          </p:nvSpPr>
          <p:spPr>
            <a:xfrm>
              <a:off x="3566312" y="5717286"/>
              <a:ext cx="38862" cy="21945"/>
            </a:xfrm>
            <a:custGeom>
              <a:avLst/>
              <a:gdLst>
                <a:gd name="connsiteX0" fmla="*/ 38862 w 38862"/>
                <a:gd name="connsiteY0" fmla="*/ 0 h 21945"/>
                <a:gd name="connsiteX1" fmla="*/ 25832 w 38862"/>
                <a:gd name="connsiteY1" fmla="*/ 8001 h 21945"/>
                <a:gd name="connsiteX2" fmla="*/ 0 w 38862"/>
                <a:gd name="connsiteY2" fmla="*/ 21946 h 21945"/>
                <a:gd name="connsiteX3" fmla="*/ 25832 w 38862"/>
                <a:gd name="connsiteY3" fmla="*/ 8001 h 21945"/>
                <a:gd name="connsiteX4" fmla="*/ 38862 w 38862"/>
                <a:gd name="connsiteY4" fmla="*/ 0 h 21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 h="21945">
                  <a:moveTo>
                    <a:pt x="38862" y="0"/>
                  </a:moveTo>
                  <a:cubicBezTo>
                    <a:pt x="34519" y="2286"/>
                    <a:pt x="30175" y="5029"/>
                    <a:pt x="25832" y="8001"/>
                  </a:cubicBezTo>
                  <a:cubicBezTo>
                    <a:pt x="17602" y="13716"/>
                    <a:pt x="8915" y="18059"/>
                    <a:pt x="0" y="21946"/>
                  </a:cubicBezTo>
                  <a:cubicBezTo>
                    <a:pt x="8915" y="18059"/>
                    <a:pt x="17602" y="13487"/>
                    <a:pt x="25832" y="8001"/>
                  </a:cubicBezTo>
                  <a:cubicBezTo>
                    <a:pt x="30175" y="5029"/>
                    <a:pt x="34519" y="2515"/>
                    <a:pt x="38862" y="0"/>
                  </a:cubicBezTo>
                  <a:close/>
                </a:path>
              </a:pathLst>
            </a:custGeom>
            <a:solidFill>
              <a:srgbClr val="FFFFFF"/>
            </a:solidFill>
            <a:ln w="2286" cap="flat">
              <a:noFill/>
              <a:prstDash val="solid"/>
              <a:miter/>
            </a:ln>
          </p:spPr>
          <p:txBody>
            <a:bodyPr rtlCol="0" anchor="ctr"/>
            <a:lstStyle/>
            <a:p>
              <a:endParaRPr lang="en-US"/>
            </a:p>
          </p:txBody>
        </p:sp>
        <p:sp>
          <p:nvSpPr>
            <p:cNvPr id="59" name="Freeform 117">
              <a:extLst>
                <a:ext uri="{FF2B5EF4-FFF2-40B4-BE49-F238E27FC236}">
                  <a16:creationId xmlns:a16="http://schemas.microsoft.com/office/drawing/2014/main" id="{2FFB20BF-22BF-D582-DC68-A1145280C2B7}"/>
                </a:ext>
              </a:extLst>
            </p:cNvPr>
            <p:cNvSpPr/>
            <p:nvPr/>
          </p:nvSpPr>
          <p:spPr>
            <a:xfrm>
              <a:off x="3499961" y="5696483"/>
              <a:ext cx="1428" cy="22860"/>
            </a:xfrm>
            <a:custGeom>
              <a:avLst/>
              <a:gdLst>
                <a:gd name="connsiteX0" fmla="*/ 514 w 1428"/>
                <a:gd name="connsiteY0" fmla="*/ 22860 h 22860"/>
                <a:gd name="connsiteX1" fmla="*/ 514 w 1428"/>
                <a:gd name="connsiteY1" fmla="*/ 8459 h 22860"/>
                <a:gd name="connsiteX2" fmla="*/ 1429 w 1428"/>
                <a:gd name="connsiteY2" fmla="*/ 0 h 22860"/>
                <a:gd name="connsiteX3" fmla="*/ 514 w 1428"/>
                <a:gd name="connsiteY3" fmla="*/ 8459 h 22860"/>
                <a:gd name="connsiteX4" fmla="*/ 514 w 1428"/>
                <a:gd name="connsiteY4" fmla="*/ 2286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 h="22860">
                  <a:moveTo>
                    <a:pt x="514" y="22860"/>
                  </a:moveTo>
                  <a:cubicBezTo>
                    <a:pt x="-171" y="18517"/>
                    <a:pt x="-171" y="13488"/>
                    <a:pt x="514" y="8459"/>
                  </a:cubicBezTo>
                  <a:cubicBezTo>
                    <a:pt x="972" y="5715"/>
                    <a:pt x="1200" y="2744"/>
                    <a:pt x="1429" y="0"/>
                  </a:cubicBezTo>
                  <a:cubicBezTo>
                    <a:pt x="1200" y="2744"/>
                    <a:pt x="743" y="5715"/>
                    <a:pt x="514" y="8459"/>
                  </a:cubicBezTo>
                  <a:cubicBezTo>
                    <a:pt x="-171" y="13488"/>
                    <a:pt x="-171" y="18288"/>
                    <a:pt x="514" y="22860"/>
                  </a:cubicBezTo>
                  <a:close/>
                </a:path>
              </a:pathLst>
            </a:custGeom>
            <a:solidFill>
              <a:srgbClr val="FFFFFF"/>
            </a:solidFill>
            <a:ln w="2286" cap="flat">
              <a:noFill/>
              <a:prstDash val="solid"/>
              <a:miter/>
            </a:ln>
          </p:spPr>
          <p:txBody>
            <a:bodyPr rtlCol="0" anchor="ctr"/>
            <a:lstStyle/>
            <a:p>
              <a:endParaRPr lang="en-US"/>
            </a:p>
          </p:txBody>
        </p:sp>
        <p:sp>
          <p:nvSpPr>
            <p:cNvPr id="60" name="Freeform 118">
              <a:extLst>
                <a:ext uri="{FF2B5EF4-FFF2-40B4-BE49-F238E27FC236}">
                  <a16:creationId xmlns:a16="http://schemas.microsoft.com/office/drawing/2014/main" id="{C8F86569-ED1B-C033-2751-F130AE6AAF5F}"/>
                </a:ext>
              </a:extLst>
            </p:cNvPr>
            <p:cNvSpPr/>
            <p:nvPr/>
          </p:nvSpPr>
          <p:spPr>
            <a:xfrm>
              <a:off x="2757525" y="6042812"/>
              <a:ext cx="2286" cy="11658"/>
            </a:xfrm>
            <a:custGeom>
              <a:avLst/>
              <a:gdLst>
                <a:gd name="connsiteX0" fmla="*/ 0 w 2286"/>
                <a:gd name="connsiteY0" fmla="*/ 11659 h 11658"/>
                <a:gd name="connsiteX1" fmla="*/ 0 w 2286"/>
                <a:gd name="connsiteY1" fmla="*/ 0 h 11658"/>
                <a:gd name="connsiteX2" fmla="*/ 0 w 2286"/>
                <a:gd name="connsiteY2" fmla="*/ 11659 h 11658"/>
              </a:gdLst>
              <a:ahLst/>
              <a:cxnLst>
                <a:cxn ang="0">
                  <a:pos x="connsiteX0" y="connsiteY0"/>
                </a:cxn>
                <a:cxn ang="0">
                  <a:pos x="connsiteX1" y="connsiteY1"/>
                </a:cxn>
                <a:cxn ang="0">
                  <a:pos x="connsiteX2" y="connsiteY2"/>
                </a:cxn>
              </a:cxnLst>
              <a:rect l="l" t="t" r="r" b="b"/>
              <a:pathLst>
                <a:path w="2286" h="11658">
                  <a:moveTo>
                    <a:pt x="0" y="11659"/>
                  </a:moveTo>
                  <a:cubicBezTo>
                    <a:pt x="0" y="7773"/>
                    <a:pt x="0" y="3887"/>
                    <a:pt x="0" y="0"/>
                  </a:cubicBezTo>
                  <a:cubicBezTo>
                    <a:pt x="0" y="3887"/>
                    <a:pt x="0" y="7773"/>
                    <a:pt x="0" y="11659"/>
                  </a:cubicBezTo>
                  <a:close/>
                </a:path>
              </a:pathLst>
            </a:custGeom>
            <a:solidFill>
              <a:srgbClr val="FFFFFF"/>
            </a:solidFill>
            <a:ln w="2286" cap="flat">
              <a:noFill/>
              <a:prstDash val="solid"/>
              <a:miter/>
            </a:ln>
          </p:spPr>
          <p:txBody>
            <a:bodyPr rtlCol="0" anchor="ctr"/>
            <a:lstStyle/>
            <a:p>
              <a:endParaRPr lang="en-US"/>
            </a:p>
          </p:txBody>
        </p:sp>
        <p:sp>
          <p:nvSpPr>
            <p:cNvPr id="61" name="Freeform 119">
              <a:extLst>
                <a:ext uri="{FF2B5EF4-FFF2-40B4-BE49-F238E27FC236}">
                  <a16:creationId xmlns:a16="http://schemas.microsoft.com/office/drawing/2014/main" id="{392AF22F-D728-29D9-7F6B-86149262EB37}"/>
                </a:ext>
              </a:extLst>
            </p:cNvPr>
            <p:cNvSpPr/>
            <p:nvPr/>
          </p:nvSpPr>
          <p:spPr>
            <a:xfrm>
              <a:off x="3689985" y="5704255"/>
              <a:ext cx="46405" cy="18973"/>
            </a:xfrm>
            <a:custGeom>
              <a:avLst/>
              <a:gdLst>
                <a:gd name="connsiteX0" fmla="*/ 46406 w 46405"/>
                <a:gd name="connsiteY0" fmla="*/ 18974 h 18973"/>
                <a:gd name="connsiteX1" fmla="*/ 14859 w 46405"/>
                <a:gd name="connsiteY1" fmla="*/ 3200 h 18973"/>
                <a:gd name="connsiteX2" fmla="*/ 0 w 46405"/>
                <a:gd name="connsiteY2" fmla="*/ 0 h 18973"/>
                <a:gd name="connsiteX3" fmla="*/ 14859 w 46405"/>
                <a:gd name="connsiteY3" fmla="*/ 3200 h 18973"/>
                <a:gd name="connsiteX4" fmla="*/ 46406 w 46405"/>
                <a:gd name="connsiteY4" fmla="*/ 18974 h 1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5" h="18973">
                  <a:moveTo>
                    <a:pt x="46406" y="18974"/>
                  </a:moveTo>
                  <a:cubicBezTo>
                    <a:pt x="36805" y="11658"/>
                    <a:pt x="26060" y="6401"/>
                    <a:pt x="14859" y="3200"/>
                  </a:cubicBezTo>
                  <a:cubicBezTo>
                    <a:pt x="9830" y="1829"/>
                    <a:pt x="5029" y="686"/>
                    <a:pt x="0" y="0"/>
                  </a:cubicBezTo>
                  <a:cubicBezTo>
                    <a:pt x="4801" y="914"/>
                    <a:pt x="9830" y="1829"/>
                    <a:pt x="14859" y="3200"/>
                  </a:cubicBezTo>
                  <a:cubicBezTo>
                    <a:pt x="26060" y="6172"/>
                    <a:pt x="36805" y="11430"/>
                    <a:pt x="46406" y="18974"/>
                  </a:cubicBezTo>
                  <a:close/>
                </a:path>
              </a:pathLst>
            </a:custGeom>
            <a:solidFill>
              <a:srgbClr val="FFFFFF"/>
            </a:solidFill>
            <a:ln w="2286" cap="flat">
              <a:noFill/>
              <a:prstDash val="solid"/>
              <a:miter/>
            </a:ln>
          </p:spPr>
          <p:txBody>
            <a:bodyPr rtlCol="0" anchor="ctr"/>
            <a:lstStyle/>
            <a:p>
              <a:endParaRPr lang="en-US"/>
            </a:p>
          </p:txBody>
        </p:sp>
        <p:sp>
          <p:nvSpPr>
            <p:cNvPr id="62" name="Freeform 120">
              <a:extLst>
                <a:ext uri="{FF2B5EF4-FFF2-40B4-BE49-F238E27FC236}">
                  <a16:creationId xmlns:a16="http://schemas.microsoft.com/office/drawing/2014/main" id="{8A9ACA80-241C-8533-84A9-F1294ACF2AF7}"/>
                </a:ext>
              </a:extLst>
            </p:cNvPr>
            <p:cNvSpPr/>
            <p:nvPr/>
          </p:nvSpPr>
          <p:spPr>
            <a:xfrm>
              <a:off x="3467785" y="6158484"/>
              <a:ext cx="10515" cy="15087"/>
            </a:xfrm>
            <a:custGeom>
              <a:avLst/>
              <a:gdLst>
                <a:gd name="connsiteX0" fmla="*/ 0 w 10515"/>
                <a:gd name="connsiteY0" fmla="*/ 15088 h 15087"/>
                <a:gd name="connsiteX1" fmla="*/ 6858 w 10515"/>
                <a:gd name="connsiteY1" fmla="*/ 6401 h 15087"/>
                <a:gd name="connsiteX2" fmla="*/ 10516 w 10515"/>
                <a:gd name="connsiteY2" fmla="*/ 0 h 15087"/>
                <a:gd name="connsiteX3" fmla="*/ 6858 w 10515"/>
                <a:gd name="connsiteY3" fmla="*/ 6401 h 15087"/>
                <a:gd name="connsiteX4" fmla="*/ 0 w 10515"/>
                <a:gd name="connsiteY4" fmla="*/ 15088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15087">
                  <a:moveTo>
                    <a:pt x="0" y="15088"/>
                  </a:moveTo>
                  <a:cubicBezTo>
                    <a:pt x="2515" y="12573"/>
                    <a:pt x="4572" y="9601"/>
                    <a:pt x="6858" y="6401"/>
                  </a:cubicBezTo>
                  <a:cubicBezTo>
                    <a:pt x="8230" y="4343"/>
                    <a:pt x="9601" y="2057"/>
                    <a:pt x="10516" y="0"/>
                  </a:cubicBezTo>
                  <a:cubicBezTo>
                    <a:pt x="9373" y="2286"/>
                    <a:pt x="8230" y="4343"/>
                    <a:pt x="6858" y="6401"/>
                  </a:cubicBezTo>
                  <a:cubicBezTo>
                    <a:pt x="4572" y="9830"/>
                    <a:pt x="2286" y="12573"/>
                    <a:pt x="0" y="15088"/>
                  </a:cubicBezTo>
                  <a:close/>
                </a:path>
              </a:pathLst>
            </a:custGeom>
            <a:solidFill>
              <a:srgbClr val="FFFFFF"/>
            </a:solidFill>
            <a:ln w="2286" cap="flat">
              <a:noFill/>
              <a:prstDash val="solid"/>
              <a:miter/>
            </a:ln>
          </p:spPr>
          <p:txBody>
            <a:bodyPr rtlCol="0" anchor="ctr"/>
            <a:lstStyle/>
            <a:p>
              <a:endParaRPr lang="en-US"/>
            </a:p>
          </p:txBody>
        </p:sp>
        <p:sp>
          <p:nvSpPr>
            <p:cNvPr id="63" name="Freeform 121">
              <a:extLst>
                <a:ext uri="{FF2B5EF4-FFF2-40B4-BE49-F238E27FC236}">
                  <a16:creationId xmlns:a16="http://schemas.microsoft.com/office/drawing/2014/main" id="{EE5F8CA0-292F-F6B0-B8DF-D109AB3CB832}"/>
                </a:ext>
              </a:extLst>
            </p:cNvPr>
            <p:cNvSpPr/>
            <p:nvPr/>
          </p:nvSpPr>
          <p:spPr>
            <a:xfrm>
              <a:off x="3583914" y="5926912"/>
              <a:ext cx="91211" cy="18489"/>
            </a:xfrm>
            <a:custGeom>
              <a:avLst/>
              <a:gdLst>
                <a:gd name="connsiteX0" fmla="*/ 14402 w 91211"/>
                <a:gd name="connsiteY0" fmla="*/ 5944 h 18489"/>
                <a:gd name="connsiteX1" fmla="*/ 0 w 91211"/>
                <a:gd name="connsiteY1" fmla="*/ 0 h 18489"/>
                <a:gd name="connsiteX2" fmla="*/ 14402 w 91211"/>
                <a:gd name="connsiteY2" fmla="*/ 5944 h 18489"/>
                <a:gd name="connsiteX3" fmla="*/ 91211 w 91211"/>
                <a:gd name="connsiteY3" fmla="*/ 18288 h 18489"/>
                <a:gd name="connsiteX4" fmla="*/ 14402 w 91211"/>
                <a:gd name="connsiteY4" fmla="*/ 5944 h 1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11" h="18489">
                  <a:moveTo>
                    <a:pt x="14402" y="5944"/>
                  </a:moveTo>
                  <a:cubicBezTo>
                    <a:pt x="9830" y="3429"/>
                    <a:pt x="4801" y="1372"/>
                    <a:pt x="0" y="0"/>
                  </a:cubicBezTo>
                  <a:cubicBezTo>
                    <a:pt x="4801" y="1600"/>
                    <a:pt x="9601" y="3658"/>
                    <a:pt x="14402" y="5944"/>
                  </a:cubicBezTo>
                  <a:cubicBezTo>
                    <a:pt x="44806" y="15545"/>
                    <a:pt x="70180" y="19203"/>
                    <a:pt x="91211" y="18288"/>
                  </a:cubicBezTo>
                  <a:cubicBezTo>
                    <a:pt x="69952" y="19431"/>
                    <a:pt x="44577" y="15774"/>
                    <a:pt x="14402" y="5944"/>
                  </a:cubicBezTo>
                  <a:close/>
                </a:path>
              </a:pathLst>
            </a:custGeom>
            <a:solidFill>
              <a:srgbClr val="FFFFFF"/>
            </a:solidFill>
            <a:ln w="2286" cap="flat">
              <a:noFill/>
              <a:prstDash val="solid"/>
              <a:miter/>
            </a:ln>
          </p:spPr>
          <p:txBody>
            <a:bodyPr rtlCol="0" anchor="ctr"/>
            <a:lstStyle/>
            <a:p>
              <a:endParaRPr lang="en-US"/>
            </a:p>
          </p:txBody>
        </p:sp>
        <p:sp>
          <p:nvSpPr>
            <p:cNvPr id="64" name="Freeform 122">
              <a:extLst>
                <a:ext uri="{FF2B5EF4-FFF2-40B4-BE49-F238E27FC236}">
                  <a16:creationId xmlns:a16="http://schemas.microsoft.com/office/drawing/2014/main" id="{CCE6F6B1-2B1B-E89E-95FA-8F850D7AAE23}"/>
                </a:ext>
              </a:extLst>
            </p:cNvPr>
            <p:cNvSpPr/>
            <p:nvPr/>
          </p:nvSpPr>
          <p:spPr>
            <a:xfrm>
              <a:off x="2881884" y="6187744"/>
              <a:ext cx="4800" cy="228"/>
            </a:xfrm>
            <a:custGeom>
              <a:avLst/>
              <a:gdLst>
                <a:gd name="connsiteX0" fmla="*/ 4801 w 4800"/>
                <a:gd name="connsiteY0" fmla="*/ 228 h 228"/>
                <a:gd name="connsiteX1" fmla="*/ 0 w 4800"/>
                <a:gd name="connsiteY1" fmla="*/ 0 h 228"/>
                <a:gd name="connsiteX2" fmla="*/ 4801 w 4800"/>
                <a:gd name="connsiteY2" fmla="*/ 228 h 228"/>
              </a:gdLst>
              <a:ahLst/>
              <a:cxnLst>
                <a:cxn ang="0">
                  <a:pos x="connsiteX0" y="connsiteY0"/>
                </a:cxn>
                <a:cxn ang="0">
                  <a:pos x="connsiteX1" y="connsiteY1"/>
                </a:cxn>
                <a:cxn ang="0">
                  <a:pos x="connsiteX2" y="connsiteY2"/>
                </a:cxn>
              </a:cxnLst>
              <a:rect l="l" t="t" r="r" b="b"/>
              <a:pathLst>
                <a:path w="4800" h="228">
                  <a:moveTo>
                    <a:pt x="4801" y="228"/>
                  </a:moveTo>
                  <a:cubicBezTo>
                    <a:pt x="3200" y="228"/>
                    <a:pt x="1600" y="228"/>
                    <a:pt x="0" y="0"/>
                  </a:cubicBezTo>
                  <a:cubicBezTo>
                    <a:pt x="1600" y="228"/>
                    <a:pt x="3200" y="228"/>
                    <a:pt x="4801" y="228"/>
                  </a:cubicBezTo>
                  <a:close/>
                </a:path>
              </a:pathLst>
            </a:custGeom>
            <a:solidFill>
              <a:srgbClr val="FFFFFF"/>
            </a:solidFill>
            <a:ln w="2286" cap="flat">
              <a:noFill/>
              <a:prstDash val="solid"/>
              <a:miter/>
            </a:ln>
          </p:spPr>
          <p:txBody>
            <a:bodyPr rtlCol="0" anchor="ctr"/>
            <a:lstStyle/>
            <a:p>
              <a:endParaRPr lang="en-US"/>
            </a:p>
          </p:txBody>
        </p:sp>
        <p:sp>
          <p:nvSpPr>
            <p:cNvPr id="65" name="Freeform 123">
              <a:extLst>
                <a:ext uri="{FF2B5EF4-FFF2-40B4-BE49-F238E27FC236}">
                  <a16:creationId xmlns:a16="http://schemas.microsoft.com/office/drawing/2014/main" id="{FB861BD4-A776-6D7C-39BB-A440011A1E5B}"/>
                </a:ext>
              </a:extLst>
            </p:cNvPr>
            <p:cNvSpPr/>
            <p:nvPr/>
          </p:nvSpPr>
          <p:spPr>
            <a:xfrm>
              <a:off x="3668039" y="5702198"/>
              <a:ext cx="21945" cy="2057"/>
            </a:xfrm>
            <a:custGeom>
              <a:avLst/>
              <a:gdLst>
                <a:gd name="connsiteX0" fmla="*/ 0 w 21945"/>
                <a:gd name="connsiteY0" fmla="*/ 0 h 2057"/>
                <a:gd name="connsiteX1" fmla="*/ 21946 w 21945"/>
                <a:gd name="connsiteY1" fmla="*/ 2058 h 2057"/>
                <a:gd name="connsiteX2" fmla="*/ 0 w 21945"/>
                <a:gd name="connsiteY2" fmla="*/ 0 h 2057"/>
              </a:gdLst>
              <a:ahLst/>
              <a:cxnLst>
                <a:cxn ang="0">
                  <a:pos x="connsiteX0" y="connsiteY0"/>
                </a:cxn>
                <a:cxn ang="0">
                  <a:pos x="connsiteX1" y="connsiteY1"/>
                </a:cxn>
                <a:cxn ang="0">
                  <a:pos x="connsiteX2" y="connsiteY2"/>
                </a:cxn>
              </a:cxnLst>
              <a:rect l="l" t="t" r="r" b="b"/>
              <a:pathLst>
                <a:path w="21945" h="2057">
                  <a:moveTo>
                    <a:pt x="0" y="0"/>
                  </a:moveTo>
                  <a:cubicBezTo>
                    <a:pt x="7315" y="0"/>
                    <a:pt x="14630" y="915"/>
                    <a:pt x="21946" y="2058"/>
                  </a:cubicBezTo>
                  <a:cubicBezTo>
                    <a:pt x="14402" y="686"/>
                    <a:pt x="7087" y="0"/>
                    <a:pt x="0" y="0"/>
                  </a:cubicBezTo>
                  <a:close/>
                </a:path>
              </a:pathLst>
            </a:custGeom>
            <a:solidFill>
              <a:srgbClr val="FFFFFF"/>
            </a:solidFill>
            <a:ln w="2286" cap="flat">
              <a:noFill/>
              <a:prstDash val="solid"/>
              <a:miter/>
            </a:ln>
          </p:spPr>
          <p:txBody>
            <a:bodyPr rtlCol="0" anchor="ctr"/>
            <a:lstStyle/>
            <a:p>
              <a:endParaRPr lang="en-US"/>
            </a:p>
          </p:txBody>
        </p:sp>
        <p:sp>
          <p:nvSpPr>
            <p:cNvPr id="66" name="Freeform 124">
              <a:extLst>
                <a:ext uri="{FF2B5EF4-FFF2-40B4-BE49-F238E27FC236}">
                  <a16:creationId xmlns:a16="http://schemas.microsoft.com/office/drawing/2014/main" id="{A28FAC47-490F-488A-E0E4-ACA8C3964A25}"/>
                </a:ext>
              </a:extLst>
            </p:cNvPr>
            <p:cNvSpPr/>
            <p:nvPr/>
          </p:nvSpPr>
          <p:spPr>
            <a:xfrm>
              <a:off x="3605174" y="5706541"/>
              <a:ext cx="27203" cy="10744"/>
            </a:xfrm>
            <a:custGeom>
              <a:avLst/>
              <a:gdLst>
                <a:gd name="connsiteX0" fmla="*/ 0 w 27203"/>
                <a:gd name="connsiteY0" fmla="*/ 10744 h 10744"/>
                <a:gd name="connsiteX1" fmla="*/ 27203 w 27203"/>
                <a:gd name="connsiteY1" fmla="*/ 0 h 10744"/>
                <a:gd name="connsiteX2" fmla="*/ 0 w 27203"/>
                <a:gd name="connsiteY2" fmla="*/ 10744 h 10744"/>
              </a:gdLst>
              <a:ahLst/>
              <a:cxnLst>
                <a:cxn ang="0">
                  <a:pos x="connsiteX0" y="connsiteY0"/>
                </a:cxn>
                <a:cxn ang="0">
                  <a:pos x="connsiteX1" y="connsiteY1"/>
                </a:cxn>
                <a:cxn ang="0">
                  <a:pos x="connsiteX2" y="connsiteY2"/>
                </a:cxn>
              </a:cxnLst>
              <a:rect l="l" t="t" r="r" b="b"/>
              <a:pathLst>
                <a:path w="27203" h="10744">
                  <a:moveTo>
                    <a:pt x="0" y="10744"/>
                  </a:moveTo>
                  <a:cubicBezTo>
                    <a:pt x="8915" y="5943"/>
                    <a:pt x="17831" y="2514"/>
                    <a:pt x="27203" y="0"/>
                  </a:cubicBezTo>
                  <a:cubicBezTo>
                    <a:pt x="18059" y="2514"/>
                    <a:pt x="8915" y="6172"/>
                    <a:pt x="0" y="10744"/>
                  </a:cubicBezTo>
                  <a:close/>
                </a:path>
              </a:pathLst>
            </a:custGeom>
            <a:solidFill>
              <a:srgbClr val="FFFFFF"/>
            </a:solidFill>
            <a:ln w="2286" cap="flat">
              <a:noFill/>
              <a:prstDash val="solid"/>
              <a:miter/>
            </a:ln>
          </p:spPr>
          <p:txBody>
            <a:bodyPr rtlCol="0" anchor="ctr"/>
            <a:lstStyle/>
            <a:p>
              <a:endParaRPr lang="en-US"/>
            </a:p>
          </p:txBody>
        </p:sp>
        <p:sp>
          <p:nvSpPr>
            <p:cNvPr id="67" name="Freeform 125">
              <a:extLst>
                <a:ext uri="{FF2B5EF4-FFF2-40B4-BE49-F238E27FC236}">
                  <a16:creationId xmlns:a16="http://schemas.microsoft.com/office/drawing/2014/main" id="{652BAE66-B95D-2A0D-43A9-D5BA21853F18}"/>
                </a:ext>
              </a:extLst>
            </p:cNvPr>
            <p:cNvSpPr/>
            <p:nvPr/>
          </p:nvSpPr>
          <p:spPr>
            <a:xfrm>
              <a:off x="3744620" y="5730316"/>
              <a:ext cx="9829" cy="11430"/>
            </a:xfrm>
            <a:custGeom>
              <a:avLst/>
              <a:gdLst>
                <a:gd name="connsiteX0" fmla="*/ 0 w 9829"/>
                <a:gd name="connsiteY0" fmla="*/ 0 h 11430"/>
                <a:gd name="connsiteX1" fmla="*/ 9830 w 9829"/>
                <a:gd name="connsiteY1" fmla="*/ 11430 h 11430"/>
                <a:gd name="connsiteX2" fmla="*/ 0 w 9829"/>
                <a:gd name="connsiteY2" fmla="*/ 0 h 11430"/>
              </a:gdLst>
              <a:ahLst/>
              <a:cxnLst>
                <a:cxn ang="0">
                  <a:pos x="connsiteX0" y="connsiteY0"/>
                </a:cxn>
                <a:cxn ang="0">
                  <a:pos x="connsiteX1" y="connsiteY1"/>
                </a:cxn>
                <a:cxn ang="0">
                  <a:pos x="connsiteX2" y="connsiteY2"/>
                </a:cxn>
              </a:cxnLst>
              <a:rect l="l" t="t" r="r" b="b"/>
              <a:pathLst>
                <a:path w="9829" h="11430">
                  <a:moveTo>
                    <a:pt x="0" y="0"/>
                  </a:moveTo>
                  <a:cubicBezTo>
                    <a:pt x="3429" y="3429"/>
                    <a:pt x="6858" y="7315"/>
                    <a:pt x="9830" y="11430"/>
                  </a:cubicBezTo>
                  <a:cubicBezTo>
                    <a:pt x="6629" y="7315"/>
                    <a:pt x="3429" y="3658"/>
                    <a:pt x="0" y="0"/>
                  </a:cubicBezTo>
                  <a:close/>
                </a:path>
              </a:pathLst>
            </a:custGeom>
            <a:solidFill>
              <a:srgbClr val="FFFFFF"/>
            </a:solidFill>
            <a:ln w="2286" cap="flat">
              <a:noFill/>
              <a:prstDash val="solid"/>
              <a:miter/>
            </a:ln>
          </p:spPr>
          <p:txBody>
            <a:bodyPr rtlCol="0" anchor="ctr"/>
            <a:lstStyle/>
            <a:p>
              <a:endParaRPr lang="en-US"/>
            </a:p>
          </p:txBody>
        </p:sp>
        <p:sp>
          <p:nvSpPr>
            <p:cNvPr id="68" name="Freeform 126">
              <a:extLst>
                <a:ext uri="{FF2B5EF4-FFF2-40B4-BE49-F238E27FC236}">
                  <a16:creationId xmlns:a16="http://schemas.microsoft.com/office/drawing/2014/main" id="{D20D0D2F-2EC5-2D81-C830-92F296D2DA09}"/>
                </a:ext>
              </a:extLst>
            </p:cNvPr>
            <p:cNvSpPr/>
            <p:nvPr/>
          </p:nvSpPr>
          <p:spPr>
            <a:xfrm>
              <a:off x="3754221" y="5741746"/>
              <a:ext cx="6400" cy="9829"/>
            </a:xfrm>
            <a:custGeom>
              <a:avLst/>
              <a:gdLst>
                <a:gd name="connsiteX0" fmla="*/ 0 w 6400"/>
                <a:gd name="connsiteY0" fmla="*/ 0 h 9829"/>
                <a:gd name="connsiteX1" fmla="*/ 6401 w 6400"/>
                <a:gd name="connsiteY1" fmla="*/ 9830 h 9829"/>
                <a:gd name="connsiteX2" fmla="*/ 0 w 6400"/>
                <a:gd name="connsiteY2" fmla="*/ 0 h 9829"/>
              </a:gdLst>
              <a:ahLst/>
              <a:cxnLst>
                <a:cxn ang="0">
                  <a:pos x="connsiteX0" y="connsiteY0"/>
                </a:cxn>
                <a:cxn ang="0">
                  <a:pos x="connsiteX1" y="connsiteY1"/>
                </a:cxn>
                <a:cxn ang="0">
                  <a:pos x="connsiteX2" y="connsiteY2"/>
                </a:cxn>
              </a:cxnLst>
              <a:rect l="l" t="t" r="r" b="b"/>
              <a:pathLst>
                <a:path w="6400" h="9829">
                  <a:moveTo>
                    <a:pt x="0" y="0"/>
                  </a:moveTo>
                  <a:cubicBezTo>
                    <a:pt x="2286" y="3201"/>
                    <a:pt x="4343" y="6401"/>
                    <a:pt x="6401" y="9830"/>
                  </a:cubicBezTo>
                  <a:cubicBezTo>
                    <a:pt x="4343" y="6630"/>
                    <a:pt x="2286" y="3201"/>
                    <a:pt x="0" y="0"/>
                  </a:cubicBezTo>
                  <a:close/>
                </a:path>
              </a:pathLst>
            </a:custGeom>
            <a:solidFill>
              <a:srgbClr val="FFFFFF"/>
            </a:solidFill>
            <a:ln w="2286" cap="flat">
              <a:noFill/>
              <a:prstDash val="solid"/>
              <a:miter/>
            </a:ln>
          </p:spPr>
          <p:txBody>
            <a:bodyPr rtlCol="0" anchor="ctr"/>
            <a:lstStyle/>
            <a:p>
              <a:endParaRPr lang="en-US"/>
            </a:p>
          </p:txBody>
        </p:sp>
        <p:sp>
          <p:nvSpPr>
            <p:cNvPr id="69" name="Freeform 127">
              <a:extLst>
                <a:ext uri="{FF2B5EF4-FFF2-40B4-BE49-F238E27FC236}">
                  <a16:creationId xmlns:a16="http://schemas.microsoft.com/office/drawing/2014/main" id="{0E1C2047-EE11-C7E3-8FAA-E85A9C4E22F5}"/>
                </a:ext>
              </a:extLst>
            </p:cNvPr>
            <p:cNvSpPr/>
            <p:nvPr/>
          </p:nvSpPr>
          <p:spPr>
            <a:xfrm>
              <a:off x="3512362" y="5742203"/>
              <a:ext cx="3657" cy="2514"/>
            </a:xfrm>
            <a:custGeom>
              <a:avLst/>
              <a:gdLst>
                <a:gd name="connsiteX0" fmla="*/ 0 w 3657"/>
                <a:gd name="connsiteY0" fmla="*/ 0 h 2514"/>
                <a:gd name="connsiteX1" fmla="*/ 3658 w 3657"/>
                <a:gd name="connsiteY1" fmla="*/ 2515 h 2514"/>
                <a:gd name="connsiteX2" fmla="*/ 0 w 3657"/>
                <a:gd name="connsiteY2" fmla="*/ 0 h 2514"/>
              </a:gdLst>
              <a:ahLst/>
              <a:cxnLst>
                <a:cxn ang="0">
                  <a:pos x="connsiteX0" y="connsiteY0"/>
                </a:cxn>
                <a:cxn ang="0">
                  <a:pos x="connsiteX1" y="connsiteY1"/>
                </a:cxn>
                <a:cxn ang="0">
                  <a:pos x="connsiteX2" y="connsiteY2"/>
                </a:cxn>
              </a:cxnLst>
              <a:rect l="l" t="t" r="r" b="b"/>
              <a:pathLst>
                <a:path w="3657" h="2514">
                  <a:moveTo>
                    <a:pt x="0" y="0"/>
                  </a:moveTo>
                  <a:cubicBezTo>
                    <a:pt x="1143" y="915"/>
                    <a:pt x="2286" y="1829"/>
                    <a:pt x="3658" y="2515"/>
                  </a:cubicBezTo>
                  <a:cubicBezTo>
                    <a:pt x="2286" y="1829"/>
                    <a:pt x="1143" y="915"/>
                    <a:pt x="0" y="0"/>
                  </a:cubicBezTo>
                  <a:close/>
                </a:path>
              </a:pathLst>
            </a:custGeom>
            <a:solidFill>
              <a:srgbClr val="FFFFFF"/>
            </a:solidFill>
            <a:ln w="2286" cap="flat">
              <a:noFill/>
              <a:prstDash val="solid"/>
              <a:miter/>
            </a:ln>
          </p:spPr>
          <p:txBody>
            <a:bodyPr rtlCol="0" anchor="ctr"/>
            <a:lstStyle/>
            <a:p>
              <a:endParaRPr lang="en-US"/>
            </a:p>
          </p:txBody>
        </p:sp>
        <p:sp>
          <p:nvSpPr>
            <p:cNvPr id="70" name="Freeform 128">
              <a:extLst>
                <a:ext uri="{FF2B5EF4-FFF2-40B4-BE49-F238E27FC236}">
                  <a16:creationId xmlns:a16="http://schemas.microsoft.com/office/drawing/2014/main" id="{8CD05199-A92F-F8F2-4F6D-AC9DBA24B27F}"/>
                </a:ext>
              </a:extLst>
            </p:cNvPr>
            <p:cNvSpPr/>
            <p:nvPr/>
          </p:nvSpPr>
          <p:spPr>
            <a:xfrm>
              <a:off x="3501161" y="5978575"/>
              <a:ext cx="1371" cy="14630"/>
            </a:xfrm>
            <a:custGeom>
              <a:avLst/>
              <a:gdLst>
                <a:gd name="connsiteX0" fmla="*/ 1372 w 1371"/>
                <a:gd name="connsiteY0" fmla="*/ 0 h 14630"/>
                <a:gd name="connsiteX1" fmla="*/ 0 w 1371"/>
                <a:gd name="connsiteY1" fmla="*/ 14630 h 14630"/>
                <a:gd name="connsiteX2" fmla="*/ 1372 w 1371"/>
                <a:gd name="connsiteY2" fmla="*/ 0 h 14630"/>
              </a:gdLst>
              <a:ahLst/>
              <a:cxnLst>
                <a:cxn ang="0">
                  <a:pos x="connsiteX0" y="connsiteY0"/>
                </a:cxn>
                <a:cxn ang="0">
                  <a:pos x="connsiteX1" y="connsiteY1"/>
                </a:cxn>
                <a:cxn ang="0">
                  <a:pos x="connsiteX2" y="connsiteY2"/>
                </a:cxn>
              </a:cxnLst>
              <a:rect l="l" t="t" r="r" b="b"/>
              <a:pathLst>
                <a:path w="1371" h="14630">
                  <a:moveTo>
                    <a:pt x="1372" y="0"/>
                  </a:moveTo>
                  <a:cubicBezTo>
                    <a:pt x="686" y="4800"/>
                    <a:pt x="229" y="9830"/>
                    <a:pt x="0" y="14630"/>
                  </a:cubicBezTo>
                  <a:cubicBezTo>
                    <a:pt x="229" y="9601"/>
                    <a:pt x="914" y="4800"/>
                    <a:pt x="1372" y="0"/>
                  </a:cubicBezTo>
                  <a:close/>
                </a:path>
              </a:pathLst>
            </a:custGeom>
            <a:solidFill>
              <a:srgbClr val="FFFFFF"/>
            </a:solidFill>
            <a:ln w="2286" cap="flat">
              <a:noFill/>
              <a:prstDash val="solid"/>
              <a:miter/>
            </a:ln>
          </p:spPr>
          <p:txBody>
            <a:bodyPr rtlCol="0" anchor="ctr"/>
            <a:lstStyle/>
            <a:p>
              <a:endParaRPr lang="en-US"/>
            </a:p>
          </p:txBody>
        </p:sp>
        <p:sp>
          <p:nvSpPr>
            <p:cNvPr id="71" name="Freeform 129">
              <a:extLst>
                <a:ext uri="{FF2B5EF4-FFF2-40B4-BE49-F238E27FC236}">
                  <a16:creationId xmlns:a16="http://schemas.microsoft.com/office/drawing/2014/main" id="{04919BC4-E128-6EE4-58E2-707BCB2B25C1}"/>
                </a:ext>
              </a:extLst>
            </p:cNvPr>
            <p:cNvSpPr/>
            <p:nvPr/>
          </p:nvSpPr>
          <p:spPr>
            <a:xfrm>
              <a:off x="3501390" y="5671108"/>
              <a:ext cx="2286" cy="25374"/>
            </a:xfrm>
            <a:custGeom>
              <a:avLst/>
              <a:gdLst>
                <a:gd name="connsiteX0" fmla="*/ 2286 w 2286"/>
                <a:gd name="connsiteY0" fmla="*/ 0 h 25374"/>
                <a:gd name="connsiteX1" fmla="*/ 0 w 2286"/>
                <a:gd name="connsiteY1" fmla="*/ 25374 h 25374"/>
                <a:gd name="connsiteX2" fmla="*/ 2286 w 2286"/>
                <a:gd name="connsiteY2" fmla="*/ 0 h 25374"/>
              </a:gdLst>
              <a:ahLst/>
              <a:cxnLst>
                <a:cxn ang="0">
                  <a:pos x="connsiteX0" y="connsiteY0"/>
                </a:cxn>
                <a:cxn ang="0">
                  <a:pos x="connsiteX1" y="connsiteY1"/>
                </a:cxn>
                <a:cxn ang="0">
                  <a:pos x="connsiteX2" y="connsiteY2"/>
                </a:cxn>
              </a:cxnLst>
              <a:rect l="l" t="t" r="r" b="b"/>
              <a:pathLst>
                <a:path w="2286" h="25374">
                  <a:moveTo>
                    <a:pt x="2286" y="0"/>
                  </a:moveTo>
                  <a:cubicBezTo>
                    <a:pt x="1829" y="8458"/>
                    <a:pt x="914" y="16916"/>
                    <a:pt x="0" y="25374"/>
                  </a:cubicBezTo>
                  <a:cubicBezTo>
                    <a:pt x="914" y="16916"/>
                    <a:pt x="1829" y="8458"/>
                    <a:pt x="2286" y="0"/>
                  </a:cubicBezTo>
                  <a:close/>
                </a:path>
              </a:pathLst>
            </a:custGeom>
            <a:solidFill>
              <a:srgbClr val="FFFFFF"/>
            </a:solidFill>
            <a:ln w="2286" cap="flat">
              <a:noFill/>
              <a:prstDash val="solid"/>
              <a:miter/>
            </a:ln>
          </p:spPr>
          <p:txBody>
            <a:bodyPr rtlCol="0" anchor="ctr"/>
            <a:lstStyle/>
            <a:p>
              <a:endParaRPr lang="en-US"/>
            </a:p>
          </p:txBody>
        </p:sp>
        <p:sp>
          <p:nvSpPr>
            <p:cNvPr id="72" name="Freeform 130">
              <a:extLst>
                <a:ext uri="{FF2B5EF4-FFF2-40B4-BE49-F238E27FC236}">
                  <a16:creationId xmlns:a16="http://schemas.microsoft.com/office/drawing/2014/main" id="{7883C004-CDC7-66D1-D300-ACB06A94AC9F}"/>
                </a:ext>
              </a:extLst>
            </p:cNvPr>
            <p:cNvSpPr/>
            <p:nvPr/>
          </p:nvSpPr>
          <p:spPr>
            <a:xfrm>
              <a:off x="3537966" y="5923940"/>
              <a:ext cx="7772" cy="914"/>
            </a:xfrm>
            <a:custGeom>
              <a:avLst/>
              <a:gdLst>
                <a:gd name="connsiteX0" fmla="*/ 7772 w 7772"/>
                <a:gd name="connsiteY0" fmla="*/ 0 h 914"/>
                <a:gd name="connsiteX1" fmla="*/ 0 w 7772"/>
                <a:gd name="connsiteY1" fmla="*/ 915 h 914"/>
                <a:gd name="connsiteX2" fmla="*/ 7772 w 7772"/>
                <a:gd name="connsiteY2" fmla="*/ 0 h 914"/>
              </a:gdLst>
              <a:ahLst/>
              <a:cxnLst>
                <a:cxn ang="0">
                  <a:pos x="connsiteX0" y="connsiteY0"/>
                </a:cxn>
                <a:cxn ang="0">
                  <a:pos x="connsiteX1" y="connsiteY1"/>
                </a:cxn>
                <a:cxn ang="0">
                  <a:pos x="connsiteX2" y="connsiteY2"/>
                </a:cxn>
              </a:cxnLst>
              <a:rect l="l" t="t" r="r" b="b"/>
              <a:pathLst>
                <a:path w="7772" h="914">
                  <a:moveTo>
                    <a:pt x="7772" y="0"/>
                  </a:moveTo>
                  <a:cubicBezTo>
                    <a:pt x="5258" y="229"/>
                    <a:pt x="2515" y="686"/>
                    <a:pt x="0" y="915"/>
                  </a:cubicBezTo>
                  <a:cubicBezTo>
                    <a:pt x="2515" y="686"/>
                    <a:pt x="5258" y="229"/>
                    <a:pt x="7772" y="0"/>
                  </a:cubicBezTo>
                  <a:close/>
                </a:path>
              </a:pathLst>
            </a:custGeom>
            <a:solidFill>
              <a:srgbClr val="FFFFFF"/>
            </a:solidFill>
            <a:ln w="2286" cap="flat">
              <a:noFill/>
              <a:prstDash val="solid"/>
              <a:miter/>
            </a:ln>
          </p:spPr>
          <p:txBody>
            <a:bodyPr rtlCol="0" anchor="ctr"/>
            <a:lstStyle/>
            <a:p>
              <a:endParaRPr lang="en-US"/>
            </a:p>
          </p:txBody>
        </p:sp>
        <p:sp>
          <p:nvSpPr>
            <p:cNvPr id="73" name="Freeform 131">
              <a:extLst>
                <a:ext uri="{FF2B5EF4-FFF2-40B4-BE49-F238E27FC236}">
                  <a16:creationId xmlns:a16="http://schemas.microsoft.com/office/drawing/2014/main" id="{CA628641-5C50-4BDE-EE66-910D450A9A4C}"/>
                </a:ext>
              </a:extLst>
            </p:cNvPr>
            <p:cNvSpPr/>
            <p:nvPr/>
          </p:nvSpPr>
          <p:spPr>
            <a:xfrm>
              <a:off x="3511677" y="5934227"/>
              <a:ext cx="3429" cy="4114"/>
            </a:xfrm>
            <a:custGeom>
              <a:avLst/>
              <a:gdLst>
                <a:gd name="connsiteX0" fmla="*/ 3429 w 3429"/>
                <a:gd name="connsiteY0" fmla="*/ 0 h 4114"/>
                <a:gd name="connsiteX1" fmla="*/ 0 w 3429"/>
                <a:gd name="connsiteY1" fmla="*/ 4115 h 4114"/>
                <a:gd name="connsiteX2" fmla="*/ 3429 w 3429"/>
                <a:gd name="connsiteY2" fmla="*/ 0 h 4114"/>
              </a:gdLst>
              <a:ahLst/>
              <a:cxnLst>
                <a:cxn ang="0">
                  <a:pos x="connsiteX0" y="connsiteY0"/>
                </a:cxn>
                <a:cxn ang="0">
                  <a:pos x="connsiteX1" y="connsiteY1"/>
                </a:cxn>
                <a:cxn ang="0">
                  <a:pos x="connsiteX2" y="connsiteY2"/>
                </a:cxn>
              </a:cxnLst>
              <a:rect l="l" t="t" r="r" b="b"/>
              <a:pathLst>
                <a:path w="3429" h="4114">
                  <a:moveTo>
                    <a:pt x="3429" y="0"/>
                  </a:moveTo>
                  <a:cubicBezTo>
                    <a:pt x="2057" y="1143"/>
                    <a:pt x="914" y="2515"/>
                    <a:pt x="0" y="4115"/>
                  </a:cubicBezTo>
                  <a:cubicBezTo>
                    <a:pt x="1143" y="2515"/>
                    <a:pt x="2286" y="1143"/>
                    <a:pt x="3429" y="0"/>
                  </a:cubicBezTo>
                  <a:close/>
                </a:path>
              </a:pathLst>
            </a:custGeom>
            <a:solidFill>
              <a:srgbClr val="FFFFFF"/>
            </a:solidFill>
            <a:ln w="2286" cap="flat">
              <a:noFill/>
              <a:prstDash val="solid"/>
              <a:miter/>
            </a:ln>
          </p:spPr>
          <p:txBody>
            <a:bodyPr rtlCol="0" anchor="ctr"/>
            <a:lstStyle/>
            <a:p>
              <a:endParaRPr lang="en-US"/>
            </a:p>
          </p:txBody>
        </p:sp>
        <p:sp>
          <p:nvSpPr>
            <p:cNvPr id="74" name="Freeform 132">
              <a:extLst>
                <a:ext uri="{FF2B5EF4-FFF2-40B4-BE49-F238E27FC236}">
                  <a16:creationId xmlns:a16="http://schemas.microsoft.com/office/drawing/2014/main" id="{87E083E9-CAB4-5A9C-DD7E-0B2D7F2E5DA9}"/>
                </a:ext>
              </a:extLst>
            </p:cNvPr>
            <p:cNvSpPr/>
            <p:nvPr/>
          </p:nvSpPr>
          <p:spPr>
            <a:xfrm>
              <a:off x="2829763" y="6185687"/>
              <a:ext cx="3429" cy="228"/>
            </a:xfrm>
            <a:custGeom>
              <a:avLst/>
              <a:gdLst>
                <a:gd name="connsiteX0" fmla="*/ 3429 w 3429"/>
                <a:gd name="connsiteY0" fmla="*/ 229 h 228"/>
                <a:gd name="connsiteX1" fmla="*/ 0 w 3429"/>
                <a:gd name="connsiteY1" fmla="*/ 0 h 228"/>
                <a:gd name="connsiteX2" fmla="*/ 3429 w 3429"/>
                <a:gd name="connsiteY2" fmla="*/ 229 h 228"/>
              </a:gdLst>
              <a:ahLst/>
              <a:cxnLst>
                <a:cxn ang="0">
                  <a:pos x="connsiteX0" y="connsiteY0"/>
                </a:cxn>
                <a:cxn ang="0">
                  <a:pos x="connsiteX1" y="connsiteY1"/>
                </a:cxn>
                <a:cxn ang="0">
                  <a:pos x="connsiteX2" y="connsiteY2"/>
                </a:cxn>
              </a:cxnLst>
              <a:rect l="l" t="t" r="r" b="b"/>
              <a:pathLst>
                <a:path w="3429" h="228">
                  <a:moveTo>
                    <a:pt x="3429" y="229"/>
                  </a:moveTo>
                  <a:cubicBezTo>
                    <a:pt x="2286" y="229"/>
                    <a:pt x="1143" y="0"/>
                    <a:pt x="0" y="0"/>
                  </a:cubicBezTo>
                  <a:cubicBezTo>
                    <a:pt x="1143" y="0"/>
                    <a:pt x="2286" y="229"/>
                    <a:pt x="3429" y="229"/>
                  </a:cubicBezTo>
                  <a:close/>
                </a:path>
              </a:pathLst>
            </a:custGeom>
            <a:solidFill>
              <a:srgbClr val="FFFFFF"/>
            </a:solidFill>
            <a:ln w="2286" cap="flat">
              <a:noFill/>
              <a:prstDash val="solid"/>
              <a:miter/>
            </a:ln>
          </p:spPr>
          <p:txBody>
            <a:bodyPr rtlCol="0" anchor="ctr"/>
            <a:lstStyle/>
            <a:p>
              <a:endParaRPr lang="en-US"/>
            </a:p>
          </p:txBody>
        </p:sp>
        <p:sp>
          <p:nvSpPr>
            <p:cNvPr id="75" name="Freeform 133">
              <a:extLst>
                <a:ext uri="{FF2B5EF4-FFF2-40B4-BE49-F238E27FC236}">
                  <a16:creationId xmlns:a16="http://schemas.microsoft.com/office/drawing/2014/main" id="{ABF36DBD-4DE4-7EBE-6918-D993E16B0493}"/>
                </a:ext>
              </a:extLst>
            </p:cNvPr>
            <p:cNvSpPr/>
            <p:nvPr/>
          </p:nvSpPr>
          <p:spPr>
            <a:xfrm>
              <a:off x="3765880" y="5762777"/>
              <a:ext cx="2971" cy="8001"/>
            </a:xfrm>
            <a:custGeom>
              <a:avLst/>
              <a:gdLst>
                <a:gd name="connsiteX0" fmla="*/ 0 w 2971"/>
                <a:gd name="connsiteY0" fmla="*/ 0 h 8001"/>
                <a:gd name="connsiteX1" fmla="*/ 2972 w 2971"/>
                <a:gd name="connsiteY1" fmla="*/ 8001 h 8001"/>
                <a:gd name="connsiteX2" fmla="*/ 0 w 2971"/>
                <a:gd name="connsiteY2" fmla="*/ 0 h 8001"/>
              </a:gdLst>
              <a:ahLst/>
              <a:cxnLst>
                <a:cxn ang="0">
                  <a:pos x="connsiteX0" y="connsiteY0"/>
                </a:cxn>
                <a:cxn ang="0">
                  <a:pos x="connsiteX1" y="connsiteY1"/>
                </a:cxn>
                <a:cxn ang="0">
                  <a:pos x="connsiteX2" y="connsiteY2"/>
                </a:cxn>
              </a:cxnLst>
              <a:rect l="l" t="t" r="r" b="b"/>
              <a:pathLst>
                <a:path w="2971" h="8001">
                  <a:moveTo>
                    <a:pt x="0" y="0"/>
                  </a:moveTo>
                  <a:cubicBezTo>
                    <a:pt x="1143" y="2515"/>
                    <a:pt x="2057" y="5258"/>
                    <a:pt x="2972" y="8001"/>
                  </a:cubicBezTo>
                  <a:cubicBezTo>
                    <a:pt x="2057" y="5258"/>
                    <a:pt x="1143" y="2744"/>
                    <a:pt x="0" y="0"/>
                  </a:cubicBezTo>
                  <a:close/>
                </a:path>
              </a:pathLst>
            </a:custGeom>
            <a:solidFill>
              <a:srgbClr val="FFFFFF"/>
            </a:solidFill>
            <a:ln w="2286" cap="flat">
              <a:noFill/>
              <a:prstDash val="solid"/>
              <a:miter/>
            </a:ln>
          </p:spPr>
          <p:txBody>
            <a:bodyPr rtlCol="0" anchor="ctr"/>
            <a:lstStyle/>
            <a:p>
              <a:endParaRPr lang="en-US"/>
            </a:p>
          </p:txBody>
        </p:sp>
        <p:sp>
          <p:nvSpPr>
            <p:cNvPr id="76" name="Freeform 134">
              <a:extLst>
                <a:ext uri="{FF2B5EF4-FFF2-40B4-BE49-F238E27FC236}">
                  <a16:creationId xmlns:a16="http://schemas.microsoft.com/office/drawing/2014/main" id="{21BB72FC-F15F-AAF3-B26B-79365467E859}"/>
                </a:ext>
              </a:extLst>
            </p:cNvPr>
            <p:cNvSpPr/>
            <p:nvPr/>
          </p:nvSpPr>
          <p:spPr>
            <a:xfrm>
              <a:off x="3762451" y="5755462"/>
              <a:ext cx="3429" cy="7543"/>
            </a:xfrm>
            <a:custGeom>
              <a:avLst/>
              <a:gdLst>
                <a:gd name="connsiteX0" fmla="*/ 0 w 3429"/>
                <a:gd name="connsiteY0" fmla="*/ 0 h 7543"/>
                <a:gd name="connsiteX1" fmla="*/ 3429 w 3429"/>
                <a:gd name="connsiteY1" fmla="*/ 7544 h 7543"/>
                <a:gd name="connsiteX2" fmla="*/ 0 w 3429"/>
                <a:gd name="connsiteY2" fmla="*/ 0 h 7543"/>
              </a:gdLst>
              <a:ahLst/>
              <a:cxnLst>
                <a:cxn ang="0">
                  <a:pos x="connsiteX0" y="connsiteY0"/>
                </a:cxn>
                <a:cxn ang="0">
                  <a:pos x="connsiteX1" y="connsiteY1"/>
                </a:cxn>
                <a:cxn ang="0">
                  <a:pos x="connsiteX2" y="connsiteY2"/>
                </a:cxn>
              </a:cxnLst>
              <a:rect l="l" t="t" r="r" b="b"/>
              <a:pathLst>
                <a:path w="3429" h="7543">
                  <a:moveTo>
                    <a:pt x="0" y="0"/>
                  </a:moveTo>
                  <a:cubicBezTo>
                    <a:pt x="1143" y="2515"/>
                    <a:pt x="2286" y="5029"/>
                    <a:pt x="3429" y="7544"/>
                  </a:cubicBezTo>
                  <a:cubicBezTo>
                    <a:pt x="2286" y="4801"/>
                    <a:pt x="1143" y="2286"/>
                    <a:pt x="0" y="0"/>
                  </a:cubicBezTo>
                  <a:close/>
                </a:path>
              </a:pathLst>
            </a:custGeom>
            <a:solidFill>
              <a:srgbClr val="FFFFFF"/>
            </a:solidFill>
            <a:ln w="2286" cap="flat">
              <a:noFill/>
              <a:prstDash val="solid"/>
              <a:miter/>
            </a:ln>
          </p:spPr>
          <p:txBody>
            <a:bodyPr rtlCol="0" anchor="ctr"/>
            <a:lstStyle/>
            <a:p>
              <a:endParaRPr lang="en-US"/>
            </a:p>
          </p:txBody>
        </p:sp>
        <p:sp>
          <p:nvSpPr>
            <p:cNvPr id="77" name="Freeform 135">
              <a:extLst>
                <a:ext uri="{FF2B5EF4-FFF2-40B4-BE49-F238E27FC236}">
                  <a16:creationId xmlns:a16="http://schemas.microsoft.com/office/drawing/2014/main" id="{940985C5-E910-1BED-ED83-0DABC1ABF094}"/>
                </a:ext>
              </a:extLst>
            </p:cNvPr>
            <p:cNvSpPr/>
            <p:nvPr/>
          </p:nvSpPr>
          <p:spPr>
            <a:xfrm>
              <a:off x="3769995" y="5775121"/>
              <a:ext cx="3657" cy="18059"/>
            </a:xfrm>
            <a:custGeom>
              <a:avLst/>
              <a:gdLst>
                <a:gd name="connsiteX0" fmla="*/ 0 w 3657"/>
                <a:gd name="connsiteY0" fmla="*/ 0 h 18059"/>
                <a:gd name="connsiteX1" fmla="*/ 3658 w 3657"/>
                <a:gd name="connsiteY1" fmla="*/ 18059 h 18059"/>
                <a:gd name="connsiteX2" fmla="*/ 0 w 3657"/>
                <a:gd name="connsiteY2" fmla="*/ 0 h 18059"/>
              </a:gdLst>
              <a:ahLst/>
              <a:cxnLst>
                <a:cxn ang="0">
                  <a:pos x="connsiteX0" y="connsiteY0"/>
                </a:cxn>
                <a:cxn ang="0">
                  <a:pos x="connsiteX1" y="connsiteY1"/>
                </a:cxn>
                <a:cxn ang="0">
                  <a:pos x="connsiteX2" y="connsiteY2"/>
                </a:cxn>
              </a:cxnLst>
              <a:rect l="l" t="t" r="r" b="b"/>
              <a:pathLst>
                <a:path w="3657" h="18059">
                  <a:moveTo>
                    <a:pt x="0" y="0"/>
                  </a:moveTo>
                  <a:cubicBezTo>
                    <a:pt x="1600" y="5715"/>
                    <a:pt x="2972" y="11658"/>
                    <a:pt x="3658" y="18059"/>
                  </a:cubicBezTo>
                  <a:cubicBezTo>
                    <a:pt x="2972" y="11658"/>
                    <a:pt x="1600" y="5715"/>
                    <a:pt x="0" y="0"/>
                  </a:cubicBezTo>
                  <a:close/>
                </a:path>
              </a:pathLst>
            </a:custGeom>
            <a:solidFill>
              <a:srgbClr val="FFFFFF"/>
            </a:solidFill>
            <a:ln w="2286" cap="flat">
              <a:noFill/>
              <a:prstDash val="solid"/>
              <a:miter/>
            </a:ln>
          </p:spPr>
          <p:txBody>
            <a:bodyPr rtlCol="0" anchor="ctr"/>
            <a:lstStyle/>
            <a:p>
              <a:endParaRPr lang="en-US"/>
            </a:p>
          </p:txBody>
        </p:sp>
        <p:sp>
          <p:nvSpPr>
            <p:cNvPr id="78" name="Freeform 136">
              <a:extLst>
                <a:ext uri="{FF2B5EF4-FFF2-40B4-BE49-F238E27FC236}">
                  <a16:creationId xmlns:a16="http://schemas.microsoft.com/office/drawing/2014/main" id="{899A8430-A653-3F98-3E33-3FDE218BCFC1}"/>
                </a:ext>
              </a:extLst>
            </p:cNvPr>
            <p:cNvSpPr/>
            <p:nvPr/>
          </p:nvSpPr>
          <p:spPr>
            <a:xfrm>
              <a:off x="3497732" y="6038469"/>
              <a:ext cx="2286" cy="23088"/>
            </a:xfrm>
            <a:custGeom>
              <a:avLst/>
              <a:gdLst>
                <a:gd name="connsiteX0" fmla="*/ 2286 w 2286"/>
                <a:gd name="connsiteY0" fmla="*/ 0 h 23088"/>
                <a:gd name="connsiteX1" fmla="*/ 0 w 2286"/>
                <a:gd name="connsiteY1" fmla="*/ 23089 h 23088"/>
                <a:gd name="connsiteX2" fmla="*/ 2286 w 2286"/>
                <a:gd name="connsiteY2" fmla="*/ 0 h 23088"/>
              </a:gdLst>
              <a:ahLst/>
              <a:cxnLst>
                <a:cxn ang="0">
                  <a:pos x="connsiteX0" y="connsiteY0"/>
                </a:cxn>
                <a:cxn ang="0">
                  <a:pos x="connsiteX1" y="connsiteY1"/>
                </a:cxn>
                <a:cxn ang="0">
                  <a:pos x="connsiteX2" y="connsiteY2"/>
                </a:cxn>
              </a:cxnLst>
              <a:rect l="l" t="t" r="r" b="b"/>
              <a:pathLst>
                <a:path w="2286" h="23088">
                  <a:moveTo>
                    <a:pt x="2286" y="0"/>
                  </a:moveTo>
                  <a:cubicBezTo>
                    <a:pt x="1829" y="7772"/>
                    <a:pt x="1143" y="15316"/>
                    <a:pt x="0" y="23089"/>
                  </a:cubicBezTo>
                  <a:cubicBezTo>
                    <a:pt x="1143" y="15316"/>
                    <a:pt x="1829" y="7772"/>
                    <a:pt x="2286" y="0"/>
                  </a:cubicBezTo>
                  <a:close/>
                </a:path>
              </a:pathLst>
            </a:custGeom>
            <a:solidFill>
              <a:srgbClr val="FFFFFF"/>
            </a:solidFill>
            <a:ln w="2286" cap="flat">
              <a:noFill/>
              <a:prstDash val="solid"/>
              <a:miter/>
            </a:ln>
          </p:spPr>
          <p:txBody>
            <a:bodyPr rtlCol="0" anchor="ctr"/>
            <a:lstStyle/>
            <a:p>
              <a:endParaRPr lang="en-US"/>
            </a:p>
          </p:txBody>
        </p:sp>
        <p:sp>
          <p:nvSpPr>
            <p:cNvPr id="79" name="Freeform 137">
              <a:extLst>
                <a:ext uri="{FF2B5EF4-FFF2-40B4-BE49-F238E27FC236}">
                  <a16:creationId xmlns:a16="http://schemas.microsoft.com/office/drawing/2014/main" id="{DB105146-0589-1354-6A25-057A1DAD17A5}"/>
                </a:ext>
              </a:extLst>
            </p:cNvPr>
            <p:cNvSpPr/>
            <p:nvPr/>
          </p:nvSpPr>
          <p:spPr>
            <a:xfrm>
              <a:off x="2757068" y="6025210"/>
              <a:ext cx="228" cy="11658"/>
            </a:xfrm>
            <a:custGeom>
              <a:avLst/>
              <a:gdLst>
                <a:gd name="connsiteX0" fmla="*/ 229 w 228"/>
                <a:gd name="connsiteY0" fmla="*/ 11659 h 11658"/>
                <a:gd name="connsiteX1" fmla="*/ 0 w 228"/>
                <a:gd name="connsiteY1" fmla="*/ 0 h 11658"/>
                <a:gd name="connsiteX2" fmla="*/ 229 w 228"/>
                <a:gd name="connsiteY2" fmla="*/ 11659 h 11658"/>
              </a:gdLst>
              <a:ahLst/>
              <a:cxnLst>
                <a:cxn ang="0">
                  <a:pos x="connsiteX0" y="connsiteY0"/>
                </a:cxn>
                <a:cxn ang="0">
                  <a:pos x="connsiteX1" y="connsiteY1"/>
                </a:cxn>
                <a:cxn ang="0">
                  <a:pos x="connsiteX2" y="connsiteY2"/>
                </a:cxn>
              </a:cxnLst>
              <a:rect l="l" t="t" r="r" b="b"/>
              <a:pathLst>
                <a:path w="228" h="11658">
                  <a:moveTo>
                    <a:pt x="229" y="11659"/>
                  </a:moveTo>
                  <a:cubicBezTo>
                    <a:pt x="229" y="7773"/>
                    <a:pt x="229" y="3886"/>
                    <a:pt x="0" y="0"/>
                  </a:cubicBezTo>
                  <a:cubicBezTo>
                    <a:pt x="229" y="3886"/>
                    <a:pt x="229" y="7773"/>
                    <a:pt x="229" y="11659"/>
                  </a:cubicBezTo>
                  <a:close/>
                </a:path>
              </a:pathLst>
            </a:custGeom>
            <a:solidFill>
              <a:srgbClr val="FFFFFF"/>
            </a:solidFill>
            <a:ln w="2286" cap="flat">
              <a:noFill/>
              <a:prstDash val="solid"/>
              <a:miter/>
            </a:ln>
          </p:spPr>
          <p:txBody>
            <a:bodyPr rtlCol="0" anchor="ctr"/>
            <a:lstStyle/>
            <a:p>
              <a:endParaRPr lang="en-US"/>
            </a:p>
          </p:txBody>
        </p:sp>
        <p:sp>
          <p:nvSpPr>
            <p:cNvPr id="80" name="Freeform 138">
              <a:extLst>
                <a:ext uri="{FF2B5EF4-FFF2-40B4-BE49-F238E27FC236}">
                  <a16:creationId xmlns:a16="http://schemas.microsoft.com/office/drawing/2014/main" id="{485AD593-D328-7BC0-CDFE-0A11FA8B6A9D}"/>
                </a:ext>
              </a:extLst>
            </p:cNvPr>
            <p:cNvSpPr/>
            <p:nvPr/>
          </p:nvSpPr>
          <p:spPr>
            <a:xfrm>
              <a:off x="2863824" y="6187516"/>
              <a:ext cx="8915" cy="228"/>
            </a:xfrm>
            <a:custGeom>
              <a:avLst/>
              <a:gdLst>
                <a:gd name="connsiteX0" fmla="*/ 8915 w 8915"/>
                <a:gd name="connsiteY0" fmla="*/ 229 h 228"/>
                <a:gd name="connsiteX1" fmla="*/ 0 w 8915"/>
                <a:gd name="connsiteY1" fmla="*/ 0 h 228"/>
                <a:gd name="connsiteX2" fmla="*/ 8915 w 8915"/>
                <a:gd name="connsiteY2" fmla="*/ 229 h 228"/>
              </a:gdLst>
              <a:ahLst/>
              <a:cxnLst>
                <a:cxn ang="0">
                  <a:pos x="connsiteX0" y="connsiteY0"/>
                </a:cxn>
                <a:cxn ang="0">
                  <a:pos x="connsiteX1" y="connsiteY1"/>
                </a:cxn>
                <a:cxn ang="0">
                  <a:pos x="connsiteX2" y="connsiteY2"/>
                </a:cxn>
              </a:cxnLst>
              <a:rect l="l" t="t" r="r" b="b"/>
              <a:pathLst>
                <a:path w="8915" h="228">
                  <a:moveTo>
                    <a:pt x="8915" y="229"/>
                  </a:moveTo>
                  <a:cubicBezTo>
                    <a:pt x="5944" y="229"/>
                    <a:pt x="2972" y="0"/>
                    <a:pt x="0" y="0"/>
                  </a:cubicBezTo>
                  <a:cubicBezTo>
                    <a:pt x="2972" y="0"/>
                    <a:pt x="5944" y="0"/>
                    <a:pt x="8915" y="229"/>
                  </a:cubicBezTo>
                  <a:close/>
                </a:path>
              </a:pathLst>
            </a:custGeom>
            <a:solidFill>
              <a:srgbClr val="FFFFFF"/>
            </a:solidFill>
            <a:ln w="2286" cap="flat">
              <a:noFill/>
              <a:prstDash val="solid"/>
              <a:miter/>
            </a:ln>
          </p:spPr>
          <p:txBody>
            <a:bodyPr rtlCol="0" anchor="ctr"/>
            <a:lstStyle/>
            <a:p>
              <a:endParaRPr lang="en-US"/>
            </a:p>
          </p:txBody>
        </p:sp>
        <p:sp>
          <p:nvSpPr>
            <p:cNvPr id="81" name="Freeform 139">
              <a:extLst>
                <a:ext uri="{FF2B5EF4-FFF2-40B4-BE49-F238E27FC236}">
                  <a16:creationId xmlns:a16="http://schemas.microsoft.com/office/drawing/2014/main" id="{1793AC2D-B6EA-EE31-B496-10BBDD4BAE62}"/>
                </a:ext>
              </a:extLst>
            </p:cNvPr>
            <p:cNvSpPr/>
            <p:nvPr/>
          </p:nvSpPr>
          <p:spPr>
            <a:xfrm>
              <a:off x="3057448" y="618957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82" name="Freeform 140">
              <a:extLst>
                <a:ext uri="{FF2B5EF4-FFF2-40B4-BE49-F238E27FC236}">
                  <a16:creationId xmlns:a16="http://schemas.microsoft.com/office/drawing/2014/main" id="{736BA9CF-3AF8-5D73-757B-4BD300326E98}"/>
                </a:ext>
              </a:extLst>
            </p:cNvPr>
            <p:cNvSpPr/>
            <p:nvPr/>
          </p:nvSpPr>
          <p:spPr>
            <a:xfrm>
              <a:off x="3097682" y="6189573"/>
              <a:ext cx="6629" cy="2286"/>
            </a:xfrm>
            <a:custGeom>
              <a:avLst/>
              <a:gdLst>
                <a:gd name="connsiteX0" fmla="*/ 6629 w 6629"/>
                <a:gd name="connsiteY0" fmla="*/ 0 h 2286"/>
                <a:gd name="connsiteX1" fmla="*/ 0 w 6629"/>
                <a:gd name="connsiteY1" fmla="*/ 0 h 2286"/>
                <a:gd name="connsiteX2" fmla="*/ 6629 w 6629"/>
                <a:gd name="connsiteY2" fmla="*/ 0 h 2286"/>
              </a:gdLst>
              <a:ahLst/>
              <a:cxnLst>
                <a:cxn ang="0">
                  <a:pos x="connsiteX0" y="connsiteY0"/>
                </a:cxn>
                <a:cxn ang="0">
                  <a:pos x="connsiteX1" y="connsiteY1"/>
                </a:cxn>
                <a:cxn ang="0">
                  <a:pos x="connsiteX2" y="connsiteY2"/>
                </a:cxn>
              </a:cxnLst>
              <a:rect l="l" t="t" r="r" b="b"/>
              <a:pathLst>
                <a:path w="6629" h="2286">
                  <a:moveTo>
                    <a:pt x="6629" y="0"/>
                  </a:moveTo>
                  <a:cubicBezTo>
                    <a:pt x="4343" y="0"/>
                    <a:pt x="2057" y="0"/>
                    <a:pt x="0" y="0"/>
                  </a:cubicBezTo>
                  <a:cubicBezTo>
                    <a:pt x="2057" y="0"/>
                    <a:pt x="4343" y="0"/>
                    <a:pt x="6629" y="0"/>
                  </a:cubicBezTo>
                  <a:close/>
                </a:path>
              </a:pathLst>
            </a:custGeom>
            <a:solidFill>
              <a:srgbClr val="FFFFFF"/>
            </a:solidFill>
            <a:ln w="2286" cap="flat">
              <a:noFill/>
              <a:prstDash val="solid"/>
              <a:miter/>
            </a:ln>
          </p:spPr>
          <p:txBody>
            <a:bodyPr rtlCol="0" anchor="ctr"/>
            <a:lstStyle/>
            <a:p>
              <a:endParaRPr lang="en-US"/>
            </a:p>
          </p:txBody>
        </p:sp>
        <p:sp>
          <p:nvSpPr>
            <p:cNvPr id="83" name="Freeform 141">
              <a:extLst>
                <a:ext uri="{FF2B5EF4-FFF2-40B4-BE49-F238E27FC236}">
                  <a16:creationId xmlns:a16="http://schemas.microsoft.com/office/drawing/2014/main" id="{5E6E6C53-2714-5962-FF22-C3DE57028794}"/>
                </a:ext>
              </a:extLst>
            </p:cNvPr>
            <p:cNvSpPr/>
            <p:nvPr/>
          </p:nvSpPr>
          <p:spPr>
            <a:xfrm>
              <a:off x="2836849" y="6186144"/>
              <a:ext cx="7086" cy="457"/>
            </a:xfrm>
            <a:custGeom>
              <a:avLst/>
              <a:gdLst>
                <a:gd name="connsiteX0" fmla="*/ 7087 w 7086"/>
                <a:gd name="connsiteY0" fmla="*/ 457 h 457"/>
                <a:gd name="connsiteX1" fmla="*/ 0 w 7086"/>
                <a:gd name="connsiteY1" fmla="*/ 0 h 457"/>
                <a:gd name="connsiteX2" fmla="*/ 7087 w 7086"/>
                <a:gd name="connsiteY2" fmla="*/ 457 h 457"/>
              </a:gdLst>
              <a:ahLst/>
              <a:cxnLst>
                <a:cxn ang="0">
                  <a:pos x="connsiteX0" y="connsiteY0"/>
                </a:cxn>
                <a:cxn ang="0">
                  <a:pos x="connsiteX1" y="connsiteY1"/>
                </a:cxn>
                <a:cxn ang="0">
                  <a:pos x="connsiteX2" y="connsiteY2"/>
                </a:cxn>
              </a:cxnLst>
              <a:rect l="l" t="t" r="r" b="b"/>
              <a:pathLst>
                <a:path w="7086" h="457">
                  <a:moveTo>
                    <a:pt x="7087" y="457"/>
                  </a:moveTo>
                  <a:cubicBezTo>
                    <a:pt x="4572" y="228"/>
                    <a:pt x="2286" y="228"/>
                    <a:pt x="0" y="0"/>
                  </a:cubicBezTo>
                  <a:cubicBezTo>
                    <a:pt x="2057" y="228"/>
                    <a:pt x="4572" y="228"/>
                    <a:pt x="7087" y="457"/>
                  </a:cubicBezTo>
                  <a:close/>
                </a:path>
              </a:pathLst>
            </a:custGeom>
            <a:solidFill>
              <a:srgbClr val="FFFFFF"/>
            </a:solidFill>
            <a:ln w="2286" cap="flat">
              <a:noFill/>
              <a:prstDash val="solid"/>
              <a:miter/>
            </a:ln>
          </p:spPr>
          <p:txBody>
            <a:bodyPr rtlCol="0" anchor="ctr"/>
            <a:lstStyle/>
            <a:p>
              <a:endParaRPr lang="en-US"/>
            </a:p>
          </p:txBody>
        </p:sp>
        <p:sp>
          <p:nvSpPr>
            <p:cNvPr id="84" name="Freeform 142">
              <a:extLst>
                <a:ext uri="{FF2B5EF4-FFF2-40B4-BE49-F238E27FC236}">
                  <a16:creationId xmlns:a16="http://schemas.microsoft.com/office/drawing/2014/main" id="{6795EE7A-C22F-EC7D-D7DF-DF0EC08BC4D1}"/>
                </a:ext>
              </a:extLst>
            </p:cNvPr>
            <p:cNvSpPr/>
            <p:nvPr/>
          </p:nvSpPr>
          <p:spPr>
            <a:xfrm>
              <a:off x="2843936" y="6186373"/>
              <a:ext cx="3886" cy="228"/>
            </a:xfrm>
            <a:custGeom>
              <a:avLst/>
              <a:gdLst>
                <a:gd name="connsiteX0" fmla="*/ 3886 w 3886"/>
                <a:gd name="connsiteY0" fmla="*/ 229 h 228"/>
                <a:gd name="connsiteX1" fmla="*/ 0 w 3886"/>
                <a:gd name="connsiteY1" fmla="*/ 0 h 228"/>
                <a:gd name="connsiteX2" fmla="*/ 3886 w 3886"/>
                <a:gd name="connsiteY2" fmla="*/ 229 h 228"/>
              </a:gdLst>
              <a:ahLst/>
              <a:cxnLst>
                <a:cxn ang="0">
                  <a:pos x="connsiteX0" y="connsiteY0"/>
                </a:cxn>
                <a:cxn ang="0">
                  <a:pos x="connsiteX1" y="connsiteY1"/>
                </a:cxn>
                <a:cxn ang="0">
                  <a:pos x="connsiteX2" y="connsiteY2"/>
                </a:cxn>
              </a:cxnLst>
              <a:rect l="l" t="t" r="r" b="b"/>
              <a:pathLst>
                <a:path w="3886" h="228">
                  <a:moveTo>
                    <a:pt x="3886" y="229"/>
                  </a:moveTo>
                  <a:cubicBezTo>
                    <a:pt x="2515" y="229"/>
                    <a:pt x="1143" y="0"/>
                    <a:pt x="0" y="0"/>
                  </a:cubicBezTo>
                  <a:cubicBezTo>
                    <a:pt x="1143" y="229"/>
                    <a:pt x="2515" y="229"/>
                    <a:pt x="3886" y="229"/>
                  </a:cubicBezTo>
                  <a:close/>
                </a:path>
              </a:pathLst>
            </a:custGeom>
            <a:solidFill>
              <a:srgbClr val="FFFFFF"/>
            </a:solidFill>
            <a:ln w="2286" cap="flat">
              <a:noFill/>
              <a:prstDash val="solid"/>
              <a:miter/>
            </a:ln>
          </p:spPr>
          <p:txBody>
            <a:bodyPr rtlCol="0" anchor="ctr"/>
            <a:lstStyle/>
            <a:p>
              <a:endParaRPr lang="en-US"/>
            </a:p>
          </p:txBody>
        </p:sp>
        <p:sp>
          <p:nvSpPr>
            <p:cNvPr id="85" name="Freeform 143">
              <a:extLst>
                <a:ext uri="{FF2B5EF4-FFF2-40B4-BE49-F238E27FC236}">
                  <a16:creationId xmlns:a16="http://schemas.microsoft.com/office/drawing/2014/main" id="{F3775F91-4CC9-7047-80BB-EEAD5F6B2947}"/>
                </a:ext>
              </a:extLst>
            </p:cNvPr>
            <p:cNvSpPr/>
            <p:nvPr/>
          </p:nvSpPr>
          <p:spPr>
            <a:xfrm>
              <a:off x="3285820" y="6187973"/>
              <a:ext cx="11658" cy="228"/>
            </a:xfrm>
            <a:custGeom>
              <a:avLst/>
              <a:gdLst>
                <a:gd name="connsiteX0" fmla="*/ 11659 w 11658"/>
                <a:gd name="connsiteY0" fmla="*/ 0 h 228"/>
                <a:gd name="connsiteX1" fmla="*/ 0 w 11658"/>
                <a:gd name="connsiteY1" fmla="*/ 229 h 228"/>
                <a:gd name="connsiteX2" fmla="*/ 11659 w 11658"/>
                <a:gd name="connsiteY2" fmla="*/ 0 h 228"/>
              </a:gdLst>
              <a:ahLst/>
              <a:cxnLst>
                <a:cxn ang="0">
                  <a:pos x="connsiteX0" y="connsiteY0"/>
                </a:cxn>
                <a:cxn ang="0">
                  <a:pos x="connsiteX1" y="connsiteY1"/>
                </a:cxn>
                <a:cxn ang="0">
                  <a:pos x="connsiteX2" y="connsiteY2"/>
                </a:cxn>
              </a:cxnLst>
              <a:rect l="l" t="t" r="r" b="b"/>
              <a:pathLst>
                <a:path w="11658" h="228">
                  <a:moveTo>
                    <a:pt x="11659" y="0"/>
                  </a:moveTo>
                  <a:cubicBezTo>
                    <a:pt x="7772" y="0"/>
                    <a:pt x="3886" y="0"/>
                    <a:pt x="0" y="229"/>
                  </a:cubicBezTo>
                  <a:cubicBezTo>
                    <a:pt x="3886" y="229"/>
                    <a:pt x="7772" y="0"/>
                    <a:pt x="11659" y="0"/>
                  </a:cubicBezTo>
                  <a:close/>
                </a:path>
              </a:pathLst>
            </a:custGeom>
            <a:solidFill>
              <a:srgbClr val="FFFFFF"/>
            </a:solidFill>
            <a:ln w="2286" cap="flat">
              <a:noFill/>
              <a:prstDash val="solid"/>
              <a:miter/>
            </a:ln>
          </p:spPr>
          <p:txBody>
            <a:bodyPr rtlCol="0" anchor="ctr"/>
            <a:lstStyle/>
            <a:p>
              <a:endParaRPr lang="en-US"/>
            </a:p>
          </p:txBody>
        </p:sp>
        <p:sp>
          <p:nvSpPr>
            <p:cNvPr id="86" name="Freeform 144">
              <a:extLst>
                <a:ext uri="{FF2B5EF4-FFF2-40B4-BE49-F238E27FC236}">
                  <a16:creationId xmlns:a16="http://schemas.microsoft.com/office/drawing/2014/main" id="{129A9D12-D6E1-C993-4639-C654D8C936EA}"/>
                </a:ext>
              </a:extLst>
            </p:cNvPr>
            <p:cNvSpPr/>
            <p:nvPr/>
          </p:nvSpPr>
          <p:spPr>
            <a:xfrm>
              <a:off x="3461842" y="5510631"/>
              <a:ext cx="15773" cy="7772"/>
            </a:xfrm>
            <a:custGeom>
              <a:avLst/>
              <a:gdLst>
                <a:gd name="connsiteX0" fmla="*/ 0 w 15773"/>
                <a:gd name="connsiteY0" fmla="*/ 0 h 7772"/>
                <a:gd name="connsiteX1" fmla="*/ 15773 w 15773"/>
                <a:gd name="connsiteY1" fmla="*/ 7772 h 7772"/>
                <a:gd name="connsiteX2" fmla="*/ 0 w 15773"/>
                <a:gd name="connsiteY2" fmla="*/ 0 h 7772"/>
              </a:gdLst>
              <a:ahLst/>
              <a:cxnLst>
                <a:cxn ang="0">
                  <a:pos x="connsiteX0" y="connsiteY0"/>
                </a:cxn>
                <a:cxn ang="0">
                  <a:pos x="connsiteX1" y="connsiteY1"/>
                </a:cxn>
                <a:cxn ang="0">
                  <a:pos x="connsiteX2" y="connsiteY2"/>
                </a:cxn>
              </a:cxnLst>
              <a:rect l="l" t="t" r="r" b="b"/>
              <a:pathLst>
                <a:path w="15773" h="7772">
                  <a:moveTo>
                    <a:pt x="0" y="0"/>
                  </a:moveTo>
                  <a:cubicBezTo>
                    <a:pt x="5944" y="2057"/>
                    <a:pt x="11201" y="4800"/>
                    <a:pt x="15773" y="7772"/>
                  </a:cubicBezTo>
                  <a:cubicBezTo>
                    <a:pt x="11201" y="4800"/>
                    <a:pt x="5944" y="2057"/>
                    <a:pt x="0" y="0"/>
                  </a:cubicBezTo>
                  <a:close/>
                </a:path>
              </a:pathLst>
            </a:custGeom>
            <a:solidFill>
              <a:srgbClr val="FFFFFF"/>
            </a:solidFill>
            <a:ln w="2286" cap="flat">
              <a:noFill/>
              <a:prstDash val="solid"/>
              <a:miter/>
            </a:ln>
          </p:spPr>
          <p:txBody>
            <a:bodyPr rtlCol="0" anchor="ctr"/>
            <a:lstStyle/>
            <a:p>
              <a:endParaRPr lang="en-US"/>
            </a:p>
          </p:txBody>
        </p:sp>
        <p:sp>
          <p:nvSpPr>
            <p:cNvPr id="87" name="Freeform 145">
              <a:extLst>
                <a:ext uri="{FF2B5EF4-FFF2-40B4-BE49-F238E27FC236}">
                  <a16:creationId xmlns:a16="http://schemas.microsoft.com/office/drawing/2014/main" id="{5C52E6FB-FAEE-21CD-1C85-F1D136DF5A15}"/>
                </a:ext>
              </a:extLst>
            </p:cNvPr>
            <p:cNvSpPr/>
            <p:nvPr/>
          </p:nvSpPr>
          <p:spPr>
            <a:xfrm>
              <a:off x="3484245" y="6122365"/>
              <a:ext cx="2971" cy="15087"/>
            </a:xfrm>
            <a:custGeom>
              <a:avLst/>
              <a:gdLst>
                <a:gd name="connsiteX0" fmla="*/ 2972 w 2971"/>
                <a:gd name="connsiteY0" fmla="*/ 0 h 15087"/>
                <a:gd name="connsiteX1" fmla="*/ 0 w 2971"/>
                <a:gd name="connsiteY1" fmla="*/ 15088 h 15087"/>
                <a:gd name="connsiteX2" fmla="*/ 2972 w 2971"/>
                <a:gd name="connsiteY2" fmla="*/ 0 h 15087"/>
              </a:gdLst>
              <a:ahLst/>
              <a:cxnLst>
                <a:cxn ang="0">
                  <a:pos x="connsiteX0" y="connsiteY0"/>
                </a:cxn>
                <a:cxn ang="0">
                  <a:pos x="connsiteX1" y="connsiteY1"/>
                </a:cxn>
                <a:cxn ang="0">
                  <a:pos x="connsiteX2" y="connsiteY2"/>
                </a:cxn>
              </a:cxnLst>
              <a:rect l="l" t="t" r="r" b="b"/>
              <a:pathLst>
                <a:path w="2971" h="15087">
                  <a:moveTo>
                    <a:pt x="2972" y="0"/>
                  </a:moveTo>
                  <a:cubicBezTo>
                    <a:pt x="2057" y="5029"/>
                    <a:pt x="914" y="10059"/>
                    <a:pt x="0" y="15088"/>
                  </a:cubicBezTo>
                  <a:cubicBezTo>
                    <a:pt x="1143" y="10059"/>
                    <a:pt x="2057" y="5029"/>
                    <a:pt x="2972" y="0"/>
                  </a:cubicBezTo>
                  <a:close/>
                </a:path>
              </a:pathLst>
            </a:custGeom>
            <a:solidFill>
              <a:srgbClr val="FFFFFF"/>
            </a:solidFill>
            <a:ln w="2286" cap="flat">
              <a:noFill/>
              <a:prstDash val="solid"/>
              <a:miter/>
            </a:ln>
          </p:spPr>
          <p:txBody>
            <a:bodyPr rtlCol="0" anchor="ctr"/>
            <a:lstStyle/>
            <a:p>
              <a:endParaRPr lang="en-US"/>
            </a:p>
          </p:txBody>
        </p:sp>
        <p:sp>
          <p:nvSpPr>
            <p:cNvPr id="88" name="Freeform 146">
              <a:extLst>
                <a:ext uri="{FF2B5EF4-FFF2-40B4-BE49-F238E27FC236}">
                  <a16:creationId xmlns:a16="http://schemas.microsoft.com/office/drawing/2014/main" id="{C2F4E3E5-0EC7-BFD8-9D6F-A9B30EC9B499}"/>
                </a:ext>
              </a:extLst>
            </p:cNvPr>
            <p:cNvSpPr/>
            <p:nvPr/>
          </p:nvSpPr>
          <p:spPr>
            <a:xfrm>
              <a:off x="3500475" y="5993206"/>
              <a:ext cx="685" cy="14630"/>
            </a:xfrm>
            <a:custGeom>
              <a:avLst/>
              <a:gdLst>
                <a:gd name="connsiteX0" fmla="*/ 686 w 685"/>
                <a:gd name="connsiteY0" fmla="*/ 0 h 14630"/>
                <a:gd name="connsiteX1" fmla="*/ 0 w 685"/>
                <a:gd name="connsiteY1" fmla="*/ 14631 h 14630"/>
                <a:gd name="connsiteX2" fmla="*/ 686 w 685"/>
                <a:gd name="connsiteY2" fmla="*/ 0 h 14630"/>
              </a:gdLst>
              <a:ahLst/>
              <a:cxnLst>
                <a:cxn ang="0">
                  <a:pos x="connsiteX0" y="connsiteY0"/>
                </a:cxn>
                <a:cxn ang="0">
                  <a:pos x="connsiteX1" y="connsiteY1"/>
                </a:cxn>
                <a:cxn ang="0">
                  <a:pos x="connsiteX2" y="connsiteY2"/>
                </a:cxn>
              </a:cxnLst>
              <a:rect l="l" t="t" r="r" b="b"/>
              <a:pathLst>
                <a:path w="685" h="14630">
                  <a:moveTo>
                    <a:pt x="686" y="0"/>
                  </a:moveTo>
                  <a:cubicBezTo>
                    <a:pt x="229" y="4801"/>
                    <a:pt x="0" y="9830"/>
                    <a:pt x="0" y="14631"/>
                  </a:cubicBezTo>
                  <a:cubicBezTo>
                    <a:pt x="0" y="9601"/>
                    <a:pt x="229" y="4801"/>
                    <a:pt x="686" y="0"/>
                  </a:cubicBezTo>
                  <a:close/>
                </a:path>
              </a:pathLst>
            </a:custGeom>
            <a:solidFill>
              <a:srgbClr val="FFFFFF"/>
            </a:solidFill>
            <a:ln w="2286" cap="flat">
              <a:noFill/>
              <a:prstDash val="solid"/>
              <a:miter/>
            </a:ln>
          </p:spPr>
          <p:txBody>
            <a:bodyPr rtlCol="0" anchor="ctr"/>
            <a:lstStyle/>
            <a:p>
              <a:endParaRPr lang="en-US"/>
            </a:p>
          </p:txBody>
        </p:sp>
        <p:sp>
          <p:nvSpPr>
            <p:cNvPr id="89" name="Freeform 147">
              <a:extLst>
                <a:ext uri="{FF2B5EF4-FFF2-40B4-BE49-F238E27FC236}">
                  <a16:creationId xmlns:a16="http://schemas.microsoft.com/office/drawing/2014/main" id="{899BBDC0-FE0B-93C3-F612-692311BBCA86}"/>
                </a:ext>
              </a:extLst>
            </p:cNvPr>
            <p:cNvSpPr/>
            <p:nvPr/>
          </p:nvSpPr>
          <p:spPr>
            <a:xfrm>
              <a:off x="3375431" y="6186830"/>
              <a:ext cx="8686" cy="228"/>
            </a:xfrm>
            <a:custGeom>
              <a:avLst/>
              <a:gdLst>
                <a:gd name="connsiteX0" fmla="*/ 8687 w 8686"/>
                <a:gd name="connsiteY0" fmla="*/ 0 h 228"/>
                <a:gd name="connsiteX1" fmla="*/ 0 w 8686"/>
                <a:gd name="connsiteY1" fmla="*/ 229 h 228"/>
                <a:gd name="connsiteX2" fmla="*/ 8687 w 8686"/>
                <a:gd name="connsiteY2" fmla="*/ 0 h 228"/>
              </a:gdLst>
              <a:ahLst/>
              <a:cxnLst>
                <a:cxn ang="0">
                  <a:pos x="connsiteX0" y="connsiteY0"/>
                </a:cxn>
                <a:cxn ang="0">
                  <a:pos x="connsiteX1" y="connsiteY1"/>
                </a:cxn>
                <a:cxn ang="0">
                  <a:pos x="connsiteX2" y="connsiteY2"/>
                </a:cxn>
              </a:cxnLst>
              <a:rect l="l" t="t" r="r" b="b"/>
              <a:pathLst>
                <a:path w="8686" h="228">
                  <a:moveTo>
                    <a:pt x="8687" y="0"/>
                  </a:moveTo>
                  <a:cubicBezTo>
                    <a:pt x="5944" y="0"/>
                    <a:pt x="2972" y="0"/>
                    <a:pt x="0" y="229"/>
                  </a:cubicBezTo>
                  <a:cubicBezTo>
                    <a:pt x="2972" y="229"/>
                    <a:pt x="5944" y="0"/>
                    <a:pt x="8687" y="0"/>
                  </a:cubicBezTo>
                  <a:close/>
                </a:path>
              </a:pathLst>
            </a:custGeom>
            <a:solidFill>
              <a:srgbClr val="FFFFFF"/>
            </a:solidFill>
            <a:ln w="2286" cap="flat">
              <a:noFill/>
              <a:prstDash val="solid"/>
              <a:miter/>
            </a:ln>
          </p:spPr>
          <p:txBody>
            <a:bodyPr rtlCol="0" anchor="ctr"/>
            <a:lstStyle/>
            <a:p>
              <a:endParaRPr lang="en-US"/>
            </a:p>
          </p:txBody>
        </p:sp>
        <p:sp>
          <p:nvSpPr>
            <p:cNvPr id="90" name="Freeform 148">
              <a:extLst>
                <a:ext uri="{FF2B5EF4-FFF2-40B4-BE49-F238E27FC236}">
                  <a16:creationId xmlns:a16="http://schemas.microsoft.com/office/drawing/2014/main" id="{02B15D92-DCF3-0DF4-4B6D-850995F4F5AE}"/>
                </a:ext>
              </a:extLst>
            </p:cNvPr>
            <p:cNvSpPr/>
            <p:nvPr/>
          </p:nvSpPr>
          <p:spPr>
            <a:xfrm>
              <a:off x="3480816" y="6144539"/>
              <a:ext cx="2057" cy="7086"/>
            </a:xfrm>
            <a:custGeom>
              <a:avLst/>
              <a:gdLst>
                <a:gd name="connsiteX0" fmla="*/ 2057 w 2057"/>
                <a:gd name="connsiteY0" fmla="*/ 0 h 7086"/>
                <a:gd name="connsiteX1" fmla="*/ 0 w 2057"/>
                <a:gd name="connsiteY1" fmla="*/ 7087 h 7086"/>
                <a:gd name="connsiteX2" fmla="*/ 2057 w 2057"/>
                <a:gd name="connsiteY2" fmla="*/ 0 h 7086"/>
              </a:gdLst>
              <a:ahLst/>
              <a:cxnLst>
                <a:cxn ang="0">
                  <a:pos x="connsiteX0" y="connsiteY0"/>
                </a:cxn>
                <a:cxn ang="0">
                  <a:pos x="connsiteX1" y="connsiteY1"/>
                </a:cxn>
                <a:cxn ang="0">
                  <a:pos x="connsiteX2" y="connsiteY2"/>
                </a:cxn>
              </a:cxnLst>
              <a:rect l="l" t="t" r="r" b="b"/>
              <a:pathLst>
                <a:path w="2057" h="7086">
                  <a:moveTo>
                    <a:pt x="2057" y="0"/>
                  </a:moveTo>
                  <a:cubicBezTo>
                    <a:pt x="1372" y="2286"/>
                    <a:pt x="914" y="4801"/>
                    <a:pt x="0" y="7087"/>
                  </a:cubicBezTo>
                  <a:cubicBezTo>
                    <a:pt x="914" y="4801"/>
                    <a:pt x="1600" y="2515"/>
                    <a:pt x="2057" y="0"/>
                  </a:cubicBezTo>
                  <a:close/>
                </a:path>
              </a:pathLst>
            </a:custGeom>
            <a:solidFill>
              <a:srgbClr val="FFFFFF"/>
            </a:solidFill>
            <a:ln w="2286" cap="flat">
              <a:noFill/>
              <a:prstDash val="solid"/>
              <a:miter/>
            </a:ln>
          </p:spPr>
          <p:txBody>
            <a:bodyPr rtlCol="0" anchor="ctr"/>
            <a:lstStyle/>
            <a:p>
              <a:endParaRPr lang="en-US"/>
            </a:p>
          </p:txBody>
        </p:sp>
        <p:sp>
          <p:nvSpPr>
            <p:cNvPr id="91" name="Freeform 149">
              <a:extLst>
                <a:ext uri="{FF2B5EF4-FFF2-40B4-BE49-F238E27FC236}">
                  <a16:creationId xmlns:a16="http://schemas.microsoft.com/office/drawing/2014/main" id="{983D6E55-FB57-7D9A-730A-7DD25ED2CB06}"/>
                </a:ext>
              </a:extLst>
            </p:cNvPr>
            <p:cNvSpPr/>
            <p:nvPr/>
          </p:nvSpPr>
          <p:spPr>
            <a:xfrm>
              <a:off x="2470632" y="5290943"/>
              <a:ext cx="234315" cy="236525"/>
            </a:xfrm>
            <a:custGeom>
              <a:avLst/>
              <a:gdLst>
                <a:gd name="connsiteX0" fmla="*/ 234315 w 234315"/>
                <a:gd name="connsiteY0" fmla="*/ 123676 h 236525"/>
                <a:gd name="connsiteX1" fmla="*/ 112014 w 234315"/>
                <a:gd name="connsiteY1" fmla="*/ 232 h 236525"/>
                <a:gd name="connsiteX2" fmla="*/ 0 w 234315"/>
                <a:gd name="connsiteY2" fmla="*/ 117733 h 236525"/>
                <a:gd name="connsiteX3" fmla="*/ 119786 w 234315"/>
                <a:gd name="connsiteY3" fmla="*/ 236376 h 236525"/>
                <a:gd name="connsiteX4" fmla="*/ 234315 w 234315"/>
                <a:gd name="connsiteY4" fmla="*/ 123676 h 23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 h="236525">
                  <a:moveTo>
                    <a:pt x="234315" y="123676"/>
                  </a:moveTo>
                  <a:cubicBezTo>
                    <a:pt x="234315" y="72927"/>
                    <a:pt x="180137" y="-4797"/>
                    <a:pt x="112014" y="232"/>
                  </a:cubicBezTo>
                  <a:cubicBezTo>
                    <a:pt x="45491" y="-1596"/>
                    <a:pt x="0" y="50524"/>
                    <a:pt x="0" y="117733"/>
                  </a:cubicBezTo>
                  <a:cubicBezTo>
                    <a:pt x="229" y="190656"/>
                    <a:pt x="49606" y="232490"/>
                    <a:pt x="119786" y="236376"/>
                  </a:cubicBezTo>
                  <a:cubicBezTo>
                    <a:pt x="179222" y="240034"/>
                    <a:pt x="234544" y="176026"/>
                    <a:pt x="234315" y="123676"/>
                  </a:cubicBezTo>
                  <a:close/>
                </a:path>
              </a:pathLst>
            </a:custGeom>
            <a:solidFill>
              <a:srgbClr val="FFFFFF"/>
            </a:solidFill>
            <a:ln w="2286" cap="flat">
              <a:noFill/>
              <a:prstDash val="solid"/>
              <a:miter/>
            </a:ln>
          </p:spPr>
          <p:txBody>
            <a:bodyPr rtlCol="0" anchor="ctr"/>
            <a:lstStyle/>
            <a:p>
              <a:endParaRPr lang="en-US"/>
            </a:p>
          </p:txBody>
        </p:sp>
        <p:sp>
          <p:nvSpPr>
            <p:cNvPr id="92" name="Freeform 150">
              <a:extLst>
                <a:ext uri="{FF2B5EF4-FFF2-40B4-BE49-F238E27FC236}">
                  <a16:creationId xmlns:a16="http://schemas.microsoft.com/office/drawing/2014/main" id="{8BC21C02-3951-D276-A7B8-D73314A2D64C}"/>
                </a:ext>
              </a:extLst>
            </p:cNvPr>
            <p:cNvSpPr/>
            <p:nvPr/>
          </p:nvSpPr>
          <p:spPr>
            <a:xfrm>
              <a:off x="2586810" y="5965591"/>
              <a:ext cx="103616" cy="209454"/>
            </a:xfrm>
            <a:custGeom>
              <a:avLst/>
              <a:gdLst>
                <a:gd name="connsiteX0" fmla="*/ 89334 w 103616"/>
                <a:gd name="connsiteY0" fmla="*/ 1326 h 209454"/>
                <a:gd name="connsiteX1" fmla="*/ 46128 w 103616"/>
                <a:gd name="connsiteY1" fmla="*/ 5670 h 209454"/>
                <a:gd name="connsiteX2" fmla="*/ 34241 w 103616"/>
                <a:gd name="connsiteY2" fmla="*/ 4755 h 209454"/>
                <a:gd name="connsiteX3" fmla="*/ 6352 w 103616"/>
                <a:gd name="connsiteY3" fmla="*/ 30816 h 209454"/>
                <a:gd name="connsiteX4" fmla="*/ 866 w 103616"/>
                <a:gd name="connsiteY4" fmla="*/ 151059 h 209454"/>
                <a:gd name="connsiteX5" fmla="*/ 866 w 103616"/>
                <a:gd name="connsiteY5" fmla="*/ 177348 h 209454"/>
                <a:gd name="connsiteX6" fmla="*/ 28983 w 103616"/>
                <a:gd name="connsiteY6" fmla="*/ 208209 h 209454"/>
                <a:gd name="connsiteX7" fmla="*/ 74932 w 103616"/>
                <a:gd name="connsiteY7" fmla="*/ 186035 h 209454"/>
                <a:gd name="connsiteX8" fmla="*/ 96878 w 103616"/>
                <a:gd name="connsiteY8" fmla="*/ 79736 h 209454"/>
                <a:gd name="connsiteX9" fmla="*/ 103507 w 103616"/>
                <a:gd name="connsiteY9" fmla="*/ 12528 h 209454"/>
                <a:gd name="connsiteX10" fmla="*/ 89334 w 103616"/>
                <a:gd name="connsiteY10" fmla="*/ 1326 h 20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616" h="209454">
                  <a:moveTo>
                    <a:pt x="89334" y="1326"/>
                  </a:moveTo>
                  <a:cubicBezTo>
                    <a:pt x="75161" y="7270"/>
                    <a:pt x="60302" y="4527"/>
                    <a:pt x="46128" y="5670"/>
                  </a:cubicBezTo>
                  <a:cubicBezTo>
                    <a:pt x="42014" y="5441"/>
                    <a:pt x="38127" y="4984"/>
                    <a:pt x="34241" y="4755"/>
                  </a:cubicBezTo>
                  <a:cubicBezTo>
                    <a:pt x="6809" y="3155"/>
                    <a:pt x="7266" y="3155"/>
                    <a:pt x="6352" y="30816"/>
                  </a:cubicBezTo>
                  <a:cubicBezTo>
                    <a:pt x="4980" y="70821"/>
                    <a:pt x="6809" y="111283"/>
                    <a:pt x="866" y="151059"/>
                  </a:cubicBezTo>
                  <a:cubicBezTo>
                    <a:pt x="-506" y="159746"/>
                    <a:pt x="-49" y="168661"/>
                    <a:pt x="866" y="177348"/>
                  </a:cubicBezTo>
                  <a:cubicBezTo>
                    <a:pt x="3380" y="199294"/>
                    <a:pt x="9781" y="205923"/>
                    <a:pt x="28983" y="208209"/>
                  </a:cubicBezTo>
                  <a:cubicBezTo>
                    <a:pt x="61216" y="211638"/>
                    <a:pt x="67160" y="209124"/>
                    <a:pt x="74932" y="186035"/>
                  </a:cubicBezTo>
                  <a:cubicBezTo>
                    <a:pt x="86819" y="151516"/>
                    <a:pt x="91163" y="115626"/>
                    <a:pt x="96878" y="79736"/>
                  </a:cubicBezTo>
                  <a:cubicBezTo>
                    <a:pt x="100307" y="57562"/>
                    <a:pt x="101678" y="34930"/>
                    <a:pt x="103507" y="12528"/>
                  </a:cubicBezTo>
                  <a:cubicBezTo>
                    <a:pt x="104421" y="3155"/>
                    <a:pt x="99621" y="-2789"/>
                    <a:pt x="89334" y="1326"/>
                  </a:cubicBezTo>
                  <a:close/>
                </a:path>
              </a:pathLst>
            </a:custGeom>
            <a:solidFill>
              <a:srgbClr val="FFFFFF"/>
            </a:solidFill>
            <a:ln w="2286" cap="flat">
              <a:noFill/>
              <a:prstDash val="solid"/>
              <a:miter/>
            </a:ln>
          </p:spPr>
          <p:txBody>
            <a:bodyPr rtlCol="0" anchor="ctr"/>
            <a:lstStyle/>
            <a:p>
              <a:endParaRPr lang="en-US"/>
            </a:p>
          </p:txBody>
        </p:sp>
        <p:sp>
          <p:nvSpPr>
            <p:cNvPr id="93" name="Freeform 151">
              <a:extLst>
                <a:ext uri="{FF2B5EF4-FFF2-40B4-BE49-F238E27FC236}">
                  <a16:creationId xmlns:a16="http://schemas.microsoft.com/office/drawing/2014/main" id="{DCAE94C3-8DA0-1D35-256A-8A6102752752}"/>
                </a:ext>
              </a:extLst>
            </p:cNvPr>
            <p:cNvSpPr/>
            <p:nvPr/>
          </p:nvSpPr>
          <p:spPr>
            <a:xfrm>
              <a:off x="2460238" y="5442155"/>
              <a:ext cx="447947" cy="421378"/>
            </a:xfrm>
            <a:custGeom>
              <a:avLst/>
              <a:gdLst>
                <a:gd name="connsiteX0" fmla="*/ 7194 w 447947"/>
                <a:gd name="connsiteY0" fmla="*/ 279702 h 421378"/>
                <a:gd name="connsiteX1" fmla="*/ 12909 w 447947"/>
                <a:gd name="connsiteY1" fmla="*/ 358798 h 421378"/>
                <a:gd name="connsiteX2" fmla="*/ 72802 w 447947"/>
                <a:gd name="connsiteY2" fmla="*/ 414576 h 421378"/>
                <a:gd name="connsiteX3" fmla="*/ 113264 w 447947"/>
                <a:gd name="connsiteY3" fmla="*/ 413205 h 421378"/>
                <a:gd name="connsiteX4" fmla="*/ 105035 w 447947"/>
                <a:gd name="connsiteY4" fmla="*/ 378915 h 421378"/>
                <a:gd name="connsiteX5" fmla="*/ 60000 w 447947"/>
                <a:gd name="connsiteY5" fmla="*/ 320622 h 421378"/>
                <a:gd name="connsiteX6" fmla="*/ 59772 w 447947"/>
                <a:gd name="connsiteY6" fmla="*/ 277645 h 421378"/>
                <a:gd name="connsiteX7" fmla="*/ 92004 w 447947"/>
                <a:gd name="connsiteY7" fmla="*/ 256614 h 421378"/>
                <a:gd name="connsiteX8" fmla="*/ 99548 w 447947"/>
                <a:gd name="connsiteY8" fmla="*/ 252728 h 421378"/>
                <a:gd name="connsiteX9" fmla="*/ 260483 w 447947"/>
                <a:gd name="connsiteY9" fmla="*/ 252956 h 421378"/>
                <a:gd name="connsiteX10" fmla="*/ 277170 w 447947"/>
                <a:gd name="connsiteY10" fmla="*/ 244955 h 421378"/>
                <a:gd name="connsiteX11" fmla="*/ 278771 w 447947"/>
                <a:gd name="connsiteY11" fmla="*/ 215694 h 421378"/>
                <a:gd name="connsiteX12" fmla="*/ 276942 w 447947"/>
                <a:gd name="connsiteY12" fmla="*/ 86078 h 421378"/>
                <a:gd name="connsiteX13" fmla="*/ 285857 w 447947"/>
                <a:gd name="connsiteY13" fmla="*/ 59103 h 421378"/>
                <a:gd name="connsiteX14" fmla="*/ 356952 w 447947"/>
                <a:gd name="connsiteY14" fmla="*/ 61847 h 421378"/>
                <a:gd name="connsiteX15" fmla="*/ 375011 w 447947"/>
                <a:gd name="connsiteY15" fmla="*/ 113282 h 421378"/>
                <a:gd name="connsiteX16" fmla="*/ 379812 w 447947"/>
                <a:gd name="connsiteY16" fmla="*/ 189634 h 421378"/>
                <a:gd name="connsiteX17" fmla="*/ 400614 w 447947"/>
                <a:gd name="connsiteY17" fmla="*/ 218666 h 421378"/>
                <a:gd name="connsiteX18" fmla="*/ 430332 w 447947"/>
                <a:gd name="connsiteY18" fmla="*/ 203121 h 421378"/>
                <a:gd name="connsiteX19" fmla="*/ 439019 w 447947"/>
                <a:gd name="connsiteY19" fmla="*/ 188034 h 421378"/>
                <a:gd name="connsiteX20" fmla="*/ 431933 w 447947"/>
                <a:gd name="connsiteY20" fmla="*/ 70991 h 421378"/>
                <a:gd name="connsiteX21" fmla="*/ 414559 w 447947"/>
                <a:gd name="connsiteY21" fmla="*/ 51560 h 421378"/>
                <a:gd name="connsiteX22" fmla="*/ 277628 w 447947"/>
                <a:gd name="connsiteY22" fmla="*/ 582 h 421378"/>
                <a:gd name="connsiteX23" fmla="*/ 259340 w 447947"/>
                <a:gd name="connsiteY23" fmla="*/ 10412 h 421378"/>
                <a:gd name="connsiteX24" fmla="*/ 255453 w 447947"/>
                <a:gd name="connsiteY24" fmla="*/ 18413 h 421378"/>
                <a:gd name="connsiteX25" fmla="*/ 120579 w 447947"/>
                <a:gd name="connsiteY25" fmla="*/ 104595 h 421378"/>
                <a:gd name="connsiteX26" fmla="*/ 104349 w 447947"/>
                <a:gd name="connsiteY26" fmla="*/ 118311 h 421378"/>
                <a:gd name="connsiteX27" fmla="*/ 28454 w 447947"/>
                <a:gd name="connsiteY27" fmla="*/ 244041 h 421378"/>
                <a:gd name="connsiteX28" fmla="*/ 7194 w 447947"/>
                <a:gd name="connsiteY28" fmla="*/ 279702 h 4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7947" h="421378">
                  <a:moveTo>
                    <a:pt x="7194" y="279702"/>
                  </a:moveTo>
                  <a:cubicBezTo>
                    <a:pt x="-3093" y="306906"/>
                    <a:pt x="-3322" y="333881"/>
                    <a:pt x="12909" y="358798"/>
                  </a:cubicBezTo>
                  <a:cubicBezTo>
                    <a:pt x="28225" y="382115"/>
                    <a:pt x="49256" y="400175"/>
                    <a:pt x="72802" y="414576"/>
                  </a:cubicBezTo>
                  <a:cubicBezTo>
                    <a:pt x="88804" y="424406"/>
                    <a:pt x="106406" y="423263"/>
                    <a:pt x="113264" y="413205"/>
                  </a:cubicBezTo>
                  <a:cubicBezTo>
                    <a:pt x="122865" y="399260"/>
                    <a:pt x="112350" y="388973"/>
                    <a:pt x="105035" y="378915"/>
                  </a:cubicBezTo>
                  <a:cubicBezTo>
                    <a:pt x="90404" y="359255"/>
                    <a:pt x="74631" y="340510"/>
                    <a:pt x="60000" y="320622"/>
                  </a:cubicBezTo>
                  <a:cubicBezTo>
                    <a:pt x="44913" y="299819"/>
                    <a:pt x="45370" y="299591"/>
                    <a:pt x="59772" y="277645"/>
                  </a:cubicBezTo>
                  <a:cubicBezTo>
                    <a:pt x="67544" y="265986"/>
                    <a:pt x="71659" y="249299"/>
                    <a:pt x="92004" y="256614"/>
                  </a:cubicBezTo>
                  <a:cubicBezTo>
                    <a:pt x="93833" y="257300"/>
                    <a:pt x="97491" y="254556"/>
                    <a:pt x="99548" y="252728"/>
                  </a:cubicBezTo>
                  <a:cubicBezTo>
                    <a:pt x="178415" y="196721"/>
                    <a:pt x="246767" y="245184"/>
                    <a:pt x="260483" y="252956"/>
                  </a:cubicBezTo>
                  <a:cubicBezTo>
                    <a:pt x="270770" y="258671"/>
                    <a:pt x="275799" y="254099"/>
                    <a:pt x="277170" y="244955"/>
                  </a:cubicBezTo>
                  <a:cubicBezTo>
                    <a:pt x="278771" y="235354"/>
                    <a:pt x="278542" y="225524"/>
                    <a:pt x="278771" y="215694"/>
                  </a:cubicBezTo>
                  <a:cubicBezTo>
                    <a:pt x="278999" y="196949"/>
                    <a:pt x="277170" y="110767"/>
                    <a:pt x="276942" y="86078"/>
                  </a:cubicBezTo>
                  <a:cubicBezTo>
                    <a:pt x="276942" y="76020"/>
                    <a:pt x="277856" y="66419"/>
                    <a:pt x="285857" y="59103"/>
                  </a:cubicBezTo>
                  <a:cubicBezTo>
                    <a:pt x="299573" y="46073"/>
                    <a:pt x="343464" y="48131"/>
                    <a:pt x="356952" y="61847"/>
                  </a:cubicBezTo>
                  <a:cubicBezTo>
                    <a:pt x="370896" y="76248"/>
                    <a:pt x="375240" y="94079"/>
                    <a:pt x="375011" y="113282"/>
                  </a:cubicBezTo>
                  <a:cubicBezTo>
                    <a:pt x="374554" y="138885"/>
                    <a:pt x="375468" y="164259"/>
                    <a:pt x="379812" y="189634"/>
                  </a:cubicBezTo>
                  <a:cubicBezTo>
                    <a:pt x="382098" y="202436"/>
                    <a:pt x="385527" y="215694"/>
                    <a:pt x="400614" y="218666"/>
                  </a:cubicBezTo>
                  <a:cubicBezTo>
                    <a:pt x="413645" y="221181"/>
                    <a:pt x="422789" y="212265"/>
                    <a:pt x="430332" y="203121"/>
                  </a:cubicBezTo>
                  <a:cubicBezTo>
                    <a:pt x="433990" y="198778"/>
                    <a:pt x="436962" y="193292"/>
                    <a:pt x="439019" y="188034"/>
                  </a:cubicBezTo>
                  <a:cubicBezTo>
                    <a:pt x="454335" y="148029"/>
                    <a:pt x="448620" y="109167"/>
                    <a:pt x="431933" y="70991"/>
                  </a:cubicBezTo>
                  <a:cubicBezTo>
                    <a:pt x="428275" y="62532"/>
                    <a:pt x="422331" y="55903"/>
                    <a:pt x="414559" y="51560"/>
                  </a:cubicBezTo>
                  <a:cubicBezTo>
                    <a:pt x="371811" y="27099"/>
                    <a:pt x="326091" y="10412"/>
                    <a:pt x="277628" y="582"/>
                  </a:cubicBezTo>
                  <a:cubicBezTo>
                    <a:pt x="267798" y="-1476"/>
                    <a:pt x="262769" y="1953"/>
                    <a:pt x="259340" y="10412"/>
                  </a:cubicBezTo>
                  <a:cubicBezTo>
                    <a:pt x="258197" y="13155"/>
                    <a:pt x="256825" y="15669"/>
                    <a:pt x="255453" y="18413"/>
                  </a:cubicBezTo>
                  <a:cubicBezTo>
                    <a:pt x="226193" y="71905"/>
                    <a:pt x="186416" y="108938"/>
                    <a:pt x="120579" y="104595"/>
                  </a:cubicBezTo>
                  <a:cubicBezTo>
                    <a:pt x="109835" y="103909"/>
                    <a:pt x="107549" y="111453"/>
                    <a:pt x="104349" y="118311"/>
                  </a:cubicBezTo>
                  <a:cubicBezTo>
                    <a:pt x="83318" y="162888"/>
                    <a:pt x="56800" y="204036"/>
                    <a:pt x="28454" y="244041"/>
                  </a:cubicBezTo>
                  <a:cubicBezTo>
                    <a:pt x="19767" y="255471"/>
                    <a:pt x="11994" y="266901"/>
                    <a:pt x="7194" y="279702"/>
                  </a:cubicBezTo>
                  <a:close/>
                </a:path>
              </a:pathLst>
            </a:custGeom>
            <a:solidFill>
              <a:srgbClr val="FFFFFF"/>
            </a:solidFill>
            <a:ln w="2286" cap="flat">
              <a:noFill/>
              <a:prstDash val="solid"/>
              <a:miter/>
            </a:ln>
          </p:spPr>
          <p:txBody>
            <a:bodyPr rtlCol="0" anchor="ctr"/>
            <a:lstStyle/>
            <a:p>
              <a:endParaRPr lang="en-US"/>
            </a:p>
          </p:txBody>
        </p:sp>
        <p:sp>
          <p:nvSpPr>
            <p:cNvPr id="94" name="Freeform 152">
              <a:extLst>
                <a:ext uri="{FF2B5EF4-FFF2-40B4-BE49-F238E27FC236}">
                  <a16:creationId xmlns:a16="http://schemas.microsoft.com/office/drawing/2014/main" id="{A7E33DE6-A693-DFBB-C013-DFC12105C322}"/>
                </a:ext>
              </a:extLst>
            </p:cNvPr>
            <p:cNvSpPr/>
            <p:nvPr/>
          </p:nvSpPr>
          <p:spPr>
            <a:xfrm>
              <a:off x="3171063" y="5228767"/>
              <a:ext cx="67534" cy="229514"/>
            </a:xfrm>
            <a:custGeom>
              <a:avLst/>
              <a:gdLst>
                <a:gd name="connsiteX0" fmla="*/ 40005 w 67534"/>
                <a:gd name="connsiteY0" fmla="*/ 229514 h 229514"/>
                <a:gd name="connsiteX1" fmla="*/ 40005 w 67534"/>
                <a:gd name="connsiteY1" fmla="*/ 229514 h 229514"/>
                <a:gd name="connsiteX2" fmla="*/ 40005 w 67534"/>
                <a:gd name="connsiteY2" fmla="*/ 225857 h 229514"/>
                <a:gd name="connsiteX3" fmla="*/ 40005 w 67534"/>
                <a:gd name="connsiteY3" fmla="*/ 225857 h 229514"/>
                <a:gd name="connsiteX4" fmla="*/ 40234 w 67534"/>
                <a:gd name="connsiteY4" fmla="*/ 222428 h 229514"/>
                <a:gd name="connsiteX5" fmla="*/ 40234 w 67534"/>
                <a:gd name="connsiteY5" fmla="*/ 222199 h 229514"/>
                <a:gd name="connsiteX6" fmla="*/ 40691 w 67534"/>
                <a:gd name="connsiteY6" fmla="*/ 218999 h 229514"/>
                <a:gd name="connsiteX7" fmla="*/ 40691 w 67534"/>
                <a:gd name="connsiteY7" fmla="*/ 218313 h 229514"/>
                <a:gd name="connsiteX8" fmla="*/ 41605 w 67534"/>
                <a:gd name="connsiteY8" fmla="*/ 214427 h 229514"/>
                <a:gd name="connsiteX9" fmla="*/ 41605 w 67534"/>
                <a:gd name="connsiteY9" fmla="*/ 214427 h 229514"/>
                <a:gd name="connsiteX10" fmla="*/ 48920 w 67534"/>
                <a:gd name="connsiteY10" fmla="*/ 190424 h 229514"/>
                <a:gd name="connsiteX11" fmla="*/ 56693 w 67534"/>
                <a:gd name="connsiteY11" fmla="*/ 166649 h 229514"/>
                <a:gd name="connsiteX12" fmla="*/ 66751 w 67534"/>
                <a:gd name="connsiteY12" fmla="*/ 100127 h 229514"/>
                <a:gd name="connsiteX13" fmla="*/ 66065 w 67534"/>
                <a:gd name="connsiteY13" fmla="*/ 95097 h 229514"/>
                <a:gd name="connsiteX14" fmla="*/ 65837 w 67534"/>
                <a:gd name="connsiteY14" fmla="*/ 93497 h 229514"/>
                <a:gd name="connsiteX15" fmla="*/ 65380 w 67534"/>
                <a:gd name="connsiteY15" fmla="*/ 90297 h 229514"/>
                <a:gd name="connsiteX16" fmla="*/ 64922 w 67534"/>
                <a:gd name="connsiteY16" fmla="*/ 88239 h 229514"/>
                <a:gd name="connsiteX17" fmla="*/ 64465 w 67534"/>
                <a:gd name="connsiteY17" fmla="*/ 85496 h 229514"/>
                <a:gd name="connsiteX18" fmla="*/ 64008 w 67534"/>
                <a:gd name="connsiteY18" fmla="*/ 83439 h 229514"/>
                <a:gd name="connsiteX19" fmla="*/ 63551 w 67534"/>
                <a:gd name="connsiteY19" fmla="*/ 80924 h 229514"/>
                <a:gd name="connsiteX20" fmla="*/ 63094 w 67534"/>
                <a:gd name="connsiteY20" fmla="*/ 78638 h 229514"/>
                <a:gd name="connsiteX21" fmla="*/ 62636 w 67534"/>
                <a:gd name="connsiteY21" fmla="*/ 76352 h 229514"/>
                <a:gd name="connsiteX22" fmla="*/ 62179 w 67534"/>
                <a:gd name="connsiteY22" fmla="*/ 74066 h 229514"/>
                <a:gd name="connsiteX23" fmla="*/ 61722 w 67534"/>
                <a:gd name="connsiteY23" fmla="*/ 71780 h 229514"/>
                <a:gd name="connsiteX24" fmla="*/ 61036 w 67534"/>
                <a:gd name="connsiteY24" fmla="*/ 69494 h 229514"/>
                <a:gd name="connsiteX25" fmla="*/ 60579 w 67534"/>
                <a:gd name="connsiteY25" fmla="*/ 67437 h 229514"/>
                <a:gd name="connsiteX26" fmla="*/ 59893 w 67534"/>
                <a:gd name="connsiteY26" fmla="*/ 65151 h 229514"/>
                <a:gd name="connsiteX27" fmla="*/ 59436 w 67534"/>
                <a:gd name="connsiteY27" fmla="*/ 63322 h 229514"/>
                <a:gd name="connsiteX28" fmla="*/ 58750 w 67534"/>
                <a:gd name="connsiteY28" fmla="*/ 61036 h 229514"/>
                <a:gd name="connsiteX29" fmla="*/ 58293 w 67534"/>
                <a:gd name="connsiteY29" fmla="*/ 59436 h 229514"/>
                <a:gd name="connsiteX30" fmla="*/ 57379 w 67534"/>
                <a:gd name="connsiteY30" fmla="*/ 56921 h 229514"/>
                <a:gd name="connsiteX31" fmla="*/ 56921 w 67534"/>
                <a:gd name="connsiteY31" fmla="*/ 55778 h 229514"/>
                <a:gd name="connsiteX32" fmla="*/ 51206 w 67534"/>
                <a:gd name="connsiteY32" fmla="*/ 43205 h 229514"/>
                <a:gd name="connsiteX33" fmla="*/ 50978 w 67534"/>
                <a:gd name="connsiteY33" fmla="*/ 42748 h 229514"/>
                <a:gd name="connsiteX34" fmla="*/ 49606 w 67534"/>
                <a:gd name="connsiteY34" fmla="*/ 40233 h 229514"/>
                <a:gd name="connsiteX35" fmla="*/ 49149 w 67534"/>
                <a:gd name="connsiteY35" fmla="*/ 39548 h 229514"/>
                <a:gd name="connsiteX36" fmla="*/ 47549 w 67534"/>
                <a:gd name="connsiteY36" fmla="*/ 37033 h 229514"/>
                <a:gd name="connsiteX37" fmla="*/ 47092 w 67534"/>
                <a:gd name="connsiteY37" fmla="*/ 36347 h 229514"/>
                <a:gd name="connsiteX38" fmla="*/ 45491 w 67534"/>
                <a:gd name="connsiteY38" fmla="*/ 34061 h 229514"/>
                <a:gd name="connsiteX39" fmla="*/ 45034 w 67534"/>
                <a:gd name="connsiteY39" fmla="*/ 33375 h 229514"/>
                <a:gd name="connsiteX40" fmla="*/ 43434 w 67534"/>
                <a:gd name="connsiteY40" fmla="*/ 31089 h 229514"/>
                <a:gd name="connsiteX41" fmla="*/ 42977 w 67534"/>
                <a:gd name="connsiteY41" fmla="*/ 30404 h 229514"/>
                <a:gd name="connsiteX42" fmla="*/ 41148 w 67534"/>
                <a:gd name="connsiteY42" fmla="*/ 28118 h 229514"/>
                <a:gd name="connsiteX43" fmla="*/ 40691 w 67534"/>
                <a:gd name="connsiteY43" fmla="*/ 27660 h 229514"/>
                <a:gd name="connsiteX44" fmla="*/ 38633 w 67534"/>
                <a:gd name="connsiteY44" fmla="*/ 25374 h 229514"/>
                <a:gd name="connsiteX45" fmla="*/ 38176 w 67534"/>
                <a:gd name="connsiteY45" fmla="*/ 24917 h 229514"/>
                <a:gd name="connsiteX46" fmla="*/ 35890 w 67534"/>
                <a:gd name="connsiteY46" fmla="*/ 22631 h 229514"/>
                <a:gd name="connsiteX47" fmla="*/ 35890 w 67534"/>
                <a:gd name="connsiteY47" fmla="*/ 22631 h 229514"/>
                <a:gd name="connsiteX48" fmla="*/ 15088 w 67534"/>
                <a:gd name="connsiteY48" fmla="*/ 7086 h 229514"/>
                <a:gd name="connsiteX49" fmla="*/ 15088 w 67534"/>
                <a:gd name="connsiteY49" fmla="*/ 7086 h 229514"/>
                <a:gd name="connsiteX50" fmla="*/ 11659 w 67534"/>
                <a:gd name="connsiteY50" fmla="*/ 5258 h 229514"/>
                <a:gd name="connsiteX51" fmla="*/ 11430 w 67534"/>
                <a:gd name="connsiteY51" fmla="*/ 5029 h 229514"/>
                <a:gd name="connsiteX52" fmla="*/ 8001 w 67534"/>
                <a:gd name="connsiteY52" fmla="*/ 3429 h 229514"/>
                <a:gd name="connsiteX53" fmla="*/ 7772 w 67534"/>
                <a:gd name="connsiteY53" fmla="*/ 3200 h 229514"/>
                <a:gd name="connsiteX54" fmla="*/ 4115 w 67534"/>
                <a:gd name="connsiteY54" fmla="*/ 1600 h 229514"/>
                <a:gd name="connsiteX55" fmla="*/ 3886 w 67534"/>
                <a:gd name="connsiteY55" fmla="*/ 1600 h 229514"/>
                <a:gd name="connsiteX56" fmla="*/ 0 w 67534"/>
                <a:gd name="connsiteY56" fmla="*/ 0 h 229514"/>
                <a:gd name="connsiteX57" fmla="*/ 0 w 67534"/>
                <a:gd name="connsiteY57" fmla="*/ 0 h 229514"/>
                <a:gd name="connsiteX58" fmla="*/ 16459 w 67534"/>
                <a:gd name="connsiteY58" fmla="*/ 59893 h 229514"/>
                <a:gd name="connsiteX59" fmla="*/ 40005 w 67534"/>
                <a:gd name="connsiteY59" fmla="*/ 229514 h 2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7534" h="229514">
                  <a:moveTo>
                    <a:pt x="40005" y="229514"/>
                  </a:moveTo>
                  <a:cubicBezTo>
                    <a:pt x="40005" y="229514"/>
                    <a:pt x="40005" y="229514"/>
                    <a:pt x="40005" y="229514"/>
                  </a:cubicBezTo>
                  <a:cubicBezTo>
                    <a:pt x="40005" y="228371"/>
                    <a:pt x="40005" y="227228"/>
                    <a:pt x="40005" y="225857"/>
                  </a:cubicBezTo>
                  <a:cubicBezTo>
                    <a:pt x="40005" y="225857"/>
                    <a:pt x="40005" y="225857"/>
                    <a:pt x="40005" y="225857"/>
                  </a:cubicBezTo>
                  <a:cubicBezTo>
                    <a:pt x="40005" y="224714"/>
                    <a:pt x="40234" y="223571"/>
                    <a:pt x="40234" y="222428"/>
                  </a:cubicBezTo>
                  <a:cubicBezTo>
                    <a:pt x="40234" y="222428"/>
                    <a:pt x="40234" y="222199"/>
                    <a:pt x="40234" y="222199"/>
                  </a:cubicBezTo>
                  <a:cubicBezTo>
                    <a:pt x="40462" y="221056"/>
                    <a:pt x="40462" y="219913"/>
                    <a:pt x="40691" y="218999"/>
                  </a:cubicBezTo>
                  <a:cubicBezTo>
                    <a:pt x="40691" y="218770"/>
                    <a:pt x="40691" y="218541"/>
                    <a:pt x="40691" y="218313"/>
                  </a:cubicBezTo>
                  <a:cubicBezTo>
                    <a:pt x="40919" y="216941"/>
                    <a:pt x="41377" y="215798"/>
                    <a:pt x="41605" y="214427"/>
                  </a:cubicBezTo>
                  <a:cubicBezTo>
                    <a:pt x="41605" y="214427"/>
                    <a:pt x="41605" y="214427"/>
                    <a:pt x="41605" y="214427"/>
                  </a:cubicBezTo>
                  <a:cubicBezTo>
                    <a:pt x="43891" y="206426"/>
                    <a:pt x="46406" y="198425"/>
                    <a:pt x="48920" y="190424"/>
                  </a:cubicBezTo>
                  <a:cubicBezTo>
                    <a:pt x="51435" y="182423"/>
                    <a:pt x="54178" y="174650"/>
                    <a:pt x="56693" y="166649"/>
                  </a:cubicBezTo>
                  <a:cubicBezTo>
                    <a:pt x="63779" y="144932"/>
                    <a:pt x="69723" y="122987"/>
                    <a:pt x="66751" y="100127"/>
                  </a:cubicBezTo>
                  <a:cubicBezTo>
                    <a:pt x="66523" y="98526"/>
                    <a:pt x="66294" y="96698"/>
                    <a:pt x="66065" y="95097"/>
                  </a:cubicBezTo>
                  <a:cubicBezTo>
                    <a:pt x="66065" y="94640"/>
                    <a:pt x="65837" y="93954"/>
                    <a:pt x="65837" y="93497"/>
                  </a:cubicBezTo>
                  <a:cubicBezTo>
                    <a:pt x="65608" y="92354"/>
                    <a:pt x="65608" y="91440"/>
                    <a:pt x="65380" y="90297"/>
                  </a:cubicBezTo>
                  <a:cubicBezTo>
                    <a:pt x="65380" y="89611"/>
                    <a:pt x="65151" y="88925"/>
                    <a:pt x="64922" y="88239"/>
                  </a:cubicBezTo>
                  <a:cubicBezTo>
                    <a:pt x="64694" y="87325"/>
                    <a:pt x="64694" y="86411"/>
                    <a:pt x="64465" y="85496"/>
                  </a:cubicBezTo>
                  <a:cubicBezTo>
                    <a:pt x="64237" y="84810"/>
                    <a:pt x="64237" y="84125"/>
                    <a:pt x="64008" y="83439"/>
                  </a:cubicBezTo>
                  <a:cubicBezTo>
                    <a:pt x="63779" y="82524"/>
                    <a:pt x="63779" y="81839"/>
                    <a:pt x="63551" y="80924"/>
                  </a:cubicBezTo>
                  <a:cubicBezTo>
                    <a:pt x="63322" y="80238"/>
                    <a:pt x="63322" y="79553"/>
                    <a:pt x="63094" y="78638"/>
                  </a:cubicBezTo>
                  <a:cubicBezTo>
                    <a:pt x="62865" y="77952"/>
                    <a:pt x="62636" y="77038"/>
                    <a:pt x="62636" y="76352"/>
                  </a:cubicBezTo>
                  <a:cubicBezTo>
                    <a:pt x="62408" y="75666"/>
                    <a:pt x="62179" y="74981"/>
                    <a:pt x="62179" y="74066"/>
                  </a:cubicBezTo>
                  <a:cubicBezTo>
                    <a:pt x="61951" y="73380"/>
                    <a:pt x="61722" y="72695"/>
                    <a:pt x="61722" y="71780"/>
                  </a:cubicBezTo>
                  <a:cubicBezTo>
                    <a:pt x="61493" y="71094"/>
                    <a:pt x="61265" y="70180"/>
                    <a:pt x="61036" y="69494"/>
                  </a:cubicBezTo>
                  <a:cubicBezTo>
                    <a:pt x="60808" y="68808"/>
                    <a:pt x="60579" y="68123"/>
                    <a:pt x="60579" y="67437"/>
                  </a:cubicBezTo>
                  <a:cubicBezTo>
                    <a:pt x="60350" y="66751"/>
                    <a:pt x="60122" y="65837"/>
                    <a:pt x="59893" y="65151"/>
                  </a:cubicBezTo>
                  <a:cubicBezTo>
                    <a:pt x="59665" y="64465"/>
                    <a:pt x="59436" y="64008"/>
                    <a:pt x="59436" y="63322"/>
                  </a:cubicBezTo>
                  <a:cubicBezTo>
                    <a:pt x="59207" y="62636"/>
                    <a:pt x="58979" y="61722"/>
                    <a:pt x="58750" y="61036"/>
                  </a:cubicBezTo>
                  <a:cubicBezTo>
                    <a:pt x="58522" y="60579"/>
                    <a:pt x="58293" y="59893"/>
                    <a:pt x="58293" y="59436"/>
                  </a:cubicBezTo>
                  <a:cubicBezTo>
                    <a:pt x="58064" y="58521"/>
                    <a:pt x="57836" y="57836"/>
                    <a:pt x="57379" y="56921"/>
                  </a:cubicBezTo>
                  <a:cubicBezTo>
                    <a:pt x="57150" y="56464"/>
                    <a:pt x="57150" y="56235"/>
                    <a:pt x="56921" y="55778"/>
                  </a:cubicBezTo>
                  <a:cubicBezTo>
                    <a:pt x="55321" y="51435"/>
                    <a:pt x="53264" y="47091"/>
                    <a:pt x="51206" y="43205"/>
                  </a:cubicBezTo>
                  <a:cubicBezTo>
                    <a:pt x="51206" y="42977"/>
                    <a:pt x="50978" y="42977"/>
                    <a:pt x="50978" y="42748"/>
                  </a:cubicBezTo>
                  <a:cubicBezTo>
                    <a:pt x="50521" y="41834"/>
                    <a:pt x="50063" y="40919"/>
                    <a:pt x="49606" y="40233"/>
                  </a:cubicBezTo>
                  <a:cubicBezTo>
                    <a:pt x="49378" y="40005"/>
                    <a:pt x="49378" y="39776"/>
                    <a:pt x="49149" y="39548"/>
                  </a:cubicBezTo>
                  <a:cubicBezTo>
                    <a:pt x="48692" y="38633"/>
                    <a:pt x="48235" y="37947"/>
                    <a:pt x="47549" y="37033"/>
                  </a:cubicBezTo>
                  <a:cubicBezTo>
                    <a:pt x="47320" y="36804"/>
                    <a:pt x="47320" y="36576"/>
                    <a:pt x="47092" y="36347"/>
                  </a:cubicBezTo>
                  <a:cubicBezTo>
                    <a:pt x="46634" y="35661"/>
                    <a:pt x="45949" y="34747"/>
                    <a:pt x="45491" y="34061"/>
                  </a:cubicBezTo>
                  <a:cubicBezTo>
                    <a:pt x="45263" y="33833"/>
                    <a:pt x="45034" y="33604"/>
                    <a:pt x="45034" y="33375"/>
                  </a:cubicBezTo>
                  <a:cubicBezTo>
                    <a:pt x="44577" y="32690"/>
                    <a:pt x="43891" y="31775"/>
                    <a:pt x="43434" y="31089"/>
                  </a:cubicBezTo>
                  <a:cubicBezTo>
                    <a:pt x="43205" y="30861"/>
                    <a:pt x="42977" y="30632"/>
                    <a:pt x="42977" y="30404"/>
                  </a:cubicBezTo>
                  <a:cubicBezTo>
                    <a:pt x="42291" y="29718"/>
                    <a:pt x="41834" y="28803"/>
                    <a:pt x="41148" y="28118"/>
                  </a:cubicBezTo>
                  <a:cubicBezTo>
                    <a:pt x="40919" y="27889"/>
                    <a:pt x="40919" y="27660"/>
                    <a:pt x="40691" y="27660"/>
                  </a:cubicBezTo>
                  <a:cubicBezTo>
                    <a:pt x="40005" y="26975"/>
                    <a:pt x="39319" y="26060"/>
                    <a:pt x="38633" y="25374"/>
                  </a:cubicBezTo>
                  <a:cubicBezTo>
                    <a:pt x="38405" y="25146"/>
                    <a:pt x="38405" y="25146"/>
                    <a:pt x="38176" y="24917"/>
                  </a:cubicBezTo>
                  <a:cubicBezTo>
                    <a:pt x="37490" y="24231"/>
                    <a:pt x="36805" y="23317"/>
                    <a:pt x="35890" y="22631"/>
                  </a:cubicBezTo>
                  <a:cubicBezTo>
                    <a:pt x="35890" y="22631"/>
                    <a:pt x="35890" y="22631"/>
                    <a:pt x="35890" y="22631"/>
                  </a:cubicBezTo>
                  <a:cubicBezTo>
                    <a:pt x="29947" y="16688"/>
                    <a:pt x="23089" y="11430"/>
                    <a:pt x="15088" y="7086"/>
                  </a:cubicBezTo>
                  <a:cubicBezTo>
                    <a:pt x="15088" y="7086"/>
                    <a:pt x="15088" y="7086"/>
                    <a:pt x="15088" y="7086"/>
                  </a:cubicBezTo>
                  <a:cubicBezTo>
                    <a:pt x="13945" y="6401"/>
                    <a:pt x="12802" y="5943"/>
                    <a:pt x="11659" y="5258"/>
                  </a:cubicBezTo>
                  <a:cubicBezTo>
                    <a:pt x="11659" y="5258"/>
                    <a:pt x="11430" y="5258"/>
                    <a:pt x="11430" y="5029"/>
                  </a:cubicBezTo>
                  <a:cubicBezTo>
                    <a:pt x="10287" y="4572"/>
                    <a:pt x="9144" y="3886"/>
                    <a:pt x="8001" y="3429"/>
                  </a:cubicBezTo>
                  <a:cubicBezTo>
                    <a:pt x="8001" y="3429"/>
                    <a:pt x="7772" y="3429"/>
                    <a:pt x="7772" y="3200"/>
                  </a:cubicBezTo>
                  <a:cubicBezTo>
                    <a:pt x="6629" y="2743"/>
                    <a:pt x="5486" y="2057"/>
                    <a:pt x="4115" y="1600"/>
                  </a:cubicBezTo>
                  <a:cubicBezTo>
                    <a:pt x="4115" y="1600"/>
                    <a:pt x="3886" y="1600"/>
                    <a:pt x="3886" y="1600"/>
                  </a:cubicBezTo>
                  <a:cubicBezTo>
                    <a:pt x="2743" y="1143"/>
                    <a:pt x="1372" y="457"/>
                    <a:pt x="0" y="0"/>
                  </a:cubicBezTo>
                  <a:cubicBezTo>
                    <a:pt x="0" y="0"/>
                    <a:pt x="0" y="0"/>
                    <a:pt x="0" y="0"/>
                  </a:cubicBezTo>
                  <a:cubicBezTo>
                    <a:pt x="8230" y="18974"/>
                    <a:pt x="13716" y="39776"/>
                    <a:pt x="16459" y="59893"/>
                  </a:cubicBezTo>
                  <a:cubicBezTo>
                    <a:pt x="21946" y="99669"/>
                    <a:pt x="-4343" y="208254"/>
                    <a:pt x="40005" y="229514"/>
                  </a:cubicBezTo>
                  <a:close/>
                </a:path>
              </a:pathLst>
            </a:custGeom>
            <a:solidFill>
              <a:srgbClr val="FFFFFF"/>
            </a:solidFill>
            <a:ln w="2286" cap="flat">
              <a:noFill/>
              <a:prstDash val="solid"/>
              <a:miter/>
            </a:ln>
          </p:spPr>
          <p:txBody>
            <a:bodyPr rtlCol="0" anchor="ctr"/>
            <a:lstStyle/>
            <a:p>
              <a:endParaRPr lang="en-US"/>
            </a:p>
          </p:txBody>
        </p:sp>
        <p:sp>
          <p:nvSpPr>
            <p:cNvPr id="95" name="Freeform 153">
              <a:extLst>
                <a:ext uri="{FF2B5EF4-FFF2-40B4-BE49-F238E27FC236}">
                  <a16:creationId xmlns:a16="http://schemas.microsoft.com/office/drawing/2014/main" id="{A93477A6-BBAD-8B4F-B113-CB083CACF720}"/>
                </a:ext>
              </a:extLst>
            </p:cNvPr>
            <p:cNvSpPr/>
            <p:nvPr/>
          </p:nvSpPr>
          <p:spPr>
            <a:xfrm>
              <a:off x="2519324" y="5499430"/>
              <a:ext cx="1255928" cy="689457"/>
            </a:xfrm>
            <a:custGeom>
              <a:avLst/>
              <a:gdLst>
                <a:gd name="connsiteX0" fmla="*/ 914171 w 1255928"/>
                <a:gd name="connsiteY0" fmla="*/ 64694 h 689457"/>
                <a:gd name="connsiteX1" fmla="*/ 918286 w 1255928"/>
                <a:gd name="connsiteY1" fmla="*/ 175565 h 689457"/>
                <a:gd name="connsiteX2" fmla="*/ 905485 w 1255928"/>
                <a:gd name="connsiteY2" fmla="*/ 442113 h 689457"/>
                <a:gd name="connsiteX3" fmla="*/ 908456 w 1255928"/>
                <a:gd name="connsiteY3" fmla="*/ 419253 h 689457"/>
                <a:gd name="connsiteX4" fmla="*/ 895426 w 1255928"/>
                <a:gd name="connsiteY4" fmla="*/ 512521 h 689457"/>
                <a:gd name="connsiteX5" fmla="*/ 797357 w 1255928"/>
                <a:gd name="connsiteY5" fmla="*/ 615163 h 689457"/>
                <a:gd name="connsiteX6" fmla="*/ 647395 w 1255928"/>
                <a:gd name="connsiteY6" fmla="*/ 616992 h 689457"/>
                <a:gd name="connsiteX7" fmla="*/ 549783 w 1255928"/>
                <a:gd name="connsiteY7" fmla="*/ 613105 h 689457"/>
                <a:gd name="connsiteX8" fmla="*/ 440741 w 1255928"/>
                <a:gd name="connsiteY8" fmla="*/ 600075 h 689457"/>
                <a:gd name="connsiteX9" fmla="*/ 356159 w 1255928"/>
                <a:gd name="connsiteY9" fmla="*/ 556870 h 689457"/>
                <a:gd name="connsiteX10" fmla="*/ 312496 w 1255928"/>
                <a:gd name="connsiteY10" fmla="*/ 486461 h 689457"/>
                <a:gd name="connsiteX11" fmla="*/ 189967 w 1255928"/>
                <a:gd name="connsiteY11" fmla="*/ 391592 h 689457"/>
                <a:gd name="connsiteX12" fmla="*/ 38862 w 1255928"/>
                <a:gd name="connsiteY12" fmla="*/ 389992 h 689457"/>
                <a:gd name="connsiteX13" fmla="*/ 18059 w 1255928"/>
                <a:gd name="connsiteY13" fmla="*/ 382905 h 689457"/>
                <a:gd name="connsiteX14" fmla="*/ 0 w 1255928"/>
                <a:gd name="connsiteY14" fmla="*/ 381076 h 689457"/>
                <a:gd name="connsiteX15" fmla="*/ 1372 w 1255928"/>
                <a:gd name="connsiteY15" fmla="*/ 389077 h 689457"/>
                <a:gd name="connsiteX16" fmla="*/ 6401 w 1255928"/>
                <a:gd name="connsiteY16" fmla="*/ 403022 h 689457"/>
                <a:gd name="connsiteX17" fmla="*/ 18974 w 1255928"/>
                <a:gd name="connsiteY17" fmla="*/ 419481 h 689457"/>
                <a:gd name="connsiteX18" fmla="*/ 30404 w 1255928"/>
                <a:gd name="connsiteY18" fmla="*/ 427939 h 689457"/>
                <a:gd name="connsiteX19" fmla="*/ 102641 w 1255928"/>
                <a:gd name="connsiteY19" fmla="*/ 451028 h 689457"/>
                <a:gd name="connsiteX20" fmla="*/ 166649 w 1255928"/>
                <a:gd name="connsiteY20" fmla="*/ 443713 h 689457"/>
                <a:gd name="connsiteX21" fmla="*/ 185166 w 1255928"/>
                <a:gd name="connsiteY21" fmla="*/ 440970 h 689457"/>
                <a:gd name="connsiteX22" fmla="*/ 185166 w 1255928"/>
                <a:gd name="connsiteY22" fmla="*/ 440970 h 689457"/>
                <a:gd name="connsiteX23" fmla="*/ 195682 w 1255928"/>
                <a:gd name="connsiteY23" fmla="*/ 441884 h 689457"/>
                <a:gd name="connsiteX24" fmla="*/ 201168 w 1255928"/>
                <a:gd name="connsiteY24" fmla="*/ 443256 h 689457"/>
                <a:gd name="connsiteX25" fmla="*/ 205969 w 1255928"/>
                <a:gd name="connsiteY25" fmla="*/ 445084 h 689457"/>
                <a:gd name="connsiteX26" fmla="*/ 208255 w 1255928"/>
                <a:gd name="connsiteY26" fmla="*/ 446227 h 689457"/>
                <a:gd name="connsiteX27" fmla="*/ 211226 w 1255928"/>
                <a:gd name="connsiteY27" fmla="*/ 448056 h 689457"/>
                <a:gd name="connsiteX28" fmla="*/ 214427 w 1255928"/>
                <a:gd name="connsiteY28" fmla="*/ 450342 h 689457"/>
                <a:gd name="connsiteX29" fmla="*/ 216256 w 1255928"/>
                <a:gd name="connsiteY29" fmla="*/ 451942 h 689457"/>
                <a:gd name="connsiteX30" fmla="*/ 219913 w 1255928"/>
                <a:gd name="connsiteY30" fmla="*/ 455600 h 689457"/>
                <a:gd name="connsiteX31" fmla="*/ 221513 w 1255928"/>
                <a:gd name="connsiteY31" fmla="*/ 457657 h 689457"/>
                <a:gd name="connsiteX32" fmla="*/ 224714 w 1255928"/>
                <a:gd name="connsiteY32" fmla="*/ 462001 h 689457"/>
                <a:gd name="connsiteX33" fmla="*/ 227457 w 1255928"/>
                <a:gd name="connsiteY33" fmla="*/ 466801 h 689457"/>
                <a:gd name="connsiteX34" fmla="*/ 233401 w 1255928"/>
                <a:gd name="connsiteY34" fmla="*/ 484175 h 689457"/>
                <a:gd name="connsiteX35" fmla="*/ 236372 w 1255928"/>
                <a:gd name="connsiteY35" fmla="*/ 501777 h 689457"/>
                <a:gd name="connsiteX36" fmla="*/ 237973 w 1255928"/>
                <a:gd name="connsiteY36" fmla="*/ 525323 h 689457"/>
                <a:gd name="connsiteX37" fmla="*/ 238201 w 1255928"/>
                <a:gd name="connsiteY37" fmla="*/ 536982 h 689457"/>
                <a:gd name="connsiteX38" fmla="*/ 238201 w 1255928"/>
                <a:gd name="connsiteY38" fmla="*/ 542925 h 689457"/>
                <a:gd name="connsiteX39" fmla="*/ 238201 w 1255928"/>
                <a:gd name="connsiteY39" fmla="*/ 554584 h 689457"/>
                <a:gd name="connsiteX40" fmla="*/ 238430 w 1255928"/>
                <a:gd name="connsiteY40" fmla="*/ 566242 h 689457"/>
                <a:gd name="connsiteX41" fmla="*/ 239116 w 1255928"/>
                <a:gd name="connsiteY41" fmla="*/ 577901 h 689457"/>
                <a:gd name="connsiteX42" fmla="*/ 239801 w 1255928"/>
                <a:gd name="connsiteY42" fmla="*/ 587502 h 689457"/>
                <a:gd name="connsiteX43" fmla="*/ 253746 w 1255928"/>
                <a:gd name="connsiteY43" fmla="*/ 652425 h 689457"/>
                <a:gd name="connsiteX44" fmla="*/ 256261 w 1255928"/>
                <a:gd name="connsiteY44" fmla="*/ 657225 h 689457"/>
                <a:gd name="connsiteX45" fmla="*/ 256946 w 1255928"/>
                <a:gd name="connsiteY45" fmla="*/ 658368 h 689457"/>
                <a:gd name="connsiteX46" fmla="*/ 261976 w 1255928"/>
                <a:gd name="connsiteY46" fmla="*/ 666598 h 689457"/>
                <a:gd name="connsiteX47" fmla="*/ 263119 w 1255928"/>
                <a:gd name="connsiteY47" fmla="*/ 668427 h 689457"/>
                <a:gd name="connsiteX48" fmla="*/ 265862 w 1255928"/>
                <a:gd name="connsiteY48" fmla="*/ 672084 h 689457"/>
                <a:gd name="connsiteX49" fmla="*/ 267233 w 1255928"/>
                <a:gd name="connsiteY49" fmla="*/ 673684 h 689457"/>
                <a:gd name="connsiteX50" fmla="*/ 268148 w 1255928"/>
                <a:gd name="connsiteY50" fmla="*/ 674827 h 689457"/>
                <a:gd name="connsiteX51" fmla="*/ 269519 w 1255928"/>
                <a:gd name="connsiteY51" fmla="*/ 676428 h 689457"/>
                <a:gd name="connsiteX52" fmla="*/ 274320 w 1255928"/>
                <a:gd name="connsiteY52" fmla="*/ 680542 h 689457"/>
                <a:gd name="connsiteX53" fmla="*/ 276149 w 1255928"/>
                <a:gd name="connsiteY53" fmla="*/ 681457 h 689457"/>
                <a:gd name="connsiteX54" fmla="*/ 277063 w 1255928"/>
                <a:gd name="connsiteY54" fmla="*/ 681685 h 689457"/>
                <a:gd name="connsiteX55" fmla="*/ 278892 w 1255928"/>
                <a:gd name="connsiteY55" fmla="*/ 681914 h 689457"/>
                <a:gd name="connsiteX56" fmla="*/ 279806 w 1255928"/>
                <a:gd name="connsiteY56" fmla="*/ 681914 h 689457"/>
                <a:gd name="connsiteX57" fmla="*/ 279806 w 1255928"/>
                <a:gd name="connsiteY57" fmla="*/ 681914 h 689457"/>
                <a:gd name="connsiteX58" fmla="*/ 279806 w 1255928"/>
                <a:gd name="connsiteY58" fmla="*/ 681914 h 689457"/>
                <a:gd name="connsiteX59" fmla="*/ 282321 w 1255928"/>
                <a:gd name="connsiteY59" fmla="*/ 682600 h 689457"/>
                <a:gd name="connsiteX60" fmla="*/ 285293 w 1255928"/>
                <a:gd name="connsiteY60" fmla="*/ 683057 h 689457"/>
                <a:gd name="connsiteX61" fmla="*/ 287579 w 1255928"/>
                <a:gd name="connsiteY61" fmla="*/ 683514 h 689457"/>
                <a:gd name="connsiteX62" fmla="*/ 291236 w 1255928"/>
                <a:gd name="connsiteY62" fmla="*/ 683971 h 689457"/>
                <a:gd name="connsiteX63" fmla="*/ 296266 w 1255928"/>
                <a:gd name="connsiteY63" fmla="*/ 684429 h 689457"/>
                <a:gd name="connsiteX64" fmla="*/ 301295 w 1255928"/>
                <a:gd name="connsiteY64" fmla="*/ 684886 h 689457"/>
                <a:gd name="connsiteX65" fmla="*/ 304495 w 1255928"/>
                <a:gd name="connsiteY65" fmla="*/ 685114 h 689457"/>
                <a:gd name="connsiteX66" fmla="*/ 310210 w 1255928"/>
                <a:gd name="connsiteY66" fmla="*/ 685572 h 689457"/>
                <a:gd name="connsiteX67" fmla="*/ 313639 w 1255928"/>
                <a:gd name="connsiteY67" fmla="*/ 685800 h 689457"/>
                <a:gd name="connsiteX68" fmla="*/ 317068 w 1255928"/>
                <a:gd name="connsiteY68" fmla="*/ 686029 h 689457"/>
                <a:gd name="connsiteX69" fmla="*/ 324155 w 1255928"/>
                <a:gd name="connsiteY69" fmla="*/ 686486 h 689457"/>
                <a:gd name="connsiteX70" fmla="*/ 328041 w 1255928"/>
                <a:gd name="connsiteY70" fmla="*/ 686715 h 689457"/>
                <a:gd name="connsiteX71" fmla="*/ 335813 w 1255928"/>
                <a:gd name="connsiteY71" fmla="*/ 686943 h 689457"/>
                <a:gd name="connsiteX72" fmla="*/ 344272 w 1255928"/>
                <a:gd name="connsiteY72" fmla="*/ 687172 h 689457"/>
                <a:gd name="connsiteX73" fmla="*/ 353187 w 1255928"/>
                <a:gd name="connsiteY73" fmla="*/ 687400 h 689457"/>
                <a:gd name="connsiteX74" fmla="*/ 362331 w 1255928"/>
                <a:gd name="connsiteY74" fmla="*/ 687629 h 689457"/>
                <a:gd name="connsiteX75" fmla="*/ 367132 w 1255928"/>
                <a:gd name="connsiteY75" fmla="*/ 687858 h 689457"/>
                <a:gd name="connsiteX76" fmla="*/ 371932 w 1255928"/>
                <a:gd name="connsiteY76" fmla="*/ 688086 h 689457"/>
                <a:gd name="connsiteX77" fmla="*/ 392278 w 1255928"/>
                <a:gd name="connsiteY77" fmla="*/ 688543 h 689457"/>
                <a:gd name="connsiteX78" fmla="*/ 397535 w 1255928"/>
                <a:gd name="connsiteY78" fmla="*/ 688543 h 689457"/>
                <a:gd name="connsiteX79" fmla="*/ 425425 w 1255928"/>
                <a:gd name="connsiteY79" fmla="*/ 689001 h 689457"/>
                <a:gd name="connsiteX80" fmla="*/ 448970 w 1255928"/>
                <a:gd name="connsiteY80" fmla="*/ 689229 h 689457"/>
                <a:gd name="connsiteX81" fmla="*/ 537896 w 1255928"/>
                <a:gd name="connsiteY81" fmla="*/ 689458 h 689457"/>
                <a:gd name="connsiteX82" fmla="*/ 537896 w 1255928"/>
                <a:gd name="connsiteY82" fmla="*/ 689458 h 689457"/>
                <a:gd name="connsiteX83" fmla="*/ 577901 w 1255928"/>
                <a:gd name="connsiteY83" fmla="*/ 689458 h 689457"/>
                <a:gd name="connsiteX84" fmla="*/ 584530 w 1255928"/>
                <a:gd name="connsiteY84" fmla="*/ 689458 h 689457"/>
                <a:gd name="connsiteX85" fmla="*/ 598018 w 1255928"/>
                <a:gd name="connsiteY85" fmla="*/ 689458 h 689457"/>
                <a:gd name="connsiteX86" fmla="*/ 604647 w 1255928"/>
                <a:gd name="connsiteY86" fmla="*/ 689458 h 689457"/>
                <a:gd name="connsiteX87" fmla="*/ 766039 w 1255928"/>
                <a:gd name="connsiteY87" fmla="*/ 688086 h 689457"/>
                <a:gd name="connsiteX88" fmla="*/ 777697 w 1255928"/>
                <a:gd name="connsiteY88" fmla="*/ 687858 h 689457"/>
                <a:gd name="connsiteX89" fmla="*/ 816559 w 1255928"/>
                <a:gd name="connsiteY89" fmla="*/ 687400 h 689457"/>
                <a:gd name="connsiteX90" fmla="*/ 836905 w 1255928"/>
                <a:gd name="connsiteY90" fmla="*/ 687172 h 689457"/>
                <a:gd name="connsiteX91" fmla="*/ 851078 w 1255928"/>
                <a:gd name="connsiteY91" fmla="*/ 686943 h 689457"/>
                <a:gd name="connsiteX92" fmla="*/ 855650 w 1255928"/>
                <a:gd name="connsiteY92" fmla="*/ 686943 h 689457"/>
                <a:gd name="connsiteX93" fmla="*/ 864337 w 1255928"/>
                <a:gd name="connsiteY93" fmla="*/ 686715 h 689457"/>
                <a:gd name="connsiteX94" fmla="*/ 876681 w 1255928"/>
                <a:gd name="connsiteY94" fmla="*/ 686486 h 689457"/>
                <a:gd name="connsiteX95" fmla="*/ 884225 w 1255928"/>
                <a:gd name="connsiteY95" fmla="*/ 686486 h 689457"/>
                <a:gd name="connsiteX96" fmla="*/ 887882 w 1255928"/>
                <a:gd name="connsiteY96" fmla="*/ 686486 h 689457"/>
                <a:gd name="connsiteX97" fmla="*/ 894740 w 1255928"/>
                <a:gd name="connsiteY97" fmla="*/ 686486 h 689457"/>
                <a:gd name="connsiteX98" fmla="*/ 897941 w 1255928"/>
                <a:gd name="connsiteY98" fmla="*/ 686486 h 689457"/>
                <a:gd name="connsiteX99" fmla="*/ 904113 w 1255928"/>
                <a:gd name="connsiteY99" fmla="*/ 686486 h 689457"/>
                <a:gd name="connsiteX100" fmla="*/ 918972 w 1255928"/>
                <a:gd name="connsiteY100" fmla="*/ 686257 h 689457"/>
                <a:gd name="connsiteX101" fmla="*/ 948004 w 1255928"/>
                <a:gd name="connsiteY101" fmla="*/ 673913 h 689457"/>
                <a:gd name="connsiteX102" fmla="*/ 954862 w 1255928"/>
                <a:gd name="connsiteY102" fmla="*/ 665226 h 689457"/>
                <a:gd name="connsiteX103" fmla="*/ 958520 w 1255928"/>
                <a:gd name="connsiteY103" fmla="*/ 658825 h 689457"/>
                <a:gd name="connsiteX104" fmla="*/ 961263 w 1255928"/>
                <a:gd name="connsiteY104" fmla="*/ 651967 h 689457"/>
                <a:gd name="connsiteX105" fmla="*/ 963320 w 1255928"/>
                <a:gd name="connsiteY105" fmla="*/ 644881 h 689457"/>
                <a:gd name="connsiteX106" fmla="*/ 964921 w 1255928"/>
                <a:gd name="connsiteY106" fmla="*/ 637794 h 689457"/>
                <a:gd name="connsiteX107" fmla="*/ 967892 w 1255928"/>
                <a:gd name="connsiteY107" fmla="*/ 622707 h 689457"/>
                <a:gd name="connsiteX108" fmla="*/ 970864 w 1255928"/>
                <a:gd name="connsiteY108" fmla="*/ 607619 h 689457"/>
                <a:gd name="connsiteX109" fmla="*/ 974979 w 1255928"/>
                <a:gd name="connsiteY109" fmla="*/ 584759 h 689457"/>
                <a:gd name="connsiteX110" fmla="*/ 978408 w 1255928"/>
                <a:gd name="connsiteY110" fmla="*/ 561899 h 689457"/>
                <a:gd name="connsiteX111" fmla="*/ 980694 w 1255928"/>
                <a:gd name="connsiteY111" fmla="*/ 538810 h 689457"/>
                <a:gd name="connsiteX112" fmla="*/ 981151 w 1255928"/>
                <a:gd name="connsiteY112" fmla="*/ 515493 h 689457"/>
                <a:gd name="connsiteX113" fmla="*/ 981151 w 1255928"/>
                <a:gd name="connsiteY113" fmla="*/ 508178 h 689457"/>
                <a:gd name="connsiteX114" fmla="*/ 981837 w 1255928"/>
                <a:gd name="connsiteY114" fmla="*/ 493548 h 689457"/>
                <a:gd name="connsiteX115" fmla="*/ 983209 w 1255928"/>
                <a:gd name="connsiteY115" fmla="*/ 478917 h 689457"/>
                <a:gd name="connsiteX116" fmla="*/ 985037 w 1255928"/>
                <a:gd name="connsiteY116" fmla="*/ 464287 h 689457"/>
                <a:gd name="connsiteX117" fmla="*/ 986180 w 1255928"/>
                <a:gd name="connsiteY117" fmla="*/ 456972 h 689457"/>
                <a:gd name="connsiteX118" fmla="*/ 992353 w 1255928"/>
                <a:gd name="connsiteY118" fmla="*/ 438684 h 689457"/>
                <a:gd name="connsiteX119" fmla="*/ 995782 w 1255928"/>
                <a:gd name="connsiteY119" fmla="*/ 434569 h 689457"/>
                <a:gd name="connsiteX120" fmla="*/ 1018642 w 1255928"/>
                <a:gd name="connsiteY120" fmla="*/ 425425 h 689457"/>
                <a:gd name="connsiteX121" fmla="*/ 1026414 w 1255928"/>
                <a:gd name="connsiteY121" fmla="*/ 424510 h 689457"/>
                <a:gd name="connsiteX122" fmla="*/ 1049503 w 1255928"/>
                <a:gd name="connsiteY122" fmla="*/ 424510 h 689457"/>
                <a:gd name="connsiteX123" fmla="*/ 1057046 w 1255928"/>
                <a:gd name="connsiteY123" fmla="*/ 425653 h 689457"/>
                <a:gd name="connsiteX124" fmla="*/ 1064362 w 1255928"/>
                <a:gd name="connsiteY124" fmla="*/ 427482 h 689457"/>
                <a:gd name="connsiteX125" fmla="*/ 1078763 w 1255928"/>
                <a:gd name="connsiteY125" fmla="*/ 433426 h 689457"/>
                <a:gd name="connsiteX126" fmla="*/ 1155573 w 1255928"/>
                <a:gd name="connsiteY126" fmla="*/ 445770 h 689457"/>
                <a:gd name="connsiteX127" fmla="*/ 1254100 w 1255928"/>
                <a:gd name="connsiteY127" fmla="*/ 345186 h 689457"/>
                <a:gd name="connsiteX128" fmla="*/ 1254557 w 1255928"/>
                <a:gd name="connsiteY128" fmla="*/ 341757 h 689457"/>
                <a:gd name="connsiteX129" fmla="*/ 1255700 w 1255928"/>
                <a:gd name="connsiteY129" fmla="*/ 328041 h 689457"/>
                <a:gd name="connsiteX130" fmla="*/ 1255928 w 1255928"/>
                <a:gd name="connsiteY130" fmla="*/ 324841 h 689457"/>
                <a:gd name="connsiteX131" fmla="*/ 1255928 w 1255928"/>
                <a:gd name="connsiteY131" fmla="*/ 318440 h 689457"/>
                <a:gd name="connsiteX132" fmla="*/ 1255471 w 1255928"/>
                <a:gd name="connsiteY132" fmla="*/ 303810 h 689457"/>
                <a:gd name="connsiteX133" fmla="*/ 1254557 w 1255928"/>
                <a:gd name="connsiteY133" fmla="*/ 293980 h 689457"/>
                <a:gd name="connsiteX134" fmla="*/ 1250899 w 1255928"/>
                <a:gd name="connsiteY134" fmla="*/ 275920 h 689457"/>
                <a:gd name="connsiteX135" fmla="*/ 1249528 w 1255928"/>
                <a:gd name="connsiteY135" fmla="*/ 271806 h 689457"/>
                <a:gd name="connsiteX136" fmla="*/ 1246556 w 1255928"/>
                <a:gd name="connsiteY136" fmla="*/ 263805 h 689457"/>
                <a:gd name="connsiteX137" fmla="*/ 1243127 w 1255928"/>
                <a:gd name="connsiteY137" fmla="*/ 256261 h 689457"/>
                <a:gd name="connsiteX138" fmla="*/ 1241298 w 1255928"/>
                <a:gd name="connsiteY138" fmla="*/ 252603 h 689457"/>
                <a:gd name="connsiteX139" fmla="*/ 1234897 w 1255928"/>
                <a:gd name="connsiteY139" fmla="*/ 242773 h 689457"/>
                <a:gd name="connsiteX140" fmla="*/ 1225067 w 1255928"/>
                <a:gd name="connsiteY140" fmla="*/ 231343 h 689457"/>
                <a:gd name="connsiteX141" fmla="*/ 1216838 w 1255928"/>
                <a:gd name="connsiteY141" fmla="*/ 224028 h 689457"/>
                <a:gd name="connsiteX142" fmla="*/ 1185291 w 1255928"/>
                <a:gd name="connsiteY142" fmla="*/ 208255 h 689457"/>
                <a:gd name="connsiteX143" fmla="*/ 1170432 w 1255928"/>
                <a:gd name="connsiteY143" fmla="*/ 205054 h 689457"/>
                <a:gd name="connsiteX144" fmla="*/ 1148486 w 1255928"/>
                <a:gd name="connsiteY144" fmla="*/ 202997 h 689457"/>
                <a:gd name="connsiteX145" fmla="*/ 1134085 w 1255928"/>
                <a:gd name="connsiteY145" fmla="*/ 203454 h 689457"/>
                <a:gd name="connsiteX146" fmla="*/ 1113053 w 1255928"/>
                <a:gd name="connsiteY146" fmla="*/ 207340 h 689457"/>
                <a:gd name="connsiteX147" fmla="*/ 1085850 w 1255928"/>
                <a:gd name="connsiteY147" fmla="*/ 218085 h 689457"/>
                <a:gd name="connsiteX148" fmla="*/ 1072820 w 1255928"/>
                <a:gd name="connsiteY148" fmla="*/ 226086 h 689457"/>
                <a:gd name="connsiteX149" fmla="*/ 1046988 w 1255928"/>
                <a:gd name="connsiteY149" fmla="*/ 240030 h 689457"/>
                <a:gd name="connsiteX150" fmla="*/ 1030757 w 1255928"/>
                <a:gd name="connsiteY150" fmla="*/ 246660 h 689457"/>
                <a:gd name="connsiteX151" fmla="*/ 996467 w 1255928"/>
                <a:gd name="connsiteY151" fmla="*/ 245517 h 689457"/>
                <a:gd name="connsiteX152" fmla="*/ 992810 w 1255928"/>
                <a:gd name="connsiteY152" fmla="*/ 243002 h 689457"/>
                <a:gd name="connsiteX153" fmla="*/ 980923 w 1255928"/>
                <a:gd name="connsiteY153" fmla="*/ 219913 h 689457"/>
                <a:gd name="connsiteX154" fmla="*/ 980923 w 1255928"/>
                <a:gd name="connsiteY154" fmla="*/ 205512 h 689457"/>
                <a:gd name="connsiteX155" fmla="*/ 981837 w 1255928"/>
                <a:gd name="connsiteY155" fmla="*/ 197053 h 689457"/>
                <a:gd name="connsiteX156" fmla="*/ 984123 w 1255928"/>
                <a:gd name="connsiteY156" fmla="*/ 171679 h 689457"/>
                <a:gd name="connsiteX157" fmla="*/ 985266 w 1255928"/>
                <a:gd name="connsiteY157" fmla="*/ 146304 h 689457"/>
                <a:gd name="connsiteX158" fmla="*/ 985495 w 1255928"/>
                <a:gd name="connsiteY158" fmla="*/ 129388 h 689457"/>
                <a:gd name="connsiteX159" fmla="*/ 985037 w 1255928"/>
                <a:gd name="connsiteY159" fmla="*/ 104013 h 689457"/>
                <a:gd name="connsiteX160" fmla="*/ 984352 w 1255928"/>
                <a:gd name="connsiteY160" fmla="*/ 87097 h 689457"/>
                <a:gd name="connsiteX161" fmla="*/ 983437 w 1255928"/>
                <a:gd name="connsiteY161" fmla="*/ 70180 h 689457"/>
                <a:gd name="connsiteX162" fmla="*/ 981608 w 1255928"/>
                <a:gd name="connsiteY162" fmla="*/ 56464 h 689457"/>
                <a:gd name="connsiteX163" fmla="*/ 980008 w 1255928"/>
                <a:gd name="connsiteY163" fmla="*/ 50292 h 689457"/>
                <a:gd name="connsiteX164" fmla="*/ 975893 w 1255928"/>
                <a:gd name="connsiteY164" fmla="*/ 39319 h 689457"/>
                <a:gd name="connsiteX165" fmla="*/ 958063 w 1255928"/>
                <a:gd name="connsiteY165" fmla="*/ 18974 h 689457"/>
                <a:gd name="connsiteX166" fmla="*/ 942289 w 1255928"/>
                <a:gd name="connsiteY166" fmla="*/ 11202 h 689457"/>
                <a:gd name="connsiteX167" fmla="*/ 922401 w 1255928"/>
                <a:gd name="connsiteY167" fmla="*/ 6401 h 689457"/>
                <a:gd name="connsiteX168" fmla="*/ 910742 w 1255928"/>
                <a:gd name="connsiteY168" fmla="*/ 4572 h 689457"/>
                <a:gd name="connsiteX169" fmla="*/ 907313 w 1255928"/>
                <a:gd name="connsiteY169" fmla="*/ 4115 h 689457"/>
                <a:gd name="connsiteX170" fmla="*/ 898855 w 1255928"/>
                <a:gd name="connsiteY170" fmla="*/ 2972 h 689457"/>
                <a:gd name="connsiteX171" fmla="*/ 895198 w 1255928"/>
                <a:gd name="connsiteY171" fmla="*/ 2515 h 689457"/>
                <a:gd name="connsiteX172" fmla="*/ 886282 w 1255928"/>
                <a:gd name="connsiteY172" fmla="*/ 1372 h 689457"/>
                <a:gd name="connsiteX173" fmla="*/ 883539 w 1255928"/>
                <a:gd name="connsiteY173" fmla="*/ 1143 h 689457"/>
                <a:gd name="connsiteX174" fmla="*/ 871652 w 1255928"/>
                <a:gd name="connsiteY174" fmla="*/ 0 h 689457"/>
                <a:gd name="connsiteX175" fmla="*/ 914171 w 1255928"/>
                <a:gd name="connsiteY175" fmla="*/ 64694 h 68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55928" h="689457">
                  <a:moveTo>
                    <a:pt x="914171" y="64694"/>
                  </a:moveTo>
                  <a:cubicBezTo>
                    <a:pt x="920801" y="101041"/>
                    <a:pt x="918286" y="138760"/>
                    <a:pt x="918286" y="175565"/>
                  </a:cubicBezTo>
                  <a:cubicBezTo>
                    <a:pt x="918286" y="264262"/>
                    <a:pt x="917372" y="354102"/>
                    <a:pt x="905485" y="442113"/>
                  </a:cubicBezTo>
                  <a:lnTo>
                    <a:pt x="908456" y="419253"/>
                  </a:lnTo>
                  <a:cubicBezTo>
                    <a:pt x="904570" y="450114"/>
                    <a:pt x="904799" y="482575"/>
                    <a:pt x="895426" y="512521"/>
                  </a:cubicBezTo>
                  <a:cubicBezTo>
                    <a:pt x="879881" y="561899"/>
                    <a:pt x="846049" y="597332"/>
                    <a:pt x="797357" y="615163"/>
                  </a:cubicBezTo>
                  <a:cubicBezTo>
                    <a:pt x="747522" y="633451"/>
                    <a:pt x="698144" y="618592"/>
                    <a:pt x="647395" y="616992"/>
                  </a:cubicBezTo>
                  <a:cubicBezTo>
                    <a:pt x="614934" y="616077"/>
                    <a:pt x="582244" y="615163"/>
                    <a:pt x="549783" y="613105"/>
                  </a:cubicBezTo>
                  <a:cubicBezTo>
                    <a:pt x="513664" y="611048"/>
                    <a:pt x="476174" y="608305"/>
                    <a:pt x="440741" y="600075"/>
                  </a:cubicBezTo>
                  <a:cubicBezTo>
                    <a:pt x="409194" y="592760"/>
                    <a:pt x="380390" y="578130"/>
                    <a:pt x="356159" y="556870"/>
                  </a:cubicBezTo>
                  <a:cubicBezTo>
                    <a:pt x="334670" y="537896"/>
                    <a:pt x="323926" y="512064"/>
                    <a:pt x="312496" y="486461"/>
                  </a:cubicBezTo>
                  <a:cubicBezTo>
                    <a:pt x="267919" y="386106"/>
                    <a:pt x="201168" y="389763"/>
                    <a:pt x="189967" y="391592"/>
                  </a:cubicBezTo>
                  <a:cubicBezTo>
                    <a:pt x="139675" y="399136"/>
                    <a:pt x="88925" y="403479"/>
                    <a:pt x="38862" y="389992"/>
                  </a:cubicBezTo>
                  <a:cubicBezTo>
                    <a:pt x="31775" y="388163"/>
                    <a:pt x="24917" y="385648"/>
                    <a:pt x="18059" y="382905"/>
                  </a:cubicBezTo>
                  <a:cubicBezTo>
                    <a:pt x="12344" y="382219"/>
                    <a:pt x="6401" y="381762"/>
                    <a:pt x="0" y="381076"/>
                  </a:cubicBezTo>
                  <a:cubicBezTo>
                    <a:pt x="229" y="383820"/>
                    <a:pt x="686" y="386563"/>
                    <a:pt x="1372" y="389077"/>
                  </a:cubicBezTo>
                  <a:cubicBezTo>
                    <a:pt x="2515" y="394107"/>
                    <a:pt x="4115" y="398907"/>
                    <a:pt x="6401" y="403022"/>
                  </a:cubicBezTo>
                  <a:cubicBezTo>
                    <a:pt x="9601" y="409423"/>
                    <a:pt x="13945" y="414681"/>
                    <a:pt x="18974" y="419481"/>
                  </a:cubicBezTo>
                  <a:cubicBezTo>
                    <a:pt x="22403" y="422682"/>
                    <a:pt x="26289" y="425425"/>
                    <a:pt x="30404" y="427939"/>
                  </a:cubicBezTo>
                  <a:cubicBezTo>
                    <a:pt x="52349" y="441655"/>
                    <a:pt x="76581" y="449428"/>
                    <a:pt x="102641" y="451028"/>
                  </a:cubicBezTo>
                  <a:cubicBezTo>
                    <a:pt x="124358" y="452400"/>
                    <a:pt x="145390" y="449656"/>
                    <a:pt x="166649" y="443713"/>
                  </a:cubicBezTo>
                  <a:cubicBezTo>
                    <a:pt x="173279" y="441884"/>
                    <a:pt x="179451" y="440970"/>
                    <a:pt x="185166" y="440970"/>
                  </a:cubicBezTo>
                  <a:cubicBezTo>
                    <a:pt x="185166" y="440970"/>
                    <a:pt x="185166" y="440970"/>
                    <a:pt x="185166" y="440970"/>
                  </a:cubicBezTo>
                  <a:cubicBezTo>
                    <a:pt x="188824" y="440970"/>
                    <a:pt x="192253" y="441198"/>
                    <a:pt x="195682" y="441884"/>
                  </a:cubicBezTo>
                  <a:cubicBezTo>
                    <a:pt x="197510" y="442341"/>
                    <a:pt x="199339" y="442798"/>
                    <a:pt x="201168" y="443256"/>
                  </a:cubicBezTo>
                  <a:cubicBezTo>
                    <a:pt x="202768" y="443713"/>
                    <a:pt x="204368" y="444399"/>
                    <a:pt x="205969" y="445084"/>
                  </a:cubicBezTo>
                  <a:cubicBezTo>
                    <a:pt x="206654" y="445542"/>
                    <a:pt x="207569" y="445770"/>
                    <a:pt x="208255" y="446227"/>
                  </a:cubicBezTo>
                  <a:cubicBezTo>
                    <a:pt x="209398" y="446685"/>
                    <a:pt x="210312" y="447370"/>
                    <a:pt x="211226" y="448056"/>
                  </a:cubicBezTo>
                  <a:cubicBezTo>
                    <a:pt x="212369" y="448742"/>
                    <a:pt x="213512" y="449656"/>
                    <a:pt x="214427" y="450342"/>
                  </a:cubicBezTo>
                  <a:cubicBezTo>
                    <a:pt x="215113" y="450799"/>
                    <a:pt x="215798" y="451485"/>
                    <a:pt x="216256" y="451942"/>
                  </a:cubicBezTo>
                  <a:cubicBezTo>
                    <a:pt x="217399" y="453085"/>
                    <a:pt x="218770" y="454228"/>
                    <a:pt x="219913" y="455600"/>
                  </a:cubicBezTo>
                  <a:cubicBezTo>
                    <a:pt x="220599" y="456286"/>
                    <a:pt x="221056" y="456972"/>
                    <a:pt x="221513" y="457657"/>
                  </a:cubicBezTo>
                  <a:cubicBezTo>
                    <a:pt x="222656" y="459029"/>
                    <a:pt x="223571" y="460629"/>
                    <a:pt x="224714" y="462001"/>
                  </a:cubicBezTo>
                  <a:cubicBezTo>
                    <a:pt x="225628" y="463601"/>
                    <a:pt x="226543" y="465201"/>
                    <a:pt x="227457" y="466801"/>
                  </a:cubicBezTo>
                  <a:cubicBezTo>
                    <a:pt x="229972" y="471831"/>
                    <a:pt x="232029" y="477774"/>
                    <a:pt x="233401" y="484175"/>
                  </a:cubicBezTo>
                  <a:cubicBezTo>
                    <a:pt x="234772" y="489890"/>
                    <a:pt x="235687" y="495834"/>
                    <a:pt x="236372" y="501777"/>
                  </a:cubicBezTo>
                  <a:cubicBezTo>
                    <a:pt x="237287" y="509550"/>
                    <a:pt x="237744" y="517322"/>
                    <a:pt x="237973" y="525323"/>
                  </a:cubicBezTo>
                  <a:cubicBezTo>
                    <a:pt x="237973" y="529209"/>
                    <a:pt x="238201" y="533095"/>
                    <a:pt x="238201" y="536982"/>
                  </a:cubicBezTo>
                  <a:cubicBezTo>
                    <a:pt x="238201" y="539039"/>
                    <a:pt x="238201" y="540868"/>
                    <a:pt x="238201" y="542925"/>
                  </a:cubicBezTo>
                  <a:cubicBezTo>
                    <a:pt x="238201" y="546811"/>
                    <a:pt x="238201" y="550698"/>
                    <a:pt x="238201" y="554584"/>
                  </a:cubicBezTo>
                  <a:cubicBezTo>
                    <a:pt x="238201" y="558470"/>
                    <a:pt x="238430" y="562356"/>
                    <a:pt x="238430" y="566242"/>
                  </a:cubicBezTo>
                  <a:cubicBezTo>
                    <a:pt x="238658" y="570129"/>
                    <a:pt x="238887" y="574015"/>
                    <a:pt x="239116" y="577901"/>
                  </a:cubicBezTo>
                  <a:cubicBezTo>
                    <a:pt x="239344" y="581101"/>
                    <a:pt x="239573" y="584302"/>
                    <a:pt x="239801" y="587502"/>
                  </a:cubicBezTo>
                  <a:cubicBezTo>
                    <a:pt x="241173" y="609676"/>
                    <a:pt x="242545" y="632079"/>
                    <a:pt x="253746" y="652425"/>
                  </a:cubicBezTo>
                  <a:cubicBezTo>
                    <a:pt x="254432" y="653568"/>
                    <a:pt x="255346" y="655396"/>
                    <a:pt x="256261" y="657225"/>
                  </a:cubicBezTo>
                  <a:cubicBezTo>
                    <a:pt x="256489" y="657682"/>
                    <a:pt x="256718" y="657911"/>
                    <a:pt x="256946" y="658368"/>
                  </a:cubicBezTo>
                  <a:cubicBezTo>
                    <a:pt x="258318" y="660883"/>
                    <a:pt x="260147" y="663855"/>
                    <a:pt x="261976" y="666598"/>
                  </a:cubicBezTo>
                  <a:cubicBezTo>
                    <a:pt x="262433" y="667284"/>
                    <a:pt x="262661" y="667741"/>
                    <a:pt x="263119" y="668427"/>
                  </a:cubicBezTo>
                  <a:cubicBezTo>
                    <a:pt x="264033" y="669798"/>
                    <a:pt x="264947" y="670941"/>
                    <a:pt x="265862" y="672084"/>
                  </a:cubicBezTo>
                  <a:cubicBezTo>
                    <a:pt x="266319" y="672770"/>
                    <a:pt x="266776" y="673227"/>
                    <a:pt x="267233" y="673684"/>
                  </a:cubicBezTo>
                  <a:cubicBezTo>
                    <a:pt x="267462" y="674142"/>
                    <a:pt x="267919" y="674599"/>
                    <a:pt x="268148" y="674827"/>
                  </a:cubicBezTo>
                  <a:cubicBezTo>
                    <a:pt x="268605" y="675285"/>
                    <a:pt x="269062" y="675970"/>
                    <a:pt x="269519" y="676428"/>
                  </a:cubicBezTo>
                  <a:cubicBezTo>
                    <a:pt x="271120" y="678028"/>
                    <a:pt x="272720" y="679628"/>
                    <a:pt x="274320" y="680542"/>
                  </a:cubicBezTo>
                  <a:cubicBezTo>
                    <a:pt x="275006" y="681000"/>
                    <a:pt x="275692" y="681228"/>
                    <a:pt x="276149" y="681457"/>
                  </a:cubicBezTo>
                  <a:cubicBezTo>
                    <a:pt x="276377" y="681685"/>
                    <a:pt x="276835" y="681685"/>
                    <a:pt x="277063" y="681685"/>
                  </a:cubicBezTo>
                  <a:cubicBezTo>
                    <a:pt x="277749" y="681914"/>
                    <a:pt x="278206" y="681914"/>
                    <a:pt x="278892" y="681914"/>
                  </a:cubicBezTo>
                  <a:cubicBezTo>
                    <a:pt x="279121" y="681914"/>
                    <a:pt x="279578" y="681914"/>
                    <a:pt x="279806" y="681914"/>
                  </a:cubicBezTo>
                  <a:lnTo>
                    <a:pt x="279806" y="681914"/>
                  </a:lnTo>
                  <a:lnTo>
                    <a:pt x="279806" y="681914"/>
                  </a:lnTo>
                  <a:cubicBezTo>
                    <a:pt x="280492" y="682143"/>
                    <a:pt x="281407" y="682371"/>
                    <a:pt x="282321" y="682600"/>
                  </a:cubicBezTo>
                  <a:cubicBezTo>
                    <a:pt x="283235" y="682828"/>
                    <a:pt x="284150" y="683057"/>
                    <a:pt x="285293" y="683057"/>
                  </a:cubicBezTo>
                  <a:cubicBezTo>
                    <a:pt x="285979" y="683286"/>
                    <a:pt x="286893" y="683286"/>
                    <a:pt x="287579" y="683514"/>
                  </a:cubicBezTo>
                  <a:cubicBezTo>
                    <a:pt x="288722" y="683743"/>
                    <a:pt x="289865" y="683743"/>
                    <a:pt x="291236" y="683971"/>
                  </a:cubicBezTo>
                  <a:cubicBezTo>
                    <a:pt x="292837" y="684200"/>
                    <a:pt x="294437" y="684429"/>
                    <a:pt x="296266" y="684429"/>
                  </a:cubicBezTo>
                  <a:cubicBezTo>
                    <a:pt x="297866" y="684657"/>
                    <a:pt x="299695" y="684657"/>
                    <a:pt x="301295" y="684886"/>
                  </a:cubicBezTo>
                  <a:cubicBezTo>
                    <a:pt x="302438" y="684886"/>
                    <a:pt x="303352" y="685114"/>
                    <a:pt x="304495" y="685114"/>
                  </a:cubicBezTo>
                  <a:cubicBezTo>
                    <a:pt x="306324" y="685343"/>
                    <a:pt x="308153" y="685343"/>
                    <a:pt x="310210" y="685572"/>
                  </a:cubicBezTo>
                  <a:cubicBezTo>
                    <a:pt x="311353" y="685572"/>
                    <a:pt x="312496" y="685800"/>
                    <a:pt x="313639" y="685800"/>
                  </a:cubicBezTo>
                  <a:cubicBezTo>
                    <a:pt x="314782" y="685800"/>
                    <a:pt x="315925" y="686029"/>
                    <a:pt x="317068" y="686029"/>
                  </a:cubicBezTo>
                  <a:cubicBezTo>
                    <a:pt x="319354" y="686257"/>
                    <a:pt x="321869" y="686257"/>
                    <a:pt x="324155" y="686486"/>
                  </a:cubicBezTo>
                  <a:cubicBezTo>
                    <a:pt x="325526" y="686486"/>
                    <a:pt x="326669" y="686715"/>
                    <a:pt x="328041" y="686715"/>
                  </a:cubicBezTo>
                  <a:cubicBezTo>
                    <a:pt x="330556" y="686943"/>
                    <a:pt x="333070" y="686943"/>
                    <a:pt x="335813" y="686943"/>
                  </a:cubicBezTo>
                  <a:cubicBezTo>
                    <a:pt x="338557" y="686943"/>
                    <a:pt x="341300" y="687172"/>
                    <a:pt x="344272" y="687172"/>
                  </a:cubicBezTo>
                  <a:cubicBezTo>
                    <a:pt x="347243" y="687172"/>
                    <a:pt x="349987" y="687400"/>
                    <a:pt x="353187" y="687400"/>
                  </a:cubicBezTo>
                  <a:cubicBezTo>
                    <a:pt x="356159" y="687400"/>
                    <a:pt x="359131" y="687629"/>
                    <a:pt x="362331" y="687629"/>
                  </a:cubicBezTo>
                  <a:cubicBezTo>
                    <a:pt x="363931" y="687629"/>
                    <a:pt x="365531" y="687629"/>
                    <a:pt x="367132" y="687858"/>
                  </a:cubicBezTo>
                  <a:cubicBezTo>
                    <a:pt x="368732" y="687858"/>
                    <a:pt x="370332" y="687858"/>
                    <a:pt x="371932" y="688086"/>
                  </a:cubicBezTo>
                  <a:cubicBezTo>
                    <a:pt x="378562" y="688315"/>
                    <a:pt x="385420" y="688315"/>
                    <a:pt x="392278" y="688543"/>
                  </a:cubicBezTo>
                  <a:cubicBezTo>
                    <a:pt x="394106" y="688543"/>
                    <a:pt x="395707" y="688543"/>
                    <a:pt x="397535" y="688543"/>
                  </a:cubicBezTo>
                  <a:cubicBezTo>
                    <a:pt x="406451" y="688772"/>
                    <a:pt x="415823" y="688772"/>
                    <a:pt x="425425" y="689001"/>
                  </a:cubicBezTo>
                  <a:cubicBezTo>
                    <a:pt x="433197" y="689001"/>
                    <a:pt x="440969" y="689229"/>
                    <a:pt x="448970" y="689229"/>
                  </a:cubicBezTo>
                  <a:cubicBezTo>
                    <a:pt x="477088" y="689458"/>
                    <a:pt x="507035" y="689458"/>
                    <a:pt x="537896" y="689458"/>
                  </a:cubicBezTo>
                  <a:cubicBezTo>
                    <a:pt x="537896" y="689458"/>
                    <a:pt x="537896" y="689458"/>
                    <a:pt x="537896" y="689458"/>
                  </a:cubicBezTo>
                  <a:cubicBezTo>
                    <a:pt x="551155" y="689458"/>
                    <a:pt x="564413" y="689458"/>
                    <a:pt x="577901" y="689458"/>
                  </a:cubicBezTo>
                  <a:cubicBezTo>
                    <a:pt x="580187" y="689458"/>
                    <a:pt x="582473" y="689458"/>
                    <a:pt x="584530" y="689458"/>
                  </a:cubicBezTo>
                  <a:cubicBezTo>
                    <a:pt x="589102" y="689458"/>
                    <a:pt x="593446" y="689458"/>
                    <a:pt x="598018" y="689458"/>
                  </a:cubicBezTo>
                  <a:cubicBezTo>
                    <a:pt x="600304" y="689458"/>
                    <a:pt x="602590" y="689458"/>
                    <a:pt x="604647" y="689458"/>
                  </a:cubicBezTo>
                  <a:cubicBezTo>
                    <a:pt x="660654" y="689229"/>
                    <a:pt x="716661" y="688772"/>
                    <a:pt x="766039" y="688086"/>
                  </a:cubicBezTo>
                  <a:cubicBezTo>
                    <a:pt x="769925" y="688086"/>
                    <a:pt x="773811" y="688086"/>
                    <a:pt x="777697" y="687858"/>
                  </a:cubicBezTo>
                  <a:cubicBezTo>
                    <a:pt x="791185" y="687629"/>
                    <a:pt x="804215" y="687629"/>
                    <a:pt x="816559" y="687400"/>
                  </a:cubicBezTo>
                  <a:cubicBezTo>
                    <a:pt x="823646" y="687400"/>
                    <a:pt x="830275" y="687172"/>
                    <a:pt x="836905" y="687172"/>
                  </a:cubicBezTo>
                  <a:cubicBezTo>
                    <a:pt x="841705" y="687172"/>
                    <a:pt x="846506" y="686943"/>
                    <a:pt x="851078" y="686943"/>
                  </a:cubicBezTo>
                  <a:cubicBezTo>
                    <a:pt x="852678" y="686943"/>
                    <a:pt x="854050" y="686943"/>
                    <a:pt x="855650" y="686943"/>
                  </a:cubicBezTo>
                  <a:cubicBezTo>
                    <a:pt x="858622" y="686943"/>
                    <a:pt x="861593" y="686943"/>
                    <a:pt x="864337" y="686715"/>
                  </a:cubicBezTo>
                  <a:cubicBezTo>
                    <a:pt x="868680" y="686715"/>
                    <a:pt x="872795" y="686486"/>
                    <a:pt x="876681" y="686486"/>
                  </a:cubicBezTo>
                  <a:cubicBezTo>
                    <a:pt x="879196" y="686486"/>
                    <a:pt x="881939" y="686486"/>
                    <a:pt x="884225" y="686486"/>
                  </a:cubicBezTo>
                  <a:cubicBezTo>
                    <a:pt x="885368" y="686486"/>
                    <a:pt x="886739" y="686486"/>
                    <a:pt x="887882" y="686486"/>
                  </a:cubicBezTo>
                  <a:cubicBezTo>
                    <a:pt x="890168" y="686486"/>
                    <a:pt x="892454" y="686486"/>
                    <a:pt x="894740" y="686486"/>
                  </a:cubicBezTo>
                  <a:cubicBezTo>
                    <a:pt x="895883" y="686486"/>
                    <a:pt x="897026" y="686486"/>
                    <a:pt x="897941" y="686486"/>
                  </a:cubicBezTo>
                  <a:cubicBezTo>
                    <a:pt x="899998" y="686486"/>
                    <a:pt x="902056" y="686486"/>
                    <a:pt x="904113" y="686486"/>
                  </a:cubicBezTo>
                  <a:cubicBezTo>
                    <a:pt x="909828" y="686486"/>
                    <a:pt x="914857" y="686257"/>
                    <a:pt x="918972" y="686257"/>
                  </a:cubicBezTo>
                  <a:cubicBezTo>
                    <a:pt x="932002" y="686029"/>
                    <a:pt x="940689" y="681457"/>
                    <a:pt x="948004" y="673913"/>
                  </a:cubicBezTo>
                  <a:cubicBezTo>
                    <a:pt x="950519" y="671398"/>
                    <a:pt x="952576" y="668427"/>
                    <a:pt x="954862" y="665226"/>
                  </a:cubicBezTo>
                  <a:cubicBezTo>
                    <a:pt x="956234" y="663169"/>
                    <a:pt x="957605" y="660883"/>
                    <a:pt x="958520" y="658825"/>
                  </a:cubicBezTo>
                  <a:cubicBezTo>
                    <a:pt x="959663" y="656539"/>
                    <a:pt x="960577" y="654253"/>
                    <a:pt x="961263" y="651967"/>
                  </a:cubicBezTo>
                  <a:cubicBezTo>
                    <a:pt x="961949" y="649681"/>
                    <a:pt x="962635" y="647395"/>
                    <a:pt x="963320" y="644881"/>
                  </a:cubicBezTo>
                  <a:cubicBezTo>
                    <a:pt x="964006" y="642595"/>
                    <a:pt x="964463" y="640080"/>
                    <a:pt x="964921" y="637794"/>
                  </a:cubicBezTo>
                  <a:cubicBezTo>
                    <a:pt x="965835" y="632765"/>
                    <a:pt x="966749" y="627736"/>
                    <a:pt x="967892" y="622707"/>
                  </a:cubicBezTo>
                  <a:cubicBezTo>
                    <a:pt x="968807" y="617677"/>
                    <a:pt x="969950" y="612648"/>
                    <a:pt x="970864" y="607619"/>
                  </a:cubicBezTo>
                  <a:cubicBezTo>
                    <a:pt x="972236" y="600075"/>
                    <a:pt x="973836" y="592531"/>
                    <a:pt x="974979" y="584759"/>
                  </a:cubicBezTo>
                  <a:cubicBezTo>
                    <a:pt x="976351" y="577215"/>
                    <a:pt x="977494" y="569443"/>
                    <a:pt x="978408" y="561899"/>
                  </a:cubicBezTo>
                  <a:cubicBezTo>
                    <a:pt x="979322" y="554355"/>
                    <a:pt x="980237" y="546583"/>
                    <a:pt x="980694" y="538810"/>
                  </a:cubicBezTo>
                  <a:cubicBezTo>
                    <a:pt x="981151" y="531038"/>
                    <a:pt x="981380" y="523266"/>
                    <a:pt x="981151" y="515493"/>
                  </a:cubicBezTo>
                  <a:cubicBezTo>
                    <a:pt x="981151" y="512979"/>
                    <a:pt x="981151" y="510693"/>
                    <a:pt x="981151" y="508178"/>
                  </a:cubicBezTo>
                  <a:cubicBezTo>
                    <a:pt x="981151" y="503377"/>
                    <a:pt x="981380" y="498348"/>
                    <a:pt x="981837" y="493548"/>
                  </a:cubicBezTo>
                  <a:cubicBezTo>
                    <a:pt x="982294" y="488747"/>
                    <a:pt x="982751" y="483718"/>
                    <a:pt x="983209" y="478917"/>
                  </a:cubicBezTo>
                  <a:cubicBezTo>
                    <a:pt x="983894" y="474117"/>
                    <a:pt x="984352" y="469087"/>
                    <a:pt x="985037" y="464287"/>
                  </a:cubicBezTo>
                  <a:cubicBezTo>
                    <a:pt x="985495" y="461772"/>
                    <a:pt x="985723" y="459486"/>
                    <a:pt x="986180" y="456972"/>
                  </a:cubicBezTo>
                  <a:cubicBezTo>
                    <a:pt x="987323" y="449199"/>
                    <a:pt x="989381" y="443256"/>
                    <a:pt x="992353" y="438684"/>
                  </a:cubicBezTo>
                  <a:cubicBezTo>
                    <a:pt x="993267" y="437083"/>
                    <a:pt x="994410" y="435712"/>
                    <a:pt x="995782" y="434569"/>
                  </a:cubicBezTo>
                  <a:cubicBezTo>
                    <a:pt x="1000811" y="429768"/>
                    <a:pt x="1008126" y="427025"/>
                    <a:pt x="1018642" y="425425"/>
                  </a:cubicBezTo>
                  <a:cubicBezTo>
                    <a:pt x="1021156" y="424968"/>
                    <a:pt x="1023899" y="424739"/>
                    <a:pt x="1026414" y="424510"/>
                  </a:cubicBezTo>
                  <a:cubicBezTo>
                    <a:pt x="1034186" y="423825"/>
                    <a:pt x="1041959" y="423596"/>
                    <a:pt x="1049503" y="424510"/>
                  </a:cubicBezTo>
                  <a:cubicBezTo>
                    <a:pt x="1052017" y="424739"/>
                    <a:pt x="1054532" y="425196"/>
                    <a:pt x="1057046" y="425653"/>
                  </a:cubicBezTo>
                  <a:cubicBezTo>
                    <a:pt x="1059561" y="426111"/>
                    <a:pt x="1062076" y="426796"/>
                    <a:pt x="1064362" y="427482"/>
                  </a:cubicBezTo>
                  <a:cubicBezTo>
                    <a:pt x="1069162" y="428854"/>
                    <a:pt x="1073963" y="430911"/>
                    <a:pt x="1078763" y="433426"/>
                  </a:cubicBezTo>
                  <a:cubicBezTo>
                    <a:pt x="1109167" y="443027"/>
                    <a:pt x="1134542" y="446685"/>
                    <a:pt x="1155573" y="445770"/>
                  </a:cubicBezTo>
                  <a:cubicBezTo>
                    <a:pt x="1224382" y="442570"/>
                    <a:pt x="1247927" y="390678"/>
                    <a:pt x="1254100" y="345186"/>
                  </a:cubicBezTo>
                  <a:cubicBezTo>
                    <a:pt x="1254328" y="344043"/>
                    <a:pt x="1254328" y="342900"/>
                    <a:pt x="1254557" y="341757"/>
                  </a:cubicBezTo>
                  <a:cubicBezTo>
                    <a:pt x="1255014" y="337185"/>
                    <a:pt x="1255471" y="332613"/>
                    <a:pt x="1255700" y="328041"/>
                  </a:cubicBezTo>
                  <a:cubicBezTo>
                    <a:pt x="1255700" y="326898"/>
                    <a:pt x="1255700" y="325755"/>
                    <a:pt x="1255928" y="324841"/>
                  </a:cubicBezTo>
                  <a:cubicBezTo>
                    <a:pt x="1255928" y="322555"/>
                    <a:pt x="1255928" y="320497"/>
                    <a:pt x="1255928" y="318440"/>
                  </a:cubicBezTo>
                  <a:cubicBezTo>
                    <a:pt x="1255928" y="313182"/>
                    <a:pt x="1255700" y="308153"/>
                    <a:pt x="1255471" y="303810"/>
                  </a:cubicBezTo>
                  <a:cubicBezTo>
                    <a:pt x="1255243" y="300381"/>
                    <a:pt x="1254785" y="297180"/>
                    <a:pt x="1254557" y="293980"/>
                  </a:cubicBezTo>
                  <a:cubicBezTo>
                    <a:pt x="1253642" y="287579"/>
                    <a:pt x="1252499" y="281635"/>
                    <a:pt x="1250899" y="275920"/>
                  </a:cubicBezTo>
                  <a:cubicBezTo>
                    <a:pt x="1250442" y="274549"/>
                    <a:pt x="1249985" y="273177"/>
                    <a:pt x="1249528" y="271806"/>
                  </a:cubicBezTo>
                  <a:cubicBezTo>
                    <a:pt x="1248613" y="269062"/>
                    <a:pt x="1247699" y="266319"/>
                    <a:pt x="1246556" y="263805"/>
                  </a:cubicBezTo>
                  <a:cubicBezTo>
                    <a:pt x="1245413" y="261290"/>
                    <a:pt x="1244270" y="258775"/>
                    <a:pt x="1243127" y="256261"/>
                  </a:cubicBezTo>
                  <a:cubicBezTo>
                    <a:pt x="1242441" y="255118"/>
                    <a:pt x="1241984" y="253975"/>
                    <a:pt x="1241298" y="252603"/>
                  </a:cubicBezTo>
                  <a:cubicBezTo>
                    <a:pt x="1239469" y="249174"/>
                    <a:pt x="1237183" y="245745"/>
                    <a:pt x="1234897" y="242773"/>
                  </a:cubicBezTo>
                  <a:cubicBezTo>
                    <a:pt x="1231925" y="238659"/>
                    <a:pt x="1228725" y="234772"/>
                    <a:pt x="1225067" y="231343"/>
                  </a:cubicBezTo>
                  <a:cubicBezTo>
                    <a:pt x="1222553" y="228829"/>
                    <a:pt x="1219810" y="226314"/>
                    <a:pt x="1216838" y="224028"/>
                  </a:cubicBezTo>
                  <a:cubicBezTo>
                    <a:pt x="1207237" y="216713"/>
                    <a:pt x="1196492" y="211455"/>
                    <a:pt x="1185291" y="208255"/>
                  </a:cubicBezTo>
                  <a:cubicBezTo>
                    <a:pt x="1180262" y="206883"/>
                    <a:pt x="1175461" y="205740"/>
                    <a:pt x="1170432" y="205054"/>
                  </a:cubicBezTo>
                  <a:cubicBezTo>
                    <a:pt x="1163117" y="203683"/>
                    <a:pt x="1155802" y="202997"/>
                    <a:pt x="1148486" y="202997"/>
                  </a:cubicBezTo>
                  <a:cubicBezTo>
                    <a:pt x="1143686" y="202997"/>
                    <a:pt x="1138885" y="202997"/>
                    <a:pt x="1134085" y="203454"/>
                  </a:cubicBezTo>
                  <a:cubicBezTo>
                    <a:pt x="1126998" y="204140"/>
                    <a:pt x="1119911" y="205512"/>
                    <a:pt x="1113053" y="207340"/>
                  </a:cubicBezTo>
                  <a:cubicBezTo>
                    <a:pt x="1103681" y="209855"/>
                    <a:pt x="1094765" y="213513"/>
                    <a:pt x="1085850" y="218085"/>
                  </a:cubicBezTo>
                  <a:cubicBezTo>
                    <a:pt x="1081507" y="220371"/>
                    <a:pt x="1077163" y="223114"/>
                    <a:pt x="1072820" y="226086"/>
                  </a:cubicBezTo>
                  <a:cubicBezTo>
                    <a:pt x="1064590" y="231801"/>
                    <a:pt x="1055903" y="236144"/>
                    <a:pt x="1046988" y="240030"/>
                  </a:cubicBezTo>
                  <a:cubicBezTo>
                    <a:pt x="1041730" y="242316"/>
                    <a:pt x="1036244" y="244602"/>
                    <a:pt x="1030757" y="246660"/>
                  </a:cubicBezTo>
                  <a:cubicBezTo>
                    <a:pt x="1017499" y="251917"/>
                    <a:pt x="1005383" y="251003"/>
                    <a:pt x="996467" y="245517"/>
                  </a:cubicBezTo>
                  <a:cubicBezTo>
                    <a:pt x="995096" y="244831"/>
                    <a:pt x="993953" y="243916"/>
                    <a:pt x="992810" y="243002"/>
                  </a:cubicBezTo>
                  <a:cubicBezTo>
                    <a:pt x="986638" y="237744"/>
                    <a:pt x="982294" y="229743"/>
                    <a:pt x="980923" y="219913"/>
                  </a:cubicBezTo>
                  <a:cubicBezTo>
                    <a:pt x="980237" y="215570"/>
                    <a:pt x="980237" y="210541"/>
                    <a:pt x="980923" y="205512"/>
                  </a:cubicBezTo>
                  <a:cubicBezTo>
                    <a:pt x="981380" y="202768"/>
                    <a:pt x="981608" y="199797"/>
                    <a:pt x="981837" y="197053"/>
                  </a:cubicBezTo>
                  <a:cubicBezTo>
                    <a:pt x="982751" y="188595"/>
                    <a:pt x="983437" y="180137"/>
                    <a:pt x="984123" y="171679"/>
                  </a:cubicBezTo>
                  <a:cubicBezTo>
                    <a:pt x="984580" y="163221"/>
                    <a:pt x="985037" y="154762"/>
                    <a:pt x="985266" y="146304"/>
                  </a:cubicBezTo>
                  <a:cubicBezTo>
                    <a:pt x="985495" y="140589"/>
                    <a:pt x="985495" y="135103"/>
                    <a:pt x="985495" y="129388"/>
                  </a:cubicBezTo>
                  <a:cubicBezTo>
                    <a:pt x="985495" y="120930"/>
                    <a:pt x="985495" y="112471"/>
                    <a:pt x="985037" y="104013"/>
                  </a:cubicBezTo>
                  <a:cubicBezTo>
                    <a:pt x="984809" y="98298"/>
                    <a:pt x="984580" y="92812"/>
                    <a:pt x="984352" y="87097"/>
                  </a:cubicBezTo>
                  <a:cubicBezTo>
                    <a:pt x="984123" y="81382"/>
                    <a:pt x="983666" y="75895"/>
                    <a:pt x="983437" y="70180"/>
                  </a:cubicBezTo>
                  <a:cubicBezTo>
                    <a:pt x="983209" y="65380"/>
                    <a:pt x="982523" y="60808"/>
                    <a:pt x="981608" y="56464"/>
                  </a:cubicBezTo>
                  <a:cubicBezTo>
                    <a:pt x="981151" y="54407"/>
                    <a:pt x="980694" y="52350"/>
                    <a:pt x="980008" y="50292"/>
                  </a:cubicBezTo>
                  <a:cubicBezTo>
                    <a:pt x="978865" y="46406"/>
                    <a:pt x="977494" y="42748"/>
                    <a:pt x="975893" y="39319"/>
                  </a:cubicBezTo>
                  <a:cubicBezTo>
                    <a:pt x="971779" y="30861"/>
                    <a:pt x="965835" y="24232"/>
                    <a:pt x="958063" y="18974"/>
                  </a:cubicBezTo>
                  <a:cubicBezTo>
                    <a:pt x="953491" y="15774"/>
                    <a:pt x="948233" y="13259"/>
                    <a:pt x="942289" y="11202"/>
                  </a:cubicBezTo>
                  <a:cubicBezTo>
                    <a:pt x="936346" y="9144"/>
                    <a:pt x="929716" y="7544"/>
                    <a:pt x="922401" y="6401"/>
                  </a:cubicBezTo>
                  <a:cubicBezTo>
                    <a:pt x="918515" y="5715"/>
                    <a:pt x="914629" y="5258"/>
                    <a:pt x="910742" y="4572"/>
                  </a:cubicBezTo>
                  <a:cubicBezTo>
                    <a:pt x="909599" y="4344"/>
                    <a:pt x="908456" y="4344"/>
                    <a:pt x="907313" y="4115"/>
                  </a:cubicBezTo>
                  <a:cubicBezTo>
                    <a:pt x="904570" y="3658"/>
                    <a:pt x="901598" y="3429"/>
                    <a:pt x="898855" y="2972"/>
                  </a:cubicBezTo>
                  <a:cubicBezTo>
                    <a:pt x="897712" y="2743"/>
                    <a:pt x="896341" y="2743"/>
                    <a:pt x="895198" y="2515"/>
                  </a:cubicBezTo>
                  <a:cubicBezTo>
                    <a:pt x="892226" y="2058"/>
                    <a:pt x="889254" y="1829"/>
                    <a:pt x="886282" y="1372"/>
                  </a:cubicBezTo>
                  <a:cubicBezTo>
                    <a:pt x="885368" y="1372"/>
                    <a:pt x="884453" y="1143"/>
                    <a:pt x="883539" y="1143"/>
                  </a:cubicBezTo>
                  <a:cubicBezTo>
                    <a:pt x="879653" y="686"/>
                    <a:pt x="875538" y="229"/>
                    <a:pt x="871652" y="0"/>
                  </a:cubicBezTo>
                  <a:cubicBezTo>
                    <a:pt x="893369" y="15545"/>
                    <a:pt x="909371" y="38176"/>
                    <a:pt x="914171" y="64694"/>
                  </a:cubicBezTo>
                  <a:close/>
                </a:path>
              </a:pathLst>
            </a:custGeom>
            <a:solidFill>
              <a:srgbClr val="FFFFFF"/>
            </a:solidFill>
            <a:ln w="2286" cap="flat">
              <a:noFill/>
              <a:prstDash val="solid"/>
              <a:miter/>
            </a:ln>
          </p:spPr>
          <p:txBody>
            <a:bodyPr rtlCol="0" anchor="ctr"/>
            <a:lstStyle/>
            <a:p>
              <a:endParaRPr lang="en-US"/>
            </a:p>
          </p:txBody>
        </p:sp>
        <p:sp>
          <p:nvSpPr>
            <p:cNvPr id="96" name="Freeform 154">
              <a:extLst>
                <a:ext uri="{FF2B5EF4-FFF2-40B4-BE49-F238E27FC236}">
                  <a16:creationId xmlns:a16="http://schemas.microsoft.com/office/drawing/2014/main" id="{AEBBA3ED-9B77-5630-A785-F5072102A702}"/>
                </a:ext>
              </a:extLst>
            </p:cNvPr>
            <p:cNvSpPr/>
            <p:nvPr/>
          </p:nvSpPr>
          <p:spPr>
            <a:xfrm>
              <a:off x="2436714" y="5191934"/>
              <a:ext cx="1358789" cy="1019392"/>
            </a:xfrm>
            <a:custGeom>
              <a:avLst/>
              <a:gdLst>
                <a:gd name="connsiteX0" fmla="*/ 17230 w 1358789"/>
                <a:gd name="connsiteY0" fmla="*/ 508892 h 1019392"/>
                <a:gd name="connsiteX1" fmla="*/ 25688 w 1358789"/>
                <a:gd name="connsiteY1" fmla="*/ 631421 h 1019392"/>
                <a:gd name="connsiteX2" fmla="*/ 59749 w 1358789"/>
                <a:gd name="connsiteY2" fmla="*/ 695429 h 1019392"/>
                <a:gd name="connsiteX3" fmla="*/ 100212 w 1358789"/>
                <a:gd name="connsiteY3" fmla="*/ 750751 h 1019392"/>
                <a:gd name="connsiteX4" fmla="*/ 136331 w 1358789"/>
                <a:gd name="connsiteY4" fmla="*/ 820474 h 1019392"/>
                <a:gd name="connsiteX5" fmla="*/ 135416 w 1358789"/>
                <a:gd name="connsiteY5" fmla="*/ 841048 h 1019392"/>
                <a:gd name="connsiteX6" fmla="*/ 128787 w 1358789"/>
                <a:gd name="connsiteY6" fmla="*/ 958777 h 1019392"/>
                <a:gd name="connsiteX7" fmla="*/ 161248 w 1358789"/>
                <a:gd name="connsiteY7" fmla="*/ 1000610 h 1019392"/>
                <a:gd name="connsiteX8" fmla="*/ 205139 w 1358789"/>
                <a:gd name="connsiteY8" fmla="*/ 1002668 h 1019392"/>
                <a:gd name="connsiteX9" fmla="*/ 239201 w 1358789"/>
                <a:gd name="connsiteY9" fmla="*/ 979351 h 1019392"/>
                <a:gd name="connsiteX10" fmla="*/ 255431 w 1358789"/>
                <a:gd name="connsiteY10" fmla="*/ 919915 h 1019392"/>
                <a:gd name="connsiteX11" fmla="*/ 273948 w 1358789"/>
                <a:gd name="connsiteY11" fmla="*/ 791670 h 1019392"/>
                <a:gd name="connsiteX12" fmla="*/ 281720 w 1358789"/>
                <a:gd name="connsiteY12" fmla="*/ 778183 h 1019392"/>
                <a:gd name="connsiteX13" fmla="*/ 294065 w 1358789"/>
                <a:gd name="connsiteY13" fmla="*/ 789155 h 1019392"/>
                <a:gd name="connsiteX14" fmla="*/ 300923 w 1358789"/>
                <a:gd name="connsiteY14" fmla="*/ 829618 h 1019392"/>
                <a:gd name="connsiteX15" fmla="*/ 304580 w 1358789"/>
                <a:gd name="connsiteY15" fmla="*/ 935459 h 1019392"/>
                <a:gd name="connsiteX16" fmla="*/ 361959 w 1358789"/>
                <a:gd name="connsiteY16" fmla="*/ 1012726 h 1019392"/>
                <a:gd name="connsiteX17" fmla="*/ 978950 w 1358789"/>
                <a:gd name="connsiteY17" fmla="*/ 1019356 h 1019392"/>
                <a:gd name="connsiteX18" fmla="*/ 1071076 w 1358789"/>
                <a:gd name="connsiteY18" fmla="*/ 945289 h 1019392"/>
                <a:gd name="connsiteX19" fmla="*/ 1086164 w 1358789"/>
                <a:gd name="connsiteY19" fmla="*/ 793270 h 1019392"/>
                <a:gd name="connsiteX20" fmla="*/ 1130283 w 1358789"/>
                <a:gd name="connsiteY20" fmla="*/ 756008 h 1019392"/>
                <a:gd name="connsiteX21" fmla="*/ 1296476 w 1358789"/>
                <a:gd name="connsiteY21" fmla="*/ 756237 h 1019392"/>
                <a:gd name="connsiteX22" fmla="*/ 1357740 w 1358789"/>
                <a:gd name="connsiteY22" fmla="*/ 602389 h 1019392"/>
                <a:gd name="connsiteX23" fmla="*/ 1278188 w 1358789"/>
                <a:gd name="connsiteY23" fmla="*/ 494719 h 1019392"/>
                <a:gd name="connsiteX24" fmla="*/ 1145828 w 1358789"/>
                <a:gd name="connsiteY24" fmla="*/ 514378 h 1019392"/>
                <a:gd name="connsiteX25" fmla="*/ 1108566 w 1358789"/>
                <a:gd name="connsiteY25" fmla="*/ 531523 h 1019392"/>
                <a:gd name="connsiteX26" fmla="*/ 1088678 w 1358789"/>
                <a:gd name="connsiteY26" fmla="*/ 521008 h 1019392"/>
                <a:gd name="connsiteX27" fmla="*/ 1087535 w 1358789"/>
                <a:gd name="connsiteY27" fmla="*/ 500662 h 1019392"/>
                <a:gd name="connsiteX28" fmla="*/ 1086621 w 1358789"/>
                <a:gd name="connsiteY28" fmla="*/ 382933 h 1019392"/>
                <a:gd name="connsiteX29" fmla="*/ 1010954 w 1358789"/>
                <a:gd name="connsiteY29" fmla="*/ 292636 h 1019392"/>
                <a:gd name="connsiteX30" fmla="*/ 905570 w 1358789"/>
                <a:gd name="connsiteY30" fmla="*/ 284635 h 1019392"/>
                <a:gd name="connsiteX31" fmla="*/ 873108 w 1358789"/>
                <a:gd name="connsiteY31" fmla="*/ 284635 h 1019392"/>
                <a:gd name="connsiteX32" fmla="*/ 837904 w 1358789"/>
                <a:gd name="connsiteY32" fmla="*/ 287607 h 1019392"/>
                <a:gd name="connsiteX33" fmla="*/ 803157 w 1358789"/>
                <a:gd name="connsiteY33" fmla="*/ 252174 h 1019392"/>
                <a:gd name="connsiteX34" fmla="*/ 812758 w 1358789"/>
                <a:gd name="connsiteY34" fmla="*/ 206225 h 1019392"/>
                <a:gd name="connsiteX35" fmla="*/ 821673 w 1358789"/>
                <a:gd name="connsiteY35" fmla="*/ 127587 h 1019392"/>
                <a:gd name="connsiteX36" fmla="*/ 729548 w 1358789"/>
                <a:gd name="connsiteY36" fmla="*/ 12373 h 1019392"/>
                <a:gd name="connsiteX37" fmla="*/ 531351 w 1358789"/>
                <a:gd name="connsiteY37" fmla="*/ 61979 h 1019392"/>
                <a:gd name="connsiteX38" fmla="*/ 514664 w 1358789"/>
                <a:gd name="connsiteY38" fmla="*/ 193195 h 1019392"/>
                <a:gd name="connsiteX39" fmla="*/ 537981 w 1358789"/>
                <a:gd name="connsiteY39" fmla="*/ 259946 h 1019392"/>
                <a:gd name="connsiteX40" fmla="*/ 521064 w 1358789"/>
                <a:gd name="connsiteY40" fmla="*/ 282806 h 1019392"/>
                <a:gd name="connsiteX41" fmla="*/ 420023 w 1358789"/>
                <a:gd name="connsiteY41" fmla="*/ 266119 h 1019392"/>
                <a:gd name="connsiteX42" fmla="*/ 411794 w 1358789"/>
                <a:gd name="connsiteY42" fmla="*/ 263375 h 1019392"/>
                <a:gd name="connsiteX43" fmla="*/ 316010 w 1358789"/>
                <a:gd name="connsiteY43" fmla="*/ 235258 h 1019392"/>
                <a:gd name="connsiteX44" fmla="*/ 287664 w 1358789"/>
                <a:gd name="connsiteY44" fmla="*/ 208054 h 1019392"/>
                <a:gd name="connsiteX45" fmla="*/ 253145 w 1358789"/>
                <a:gd name="connsiteY45" fmla="*/ 133988 h 1019392"/>
                <a:gd name="connsiteX46" fmla="*/ 55863 w 1358789"/>
                <a:gd name="connsiteY46" fmla="*/ 113185 h 1019392"/>
                <a:gd name="connsiteX47" fmla="*/ 78266 w 1358789"/>
                <a:gd name="connsiteY47" fmla="*/ 334470 h 1019392"/>
                <a:gd name="connsiteX48" fmla="*/ 93811 w 1358789"/>
                <a:gd name="connsiteY48" fmla="*/ 342928 h 1019392"/>
                <a:gd name="connsiteX49" fmla="*/ 102269 w 1358789"/>
                <a:gd name="connsiteY49" fmla="*/ 375389 h 1019392"/>
                <a:gd name="connsiteX50" fmla="*/ 17230 w 1358789"/>
                <a:gd name="connsiteY50" fmla="*/ 508892 h 1019392"/>
                <a:gd name="connsiteX51" fmla="*/ 253602 w 1358789"/>
                <a:gd name="connsiteY51" fmla="*/ 786641 h 1019392"/>
                <a:gd name="connsiteX52" fmla="*/ 246973 w 1358789"/>
                <a:gd name="connsiteY52" fmla="*/ 853849 h 1019392"/>
                <a:gd name="connsiteX53" fmla="*/ 225027 w 1358789"/>
                <a:gd name="connsiteY53" fmla="*/ 960148 h 1019392"/>
                <a:gd name="connsiteX54" fmla="*/ 179079 w 1358789"/>
                <a:gd name="connsiteY54" fmla="*/ 982322 h 1019392"/>
                <a:gd name="connsiteX55" fmla="*/ 150961 w 1358789"/>
                <a:gd name="connsiteY55" fmla="*/ 951461 h 1019392"/>
                <a:gd name="connsiteX56" fmla="*/ 150961 w 1358789"/>
                <a:gd name="connsiteY56" fmla="*/ 925172 h 1019392"/>
                <a:gd name="connsiteX57" fmla="*/ 156447 w 1358789"/>
                <a:gd name="connsiteY57" fmla="*/ 804929 h 1019392"/>
                <a:gd name="connsiteX58" fmla="*/ 184337 w 1358789"/>
                <a:gd name="connsiteY58" fmla="*/ 778868 h 1019392"/>
                <a:gd name="connsiteX59" fmla="*/ 196224 w 1358789"/>
                <a:gd name="connsiteY59" fmla="*/ 779783 h 1019392"/>
                <a:gd name="connsiteX60" fmla="*/ 239429 w 1358789"/>
                <a:gd name="connsiteY60" fmla="*/ 775439 h 1019392"/>
                <a:gd name="connsiteX61" fmla="*/ 253602 w 1358789"/>
                <a:gd name="connsiteY61" fmla="*/ 786641 h 1019392"/>
                <a:gd name="connsiteX62" fmla="*/ 513292 w 1358789"/>
                <a:gd name="connsiteY62" fmla="*/ 304523 h 1019392"/>
                <a:gd name="connsiteX63" fmla="*/ 541638 w 1358789"/>
                <a:gd name="connsiteY63" fmla="*/ 299037 h 1019392"/>
                <a:gd name="connsiteX64" fmla="*/ 560612 w 1358789"/>
                <a:gd name="connsiteY64" fmla="*/ 248745 h 1019392"/>
                <a:gd name="connsiteX65" fmla="*/ 535009 w 1358789"/>
                <a:gd name="connsiteY65" fmla="*/ 176965 h 1019392"/>
                <a:gd name="connsiteX66" fmla="*/ 537295 w 1358789"/>
                <a:gd name="connsiteY66" fmla="*/ 112728 h 1019392"/>
                <a:gd name="connsiteX67" fmla="*/ 658453 w 1358789"/>
                <a:gd name="connsiteY67" fmla="*/ 23574 h 1019392"/>
                <a:gd name="connsiteX68" fmla="*/ 722232 w 1358789"/>
                <a:gd name="connsiteY68" fmla="*/ 32489 h 1019392"/>
                <a:gd name="connsiteX69" fmla="*/ 734577 w 1358789"/>
                <a:gd name="connsiteY69" fmla="*/ 36604 h 1019392"/>
                <a:gd name="connsiteX70" fmla="*/ 734577 w 1358789"/>
                <a:gd name="connsiteY70" fmla="*/ 36604 h 1019392"/>
                <a:gd name="connsiteX71" fmla="*/ 738463 w 1358789"/>
                <a:gd name="connsiteY71" fmla="*/ 38204 h 1019392"/>
                <a:gd name="connsiteX72" fmla="*/ 738692 w 1358789"/>
                <a:gd name="connsiteY72" fmla="*/ 38204 h 1019392"/>
                <a:gd name="connsiteX73" fmla="*/ 742349 w 1358789"/>
                <a:gd name="connsiteY73" fmla="*/ 39805 h 1019392"/>
                <a:gd name="connsiteX74" fmla="*/ 742578 w 1358789"/>
                <a:gd name="connsiteY74" fmla="*/ 40033 h 1019392"/>
                <a:gd name="connsiteX75" fmla="*/ 746007 w 1358789"/>
                <a:gd name="connsiteY75" fmla="*/ 41633 h 1019392"/>
                <a:gd name="connsiteX76" fmla="*/ 746235 w 1358789"/>
                <a:gd name="connsiteY76" fmla="*/ 41862 h 1019392"/>
                <a:gd name="connsiteX77" fmla="*/ 749664 w 1358789"/>
                <a:gd name="connsiteY77" fmla="*/ 43691 h 1019392"/>
                <a:gd name="connsiteX78" fmla="*/ 749664 w 1358789"/>
                <a:gd name="connsiteY78" fmla="*/ 43691 h 1019392"/>
                <a:gd name="connsiteX79" fmla="*/ 770467 w 1358789"/>
                <a:gd name="connsiteY79" fmla="*/ 59236 h 1019392"/>
                <a:gd name="connsiteX80" fmla="*/ 770467 w 1358789"/>
                <a:gd name="connsiteY80" fmla="*/ 59236 h 1019392"/>
                <a:gd name="connsiteX81" fmla="*/ 772753 w 1358789"/>
                <a:gd name="connsiteY81" fmla="*/ 61522 h 1019392"/>
                <a:gd name="connsiteX82" fmla="*/ 773210 w 1358789"/>
                <a:gd name="connsiteY82" fmla="*/ 61979 h 1019392"/>
                <a:gd name="connsiteX83" fmla="*/ 775268 w 1358789"/>
                <a:gd name="connsiteY83" fmla="*/ 64265 h 1019392"/>
                <a:gd name="connsiteX84" fmla="*/ 775725 w 1358789"/>
                <a:gd name="connsiteY84" fmla="*/ 64722 h 1019392"/>
                <a:gd name="connsiteX85" fmla="*/ 777554 w 1358789"/>
                <a:gd name="connsiteY85" fmla="*/ 67008 h 1019392"/>
                <a:gd name="connsiteX86" fmla="*/ 778011 w 1358789"/>
                <a:gd name="connsiteY86" fmla="*/ 67694 h 1019392"/>
                <a:gd name="connsiteX87" fmla="*/ 779611 w 1358789"/>
                <a:gd name="connsiteY87" fmla="*/ 69980 h 1019392"/>
                <a:gd name="connsiteX88" fmla="*/ 780068 w 1358789"/>
                <a:gd name="connsiteY88" fmla="*/ 70666 h 1019392"/>
                <a:gd name="connsiteX89" fmla="*/ 781668 w 1358789"/>
                <a:gd name="connsiteY89" fmla="*/ 72952 h 1019392"/>
                <a:gd name="connsiteX90" fmla="*/ 782126 w 1358789"/>
                <a:gd name="connsiteY90" fmla="*/ 73637 h 1019392"/>
                <a:gd name="connsiteX91" fmla="*/ 783726 w 1358789"/>
                <a:gd name="connsiteY91" fmla="*/ 76152 h 1019392"/>
                <a:gd name="connsiteX92" fmla="*/ 784183 w 1358789"/>
                <a:gd name="connsiteY92" fmla="*/ 76838 h 1019392"/>
                <a:gd name="connsiteX93" fmla="*/ 785555 w 1358789"/>
                <a:gd name="connsiteY93" fmla="*/ 79352 h 1019392"/>
                <a:gd name="connsiteX94" fmla="*/ 785783 w 1358789"/>
                <a:gd name="connsiteY94" fmla="*/ 79810 h 1019392"/>
                <a:gd name="connsiteX95" fmla="*/ 791498 w 1358789"/>
                <a:gd name="connsiteY95" fmla="*/ 92383 h 1019392"/>
                <a:gd name="connsiteX96" fmla="*/ 791955 w 1358789"/>
                <a:gd name="connsiteY96" fmla="*/ 93526 h 1019392"/>
                <a:gd name="connsiteX97" fmla="*/ 792870 w 1358789"/>
                <a:gd name="connsiteY97" fmla="*/ 96040 h 1019392"/>
                <a:gd name="connsiteX98" fmla="*/ 793327 w 1358789"/>
                <a:gd name="connsiteY98" fmla="*/ 97640 h 1019392"/>
                <a:gd name="connsiteX99" fmla="*/ 794013 w 1358789"/>
                <a:gd name="connsiteY99" fmla="*/ 99926 h 1019392"/>
                <a:gd name="connsiteX100" fmla="*/ 794470 w 1358789"/>
                <a:gd name="connsiteY100" fmla="*/ 101755 h 1019392"/>
                <a:gd name="connsiteX101" fmla="*/ 795156 w 1358789"/>
                <a:gd name="connsiteY101" fmla="*/ 104041 h 1019392"/>
                <a:gd name="connsiteX102" fmla="*/ 795613 w 1358789"/>
                <a:gd name="connsiteY102" fmla="*/ 106099 h 1019392"/>
                <a:gd name="connsiteX103" fmla="*/ 796299 w 1358789"/>
                <a:gd name="connsiteY103" fmla="*/ 108385 h 1019392"/>
                <a:gd name="connsiteX104" fmla="*/ 796756 w 1358789"/>
                <a:gd name="connsiteY104" fmla="*/ 110671 h 1019392"/>
                <a:gd name="connsiteX105" fmla="*/ 797213 w 1358789"/>
                <a:gd name="connsiteY105" fmla="*/ 112957 h 1019392"/>
                <a:gd name="connsiteX106" fmla="*/ 797670 w 1358789"/>
                <a:gd name="connsiteY106" fmla="*/ 115243 h 1019392"/>
                <a:gd name="connsiteX107" fmla="*/ 798128 w 1358789"/>
                <a:gd name="connsiteY107" fmla="*/ 117529 h 1019392"/>
                <a:gd name="connsiteX108" fmla="*/ 798585 w 1358789"/>
                <a:gd name="connsiteY108" fmla="*/ 120043 h 1019392"/>
                <a:gd name="connsiteX109" fmla="*/ 799042 w 1358789"/>
                <a:gd name="connsiteY109" fmla="*/ 122101 h 1019392"/>
                <a:gd name="connsiteX110" fmla="*/ 799499 w 1358789"/>
                <a:gd name="connsiteY110" fmla="*/ 124844 h 1019392"/>
                <a:gd name="connsiteX111" fmla="*/ 799956 w 1358789"/>
                <a:gd name="connsiteY111" fmla="*/ 126901 h 1019392"/>
                <a:gd name="connsiteX112" fmla="*/ 800414 w 1358789"/>
                <a:gd name="connsiteY112" fmla="*/ 130102 h 1019392"/>
                <a:gd name="connsiteX113" fmla="*/ 800642 w 1358789"/>
                <a:gd name="connsiteY113" fmla="*/ 131702 h 1019392"/>
                <a:gd name="connsiteX114" fmla="*/ 801328 w 1358789"/>
                <a:gd name="connsiteY114" fmla="*/ 136731 h 1019392"/>
                <a:gd name="connsiteX115" fmla="*/ 791270 w 1358789"/>
                <a:gd name="connsiteY115" fmla="*/ 203254 h 1019392"/>
                <a:gd name="connsiteX116" fmla="*/ 783497 w 1358789"/>
                <a:gd name="connsiteY116" fmla="*/ 227028 h 1019392"/>
                <a:gd name="connsiteX117" fmla="*/ 776182 w 1358789"/>
                <a:gd name="connsiteY117" fmla="*/ 251031 h 1019392"/>
                <a:gd name="connsiteX118" fmla="*/ 776182 w 1358789"/>
                <a:gd name="connsiteY118" fmla="*/ 251031 h 1019392"/>
                <a:gd name="connsiteX119" fmla="*/ 775268 w 1358789"/>
                <a:gd name="connsiteY119" fmla="*/ 254917 h 1019392"/>
                <a:gd name="connsiteX120" fmla="*/ 775268 w 1358789"/>
                <a:gd name="connsiteY120" fmla="*/ 255603 h 1019392"/>
                <a:gd name="connsiteX121" fmla="*/ 774810 w 1358789"/>
                <a:gd name="connsiteY121" fmla="*/ 258803 h 1019392"/>
                <a:gd name="connsiteX122" fmla="*/ 774810 w 1358789"/>
                <a:gd name="connsiteY122" fmla="*/ 259032 h 1019392"/>
                <a:gd name="connsiteX123" fmla="*/ 774582 w 1358789"/>
                <a:gd name="connsiteY123" fmla="*/ 262461 h 1019392"/>
                <a:gd name="connsiteX124" fmla="*/ 774582 w 1358789"/>
                <a:gd name="connsiteY124" fmla="*/ 262461 h 1019392"/>
                <a:gd name="connsiteX125" fmla="*/ 774582 w 1358789"/>
                <a:gd name="connsiteY125" fmla="*/ 266119 h 1019392"/>
                <a:gd name="connsiteX126" fmla="*/ 793784 w 1358789"/>
                <a:gd name="connsiteY126" fmla="*/ 296294 h 1019392"/>
                <a:gd name="connsiteX127" fmla="*/ 844076 w 1358789"/>
                <a:gd name="connsiteY127" fmla="*/ 308638 h 1019392"/>
                <a:gd name="connsiteX128" fmla="*/ 966606 w 1358789"/>
                <a:gd name="connsiteY128" fmla="*/ 308410 h 1019392"/>
                <a:gd name="connsiteX129" fmla="*/ 969349 w 1358789"/>
                <a:gd name="connsiteY129" fmla="*/ 308638 h 1019392"/>
                <a:gd name="connsiteX130" fmla="*/ 978264 w 1358789"/>
                <a:gd name="connsiteY130" fmla="*/ 309781 h 1019392"/>
                <a:gd name="connsiteX131" fmla="*/ 981922 w 1358789"/>
                <a:gd name="connsiteY131" fmla="*/ 310238 h 1019392"/>
                <a:gd name="connsiteX132" fmla="*/ 990380 w 1358789"/>
                <a:gd name="connsiteY132" fmla="*/ 311381 h 1019392"/>
                <a:gd name="connsiteX133" fmla="*/ 993809 w 1358789"/>
                <a:gd name="connsiteY133" fmla="*/ 311839 h 1019392"/>
                <a:gd name="connsiteX134" fmla="*/ 1005468 w 1358789"/>
                <a:gd name="connsiteY134" fmla="*/ 313667 h 1019392"/>
                <a:gd name="connsiteX135" fmla="*/ 1025356 w 1358789"/>
                <a:gd name="connsiteY135" fmla="*/ 318468 h 1019392"/>
                <a:gd name="connsiteX136" fmla="*/ 1041129 w 1358789"/>
                <a:gd name="connsiteY136" fmla="*/ 326240 h 1019392"/>
                <a:gd name="connsiteX137" fmla="*/ 1058960 w 1358789"/>
                <a:gd name="connsiteY137" fmla="*/ 346586 h 1019392"/>
                <a:gd name="connsiteX138" fmla="*/ 1063075 w 1358789"/>
                <a:gd name="connsiteY138" fmla="*/ 357559 h 1019392"/>
                <a:gd name="connsiteX139" fmla="*/ 1064675 w 1358789"/>
                <a:gd name="connsiteY139" fmla="*/ 363731 h 1019392"/>
                <a:gd name="connsiteX140" fmla="*/ 1066504 w 1358789"/>
                <a:gd name="connsiteY140" fmla="*/ 377447 h 1019392"/>
                <a:gd name="connsiteX141" fmla="*/ 1067418 w 1358789"/>
                <a:gd name="connsiteY141" fmla="*/ 394363 h 1019392"/>
                <a:gd name="connsiteX142" fmla="*/ 1068104 w 1358789"/>
                <a:gd name="connsiteY142" fmla="*/ 411280 h 1019392"/>
                <a:gd name="connsiteX143" fmla="*/ 1068561 w 1358789"/>
                <a:gd name="connsiteY143" fmla="*/ 436654 h 1019392"/>
                <a:gd name="connsiteX144" fmla="*/ 1068333 w 1358789"/>
                <a:gd name="connsiteY144" fmla="*/ 453571 h 1019392"/>
                <a:gd name="connsiteX145" fmla="*/ 1067190 w 1358789"/>
                <a:gd name="connsiteY145" fmla="*/ 478945 h 1019392"/>
                <a:gd name="connsiteX146" fmla="*/ 1064904 w 1358789"/>
                <a:gd name="connsiteY146" fmla="*/ 504320 h 1019392"/>
                <a:gd name="connsiteX147" fmla="*/ 1063989 w 1358789"/>
                <a:gd name="connsiteY147" fmla="*/ 512778 h 1019392"/>
                <a:gd name="connsiteX148" fmla="*/ 1063989 w 1358789"/>
                <a:gd name="connsiteY148" fmla="*/ 527180 h 1019392"/>
                <a:gd name="connsiteX149" fmla="*/ 1075877 w 1358789"/>
                <a:gd name="connsiteY149" fmla="*/ 550268 h 1019392"/>
                <a:gd name="connsiteX150" fmla="*/ 1079534 w 1358789"/>
                <a:gd name="connsiteY150" fmla="*/ 552783 h 1019392"/>
                <a:gd name="connsiteX151" fmla="*/ 1113824 w 1358789"/>
                <a:gd name="connsiteY151" fmla="*/ 553926 h 1019392"/>
                <a:gd name="connsiteX152" fmla="*/ 1130055 w 1358789"/>
                <a:gd name="connsiteY152" fmla="*/ 547297 h 1019392"/>
                <a:gd name="connsiteX153" fmla="*/ 1155887 w 1358789"/>
                <a:gd name="connsiteY153" fmla="*/ 533352 h 1019392"/>
                <a:gd name="connsiteX154" fmla="*/ 1168917 w 1358789"/>
                <a:gd name="connsiteY154" fmla="*/ 525351 h 1019392"/>
                <a:gd name="connsiteX155" fmla="*/ 1196120 w 1358789"/>
                <a:gd name="connsiteY155" fmla="*/ 514607 h 1019392"/>
                <a:gd name="connsiteX156" fmla="*/ 1217151 w 1358789"/>
                <a:gd name="connsiteY156" fmla="*/ 510721 h 1019392"/>
                <a:gd name="connsiteX157" fmla="*/ 1231553 w 1358789"/>
                <a:gd name="connsiteY157" fmla="*/ 510263 h 1019392"/>
                <a:gd name="connsiteX158" fmla="*/ 1253499 w 1358789"/>
                <a:gd name="connsiteY158" fmla="*/ 512321 h 1019392"/>
                <a:gd name="connsiteX159" fmla="*/ 1268358 w 1358789"/>
                <a:gd name="connsiteY159" fmla="*/ 515521 h 1019392"/>
                <a:gd name="connsiteX160" fmla="*/ 1299905 w 1358789"/>
                <a:gd name="connsiteY160" fmla="*/ 531295 h 1019392"/>
                <a:gd name="connsiteX161" fmla="*/ 1308134 w 1358789"/>
                <a:gd name="connsiteY161" fmla="*/ 538610 h 1019392"/>
                <a:gd name="connsiteX162" fmla="*/ 1317964 w 1358789"/>
                <a:gd name="connsiteY162" fmla="*/ 550040 h 1019392"/>
                <a:gd name="connsiteX163" fmla="*/ 1324365 w 1358789"/>
                <a:gd name="connsiteY163" fmla="*/ 559870 h 1019392"/>
                <a:gd name="connsiteX164" fmla="*/ 1326194 w 1358789"/>
                <a:gd name="connsiteY164" fmla="*/ 563527 h 1019392"/>
                <a:gd name="connsiteX165" fmla="*/ 1329623 w 1358789"/>
                <a:gd name="connsiteY165" fmla="*/ 571071 h 1019392"/>
                <a:gd name="connsiteX166" fmla="*/ 1332594 w 1358789"/>
                <a:gd name="connsiteY166" fmla="*/ 579072 h 1019392"/>
                <a:gd name="connsiteX167" fmla="*/ 1333966 w 1358789"/>
                <a:gd name="connsiteY167" fmla="*/ 583187 h 1019392"/>
                <a:gd name="connsiteX168" fmla="*/ 1337624 w 1358789"/>
                <a:gd name="connsiteY168" fmla="*/ 601246 h 1019392"/>
                <a:gd name="connsiteX169" fmla="*/ 1338538 w 1358789"/>
                <a:gd name="connsiteY169" fmla="*/ 611076 h 1019392"/>
                <a:gd name="connsiteX170" fmla="*/ 1338995 w 1358789"/>
                <a:gd name="connsiteY170" fmla="*/ 625706 h 1019392"/>
                <a:gd name="connsiteX171" fmla="*/ 1338995 w 1358789"/>
                <a:gd name="connsiteY171" fmla="*/ 632107 h 1019392"/>
                <a:gd name="connsiteX172" fmla="*/ 1338767 w 1358789"/>
                <a:gd name="connsiteY172" fmla="*/ 635308 h 1019392"/>
                <a:gd name="connsiteX173" fmla="*/ 1337624 w 1358789"/>
                <a:gd name="connsiteY173" fmla="*/ 649024 h 1019392"/>
                <a:gd name="connsiteX174" fmla="*/ 1337166 w 1358789"/>
                <a:gd name="connsiteY174" fmla="*/ 652453 h 1019392"/>
                <a:gd name="connsiteX175" fmla="*/ 1238640 w 1358789"/>
                <a:gd name="connsiteY175" fmla="*/ 753037 h 1019392"/>
                <a:gd name="connsiteX176" fmla="*/ 1161830 w 1358789"/>
                <a:gd name="connsiteY176" fmla="*/ 740692 h 1019392"/>
                <a:gd name="connsiteX177" fmla="*/ 1147428 w 1358789"/>
                <a:gd name="connsiteY177" fmla="*/ 734749 h 1019392"/>
                <a:gd name="connsiteX178" fmla="*/ 1140113 w 1358789"/>
                <a:gd name="connsiteY178" fmla="*/ 732920 h 1019392"/>
                <a:gd name="connsiteX179" fmla="*/ 1132569 w 1358789"/>
                <a:gd name="connsiteY179" fmla="*/ 731777 h 1019392"/>
                <a:gd name="connsiteX180" fmla="*/ 1109481 w 1358789"/>
                <a:gd name="connsiteY180" fmla="*/ 731777 h 1019392"/>
                <a:gd name="connsiteX181" fmla="*/ 1101708 w 1358789"/>
                <a:gd name="connsiteY181" fmla="*/ 732691 h 1019392"/>
                <a:gd name="connsiteX182" fmla="*/ 1078848 w 1358789"/>
                <a:gd name="connsiteY182" fmla="*/ 741835 h 1019392"/>
                <a:gd name="connsiteX183" fmla="*/ 1075419 w 1358789"/>
                <a:gd name="connsiteY183" fmla="*/ 745950 h 1019392"/>
                <a:gd name="connsiteX184" fmla="*/ 1069247 w 1358789"/>
                <a:gd name="connsiteY184" fmla="*/ 764238 h 1019392"/>
                <a:gd name="connsiteX185" fmla="*/ 1068104 w 1358789"/>
                <a:gd name="connsiteY185" fmla="*/ 771553 h 1019392"/>
                <a:gd name="connsiteX186" fmla="*/ 1066275 w 1358789"/>
                <a:gd name="connsiteY186" fmla="*/ 786184 h 1019392"/>
                <a:gd name="connsiteX187" fmla="*/ 1064904 w 1358789"/>
                <a:gd name="connsiteY187" fmla="*/ 800814 h 1019392"/>
                <a:gd name="connsiteX188" fmla="*/ 1064218 w 1358789"/>
                <a:gd name="connsiteY188" fmla="*/ 815444 h 1019392"/>
                <a:gd name="connsiteX189" fmla="*/ 1064218 w 1358789"/>
                <a:gd name="connsiteY189" fmla="*/ 822760 h 1019392"/>
                <a:gd name="connsiteX190" fmla="*/ 1063761 w 1358789"/>
                <a:gd name="connsiteY190" fmla="*/ 846077 h 1019392"/>
                <a:gd name="connsiteX191" fmla="*/ 1061475 w 1358789"/>
                <a:gd name="connsiteY191" fmla="*/ 869165 h 1019392"/>
                <a:gd name="connsiteX192" fmla="*/ 1058046 w 1358789"/>
                <a:gd name="connsiteY192" fmla="*/ 892025 h 1019392"/>
                <a:gd name="connsiteX193" fmla="*/ 1053931 w 1358789"/>
                <a:gd name="connsiteY193" fmla="*/ 914885 h 1019392"/>
                <a:gd name="connsiteX194" fmla="*/ 1050959 w 1358789"/>
                <a:gd name="connsiteY194" fmla="*/ 929973 h 1019392"/>
                <a:gd name="connsiteX195" fmla="*/ 1047987 w 1358789"/>
                <a:gd name="connsiteY195" fmla="*/ 945061 h 1019392"/>
                <a:gd name="connsiteX196" fmla="*/ 1046387 w 1358789"/>
                <a:gd name="connsiteY196" fmla="*/ 952147 h 1019392"/>
                <a:gd name="connsiteX197" fmla="*/ 1044330 w 1358789"/>
                <a:gd name="connsiteY197" fmla="*/ 959234 h 1019392"/>
                <a:gd name="connsiteX198" fmla="*/ 1041587 w 1358789"/>
                <a:gd name="connsiteY198" fmla="*/ 966092 h 1019392"/>
                <a:gd name="connsiteX199" fmla="*/ 1037929 w 1358789"/>
                <a:gd name="connsiteY199" fmla="*/ 972493 h 1019392"/>
                <a:gd name="connsiteX200" fmla="*/ 1031071 w 1358789"/>
                <a:gd name="connsiteY200" fmla="*/ 981179 h 1019392"/>
                <a:gd name="connsiteX201" fmla="*/ 1002039 w 1358789"/>
                <a:gd name="connsiteY201" fmla="*/ 993524 h 1019392"/>
                <a:gd name="connsiteX202" fmla="*/ 987180 w 1358789"/>
                <a:gd name="connsiteY202" fmla="*/ 993752 h 1019392"/>
                <a:gd name="connsiteX203" fmla="*/ 981008 w 1358789"/>
                <a:gd name="connsiteY203" fmla="*/ 993752 h 1019392"/>
                <a:gd name="connsiteX204" fmla="*/ 977807 w 1358789"/>
                <a:gd name="connsiteY204" fmla="*/ 993752 h 1019392"/>
                <a:gd name="connsiteX205" fmla="*/ 970949 w 1358789"/>
                <a:gd name="connsiteY205" fmla="*/ 993752 h 1019392"/>
                <a:gd name="connsiteX206" fmla="*/ 967292 w 1358789"/>
                <a:gd name="connsiteY206" fmla="*/ 993752 h 1019392"/>
                <a:gd name="connsiteX207" fmla="*/ 959748 w 1358789"/>
                <a:gd name="connsiteY207" fmla="*/ 993752 h 1019392"/>
                <a:gd name="connsiteX208" fmla="*/ 947403 w 1358789"/>
                <a:gd name="connsiteY208" fmla="*/ 993981 h 1019392"/>
                <a:gd name="connsiteX209" fmla="*/ 938717 w 1358789"/>
                <a:gd name="connsiteY209" fmla="*/ 994210 h 1019392"/>
                <a:gd name="connsiteX210" fmla="*/ 934145 w 1358789"/>
                <a:gd name="connsiteY210" fmla="*/ 994210 h 1019392"/>
                <a:gd name="connsiteX211" fmla="*/ 919971 w 1358789"/>
                <a:gd name="connsiteY211" fmla="*/ 994438 h 1019392"/>
                <a:gd name="connsiteX212" fmla="*/ 899626 w 1358789"/>
                <a:gd name="connsiteY212" fmla="*/ 994667 h 1019392"/>
                <a:gd name="connsiteX213" fmla="*/ 860764 w 1358789"/>
                <a:gd name="connsiteY213" fmla="*/ 995124 h 1019392"/>
                <a:gd name="connsiteX214" fmla="*/ 849105 w 1358789"/>
                <a:gd name="connsiteY214" fmla="*/ 995353 h 1019392"/>
                <a:gd name="connsiteX215" fmla="*/ 687714 w 1358789"/>
                <a:gd name="connsiteY215" fmla="*/ 996724 h 1019392"/>
                <a:gd name="connsiteX216" fmla="*/ 681084 w 1358789"/>
                <a:gd name="connsiteY216" fmla="*/ 996724 h 1019392"/>
                <a:gd name="connsiteX217" fmla="*/ 667597 w 1358789"/>
                <a:gd name="connsiteY217" fmla="*/ 996724 h 1019392"/>
                <a:gd name="connsiteX218" fmla="*/ 660968 w 1358789"/>
                <a:gd name="connsiteY218" fmla="*/ 996724 h 1019392"/>
                <a:gd name="connsiteX219" fmla="*/ 620963 w 1358789"/>
                <a:gd name="connsiteY219" fmla="*/ 996724 h 1019392"/>
                <a:gd name="connsiteX220" fmla="*/ 620963 w 1358789"/>
                <a:gd name="connsiteY220" fmla="*/ 996724 h 1019392"/>
                <a:gd name="connsiteX221" fmla="*/ 532037 w 1358789"/>
                <a:gd name="connsiteY221" fmla="*/ 996496 h 1019392"/>
                <a:gd name="connsiteX222" fmla="*/ 508491 w 1358789"/>
                <a:gd name="connsiteY222" fmla="*/ 996267 h 1019392"/>
                <a:gd name="connsiteX223" fmla="*/ 480602 w 1358789"/>
                <a:gd name="connsiteY223" fmla="*/ 995810 h 1019392"/>
                <a:gd name="connsiteX224" fmla="*/ 475344 w 1358789"/>
                <a:gd name="connsiteY224" fmla="*/ 995810 h 1019392"/>
                <a:gd name="connsiteX225" fmla="*/ 454999 w 1358789"/>
                <a:gd name="connsiteY225" fmla="*/ 995353 h 1019392"/>
                <a:gd name="connsiteX226" fmla="*/ 450198 w 1358789"/>
                <a:gd name="connsiteY226" fmla="*/ 995124 h 1019392"/>
                <a:gd name="connsiteX227" fmla="*/ 445398 w 1358789"/>
                <a:gd name="connsiteY227" fmla="*/ 994895 h 1019392"/>
                <a:gd name="connsiteX228" fmla="*/ 436254 w 1358789"/>
                <a:gd name="connsiteY228" fmla="*/ 994667 h 1019392"/>
                <a:gd name="connsiteX229" fmla="*/ 427338 w 1358789"/>
                <a:gd name="connsiteY229" fmla="*/ 994438 h 1019392"/>
                <a:gd name="connsiteX230" fmla="*/ 418880 w 1358789"/>
                <a:gd name="connsiteY230" fmla="*/ 994210 h 1019392"/>
                <a:gd name="connsiteX231" fmla="*/ 411108 w 1358789"/>
                <a:gd name="connsiteY231" fmla="*/ 993981 h 1019392"/>
                <a:gd name="connsiteX232" fmla="*/ 407222 w 1358789"/>
                <a:gd name="connsiteY232" fmla="*/ 993752 h 1019392"/>
                <a:gd name="connsiteX233" fmla="*/ 400135 w 1358789"/>
                <a:gd name="connsiteY233" fmla="*/ 993295 h 1019392"/>
                <a:gd name="connsiteX234" fmla="*/ 396706 w 1358789"/>
                <a:gd name="connsiteY234" fmla="*/ 993067 h 1019392"/>
                <a:gd name="connsiteX235" fmla="*/ 393277 w 1358789"/>
                <a:gd name="connsiteY235" fmla="*/ 992838 h 1019392"/>
                <a:gd name="connsiteX236" fmla="*/ 387562 w 1358789"/>
                <a:gd name="connsiteY236" fmla="*/ 992381 h 1019392"/>
                <a:gd name="connsiteX237" fmla="*/ 384362 w 1358789"/>
                <a:gd name="connsiteY237" fmla="*/ 992152 h 1019392"/>
                <a:gd name="connsiteX238" fmla="*/ 379332 w 1358789"/>
                <a:gd name="connsiteY238" fmla="*/ 991695 h 1019392"/>
                <a:gd name="connsiteX239" fmla="*/ 374303 w 1358789"/>
                <a:gd name="connsiteY239" fmla="*/ 991238 h 1019392"/>
                <a:gd name="connsiteX240" fmla="*/ 370646 w 1358789"/>
                <a:gd name="connsiteY240" fmla="*/ 990781 h 1019392"/>
                <a:gd name="connsiteX241" fmla="*/ 368360 w 1358789"/>
                <a:gd name="connsiteY241" fmla="*/ 990323 h 1019392"/>
                <a:gd name="connsiteX242" fmla="*/ 365388 w 1358789"/>
                <a:gd name="connsiteY242" fmla="*/ 989866 h 1019392"/>
                <a:gd name="connsiteX243" fmla="*/ 362873 w 1358789"/>
                <a:gd name="connsiteY243" fmla="*/ 989180 h 1019392"/>
                <a:gd name="connsiteX244" fmla="*/ 362873 w 1358789"/>
                <a:gd name="connsiteY244" fmla="*/ 989180 h 1019392"/>
                <a:gd name="connsiteX245" fmla="*/ 361959 w 1358789"/>
                <a:gd name="connsiteY245" fmla="*/ 989180 h 1019392"/>
                <a:gd name="connsiteX246" fmla="*/ 360130 w 1358789"/>
                <a:gd name="connsiteY246" fmla="*/ 988952 h 1019392"/>
                <a:gd name="connsiteX247" fmla="*/ 359216 w 1358789"/>
                <a:gd name="connsiteY247" fmla="*/ 988723 h 1019392"/>
                <a:gd name="connsiteX248" fmla="*/ 357387 w 1358789"/>
                <a:gd name="connsiteY248" fmla="*/ 987809 h 1019392"/>
                <a:gd name="connsiteX249" fmla="*/ 352586 w 1358789"/>
                <a:gd name="connsiteY249" fmla="*/ 983694 h 1019392"/>
                <a:gd name="connsiteX250" fmla="*/ 351215 w 1358789"/>
                <a:gd name="connsiteY250" fmla="*/ 982094 h 1019392"/>
                <a:gd name="connsiteX251" fmla="*/ 350300 w 1358789"/>
                <a:gd name="connsiteY251" fmla="*/ 980951 h 1019392"/>
                <a:gd name="connsiteX252" fmla="*/ 348929 w 1358789"/>
                <a:gd name="connsiteY252" fmla="*/ 979351 h 1019392"/>
                <a:gd name="connsiteX253" fmla="*/ 346185 w 1358789"/>
                <a:gd name="connsiteY253" fmla="*/ 975693 h 1019392"/>
                <a:gd name="connsiteX254" fmla="*/ 345042 w 1358789"/>
                <a:gd name="connsiteY254" fmla="*/ 973864 h 1019392"/>
                <a:gd name="connsiteX255" fmla="*/ 340013 w 1358789"/>
                <a:gd name="connsiteY255" fmla="*/ 965635 h 1019392"/>
                <a:gd name="connsiteX256" fmla="*/ 339327 w 1358789"/>
                <a:gd name="connsiteY256" fmla="*/ 964492 h 1019392"/>
                <a:gd name="connsiteX257" fmla="*/ 336813 w 1358789"/>
                <a:gd name="connsiteY257" fmla="*/ 959691 h 1019392"/>
                <a:gd name="connsiteX258" fmla="*/ 322868 w 1358789"/>
                <a:gd name="connsiteY258" fmla="*/ 894769 h 1019392"/>
                <a:gd name="connsiteX259" fmla="*/ 322182 w 1358789"/>
                <a:gd name="connsiteY259" fmla="*/ 885167 h 1019392"/>
                <a:gd name="connsiteX260" fmla="*/ 321497 w 1358789"/>
                <a:gd name="connsiteY260" fmla="*/ 873509 h 1019392"/>
                <a:gd name="connsiteX261" fmla="*/ 321268 w 1358789"/>
                <a:gd name="connsiteY261" fmla="*/ 861850 h 1019392"/>
                <a:gd name="connsiteX262" fmla="*/ 321268 w 1358789"/>
                <a:gd name="connsiteY262" fmla="*/ 850192 h 1019392"/>
                <a:gd name="connsiteX263" fmla="*/ 321268 w 1358789"/>
                <a:gd name="connsiteY263" fmla="*/ 844248 h 1019392"/>
                <a:gd name="connsiteX264" fmla="*/ 321039 w 1358789"/>
                <a:gd name="connsiteY264" fmla="*/ 832589 h 1019392"/>
                <a:gd name="connsiteX265" fmla="*/ 319439 w 1358789"/>
                <a:gd name="connsiteY265" fmla="*/ 809044 h 1019392"/>
                <a:gd name="connsiteX266" fmla="*/ 316467 w 1358789"/>
                <a:gd name="connsiteY266" fmla="*/ 791441 h 1019392"/>
                <a:gd name="connsiteX267" fmla="*/ 310524 w 1358789"/>
                <a:gd name="connsiteY267" fmla="*/ 774068 h 1019392"/>
                <a:gd name="connsiteX268" fmla="*/ 307781 w 1358789"/>
                <a:gd name="connsiteY268" fmla="*/ 769267 h 1019392"/>
                <a:gd name="connsiteX269" fmla="*/ 304580 w 1358789"/>
                <a:gd name="connsiteY269" fmla="*/ 764924 h 1019392"/>
                <a:gd name="connsiteX270" fmla="*/ 302980 w 1358789"/>
                <a:gd name="connsiteY270" fmla="*/ 762866 h 1019392"/>
                <a:gd name="connsiteX271" fmla="*/ 299322 w 1358789"/>
                <a:gd name="connsiteY271" fmla="*/ 759209 h 1019392"/>
                <a:gd name="connsiteX272" fmla="*/ 297494 w 1358789"/>
                <a:gd name="connsiteY272" fmla="*/ 757609 h 1019392"/>
                <a:gd name="connsiteX273" fmla="*/ 294293 w 1358789"/>
                <a:gd name="connsiteY273" fmla="*/ 755323 h 1019392"/>
                <a:gd name="connsiteX274" fmla="*/ 291321 w 1358789"/>
                <a:gd name="connsiteY274" fmla="*/ 753494 h 1019392"/>
                <a:gd name="connsiteX275" fmla="*/ 289035 w 1358789"/>
                <a:gd name="connsiteY275" fmla="*/ 752351 h 1019392"/>
                <a:gd name="connsiteX276" fmla="*/ 284235 w 1358789"/>
                <a:gd name="connsiteY276" fmla="*/ 750522 h 1019392"/>
                <a:gd name="connsiteX277" fmla="*/ 278748 w 1358789"/>
                <a:gd name="connsiteY277" fmla="*/ 749150 h 1019392"/>
                <a:gd name="connsiteX278" fmla="*/ 268233 w 1358789"/>
                <a:gd name="connsiteY278" fmla="*/ 748236 h 1019392"/>
                <a:gd name="connsiteX279" fmla="*/ 268233 w 1358789"/>
                <a:gd name="connsiteY279" fmla="*/ 748236 h 1019392"/>
                <a:gd name="connsiteX280" fmla="*/ 249716 w 1358789"/>
                <a:gd name="connsiteY280" fmla="*/ 750979 h 1019392"/>
                <a:gd name="connsiteX281" fmla="*/ 185708 w 1358789"/>
                <a:gd name="connsiteY281" fmla="*/ 758294 h 1019392"/>
                <a:gd name="connsiteX282" fmla="*/ 113470 w 1358789"/>
                <a:gd name="connsiteY282" fmla="*/ 735206 h 1019392"/>
                <a:gd name="connsiteX283" fmla="*/ 102040 w 1358789"/>
                <a:gd name="connsiteY283" fmla="*/ 726748 h 1019392"/>
                <a:gd name="connsiteX284" fmla="*/ 89467 w 1358789"/>
                <a:gd name="connsiteY284" fmla="*/ 710288 h 1019392"/>
                <a:gd name="connsiteX285" fmla="*/ 84438 w 1358789"/>
                <a:gd name="connsiteY285" fmla="*/ 696344 h 1019392"/>
                <a:gd name="connsiteX286" fmla="*/ 83067 w 1358789"/>
                <a:gd name="connsiteY286" fmla="*/ 688343 h 1019392"/>
                <a:gd name="connsiteX287" fmla="*/ 83067 w 1358789"/>
                <a:gd name="connsiteY287" fmla="*/ 688343 h 1019392"/>
                <a:gd name="connsiteX288" fmla="*/ 101126 w 1358789"/>
                <a:gd name="connsiteY288" fmla="*/ 690172 h 1019392"/>
                <a:gd name="connsiteX289" fmla="*/ 114613 w 1358789"/>
                <a:gd name="connsiteY289" fmla="*/ 691315 h 1019392"/>
                <a:gd name="connsiteX290" fmla="*/ 155076 w 1358789"/>
                <a:gd name="connsiteY290" fmla="*/ 673484 h 1019392"/>
                <a:gd name="connsiteX291" fmla="*/ 151418 w 1358789"/>
                <a:gd name="connsiteY291" fmla="*/ 626164 h 1019392"/>
                <a:gd name="connsiteX292" fmla="*/ 114842 w 1358789"/>
                <a:gd name="connsiteY292" fmla="*/ 579986 h 1019392"/>
                <a:gd name="connsiteX293" fmla="*/ 114613 w 1358789"/>
                <a:gd name="connsiteY293" fmla="*/ 541810 h 1019392"/>
                <a:gd name="connsiteX294" fmla="*/ 275091 w 1358789"/>
                <a:gd name="connsiteY294" fmla="*/ 520322 h 1019392"/>
                <a:gd name="connsiteX295" fmla="*/ 316925 w 1358789"/>
                <a:gd name="connsiteY295" fmla="*/ 513235 h 1019392"/>
                <a:gd name="connsiteX296" fmla="*/ 324240 w 1358789"/>
                <a:gd name="connsiteY296" fmla="*/ 479174 h 1019392"/>
                <a:gd name="connsiteX297" fmla="*/ 321954 w 1358789"/>
                <a:gd name="connsiteY297" fmla="*/ 355501 h 1019392"/>
                <a:gd name="connsiteX298" fmla="*/ 323783 w 1358789"/>
                <a:gd name="connsiteY298" fmla="*/ 338128 h 1019392"/>
                <a:gd name="connsiteX299" fmla="*/ 365845 w 1358789"/>
                <a:gd name="connsiteY299" fmla="*/ 328984 h 1019392"/>
                <a:gd name="connsiteX300" fmla="*/ 377961 w 1358789"/>
                <a:gd name="connsiteY300" fmla="*/ 367388 h 1019392"/>
                <a:gd name="connsiteX301" fmla="*/ 382304 w 1358789"/>
                <a:gd name="connsiteY301" fmla="*/ 449456 h 1019392"/>
                <a:gd name="connsiteX302" fmla="*/ 414080 w 1358789"/>
                <a:gd name="connsiteY302" fmla="*/ 487632 h 1019392"/>
                <a:gd name="connsiteX303" fmla="*/ 461628 w 1358789"/>
                <a:gd name="connsiteY303" fmla="*/ 473002 h 1019392"/>
                <a:gd name="connsiteX304" fmla="*/ 489518 w 1358789"/>
                <a:gd name="connsiteY304" fmla="*/ 365788 h 1019392"/>
                <a:gd name="connsiteX305" fmla="*/ 475344 w 1358789"/>
                <a:gd name="connsiteY305" fmla="*/ 309324 h 1019392"/>
                <a:gd name="connsiteX306" fmla="*/ 513292 w 1358789"/>
                <a:gd name="connsiteY306" fmla="*/ 304523 h 1019392"/>
                <a:gd name="connsiteX307" fmla="*/ 34146 w 1358789"/>
                <a:gd name="connsiteY307" fmla="*/ 216741 h 1019392"/>
                <a:gd name="connsiteX308" fmla="*/ 146160 w 1358789"/>
                <a:gd name="connsiteY308" fmla="*/ 99241 h 1019392"/>
                <a:gd name="connsiteX309" fmla="*/ 268461 w 1358789"/>
                <a:gd name="connsiteY309" fmla="*/ 222685 h 1019392"/>
                <a:gd name="connsiteX310" fmla="*/ 153933 w 1358789"/>
                <a:gd name="connsiteY310" fmla="*/ 335384 h 1019392"/>
                <a:gd name="connsiteX311" fmla="*/ 34146 w 1358789"/>
                <a:gd name="connsiteY311" fmla="*/ 216741 h 1019392"/>
                <a:gd name="connsiteX312" fmla="*/ 127186 w 1358789"/>
                <a:gd name="connsiteY312" fmla="*/ 368760 h 1019392"/>
                <a:gd name="connsiteX313" fmla="*/ 143417 w 1358789"/>
                <a:gd name="connsiteY313" fmla="*/ 355044 h 1019392"/>
                <a:gd name="connsiteX314" fmla="*/ 278291 w 1358789"/>
                <a:gd name="connsiteY314" fmla="*/ 268862 h 1019392"/>
                <a:gd name="connsiteX315" fmla="*/ 282177 w 1358789"/>
                <a:gd name="connsiteY315" fmla="*/ 260861 h 1019392"/>
                <a:gd name="connsiteX316" fmla="*/ 300465 w 1358789"/>
                <a:gd name="connsiteY316" fmla="*/ 251031 h 1019392"/>
                <a:gd name="connsiteX317" fmla="*/ 437397 w 1358789"/>
                <a:gd name="connsiteY317" fmla="*/ 302009 h 1019392"/>
                <a:gd name="connsiteX318" fmla="*/ 454770 w 1358789"/>
                <a:gd name="connsiteY318" fmla="*/ 321440 h 1019392"/>
                <a:gd name="connsiteX319" fmla="*/ 461857 w 1358789"/>
                <a:gd name="connsiteY319" fmla="*/ 438483 h 1019392"/>
                <a:gd name="connsiteX320" fmla="*/ 453170 w 1358789"/>
                <a:gd name="connsiteY320" fmla="*/ 453571 h 1019392"/>
                <a:gd name="connsiteX321" fmla="*/ 423452 w 1358789"/>
                <a:gd name="connsiteY321" fmla="*/ 469115 h 1019392"/>
                <a:gd name="connsiteX322" fmla="*/ 402650 w 1358789"/>
                <a:gd name="connsiteY322" fmla="*/ 440083 h 1019392"/>
                <a:gd name="connsiteX323" fmla="*/ 397849 w 1358789"/>
                <a:gd name="connsiteY323" fmla="*/ 363731 h 1019392"/>
                <a:gd name="connsiteX324" fmla="*/ 379790 w 1358789"/>
                <a:gd name="connsiteY324" fmla="*/ 312296 h 1019392"/>
                <a:gd name="connsiteX325" fmla="*/ 308695 w 1358789"/>
                <a:gd name="connsiteY325" fmla="*/ 309553 h 1019392"/>
                <a:gd name="connsiteX326" fmla="*/ 299780 w 1358789"/>
                <a:gd name="connsiteY326" fmla="*/ 336527 h 1019392"/>
                <a:gd name="connsiteX327" fmla="*/ 301608 w 1358789"/>
                <a:gd name="connsiteY327" fmla="*/ 466144 h 1019392"/>
                <a:gd name="connsiteX328" fmla="*/ 300008 w 1358789"/>
                <a:gd name="connsiteY328" fmla="*/ 495404 h 1019392"/>
                <a:gd name="connsiteX329" fmla="*/ 283320 w 1358789"/>
                <a:gd name="connsiteY329" fmla="*/ 503405 h 1019392"/>
                <a:gd name="connsiteX330" fmla="*/ 122386 w 1358789"/>
                <a:gd name="connsiteY330" fmla="*/ 503177 h 1019392"/>
                <a:gd name="connsiteX331" fmla="*/ 114842 w 1358789"/>
                <a:gd name="connsiteY331" fmla="*/ 507063 h 1019392"/>
                <a:gd name="connsiteX332" fmla="*/ 82609 w 1358789"/>
                <a:gd name="connsiteY332" fmla="*/ 528094 h 1019392"/>
                <a:gd name="connsiteX333" fmla="*/ 82838 w 1358789"/>
                <a:gd name="connsiteY333" fmla="*/ 571071 h 1019392"/>
                <a:gd name="connsiteX334" fmla="*/ 127872 w 1358789"/>
                <a:gd name="connsiteY334" fmla="*/ 629364 h 1019392"/>
                <a:gd name="connsiteX335" fmla="*/ 136102 w 1358789"/>
                <a:gd name="connsiteY335" fmla="*/ 663654 h 1019392"/>
                <a:gd name="connsiteX336" fmla="*/ 95640 w 1358789"/>
                <a:gd name="connsiteY336" fmla="*/ 665026 h 1019392"/>
                <a:gd name="connsiteX337" fmla="*/ 35746 w 1358789"/>
                <a:gd name="connsiteY337" fmla="*/ 609247 h 1019392"/>
                <a:gd name="connsiteX338" fmla="*/ 30031 w 1358789"/>
                <a:gd name="connsiteY338" fmla="*/ 530152 h 1019392"/>
                <a:gd name="connsiteX339" fmla="*/ 50605 w 1358789"/>
                <a:gd name="connsiteY339" fmla="*/ 494490 h 1019392"/>
                <a:gd name="connsiteX340" fmla="*/ 127186 w 1358789"/>
                <a:gd name="connsiteY340" fmla="*/ 368760 h 101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1358789" h="1019392">
                  <a:moveTo>
                    <a:pt x="17230" y="508892"/>
                  </a:moveTo>
                  <a:cubicBezTo>
                    <a:pt x="-8145" y="549811"/>
                    <a:pt x="-5630" y="595074"/>
                    <a:pt x="25688" y="631421"/>
                  </a:cubicBezTo>
                  <a:cubicBezTo>
                    <a:pt x="42147" y="650624"/>
                    <a:pt x="52891" y="671426"/>
                    <a:pt x="59749" y="695429"/>
                  </a:cubicBezTo>
                  <a:cubicBezTo>
                    <a:pt x="66379" y="718518"/>
                    <a:pt x="74380" y="729491"/>
                    <a:pt x="100212" y="750751"/>
                  </a:cubicBezTo>
                  <a:cubicBezTo>
                    <a:pt x="138388" y="773611"/>
                    <a:pt x="140445" y="788698"/>
                    <a:pt x="136331" y="820474"/>
                  </a:cubicBezTo>
                  <a:cubicBezTo>
                    <a:pt x="135416" y="827332"/>
                    <a:pt x="135873" y="834190"/>
                    <a:pt x="135416" y="841048"/>
                  </a:cubicBezTo>
                  <a:cubicBezTo>
                    <a:pt x="133130" y="880367"/>
                    <a:pt x="130158" y="919457"/>
                    <a:pt x="128787" y="958777"/>
                  </a:cubicBezTo>
                  <a:cubicBezTo>
                    <a:pt x="127872" y="983465"/>
                    <a:pt x="137474" y="994210"/>
                    <a:pt x="161248" y="1000610"/>
                  </a:cubicBezTo>
                  <a:cubicBezTo>
                    <a:pt x="175878" y="1004497"/>
                    <a:pt x="190509" y="1002668"/>
                    <a:pt x="205139" y="1002668"/>
                  </a:cubicBezTo>
                  <a:cubicBezTo>
                    <a:pt x="221827" y="1002668"/>
                    <a:pt x="232343" y="994210"/>
                    <a:pt x="239201" y="979351"/>
                  </a:cubicBezTo>
                  <a:cubicBezTo>
                    <a:pt x="247887" y="960377"/>
                    <a:pt x="252231" y="940260"/>
                    <a:pt x="255431" y="919915"/>
                  </a:cubicBezTo>
                  <a:cubicBezTo>
                    <a:pt x="262061" y="877166"/>
                    <a:pt x="267776" y="834418"/>
                    <a:pt x="273948" y="791670"/>
                  </a:cubicBezTo>
                  <a:cubicBezTo>
                    <a:pt x="274634" y="786184"/>
                    <a:pt x="273719" y="778411"/>
                    <a:pt x="281720" y="778183"/>
                  </a:cubicBezTo>
                  <a:cubicBezTo>
                    <a:pt x="287892" y="777954"/>
                    <a:pt x="293150" y="782983"/>
                    <a:pt x="294065" y="789155"/>
                  </a:cubicBezTo>
                  <a:cubicBezTo>
                    <a:pt x="295893" y="802643"/>
                    <a:pt x="300694" y="815444"/>
                    <a:pt x="300923" y="829618"/>
                  </a:cubicBezTo>
                  <a:cubicBezTo>
                    <a:pt x="301151" y="865051"/>
                    <a:pt x="301380" y="900484"/>
                    <a:pt x="304580" y="935459"/>
                  </a:cubicBezTo>
                  <a:cubicBezTo>
                    <a:pt x="309381" y="985066"/>
                    <a:pt x="330869" y="1010897"/>
                    <a:pt x="361959" y="1012726"/>
                  </a:cubicBezTo>
                  <a:cubicBezTo>
                    <a:pt x="417737" y="1015927"/>
                    <a:pt x="941688" y="1019813"/>
                    <a:pt x="978950" y="1019356"/>
                  </a:cubicBezTo>
                  <a:cubicBezTo>
                    <a:pt x="1037929" y="1018441"/>
                    <a:pt x="1060332" y="996953"/>
                    <a:pt x="1071076" y="945289"/>
                  </a:cubicBezTo>
                  <a:cubicBezTo>
                    <a:pt x="1081592" y="894769"/>
                    <a:pt x="1081592" y="844019"/>
                    <a:pt x="1086164" y="793270"/>
                  </a:cubicBezTo>
                  <a:cubicBezTo>
                    <a:pt x="1089364" y="758752"/>
                    <a:pt x="1095765" y="752579"/>
                    <a:pt x="1130283" y="756008"/>
                  </a:cubicBezTo>
                  <a:cubicBezTo>
                    <a:pt x="1137141" y="756694"/>
                    <a:pt x="1225152" y="799671"/>
                    <a:pt x="1296476" y="756237"/>
                  </a:cubicBezTo>
                  <a:cubicBezTo>
                    <a:pt x="1350882" y="723090"/>
                    <a:pt x="1362770" y="665711"/>
                    <a:pt x="1357740" y="602389"/>
                  </a:cubicBezTo>
                  <a:cubicBezTo>
                    <a:pt x="1353854" y="552097"/>
                    <a:pt x="1318650" y="506377"/>
                    <a:pt x="1278188" y="494719"/>
                  </a:cubicBezTo>
                  <a:cubicBezTo>
                    <a:pt x="1231096" y="481231"/>
                    <a:pt x="1186748" y="487403"/>
                    <a:pt x="1145828" y="514378"/>
                  </a:cubicBezTo>
                  <a:cubicBezTo>
                    <a:pt x="1134170" y="522151"/>
                    <a:pt x="1121139" y="526265"/>
                    <a:pt x="1108566" y="531523"/>
                  </a:cubicBezTo>
                  <a:cubicBezTo>
                    <a:pt x="1097594" y="536324"/>
                    <a:pt x="1091421" y="530609"/>
                    <a:pt x="1088678" y="521008"/>
                  </a:cubicBezTo>
                  <a:cubicBezTo>
                    <a:pt x="1086849" y="514607"/>
                    <a:pt x="1087535" y="507292"/>
                    <a:pt x="1087535" y="500662"/>
                  </a:cubicBezTo>
                  <a:cubicBezTo>
                    <a:pt x="1087078" y="461343"/>
                    <a:pt x="1086392" y="422252"/>
                    <a:pt x="1086621" y="382933"/>
                  </a:cubicBezTo>
                  <a:cubicBezTo>
                    <a:pt x="1086849" y="332641"/>
                    <a:pt x="1063532" y="307724"/>
                    <a:pt x="1010954" y="292636"/>
                  </a:cubicBezTo>
                  <a:cubicBezTo>
                    <a:pt x="976436" y="282806"/>
                    <a:pt x="940774" y="286464"/>
                    <a:pt x="905570" y="284635"/>
                  </a:cubicBezTo>
                  <a:cubicBezTo>
                    <a:pt x="894825" y="284635"/>
                    <a:pt x="883853" y="284178"/>
                    <a:pt x="873108" y="284635"/>
                  </a:cubicBezTo>
                  <a:cubicBezTo>
                    <a:pt x="861450" y="285321"/>
                    <a:pt x="849563" y="287378"/>
                    <a:pt x="837904" y="287607"/>
                  </a:cubicBezTo>
                  <a:cubicBezTo>
                    <a:pt x="812072" y="288293"/>
                    <a:pt x="802014" y="277549"/>
                    <a:pt x="803157" y="252174"/>
                  </a:cubicBezTo>
                  <a:cubicBezTo>
                    <a:pt x="803843" y="236172"/>
                    <a:pt x="808872" y="221313"/>
                    <a:pt x="812758" y="206225"/>
                  </a:cubicBezTo>
                  <a:cubicBezTo>
                    <a:pt x="819616" y="180394"/>
                    <a:pt x="823274" y="154105"/>
                    <a:pt x="821673" y="127587"/>
                  </a:cubicBezTo>
                  <a:cubicBezTo>
                    <a:pt x="818473" y="68151"/>
                    <a:pt x="786240" y="28603"/>
                    <a:pt x="729548" y="12373"/>
                  </a:cubicBezTo>
                  <a:cubicBezTo>
                    <a:pt x="684285" y="-658"/>
                    <a:pt x="590559" y="-21917"/>
                    <a:pt x="531351" y="61979"/>
                  </a:cubicBezTo>
                  <a:cubicBezTo>
                    <a:pt x="510320" y="103355"/>
                    <a:pt x="501405" y="146561"/>
                    <a:pt x="514664" y="193195"/>
                  </a:cubicBezTo>
                  <a:cubicBezTo>
                    <a:pt x="521064" y="216055"/>
                    <a:pt x="531809" y="237086"/>
                    <a:pt x="537981" y="259946"/>
                  </a:cubicBezTo>
                  <a:cubicBezTo>
                    <a:pt x="542324" y="275491"/>
                    <a:pt x="536838" y="283264"/>
                    <a:pt x="521064" y="282806"/>
                  </a:cubicBezTo>
                  <a:cubicBezTo>
                    <a:pt x="486774" y="281663"/>
                    <a:pt x="450427" y="291493"/>
                    <a:pt x="420023" y="266119"/>
                  </a:cubicBezTo>
                  <a:cubicBezTo>
                    <a:pt x="417966" y="264290"/>
                    <a:pt x="414537" y="264290"/>
                    <a:pt x="411794" y="263375"/>
                  </a:cubicBezTo>
                  <a:cubicBezTo>
                    <a:pt x="379790" y="253774"/>
                    <a:pt x="348243" y="243487"/>
                    <a:pt x="316010" y="235258"/>
                  </a:cubicBezTo>
                  <a:cubicBezTo>
                    <a:pt x="300237" y="231143"/>
                    <a:pt x="290178" y="226571"/>
                    <a:pt x="287664" y="208054"/>
                  </a:cubicBezTo>
                  <a:cubicBezTo>
                    <a:pt x="283778" y="180394"/>
                    <a:pt x="270062" y="155933"/>
                    <a:pt x="253145" y="133988"/>
                  </a:cubicBezTo>
                  <a:cubicBezTo>
                    <a:pt x="200110" y="64951"/>
                    <a:pt x="113013" y="60836"/>
                    <a:pt x="55863" y="113185"/>
                  </a:cubicBezTo>
                  <a:cubicBezTo>
                    <a:pt x="-15460" y="178565"/>
                    <a:pt x="999" y="297437"/>
                    <a:pt x="78266" y="334470"/>
                  </a:cubicBezTo>
                  <a:cubicBezTo>
                    <a:pt x="83524" y="336985"/>
                    <a:pt x="88553" y="340185"/>
                    <a:pt x="93811" y="342928"/>
                  </a:cubicBezTo>
                  <a:cubicBezTo>
                    <a:pt x="114385" y="354358"/>
                    <a:pt x="113928" y="354130"/>
                    <a:pt x="102269" y="375389"/>
                  </a:cubicBezTo>
                  <a:cubicBezTo>
                    <a:pt x="77352" y="421567"/>
                    <a:pt x="45348" y="463858"/>
                    <a:pt x="17230" y="508892"/>
                  </a:cubicBezTo>
                  <a:close/>
                  <a:moveTo>
                    <a:pt x="253602" y="786641"/>
                  </a:moveTo>
                  <a:cubicBezTo>
                    <a:pt x="251774" y="809044"/>
                    <a:pt x="250402" y="831675"/>
                    <a:pt x="246973" y="853849"/>
                  </a:cubicBezTo>
                  <a:cubicBezTo>
                    <a:pt x="241258" y="889511"/>
                    <a:pt x="236915" y="925630"/>
                    <a:pt x="225027" y="960148"/>
                  </a:cubicBezTo>
                  <a:cubicBezTo>
                    <a:pt x="217026" y="983237"/>
                    <a:pt x="211083" y="985751"/>
                    <a:pt x="179079" y="982322"/>
                  </a:cubicBezTo>
                  <a:cubicBezTo>
                    <a:pt x="159876" y="980265"/>
                    <a:pt x="153476" y="973407"/>
                    <a:pt x="150961" y="951461"/>
                  </a:cubicBezTo>
                  <a:cubicBezTo>
                    <a:pt x="150047" y="942775"/>
                    <a:pt x="149589" y="933631"/>
                    <a:pt x="150961" y="925172"/>
                  </a:cubicBezTo>
                  <a:cubicBezTo>
                    <a:pt x="156905" y="885167"/>
                    <a:pt x="155076" y="844934"/>
                    <a:pt x="156447" y="804929"/>
                  </a:cubicBezTo>
                  <a:cubicBezTo>
                    <a:pt x="157362" y="777268"/>
                    <a:pt x="156905" y="777268"/>
                    <a:pt x="184337" y="778868"/>
                  </a:cubicBezTo>
                  <a:cubicBezTo>
                    <a:pt x="188223" y="779097"/>
                    <a:pt x="192109" y="779326"/>
                    <a:pt x="196224" y="779783"/>
                  </a:cubicBezTo>
                  <a:cubicBezTo>
                    <a:pt x="210626" y="778640"/>
                    <a:pt x="225256" y="781383"/>
                    <a:pt x="239429" y="775439"/>
                  </a:cubicBezTo>
                  <a:cubicBezTo>
                    <a:pt x="249716" y="770867"/>
                    <a:pt x="254517" y="776811"/>
                    <a:pt x="253602" y="786641"/>
                  </a:cubicBezTo>
                  <a:close/>
                  <a:moveTo>
                    <a:pt x="513292" y="304523"/>
                  </a:moveTo>
                  <a:cubicBezTo>
                    <a:pt x="523350" y="305895"/>
                    <a:pt x="532494" y="303838"/>
                    <a:pt x="541638" y="299037"/>
                  </a:cubicBezTo>
                  <a:cubicBezTo>
                    <a:pt x="565413" y="286693"/>
                    <a:pt x="571356" y="273434"/>
                    <a:pt x="560612" y="248745"/>
                  </a:cubicBezTo>
                  <a:cubicBezTo>
                    <a:pt x="550554" y="225428"/>
                    <a:pt x="538667" y="202796"/>
                    <a:pt x="535009" y="176965"/>
                  </a:cubicBezTo>
                  <a:cubicBezTo>
                    <a:pt x="532037" y="155248"/>
                    <a:pt x="532037" y="133988"/>
                    <a:pt x="537295" y="112728"/>
                  </a:cubicBezTo>
                  <a:cubicBezTo>
                    <a:pt x="552383" y="53521"/>
                    <a:pt x="596731" y="21517"/>
                    <a:pt x="658453" y="23574"/>
                  </a:cubicBezTo>
                  <a:cubicBezTo>
                    <a:pt x="680170" y="24260"/>
                    <a:pt x="701201" y="26546"/>
                    <a:pt x="722232" y="32489"/>
                  </a:cubicBezTo>
                  <a:cubicBezTo>
                    <a:pt x="726576" y="33861"/>
                    <a:pt x="730691" y="35233"/>
                    <a:pt x="734577" y="36604"/>
                  </a:cubicBezTo>
                  <a:cubicBezTo>
                    <a:pt x="734577" y="36604"/>
                    <a:pt x="734577" y="36604"/>
                    <a:pt x="734577" y="36604"/>
                  </a:cubicBezTo>
                  <a:cubicBezTo>
                    <a:pt x="735948" y="37061"/>
                    <a:pt x="737091" y="37519"/>
                    <a:pt x="738463" y="38204"/>
                  </a:cubicBezTo>
                  <a:cubicBezTo>
                    <a:pt x="738463" y="38204"/>
                    <a:pt x="738692" y="38204"/>
                    <a:pt x="738692" y="38204"/>
                  </a:cubicBezTo>
                  <a:cubicBezTo>
                    <a:pt x="739835" y="38662"/>
                    <a:pt x="741206" y="39347"/>
                    <a:pt x="742349" y="39805"/>
                  </a:cubicBezTo>
                  <a:cubicBezTo>
                    <a:pt x="742349" y="39805"/>
                    <a:pt x="742578" y="39805"/>
                    <a:pt x="742578" y="40033"/>
                  </a:cubicBezTo>
                  <a:cubicBezTo>
                    <a:pt x="743721" y="40490"/>
                    <a:pt x="744864" y="41176"/>
                    <a:pt x="746007" y="41633"/>
                  </a:cubicBezTo>
                  <a:cubicBezTo>
                    <a:pt x="746007" y="41633"/>
                    <a:pt x="746235" y="41633"/>
                    <a:pt x="746235" y="41862"/>
                  </a:cubicBezTo>
                  <a:cubicBezTo>
                    <a:pt x="747378" y="42548"/>
                    <a:pt x="748521" y="43005"/>
                    <a:pt x="749664" y="43691"/>
                  </a:cubicBezTo>
                  <a:cubicBezTo>
                    <a:pt x="749664" y="43691"/>
                    <a:pt x="749664" y="43691"/>
                    <a:pt x="749664" y="43691"/>
                  </a:cubicBezTo>
                  <a:cubicBezTo>
                    <a:pt x="757665" y="48034"/>
                    <a:pt x="764523" y="53292"/>
                    <a:pt x="770467" y="59236"/>
                  </a:cubicBezTo>
                  <a:cubicBezTo>
                    <a:pt x="770467" y="59236"/>
                    <a:pt x="770467" y="59236"/>
                    <a:pt x="770467" y="59236"/>
                  </a:cubicBezTo>
                  <a:cubicBezTo>
                    <a:pt x="771153" y="59921"/>
                    <a:pt x="771839" y="60836"/>
                    <a:pt x="772753" y="61522"/>
                  </a:cubicBezTo>
                  <a:cubicBezTo>
                    <a:pt x="772982" y="61750"/>
                    <a:pt x="772982" y="61750"/>
                    <a:pt x="773210" y="61979"/>
                  </a:cubicBezTo>
                  <a:cubicBezTo>
                    <a:pt x="773896" y="62665"/>
                    <a:pt x="774582" y="63579"/>
                    <a:pt x="775268" y="64265"/>
                  </a:cubicBezTo>
                  <a:cubicBezTo>
                    <a:pt x="775496" y="64493"/>
                    <a:pt x="775496" y="64722"/>
                    <a:pt x="775725" y="64722"/>
                  </a:cubicBezTo>
                  <a:cubicBezTo>
                    <a:pt x="776411" y="65408"/>
                    <a:pt x="776868" y="66322"/>
                    <a:pt x="777554" y="67008"/>
                  </a:cubicBezTo>
                  <a:cubicBezTo>
                    <a:pt x="777782" y="67237"/>
                    <a:pt x="778011" y="67465"/>
                    <a:pt x="778011" y="67694"/>
                  </a:cubicBezTo>
                  <a:cubicBezTo>
                    <a:pt x="778468" y="68380"/>
                    <a:pt x="779154" y="69294"/>
                    <a:pt x="779611" y="69980"/>
                  </a:cubicBezTo>
                  <a:cubicBezTo>
                    <a:pt x="779840" y="70208"/>
                    <a:pt x="780068" y="70437"/>
                    <a:pt x="780068" y="70666"/>
                  </a:cubicBezTo>
                  <a:cubicBezTo>
                    <a:pt x="780525" y="71351"/>
                    <a:pt x="781211" y="72266"/>
                    <a:pt x="781668" y="72952"/>
                  </a:cubicBezTo>
                  <a:cubicBezTo>
                    <a:pt x="781897" y="73180"/>
                    <a:pt x="781897" y="73409"/>
                    <a:pt x="782126" y="73637"/>
                  </a:cubicBezTo>
                  <a:cubicBezTo>
                    <a:pt x="782583" y="74552"/>
                    <a:pt x="783040" y="75238"/>
                    <a:pt x="783726" y="76152"/>
                  </a:cubicBezTo>
                  <a:cubicBezTo>
                    <a:pt x="783954" y="76381"/>
                    <a:pt x="783954" y="76609"/>
                    <a:pt x="784183" y="76838"/>
                  </a:cubicBezTo>
                  <a:cubicBezTo>
                    <a:pt x="784640" y="77752"/>
                    <a:pt x="785097" y="78667"/>
                    <a:pt x="785555" y="79352"/>
                  </a:cubicBezTo>
                  <a:cubicBezTo>
                    <a:pt x="785555" y="79581"/>
                    <a:pt x="785783" y="79581"/>
                    <a:pt x="785783" y="79810"/>
                  </a:cubicBezTo>
                  <a:cubicBezTo>
                    <a:pt x="787841" y="83696"/>
                    <a:pt x="789669" y="88039"/>
                    <a:pt x="791498" y="92383"/>
                  </a:cubicBezTo>
                  <a:cubicBezTo>
                    <a:pt x="791727" y="92840"/>
                    <a:pt x="791727" y="93068"/>
                    <a:pt x="791955" y="93526"/>
                  </a:cubicBezTo>
                  <a:cubicBezTo>
                    <a:pt x="792184" y="94211"/>
                    <a:pt x="792413" y="95126"/>
                    <a:pt x="792870" y="96040"/>
                  </a:cubicBezTo>
                  <a:cubicBezTo>
                    <a:pt x="793098" y="96497"/>
                    <a:pt x="793327" y="97183"/>
                    <a:pt x="793327" y="97640"/>
                  </a:cubicBezTo>
                  <a:cubicBezTo>
                    <a:pt x="793556" y="98326"/>
                    <a:pt x="793784" y="99241"/>
                    <a:pt x="794013" y="99926"/>
                  </a:cubicBezTo>
                  <a:cubicBezTo>
                    <a:pt x="794241" y="100612"/>
                    <a:pt x="794470" y="101069"/>
                    <a:pt x="794470" y="101755"/>
                  </a:cubicBezTo>
                  <a:cubicBezTo>
                    <a:pt x="794699" y="102441"/>
                    <a:pt x="794927" y="103355"/>
                    <a:pt x="795156" y="104041"/>
                  </a:cubicBezTo>
                  <a:cubicBezTo>
                    <a:pt x="795384" y="104727"/>
                    <a:pt x="795613" y="105413"/>
                    <a:pt x="795613" y="106099"/>
                  </a:cubicBezTo>
                  <a:cubicBezTo>
                    <a:pt x="795842" y="106784"/>
                    <a:pt x="796070" y="107470"/>
                    <a:pt x="796299" y="108385"/>
                  </a:cubicBezTo>
                  <a:cubicBezTo>
                    <a:pt x="796527" y="109070"/>
                    <a:pt x="796756" y="109756"/>
                    <a:pt x="796756" y="110671"/>
                  </a:cubicBezTo>
                  <a:cubicBezTo>
                    <a:pt x="796985" y="111356"/>
                    <a:pt x="797213" y="112042"/>
                    <a:pt x="797213" y="112957"/>
                  </a:cubicBezTo>
                  <a:cubicBezTo>
                    <a:pt x="797442" y="113642"/>
                    <a:pt x="797670" y="114557"/>
                    <a:pt x="797670" y="115243"/>
                  </a:cubicBezTo>
                  <a:cubicBezTo>
                    <a:pt x="797899" y="115928"/>
                    <a:pt x="797899" y="116614"/>
                    <a:pt x="798128" y="117529"/>
                  </a:cubicBezTo>
                  <a:cubicBezTo>
                    <a:pt x="798356" y="118443"/>
                    <a:pt x="798356" y="119129"/>
                    <a:pt x="798585" y="120043"/>
                  </a:cubicBezTo>
                  <a:cubicBezTo>
                    <a:pt x="798813" y="120729"/>
                    <a:pt x="798813" y="121415"/>
                    <a:pt x="799042" y="122101"/>
                  </a:cubicBezTo>
                  <a:cubicBezTo>
                    <a:pt x="799271" y="123015"/>
                    <a:pt x="799271" y="123929"/>
                    <a:pt x="799499" y="124844"/>
                  </a:cubicBezTo>
                  <a:cubicBezTo>
                    <a:pt x="799728" y="125530"/>
                    <a:pt x="799728" y="126215"/>
                    <a:pt x="799956" y="126901"/>
                  </a:cubicBezTo>
                  <a:cubicBezTo>
                    <a:pt x="800185" y="128044"/>
                    <a:pt x="800185" y="128959"/>
                    <a:pt x="800414" y="130102"/>
                  </a:cubicBezTo>
                  <a:cubicBezTo>
                    <a:pt x="800414" y="130559"/>
                    <a:pt x="800642" y="131245"/>
                    <a:pt x="800642" y="131702"/>
                  </a:cubicBezTo>
                  <a:cubicBezTo>
                    <a:pt x="800871" y="133302"/>
                    <a:pt x="801099" y="135131"/>
                    <a:pt x="801328" y="136731"/>
                  </a:cubicBezTo>
                  <a:cubicBezTo>
                    <a:pt x="804300" y="159362"/>
                    <a:pt x="798356" y="181537"/>
                    <a:pt x="791270" y="203254"/>
                  </a:cubicBezTo>
                  <a:cubicBezTo>
                    <a:pt x="788755" y="211255"/>
                    <a:pt x="786012" y="219027"/>
                    <a:pt x="783497" y="227028"/>
                  </a:cubicBezTo>
                  <a:cubicBezTo>
                    <a:pt x="780983" y="235029"/>
                    <a:pt x="778468" y="243030"/>
                    <a:pt x="776182" y="251031"/>
                  </a:cubicBezTo>
                  <a:cubicBezTo>
                    <a:pt x="776182" y="251031"/>
                    <a:pt x="776182" y="251031"/>
                    <a:pt x="776182" y="251031"/>
                  </a:cubicBezTo>
                  <a:cubicBezTo>
                    <a:pt x="775725" y="252403"/>
                    <a:pt x="775496" y="253546"/>
                    <a:pt x="775268" y="254917"/>
                  </a:cubicBezTo>
                  <a:cubicBezTo>
                    <a:pt x="775268" y="255146"/>
                    <a:pt x="775268" y="255374"/>
                    <a:pt x="775268" y="255603"/>
                  </a:cubicBezTo>
                  <a:cubicBezTo>
                    <a:pt x="775039" y="256746"/>
                    <a:pt x="774810" y="257889"/>
                    <a:pt x="774810" y="258803"/>
                  </a:cubicBezTo>
                  <a:cubicBezTo>
                    <a:pt x="774810" y="258803"/>
                    <a:pt x="774810" y="259032"/>
                    <a:pt x="774810" y="259032"/>
                  </a:cubicBezTo>
                  <a:cubicBezTo>
                    <a:pt x="774582" y="260175"/>
                    <a:pt x="774582" y="261318"/>
                    <a:pt x="774582" y="262461"/>
                  </a:cubicBezTo>
                  <a:cubicBezTo>
                    <a:pt x="774582" y="262461"/>
                    <a:pt x="774582" y="262461"/>
                    <a:pt x="774582" y="262461"/>
                  </a:cubicBezTo>
                  <a:cubicBezTo>
                    <a:pt x="774582" y="263604"/>
                    <a:pt x="774582" y="264747"/>
                    <a:pt x="774582" y="266119"/>
                  </a:cubicBezTo>
                  <a:cubicBezTo>
                    <a:pt x="775039" y="278692"/>
                    <a:pt x="781440" y="288521"/>
                    <a:pt x="793784" y="296294"/>
                  </a:cubicBezTo>
                  <a:cubicBezTo>
                    <a:pt x="809100" y="305666"/>
                    <a:pt x="825331" y="310924"/>
                    <a:pt x="844076" y="308638"/>
                  </a:cubicBezTo>
                  <a:cubicBezTo>
                    <a:pt x="884996" y="303380"/>
                    <a:pt x="925915" y="304066"/>
                    <a:pt x="966606" y="308410"/>
                  </a:cubicBezTo>
                  <a:cubicBezTo>
                    <a:pt x="967520" y="308410"/>
                    <a:pt x="968435" y="308638"/>
                    <a:pt x="969349" y="308638"/>
                  </a:cubicBezTo>
                  <a:cubicBezTo>
                    <a:pt x="972321" y="308867"/>
                    <a:pt x="975293" y="309324"/>
                    <a:pt x="978264" y="309781"/>
                  </a:cubicBezTo>
                  <a:cubicBezTo>
                    <a:pt x="979407" y="310010"/>
                    <a:pt x="980779" y="310010"/>
                    <a:pt x="981922" y="310238"/>
                  </a:cubicBezTo>
                  <a:cubicBezTo>
                    <a:pt x="984665" y="310696"/>
                    <a:pt x="987637" y="310924"/>
                    <a:pt x="990380" y="311381"/>
                  </a:cubicBezTo>
                  <a:cubicBezTo>
                    <a:pt x="991523" y="311610"/>
                    <a:pt x="992666" y="311610"/>
                    <a:pt x="993809" y="311839"/>
                  </a:cubicBezTo>
                  <a:cubicBezTo>
                    <a:pt x="997695" y="312296"/>
                    <a:pt x="1001582" y="312982"/>
                    <a:pt x="1005468" y="313667"/>
                  </a:cubicBezTo>
                  <a:cubicBezTo>
                    <a:pt x="1012783" y="314810"/>
                    <a:pt x="1019412" y="316411"/>
                    <a:pt x="1025356" y="318468"/>
                  </a:cubicBezTo>
                  <a:cubicBezTo>
                    <a:pt x="1031300" y="320525"/>
                    <a:pt x="1036557" y="323269"/>
                    <a:pt x="1041129" y="326240"/>
                  </a:cubicBezTo>
                  <a:cubicBezTo>
                    <a:pt x="1048902" y="331498"/>
                    <a:pt x="1054845" y="338128"/>
                    <a:pt x="1058960" y="346586"/>
                  </a:cubicBezTo>
                  <a:cubicBezTo>
                    <a:pt x="1060560" y="350015"/>
                    <a:pt x="1061932" y="353672"/>
                    <a:pt x="1063075" y="357559"/>
                  </a:cubicBezTo>
                  <a:cubicBezTo>
                    <a:pt x="1063532" y="359616"/>
                    <a:pt x="1064218" y="361673"/>
                    <a:pt x="1064675" y="363731"/>
                  </a:cubicBezTo>
                  <a:cubicBezTo>
                    <a:pt x="1065590" y="368074"/>
                    <a:pt x="1066047" y="372418"/>
                    <a:pt x="1066504" y="377447"/>
                  </a:cubicBezTo>
                  <a:cubicBezTo>
                    <a:pt x="1066961" y="383162"/>
                    <a:pt x="1067190" y="388648"/>
                    <a:pt x="1067418" y="394363"/>
                  </a:cubicBezTo>
                  <a:cubicBezTo>
                    <a:pt x="1067647" y="400078"/>
                    <a:pt x="1067876" y="405565"/>
                    <a:pt x="1068104" y="411280"/>
                  </a:cubicBezTo>
                  <a:cubicBezTo>
                    <a:pt x="1068333" y="419738"/>
                    <a:pt x="1068561" y="428196"/>
                    <a:pt x="1068561" y="436654"/>
                  </a:cubicBezTo>
                  <a:cubicBezTo>
                    <a:pt x="1068561" y="442369"/>
                    <a:pt x="1068561" y="447856"/>
                    <a:pt x="1068333" y="453571"/>
                  </a:cubicBezTo>
                  <a:cubicBezTo>
                    <a:pt x="1068104" y="462029"/>
                    <a:pt x="1067647" y="470487"/>
                    <a:pt x="1067190" y="478945"/>
                  </a:cubicBezTo>
                  <a:cubicBezTo>
                    <a:pt x="1066733" y="487403"/>
                    <a:pt x="1065818" y="495862"/>
                    <a:pt x="1064904" y="504320"/>
                  </a:cubicBezTo>
                  <a:cubicBezTo>
                    <a:pt x="1064675" y="507063"/>
                    <a:pt x="1064218" y="510035"/>
                    <a:pt x="1063989" y="512778"/>
                  </a:cubicBezTo>
                  <a:cubicBezTo>
                    <a:pt x="1063304" y="517807"/>
                    <a:pt x="1063304" y="522608"/>
                    <a:pt x="1063989" y="527180"/>
                  </a:cubicBezTo>
                  <a:cubicBezTo>
                    <a:pt x="1065361" y="537010"/>
                    <a:pt x="1069476" y="545011"/>
                    <a:pt x="1075877" y="550268"/>
                  </a:cubicBezTo>
                  <a:cubicBezTo>
                    <a:pt x="1077020" y="551183"/>
                    <a:pt x="1078163" y="552097"/>
                    <a:pt x="1079534" y="552783"/>
                  </a:cubicBezTo>
                  <a:cubicBezTo>
                    <a:pt x="1088450" y="558269"/>
                    <a:pt x="1100337" y="559184"/>
                    <a:pt x="1113824" y="553926"/>
                  </a:cubicBezTo>
                  <a:cubicBezTo>
                    <a:pt x="1119311" y="551869"/>
                    <a:pt x="1124568" y="549583"/>
                    <a:pt x="1130055" y="547297"/>
                  </a:cubicBezTo>
                  <a:cubicBezTo>
                    <a:pt x="1138970" y="543410"/>
                    <a:pt x="1147657" y="538838"/>
                    <a:pt x="1155887" y="533352"/>
                  </a:cubicBezTo>
                  <a:cubicBezTo>
                    <a:pt x="1160230" y="530380"/>
                    <a:pt x="1164573" y="527866"/>
                    <a:pt x="1168917" y="525351"/>
                  </a:cubicBezTo>
                  <a:cubicBezTo>
                    <a:pt x="1177832" y="520550"/>
                    <a:pt x="1186748" y="517121"/>
                    <a:pt x="1196120" y="514607"/>
                  </a:cubicBezTo>
                  <a:cubicBezTo>
                    <a:pt x="1202978" y="512778"/>
                    <a:pt x="1210065" y="511406"/>
                    <a:pt x="1217151" y="510721"/>
                  </a:cubicBezTo>
                  <a:cubicBezTo>
                    <a:pt x="1221952" y="510263"/>
                    <a:pt x="1226753" y="510035"/>
                    <a:pt x="1231553" y="510263"/>
                  </a:cubicBezTo>
                  <a:cubicBezTo>
                    <a:pt x="1238868" y="510263"/>
                    <a:pt x="1246184" y="511178"/>
                    <a:pt x="1253499" y="512321"/>
                  </a:cubicBezTo>
                  <a:cubicBezTo>
                    <a:pt x="1258299" y="513235"/>
                    <a:pt x="1263329" y="514150"/>
                    <a:pt x="1268358" y="515521"/>
                  </a:cubicBezTo>
                  <a:cubicBezTo>
                    <a:pt x="1279788" y="518493"/>
                    <a:pt x="1290532" y="523751"/>
                    <a:pt x="1299905" y="531295"/>
                  </a:cubicBezTo>
                  <a:cubicBezTo>
                    <a:pt x="1302648" y="533581"/>
                    <a:pt x="1305391" y="535867"/>
                    <a:pt x="1308134" y="538610"/>
                  </a:cubicBezTo>
                  <a:cubicBezTo>
                    <a:pt x="1311563" y="542039"/>
                    <a:pt x="1314992" y="545925"/>
                    <a:pt x="1317964" y="550040"/>
                  </a:cubicBezTo>
                  <a:cubicBezTo>
                    <a:pt x="1320250" y="553240"/>
                    <a:pt x="1322307" y="556441"/>
                    <a:pt x="1324365" y="559870"/>
                  </a:cubicBezTo>
                  <a:cubicBezTo>
                    <a:pt x="1325051" y="561013"/>
                    <a:pt x="1325736" y="562156"/>
                    <a:pt x="1326194" y="563527"/>
                  </a:cubicBezTo>
                  <a:cubicBezTo>
                    <a:pt x="1327337" y="566042"/>
                    <a:pt x="1328480" y="568556"/>
                    <a:pt x="1329623" y="571071"/>
                  </a:cubicBezTo>
                  <a:cubicBezTo>
                    <a:pt x="1330766" y="573586"/>
                    <a:pt x="1331680" y="576329"/>
                    <a:pt x="1332594" y="579072"/>
                  </a:cubicBezTo>
                  <a:cubicBezTo>
                    <a:pt x="1333052" y="580444"/>
                    <a:pt x="1333509" y="581815"/>
                    <a:pt x="1333966" y="583187"/>
                  </a:cubicBezTo>
                  <a:cubicBezTo>
                    <a:pt x="1335566" y="588902"/>
                    <a:pt x="1336938" y="594845"/>
                    <a:pt x="1337624" y="601246"/>
                  </a:cubicBezTo>
                  <a:cubicBezTo>
                    <a:pt x="1338081" y="604447"/>
                    <a:pt x="1338309" y="607647"/>
                    <a:pt x="1338538" y="611076"/>
                  </a:cubicBezTo>
                  <a:cubicBezTo>
                    <a:pt x="1338767" y="615648"/>
                    <a:pt x="1338995" y="620677"/>
                    <a:pt x="1338995" y="625706"/>
                  </a:cubicBezTo>
                  <a:cubicBezTo>
                    <a:pt x="1338995" y="627764"/>
                    <a:pt x="1338995" y="630050"/>
                    <a:pt x="1338995" y="632107"/>
                  </a:cubicBezTo>
                  <a:cubicBezTo>
                    <a:pt x="1338995" y="633250"/>
                    <a:pt x="1338995" y="634393"/>
                    <a:pt x="1338767" y="635308"/>
                  </a:cubicBezTo>
                  <a:cubicBezTo>
                    <a:pt x="1338538" y="639651"/>
                    <a:pt x="1338081" y="644223"/>
                    <a:pt x="1337624" y="649024"/>
                  </a:cubicBezTo>
                  <a:cubicBezTo>
                    <a:pt x="1337395" y="650167"/>
                    <a:pt x="1337395" y="651310"/>
                    <a:pt x="1337166" y="652453"/>
                  </a:cubicBezTo>
                  <a:cubicBezTo>
                    <a:pt x="1330994" y="698173"/>
                    <a:pt x="1307448" y="749836"/>
                    <a:pt x="1238640" y="753037"/>
                  </a:cubicBezTo>
                  <a:cubicBezTo>
                    <a:pt x="1217609" y="753951"/>
                    <a:pt x="1192234" y="750522"/>
                    <a:pt x="1161830" y="740692"/>
                  </a:cubicBezTo>
                  <a:cubicBezTo>
                    <a:pt x="1157258" y="738178"/>
                    <a:pt x="1152229" y="736120"/>
                    <a:pt x="1147428" y="734749"/>
                  </a:cubicBezTo>
                  <a:cubicBezTo>
                    <a:pt x="1144914" y="734063"/>
                    <a:pt x="1142399" y="733377"/>
                    <a:pt x="1140113" y="732920"/>
                  </a:cubicBezTo>
                  <a:cubicBezTo>
                    <a:pt x="1137599" y="732463"/>
                    <a:pt x="1135084" y="732005"/>
                    <a:pt x="1132569" y="731777"/>
                  </a:cubicBezTo>
                  <a:cubicBezTo>
                    <a:pt x="1125026" y="730862"/>
                    <a:pt x="1117253" y="731091"/>
                    <a:pt x="1109481" y="731777"/>
                  </a:cubicBezTo>
                  <a:cubicBezTo>
                    <a:pt x="1106966" y="732005"/>
                    <a:pt x="1104223" y="732463"/>
                    <a:pt x="1101708" y="732691"/>
                  </a:cubicBezTo>
                  <a:cubicBezTo>
                    <a:pt x="1091421" y="734291"/>
                    <a:pt x="1084106" y="737035"/>
                    <a:pt x="1078848" y="741835"/>
                  </a:cubicBezTo>
                  <a:cubicBezTo>
                    <a:pt x="1077477" y="742978"/>
                    <a:pt x="1076334" y="744350"/>
                    <a:pt x="1075419" y="745950"/>
                  </a:cubicBezTo>
                  <a:cubicBezTo>
                    <a:pt x="1072448" y="750522"/>
                    <a:pt x="1070390" y="756466"/>
                    <a:pt x="1069247" y="764238"/>
                  </a:cubicBezTo>
                  <a:cubicBezTo>
                    <a:pt x="1068790" y="766753"/>
                    <a:pt x="1068561" y="769039"/>
                    <a:pt x="1068104" y="771553"/>
                  </a:cubicBezTo>
                  <a:cubicBezTo>
                    <a:pt x="1067418" y="776354"/>
                    <a:pt x="1066733" y="781383"/>
                    <a:pt x="1066275" y="786184"/>
                  </a:cubicBezTo>
                  <a:cubicBezTo>
                    <a:pt x="1065590" y="790984"/>
                    <a:pt x="1065132" y="796013"/>
                    <a:pt x="1064904" y="800814"/>
                  </a:cubicBezTo>
                  <a:cubicBezTo>
                    <a:pt x="1064447" y="805615"/>
                    <a:pt x="1064218" y="810644"/>
                    <a:pt x="1064218" y="815444"/>
                  </a:cubicBezTo>
                  <a:cubicBezTo>
                    <a:pt x="1064218" y="817959"/>
                    <a:pt x="1064218" y="820245"/>
                    <a:pt x="1064218" y="822760"/>
                  </a:cubicBezTo>
                  <a:cubicBezTo>
                    <a:pt x="1064447" y="830532"/>
                    <a:pt x="1064218" y="838304"/>
                    <a:pt x="1063761" y="846077"/>
                  </a:cubicBezTo>
                  <a:cubicBezTo>
                    <a:pt x="1063304" y="853849"/>
                    <a:pt x="1062618" y="861393"/>
                    <a:pt x="1061475" y="869165"/>
                  </a:cubicBezTo>
                  <a:cubicBezTo>
                    <a:pt x="1060560" y="876709"/>
                    <a:pt x="1059417" y="884482"/>
                    <a:pt x="1058046" y="892025"/>
                  </a:cubicBezTo>
                  <a:cubicBezTo>
                    <a:pt x="1056674" y="899569"/>
                    <a:pt x="1055303" y="907113"/>
                    <a:pt x="1053931" y="914885"/>
                  </a:cubicBezTo>
                  <a:cubicBezTo>
                    <a:pt x="1053017" y="919915"/>
                    <a:pt x="1051874" y="924944"/>
                    <a:pt x="1050959" y="929973"/>
                  </a:cubicBezTo>
                  <a:cubicBezTo>
                    <a:pt x="1050045" y="935002"/>
                    <a:pt x="1048902" y="940031"/>
                    <a:pt x="1047987" y="945061"/>
                  </a:cubicBezTo>
                  <a:cubicBezTo>
                    <a:pt x="1047530" y="947347"/>
                    <a:pt x="1047073" y="949861"/>
                    <a:pt x="1046387" y="952147"/>
                  </a:cubicBezTo>
                  <a:cubicBezTo>
                    <a:pt x="1045701" y="954433"/>
                    <a:pt x="1045244" y="956948"/>
                    <a:pt x="1044330" y="959234"/>
                  </a:cubicBezTo>
                  <a:cubicBezTo>
                    <a:pt x="1043644" y="961520"/>
                    <a:pt x="1042730" y="963806"/>
                    <a:pt x="1041587" y="966092"/>
                  </a:cubicBezTo>
                  <a:cubicBezTo>
                    <a:pt x="1040444" y="968378"/>
                    <a:pt x="1039301" y="970435"/>
                    <a:pt x="1037929" y="972493"/>
                  </a:cubicBezTo>
                  <a:cubicBezTo>
                    <a:pt x="1035872" y="975693"/>
                    <a:pt x="1033586" y="978665"/>
                    <a:pt x="1031071" y="981179"/>
                  </a:cubicBezTo>
                  <a:cubicBezTo>
                    <a:pt x="1023756" y="988952"/>
                    <a:pt x="1015069" y="993295"/>
                    <a:pt x="1002039" y="993524"/>
                  </a:cubicBezTo>
                  <a:cubicBezTo>
                    <a:pt x="997924" y="993524"/>
                    <a:pt x="993123" y="993752"/>
                    <a:pt x="987180" y="993752"/>
                  </a:cubicBezTo>
                  <a:cubicBezTo>
                    <a:pt x="985351" y="993752"/>
                    <a:pt x="983294" y="993752"/>
                    <a:pt x="981008" y="993752"/>
                  </a:cubicBezTo>
                  <a:cubicBezTo>
                    <a:pt x="979865" y="993752"/>
                    <a:pt x="978950" y="993752"/>
                    <a:pt x="977807" y="993752"/>
                  </a:cubicBezTo>
                  <a:cubicBezTo>
                    <a:pt x="975521" y="993752"/>
                    <a:pt x="973235" y="993752"/>
                    <a:pt x="970949" y="993752"/>
                  </a:cubicBezTo>
                  <a:cubicBezTo>
                    <a:pt x="969806" y="993752"/>
                    <a:pt x="968663" y="993752"/>
                    <a:pt x="967292" y="993752"/>
                  </a:cubicBezTo>
                  <a:cubicBezTo>
                    <a:pt x="964777" y="993752"/>
                    <a:pt x="962262" y="993752"/>
                    <a:pt x="959748" y="993752"/>
                  </a:cubicBezTo>
                  <a:cubicBezTo>
                    <a:pt x="955862" y="993752"/>
                    <a:pt x="951747" y="993981"/>
                    <a:pt x="947403" y="993981"/>
                  </a:cubicBezTo>
                  <a:cubicBezTo>
                    <a:pt x="944660" y="993981"/>
                    <a:pt x="941688" y="993981"/>
                    <a:pt x="938717" y="994210"/>
                  </a:cubicBezTo>
                  <a:cubicBezTo>
                    <a:pt x="937116" y="994210"/>
                    <a:pt x="935745" y="994210"/>
                    <a:pt x="934145" y="994210"/>
                  </a:cubicBezTo>
                  <a:cubicBezTo>
                    <a:pt x="929573" y="994210"/>
                    <a:pt x="924772" y="994438"/>
                    <a:pt x="919971" y="994438"/>
                  </a:cubicBezTo>
                  <a:cubicBezTo>
                    <a:pt x="913342" y="994438"/>
                    <a:pt x="906713" y="994667"/>
                    <a:pt x="899626" y="994667"/>
                  </a:cubicBezTo>
                  <a:cubicBezTo>
                    <a:pt x="887282" y="994895"/>
                    <a:pt x="874480" y="994895"/>
                    <a:pt x="860764" y="995124"/>
                  </a:cubicBezTo>
                  <a:cubicBezTo>
                    <a:pt x="856878" y="995124"/>
                    <a:pt x="852992" y="995124"/>
                    <a:pt x="849105" y="995353"/>
                  </a:cubicBezTo>
                  <a:cubicBezTo>
                    <a:pt x="799728" y="995810"/>
                    <a:pt x="743721" y="996496"/>
                    <a:pt x="687714" y="996724"/>
                  </a:cubicBezTo>
                  <a:cubicBezTo>
                    <a:pt x="685428" y="996724"/>
                    <a:pt x="683142" y="996724"/>
                    <a:pt x="681084" y="996724"/>
                  </a:cubicBezTo>
                  <a:cubicBezTo>
                    <a:pt x="676512" y="996724"/>
                    <a:pt x="672169" y="996724"/>
                    <a:pt x="667597" y="996724"/>
                  </a:cubicBezTo>
                  <a:cubicBezTo>
                    <a:pt x="665311" y="996724"/>
                    <a:pt x="663025" y="996724"/>
                    <a:pt x="660968" y="996724"/>
                  </a:cubicBezTo>
                  <a:cubicBezTo>
                    <a:pt x="647480" y="996724"/>
                    <a:pt x="634221" y="996724"/>
                    <a:pt x="620963" y="996724"/>
                  </a:cubicBezTo>
                  <a:cubicBezTo>
                    <a:pt x="620963" y="996724"/>
                    <a:pt x="620963" y="996724"/>
                    <a:pt x="620963" y="996724"/>
                  </a:cubicBezTo>
                  <a:cubicBezTo>
                    <a:pt x="590102" y="996724"/>
                    <a:pt x="560155" y="996724"/>
                    <a:pt x="532037" y="996496"/>
                  </a:cubicBezTo>
                  <a:cubicBezTo>
                    <a:pt x="524036" y="996496"/>
                    <a:pt x="516264" y="996267"/>
                    <a:pt x="508491" y="996267"/>
                  </a:cubicBezTo>
                  <a:cubicBezTo>
                    <a:pt x="498890" y="996267"/>
                    <a:pt x="489518" y="996038"/>
                    <a:pt x="480602" y="995810"/>
                  </a:cubicBezTo>
                  <a:cubicBezTo>
                    <a:pt x="478773" y="995810"/>
                    <a:pt x="476945" y="995810"/>
                    <a:pt x="475344" y="995810"/>
                  </a:cubicBezTo>
                  <a:cubicBezTo>
                    <a:pt x="468258" y="995581"/>
                    <a:pt x="461400" y="995581"/>
                    <a:pt x="454999" y="995353"/>
                  </a:cubicBezTo>
                  <a:cubicBezTo>
                    <a:pt x="453399" y="995353"/>
                    <a:pt x="451799" y="995353"/>
                    <a:pt x="450198" y="995124"/>
                  </a:cubicBezTo>
                  <a:cubicBezTo>
                    <a:pt x="448598" y="995124"/>
                    <a:pt x="446998" y="995124"/>
                    <a:pt x="445398" y="994895"/>
                  </a:cubicBezTo>
                  <a:cubicBezTo>
                    <a:pt x="442197" y="994895"/>
                    <a:pt x="439226" y="994667"/>
                    <a:pt x="436254" y="994667"/>
                  </a:cubicBezTo>
                  <a:cubicBezTo>
                    <a:pt x="433282" y="994667"/>
                    <a:pt x="430310" y="994438"/>
                    <a:pt x="427338" y="994438"/>
                  </a:cubicBezTo>
                  <a:cubicBezTo>
                    <a:pt x="424367" y="994438"/>
                    <a:pt x="421623" y="994210"/>
                    <a:pt x="418880" y="994210"/>
                  </a:cubicBezTo>
                  <a:cubicBezTo>
                    <a:pt x="416137" y="994210"/>
                    <a:pt x="413622" y="993981"/>
                    <a:pt x="411108" y="993981"/>
                  </a:cubicBezTo>
                  <a:cubicBezTo>
                    <a:pt x="409736" y="993981"/>
                    <a:pt x="408365" y="993752"/>
                    <a:pt x="407222" y="993752"/>
                  </a:cubicBezTo>
                  <a:cubicBezTo>
                    <a:pt x="404707" y="993524"/>
                    <a:pt x="402421" y="993524"/>
                    <a:pt x="400135" y="993295"/>
                  </a:cubicBezTo>
                  <a:cubicBezTo>
                    <a:pt x="398992" y="993295"/>
                    <a:pt x="397849" y="993067"/>
                    <a:pt x="396706" y="993067"/>
                  </a:cubicBezTo>
                  <a:cubicBezTo>
                    <a:pt x="395563" y="993067"/>
                    <a:pt x="394420" y="992838"/>
                    <a:pt x="393277" y="992838"/>
                  </a:cubicBezTo>
                  <a:cubicBezTo>
                    <a:pt x="391220" y="992609"/>
                    <a:pt x="389391" y="992609"/>
                    <a:pt x="387562" y="992381"/>
                  </a:cubicBezTo>
                  <a:cubicBezTo>
                    <a:pt x="386419" y="992381"/>
                    <a:pt x="385276" y="992152"/>
                    <a:pt x="384362" y="992152"/>
                  </a:cubicBezTo>
                  <a:cubicBezTo>
                    <a:pt x="382533" y="991924"/>
                    <a:pt x="380933" y="991924"/>
                    <a:pt x="379332" y="991695"/>
                  </a:cubicBezTo>
                  <a:cubicBezTo>
                    <a:pt x="377504" y="991466"/>
                    <a:pt x="375903" y="991238"/>
                    <a:pt x="374303" y="991238"/>
                  </a:cubicBezTo>
                  <a:cubicBezTo>
                    <a:pt x="372932" y="991009"/>
                    <a:pt x="371789" y="991009"/>
                    <a:pt x="370646" y="990781"/>
                  </a:cubicBezTo>
                  <a:cubicBezTo>
                    <a:pt x="369731" y="990552"/>
                    <a:pt x="369045" y="990552"/>
                    <a:pt x="368360" y="990323"/>
                  </a:cubicBezTo>
                  <a:cubicBezTo>
                    <a:pt x="367217" y="990095"/>
                    <a:pt x="366302" y="989866"/>
                    <a:pt x="365388" y="989866"/>
                  </a:cubicBezTo>
                  <a:cubicBezTo>
                    <a:pt x="364473" y="989638"/>
                    <a:pt x="363559" y="989409"/>
                    <a:pt x="362873" y="989180"/>
                  </a:cubicBezTo>
                  <a:lnTo>
                    <a:pt x="362873" y="989180"/>
                  </a:lnTo>
                  <a:cubicBezTo>
                    <a:pt x="362645" y="989180"/>
                    <a:pt x="362187" y="989180"/>
                    <a:pt x="361959" y="989180"/>
                  </a:cubicBezTo>
                  <a:cubicBezTo>
                    <a:pt x="361273" y="989180"/>
                    <a:pt x="360816" y="989180"/>
                    <a:pt x="360130" y="988952"/>
                  </a:cubicBezTo>
                  <a:cubicBezTo>
                    <a:pt x="359901" y="988952"/>
                    <a:pt x="359444" y="988723"/>
                    <a:pt x="359216" y="988723"/>
                  </a:cubicBezTo>
                  <a:cubicBezTo>
                    <a:pt x="358530" y="988495"/>
                    <a:pt x="357844" y="988037"/>
                    <a:pt x="357387" y="987809"/>
                  </a:cubicBezTo>
                  <a:cubicBezTo>
                    <a:pt x="355787" y="986894"/>
                    <a:pt x="354186" y="985294"/>
                    <a:pt x="352586" y="983694"/>
                  </a:cubicBezTo>
                  <a:cubicBezTo>
                    <a:pt x="352129" y="983237"/>
                    <a:pt x="351672" y="982780"/>
                    <a:pt x="351215" y="982094"/>
                  </a:cubicBezTo>
                  <a:cubicBezTo>
                    <a:pt x="350986" y="981637"/>
                    <a:pt x="350529" y="981179"/>
                    <a:pt x="350300" y="980951"/>
                  </a:cubicBezTo>
                  <a:cubicBezTo>
                    <a:pt x="349843" y="980494"/>
                    <a:pt x="349386" y="979808"/>
                    <a:pt x="348929" y="979351"/>
                  </a:cubicBezTo>
                  <a:cubicBezTo>
                    <a:pt x="348014" y="978208"/>
                    <a:pt x="347100" y="976836"/>
                    <a:pt x="346185" y="975693"/>
                  </a:cubicBezTo>
                  <a:cubicBezTo>
                    <a:pt x="345728" y="975007"/>
                    <a:pt x="345500" y="974550"/>
                    <a:pt x="345042" y="973864"/>
                  </a:cubicBezTo>
                  <a:cubicBezTo>
                    <a:pt x="343214" y="971121"/>
                    <a:pt x="341613" y="968149"/>
                    <a:pt x="340013" y="965635"/>
                  </a:cubicBezTo>
                  <a:cubicBezTo>
                    <a:pt x="339785" y="965177"/>
                    <a:pt x="339556" y="964949"/>
                    <a:pt x="339327" y="964492"/>
                  </a:cubicBezTo>
                  <a:cubicBezTo>
                    <a:pt x="338413" y="962663"/>
                    <a:pt x="337499" y="961063"/>
                    <a:pt x="336813" y="959691"/>
                  </a:cubicBezTo>
                  <a:cubicBezTo>
                    <a:pt x="325383" y="939346"/>
                    <a:pt x="324240" y="916943"/>
                    <a:pt x="322868" y="894769"/>
                  </a:cubicBezTo>
                  <a:cubicBezTo>
                    <a:pt x="322640" y="891568"/>
                    <a:pt x="322411" y="888368"/>
                    <a:pt x="322182" y="885167"/>
                  </a:cubicBezTo>
                  <a:cubicBezTo>
                    <a:pt x="321954" y="881281"/>
                    <a:pt x="321725" y="877395"/>
                    <a:pt x="321497" y="873509"/>
                  </a:cubicBezTo>
                  <a:cubicBezTo>
                    <a:pt x="321268" y="869623"/>
                    <a:pt x="321268" y="865736"/>
                    <a:pt x="321268" y="861850"/>
                  </a:cubicBezTo>
                  <a:cubicBezTo>
                    <a:pt x="321268" y="857964"/>
                    <a:pt x="321268" y="854078"/>
                    <a:pt x="321268" y="850192"/>
                  </a:cubicBezTo>
                  <a:cubicBezTo>
                    <a:pt x="321268" y="848134"/>
                    <a:pt x="321268" y="846305"/>
                    <a:pt x="321268" y="844248"/>
                  </a:cubicBezTo>
                  <a:cubicBezTo>
                    <a:pt x="321268" y="840362"/>
                    <a:pt x="321268" y="836476"/>
                    <a:pt x="321039" y="832589"/>
                  </a:cubicBezTo>
                  <a:cubicBezTo>
                    <a:pt x="320811" y="824817"/>
                    <a:pt x="320354" y="816816"/>
                    <a:pt x="319439" y="809044"/>
                  </a:cubicBezTo>
                  <a:cubicBezTo>
                    <a:pt x="318753" y="803100"/>
                    <a:pt x="317839" y="797385"/>
                    <a:pt x="316467" y="791441"/>
                  </a:cubicBezTo>
                  <a:cubicBezTo>
                    <a:pt x="315096" y="785041"/>
                    <a:pt x="313038" y="779097"/>
                    <a:pt x="310524" y="774068"/>
                  </a:cubicBezTo>
                  <a:cubicBezTo>
                    <a:pt x="309609" y="772468"/>
                    <a:pt x="308695" y="770639"/>
                    <a:pt x="307781" y="769267"/>
                  </a:cubicBezTo>
                  <a:cubicBezTo>
                    <a:pt x="306866" y="767667"/>
                    <a:pt x="305723" y="766295"/>
                    <a:pt x="304580" y="764924"/>
                  </a:cubicBezTo>
                  <a:cubicBezTo>
                    <a:pt x="304123" y="764238"/>
                    <a:pt x="303437" y="763552"/>
                    <a:pt x="302980" y="762866"/>
                  </a:cubicBezTo>
                  <a:cubicBezTo>
                    <a:pt x="301837" y="761495"/>
                    <a:pt x="300694" y="760352"/>
                    <a:pt x="299322" y="759209"/>
                  </a:cubicBezTo>
                  <a:cubicBezTo>
                    <a:pt x="298637" y="758752"/>
                    <a:pt x="297951" y="758066"/>
                    <a:pt x="297494" y="757609"/>
                  </a:cubicBezTo>
                  <a:cubicBezTo>
                    <a:pt x="296351" y="756694"/>
                    <a:pt x="295436" y="756008"/>
                    <a:pt x="294293" y="755323"/>
                  </a:cubicBezTo>
                  <a:cubicBezTo>
                    <a:pt x="293379" y="754637"/>
                    <a:pt x="292236" y="753951"/>
                    <a:pt x="291321" y="753494"/>
                  </a:cubicBezTo>
                  <a:cubicBezTo>
                    <a:pt x="290636" y="753037"/>
                    <a:pt x="289950" y="752808"/>
                    <a:pt x="289035" y="752351"/>
                  </a:cubicBezTo>
                  <a:cubicBezTo>
                    <a:pt x="287435" y="751665"/>
                    <a:pt x="285835" y="750979"/>
                    <a:pt x="284235" y="750522"/>
                  </a:cubicBezTo>
                  <a:cubicBezTo>
                    <a:pt x="282406" y="749836"/>
                    <a:pt x="280577" y="749379"/>
                    <a:pt x="278748" y="749150"/>
                  </a:cubicBezTo>
                  <a:cubicBezTo>
                    <a:pt x="275319" y="748465"/>
                    <a:pt x="271890" y="748236"/>
                    <a:pt x="268233" y="748236"/>
                  </a:cubicBezTo>
                  <a:cubicBezTo>
                    <a:pt x="268233" y="748236"/>
                    <a:pt x="268233" y="748236"/>
                    <a:pt x="268233" y="748236"/>
                  </a:cubicBezTo>
                  <a:cubicBezTo>
                    <a:pt x="262518" y="748236"/>
                    <a:pt x="256346" y="749150"/>
                    <a:pt x="249716" y="750979"/>
                  </a:cubicBezTo>
                  <a:cubicBezTo>
                    <a:pt x="228456" y="756694"/>
                    <a:pt x="207425" y="759666"/>
                    <a:pt x="185708" y="758294"/>
                  </a:cubicBezTo>
                  <a:cubicBezTo>
                    <a:pt x="159648" y="756466"/>
                    <a:pt x="135645" y="748922"/>
                    <a:pt x="113470" y="735206"/>
                  </a:cubicBezTo>
                  <a:cubicBezTo>
                    <a:pt x="109356" y="732691"/>
                    <a:pt x="105469" y="729948"/>
                    <a:pt x="102040" y="726748"/>
                  </a:cubicBezTo>
                  <a:cubicBezTo>
                    <a:pt x="97011" y="722176"/>
                    <a:pt x="92668" y="716689"/>
                    <a:pt x="89467" y="710288"/>
                  </a:cubicBezTo>
                  <a:cubicBezTo>
                    <a:pt x="87410" y="706174"/>
                    <a:pt x="85581" y="701373"/>
                    <a:pt x="84438" y="696344"/>
                  </a:cubicBezTo>
                  <a:cubicBezTo>
                    <a:pt x="83752" y="693829"/>
                    <a:pt x="83524" y="691086"/>
                    <a:pt x="83067" y="688343"/>
                  </a:cubicBezTo>
                  <a:lnTo>
                    <a:pt x="83067" y="688343"/>
                  </a:lnTo>
                  <a:cubicBezTo>
                    <a:pt x="89467" y="689029"/>
                    <a:pt x="95182" y="689714"/>
                    <a:pt x="101126" y="690172"/>
                  </a:cubicBezTo>
                  <a:cubicBezTo>
                    <a:pt x="105698" y="690629"/>
                    <a:pt x="110041" y="691086"/>
                    <a:pt x="114613" y="691315"/>
                  </a:cubicBezTo>
                  <a:cubicBezTo>
                    <a:pt x="131073" y="692458"/>
                    <a:pt x="146389" y="689486"/>
                    <a:pt x="155076" y="673484"/>
                  </a:cubicBezTo>
                  <a:cubicBezTo>
                    <a:pt x="163763" y="657253"/>
                    <a:pt x="161705" y="640794"/>
                    <a:pt x="151418" y="626164"/>
                  </a:cubicBezTo>
                  <a:cubicBezTo>
                    <a:pt x="139988" y="610390"/>
                    <a:pt x="126729" y="595760"/>
                    <a:pt x="114842" y="579986"/>
                  </a:cubicBezTo>
                  <a:cubicBezTo>
                    <a:pt x="100669" y="561241"/>
                    <a:pt x="100897" y="561013"/>
                    <a:pt x="114613" y="541810"/>
                  </a:cubicBezTo>
                  <a:cubicBezTo>
                    <a:pt x="135645" y="511864"/>
                    <a:pt x="196452" y="476202"/>
                    <a:pt x="275091" y="520322"/>
                  </a:cubicBezTo>
                  <a:cubicBezTo>
                    <a:pt x="291093" y="532209"/>
                    <a:pt x="306638" y="530837"/>
                    <a:pt x="316925" y="513235"/>
                  </a:cubicBezTo>
                  <a:cubicBezTo>
                    <a:pt x="323097" y="502720"/>
                    <a:pt x="325611" y="491290"/>
                    <a:pt x="324240" y="479174"/>
                  </a:cubicBezTo>
                  <a:cubicBezTo>
                    <a:pt x="319439" y="438026"/>
                    <a:pt x="323783" y="396878"/>
                    <a:pt x="321954" y="355501"/>
                  </a:cubicBezTo>
                  <a:cubicBezTo>
                    <a:pt x="321725" y="349786"/>
                    <a:pt x="321954" y="343385"/>
                    <a:pt x="323783" y="338128"/>
                  </a:cubicBezTo>
                  <a:cubicBezTo>
                    <a:pt x="330412" y="318239"/>
                    <a:pt x="351443" y="313896"/>
                    <a:pt x="365845" y="328984"/>
                  </a:cubicBezTo>
                  <a:cubicBezTo>
                    <a:pt x="375903" y="339728"/>
                    <a:pt x="377732" y="353215"/>
                    <a:pt x="377961" y="367388"/>
                  </a:cubicBezTo>
                  <a:cubicBezTo>
                    <a:pt x="378418" y="394820"/>
                    <a:pt x="377046" y="422252"/>
                    <a:pt x="382304" y="449456"/>
                  </a:cubicBezTo>
                  <a:cubicBezTo>
                    <a:pt x="385962" y="469115"/>
                    <a:pt x="395563" y="481460"/>
                    <a:pt x="414080" y="487632"/>
                  </a:cubicBezTo>
                  <a:cubicBezTo>
                    <a:pt x="433739" y="494033"/>
                    <a:pt x="448827" y="486718"/>
                    <a:pt x="461628" y="473002"/>
                  </a:cubicBezTo>
                  <a:cubicBezTo>
                    <a:pt x="489975" y="442369"/>
                    <a:pt x="494318" y="404650"/>
                    <a:pt x="489518" y="365788"/>
                  </a:cubicBezTo>
                  <a:cubicBezTo>
                    <a:pt x="487232" y="346814"/>
                    <a:pt x="480145" y="328298"/>
                    <a:pt x="475344" y="309324"/>
                  </a:cubicBezTo>
                  <a:cubicBezTo>
                    <a:pt x="488146" y="303152"/>
                    <a:pt x="500490" y="302695"/>
                    <a:pt x="513292" y="304523"/>
                  </a:cubicBezTo>
                  <a:close/>
                  <a:moveTo>
                    <a:pt x="34146" y="216741"/>
                  </a:moveTo>
                  <a:cubicBezTo>
                    <a:pt x="33918" y="149533"/>
                    <a:pt x="79409" y="97412"/>
                    <a:pt x="146160" y="99241"/>
                  </a:cubicBezTo>
                  <a:cubicBezTo>
                    <a:pt x="214283" y="94211"/>
                    <a:pt x="268461" y="171935"/>
                    <a:pt x="268461" y="222685"/>
                  </a:cubicBezTo>
                  <a:cubicBezTo>
                    <a:pt x="268461" y="275034"/>
                    <a:pt x="213140" y="338813"/>
                    <a:pt x="153933" y="335384"/>
                  </a:cubicBezTo>
                  <a:cubicBezTo>
                    <a:pt x="83752" y="331498"/>
                    <a:pt x="34146" y="289893"/>
                    <a:pt x="34146" y="216741"/>
                  </a:cubicBezTo>
                  <a:close/>
                  <a:moveTo>
                    <a:pt x="127186" y="368760"/>
                  </a:moveTo>
                  <a:cubicBezTo>
                    <a:pt x="130387" y="361902"/>
                    <a:pt x="132902" y="354358"/>
                    <a:pt x="143417" y="355044"/>
                  </a:cubicBezTo>
                  <a:cubicBezTo>
                    <a:pt x="209254" y="359159"/>
                    <a:pt x="249259" y="322354"/>
                    <a:pt x="278291" y="268862"/>
                  </a:cubicBezTo>
                  <a:cubicBezTo>
                    <a:pt x="279663" y="266347"/>
                    <a:pt x="281263" y="263604"/>
                    <a:pt x="282177" y="260861"/>
                  </a:cubicBezTo>
                  <a:cubicBezTo>
                    <a:pt x="285606" y="252403"/>
                    <a:pt x="290864" y="249202"/>
                    <a:pt x="300465" y="251031"/>
                  </a:cubicBezTo>
                  <a:cubicBezTo>
                    <a:pt x="348929" y="260861"/>
                    <a:pt x="394649" y="277549"/>
                    <a:pt x="437397" y="302009"/>
                  </a:cubicBezTo>
                  <a:cubicBezTo>
                    <a:pt x="445169" y="306581"/>
                    <a:pt x="450884" y="312982"/>
                    <a:pt x="454770" y="321440"/>
                  </a:cubicBezTo>
                  <a:cubicBezTo>
                    <a:pt x="471458" y="359616"/>
                    <a:pt x="477402" y="398478"/>
                    <a:pt x="461857" y="438483"/>
                  </a:cubicBezTo>
                  <a:cubicBezTo>
                    <a:pt x="459800" y="443969"/>
                    <a:pt x="456828" y="449227"/>
                    <a:pt x="453170" y="453571"/>
                  </a:cubicBezTo>
                  <a:cubicBezTo>
                    <a:pt x="445398" y="462715"/>
                    <a:pt x="436482" y="471630"/>
                    <a:pt x="423452" y="469115"/>
                  </a:cubicBezTo>
                  <a:cubicBezTo>
                    <a:pt x="408365" y="466144"/>
                    <a:pt x="404707" y="452885"/>
                    <a:pt x="402650" y="440083"/>
                  </a:cubicBezTo>
                  <a:cubicBezTo>
                    <a:pt x="398306" y="414937"/>
                    <a:pt x="397392" y="389334"/>
                    <a:pt x="397849" y="363731"/>
                  </a:cubicBezTo>
                  <a:cubicBezTo>
                    <a:pt x="398306" y="344528"/>
                    <a:pt x="393963" y="326698"/>
                    <a:pt x="379790" y="312296"/>
                  </a:cubicBezTo>
                  <a:cubicBezTo>
                    <a:pt x="366302" y="298580"/>
                    <a:pt x="322411" y="296751"/>
                    <a:pt x="308695" y="309553"/>
                  </a:cubicBezTo>
                  <a:cubicBezTo>
                    <a:pt x="300923" y="316868"/>
                    <a:pt x="299780" y="326469"/>
                    <a:pt x="299780" y="336527"/>
                  </a:cubicBezTo>
                  <a:cubicBezTo>
                    <a:pt x="300008" y="360988"/>
                    <a:pt x="301608" y="447398"/>
                    <a:pt x="301608" y="466144"/>
                  </a:cubicBezTo>
                  <a:cubicBezTo>
                    <a:pt x="301608" y="475973"/>
                    <a:pt x="301837" y="485803"/>
                    <a:pt x="300008" y="495404"/>
                  </a:cubicBezTo>
                  <a:cubicBezTo>
                    <a:pt x="298408" y="504548"/>
                    <a:pt x="293607" y="509120"/>
                    <a:pt x="283320" y="503405"/>
                  </a:cubicBezTo>
                  <a:cubicBezTo>
                    <a:pt x="269604" y="495633"/>
                    <a:pt x="201253" y="447170"/>
                    <a:pt x="122386" y="503177"/>
                  </a:cubicBezTo>
                  <a:cubicBezTo>
                    <a:pt x="120328" y="505006"/>
                    <a:pt x="116671" y="507749"/>
                    <a:pt x="114842" y="507063"/>
                  </a:cubicBezTo>
                  <a:cubicBezTo>
                    <a:pt x="94497" y="499748"/>
                    <a:pt x="90382" y="516207"/>
                    <a:pt x="82609" y="528094"/>
                  </a:cubicBezTo>
                  <a:cubicBezTo>
                    <a:pt x="68208" y="550040"/>
                    <a:pt x="67750" y="550268"/>
                    <a:pt x="82838" y="571071"/>
                  </a:cubicBezTo>
                  <a:cubicBezTo>
                    <a:pt x="97240" y="590731"/>
                    <a:pt x="113242" y="609476"/>
                    <a:pt x="127872" y="629364"/>
                  </a:cubicBezTo>
                  <a:cubicBezTo>
                    <a:pt x="135188" y="639194"/>
                    <a:pt x="145475" y="649481"/>
                    <a:pt x="136102" y="663654"/>
                  </a:cubicBezTo>
                  <a:cubicBezTo>
                    <a:pt x="129472" y="673712"/>
                    <a:pt x="111870" y="674855"/>
                    <a:pt x="95640" y="665026"/>
                  </a:cubicBezTo>
                  <a:cubicBezTo>
                    <a:pt x="72094" y="650624"/>
                    <a:pt x="51063" y="632336"/>
                    <a:pt x="35746" y="609247"/>
                  </a:cubicBezTo>
                  <a:cubicBezTo>
                    <a:pt x="19516" y="584558"/>
                    <a:pt x="19973" y="557355"/>
                    <a:pt x="30031" y="530152"/>
                  </a:cubicBezTo>
                  <a:cubicBezTo>
                    <a:pt x="34832" y="517121"/>
                    <a:pt x="42604" y="505691"/>
                    <a:pt x="50605" y="494490"/>
                  </a:cubicBezTo>
                  <a:cubicBezTo>
                    <a:pt x="79638" y="454485"/>
                    <a:pt x="106155" y="413108"/>
                    <a:pt x="127186" y="368760"/>
                  </a:cubicBezTo>
                  <a:close/>
                </a:path>
              </a:pathLst>
            </a:custGeom>
            <a:solidFill>
              <a:srgbClr val="000000"/>
            </a:solidFill>
            <a:ln w="2286" cap="flat">
              <a:noFill/>
              <a:prstDash val="solid"/>
              <a:miter/>
            </a:ln>
          </p:spPr>
          <p:txBody>
            <a:bodyPr rtlCol="0" anchor="ctr"/>
            <a:lstStyle/>
            <a:p>
              <a:endParaRPr lang="en-US"/>
            </a:p>
          </p:txBody>
        </p:sp>
        <p:sp>
          <p:nvSpPr>
            <p:cNvPr id="97" name="Freeform 155">
              <a:extLst>
                <a:ext uri="{FF2B5EF4-FFF2-40B4-BE49-F238E27FC236}">
                  <a16:creationId xmlns:a16="http://schemas.microsoft.com/office/drawing/2014/main" id="{20A0E642-3A0B-4324-F770-B5669EA6D750}"/>
                </a:ext>
              </a:extLst>
            </p:cNvPr>
            <p:cNvSpPr/>
            <p:nvPr/>
          </p:nvSpPr>
          <p:spPr>
            <a:xfrm>
              <a:off x="2318125" y="5630468"/>
              <a:ext cx="70050" cy="184493"/>
            </a:xfrm>
            <a:custGeom>
              <a:avLst/>
              <a:gdLst>
                <a:gd name="connsiteX0" fmla="*/ 62439 w 70050"/>
                <a:gd name="connsiteY0" fmla="*/ 184429 h 184493"/>
                <a:gd name="connsiteX1" fmla="*/ 69525 w 70050"/>
                <a:gd name="connsiteY1" fmla="*/ 180772 h 184493"/>
                <a:gd name="connsiteX2" fmla="*/ 68611 w 70050"/>
                <a:gd name="connsiteY2" fmla="*/ 172771 h 184493"/>
                <a:gd name="connsiteX3" fmla="*/ 62439 w 70050"/>
                <a:gd name="connsiteY3" fmla="*/ 166598 h 184493"/>
                <a:gd name="connsiteX4" fmla="*/ 30663 w 70050"/>
                <a:gd name="connsiteY4" fmla="*/ 55956 h 184493"/>
                <a:gd name="connsiteX5" fmla="*/ 46208 w 70050"/>
                <a:gd name="connsiteY5" fmla="*/ 15037 h 184493"/>
                <a:gd name="connsiteX6" fmla="*/ 44836 w 70050"/>
                <a:gd name="connsiteY6" fmla="*/ 2006 h 184493"/>
                <a:gd name="connsiteX7" fmla="*/ 31578 w 70050"/>
                <a:gd name="connsiteY7" fmla="*/ 3607 h 184493"/>
                <a:gd name="connsiteX8" fmla="*/ 17862 w 70050"/>
                <a:gd name="connsiteY8" fmla="*/ 18694 h 184493"/>
                <a:gd name="connsiteX9" fmla="*/ 259 w 70050"/>
                <a:gd name="connsiteY9" fmla="*/ 101219 h 184493"/>
                <a:gd name="connsiteX10" fmla="*/ 31349 w 70050"/>
                <a:gd name="connsiteY10" fmla="*/ 168427 h 184493"/>
                <a:gd name="connsiteX11" fmla="*/ 62439 w 70050"/>
                <a:gd name="connsiteY11" fmla="*/ 184429 h 18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050" h="184493">
                  <a:moveTo>
                    <a:pt x="62439" y="184429"/>
                  </a:moveTo>
                  <a:cubicBezTo>
                    <a:pt x="64496" y="184886"/>
                    <a:pt x="68382" y="182829"/>
                    <a:pt x="69525" y="180772"/>
                  </a:cubicBezTo>
                  <a:cubicBezTo>
                    <a:pt x="70668" y="178714"/>
                    <a:pt x="69754" y="175057"/>
                    <a:pt x="68611" y="172771"/>
                  </a:cubicBezTo>
                  <a:cubicBezTo>
                    <a:pt x="67239" y="170256"/>
                    <a:pt x="64725" y="168427"/>
                    <a:pt x="62439" y="166598"/>
                  </a:cubicBezTo>
                  <a:cubicBezTo>
                    <a:pt x="25405" y="137338"/>
                    <a:pt x="19005" y="99390"/>
                    <a:pt x="30663" y="55956"/>
                  </a:cubicBezTo>
                  <a:cubicBezTo>
                    <a:pt x="34549" y="41783"/>
                    <a:pt x="38893" y="27838"/>
                    <a:pt x="46208" y="15037"/>
                  </a:cubicBezTo>
                  <a:cubicBezTo>
                    <a:pt x="48723" y="10693"/>
                    <a:pt x="49637" y="5664"/>
                    <a:pt x="44836" y="2006"/>
                  </a:cubicBezTo>
                  <a:cubicBezTo>
                    <a:pt x="40036" y="-1651"/>
                    <a:pt x="35235" y="178"/>
                    <a:pt x="31578" y="3607"/>
                  </a:cubicBezTo>
                  <a:cubicBezTo>
                    <a:pt x="26548" y="8179"/>
                    <a:pt x="21062" y="12979"/>
                    <a:pt x="17862" y="18694"/>
                  </a:cubicBezTo>
                  <a:cubicBezTo>
                    <a:pt x="5746" y="41554"/>
                    <a:pt x="1174" y="66472"/>
                    <a:pt x="259" y="101219"/>
                  </a:cubicBezTo>
                  <a:cubicBezTo>
                    <a:pt x="-2027" y="122707"/>
                    <a:pt x="11004" y="146939"/>
                    <a:pt x="31349" y="168427"/>
                  </a:cubicBezTo>
                  <a:cubicBezTo>
                    <a:pt x="40264" y="177571"/>
                    <a:pt x="51009" y="181686"/>
                    <a:pt x="62439" y="184429"/>
                  </a:cubicBezTo>
                  <a:close/>
                </a:path>
              </a:pathLst>
            </a:custGeom>
            <a:solidFill>
              <a:srgbClr val="000000"/>
            </a:solidFill>
            <a:ln w="2286" cap="flat">
              <a:noFill/>
              <a:prstDash val="solid"/>
              <a:miter/>
            </a:ln>
          </p:spPr>
          <p:txBody>
            <a:bodyPr rtlCol="0" anchor="ctr"/>
            <a:lstStyle/>
            <a:p>
              <a:endParaRPr lang="en-US"/>
            </a:p>
          </p:txBody>
        </p:sp>
        <p:sp>
          <p:nvSpPr>
            <p:cNvPr id="98" name="Freeform 156">
              <a:extLst>
                <a:ext uri="{FF2B5EF4-FFF2-40B4-BE49-F238E27FC236}">
                  <a16:creationId xmlns:a16="http://schemas.microsoft.com/office/drawing/2014/main" id="{A87C21AE-EB73-09EB-F651-FE305FDD1D25}"/>
                </a:ext>
              </a:extLst>
            </p:cNvPr>
            <p:cNvSpPr/>
            <p:nvPr/>
          </p:nvSpPr>
          <p:spPr>
            <a:xfrm>
              <a:off x="3718331" y="5906475"/>
              <a:ext cx="148423" cy="136817"/>
            </a:xfrm>
            <a:custGeom>
              <a:avLst/>
              <a:gdLst>
                <a:gd name="connsiteX0" fmla="*/ 143104 w 148423"/>
                <a:gd name="connsiteY0" fmla="*/ 1006 h 136817"/>
                <a:gd name="connsiteX1" fmla="*/ 126873 w 148423"/>
                <a:gd name="connsiteY1" fmla="*/ 9693 h 136817"/>
                <a:gd name="connsiteX2" fmla="*/ 125273 w 148423"/>
                <a:gd name="connsiteY2" fmla="*/ 15179 h 136817"/>
                <a:gd name="connsiteX3" fmla="*/ 15088 w 148423"/>
                <a:gd name="connsiteY3" fmla="*/ 121478 h 136817"/>
                <a:gd name="connsiteX4" fmla="*/ 0 w 148423"/>
                <a:gd name="connsiteY4" fmla="*/ 131537 h 136817"/>
                <a:gd name="connsiteX5" fmla="*/ 2972 w 148423"/>
                <a:gd name="connsiteY5" fmla="*/ 135194 h 136817"/>
                <a:gd name="connsiteX6" fmla="*/ 11430 w 148423"/>
                <a:gd name="connsiteY6" fmla="*/ 136795 h 136817"/>
                <a:gd name="connsiteX7" fmla="*/ 114300 w 148423"/>
                <a:gd name="connsiteY7" fmla="*/ 81245 h 136817"/>
                <a:gd name="connsiteX8" fmla="*/ 147676 w 148423"/>
                <a:gd name="connsiteY8" fmla="*/ 16322 h 136817"/>
                <a:gd name="connsiteX9" fmla="*/ 143104 w 148423"/>
                <a:gd name="connsiteY9" fmla="*/ 1006 h 13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423" h="136817">
                  <a:moveTo>
                    <a:pt x="143104" y="1006"/>
                  </a:moveTo>
                  <a:cubicBezTo>
                    <a:pt x="135103" y="-2423"/>
                    <a:pt x="130531" y="3521"/>
                    <a:pt x="126873" y="9693"/>
                  </a:cubicBezTo>
                  <a:cubicBezTo>
                    <a:pt x="125959" y="11293"/>
                    <a:pt x="125730" y="13351"/>
                    <a:pt x="125273" y="15179"/>
                  </a:cubicBezTo>
                  <a:cubicBezTo>
                    <a:pt x="109957" y="72787"/>
                    <a:pt x="71780" y="106848"/>
                    <a:pt x="15088" y="121478"/>
                  </a:cubicBezTo>
                  <a:cubicBezTo>
                    <a:pt x="9373" y="122850"/>
                    <a:pt x="3658" y="124222"/>
                    <a:pt x="0" y="131537"/>
                  </a:cubicBezTo>
                  <a:cubicBezTo>
                    <a:pt x="1829" y="133823"/>
                    <a:pt x="2286" y="134966"/>
                    <a:pt x="2972" y="135194"/>
                  </a:cubicBezTo>
                  <a:cubicBezTo>
                    <a:pt x="5715" y="135880"/>
                    <a:pt x="8458" y="136566"/>
                    <a:pt x="11430" y="136795"/>
                  </a:cubicBezTo>
                  <a:cubicBezTo>
                    <a:pt x="56236" y="137709"/>
                    <a:pt x="86639" y="110963"/>
                    <a:pt x="114300" y="81245"/>
                  </a:cubicBezTo>
                  <a:cubicBezTo>
                    <a:pt x="130988" y="63185"/>
                    <a:pt x="141961" y="40783"/>
                    <a:pt x="147676" y="16322"/>
                  </a:cubicBezTo>
                  <a:cubicBezTo>
                    <a:pt x="148819" y="10836"/>
                    <a:pt x="149504" y="3749"/>
                    <a:pt x="143104" y="1006"/>
                  </a:cubicBezTo>
                  <a:close/>
                </a:path>
              </a:pathLst>
            </a:custGeom>
            <a:solidFill>
              <a:srgbClr val="000000"/>
            </a:solidFill>
            <a:ln w="2286" cap="flat">
              <a:noFill/>
              <a:prstDash val="solid"/>
              <a:miter/>
            </a:ln>
          </p:spPr>
          <p:txBody>
            <a:bodyPr rtlCol="0" anchor="ctr"/>
            <a:lstStyle/>
            <a:p>
              <a:endParaRPr lang="en-US"/>
            </a:p>
          </p:txBody>
        </p:sp>
        <p:sp>
          <p:nvSpPr>
            <p:cNvPr id="99" name="Freeform 157">
              <a:extLst>
                <a:ext uri="{FF2B5EF4-FFF2-40B4-BE49-F238E27FC236}">
                  <a16:creationId xmlns:a16="http://schemas.microsoft.com/office/drawing/2014/main" id="{E700E926-923E-2477-B5C5-00E390B1E540}"/>
                </a:ext>
              </a:extLst>
            </p:cNvPr>
            <p:cNvSpPr/>
            <p:nvPr/>
          </p:nvSpPr>
          <p:spPr>
            <a:xfrm>
              <a:off x="3520947" y="6180886"/>
              <a:ext cx="174066" cy="19649"/>
            </a:xfrm>
            <a:custGeom>
              <a:avLst/>
              <a:gdLst>
                <a:gd name="connsiteX0" fmla="*/ 174067 w 174066"/>
                <a:gd name="connsiteY0" fmla="*/ 12573 h 19649"/>
                <a:gd name="connsiteX1" fmla="*/ 117145 w 174066"/>
                <a:gd name="connsiteY1" fmla="*/ 1143 h 19649"/>
                <a:gd name="connsiteX2" fmla="*/ 14275 w 174066"/>
                <a:gd name="connsiteY2" fmla="*/ 0 h 19649"/>
                <a:gd name="connsiteX3" fmla="*/ 102 w 174066"/>
                <a:gd name="connsiteY3" fmla="*/ 7772 h 19649"/>
                <a:gd name="connsiteX4" fmla="*/ 14047 w 174066"/>
                <a:gd name="connsiteY4" fmla="*/ 18974 h 19649"/>
                <a:gd name="connsiteX5" fmla="*/ 28677 w 174066"/>
                <a:gd name="connsiteY5" fmla="*/ 18974 h 19649"/>
                <a:gd name="connsiteX6" fmla="*/ 93142 w 174066"/>
                <a:gd name="connsiteY6" fmla="*/ 19202 h 19649"/>
                <a:gd name="connsiteX7" fmla="*/ 174067 w 174066"/>
                <a:gd name="connsiteY7" fmla="*/ 12573 h 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66" h="19649">
                  <a:moveTo>
                    <a:pt x="174067" y="12573"/>
                  </a:moveTo>
                  <a:cubicBezTo>
                    <a:pt x="152350" y="228"/>
                    <a:pt x="134519" y="1371"/>
                    <a:pt x="117145" y="1143"/>
                  </a:cubicBezTo>
                  <a:cubicBezTo>
                    <a:pt x="82855" y="457"/>
                    <a:pt x="48565" y="228"/>
                    <a:pt x="14275" y="0"/>
                  </a:cubicBezTo>
                  <a:cubicBezTo>
                    <a:pt x="8560" y="0"/>
                    <a:pt x="1017" y="686"/>
                    <a:pt x="102" y="7772"/>
                  </a:cubicBezTo>
                  <a:cubicBezTo>
                    <a:pt x="-1041" y="16916"/>
                    <a:pt x="7646" y="17831"/>
                    <a:pt x="14047" y="18974"/>
                  </a:cubicBezTo>
                  <a:cubicBezTo>
                    <a:pt x="18847" y="19888"/>
                    <a:pt x="23877" y="19431"/>
                    <a:pt x="28677" y="18974"/>
                  </a:cubicBezTo>
                  <a:cubicBezTo>
                    <a:pt x="50166" y="17602"/>
                    <a:pt x="71654" y="18059"/>
                    <a:pt x="93142" y="19202"/>
                  </a:cubicBezTo>
                  <a:cubicBezTo>
                    <a:pt x="118288" y="20117"/>
                    <a:pt x="143434" y="20345"/>
                    <a:pt x="174067" y="12573"/>
                  </a:cubicBezTo>
                  <a:close/>
                </a:path>
              </a:pathLst>
            </a:custGeom>
            <a:solidFill>
              <a:srgbClr val="000000"/>
            </a:solidFill>
            <a:ln w="2286" cap="flat">
              <a:noFill/>
              <a:prstDash val="solid"/>
              <a:miter/>
            </a:ln>
          </p:spPr>
          <p:txBody>
            <a:bodyPr rtlCol="0" anchor="ctr"/>
            <a:lstStyle/>
            <a:p>
              <a:endParaRPr lang="en-US"/>
            </a:p>
          </p:txBody>
        </p:sp>
        <p:sp>
          <p:nvSpPr>
            <p:cNvPr id="100" name="Freeform 158">
              <a:extLst>
                <a:ext uri="{FF2B5EF4-FFF2-40B4-BE49-F238E27FC236}">
                  <a16:creationId xmlns:a16="http://schemas.microsoft.com/office/drawing/2014/main" id="{3ACBE89D-1C17-ADBE-8C4A-61A7D52B9B37}"/>
                </a:ext>
              </a:extLst>
            </p:cNvPr>
            <p:cNvSpPr/>
            <p:nvPr/>
          </p:nvSpPr>
          <p:spPr>
            <a:xfrm>
              <a:off x="2314720" y="6174987"/>
              <a:ext cx="138080" cy="22358"/>
            </a:xfrm>
            <a:custGeom>
              <a:avLst/>
              <a:gdLst>
                <a:gd name="connsiteX0" fmla="*/ 12808 w 138080"/>
                <a:gd name="connsiteY0" fmla="*/ 19387 h 22358"/>
                <a:gd name="connsiteX1" fmla="*/ 138081 w 138080"/>
                <a:gd name="connsiteY1" fmla="*/ 22359 h 22358"/>
                <a:gd name="connsiteX2" fmla="*/ 100133 w 138080"/>
                <a:gd name="connsiteY2" fmla="*/ 642 h 22358"/>
                <a:gd name="connsiteX3" fmla="*/ 12122 w 138080"/>
                <a:gd name="connsiteY3" fmla="*/ 413 h 22358"/>
                <a:gd name="connsiteX4" fmla="*/ 6 w 138080"/>
                <a:gd name="connsiteY4" fmla="*/ 10243 h 22358"/>
                <a:gd name="connsiteX5" fmla="*/ 12808 w 138080"/>
                <a:gd name="connsiteY5" fmla="*/ 19387 h 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80" h="22358">
                  <a:moveTo>
                    <a:pt x="12808" y="19387"/>
                  </a:moveTo>
                  <a:cubicBezTo>
                    <a:pt x="54413" y="22816"/>
                    <a:pt x="96018" y="18930"/>
                    <a:pt x="138081" y="22359"/>
                  </a:cubicBezTo>
                  <a:cubicBezTo>
                    <a:pt x="128022" y="7729"/>
                    <a:pt x="114764" y="1328"/>
                    <a:pt x="100133" y="642"/>
                  </a:cubicBezTo>
                  <a:cubicBezTo>
                    <a:pt x="70872" y="-501"/>
                    <a:pt x="41383" y="185"/>
                    <a:pt x="12122" y="413"/>
                  </a:cubicBezTo>
                  <a:cubicBezTo>
                    <a:pt x="5721" y="413"/>
                    <a:pt x="-222" y="3385"/>
                    <a:pt x="6" y="10243"/>
                  </a:cubicBezTo>
                  <a:cubicBezTo>
                    <a:pt x="6" y="17558"/>
                    <a:pt x="6864" y="18930"/>
                    <a:pt x="12808" y="19387"/>
                  </a:cubicBezTo>
                  <a:close/>
                </a:path>
              </a:pathLst>
            </a:custGeom>
            <a:solidFill>
              <a:srgbClr val="000000"/>
            </a:solidFill>
            <a:ln w="2286"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AC223647-8E38-693C-6D53-FF0EC8149047}"/>
              </a:ext>
            </a:extLst>
          </p:cNvPr>
          <p:cNvGrpSpPr/>
          <p:nvPr/>
        </p:nvGrpSpPr>
        <p:grpSpPr>
          <a:xfrm>
            <a:off x="5990886" y="-61377"/>
            <a:ext cx="1754197" cy="1200329"/>
            <a:chOff x="819266" y="1028625"/>
            <a:chExt cx="1015997" cy="1177569"/>
          </a:xfrm>
          <a:solidFill>
            <a:srgbClr val="EE4F27"/>
          </a:solidFill>
        </p:grpSpPr>
        <p:sp>
          <p:nvSpPr>
            <p:cNvPr id="9" name="Oval 8">
              <a:extLst>
                <a:ext uri="{FF2B5EF4-FFF2-40B4-BE49-F238E27FC236}">
                  <a16:creationId xmlns:a16="http://schemas.microsoft.com/office/drawing/2014/main" id="{44D84EB6-6C30-07C0-C7ED-72CDB9714B06}"/>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 name="TextBox 11">
              <a:extLst>
                <a:ext uri="{FF2B5EF4-FFF2-40B4-BE49-F238E27FC236}">
                  <a16:creationId xmlns:a16="http://schemas.microsoft.com/office/drawing/2014/main" id="{7DDC3219-20DA-8ABF-0B8B-3DA191615ABF}"/>
                </a:ext>
              </a:extLst>
            </p:cNvPr>
            <p:cNvSpPr txBox="1"/>
            <p:nvPr/>
          </p:nvSpPr>
          <p:spPr>
            <a:xfrm>
              <a:off x="819266" y="1028625"/>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3</a:t>
              </a:r>
            </a:p>
          </p:txBody>
        </p:sp>
      </p:grpSp>
    </p:spTree>
    <p:extLst>
      <p:ext uri="{BB962C8B-B14F-4D97-AF65-F5344CB8AC3E}">
        <p14:creationId xmlns:p14="http://schemas.microsoft.com/office/powerpoint/2010/main" val="37108518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7EF56-7737-5CBC-DA92-9F1612AEE9A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C9AC100-7853-54A1-0E51-E26DD87486BD}"/>
              </a:ext>
            </a:extLst>
          </p:cNvPr>
          <p:cNvSpPr/>
          <p:nvPr/>
        </p:nvSpPr>
        <p:spPr>
          <a:xfrm>
            <a:off x="356853" y="268958"/>
            <a:ext cx="6845968" cy="2141835"/>
          </a:xfrm>
          <a:prstGeom prst="rect">
            <a:avLst/>
          </a:prstGeom>
          <a:solidFill>
            <a:srgbClr val="7550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49E07B8B-7D12-239F-5A80-9CCA2A6033D1}"/>
              </a:ext>
            </a:extLst>
          </p:cNvPr>
          <p:cNvSpPr txBox="1"/>
          <p:nvPr/>
        </p:nvSpPr>
        <p:spPr>
          <a:xfrm>
            <a:off x="2169436" y="581268"/>
            <a:ext cx="4698547" cy="1754326"/>
          </a:xfrm>
          <a:prstGeom prst="rect">
            <a:avLst/>
          </a:prstGeom>
          <a:noFill/>
        </p:spPr>
        <p:txBody>
          <a:bodyPr wrap="square" rtlCol="0">
            <a:spAutoFit/>
          </a:bodyPr>
          <a:lstStyle/>
          <a:p>
            <a:r>
              <a:rPr lang="en-US" sz="3600" b="1" dirty="0">
                <a:solidFill>
                  <a:schemeClr val="bg1"/>
                </a:solidFill>
              </a:rPr>
              <a:t>Implementation Clinic: </a:t>
            </a:r>
            <a:r>
              <a:rPr lang="en-US" sz="3600" dirty="0">
                <a:solidFill>
                  <a:schemeClr val="bg1"/>
                </a:solidFill>
              </a:rPr>
              <a:t>Implement Safeguards and Documentation</a:t>
            </a:r>
          </a:p>
        </p:txBody>
      </p:sp>
      <p:sp>
        <p:nvSpPr>
          <p:cNvPr id="10" name="Rectangle 9">
            <a:extLst>
              <a:ext uri="{FF2B5EF4-FFF2-40B4-BE49-F238E27FC236}">
                <a16:creationId xmlns:a16="http://schemas.microsoft.com/office/drawing/2014/main" id="{4B530B9A-AFA9-8AAC-9CDE-AC1EBC3D516E}"/>
              </a:ext>
            </a:extLst>
          </p:cNvPr>
          <p:cNvSpPr/>
          <p:nvPr/>
        </p:nvSpPr>
        <p:spPr>
          <a:xfrm>
            <a:off x="356853" y="2424070"/>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D2BB41D3-5A7F-15B1-265E-2BEA74DDFAA2}"/>
              </a:ext>
            </a:extLst>
          </p:cNvPr>
          <p:cNvSpPr txBox="1"/>
          <p:nvPr/>
        </p:nvSpPr>
        <p:spPr>
          <a:xfrm>
            <a:off x="691690" y="2545784"/>
            <a:ext cx="6176294" cy="2554545"/>
          </a:xfrm>
          <a:prstGeom prst="rect">
            <a:avLst/>
          </a:prstGeom>
          <a:noFill/>
        </p:spPr>
        <p:txBody>
          <a:bodyPr wrap="square" rtlCol="0">
            <a:spAutoFit/>
          </a:bodyPr>
          <a:lstStyle/>
          <a:p>
            <a:r>
              <a:rPr lang="en-US" sz="1600" dirty="0"/>
              <a:t>For instance, provide captions or transcripts for audio, ensure color contrasts in app are good for color-blind users, consider an alternate experience if someone can’t use VR (maybe a video of what’s in the headset so they’re not excluded). Implement these if feasible, or at least note them and perhaps plan to address in future updates if time is short.</a:t>
            </a:r>
          </a:p>
          <a:p>
            <a:endParaRPr lang="en-US" sz="1600" dirty="0"/>
          </a:p>
          <a:p>
            <a:r>
              <a:rPr lang="en-US" sz="1600" dirty="0"/>
              <a:t>Document everything – keep a file of content sources and rights, data handling procedures – so if any question arises, you can quickly show you did your homework.</a:t>
            </a:r>
          </a:p>
          <a:p>
            <a:endParaRPr lang="en-IE" sz="1600" dirty="0">
              <a:solidFill>
                <a:schemeClr val="tx1">
                  <a:lumMod val="75000"/>
                  <a:lumOff val="25000"/>
                </a:schemeClr>
              </a:solidFill>
            </a:endParaRPr>
          </a:p>
        </p:txBody>
      </p:sp>
      <p:grpSp>
        <p:nvGrpSpPr>
          <p:cNvPr id="4" name="Graphic 4">
            <a:extLst>
              <a:ext uri="{FF2B5EF4-FFF2-40B4-BE49-F238E27FC236}">
                <a16:creationId xmlns:a16="http://schemas.microsoft.com/office/drawing/2014/main" id="{FAFF5405-2DF3-9352-12E9-6D8F032E0BCE}"/>
              </a:ext>
            </a:extLst>
          </p:cNvPr>
          <p:cNvGrpSpPr/>
          <p:nvPr/>
        </p:nvGrpSpPr>
        <p:grpSpPr>
          <a:xfrm>
            <a:off x="487129" y="830179"/>
            <a:ext cx="1552033" cy="1019392"/>
            <a:chOff x="2314720" y="5191934"/>
            <a:chExt cx="1552033" cy="1019392"/>
          </a:xfrm>
        </p:grpSpPr>
        <p:sp>
          <p:nvSpPr>
            <p:cNvPr id="5" name="Freeform 69">
              <a:extLst>
                <a:ext uri="{FF2B5EF4-FFF2-40B4-BE49-F238E27FC236}">
                  <a16:creationId xmlns:a16="http://schemas.microsoft.com/office/drawing/2014/main" id="{39A86D5A-9B24-FB4F-4774-D369F68F9040}"/>
                </a:ext>
              </a:extLst>
            </p:cNvPr>
            <p:cNvSpPr/>
            <p:nvPr/>
          </p:nvSpPr>
          <p:spPr>
            <a:xfrm>
              <a:off x="3230956" y="5294376"/>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600"/>
                    <a:pt x="686" y="2286"/>
                  </a:cubicBezTo>
                  <a:cubicBezTo>
                    <a:pt x="457"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6" name="Freeform 70">
              <a:extLst>
                <a:ext uri="{FF2B5EF4-FFF2-40B4-BE49-F238E27FC236}">
                  <a16:creationId xmlns:a16="http://schemas.microsoft.com/office/drawing/2014/main" id="{FCDBCDAB-14D6-C9C2-450E-C81E7DFD4937}"/>
                </a:ext>
              </a:extLst>
            </p:cNvPr>
            <p:cNvSpPr/>
            <p:nvPr/>
          </p:nvSpPr>
          <p:spPr>
            <a:xfrm>
              <a:off x="3235299" y="5312206"/>
              <a:ext cx="457" cy="2057"/>
            </a:xfrm>
            <a:custGeom>
              <a:avLst/>
              <a:gdLst>
                <a:gd name="connsiteX0" fmla="*/ 0 w 457"/>
                <a:gd name="connsiteY0" fmla="*/ 0 h 2057"/>
                <a:gd name="connsiteX1" fmla="*/ 457 w 457"/>
                <a:gd name="connsiteY1" fmla="*/ 2057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1"/>
                    <a:pt x="457" y="2057"/>
                  </a:cubicBezTo>
                  <a:cubicBezTo>
                    <a:pt x="457" y="1371"/>
                    <a:pt x="229" y="686"/>
                    <a:pt x="0" y="0"/>
                  </a:cubicBezTo>
                  <a:close/>
                </a:path>
              </a:pathLst>
            </a:custGeom>
            <a:solidFill>
              <a:srgbClr val="FFFFFF"/>
            </a:solidFill>
            <a:ln w="2286" cap="flat">
              <a:noFill/>
              <a:prstDash val="solid"/>
              <a:miter/>
            </a:ln>
          </p:spPr>
          <p:txBody>
            <a:bodyPr rtlCol="0" anchor="ctr"/>
            <a:lstStyle/>
            <a:p>
              <a:endParaRPr lang="en-US"/>
            </a:p>
          </p:txBody>
        </p:sp>
        <p:sp>
          <p:nvSpPr>
            <p:cNvPr id="7" name="Freeform 71">
              <a:extLst>
                <a:ext uri="{FF2B5EF4-FFF2-40B4-BE49-F238E27FC236}">
                  <a16:creationId xmlns:a16="http://schemas.microsoft.com/office/drawing/2014/main" id="{6AB39C3A-AEE2-23E7-7EA2-960AB49C0D7B}"/>
                </a:ext>
              </a:extLst>
            </p:cNvPr>
            <p:cNvSpPr/>
            <p:nvPr/>
          </p:nvSpPr>
          <p:spPr>
            <a:xfrm>
              <a:off x="3234385" y="5307406"/>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229" y="1372"/>
                    <a:pt x="457" y="2286"/>
                  </a:cubicBezTo>
                  <a:cubicBezTo>
                    <a:pt x="229" y="1600"/>
                    <a:pt x="229" y="686"/>
                    <a:pt x="0" y="0"/>
                  </a:cubicBezTo>
                  <a:close/>
                </a:path>
              </a:pathLst>
            </a:custGeom>
            <a:solidFill>
              <a:srgbClr val="FFFFFF"/>
            </a:solidFill>
            <a:ln w="2286" cap="flat">
              <a:noFill/>
              <a:prstDash val="solid"/>
              <a:miter/>
            </a:ln>
          </p:spPr>
          <p:txBody>
            <a:bodyPr rtlCol="0" anchor="ctr"/>
            <a:lstStyle/>
            <a:p>
              <a:endParaRPr lang="en-US"/>
            </a:p>
          </p:txBody>
        </p:sp>
        <p:sp>
          <p:nvSpPr>
            <p:cNvPr id="14" name="Freeform 72">
              <a:extLst>
                <a:ext uri="{FF2B5EF4-FFF2-40B4-BE49-F238E27FC236}">
                  <a16:creationId xmlns:a16="http://schemas.microsoft.com/office/drawing/2014/main" id="{1A025822-BF92-968D-33C6-704ED8F9008C}"/>
                </a:ext>
              </a:extLst>
            </p:cNvPr>
            <p:cNvSpPr/>
            <p:nvPr/>
          </p:nvSpPr>
          <p:spPr>
            <a:xfrm>
              <a:off x="3233470" y="5302834"/>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457" y="1372"/>
                    <a:pt x="457" y="2286"/>
                  </a:cubicBezTo>
                  <a:cubicBezTo>
                    <a:pt x="229" y="1600"/>
                    <a:pt x="0" y="915"/>
                    <a:pt x="0" y="0"/>
                  </a:cubicBezTo>
                  <a:close/>
                </a:path>
              </a:pathLst>
            </a:custGeom>
            <a:solidFill>
              <a:srgbClr val="FFFFFF"/>
            </a:solidFill>
            <a:ln w="2286" cap="flat">
              <a:noFill/>
              <a:prstDash val="solid"/>
              <a:miter/>
            </a:ln>
          </p:spPr>
          <p:txBody>
            <a:bodyPr rtlCol="0" anchor="ctr"/>
            <a:lstStyle/>
            <a:p>
              <a:endParaRPr lang="en-US"/>
            </a:p>
          </p:txBody>
        </p:sp>
        <p:sp>
          <p:nvSpPr>
            <p:cNvPr id="15" name="Freeform 73">
              <a:extLst>
                <a:ext uri="{FF2B5EF4-FFF2-40B4-BE49-F238E27FC236}">
                  <a16:creationId xmlns:a16="http://schemas.microsoft.com/office/drawing/2014/main" id="{C25A0E06-CD43-5214-8C65-BBE764FAD1E4}"/>
                </a:ext>
              </a:extLst>
            </p:cNvPr>
            <p:cNvSpPr/>
            <p:nvPr/>
          </p:nvSpPr>
          <p:spPr>
            <a:xfrm>
              <a:off x="3232327" y="5298490"/>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371"/>
                    <a:pt x="686" y="2286"/>
                  </a:cubicBezTo>
                  <a:cubicBezTo>
                    <a:pt x="229" y="1600"/>
                    <a:pt x="0" y="686"/>
                    <a:pt x="0" y="0"/>
                  </a:cubicBezTo>
                  <a:close/>
                </a:path>
              </a:pathLst>
            </a:custGeom>
            <a:solidFill>
              <a:srgbClr val="FFFFFF"/>
            </a:solidFill>
            <a:ln w="2286" cap="flat">
              <a:noFill/>
              <a:prstDash val="solid"/>
              <a:miter/>
            </a:ln>
          </p:spPr>
          <p:txBody>
            <a:bodyPr rtlCol="0" anchor="ctr"/>
            <a:lstStyle/>
            <a:p>
              <a:endParaRPr lang="en-US"/>
            </a:p>
          </p:txBody>
        </p:sp>
        <p:sp>
          <p:nvSpPr>
            <p:cNvPr id="16" name="Freeform 74">
              <a:extLst>
                <a:ext uri="{FF2B5EF4-FFF2-40B4-BE49-F238E27FC236}">
                  <a16:creationId xmlns:a16="http://schemas.microsoft.com/office/drawing/2014/main" id="{96C4E9FA-6109-25E9-0A0A-B59A6E484CDF}"/>
                </a:ext>
              </a:extLst>
            </p:cNvPr>
            <p:cNvSpPr/>
            <p:nvPr/>
          </p:nvSpPr>
          <p:spPr>
            <a:xfrm>
              <a:off x="3211525" y="5450967"/>
              <a:ext cx="2286" cy="228"/>
            </a:xfrm>
            <a:custGeom>
              <a:avLst/>
              <a:gdLst>
                <a:gd name="connsiteX0" fmla="*/ 0 w 2286"/>
                <a:gd name="connsiteY0" fmla="*/ 0 h 228"/>
                <a:gd name="connsiteX1" fmla="*/ 0 w 2286"/>
                <a:gd name="connsiteY1" fmla="*/ 229 h 228"/>
                <a:gd name="connsiteX2" fmla="*/ 0 w 2286"/>
                <a:gd name="connsiteY2" fmla="*/ 0 h 228"/>
              </a:gdLst>
              <a:ahLst/>
              <a:cxnLst>
                <a:cxn ang="0">
                  <a:pos x="connsiteX0" y="connsiteY0"/>
                </a:cxn>
                <a:cxn ang="0">
                  <a:pos x="connsiteX1" y="connsiteY1"/>
                </a:cxn>
                <a:cxn ang="0">
                  <a:pos x="connsiteX2" y="connsiteY2"/>
                </a:cxn>
              </a:cxnLst>
              <a:rect l="l" t="t" r="r" b="b"/>
              <a:pathLst>
                <a:path w="2286" h="228">
                  <a:moveTo>
                    <a:pt x="0" y="0"/>
                  </a:moveTo>
                  <a:cubicBezTo>
                    <a:pt x="0" y="0"/>
                    <a:pt x="0" y="229"/>
                    <a:pt x="0" y="229"/>
                  </a:cubicBezTo>
                  <a:cubicBezTo>
                    <a:pt x="0" y="229"/>
                    <a:pt x="0" y="0"/>
                    <a:pt x="0" y="0"/>
                  </a:cubicBezTo>
                  <a:close/>
                </a:path>
              </a:pathLst>
            </a:custGeom>
            <a:solidFill>
              <a:srgbClr val="FFFFFF"/>
            </a:solidFill>
            <a:ln w="2286" cap="flat">
              <a:noFill/>
              <a:prstDash val="solid"/>
              <a:miter/>
            </a:ln>
          </p:spPr>
          <p:txBody>
            <a:bodyPr rtlCol="0" anchor="ctr"/>
            <a:lstStyle/>
            <a:p>
              <a:endParaRPr lang="en-US"/>
            </a:p>
          </p:txBody>
        </p:sp>
        <p:sp>
          <p:nvSpPr>
            <p:cNvPr id="17" name="Freeform 75">
              <a:extLst>
                <a:ext uri="{FF2B5EF4-FFF2-40B4-BE49-F238E27FC236}">
                  <a16:creationId xmlns:a16="http://schemas.microsoft.com/office/drawing/2014/main" id="{16494354-AEDD-53B2-8CDD-999113ABAD50}"/>
                </a:ext>
              </a:extLst>
            </p:cNvPr>
            <p:cNvSpPr/>
            <p:nvPr/>
          </p:nvSpPr>
          <p:spPr>
            <a:xfrm>
              <a:off x="3212039" y="5447080"/>
              <a:ext cx="171" cy="685"/>
            </a:xfrm>
            <a:custGeom>
              <a:avLst/>
              <a:gdLst>
                <a:gd name="connsiteX0" fmla="*/ 171 w 171"/>
                <a:gd name="connsiteY0" fmla="*/ 0 h 685"/>
                <a:gd name="connsiteX1" fmla="*/ 171 w 171"/>
                <a:gd name="connsiteY1" fmla="*/ 686 h 685"/>
                <a:gd name="connsiteX2" fmla="*/ 171 w 171"/>
                <a:gd name="connsiteY2" fmla="*/ 0 h 685"/>
              </a:gdLst>
              <a:ahLst/>
              <a:cxnLst>
                <a:cxn ang="0">
                  <a:pos x="connsiteX0" y="connsiteY0"/>
                </a:cxn>
                <a:cxn ang="0">
                  <a:pos x="connsiteX1" y="connsiteY1"/>
                </a:cxn>
                <a:cxn ang="0">
                  <a:pos x="connsiteX2" y="connsiteY2"/>
                </a:cxn>
              </a:cxnLst>
              <a:rect l="l" t="t" r="r" b="b"/>
              <a:pathLst>
                <a:path w="171" h="685">
                  <a:moveTo>
                    <a:pt x="171" y="0"/>
                  </a:moveTo>
                  <a:cubicBezTo>
                    <a:pt x="171" y="228"/>
                    <a:pt x="171" y="457"/>
                    <a:pt x="171" y="686"/>
                  </a:cubicBezTo>
                  <a:cubicBezTo>
                    <a:pt x="-57" y="457"/>
                    <a:pt x="-57" y="228"/>
                    <a:pt x="171" y="0"/>
                  </a:cubicBezTo>
                  <a:close/>
                </a:path>
              </a:pathLst>
            </a:custGeom>
            <a:solidFill>
              <a:srgbClr val="FFFFFF"/>
            </a:solidFill>
            <a:ln w="2286" cap="flat">
              <a:noFill/>
              <a:prstDash val="solid"/>
              <a:miter/>
            </a:ln>
          </p:spPr>
          <p:txBody>
            <a:bodyPr rtlCol="0" anchor="ctr"/>
            <a:lstStyle/>
            <a:p>
              <a:endParaRPr lang="en-US"/>
            </a:p>
          </p:txBody>
        </p:sp>
        <p:sp>
          <p:nvSpPr>
            <p:cNvPr id="18" name="Freeform 76">
              <a:extLst>
                <a:ext uri="{FF2B5EF4-FFF2-40B4-BE49-F238E27FC236}">
                  <a16:creationId xmlns:a16="http://schemas.microsoft.com/office/drawing/2014/main" id="{2FE86788-FCCC-AF36-BF8E-87A8458C5C90}"/>
                </a:ext>
              </a:extLst>
            </p:cNvPr>
            <p:cNvSpPr/>
            <p:nvPr/>
          </p:nvSpPr>
          <p:spPr>
            <a:xfrm>
              <a:off x="3236214" y="5317007"/>
              <a:ext cx="457" cy="2057"/>
            </a:xfrm>
            <a:custGeom>
              <a:avLst/>
              <a:gdLst>
                <a:gd name="connsiteX0" fmla="*/ 0 w 457"/>
                <a:gd name="connsiteY0" fmla="*/ 0 h 2057"/>
                <a:gd name="connsiteX1" fmla="*/ 457 w 457"/>
                <a:gd name="connsiteY1" fmla="*/ 2058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2"/>
                    <a:pt x="457" y="2058"/>
                  </a:cubicBezTo>
                  <a:cubicBezTo>
                    <a:pt x="229"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19" name="Freeform 77">
              <a:extLst>
                <a:ext uri="{FF2B5EF4-FFF2-40B4-BE49-F238E27FC236}">
                  <a16:creationId xmlns:a16="http://schemas.microsoft.com/office/drawing/2014/main" id="{5301C28F-7C42-E444-6866-AAAA3FED2D2A}"/>
                </a:ext>
              </a:extLst>
            </p:cNvPr>
            <p:cNvSpPr/>
            <p:nvPr/>
          </p:nvSpPr>
          <p:spPr>
            <a:xfrm>
              <a:off x="3229813" y="5290032"/>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5"/>
                    <a:pt x="457" y="1600"/>
                    <a:pt x="686" y="2286"/>
                  </a:cubicBezTo>
                  <a:cubicBezTo>
                    <a:pt x="457" y="1600"/>
                    <a:pt x="229" y="914"/>
                    <a:pt x="0" y="0"/>
                  </a:cubicBezTo>
                  <a:close/>
                </a:path>
              </a:pathLst>
            </a:custGeom>
            <a:solidFill>
              <a:srgbClr val="FFFFFF"/>
            </a:solidFill>
            <a:ln w="2286" cap="flat">
              <a:noFill/>
              <a:prstDash val="solid"/>
              <a:miter/>
            </a:ln>
          </p:spPr>
          <p:txBody>
            <a:bodyPr rtlCol="0" anchor="ctr"/>
            <a:lstStyle/>
            <a:p>
              <a:endParaRPr lang="en-US"/>
            </a:p>
          </p:txBody>
        </p:sp>
        <p:sp>
          <p:nvSpPr>
            <p:cNvPr id="20" name="Freeform 78">
              <a:extLst>
                <a:ext uri="{FF2B5EF4-FFF2-40B4-BE49-F238E27FC236}">
                  <a16:creationId xmlns:a16="http://schemas.microsoft.com/office/drawing/2014/main" id="{87BB9144-6B92-4EB4-7DF5-E4C4F72ABBA7}"/>
                </a:ext>
              </a:extLst>
            </p:cNvPr>
            <p:cNvSpPr/>
            <p:nvPr/>
          </p:nvSpPr>
          <p:spPr>
            <a:xfrm>
              <a:off x="3220212" y="5395417"/>
              <a:ext cx="7772" cy="23774"/>
            </a:xfrm>
            <a:custGeom>
              <a:avLst/>
              <a:gdLst>
                <a:gd name="connsiteX0" fmla="*/ 7772 w 7772"/>
                <a:gd name="connsiteY0" fmla="*/ 0 h 23774"/>
                <a:gd name="connsiteX1" fmla="*/ 0 w 7772"/>
                <a:gd name="connsiteY1" fmla="*/ 23775 h 23774"/>
                <a:gd name="connsiteX2" fmla="*/ 7772 w 7772"/>
                <a:gd name="connsiteY2" fmla="*/ 0 h 23774"/>
              </a:gdLst>
              <a:ahLst/>
              <a:cxnLst>
                <a:cxn ang="0">
                  <a:pos x="connsiteX0" y="connsiteY0"/>
                </a:cxn>
                <a:cxn ang="0">
                  <a:pos x="connsiteX1" y="connsiteY1"/>
                </a:cxn>
                <a:cxn ang="0">
                  <a:pos x="connsiteX2" y="connsiteY2"/>
                </a:cxn>
              </a:cxnLst>
              <a:rect l="l" t="t" r="r" b="b"/>
              <a:pathLst>
                <a:path w="7772" h="23774">
                  <a:moveTo>
                    <a:pt x="7772" y="0"/>
                  </a:moveTo>
                  <a:cubicBezTo>
                    <a:pt x="5258" y="8001"/>
                    <a:pt x="2515" y="15774"/>
                    <a:pt x="0" y="23775"/>
                  </a:cubicBezTo>
                  <a:cubicBezTo>
                    <a:pt x="2743" y="16002"/>
                    <a:pt x="5258" y="8001"/>
                    <a:pt x="7772" y="0"/>
                  </a:cubicBezTo>
                  <a:close/>
                </a:path>
              </a:pathLst>
            </a:custGeom>
            <a:solidFill>
              <a:srgbClr val="FFFFFF"/>
            </a:solidFill>
            <a:ln w="2286" cap="flat">
              <a:noFill/>
              <a:prstDash val="solid"/>
              <a:miter/>
            </a:ln>
          </p:spPr>
          <p:txBody>
            <a:bodyPr rtlCol="0" anchor="ctr"/>
            <a:lstStyle/>
            <a:p>
              <a:endParaRPr lang="en-US"/>
            </a:p>
          </p:txBody>
        </p:sp>
        <p:sp>
          <p:nvSpPr>
            <p:cNvPr id="21" name="Freeform 79">
              <a:extLst>
                <a:ext uri="{FF2B5EF4-FFF2-40B4-BE49-F238E27FC236}">
                  <a16:creationId xmlns:a16="http://schemas.microsoft.com/office/drawing/2014/main" id="{748DE390-EA15-DBD0-1295-8C3C84B05489}"/>
                </a:ext>
              </a:extLst>
            </p:cNvPr>
            <p:cNvSpPr/>
            <p:nvPr/>
          </p:nvSpPr>
          <p:spPr>
            <a:xfrm>
              <a:off x="3237128" y="5322265"/>
              <a:ext cx="228" cy="1600"/>
            </a:xfrm>
            <a:custGeom>
              <a:avLst/>
              <a:gdLst>
                <a:gd name="connsiteX0" fmla="*/ 0 w 228"/>
                <a:gd name="connsiteY0" fmla="*/ 0 h 1600"/>
                <a:gd name="connsiteX1" fmla="*/ 229 w 228"/>
                <a:gd name="connsiteY1" fmla="*/ 1600 h 1600"/>
                <a:gd name="connsiteX2" fmla="*/ 0 w 228"/>
                <a:gd name="connsiteY2" fmla="*/ 0 h 1600"/>
              </a:gdLst>
              <a:ahLst/>
              <a:cxnLst>
                <a:cxn ang="0">
                  <a:pos x="connsiteX0" y="connsiteY0"/>
                </a:cxn>
                <a:cxn ang="0">
                  <a:pos x="connsiteX1" y="connsiteY1"/>
                </a:cxn>
                <a:cxn ang="0">
                  <a:pos x="connsiteX2" y="connsiteY2"/>
                </a:cxn>
              </a:cxnLst>
              <a:rect l="l" t="t" r="r" b="b"/>
              <a:pathLst>
                <a:path w="228" h="1600">
                  <a:moveTo>
                    <a:pt x="0" y="0"/>
                  </a:moveTo>
                  <a:cubicBezTo>
                    <a:pt x="0" y="457"/>
                    <a:pt x="229" y="1143"/>
                    <a:pt x="229" y="1600"/>
                  </a:cubicBezTo>
                  <a:cubicBezTo>
                    <a:pt x="229" y="1143"/>
                    <a:pt x="0" y="686"/>
                    <a:pt x="0" y="0"/>
                  </a:cubicBezTo>
                  <a:close/>
                </a:path>
              </a:pathLst>
            </a:custGeom>
            <a:solidFill>
              <a:srgbClr val="FFFFFF"/>
            </a:solidFill>
            <a:ln w="2286" cap="flat">
              <a:noFill/>
              <a:prstDash val="solid"/>
              <a:miter/>
            </a:ln>
          </p:spPr>
          <p:txBody>
            <a:bodyPr rtlCol="0" anchor="ctr"/>
            <a:lstStyle/>
            <a:p>
              <a:endParaRPr lang="en-US"/>
            </a:p>
          </p:txBody>
        </p:sp>
        <p:sp>
          <p:nvSpPr>
            <p:cNvPr id="22" name="Freeform 80">
              <a:extLst>
                <a:ext uri="{FF2B5EF4-FFF2-40B4-BE49-F238E27FC236}">
                  <a16:creationId xmlns:a16="http://schemas.microsoft.com/office/drawing/2014/main" id="{2C0A959E-3D79-A367-D94C-9BBE9B96531D}"/>
                </a:ext>
              </a:extLst>
            </p:cNvPr>
            <p:cNvSpPr/>
            <p:nvPr/>
          </p:nvSpPr>
          <p:spPr>
            <a:xfrm>
              <a:off x="3206953" y="5251170"/>
              <a:ext cx="2286" cy="2286"/>
            </a:xfrm>
            <a:custGeom>
              <a:avLst/>
              <a:gdLst>
                <a:gd name="connsiteX0" fmla="*/ 0 w 2286"/>
                <a:gd name="connsiteY0" fmla="*/ 0 h 2286"/>
                <a:gd name="connsiteX1" fmla="*/ 2286 w 2286"/>
                <a:gd name="connsiteY1" fmla="*/ 2286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686" y="685"/>
                    <a:pt x="1372" y="1600"/>
                    <a:pt x="2286" y="2286"/>
                  </a:cubicBezTo>
                  <a:cubicBezTo>
                    <a:pt x="1600" y="1600"/>
                    <a:pt x="914" y="914"/>
                    <a:pt x="0" y="0"/>
                  </a:cubicBezTo>
                  <a:close/>
                </a:path>
              </a:pathLst>
            </a:custGeom>
            <a:solidFill>
              <a:srgbClr val="FFFFFF"/>
            </a:solidFill>
            <a:ln w="2286" cap="flat">
              <a:noFill/>
              <a:prstDash val="solid"/>
              <a:miter/>
            </a:ln>
          </p:spPr>
          <p:txBody>
            <a:bodyPr rtlCol="0" anchor="ctr"/>
            <a:lstStyle/>
            <a:p>
              <a:endParaRPr lang="en-US"/>
            </a:p>
          </p:txBody>
        </p:sp>
        <p:sp>
          <p:nvSpPr>
            <p:cNvPr id="23" name="Freeform 81">
              <a:extLst>
                <a:ext uri="{FF2B5EF4-FFF2-40B4-BE49-F238E27FC236}">
                  <a16:creationId xmlns:a16="http://schemas.microsoft.com/office/drawing/2014/main" id="{E2D0CFB4-7FAA-70A0-83AA-99EBD00532EC}"/>
                </a:ext>
              </a:extLst>
            </p:cNvPr>
            <p:cNvSpPr/>
            <p:nvPr/>
          </p:nvSpPr>
          <p:spPr>
            <a:xfrm>
              <a:off x="3182721" y="5233568"/>
              <a:ext cx="3429" cy="1828"/>
            </a:xfrm>
            <a:custGeom>
              <a:avLst/>
              <a:gdLst>
                <a:gd name="connsiteX0" fmla="*/ 0 w 3429"/>
                <a:gd name="connsiteY0" fmla="*/ 0 h 1828"/>
                <a:gd name="connsiteX1" fmla="*/ 3429 w 3429"/>
                <a:gd name="connsiteY1" fmla="*/ 1829 h 1828"/>
                <a:gd name="connsiteX2" fmla="*/ 0 w 3429"/>
                <a:gd name="connsiteY2" fmla="*/ 0 h 1828"/>
              </a:gdLst>
              <a:ahLst/>
              <a:cxnLst>
                <a:cxn ang="0">
                  <a:pos x="connsiteX0" y="connsiteY0"/>
                </a:cxn>
                <a:cxn ang="0">
                  <a:pos x="connsiteX1" y="connsiteY1"/>
                </a:cxn>
                <a:cxn ang="0">
                  <a:pos x="connsiteX2" y="connsiteY2"/>
                </a:cxn>
              </a:cxnLst>
              <a:rect l="l" t="t" r="r" b="b"/>
              <a:pathLst>
                <a:path w="3429" h="1828">
                  <a:moveTo>
                    <a:pt x="0" y="0"/>
                  </a:moveTo>
                  <a:cubicBezTo>
                    <a:pt x="1143" y="686"/>
                    <a:pt x="2286" y="1143"/>
                    <a:pt x="3429" y="1829"/>
                  </a:cubicBezTo>
                  <a:cubicBezTo>
                    <a:pt x="2286" y="1143"/>
                    <a:pt x="1143" y="686"/>
                    <a:pt x="0" y="0"/>
                  </a:cubicBezTo>
                  <a:close/>
                </a:path>
              </a:pathLst>
            </a:custGeom>
            <a:solidFill>
              <a:srgbClr val="FFFFFF"/>
            </a:solidFill>
            <a:ln w="2286" cap="flat">
              <a:noFill/>
              <a:prstDash val="solid"/>
              <a:miter/>
            </a:ln>
          </p:spPr>
          <p:txBody>
            <a:bodyPr rtlCol="0" anchor="ctr"/>
            <a:lstStyle/>
            <a:p>
              <a:endParaRPr lang="en-US"/>
            </a:p>
          </p:txBody>
        </p:sp>
        <p:sp>
          <p:nvSpPr>
            <p:cNvPr id="24" name="Freeform 82">
              <a:extLst>
                <a:ext uri="{FF2B5EF4-FFF2-40B4-BE49-F238E27FC236}">
                  <a16:creationId xmlns:a16="http://schemas.microsoft.com/office/drawing/2014/main" id="{46C1A46D-709D-1787-CFC2-B0EF2AD49AA6}"/>
                </a:ext>
              </a:extLst>
            </p:cNvPr>
            <p:cNvSpPr/>
            <p:nvPr/>
          </p:nvSpPr>
          <p:spPr>
            <a:xfrm>
              <a:off x="3171291" y="5228539"/>
              <a:ext cx="3886" cy="1600"/>
            </a:xfrm>
            <a:custGeom>
              <a:avLst/>
              <a:gdLst>
                <a:gd name="connsiteX0" fmla="*/ 0 w 3886"/>
                <a:gd name="connsiteY0" fmla="*/ 0 h 1600"/>
                <a:gd name="connsiteX1" fmla="*/ 3886 w 3886"/>
                <a:gd name="connsiteY1" fmla="*/ 1600 h 1600"/>
                <a:gd name="connsiteX2" fmla="*/ 0 w 3886"/>
                <a:gd name="connsiteY2" fmla="*/ 0 h 1600"/>
              </a:gdLst>
              <a:ahLst/>
              <a:cxnLst>
                <a:cxn ang="0">
                  <a:pos x="connsiteX0" y="connsiteY0"/>
                </a:cxn>
                <a:cxn ang="0">
                  <a:pos x="connsiteX1" y="connsiteY1"/>
                </a:cxn>
                <a:cxn ang="0">
                  <a:pos x="connsiteX2" y="connsiteY2"/>
                </a:cxn>
              </a:cxnLst>
              <a:rect l="l" t="t" r="r" b="b"/>
              <a:pathLst>
                <a:path w="3886" h="1600">
                  <a:moveTo>
                    <a:pt x="0" y="0"/>
                  </a:moveTo>
                  <a:cubicBezTo>
                    <a:pt x="1372" y="457"/>
                    <a:pt x="2515" y="915"/>
                    <a:pt x="3886" y="1600"/>
                  </a:cubicBezTo>
                  <a:cubicBezTo>
                    <a:pt x="2515" y="915"/>
                    <a:pt x="1143" y="457"/>
                    <a:pt x="0" y="0"/>
                  </a:cubicBezTo>
                  <a:close/>
                </a:path>
              </a:pathLst>
            </a:custGeom>
            <a:solidFill>
              <a:srgbClr val="FFFFFF"/>
            </a:solidFill>
            <a:ln w="2286" cap="flat">
              <a:noFill/>
              <a:prstDash val="solid"/>
              <a:miter/>
            </a:ln>
          </p:spPr>
          <p:txBody>
            <a:bodyPr rtlCol="0" anchor="ctr"/>
            <a:lstStyle/>
            <a:p>
              <a:endParaRPr lang="en-US"/>
            </a:p>
          </p:txBody>
        </p:sp>
        <p:sp>
          <p:nvSpPr>
            <p:cNvPr id="25" name="Freeform 83">
              <a:extLst>
                <a:ext uri="{FF2B5EF4-FFF2-40B4-BE49-F238E27FC236}">
                  <a16:creationId xmlns:a16="http://schemas.microsoft.com/office/drawing/2014/main" id="{71E917E2-8FB2-C48F-C264-BD8DBABE8695}"/>
                </a:ext>
              </a:extLst>
            </p:cNvPr>
            <p:cNvSpPr/>
            <p:nvPr/>
          </p:nvSpPr>
          <p:spPr>
            <a:xfrm>
              <a:off x="3228213" y="5286146"/>
              <a:ext cx="914" cy="2514"/>
            </a:xfrm>
            <a:custGeom>
              <a:avLst/>
              <a:gdLst>
                <a:gd name="connsiteX0" fmla="*/ 0 w 914"/>
                <a:gd name="connsiteY0" fmla="*/ 0 h 2514"/>
                <a:gd name="connsiteX1" fmla="*/ 914 w 914"/>
                <a:gd name="connsiteY1" fmla="*/ 2515 h 2514"/>
                <a:gd name="connsiteX2" fmla="*/ 0 w 914"/>
                <a:gd name="connsiteY2" fmla="*/ 0 h 2514"/>
              </a:gdLst>
              <a:ahLst/>
              <a:cxnLst>
                <a:cxn ang="0">
                  <a:pos x="connsiteX0" y="connsiteY0"/>
                </a:cxn>
                <a:cxn ang="0">
                  <a:pos x="connsiteX1" y="connsiteY1"/>
                </a:cxn>
                <a:cxn ang="0">
                  <a:pos x="connsiteX2" y="connsiteY2"/>
                </a:cxn>
              </a:cxnLst>
              <a:rect l="l" t="t" r="r" b="b"/>
              <a:pathLst>
                <a:path w="914" h="2514">
                  <a:moveTo>
                    <a:pt x="0" y="0"/>
                  </a:moveTo>
                  <a:cubicBezTo>
                    <a:pt x="229" y="686"/>
                    <a:pt x="457" y="1601"/>
                    <a:pt x="914" y="2515"/>
                  </a:cubicBezTo>
                  <a:cubicBezTo>
                    <a:pt x="686" y="1601"/>
                    <a:pt x="457" y="686"/>
                    <a:pt x="0" y="0"/>
                  </a:cubicBezTo>
                  <a:close/>
                </a:path>
              </a:pathLst>
            </a:custGeom>
            <a:solidFill>
              <a:srgbClr val="FFFFFF"/>
            </a:solidFill>
            <a:ln w="2286" cap="flat">
              <a:noFill/>
              <a:prstDash val="solid"/>
              <a:miter/>
            </a:ln>
          </p:spPr>
          <p:txBody>
            <a:bodyPr rtlCol="0" anchor="ctr"/>
            <a:lstStyle/>
            <a:p>
              <a:endParaRPr lang="en-US"/>
            </a:p>
          </p:txBody>
        </p:sp>
        <p:sp>
          <p:nvSpPr>
            <p:cNvPr id="26" name="Freeform 84">
              <a:extLst>
                <a:ext uri="{FF2B5EF4-FFF2-40B4-BE49-F238E27FC236}">
                  <a16:creationId xmlns:a16="http://schemas.microsoft.com/office/drawing/2014/main" id="{57F212CE-213D-79E1-D1BB-53BDFDE33C87}"/>
                </a:ext>
              </a:extLst>
            </p:cNvPr>
            <p:cNvSpPr/>
            <p:nvPr/>
          </p:nvSpPr>
          <p:spPr>
            <a:xfrm>
              <a:off x="3209467" y="5253913"/>
              <a:ext cx="2057" cy="2286"/>
            </a:xfrm>
            <a:custGeom>
              <a:avLst/>
              <a:gdLst>
                <a:gd name="connsiteX0" fmla="*/ 0 w 2057"/>
                <a:gd name="connsiteY0" fmla="*/ 0 h 2286"/>
                <a:gd name="connsiteX1" fmla="*/ 2057 w 2057"/>
                <a:gd name="connsiteY1" fmla="*/ 2286 h 2286"/>
                <a:gd name="connsiteX2" fmla="*/ 0 w 2057"/>
                <a:gd name="connsiteY2" fmla="*/ 0 h 2286"/>
              </a:gdLst>
              <a:ahLst/>
              <a:cxnLst>
                <a:cxn ang="0">
                  <a:pos x="connsiteX0" y="connsiteY0"/>
                </a:cxn>
                <a:cxn ang="0">
                  <a:pos x="connsiteX1" y="connsiteY1"/>
                </a:cxn>
                <a:cxn ang="0">
                  <a:pos x="connsiteX2" y="connsiteY2"/>
                </a:cxn>
              </a:cxnLst>
              <a:rect l="l" t="t" r="r" b="b"/>
              <a:pathLst>
                <a:path w="2057" h="2286">
                  <a:moveTo>
                    <a:pt x="0" y="0"/>
                  </a:moveTo>
                  <a:cubicBezTo>
                    <a:pt x="686" y="686"/>
                    <a:pt x="1372" y="1600"/>
                    <a:pt x="2057" y="2286"/>
                  </a:cubicBezTo>
                  <a:cubicBezTo>
                    <a:pt x="1372" y="1600"/>
                    <a:pt x="686" y="914"/>
                    <a:pt x="0" y="0"/>
                  </a:cubicBezTo>
                  <a:close/>
                </a:path>
              </a:pathLst>
            </a:custGeom>
            <a:solidFill>
              <a:srgbClr val="FFFFFF"/>
            </a:solidFill>
            <a:ln w="2286" cap="flat">
              <a:noFill/>
              <a:prstDash val="solid"/>
              <a:miter/>
            </a:ln>
          </p:spPr>
          <p:txBody>
            <a:bodyPr rtlCol="0" anchor="ctr"/>
            <a:lstStyle/>
            <a:p>
              <a:endParaRPr lang="en-US"/>
            </a:p>
          </p:txBody>
        </p:sp>
        <p:sp>
          <p:nvSpPr>
            <p:cNvPr id="27" name="Freeform 85">
              <a:extLst>
                <a:ext uri="{FF2B5EF4-FFF2-40B4-BE49-F238E27FC236}">
                  <a16:creationId xmlns:a16="http://schemas.microsoft.com/office/drawing/2014/main" id="{F076B68F-DFE5-FE65-681F-4669552E1A07}"/>
                </a:ext>
              </a:extLst>
            </p:cNvPr>
            <p:cNvSpPr/>
            <p:nvPr/>
          </p:nvSpPr>
          <p:spPr>
            <a:xfrm>
              <a:off x="3175177" y="5230139"/>
              <a:ext cx="3657" cy="1600"/>
            </a:xfrm>
            <a:custGeom>
              <a:avLst/>
              <a:gdLst>
                <a:gd name="connsiteX0" fmla="*/ 0 w 3657"/>
                <a:gd name="connsiteY0" fmla="*/ 0 h 1600"/>
                <a:gd name="connsiteX1" fmla="*/ 3658 w 3657"/>
                <a:gd name="connsiteY1" fmla="*/ 1601 h 1600"/>
                <a:gd name="connsiteX2" fmla="*/ 0 w 3657"/>
                <a:gd name="connsiteY2" fmla="*/ 0 h 1600"/>
              </a:gdLst>
              <a:ahLst/>
              <a:cxnLst>
                <a:cxn ang="0">
                  <a:pos x="connsiteX0" y="connsiteY0"/>
                </a:cxn>
                <a:cxn ang="0">
                  <a:pos x="connsiteX1" y="connsiteY1"/>
                </a:cxn>
                <a:cxn ang="0">
                  <a:pos x="connsiteX2" y="connsiteY2"/>
                </a:cxn>
              </a:cxnLst>
              <a:rect l="l" t="t" r="r" b="b"/>
              <a:pathLst>
                <a:path w="3657" h="1600">
                  <a:moveTo>
                    <a:pt x="0" y="0"/>
                  </a:moveTo>
                  <a:cubicBezTo>
                    <a:pt x="1143" y="458"/>
                    <a:pt x="2515" y="1143"/>
                    <a:pt x="3658" y="1601"/>
                  </a:cubicBezTo>
                  <a:cubicBezTo>
                    <a:pt x="2515" y="1143"/>
                    <a:pt x="1372" y="458"/>
                    <a:pt x="0" y="0"/>
                  </a:cubicBezTo>
                  <a:close/>
                </a:path>
              </a:pathLst>
            </a:custGeom>
            <a:solidFill>
              <a:srgbClr val="FFFFFF"/>
            </a:solidFill>
            <a:ln w="2286" cap="flat">
              <a:noFill/>
              <a:prstDash val="solid"/>
              <a:miter/>
            </a:ln>
          </p:spPr>
          <p:txBody>
            <a:bodyPr rtlCol="0" anchor="ctr"/>
            <a:lstStyle/>
            <a:p>
              <a:endParaRPr lang="en-US"/>
            </a:p>
          </p:txBody>
        </p:sp>
        <p:sp>
          <p:nvSpPr>
            <p:cNvPr id="28" name="Freeform 86">
              <a:extLst>
                <a:ext uri="{FF2B5EF4-FFF2-40B4-BE49-F238E27FC236}">
                  <a16:creationId xmlns:a16="http://schemas.microsoft.com/office/drawing/2014/main" id="{8047F143-6F57-9AAD-1D1B-DF7B04DCB831}"/>
                </a:ext>
              </a:extLst>
            </p:cNvPr>
            <p:cNvSpPr/>
            <p:nvPr/>
          </p:nvSpPr>
          <p:spPr>
            <a:xfrm>
              <a:off x="3179064" y="5231739"/>
              <a:ext cx="3429" cy="1600"/>
            </a:xfrm>
            <a:custGeom>
              <a:avLst/>
              <a:gdLst>
                <a:gd name="connsiteX0" fmla="*/ 0 w 3429"/>
                <a:gd name="connsiteY0" fmla="*/ 0 h 1600"/>
                <a:gd name="connsiteX1" fmla="*/ 3429 w 3429"/>
                <a:gd name="connsiteY1" fmla="*/ 1600 h 1600"/>
                <a:gd name="connsiteX2" fmla="*/ 0 w 3429"/>
                <a:gd name="connsiteY2" fmla="*/ 0 h 1600"/>
              </a:gdLst>
              <a:ahLst/>
              <a:cxnLst>
                <a:cxn ang="0">
                  <a:pos x="connsiteX0" y="connsiteY0"/>
                </a:cxn>
                <a:cxn ang="0">
                  <a:pos x="connsiteX1" y="connsiteY1"/>
                </a:cxn>
                <a:cxn ang="0">
                  <a:pos x="connsiteX2" y="connsiteY2"/>
                </a:cxn>
              </a:cxnLst>
              <a:rect l="l" t="t" r="r" b="b"/>
              <a:pathLst>
                <a:path w="3429" h="1600">
                  <a:moveTo>
                    <a:pt x="0" y="0"/>
                  </a:moveTo>
                  <a:cubicBezTo>
                    <a:pt x="1143" y="457"/>
                    <a:pt x="2286" y="1143"/>
                    <a:pt x="3429" y="1600"/>
                  </a:cubicBezTo>
                  <a:cubicBezTo>
                    <a:pt x="2286" y="1143"/>
                    <a:pt x="1143" y="685"/>
                    <a:pt x="0" y="0"/>
                  </a:cubicBezTo>
                  <a:close/>
                </a:path>
              </a:pathLst>
            </a:custGeom>
            <a:solidFill>
              <a:srgbClr val="FFFFFF"/>
            </a:solidFill>
            <a:ln w="2286" cap="flat">
              <a:noFill/>
              <a:prstDash val="solid"/>
              <a:miter/>
            </a:ln>
          </p:spPr>
          <p:txBody>
            <a:bodyPr rtlCol="0" anchor="ctr"/>
            <a:lstStyle/>
            <a:p>
              <a:endParaRPr lang="en-US"/>
            </a:p>
          </p:txBody>
        </p:sp>
        <p:sp>
          <p:nvSpPr>
            <p:cNvPr id="29" name="Freeform 87">
              <a:extLst>
                <a:ext uri="{FF2B5EF4-FFF2-40B4-BE49-F238E27FC236}">
                  <a16:creationId xmlns:a16="http://schemas.microsoft.com/office/drawing/2014/main" id="{D42C962F-9C6F-A563-2172-2E79CF1A8903}"/>
                </a:ext>
              </a:extLst>
            </p:cNvPr>
            <p:cNvSpPr/>
            <p:nvPr/>
          </p:nvSpPr>
          <p:spPr>
            <a:xfrm>
              <a:off x="2537383" y="5215205"/>
              <a:ext cx="900694" cy="908365"/>
            </a:xfrm>
            <a:custGeom>
              <a:avLst/>
              <a:gdLst>
                <a:gd name="connsiteX0" fmla="*/ 360502 w 900694"/>
                <a:gd name="connsiteY0" fmla="*/ 449960 h 908365"/>
                <a:gd name="connsiteX1" fmla="*/ 312953 w 900694"/>
                <a:gd name="connsiteY1" fmla="*/ 464590 h 908365"/>
                <a:gd name="connsiteX2" fmla="*/ 281178 w 900694"/>
                <a:gd name="connsiteY2" fmla="*/ 426414 h 908365"/>
                <a:gd name="connsiteX3" fmla="*/ 276835 w 900694"/>
                <a:gd name="connsiteY3" fmla="*/ 344347 h 908365"/>
                <a:gd name="connsiteX4" fmla="*/ 264719 w 900694"/>
                <a:gd name="connsiteY4" fmla="*/ 305942 h 908365"/>
                <a:gd name="connsiteX5" fmla="*/ 222656 w 900694"/>
                <a:gd name="connsiteY5" fmla="*/ 315086 h 908365"/>
                <a:gd name="connsiteX6" fmla="*/ 220828 w 900694"/>
                <a:gd name="connsiteY6" fmla="*/ 332459 h 908365"/>
                <a:gd name="connsiteX7" fmla="*/ 223114 w 900694"/>
                <a:gd name="connsiteY7" fmla="*/ 456132 h 908365"/>
                <a:gd name="connsiteX8" fmla="*/ 215798 w 900694"/>
                <a:gd name="connsiteY8" fmla="*/ 490193 h 908365"/>
                <a:gd name="connsiteX9" fmla="*/ 173965 w 900694"/>
                <a:gd name="connsiteY9" fmla="*/ 497280 h 908365"/>
                <a:gd name="connsiteX10" fmla="*/ 13487 w 900694"/>
                <a:gd name="connsiteY10" fmla="*/ 518768 h 908365"/>
                <a:gd name="connsiteX11" fmla="*/ 13716 w 900694"/>
                <a:gd name="connsiteY11" fmla="*/ 556945 h 908365"/>
                <a:gd name="connsiteX12" fmla="*/ 50292 w 900694"/>
                <a:gd name="connsiteY12" fmla="*/ 603122 h 908365"/>
                <a:gd name="connsiteX13" fmla="*/ 53950 w 900694"/>
                <a:gd name="connsiteY13" fmla="*/ 650442 h 908365"/>
                <a:gd name="connsiteX14" fmla="*/ 13487 w 900694"/>
                <a:gd name="connsiteY14" fmla="*/ 668273 h 908365"/>
                <a:gd name="connsiteX15" fmla="*/ 0 w 900694"/>
                <a:gd name="connsiteY15" fmla="*/ 667130 h 908365"/>
                <a:gd name="connsiteX16" fmla="*/ 20803 w 900694"/>
                <a:gd name="connsiteY16" fmla="*/ 674217 h 908365"/>
                <a:gd name="connsiteX17" fmla="*/ 171907 w 900694"/>
                <a:gd name="connsiteY17" fmla="*/ 675817 h 908365"/>
                <a:gd name="connsiteX18" fmla="*/ 294437 w 900694"/>
                <a:gd name="connsiteY18" fmla="*/ 770686 h 908365"/>
                <a:gd name="connsiteX19" fmla="*/ 338099 w 900694"/>
                <a:gd name="connsiteY19" fmla="*/ 841095 h 908365"/>
                <a:gd name="connsiteX20" fmla="*/ 422681 w 900694"/>
                <a:gd name="connsiteY20" fmla="*/ 884300 h 908365"/>
                <a:gd name="connsiteX21" fmla="*/ 531724 w 900694"/>
                <a:gd name="connsiteY21" fmla="*/ 897330 h 908365"/>
                <a:gd name="connsiteX22" fmla="*/ 629336 w 900694"/>
                <a:gd name="connsiteY22" fmla="*/ 901216 h 908365"/>
                <a:gd name="connsiteX23" fmla="*/ 779297 w 900694"/>
                <a:gd name="connsiteY23" fmla="*/ 899388 h 908365"/>
                <a:gd name="connsiteX24" fmla="*/ 877367 w 900694"/>
                <a:gd name="connsiteY24" fmla="*/ 796746 h 908365"/>
                <a:gd name="connsiteX25" fmla="*/ 890397 w 900694"/>
                <a:gd name="connsiteY25" fmla="*/ 703477 h 908365"/>
                <a:gd name="connsiteX26" fmla="*/ 887425 w 900694"/>
                <a:gd name="connsiteY26" fmla="*/ 726337 h 908365"/>
                <a:gd name="connsiteX27" fmla="*/ 900227 w 900694"/>
                <a:gd name="connsiteY27" fmla="*/ 459790 h 908365"/>
                <a:gd name="connsiteX28" fmla="*/ 896112 w 900694"/>
                <a:gd name="connsiteY28" fmla="*/ 348919 h 908365"/>
                <a:gd name="connsiteX29" fmla="*/ 854050 w 900694"/>
                <a:gd name="connsiteY29" fmla="*/ 284225 h 908365"/>
                <a:gd name="connsiteX30" fmla="*/ 865937 w 900694"/>
                <a:gd name="connsiteY30" fmla="*/ 285368 h 908365"/>
                <a:gd name="connsiteX31" fmla="*/ 743407 w 900694"/>
                <a:gd name="connsiteY31" fmla="*/ 285596 h 908365"/>
                <a:gd name="connsiteX32" fmla="*/ 693115 w 900694"/>
                <a:gd name="connsiteY32" fmla="*/ 273252 h 908365"/>
                <a:gd name="connsiteX33" fmla="*/ 673913 w 900694"/>
                <a:gd name="connsiteY33" fmla="*/ 243077 h 908365"/>
                <a:gd name="connsiteX34" fmla="*/ 673913 w 900694"/>
                <a:gd name="connsiteY34" fmla="*/ 243077 h 908365"/>
                <a:gd name="connsiteX35" fmla="*/ 650367 w 900694"/>
                <a:gd name="connsiteY35" fmla="*/ 72998 h 908365"/>
                <a:gd name="connsiteX36" fmla="*/ 633908 w 900694"/>
                <a:gd name="connsiteY36" fmla="*/ 13105 h 908365"/>
                <a:gd name="connsiteX37" fmla="*/ 621563 w 900694"/>
                <a:gd name="connsiteY37" fmla="*/ 8990 h 908365"/>
                <a:gd name="connsiteX38" fmla="*/ 557784 w 900694"/>
                <a:gd name="connsiteY38" fmla="*/ 75 h 908365"/>
                <a:gd name="connsiteX39" fmla="*/ 436626 w 900694"/>
                <a:gd name="connsiteY39" fmla="*/ 89229 h 908365"/>
                <a:gd name="connsiteX40" fmla="*/ 434340 w 900694"/>
                <a:gd name="connsiteY40" fmla="*/ 153466 h 908365"/>
                <a:gd name="connsiteX41" fmla="*/ 459943 w 900694"/>
                <a:gd name="connsiteY41" fmla="*/ 225246 h 908365"/>
                <a:gd name="connsiteX42" fmla="*/ 440969 w 900694"/>
                <a:gd name="connsiteY42" fmla="*/ 275538 h 908365"/>
                <a:gd name="connsiteX43" fmla="*/ 412623 w 900694"/>
                <a:gd name="connsiteY43" fmla="*/ 281024 h 908365"/>
                <a:gd name="connsiteX44" fmla="*/ 374218 w 900694"/>
                <a:gd name="connsiteY44" fmla="*/ 286054 h 908365"/>
                <a:gd name="connsiteX45" fmla="*/ 388391 w 900694"/>
                <a:gd name="connsiteY45" fmla="*/ 342518 h 908365"/>
                <a:gd name="connsiteX46" fmla="*/ 360502 w 900694"/>
                <a:gd name="connsiteY46" fmla="*/ 449960 h 90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0694" h="908365">
                  <a:moveTo>
                    <a:pt x="360502" y="449960"/>
                  </a:moveTo>
                  <a:cubicBezTo>
                    <a:pt x="347701" y="463676"/>
                    <a:pt x="332384" y="471220"/>
                    <a:pt x="312953" y="464590"/>
                  </a:cubicBezTo>
                  <a:cubicBezTo>
                    <a:pt x="294208" y="458418"/>
                    <a:pt x="284836" y="446074"/>
                    <a:pt x="281178" y="426414"/>
                  </a:cubicBezTo>
                  <a:cubicBezTo>
                    <a:pt x="275920" y="398982"/>
                    <a:pt x="277292" y="371779"/>
                    <a:pt x="276835" y="344347"/>
                  </a:cubicBezTo>
                  <a:cubicBezTo>
                    <a:pt x="276606" y="330173"/>
                    <a:pt x="275006" y="316686"/>
                    <a:pt x="264719" y="305942"/>
                  </a:cubicBezTo>
                  <a:cubicBezTo>
                    <a:pt x="250317" y="290626"/>
                    <a:pt x="229286" y="295198"/>
                    <a:pt x="222656" y="315086"/>
                  </a:cubicBezTo>
                  <a:cubicBezTo>
                    <a:pt x="220828" y="320572"/>
                    <a:pt x="220599" y="326744"/>
                    <a:pt x="220828" y="332459"/>
                  </a:cubicBezTo>
                  <a:cubicBezTo>
                    <a:pt x="222656" y="373607"/>
                    <a:pt x="218542" y="414984"/>
                    <a:pt x="223114" y="456132"/>
                  </a:cubicBezTo>
                  <a:cubicBezTo>
                    <a:pt x="224485" y="468019"/>
                    <a:pt x="221971" y="479678"/>
                    <a:pt x="215798" y="490193"/>
                  </a:cubicBezTo>
                  <a:cubicBezTo>
                    <a:pt x="205511" y="507567"/>
                    <a:pt x="189738" y="508939"/>
                    <a:pt x="173965" y="497280"/>
                  </a:cubicBezTo>
                  <a:cubicBezTo>
                    <a:pt x="95326" y="453160"/>
                    <a:pt x="34519" y="488822"/>
                    <a:pt x="13487" y="518768"/>
                  </a:cubicBezTo>
                  <a:cubicBezTo>
                    <a:pt x="0" y="537971"/>
                    <a:pt x="-457" y="538200"/>
                    <a:pt x="13716" y="556945"/>
                  </a:cubicBezTo>
                  <a:cubicBezTo>
                    <a:pt x="25603" y="572490"/>
                    <a:pt x="38862" y="587120"/>
                    <a:pt x="50292" y="603122"/>
                  </a:cubicBezTo>
                  <a:cubicBezTo>
                    <a:pt x="60808" y="617752"/>
                    <a:pt x="62865" y="634212"/>
                    <a:pt x="53950" y="650442"/>
                  </a:cubicBezTo>
                  <a:cubicBezTo>
                    <a:pt x="45263" y="666444"/>
                    <a:pt x="29947" y="669416"/>
                    <a:pt x="13487" y="668273"/>
                  </a:cubicBezTo>
                  <a:cubicBezTo>
                    <a:pt x="9144" y="668044"/>
                    <a:pt x="4572" y="667587"/>
                    <a:pt x="0" y="667130"/>
                  </a:cubicBezTo>
                  <a:cubicBezTo>
                    <a:pt x="6858" y="669873"/>
                    <a:pt x="13716" y="672388"/>
                    <a:pt x="20803" y="674217"/>
                  </a:cubicBezTo>
                  <a:cubicBezTo>
                    <a:pt x="70866" y="687704"/>
                    <a:pt x="121387" y="683361"/>
                    <a:pt x="171907" y="675817"/>
                  </a:cubicBezTo>
                  <a:cubicBezTo>
                    <a:pt x="183109" y="674217"/>
                    <a:pt x="249860" y="670559"/>
                    <a:pt x="294437" y="770686"/>
                  </a:cubicBezTo>
                  <a:cubicBezTo>
                    <a:pt x="305867" y="796289"/>
                    <a:pt x="316611" y="822121"/>
                    <a:pt x="338099" y="841095"/>
                  </a:cubicBezTo>
                  <a:cubicBezTo>
                    <a:pt x="362331" y="862583"/>
                    <a:pt x="391135" y="876985"/>
                    <a:pt x="422681" y="884300"/>
                  </a:cubicBezTo>
                  <a:cubicBezTo>
                    <a:pt x="457886" y="892530"/>
                    <a:pt x="495376" y="895273"/>
                    <a:pt x="531724" y="897330"/>
                  </a:cubicBezTo>
                  <a:cubicBezTo>
                    <a:pt x="564185" y="899388"/>
                    <a:pt x="596875" y="900302"/>
                    <a:pt x="629336" y="901216"/>
                  </a:cubicBezTo>
                  <a:cubicBezTo>
                    <a:pt x="680085" y="902588"/>
                    <a:pt x="729463" y="917676"/>
                    <a:pt x="779297" y="899388"/>
                  </a:cubicBezTo>
                  <a:cubicBezTo>
                    <a:pt x="827761" y="881557"/>
                    <a:pt x="861822" y="846352"/>
                    <a:pt x="877367" y="796746"/>
                  </a:cubicBezTo>
                  <a:cubicBezTo>
                    <a:pt x="886739" y="766800"/>
                    <a:pt x="886739" y="734567"/>
                    <a:pt x="890397" y="703477"/>
                  </a:cubicBezTo>
                  <a:lnTo>
                    <a:pt x="887425" y="726337"/>
                  </a:lnTo>
                  <a:cubicBezTo>
                    <a:pt x="899312" y="638326"/>
                    <a:pt x="900227" y="548487"/>
                    <a:pt x="900227" y="459790"/>
                  </a:cubicBezTo>
                  <a:cubicBezTo>
                    <a:pt x="900227" y="422985"/>
                    <a:pt x="902741" y="385266"/>
                    <a:pt x="896112" y="348919"/>
                  </a:cubicBezTo>
                  <a:cubicBezTo>
                    <a:pt x="891311" y="322172"/>
                    <a:pt x="875309" y="299770"/>
                    <a:pt x="854050" y="284225"/>
                  </a:cubicBezTo>
                  <a:cubicBezTo>
                    <a:pt x="857936" y="284682"/>
                    <a:pt x="862051" y="284911"/>
                    <a:pt x="865937" y="285368"/>
                  </a:cubicBezTo>
                  <a:cubicBezTo>
                    <a:pt x="825246" y="281024"/>
                    <a:pt x="784327" y="280110"/>
                    <a:pt x="743407" y="285596"/>
                  </a:cubicBezTo>
                  <a:cubicBezTo>
                    <a:pt x="724433" y="288111"/>
                    <a:pt x="708431" y="282625"/>
                    <a:pt x="693115" y="273252"/>
                  </a:cubicBezTo>
                  <a:cubicBezTo>
                    <a:pt x="680542" y="265708"/>
                    <a:pt x="674370" y="255650"/>
                    <a:pt x="673913" y="243077"/>
                  </a:cubicBezTo>
                  <a:cubicBezTo>
                    <a:pt x="673913" y="243077"/>
                    <a:pt x="673913" y="243077"/>
                    <a:pt x="673913" y="243077"/>
                  </a:cubicBezTo>
                  <a:cubicBezTo>
                    <a:pt x="629564" y="221817"/>
                    <a:pt x="655853" y="113232"/>
                    <a:pt x="650367" y="72998"/>
                  </a:cubicBezTo>
                  <a:cubicBezTo>
                    <a:pt x="647624" y="52882"/>
                    <a:pt x="642366" y="32308"/>
                    <a:pt x="633908" y="13105"/>
                  </a:cubicBezTo>
                  <a:cubicBezTo>
                    <a:pt x="630022" y="11505"/>
                    <a:pt x="625907" y="10133"/>
                    <a:pt x="621563" y="8990"/>
                  </a:cubicBezTo>
                  <a:cubicBezTo>
                    <a:pt x="600761" y="3047"/>
                    <a:pt x="579730" y="761"/>
                    <a:pt x="557784" y="75"/>
                  </a:cubicBezTo>
                  <a:cubicBezTo>
                    <a:pt x="496062" y="-1754"/>
                    <a:pt x="451714" y="30022"/>
                    <a:pt x="436626" y="89229"/>
                  </a:cubicBezTo>
                  <a:cubicBezTo>
                    <a:pt x="431140" y="110489"/>
                    <a:pt x="431140" y="131749"/>
                    <a:pt x="434340" y="153466"/>
                  </a:cubicBezTo>
                  <a:cubicBezTo>
                    <a:pt x="437998" y="179297"/>
                    <a:pt x="449885" y="201929"/>
                    <a:pt x="459943" y="225246"/>
                  </a:cubicBezTo>
                  <a:cubicBezTo>
                    <a:pt x="470687" y="249935"/>
                    <a:pt x="464972" y="263422"/>
                    <a:pt x="440969" y="275538"/>
                  </a:cubicBezTo>
                  <a:cubicBezTo>
                    <a:pt x="431825" y="280110"/>
                    <a:pt x="422681" y="282396"/>
                    <a:pt x="412623" y="281024"/>
                  </a:cubicBezTo>
                  <a:cubicBezTo>
                    <a:pt x="399821" y="279196"/>
                    <a:pt x="387477" y="279881"/>
                    <a:pt x="374218" y="286054"/>
                  </a:cubicBezTo>
                  <a:cubicBezTo>
                    <a:pt x="379247" y="305027"/>
                    <a:pt x="386105" y="323544"/>
                    <a:pt x="388391" y="342518"/>
                  </a:cubicBezTo>
                  <a:cubicBezTo>
                    <a:pt x="393192" y="381608"/>
                    <a:pt x="389077" y="419327"/>
                    <a:pt x="360502" y="449960"/>
                  </a:cubicBezTo>
                  <a:close/>
                </a:path>
              </a:pathLst>
            </a:custGeom>
            <a:solidFill>
              <a:srgbClr val="FFFFFF"/>
            </a:solidFill>
            <a:ln w="2286" cap="flat">
              <a:noFill/>
              <a:prstDash val="solid"/>
              <a:miter/>
            </a:ln>
          </p:spPr>
          <p:txBody>
            <a:bodyPr rtlCol="0" anchor="ctr"/>
            <a:lstStyle/>
            <a:p>
              <a:endParaRPr lang="en-US"/>
            </a:p>
          </p:txBody>
        </p:sp>
        <p:sp>
          <p:nvSpPr>
            <p:cNvPr id="30" name="Freeform 88">
              <a:extLst>
                <a:ext uri="{FF2B5EF4-FFF2-40B4-BE49-F238E27FC236}">
                  <a16:creationId xmlns:a16="http://schemas.microsoft.com/office/drawing/2014/main" id="{6EF77B7F-764B-E91A-40C1-4302D52252D3}"/>
                </a:ext>
              </a:extLst>
            </p:cNvPr>
            <p:cNvSpPr/>
            <p:nvPr/>
          </p:nvSpPr>
          <p:spPr>
            <a:xfrm>
              <a:off x="3186150" y="5235397"/>
              <a:ext cx="20802" cy="15544"/>
            </a:xfrm>
            <a:custGeom>
              <a:avLst/>
              <a:gdLst>
                <a:gd name="connsiteX0" fmla="*/ 0 w 20802"/>
                <a:gd name="connsiteY0" fmla="*/ 0 h 15544"/>
                <a:gd name="connsiteX1" fmla="*/ 20803 w 20802"/>
                <a:gd name="connsiteY1" fmla="*/ 15545 h 15544"/>
                <a:gd name="connsiteX2" fmla="*/ 0 w 20802"/>
                <a:gd name="connsiteY2" fmla="*/ 0 h 15544"/>
              </a:gdLst>
              <a:ahLst/>
              <a:cxnLst>
                <a:cxn ang="0">
                  <a:pos x="connsiteX0" y="connsiteY0"/>
                </a:cxn>
                <a:cxn ang="0">
                  <a:pos x="connsiteX1" y="connsiteY1"/>
                </a:cxn>
                <a:cxn ang="0">
                  <a:pos x="connsiteX2" y="connsiteY2"/>
                </a:cxn>
              </a:cxnLst>
              <a:rect l="l" t="t" r="r" b="b"/>
              <a:pathLst>
                <a:path w="20802" h="15544">
                  <a:moveTo>
                    <a:pt x="0" y="0"/>
                  </a:moveTo>
                  <a:cubicBezTo>
                    <a:pt x="8001" y="4344"/>
                    <a:pt x="14859" y="9601"/>
                    <a:pt x="20803" y="15545"/>
                  </a:cubicBezTo>
                  <a:cubicBezTo>
                    <a:pt x="14859" y="9830"/>
                    <a:pt x="8001" y="4572"/>
                    <a:pt x="0" y="0"/>
                  </a:cubicBezTo>
                  <a:close/>
                </a:path>
              </a:pathLst>
            </a:custGeom>
            <a:solidFill>
              <a:srgbClr val="FFFFFF"/>
            </a:solidFill>
            <a:ln w="2286" cap="flat">
              <a:noFill/>
              <a:prstDash val="solid"/>
              <a:miter/>
            </a:ln>
          </p:spPr>
          <p:txBody>
            <a:bodyPr rtlCol="0" anchor="ctr"/>
            <a:lstStyle/>
            <a:p>
              <a:endParaRPr lang="en-US"/>
            </a:p>
          </p:txBody>
        </p:sp>
        <p:sp>
          <p:nvSpPr>
            <p:cNvPr id="31" name="Freeform 89">
              <a:extLst>
                <a:ext uri="{FF2B5EF4-FFF2-40B4-BE49-F238E27FC236}">
                  <a16:creationId xmlns:a16="http://schemas.microsoft.com/office/drawing/2014/main" id="{2621B576-21FE-1D1F-E6D3-63C182EB80A7}"/>
                </a:ext>
              </a:extLst>
            </p:cNvPr>
            <p:cNvSpPr/>
            <p:nvPr/>
          </p:nvSpPr>
          <p:spPr>
            <a:xfrm>
              <a:off x="3220440" y="5269230"/>
              <a:ext cx="1371" cy="2514"/>
            </a:xfrm>
            <a:custGeom>
              <a:avLst/>
              <a:gdLst>
                <a:gd name="connsiteX0" fmla="*/ 0 w 1371"/>
                <a:gd name="connsiteY0" fmla="*/ 0 h 2514"/>
                <a:gd name="connsiteX1" fmla="*/ 1372 w 1371"/>
                <a:gd name="connsiteY1" fmla="*/ 2515 h 2514"/>
                <a:gd name="connsiteX2" fmla="*/ 0 w 1371"/>
                <a:gd name="connsiteY2" fmla="*/ 0 h 2514"/>
              </a:gdLst>
              <a:ahLst/>
              <a:cxnLst>
                <a:cxn ang="0">
                  <a:pos x="connsiteX0" y="connsiteY0"/>
                </a:cxn>
                <a:cxn ang="0">
                  <a:pos x="connsiteX1" y="connsiteY1"/>
                </a:cxn>
                <a:cxn ang="0">
                  <a:pos x="connsiteX2" y="connsiteY2"/>
                </a:cxn>
              </a:cxnLst>
              <a:rect l="l" t="t" r="r" b="b"/>
              <a:pathLst>
                <a:path w="1371" h="2514">
                  <a:moveTo>
                    <a:pt x="0" y="0"/>
                  </a:moveTo>
                  <a:cubicBezTo>
                    <a:pt x="457" y="914"/>
                    <a:pt x="914" y="1829"/>
                    <a:pt x="1372" y="2515"/>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2" name="Freeform 90">
              <a:extLst>
                <a:ext uri="{FF2B5EF4-FFF2-40B4-BE49-F238E27FC236}">
                  <a16:creationId xmlns:a16="http://schemas.microsoft.com/office/drawing/2014/main" id="{2A767AD4-5053-D23A-D3C7-0BFA8FB14DC5}"/>
                </a:ext>
              </a:extLst>
            </p:cNvPr>
            <p:cNvSpPr/>
            <p:nvPr/>
          </p:nvSpPr>
          <p:spPr>
            <a:xfrm>
              <a:off x="3218611" y="5266029"/>
              <a:ext cx="1600" cy="2514"/>
            </a:xfrm>
            <a:custGeom>
              <a:avLst/>
              <a:gdLst>
                <a:gd name="connsiteX0" fmla="*/ 0 w 1600"/>
                <a:gd name="connsiteY0" fmla="*/ 0 h 2514"/>
                <a:gd name="connsiteX1" fmla="*/ 1600 w 1600"/>
                <a:gd name="connsiteY1" fmla="*/ 2514 h 2514"/>
                <a:gd name="connsiteX2" fmla="*/ 0 w 1600"/>
                <a:gd name="connsiteY2" fmla="*/ 0 h 2514"/>
              </a:gdLst>
              <a:ahLst/>
              <a:cxnLst>
                <a:cxn ang="0">
                  <a:pos x="connsiteX0" y="connsiteY0"/>
                </a:cxn>
                <a:cxn ang="0">
                  <a:pos x="connsiteX1" y="connsiteY1"/>
                </a:cxn>
                <a:cxn ang="0">
                  <a:pos x="connsiteX2" y="connsiteY2"/>
                </a:cxn>
              </a:cxnLst>
              <a:rect l="l" t="t" r="r" b="b"/>
              <a:pathLst>
                <a:path w="1600" h="2514">
                  <a:moveTo>
                    <a:pt x="0" y="0"/>
                  </a:moveTo>
                  <a:cubicBezTo>
                    <a:pt x="457" y="914"/>
                    <a:pt x="914" y="1600"/>
                    <a:pt x="1600" y="2514"/>
                  </a:cubicBezTo>
                  <a:cubicBezTo>
                    <a:pt x="914" y="1600"/>
                    <a:pt x="457" y="685"/>
                    <a:pt x="0" y="0"/>
                  </a:cubicBezTo>
                  <a:close/>
                </a:path>
              </a:pathLst>
            </a:custGeom>
            <a:solidFill>
              <a:srgbClr val="FFFFFF"/>
            </a:solidFill>
            <a:ln w="2286" cap="flat">
              <a:noFill/>
              <a:prstDash val="solid"/>
              <a:miter/>
            </a:ln>
          </p:spPr>
          <p:txBody>
            <a:bodyPr rtlCol="0" anchor="ctr"/>
            <a:lstStyle/>
            <a:p>
              <a:endParaRPr lang="en-US"/>
            </a:p>
          </p:txBody>
        </p:sp>
        <p:sp>
          <p:nvSpPr>
            <p:cNvPr id="33" name="Freeform 91">
              <a:extLst>
                <a:ext uri="{FF2B5EF4-FFF2-40B4-BE49-F238E27FC236}">
                  <a16:creationId xmlns:a16="http://schemas.microsoft.com/office/drawing/2014/main" id="{293283C6-B707-FE13-AA72-C2DA53A14374}"/>
                </a:ext>
              </a:extLst>
            </p:cNvPr>
            <p:cNvSpPr/>
            <p:nvPr/>
          </p:nvSpPr>
          <p:spPr>
            <a:xfrm>
              <a:off x="3222269" y="5272201"/>
              <a:ext cx="5715" cy="12573"/>
            </a:xfrm>
            <a:custGeom>
              <a:avLst/>
              <a:gdLst>
                <a:gd name="connsiteX0" fmla="*/ 0 w 5715"/>
                <a:gd name="connsiteY0" fmla="*/ 0 h 12573"/>
                <a:gd name="connsiteX1" fmla="*/ 5715 w 5715"/>
                <a:gd name="connsiteY1" fmla="*/ 12573 h 12573"/>
                <a:gd name="connsiteX2" fmla="*/ 0 w 5715"/>
                <a:gd name="connsiteY2" fmla="*/ 0 h 12573"/>
              </a:gdLst>
              <a:ahLst/>
              <a:cxnLst>
                <a:cxn ang="0">
                  <a:pos x="connsiteX0" y="connsiteY0"/>
                </a:cxn>
                <a:cxn ang="0">
                  <a:pos x="connsiteX1" y="connsiteY1"/>
                </a:cxn>
                <a:cxn ang="0">
                  <a:pos x="connsiteX2" y="connsiteY2"/>
                </a:cxn>
              </a:cxnLst>
              <a:rect l="l" t="t" r="r" b="b"/>
              <a:pathLst>
                <a:path w="5715" h="12573">
                  <a:moveTo>
                    <a:pt x="0" y="0"/>
                  </a:moveTo>
                  <a:cubicBezTo>
                    <a:pt x="2057" y="3886"/>
                    <a:pt x="3886" y="8229"/>
                    <a:pt x="5715" y="12573"/>
                  </a:cubicBezTo>
                  <a:cubicBezTo>
                    <a:pt x="3886" y="8229"/>
                    <a:pt x="2057" y="4115"/>
                    <a:pt x="0" y="0"/>
                  </a:cubicBezTo>
                  <a:close/>
                </a:path>
              </a:pathLst>
            </a:custGeom>
            <a:solidFill>
              <a:srgbClr val="FFFFFF"/>
            </a:solidFill>
            <a:ln w="2286" cap="flat">
              <a:noFill/>
              <a:prstDash val="solid"/>
              <a:miter/>
            </a:ln>
          </p:spPr>
          <p:txBody>
            <a:bodyPr rtlCol="0" anchor="ctr"/>
            <a:lstStyle/>
            <a:p>
              <a:endParaRPr lang="en-US"/>
            </a:p>
          </p:txBody>
        </p:sp>
        <p:sp>
          <p:nvSpPr>
            <p:cNvPr id="34" name="Freeform 92">
              <a:extLst>
                <a:ext uri="{FF2B5EF4-FFF2-40B4-BE49-F238E27FC236}">
                  <a16:creationId xmlns:a16="http://schemas.microsoft.com/office/drawing/2014/main" id="{6E069AC5-5D2C-9E19-6BFF-3583793CADE5}"/>
                </a:ext>
              </a:extLst>
            </p:cNvPr>
            <p:cNvSpPr/>
            <p:nvPr/>
          </p:nvSpPr>
          <p:spPr>
            <a:xfrm>
              <a:off x="3211982" y="5256885"/>
              <a:ext cx="1828" cy="2286"/>
            </a:xfrm>
            <a:custGeom>
              <a:avLst/>
              <a:gdLst>
                <a:gd name="connsiteX0" fmla="*/ 0 w 1828"/>
                <a:gd name="connsiteY0" fmla="*/ 0 h 2286"/>
                <a:gd name="connsiteX1" fmla="*/ 1829 w 1828"/>
                <a:gd name="connsiteY1" fmla="*/ 2286 h 2286"/>
                <a:gd name="connsiteX2" fmla="*/ 0 w 1828"/>
                <a:gd name="connsiteY2" fmla="*/ 0 h 2286"/>
              </a:gdLst>
              <a:ahLst/>
              <a:cxnLst>
                <a:cxn ang="0">
                  <a:pos x="connsiteX0" y="connsiteY0"/>
                </a:cxn>
                <a:cxn ang="0">
                  <a:pos x="connsiteX1" y="connsiteY1"/>
                </a:cxn>
                <a:cxn ang="0">
                  <a:pos x="connsiteX2" y="connsiteY2"/>
                </a:cxn>
              </a:cxnLst>
              <a:rect l="l" t="t" r="r" b="b"/>
              <a:pathLst>
                <a:path w="1828" h="2286">
                  <a:moveTo>
                    <a:pt x="0" y="0"/>
                  </a:moveTo>
                  <a:cubicBezTo>
                    <a:pt x="686" y="685"/>
                    <a:pt x="1143" y="1600"/>
                    <a:pt x="1829" y="2286"/>
                  </a:cubicBezTo>
                  <a:cubicBezTo>
                    <a:pt x="1143" y="1371"/>
                    <a:pt x="686" y="685"/>
                    <a:pt x="0" y="0"/>
                  </a:cubicBezTo>
                  <a:close/>
                </a:path>
              </a:pathLst>
            </a:custGeom>
            <a:solidFill>
              <a:srgbClr val="FFFFFF"/>
            </a:solidFill>
            <a:ln w="2286" cap="flat">
              <a:noFill/>
              <a:prstDash val="solid"/>
              <a:miter/>
            </a:ln>
          </p:spPr>
          <p:txBody>
            <a:bodyPr rtlCol="0" anchor="ctr"/>
            <a:lstStyle/>
            <a:p>
              <a:endParaRPr lang="en-US"/>
            </a:p>
          </p:txBody>
        </p:sp>
        <p:sp>
          <p:nvSpPr>
            <p:cNvPr id="35" name="Freeform 93">
              <a:extLst>
                <a:ext uri="{FF2B5EF4-FFF2-40B4-BE49-F238E27FC236}">
                  <a16:creationId xmlns:a16="http://schemas.microsoft.com/office/drawing/2014/main" id="{C85C7436-A63D-4C6C-65D6-158A7BB60087}"/>
                </a:ext>
              </a:extLst>
            </p:cNvPr>
            <p:cNvSpPr/>
            <p:nvPr/>
          </p:nvSpPr>
          <p:spPr>
            <a:xfrm>
              <a:off x="3216554" y="5262829"/>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0"/>
                    <a:pt x="1600" y="2286"/>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6" name="Freeform 94">
              <a:extLst>
                <a:ext uri="{FF2B5EF4-FFF2-40B4-BE49-F238E27FC236}">
                  <a16:creationId xmlns:a16="http://schemas.microsoft.com/office/drawing/2014/main" id="{A7EF2FFD-2A61-B473-F3AA-1E0772655277}"/>
                </a:ext>
              </a:extLst>
            </p:cNvPr>
            <p:cNvSpPr/>
            <p:nvPr/>
          </p:nvSpPr>
          <p:spPr>
            <a:xfrm>
              <a:off x="3214268" y="5259857"/>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1"/>
                    <a:pt x="1600" y="2286"/>
                  </a:cubicBezTo>
                  <a:cubicBezTo>
                    <a:pt x="1143" y="1372"/>
                    <a:pt x="686" y="686"/>
                    <a:pt x="0" y="0"/>
                  </a:cubicBezTo>
                  <a:close/>
                </a:path>
              </a:pathLst>
            </a:custGeom>
            <a:solidFill>
              <a:srgbClr val="FFFFFF"/>
            </a:solidFill>
            <a:ln w="2286" cap="flat">
              <a:noFill/>
              <a:prstDash val="solid"/>
              <a:miter/>
            </a:ln>
          </p:spPr>
          <p:txBody>
            <a:bodyPr rtlCol="0" anchor="ctr"/>
            <a:lstStyle/>
            <a:p>
              <a:endParaRPr lang="en-US"/>
            </a:p>
          </p:txBody>
        </p:sp>
        <p:sp>
          <p:nvSpPr>
            <p:cNvPr id="37" name="Freeform 95">
              <a:extLst>
                <a:ext uri="{FF2B5EF4-FFF2-40B4-BE49-F238E27FC236}">
                  <a16:creationId xmlns:a16="http://schemas.microsoft.com/office/drawing/2014/main" id="{2D9A3984-13F9-3196-7E3F-0A67DEDF6B77}"/>
                </a:ext>
              </a:extLst>
            </p:cNvPr>
            <p:cNvSpPr/>
            <p:nvPr/>
          </p:nvSpPr>
          <p:spPr>
            <a:xfrm>
              <a:off x="3490417" y="6084417"/>
              <a:ext cx="4114" cy="22860"/>
            </a:xfrm>
            <a:custGeom>
              <a:avLst/>
              <a:gdLst>
                <a:gd name="connsiteX0" fmla="*/ 4115 w 4114"/>
                <a:gd name="connsiteY0" fmla="*/ 0 h 22860"/>
                <a:gd name="connsiteX1" fmla="*/ 0 w 4114"/>
                <a:gd name="connsiteY1" fmla="*/ 22860 h 22860"/>
                <a:gd name="connsiteX2" fmla="*/ 4115 w 4114"/>
                <a:gd name="connsiteY2" fmla="*/ 0 h 22860"/>
              </a:gdLst>
              <a:ahLst/>
              <a:cxnLst>
                <a:cxn ang="0">
                  <a:pos x="connsiteX0" y="connsiteY0"/>
                </a:cxn>
                <a:cxn ang="0">
                  <a:pos x="connsiteX1" y="connsiteY1"/>
                </a:cxn>
                <a:cxn ang="0">
                  <a:pos x="connsiteX2" y="connsiteY2"/>
                </a:cxn>
              </a:cxnLst>
              <a:rect l="l" t="t" r="r" b="b"/>
              <a:pathLst>
                <a:path w="4114" h="22860">
                  <a:moveTo>
                    <a:pt x="4115" y="0"/>
                  </a:moveTo>
                  <a:cubicBezTo>
                    <a:pt x="2743" y="7543"/>
                    <a:pt x="1372" y="15087"/>
                    <a:pt x="0" y="22860"/>
                  </a:cubicBezTo>
                  <a:cubicBezTo>
                    <a:pt x="1372" y="15087"/>
                    <a:pt x="2743" y="7543"/>
                    <a:pt x="4115" y="0"/>
                  </a:cubicBezTo>
                  <a:close/>
                </a:path>
              </a:pathLst>
            </a:custGeom>
            <a:solidFill>
              <a:srgbClr val="FFFFFF"/>
            </a:solidFill>
            <a:ln w="2286" cap="flat">
              <a:noFill/>
              <a:prstDash val="solid"/>
              <a:miter/>
            </a:ln>
          </p:spPr>
          <p:txBody>
            <a:bodyPr rtlCol="0" anchor="ctr"/>
            <a:lstStyle/>
            <a:p>
              <a:endParaRPr lang="en-US"/>
            </a:p>
          </p:txBody>
        </p:sp>
        <p:sp>
          <p:nvSpPr>
            <p:cNvPr id="38" name="Freeform 96">
              <a:extLst>
                <a:ext uri="{FF2B5EF4-FFF2-40B4-BE49-F238E27FC236}">
                  <a16:creationId xmlns:a16="http://schemas.microsoft.com/office/drawing/2014/main" id="{4555560E-8E6C-E0DD-D913-9B353FEBDA8F}"/>
                </a:ext>
              </a:extLst>
            </p:cNvPr>
            <p:cNvSpPr/>
            <p:nvPr/>
          </p:nvSpPr>
          <p:spPr>
            <a:xfrm>
              <a:off x="2787472" y="6174943"/>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686"/>
                    <a:pt x="0" y="0"/>
                  </a:cubicBezTo>
                  <a:cubicBezTo>
                    <a:pt x="457" y="457"/>
                    <a:pt x="914" y="1143"/>
                    <a:pt x="1372" y="1600"/>
                  </a:cubicBezTo>
                  <a:close/>
                </a:path>
              </a:pathLst>
            </a:custGeom>
            <a:solidFill>
              <a:srgbClr val="FFFFFF"/>
            </a:solidFill>
            <a:ln w="2286" cap="flat">
              <a:noFill/>
              <a:prstDash val="solid"/>
              <a:miter/>
            </a:ln>
          </p:spPr>
          <p:txBody>
            <a:bodyPr rtlCol="0" anchor="ctr"/>
            <a:lstStyle/>
            <a:p>
              <a:endParaRPr lang="en-US"/>
            </a:p>
          </p:txBody>
        </p:sp>
        <p:sp>
          <p:nvSpPr>
            <p:cNvPr id="39" name="Freeform 97">
              <a:extLst>
                <a:ext uri="{FF2B5EF4-FFF2-40B4-BE49-F238E27FC236}">
                  <a16:creationId xmlns:a16="http://schemas.microsoft.com/office/drawing/2014/main" id="{E59C855F-07E3-37D5-3272-92743032FE87}"/>
                </a:ext>
              </a:extLst>
            </p:cNvPr>
            <p:cNvSpPr/>
            <p:nvPr/>
          </p:nvSpPr>
          <p:spPr>
            <a:xfrm>
              <a:off x="3213125" y="5419191"/>
              <a:ext cx="7315" cy="24003"/>
            </a:xfrm>
            <a:custGeom>
              <a:avLst/>
              <a:gdLst>
                <a:gd name="connsiteX0" fmla="*/ 0 w 7315"/>
                <a:gd name="connsiteY0" fmla="*/ 24003 h 24003"/>
                <a:gd name="connsiteX1" fmla="*/ 0 w 7315"/>
                <a:gd name="connsiteY1" fmla="*/ 24003 h 24003"/>
                <a:gd name="connsiteX2" fmla="*/ 7315 w 7315"/>
                <a:gd name="connsiteY2" fmla="*/ 0 h 24003"/>
                <a:gd name="connsiteX3" fmla="*/ 0 w 7315"/>
                <a:gd name="connsiteY3" fmla="*/ 24003 h 24003"/>
                <a:gd name="connsiteX4" fmla="*/ 0 w 7315"/>
                <a:gd name="connsiteY4" fmla="*/ 24003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 h="24003">
                  <a:moveTo>
                    <a:pt x="0" y="24003"/>
                  </a:moveTo>
                  <a:cubicBezTo>
                    <a:pt x="0" y="24003"/>
                    <a:pt x="0" y="24003"/>
                    <a:pt x="0" y="24003"/>
                  </a:cubicBezTo>
                  <a:cubicBezTo>
                    <a:pt x="2286" y="16002"/>
                    <a:pt x="4801" y="8001"/>
                    <a:pt x="7315" y="0"/>
                  </a:cubicBezTo>
                  <a:cubicBezTo>
                    <a:pt x="4572" y="8001"/>
                    <a:pt x="2286" y="16002"/>
                    <a:pt x="0" y="24003"/>
                  </a:cubicBezTo>
                  <a:cubicBezTo>
                    <a:pt x="0" y="24003"/>
                    <a:pt x="0" y="24003"/>
                    <a:pt x="0" y="24003"/>
                  </a:cubicBezTo>
                  <a:close/>
                </a:path>
              </a:pathLst>
            </a:custGeom>
            <a:solidFill>
              <a:srgbClr val="FFFFFF"/>
            </a:solidFill>
            <a:ln w="2286" cap="flat">
              <a:noFill/>
              <a:prstDash val="solid"/>
              <a:miter/>
            </a:ln>
          </p:spPr>
          <p:txBody>
            <a:bodyPr rtlCol="0" anchor="ctr"/>
            <a:lstStyle/>
            <a:p>
              <a:endParaRPr lang="en-US"/>
            </a:p>
          </p:txBody>
        </p:sp>
        <p:sp>
          <p:nvSpPr>
            <p:cNvPr id="40" name="Freeform 98">
              <a:extLst>
                <a:ext uri="{FF2B5EF4-FFF2-40B4-BE49-F238E27FC236}">
                  <a16:creationId xmlns:a16="http://schemas.microsoft.com/office/drawing/2014/main" id="{09F8FF2B-DC3B-4078-0850-E2709D72469D}"/>
                </a:ext>
              </a:extLst>
            </p:cNvPr>
            <p:cNvSpPr/>
            <p:nvPr/>
          </p:nvSpPr>
          <p:spPr>
            <a:xfrm>
              <a:off x="2796387" y="6182029"/>
              <a:ext cx="1828" cy="228"/>
            </a:xfrm>
            <a:custGeom>
              <a:avLst/>
              <a:gdLst>
                <a:gd name="connsiteX0" fmla="*/ 1829 w 1828"/>
                <a:gd name="connsiteY0" fmla="*/ 228 h 228"/>
                <a:gd name="connsiteX1" fmla="*/ 0 w 1828"/>
                <a:gd name="connsiteY1" fmla="*/ 0 h 228"/>
                <a:gd name="connsiteX2" fmla="*/ 1829 w 1828"/>
                <a:gd name="connsiteY2" fmla="*/ 228 h 228"/>
              </a:gdLst>
              <a:ahLst/>
              <a:cxnLst>
                <a:cxn ang="0">
                  <a:pos x="connsiteX0" y="connsiteY0"/>
                </a:cxn>
                <a:cxn ang="0">
                  <a:pos x="connsiteX1" y="connsiteY1"/>
                </a:cxn>
                <a:cxn ang="0">
                  <a:pos x="connsiteX2" y="connsiteY2"/>
                </a:cxn>
              </a:cxnLst>
              <a:rect l="l" t="t" r="r" b="b"/>
              <a:pathLst>
                <a:path w="1828" h="228">
                  <a:moveTo>
                    <a:pt x="1829" y="228"/>
                  </a:moveTo>
                  <a:cubicBezTo>
                    <a:pt x="1143" y="228"/>
                    <a:pt x="686" y="228"/>
                    <a:pt x="0" y="0"/>
                  </a:cubicBezTo>
                  <a:cubicBezTo>
                    <a:pt x="686" y="0"/>
                    <a:pt x="1372" y="228"/>
                    <a:pt x="1829" y="228"/>
                  </a:cubicBezTo>
                  <a:close/>
                </a:path>
              </a:pathLst>
            </a:custGeom>
            <a:solidFill>
              <a:srgbClr val="FFFFFF"/>
            </a:solidFill>
            <a:ln w="2286" cap="flat">
              <a:noFill/>
              <a:prstDash val="solid"/>
              <a:miter/>
            </a:ln>
          </p:spPr>
          <p:txBody>
            <a:bodyPr rtlCol="0" anchor="ctr"/>
            <a:lstStyle/>
            <a:p>
              <a:endParaRPr lang="en-US"/>
            </a:p>
          </p:txBody>
        </p:sp>
        <p:sp>
          <p:nvSpPr>
            <p:cNvPr id="41" name="Freeform 99">
              <a:extLst>
                <a:ext uri="{FF2B5EF4-FFF2-40B4-BE49-F238E27FC236}">
                  <a16:creationId xmlns:a16="http://schemas.microsoft.com/office/drawing/2014/main" id="{835CE321-9AFE-3626-03B9-6E901CDE741D}"/>
                </a:ext>
              </a:extLst>
            </p:cNvPr>
            <p:cNvSpPr/>
            <p:nvPr/>
          </p:nvSpPr>
          <p:spPr>
            <a:xfrm>
              <a:off x="2793644" y="6180658"/>
              <a:ext cx="1828" cy="914"/>
            </a:xfrm>
            <a:custGeom>
              <a:avLst/>
              <a:gdLst>
                <a:gd name="connsiteX0" fmla="*/ 1829 w 1828"/>
                <a:gd name="connsiteY0" fmla="*/ 915 h 914"/>
                <a:gd name="connsiteX1" fmla="*/ 0 w 1828"/>
                <a:gd name="connsiteY1" fmla="*/ 0 h 914"/>
                <a:gd name="connsiteX2" fmla="*/ 1829 w 1828"/>
                <a:gd name="connsiteY2" fmla="*/ 915 h 914"/>
              </a:gdLst>
              <a:ahLst/>
              <a:cxnLst>
                <a:cxn ang="0">
                  <a:pos x="connsiteX0" y="connsiteY0"/>
                </a:cxn>
                <a:cxn ang="0">
                  <a:pos x="connsiteX1" y="connsiteY1"/>
                </a:cxn>
                <a:cxn ang="0">
                  <a:pos x="connsiteX2" y="connsiteY2"/>
                </a:cxn>
              </a:cxnLst>
              <a:rect l="l" t="t" r="r" b="b"/>
              <a:pathLst>
                <a:path w="1828" h="914">
                  <a:moveTo>
                    <a:pt x="1829" y="915"/>
                  </a:moveTo>
                  <a:cubicBezTo>
                    <a:pt x="1143" y="686"/>
                    <a:pt x="457" y="229"/>
                    <a:pt x="0" y="0"/>
                  </a:cubicBezTo>
                  <a:cubicBezTo>
                    <a:pt x="686" y="229"/>
                    <a:pt x="1143" y="686"/>
                    <a:pt x="1829" y="915"/>
                  </a:cubicBezTo>
                  <a:close/>
                </a:path>
              </a:pathLst>
            </a:custGeom>
            <a:solidFill>
              <a:srgbClr val="FFFFFF"/>
            </a:solidFill>
            <a:ln w="2286" cap="flat">
              <a:noFill/>
              <a:prstDash val="solid"/>
              <a:miter/>
            </a:ln>
          </p:spPr>
          <p:txBody>
            <a:bodyPr rtlCol="0" anchor="ctr"/>
            <a:lstStyle/>
            <a:p>
              <a:endParaRPr lang="en-US"/>
            </a:p>
          </p:txBody>
        </p:sp>
        <p:sp>
          <p:nvSpPr>
            <p:cNvPr id="42" name="Freeform 100">
              <a:extLst>
                <a:ext uri="{FF2B5EF4-FFF2-40B4-BE49-F238E27FC236}">
                  <a16:creationId xmlns:a16="http://schemas.microsoft.com/office/drawing/2014/main" id="{8AC2FCEC-A783-D58D-3E53-A18551180FDA}"/>
                </a:ext>
              </a:extLst>
            </p:cNvPr>
            <p:cNvSpPr/>
            <p:nvPr/>
          </p:nvSpPr>
          <p:spPr>
            <a:xfrm>
              <a:off x="2785186" y="6172200"/>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457"/>
                    <a:pt x="0" y="0"/>
                  </a:cubicBezTo>
                  <a:cubicBezTo>
                    <a:pt x="457" y="457"/>
                    <a:pt x="914" y="914"/>
                    <a:pt x="1372" y="1600"/>
                  </a:cubicBezTo>
                  <a:close/>
                </a:path>
              </a:pathLst>
            </a:custGeom>
            <a:solidFill>
              <a:srgbClr val="FFFFFF"/>
            </a:solidFill>
            <a:ln w="2286" cap="flat">
              <a:noFill/>
              <a:prstDash val="solid"/>
              <a:miter/>
            </a:ln>
          </p:spPr>
          <p:txBody>
            <a:bodyPr rtlCol="0" anchor="ctr"/>
            <a:lstStyle/>
            <a:p>
              <a:endParaRPr lang="en-US"/>
            </a:p>
          </p:txBody>
        </p:sp>
        <p:sp>
          <p:nvSpPr>
            <p:cNvPr id="43" name="Freeform 101">
              <a:extLst>
                <a:ext uri="{FF2B5EF4-FFF2-40B4-BE49-F238E27FC236}">
                  <a16:creationId xmlns:a16="http://schemas.microsoft.com/office/drawing/2014/main" id="{86551D55-5A41-2E2B-ED35-396A1E4719C1}"/>
                </a:ext>
              </a:extLst>
            </p:cNvPr>
            <p:cNvSpPr/>
            <p:nvPr/>
          </p:nvSpPr>
          <p:spPr>
            <a:xfrm>
              <a:off x="2781300" y="6166485"/>
              <a:ext cx="1143" cy="1828"/>
            </a:xfrm>
            <a:custGeom>
              <a:avLst/>
              <a:gdLst>
                <a:gd name="connsiteX0" fmla="*/ 1143 w 1143"/>
                <a:gd name="connsiteY0" fmla="*/ 1829 h 1828"/>
                <a:gd name="connsiteX1" fmla="*/ 0 w 1143"/>
                <a:gd name="connsiteY1" fmla="*/ 0 h 1828"/>
                <a:gd name="connsiteX2" fmla="*/ 1143 w 1143"/>
                <a:gd name="connsiteY2" fmla="*/ 1829 h 1828"/>
              </a:gdLst>
              <a:ahLst/>
              <a:cxnLst>
                <a:cxn ang="0">
                  <a:pos x="connsiteX0" y="connsiteY0"/>
                </a:cxn>
                <a:cxn ang="0">
                  <a:pos x="connsiteX1" y="connsiteY1"/>
                </a:cxn>
                <a:cxn ang="0">
                  <a:pos x="connsiteX2" y="connsiteY2"/>
                </a:cxn>
              </a:cxnLst>
              <a:rect l="l" t="t" r="r" b="b"/>
              <a:pathLst>
                <a:path w="1143" h="1828">
                  <a:moveTo>
                    <a:pt x="1143" y="1829"/>
                  </a:moveTo>
                  <a:cubicBezTo>
                    <a:pt x="686" y="1143"/>
                    <a:pt x="457" y="686"/>
                    <a:pt x="0" y="0"/>
                  </a:cubicBezTo>
                  <a:cubicBezTo>
                    <a:pt x="457" y="686"/>
                    <a:pt x="914" y="1143"/>
                    <a:pt x="1143" y="1829"/>
                  </a:cubicBezTo>
                  <a:close/>
                </a:path>
              </a:pathLst>
            </a:custGeom>
            <a:solidFill>
              <a:srgbClr val="FFFFFF"/>
            </a:solidFill>
            <a:ln w="2286" cap="flat">
              <a:noFill/>
              <a:prstDash val="solid"/>
              <a:miter/>
            </a:ln>
          </p:spPr>
          <p:txBody>
            <a:bodyPr rtlCol="0" anchor="ctr"/>
            <a:lstStyle/>
            <a:p>
              <a:endParaRPr lang="en-US"/>
            </a:p>
          </p:txBody>
        </p:sp>
        <p:sp>
          <p:nvSpPr>
            <p:cNvPr id="44" name="Freeform 102">
              <a:extLst>
                <a:ext uri="{FF2B5EF4-FFF2-40B4-BE49-F238E27FC236}">
                  <a16:creationId xmlns:a16="http://schemas.microsoft.com/office/drawing/2014/main" id="{E40D7F9E-2629-C6CD-66CE-48F9335BD0B7}"/>
                </a:ext>
              </a:extLst>
            </p:cNvPr>
            <p:cNvSpPr/>
            <p:nvPr/>
          </p:nvSpPr>
          <p:spPr>
            <a:xfrm>
              <a:off x="3211068" y="545485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45" name="Freeform 103">
              <a:extLst>
                <a:ext uri="{FF2B5EF4-FFF2-40B4-BE49-F238E27FC236}">
                  <a16:creationId xmlns:a16="http://schemas.microsoft.com/office/drawing/2014/main" id="{90209C60-BE40-F465-9B35-B8B45A238C2F}"/>
                </a:ext>
              </a:extLst>
            </p:cNvPr>
            <p:cNvSpPr/>
            <p:nvPr/>
          </p:nvSpPr>
          <p:spPr>
            <a:xfrm>
              <a:off x="3418636" y="5502402"/>
              <a:ext cx="8458" cy="1143"/>
            </a:xfrm>
            <a:custGeom>
              <a:avLst/>
              <a:gdLst>
                <a:gd name="connsiteX0" fmla="*/ 0 w 8458"/>
                <a:gd name="connsiteY0" fmla="*/ 0 h 1143"/>
                <a:gd name="connsiteX1" fmla="*/ 8458 w 8458"/>
                <a:gd name="connsiteY1" fmla="*/ 1143 h 1143"/>
                <a:gd name="connsiteX2" fmla="*/ 0 w 8458"/>
                <a:gd name="connsiteY2" fmla="*/ 0 h 1143"/>
              </a:gdLst>
              <a:ahLst/>
              <a:cxnLst>
                <a:cxn ang="0">
                  <a:pos x="connsiteX0" y="connsiteY0"/>
                </a:cxn>
                <a:cxn ang="0">
                  <a:pos x="connsiteX1" y="connsiteY1"/>
                </a:cxn>
                <a:cxn ang="0">
                  <a:pos x="connsiteX2" y="connsiteY2"/>
                </a:cxn>
              </a:cxnLst>
              <a:rect l="l" t="t" r="r" b="b"/>
              <a:pathLst>
                <a:path w="8458" h="1143">
                  <a:moveTo>
                    <a:pt x="0" y="0"/>
                  </a:moveTo>
                  <a:cubicBezTo>
                    <a:pt x="2743" y="457"/>
                    <a:pt x="5715" y="686"/>
                    <a:pt x="8458" y="1143"/>
                  </a:cubicBezTo>
                  <a:cubicBezTo>
                    <a:pt x="5715" y="686"/>
                    <a:pt x="2743" y="457"/>
                    <a:pt x="0" y="0"/>
                  </a:cubicBezTo>
                  <a:close/>
                </a:path>
              </a:pathLst>
            </a:custGeom>
            <a:solidFill>
              <a:srgbClr val="FFFFFF"/>
            </a:solidFill>
            <a:ln w="2286" cap="flat">
              <a:noFill/>
              <a:prstDash val="solid"/>
              <a:miter/>
            </a:ln>
          </p:spPr>
          <p:txBody>
            <a:bodyPr rtlCol="0" anchor="ctr"/>
            <a:lstStyle/>
            <a:p>
              <a:endParaRPr lang="en-US"/>
            </a:p>
          </p:txBody>
        </p:sp>
        <p:sp>
          <p:nvSpPr>
            <p:cNvPr id="46" name="Freeform 104">
              <a:extLst>
                <a:ext uri="{FF2B5EF4-FFF2-40B4-BE49-F238E27FC236}">
                  <a16:creationId xmlns:a16="http://schemas.microsoft.com/office/drawing/2014/main" id="{B03F5CAF-975C-3C93-6285-A95A6AE3D126}"/>
                </a:ext>
              </a:extLst>
            </p:cNvPr>
            <p:cNvSpPr/>
            <p:nvPr/>
          </p:nvSpPr>
          <p:spPr>
            <a:xfrm>
              <a:off x="2810560" y="6184087"/>
              <a:ext cx="5029" cy="457"/>
            </a:xfrm>
            <a:custGeom>
              <a:avLst/>
              <a:gdLst>
                <a:gd name="connsiteX0" fmla="*/ 5029 w 5029"/>
                <a:gd name="connsiteY0" fmla="*/ 457 h 457"/>
                <a:gd name="connsiteX1" fmla="*/ 0 w 5029"/>
                <a:gd name="connsiteY1" fmla="*/ 0 h 457"/>
                <a:gd name="connsiteX2" fmla="*/ 5029 w 5029"/>
                <a:gd name="connsiteY2" fmla="*/ 457 h 457"/>
              </a:gdLst>
              <a:ahLst/>
              <a:cxnLst>
                <a:cxn ang="0">
                  <a:pos x="connsiteX0" y="connsiteY0"/>
                </a:cxn>
                <a:cxn ang="0">
                  <a:pos x="connsiteX1" y="connsiteY1"/>
                </a:cxn>
                <a:cxn ang="0">
                  <a:pos x="connsiteX2" y="connsiteY2"/>
                </a:cxn>
              </a:cxnLst>
              <a:rect l="l" t="t" r="r" b="b"/>
              <a:pathLst>
                <a:path w="5029" h="457">
                  <a:moveTo>
                    <a:pt x="5029" y="457"/>
                  </a:moveTo>
                  <a:cubicBezTo>
                    <a:pt x="3200" y="229"/>
                    <a:pt x="1600" y="0"/>
                    <a:pt x="0" y="0"/>
                  </a:cubicBezTo>
                  <a:cubicBezTo>
                    <a:pt x="1600" y="229"/>
                    <a:pt x="3200" y="457"/>
                    <a:pt x="5029" y="457"/>
                  </a:cubicBezTo>
                  <a:close/>
                </a:path>
              </a:pathLst>
            </a:custGeom>
            <a:solidFill>
              <a:srgbClr val="FFFFFF"/>
            </a:solidFill>
            <a:ln w="2286" cap="flat">
              <a:noFill/>
              <a:prstDash val="solid"/>
              <a:miter/>
            </a:ln>
          </p:spPr>
          <p:txBody>
            <a:bodyPr rtlCol="0" anchor="ctr"/>
            <a:lstStyle/>
            <a:p>
              <a:endParaRPr lang="en-US"/>
            </a:p>
          </p:txBody>
        </p:sp>
        <p:sp>
          <p:nvSpPr>
            <p:cNvPr id="47" name="Freeform 105">
              <a:extLst>
                <a:ext uri="{FF2B5EF4-FFF2-40B4-BE49-F238E27FC236}">
                  <a16:creationId xmlns:a16="http://schemas.microsoft.com/office/drawing/2014/main" id="{3545C6F7-359C-2EE0-6F64-AFEA9B5EB3D1}"/>
                </a:ext>
              </a:extLst>
            </p:cNvPr>
            <p:cNvSpPr/>
            <p:nvPr/>
          </p:nvSpPr>
          <p:spPr>
            <a:xfrm>
              <a:off x="2757525" y="6054699"/>
              <a:ext cx="228" cy="11658"/>
            </a:xfrm>
            <a:custGeom>
              <a:avLst/>
              <a:gdLst>
                <a:gd name="connsiteX0" fmla="*/ 229 w 228"/>
                <a:gd name="connsiteY0" fmla="*/ 11658 h 11658"/>
                <a:gd name="connsiteX1" fmla="*/ 0 w 228"/>
                <a:gd name="connsiteY1" fmla="*/ 0 h 11658"/>
                <a:gd name="connsiteX2" fmla="*/ 229 w 228"/>
                <a:gd name="connsiteY2" fmla="*/ 11658 h 11658"/>
              </a:gdLst>
              <a:ahLst/>
              <a:cxnLst>
                <a:cxn ang="0">
                  <a:pos x="connsiteX0" y="connsiteY0"/>
                </a:cxn>
                <a:cxn ang="0">
                  <a:pos x="connsiteX1" y="connsiteY1"/>
                </a:cxn>
                <a:cxn ang="0">
                  <a:pos x="connsiteX2" y="connsiteY2"/>
                </a:cxn>
              </a:cxnLst>
              <a:rect l="l" t="t" r="r" b="b"/>
              <a:pathLst>
                <a:path w="228" h="11658">
                  <a:moveTo>
                    <a:pt x="229" y="11658"/>
                  </a:moveTo>
                  <a:cubicBezTo>
                    <a:pt x="0" y="7772"/>
                    <a:pt x="0" y="3886"/>
                    <a:pt x="0" y="0"/>
                  </a:cubicBezTo>
                  <a:cubicBezTo>
                    <a:pt x="0" y="3657"/>
                    <a:pt x="229" y="7772"/>
                    <a:pt x="229" y="11658"/>
                  </a:cubicBezTo>
                  <a:close/>
                </a:path>
              </a:pathLst>
            </a:custGeom>
            <a:solidFill>
              <a:srgbClr val="FFFFFF"/>
            </a:solidFill>
            <a:ln w="2286" cap="flat">
              <a:noFill/>
              <a:prstDash val="solid"/>
              <a:miter/>
            </a:ln>
          </p:spPr>
          <p:txBody>
            <a:bodyPr rtlCol="0" anchor="ctr"/>
            <a:lstStyle/>
            <a:p>
              <a:endParaRPr lang="en-US"/>
            </a:p>
          </p:txBody>
        </p:sp>
        <p:sp>
          <p:nvSpPr>
            <p:cNvPr id="48" name="Freeform 106">
              <a:extLst>
                <a:ext uri="{FF2B5EF4-FFF2-40B4-BE49-F238E27FC236}">
                  <a16:creationId xmlns:a16="http://schemas.microsoft.com/office/drawing/2014/main" id="{6753C535-4F6B-2909-AB93-A709EBB9BA80}"/>
                </a:ext>
              </a:extLst>
            </p:cNvPr>
            <p:cNvSpPr/>
            <p:nvPr/>
          </p:nvSpPr>
          <p:spPr>
            <a:xfrm>
              <a:off x="3430524" y="5504002"/>
              <a:ext cx="11658" cy="1828"/>
            </a:xfrm>
            <a:custGeom>
              <a:avLst/>
              <a:gdLst>
                <a:gd name="connsiteX0" fmla="*/ 0 w 11658"/>
                <a:gd name="connsiteY0" fmla="*/ 0 h 1828"/>
                <a:gd name="connsiteX1" fmla="*/ 11659 w 11658"/>
                <a:gd name="connsiteY1" fmla="*/ 1829 h 1828"/>
                <a:gd name="connsiteX2" fmla="*/ 0 w 11658"/>
                <a:gd name="connsiteY2" fmla="*/ 0 h 1828"/>
              </a:gdLst>
              <a:ahLst/>
              <a:cxnLst>
                <a:cxn ang="0">
                  <a:pos x="connsiteX0" y="connsiteY0"/>
                </a:cxn>
                <a:cxn ang="0">
                  <a:pos x="connsiteX1" y="connsiteY1"/>
                </a:cxn>
                <a:cxn ang="0">
                  <a:pos x="connsiteX2" y="connsiteY2"/>
                </a:cxn>
              </a:cxnLst>
              <a:rect l="l" t="t" r="r" b="b"/>
              <a:pathLst>
                <a:path w="11658" h="1828">
                  <a:moveTo>
                    <a:pt x="0" y="0"/>
                  </a:moveTo>
                  <a:cubicBezTo>
                    <a:pt x="3886" y="457"/>
                    <a:pt x="7772" y="1143"/>
                    <a:pt x="11659" y="1829"/>
                  </a:cubicBezTo>
                  <a:cubicBezTo>
                    <a:pt x="7772" y="1143"/>
                    <a:pt x="3886" y="686"/>
                    <a:pt x="0" y="0"/>
                  </a:cubicBezTo>
                  <a:close/>
                </a:path>
              </a:pathLst>
            </a:custGeom>
            <a:solidFill>
              <a:srgbClr val="FFFFFF"/>
            </a:solidFill>
            <a:ln w="2286" cap="flat">
              <a:noFill/>
              <a:prstDash val="solid"/>
              <a:miter/>
            </a:ln>
          </p:spPr>
          <p:txBody>
            <a:bodyPr rtlCol="0" anchor="ctr"/>
            <a:lstStyle/>
            <a:p>
              <a:endParaRPr lang="en-US"/>
            </a:p>
          </p:txBody>
        </p:sp>
        <p:sp>
          <p:nvSpPr>
            <p:cNvPr id="49" name="Freeform 107">
              <a:extLst>
                <a:ext uri="{FF2B5EF4-FFF2-40B4-BE49-F238E27FC236}">
                  <a16:creationId xmlns:a16="http://schemas.microsoft.com/office/drawing/2014/main" id="{1714E9A0-4E76-6AE6-14FD-CDC4BD1E1ABE}"/>
                </a:ext>
              </a:extLst>
            </p:cNvPr>
            <p:cNvSpPr/>
            <p:nvPr/>
          </p:nvSpPr>
          <p:spPr>
            <a:xfrm>
              <a:off x="3406063" y="5500801"/>
              <a:ext cx="8915" cy="1143"/>
            </a:xfrm>
            <a:custGeom>
              <a:avLst/>
              <a:gdLst>
                <a:gd name="connsiteX0" fmla="*/ 0 w 8915"/>
                <a:gd name="connsiteY0" fmla="*/ 0 h 1143"/>
                <a:gd name="connsiteX1" fmla="*/ 8915 w 8915"/>
                <a:gd name="connsiteY1" fmla="*/ 1143 h 1143"/>
                <a:gd name="connsiteX2" fmla="*/ 0 w 8915"/>
                <a:gd name="connsiteY2" fmla="*/ 0 h 1143"/>
              </a:gdLst>
              <a:ahLst/>
              <a:cxnLst>
                <a:cxn ang="0">
                  <a:pos x="connsiteX0" y="connsiteY0"/>
                </a:cxn>
                <a:cxn ang="0">
                  <a:pos x="connsiteX1" y="connsiteY1"/>
                </a:cxn>
                <a:cxn ang="0">
                  <a:pos x="connsiteX2" y="connsiteY2"/>
                </a:cxn>
              </a:cxnLst>
              <a:rect l="l" t="t" r="r" b="b"/>
              <a:pathLst>
                <a:path w="8915" h="1143">
                  <a:moveTo>
                    <a:pt x="0" y="0"/>
                  </a:moveTo>
                  <a:cubicBezTo>
                    <a:pt x="2972" y="228"/>
                    <a:pt x="5944" y="686"/>
                    <a:pt x="8915" y="1143"/>
                  </a:cubicBezTo>
                  <a:cubicBezTo>
                    <a:pt x="5944" y="686"/>
                    <a:pt x="2972" y="457"/>
                    <a:pt x="0" y="0"/>
                  </a:cubicBezTo>
                  <a:close/>
                </a:path>
              </a:pathLst>
            </a:custGeom>
            <a:solidFill>
              <a:srgbClr val="FFFFFF"/>
            </a:solidFill>
            <a:ln w="2286" cap="flat">
              <a:noFill/>
              <a:prstDash val="solid"/>
              <a:miter/>
            </a:ln>
          </p:spPr>
          <p:txBody>
            <a:bodyPr rtlCol="0" anchor="ctr"/>
            <a:lstStyle/>
            <a:p>
              <a:endParaRPr lang="en-US"/>
            </a:p>
          </p:txBody>
        </p:sp>
        <p:sp>
          <p:nvSpPr>
            <p:cNvPr id="50" name="Freeform 108">
              <a:extLst>
                <a:ext uri="{FF2B5EF4-FFF2-40B4-BE49-F238E27FC236}">
                  <a16:creationId xmlns:a16="http://schemas.microsoft.com/office/drawing/2014/main" id="{9CFC67C9-EABC-7F3C-D6DD-07640398222F}"/>
                </a:ext>
              </a:extLst>
            </p:cNvPr>
            <p:cNvSpPr/>
            <p:nvPr/>
          </p:nvSpPr>
          <p:spPr>
            <a:xfrm>
              <a:off x="2804845" y="6183172"/>
              <a:ext cx="2286" cy="457"/>
            </a:xfrm>
            <a:custGeom>
              <a:avLst/>
              <a:gdLst>
                <a:gd name="connsiteX0" fmla="*/ 2286 w 2286"/>
                <a:gd name="connsiteY0" fmla="*/ 457 h 457"/>
                <a:gd name="connsiteX1" fmla="*/ 0 w 2286"/>
                <a:gd name="connsiteY1" fmla="*/ 0 h 457"/>
                <a:gd name="connsiteX2" fmla="*/ 2286 w 2286"/>
                <a:gd name="connsiteY2" fmla="*/ 457 h 457"/>
              </a:gdLst>
              <a:ahLst/>
              <a:cxnLst>
                <a:cxn ang="0">
                  <a:pos x="connsiteX0" y="connsiteY0"/>
                </a:cxn>
                <a:cxn ang="0">
                  <a:pos x="connsiteX1" y="connsiteY1"/>
                </a:cxn>
                <a:cxn ang="0">
                  <a:pos x="connsiteX2" y="connsiteY2"/>
                </a:cxn>
              </a:cxnLst>
              <a:rect l="l" t="t" r="r" b="b"/>
              <a:pathLst>
                <a:path w="2286" h="457">
                  <a:moveTo>
                    <a:pt x="2286" y="457"/>
                  </a:moveTo>
                  <a:cubicBezTo>
                    <a:pt x="1372" y="228"/>
                    <a:pt x="686" y="228"/>
                    <a:pt x="0" y="0"/>
                  </a:cubicBezTo>
                  <a:cubicBezTo>
                    <a:pt x="457" y="228"/>
                    <a:pt x="1372" y="228"/>
                    <a:pt x="2286" y="457"/>
                  </a:cubicBezTo>
                  <a:close/>
                </a:path>
              </a:pathLst>
            </a:custGeom>
            <a:solidFill>
              <a:srgbClr val="FFFFFF"/>
            </a:solidFill>
            <a:ln w="2286" cap="flat">
              <a:noFill/>
              <a:prstDash val="solid"/>
              <a:miter/>
            </a:ln>
          </p:spPr>
          <p:txBody>
            <a:bodyPr rtlCol="0" anchor="ctr"/>
            <a:lstStyle/>
            <a:p>
              <a:endParaRPr lang="en-US"/>
            </a:p>
          </p:txBody>
        </p:sp>
        <p:sp>
          <p:nvSpPr>
            <p:cNvPr id="51" name="Freeform 109">
              <a:extLst>
                <a:ext uri="{FF2B5EF4-FFF2-40B4-BE49-F238E27FC236}">
                  <a16:creationId xmlns:a16="http://schemas.microsoft.com/office/drawing/2014/main" id="{296C7E01-43F7-5458-04D3-C2162CF61266}"/>
                </a:ext>
              </a:extLst>
            </p:cNvPr>
            <p:cNvSpPr/>
            <p:nvPr/>
          </p:nvSpPr>
          <p:spPr>
            <a:xfrm>
              <a:off x="2727579" y="5945886"/>
              <a:ext cx="2971" cy="1828"/>
            </a:xfrm>
            <a:custGeom>
              <a:avLst/>
              <a:gdLst>
                <a:gd name="connsiteX0" fmla="*/ 2972 w 2971"/>
                <a:gd name="connsiteY0" fmla="*/ 1829 h 1828"/>
                <a:gd name="connsiteX1" fmla="*/ 0 w 2971"/>
                <a:gd name="connsiteY1" fmla="*/ 0 h 1828"/>
                <a:gd name="connsiteX2" fmla="*/ 2972 w 2971"/>
                <a:gd name="connsiteY2" fmla="*/ 1829 h 1828"/>
              </a:gdLst>
              <a:ahLst/>
              <a:cxnLst>
                <a:cxn ang="0">
                  <a:pos x="connsiteX0" y="connsiteY0"/>
                </a:cxn>
                <a:cxn ang="0">
                  <a:pos x="connsiteX1" y="connsiteY1"/>
                </a:cxn>
                <a:cxn ang="0">
                  <a:pos x="connsiteX2" y="connsiteY2"/>
                </a:cxn>
              </a:cxnLst>
              <a:rect l="l" t="t" r="r" b="b"/>
              <a:pathLst>
                <a:path w="2971" h="1828">
                  <a:moveTo>
                    <a:pt x="2972" y="1829"/>
                  </a:moveTo>
                  <a:cubicBezTo>
                    <a:pt x="2057" y="1143"/>
                    <a:pt x="914" y="457"/>
                    <a:pt x="0" y="0"/>
                  </a:cubicBezTo>
                  <a:cubicBezTo>
                    <a:pt x="914" y="457"/>
                    <a:pt x="1829" y="1143"/>
                    <a:pt x="2972" y="1829"/>
                  </a:cubicBezTo>
                  <a:close/>
                </a:path>
              </a:pathLst>
            </a:custGeom>
            <a:solidFill>
              <a:srgbClr val="FFFFFF"/>
            </a:solidFill>
            <a:ln w="2286" cap="flat">
              <a:noFill/>
              <a:prstDash val="solid"/>
              <a:miter/>
            </a:ln>
          </p:spPr>
          <p:txBody>
            <a:bodyPr rtlCol="0" anchor="ctr"/>
            <a:lstStyle/>
            <a:p>
              <a:endParaRPr lang="en-US"/>
            </a:p>
          </p:txBody>
        </p:sp>
        <p:sp>
          <p:nvSpPr>
            <p:cNvPr id="52" name="Freeform 110">
              <a:extLst>
                <a:ext uri="{FF2B5EF4-FFF2-40B4-BE49-F238E27FC236}">
                  <a16:creationId xmlns:a16="http://schemas.microsoft.com/office/drawing/2014/main" id="{0A9251E4-8E1F-6CE0-01C9-F2F6BD700DA7}"/>
                </a:ext>
              </a:extLst>
            </p:cNvPr>
            <p:cNvSpPr/>
            <p:nvPr/>
          </p:nvSpPr>
          <p:spPr>
            <a:xfrm>
              <a:off x="2519781" y="5880277"/>
              <a:ext cx="1371" cy="8001"/>
            </a:xfrm>
            <a:custGeom>
              <a:avLst/>
              <a:gdLst>
                <a:gd name="connsiteX0" fmla="*/ 0 w 1371"/>
                <a:gd name="connsiteY0" fmla="*/ 0 h 8001"/>
                <a:gd name="connsiteX1" fmla="*/ 1372 w 1371"/>
                <a:gd name="connsiteY1" fmla="*/ 8001 h 8001"/>
                <a:gd name="connsiteX2" fmla="*/ 0 w 1371"/>
                <a:gd name="connsiteY2" fmla="*/ 0 h 8001"/>
                <a:gd name="connsiteX3" fmla="*/ 0 w 1371"/>
                <a:gd name="connsiteY3" fmla="*/ 0 h 8001"/>
              </a:gdLst>
              <a:ahLst/>
              <a:cxnLst>
                <a:cxn ang="0">
                  <a:pos x="connsiteX0" y="connsiteY0"/>
                </a:cxn>
                <a:cxn ang="0">
                  <a:pos x="connsiteX1" y="connsiteY1"/>
                </a:cxn>
                <a:cxn ang="0">
                  <a:pos x="connsiteX2" y="connsiteY2"/>
                </a:cxn>
                <a:cxn ang="0">
                  <a:pos x="connsiteX3" y="connsiteY3"/>
                </a:cxn>
              </a:cxnLst>
              <a:rect l="l" t="t" r="r" b="b"/>
              <a:pathLst>
                <a:path w="1371" h="8001">
                  <a:moveTo>
                    <a:pt x="0" y="0"/>
                  </a:moveTo>
                  <a:cubicBezTo>
                    <a:pt x="229" y="2743"/>
                    <a:pt x="686" y="5486"/>
                    <a:pt x="1372" y="8001"/>
                  </a:cubicBezTo>
                  <a:cubicBezTo>
                    <a:pt x="686" y="5486"/>
                    <a:pt x="229" y="2972"/>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3" name="Freeform 111">
              <a:extLst>
                <a:ext uri="{FF2B5EF4-FFF2-40B4-BE49-F238E27FC236}">
                  <a16:creationId xmlns:a16="http://schemas.microsoft.com/office/drawing/2014/main" id="{3D3A28BD-38A7-AD14-C836-94F195F5D671}"/>
                </a:ext>
              </a:extLst>
            </p:cNvPr>
            <p:cNvSpPr/>
            <p:nvPr/>
          </p:nvSpPr>
          <p:spPr>
            <a:xfrm>
              <a:off x="2520924" y="5888278"/>
              <a:ext cx="5029" cy="13944"/>
            </a:xfrm>
            <a:custGeom>
              <a:avLst/>
              <a:gdLst>
                <a:gd name="connsiteX0" fmla="*/ 5029 w 5029"/>
                <a:gd name="connsiteY0" fmla="*/ 13944 h 13944"/>
                <a:gd name="connsiteX1" fmla="*/ 0 w 5029"/>
                <a:gd name="connsiteY1" fmla="*/ 0 h 13944"/>
                <a:gd name="connsiteX2" fmla="*/ 5029 w 5029"/>
                <a:gd name="connsiteY2" fmla="*/ 13944 h 13944"/>
              </a:gdLst>
              <a:ahLst/>
              <a:cxnLst>
                <a:cxn ang="0">
                  <a:pos x="connsiteX0" y="connsiteY0"/>
                </a:cxn>
                <a:cxn ang="0">
                  <a:pos x="connsiteX1" y="connsiteY1"/>
                </a:cxn>
                <a:cxn ang="0">
                  <a:pos x="connsiteX2" y="connsiteY2"/>
                </a:cxn>
              </a:cxnLst>
              <a:rect l="l" t="t" r="r" b="b"/>
              <a:pathLst>
                <a:path w="5029" h="13944">
                  <a:moveTo>
                    <a:pt x="5029" y="13944"/>
                  </a:moveTo>
                  <a:cubicBezTo>
                    <a:pt x="2972" y="9830"/>
                    <a:pt x="1143" y="5029"/>
                    <a:pt x="0" y="0"/>
                  </a:cubicBezTo>
                  <a:cubicBezTo>
                    <a:pt x="1143" y="5258"/>
                    <a:pt x="2972" y="9830"/>
                    <a:pt x="5029" y="13944"/>
                  </a:cubicBezTo>
                  <a:close/>
                </a:path>
              </a:pathLst>
            </a:custGeom>
            <a:solidFill>
              <a:srgbClr val="FFFFFF"/>
            </a:solidFill>
            <a:ln w="2286" cap="flat">
              <a:noFill/>
              <a:prstDash val="solid"/>
              <a:miter/>
            </a:ln>
          </p:spPr>
          <p:txBody>
            <a:bodyPr rtlCol="0" anchor="ctr"/>
            <a:lstStyle/>
            <a:p>
              <a:endParaRPr lang="en-US"/>
            </a:p>
          </p:txBody>
        </p:sp>
        <p:sp>
          <p:nvSpPr>
            <p:cNvPr id="54" name="Freeform 112">
              <a:extLst>
                <a:ext uri="{FF2B5EF4-FFF2-40B4-BE49-F238E27FC236}">
                  <a16:creationId xmlns:a16="http://schemas.microsoft.com/office/drawing/2014/main" id="{E669AF2D-D846-467D-C805-129AB4A0B30E}"/>
                </a:ext>
              </a:extLst>
            </p:cNvPr>
            <p:cNvSpPr/>
            <p:nvPr/>
          </p:nvSpPr>
          <p:spPr>
            <a:xfrm>
              <a:off x="2704490" y="5940399"/>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55" name="Freeform 113">
              <a:extLst>
                <a:ext uri="{FF2B5EF4-FFF2-40B4-BE49-F238E27FC236}">
                  <a16:creationId xmlns:a16="http://schemas.microsoft.com/office/drawing/2014/main" id="{ED19A048-FD97-6DF8-3F52-154A67C32AC1}"/>
                </a:ext>
              </a:extLst>
            </p:cNvPr>
            <p:cNvSpPr/>
            <p:nvPr/>
          </p:nvSpPr>
          <p:spPr>
            <a:xfrm>
              <a:off x="2715006" y="5941314"/>
              <a:ext cx="5486" cy="1371"/>
            </a:xfrm>
            <a:custGeom>
              <a:avLst/>
              <a:gdLst>
                <a:gd name="connsiteX0" fmla="*/ 5486 w 5486"/>
                <a:gd name="connsiteY0" fmla="*/ 1372 h 1371"/>
                <a:gd name="connsiteX1" fmla="*/ 0 w 5486"/>
                <a:gd name="connsiteY1" fmla="*/ 0 h 1371"/>
                <a:gd name="connsiteX2" fmla="*/ 5486 w 5486"/>
                <a:gd name="connsiteY2" fmla="*/ 1372 h 1371"/>
              </a:gdLst>
              <a:ahLst/>
              <a:cxnLst>
                <a:cxn ang="0">
                  <a:pos x="connsiteX0" y="connsiteY0"/>
                </a:cxn>
                <a:cxn ang="0">
                  <a:pos x="connsiteX1" y="connsiteY1"/>
                </a:cxn>
                <a:cxn ang="0">
                  <a:pos x="connsiteX2" y="connsiteY2"/>
                </a:cxn>
              </a:cxnLst>
              <a:rect l="l" t="t" r="r" b="b"/>
              <a:pathLst>
                <a:path w="5486" h="1371">
                  <a:moveTo>
                    <a:pt x="5486" y="1372"/>
                  </a:moveTo>
                  <a:cubicBezTo>
                    <a:pt x="3658" y="686"/>
                    <a:pt x="1829" y="229"/>
                    <a:pt x="0" y="0"/>
                  </a:cubicBezTo>
                  <a:cubicBezTo>
                    <a:pt x="1829" y="457"/>
                    <a:pt x="3658" y="914"/>
                    <a:pt x="5486" y="1372"/>
                  </a:cubicBezTo>
                  <a:close/>
                </a:path>
              </a:pathLst>
            </a:custGeom>
            <a:solidFill>
              <a:srgbClr val="FFFFFF"/>
            </a:solidFill>
            <a:ln w="2286" cap="flat">
              <a:noFill/>
              <a:prstDash val="solid"/>
              <a:miter/>
            </a:ln>
          </p:spPr>
          <p:txBody>
            <a:bodyPr rtlCol="0" anchor="ctr"/>
            <a:lstStyle/>
            <a:p>
              <a:endParaRPr lang="en-US"/>
            </a:p>
          </p:txBody>
        </p:sp>
        <p:sp>
          <p:nvSpPr>
            <p:cNvPr id="56" name="Freeform 114">
              <a:extLst>
                <a:ext uri="{FF2B5EF4-FFF2-40B4-BE49-F238E27FC236}">
                  <a16:creationId xmlns:a16="http://schemas.microsoft.com/office/drawing/2014/main" id="{7752785E-7A52-3DB6-654A-6E0DABB3F9FC}"/>
                </a:ext>
              </a:extLst>
            </p:cNvPr>
            <p:cNvSpPr/>
            <p:nvPr/>
          </p:nvSpPr>
          <p:spPr>
            <a:xfrm>
              <a:off x="2820847" y="6185001"/>
              <a:ext cx="3200" cy="228"/>
            </a:xfrm>
            <a:custGeom>
              <a:avLst/>
              <a:gdLst>
                <a:gd name="connsiteX0" fmla="*/ 3200 w 3200"/>
                <a:gd name="connsiteY0" fmla="*/ 228 h 228"/>
                <a:gd name="connsiteX1" fmla="*/ 0 w 3200"/>
                <a:gd name="connsiteY1" fmla="*/ 0 h 228"/>
                <a:gd name="connsiteX2" fmla="*/ 3200 w 3200"/>
                <a:gd name="connsiteY2" fmla="*/ 228 h 228"/>
              </a:gdLst>
              <a:ahLst/>
              <a:cxnLst>
                <a:cxn ang="0">
                  <a:pos x="connsiteX0" y="connsiteY0"/>
                </a:cxn>
                <a:cxn ang="0">
                  <a:pos x="connsiteX1" y="connsiteY1"/>
                </a:cxn>
                <a:cxn ang="0">
                  <a:pos x="connsiteX2" y="connsiteY2"/>
                </a:cxn>
              </a:cxnLst>
              <a:rect l="l" t="t" r="r" b="b"/>
              <a:pathLst>
                <a:path w="3200" h="228">
                  <a:moveTo>
                    <a:pt x="3200" y="228"/>
                  </a:moveTo>
                  <a:cubicBezTo>
                    <a:pt x="2057" y="228"/>
                    <a:pt x="914" y="0"/>
                    <a:pt x="0" y="0"/>
                  </a:cubicBezTo>
                  <a:cubicBezTo>
                    <a:pt x="914" y="228"/>
                    <a:pt x="2057" y="228"/>
                    <a:pt x="3200" y="228"/>
                  </a:cubicBezTo>
                  <a:close/>
                </a:path>
              </a:pathLst>
            </a:custGeom>
            <a:solidFill>
              <a:srgbClr val="FFFFFF"/>
            </a:solidFill>
            <a:ln w="2286" cap="flat">
              <a:noFill/>
              <a:prstDash val="solid"/>
              <a:miter/>
            </a:ln>
          </p:spPr>
          <p:txBody>
            <a:bodyPr rtlCol="0" anchor="ctr"/>
            <a:lstStyle/>
            <a:p>
              <a:endParaRPr lang="en-US"/>
            </a:p>
          </p:txBody>
        </p:sp>
        <p:sp>
          <p:nvSpPr>
            <p:cNvPr id="57" name="Freeform 115">
              <a:extLst>
                <a:ext uri="{FF2B5EF4-FFF2-40B4-BE49-F238E27FC236}">
                  <a16:creationId xmlns:a16="http://schemas.microsoft.com/office/drawing/2014/main" id="{04885098-1E01-9C57-9F6E-E4BB35CBECFC}"/>
                </a:ext>
              </a:extLst>
            </p:cNvPr>
            <p:cNvSpPr/>
            <p:nvPr/>
          </p:nvSpPr>
          <p:spPr>
            <a:xfrm>
              <a:off x="2799130" y="6182258"/>
              <a:ext cx="2514" cy="685"/>
            </a:xfrm>
            <a:custGeom>
              <a:avLst/>
              <a:gdLst>
                <a:gd name="connsiteX0" fmla="*/ 0 w 2514"/>
                <a:gd name="connsiteY0" fmla="*/ 0 h 685"/>
                <a:gd name="connsiteX1" fmla="*/ 2515 w 2514"/>
                <a:gd name="connsiteY1" fmla="*/ 686 h 685"/>
                <a:gd name="connsiteX2" fmla="*/ 0 w 2514"/>
                <a:gd name="connsiteY2" fmla="*/ 0 h 685"/>
                <a:gd name="connsiteX3" fmla="*/ 0 w 2514"/>
                <a:gd name="connsiteY3" fmla="*/ 0 h 685"/>
              </a:gdLst>
              <a:ahLst/>
              <a:cxnLst>
                <a:cxn ang="0">
                  <a:pos x="connsiteX0" y="connsiteY0"/>
                </a:cxn>
                <a:cxn ang="0">
                  <a:pos x="connsiteX1" y="connsiteY1"/>
                </a:cxn>
                <a:cxn ang="0">
                  <a:pos x="connsiteX2" y="connsiteY2"/>
                </a:cxn>
                <a:cxn ang="0">
                  <a:pos x="connsiteX3" y="connsiteY3"/>
                </a:cxn>
              </a:cxnLst>
              <a:rect l="l" t="t" r="r" b="b"/>
              <a:pathLst>
                <a:path w="2514" h="685">
                  <a:moveTo>
                    <a:pt x="0" y="0"/>
                  </a:moveTo>
                  <a:cubicBezTo>
                    <a:pt x="686" y="229"/>
                    <a:pt x="1600" y="458"/>
                    <a:pt x="2515" y="686"/>
                  </a:cubicBezTo>
                  <a:cubicBezTo>
                    <a:pt x="1600" y="229"/>
                    <a:pt x="914" y="0"/>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8" name="Freeform 116">
              <a:extLst>
                <a:ext uri="{FF2B5EF4-FFF2-40B4-BE49-F238E27FC236}">
                  <a16:creationId xmlns:a16="http://schemas.microsoft.com/office/drawing/2014/main" id="{ED459877-92C2-101E-83DB-C9560A32D654}"/>
                </a:ext>
              </a:extLst>
            </p:cNvPr>
            <p:cNvSpPr/>
            <p:nvPr/>
          </p:nvSpPr>
          <p:spPr>
            <a:xfrm>
              <a:off x="3566312" y="5717286"/>
              <a:ext cx="38862" cy="21945"/>
            </a:xfrm>
            <a:custGeom>
              <a:avLst/>
              <a:gdLst>
                <a:gd name="connsiteX0" fmla="*/ 38862 w 38862"/>
                <a:gd name="connsiteY0" fmla="*/ 0 h 21945"/>
                <a:gd name="connsiteX1" fmla="*/ 25832 w 38862"/>
                <a:gd name="connsiteY1" fmla="*/ 8001 h 21945"/>
                <a:gd name="connsiteX2" fmla="*/ 0 w 38862"/>
                <a:gd name="connsiteY2" fmla="*/ 21946 h 21945"/>
                <a:gd name="connsiteX3" fmla="*/ 25832 w 38862"/>
                <a:gd name="connsiteY3" fmla="*/ 8001 h 21945"/>
                <a:gd name="connsiteX4" fmla="*/ 38862 w 38862"/>
                <a:gd name="connsiteY4" fmla="*/ 0 h 21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 h="21945">
                  <a:moveTo>
                    <a:pt x="38862" y="0"/>
                  </a:moveTo>
                  <a:cubicBezTo>
                    <a:pt x="34519" y="2286"/>
                    <a:pt x="30175" y="5029"/>
                    <a:pt x="25832" y="8001"/>
                  </a:cubicBezTo>
                  <a:cubicBezTo>
                    <a:pt x="17602" y="13716"/>
                    <a:pt x="8915" y="18059"/>
                    <a:pt x="0" y="21946"/>
                  </a:cubicBezTo>
                  <a:cubicBezTo>
                    <a:pt x="8915" y="18059"/>
                    <a:pt x="17602" y="13487"/>
                    <a:pt x="25832" y="8001"/>
                  </a:cubicBezTo>
                  <a:cubicBezTo>
                    <a:pt x="30175" y="5029"/>
                    <a:pt x="34519" y="2515"/>
                    <a:pt x="38862" y="0"/>
                  </a:cubicBezTo>
                  <a:close/>
                </a:path>
              </a:pathLst>
            </a:custGeom>
            <a:solidFill>
              <a:srgbClr val="FFFFFF"/>
            </a:solidFill>
            <a:ln w="2286" cap="flat">
              <a:noFill/>
              <a:prstDash val="solid"/>
              <a:miter/>
            </a:ln>
          </p:spPr>
          <p:txBody>
            <a:bodyPr rtlCol="0" anchor="ctr"/>
            <a:lstStyle/>
            <a:p>
              <a:endParaRPr lang="en-US"/>
            </a:p>
          </p:txBody>
        </p:sp>
        <p:sp>
          <p:nvSpPr>
            <p:cNvPr id="59" name="Freeform 117">
              <a:extLst>
                <a:ext uri="{FF2B5EF4-FFF2-40B4-BE49-F238E27FC236}">
                  <a16:creationId xmlns:a16="http://schemas.microsoft.com/office/drawing/2014/main" id="{AAE41DD0-04BA-59DF-BC93-4B9B9EDD290B}"/>
                </a:ext>
              </a:extLst>
            </p:cNvPr>
            <p:cNvSpPr/>
            <p:nvPr/>
          </p:nvSpPr>
          <p:spPr>
            <a:xfrm>
              <a:off x="3499961" y="5696483"/>
              <a:ext cx="1428" cy="22860"/>
            </a:xfrm>
            <a:custGeom>
              <a:avLst/>
              <a:gdLst>
                <a:gd name="connsiteX0" fmla="*/ 514 w 1428"/>
                <a:gd name="connsiteY0" fmla="*/ 22860 h 22860"/>
                <a:gd name="connsiteX1" fmla="*/ 514 w 1428"/>
                <a:gd name="connsiteY1" fmla="*/ 8459 h 22860"/>
                <a:gd name="connsiteX2" fmla="*/ 1429 w 1428"/>
                <a:gd name="connsiteY2" fmla="*/ 0 h 22860"/>
                <a:gd name="connsiteX3" fmla="*/ 514 w 1428"/>
                <a:gd name="connsiteY3" fmla="*/ 8459 h 22860"/>
                <a:gd name="connsiteX4" fmla="*/ 514 w 1428"/>
                <a:gd name="connsiteY4" fmla="*/ 2286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 h="22860">
                  <a:moveTo>
                    <a:pt x="514" y="22860"/>
                  </a:moveTo>
                  <a:cubicBezTo>
                    <a:pt x="-171" y="18517"/>
                    <a:pt x="-171" y="13488"/>
                    <a:pt x="514" y="8459"/>
                  </a:cubicBezTo>
                  <a:cubicBezTo>
                    <a:pt x="972" y="5715"/>
                    <a:pt x="1200" y="2744"/>
                    <a:pt x="1429" y="0"/>
                  </a:cubicBezTo>
                  <a:cubicBezTo>
                    <a:pt x="1200" y="2744"/>
                    <a:pt x="743" y="5715"/>
                    <a:pt x="514" y="8459"/>
                  </a:cubicBezTo>
                  <a:cubicBezTo>
                    <a:pt x="-171" y="13488"/>
                    <a:pt x="-171" y="18288"/>
                    <a:pt x="514" y="22860"/>
                  </a:cubicBezTo>
                  <a:close/>
                </a:path>
              </a:pathLst>
            </a:custGeom>
            <a:solidFill>
              <a:srgbClr val="FFFFFF"/>
            </a:solidFill>
            <a:ln w="2286" cap="flat">
              <a:noFill/>
              <a:prstDash val="solid"/>
              <a:miter/>
            </a:ln>
          </p:spPr>
          <p:txBody>
            <a:bodyPr rtlCol="0" anchor="ctr"/>
            <a:lstStyle/>
            <a:p>
              <a:endParaRPr lang="en-US"/>
            </a:p>
          </p:txBody>
        </p:sp>
        <p:sp>
          <p:nvSpPr>
            <p:cNvPr id="60" name="Freeform 118">
              <a:extLst>
                <a:ext uri="{FF2B5EF4-FFF2-40B4-BE49-F238E27FC236}">
                  <a16:creationId xmlns:a16="http://schemas.microsoft.com/office/drawing/2014/main" id="{39A0D9F0-5392-7CD7-058D-D88E3412331D}"/>
                </a:ext>
              </a:extLst>
            </p:cNvPr>
            <p:cNvSpPr/>
            <p:nvPr/>
          </p:nvSpPr>
          <p:spPr>
            <a:xfrm>
              <a:off x="2757525" y="6042812"/>
              <a:ext cx="2286" cy="11658"/>
            </a:xfrm>
            <a:custGeom>
              <a:avLst/>
              <a:gdLst>
                <a:gd name="connsiteX0" fmla="*/ 0 w 2286"/>
                <a:gd name="connsiteY0" fmla="*/ 11659 h 11658"/>
                <a:gd name="connsiteX1" fmla="*/ 0 w 2286"/>
                <a:gd name="connsiteY1" fmla="*/ 0 h 11658"/>
                <a:gd name="connsiteX2" fmla="*/ 0 w 2286"/>
                <a:gd name="connsiteY2" fmla="*/ 11659 h 11658"/>
              </a:gdLst>
              <a:ahLst/>
              <a:cxnLst>
                <a:cxn ang="0">
                  <a:pos x="connsiteX0" y="connsiteY0"/>
                </a:cxn>
                <a:cxn ang="0">
                  <a:pos x="connsiteX1" y="connsiteY1"/>
                </a:cxn>
                <a:cxn ang="0">
                  <a:pos x="connsiteX2" y="connsiteY2"/>
                </a:cxn>
              </a:cxnLst>
              <a:rect l="l" t="t" r="r" b="b"/>
              <a:pathLst>
                <a:path w="2286" h="11658">
                  <a:moveTo>
                    <a:pt x="0" y="11659"/>
                  </a:moveTo>
                  <a:cubicBezTo>
                    <a:pt x="0" y="7773"/>
                    <a:pt x="0" y="3887"/>
                    <a:pt x="0" y="0"/>
                  </a:cubicBezTo>
                  <a:cubicBezTo>
                    <a:pt x="0" y="3887"/>
                    <a:pt x="0" y="7773"/>
                    <a:pt x="0" y="11659"/>
                  </a:cubicBezTo>
                  <a:close/>
                </a:path>
              </a:pathLst>
            </a:custGeom>
            <a:solidFill>
              <a:srgbClr val="FFFFFF"/>
            </a:solidFill>
            <a:ln w="2286" cap="flat">
              <a:noFill/>
              <a:prstDash val="solid"/>
              <a:miter/>
            </a:ln>
          </p:spPr>
          <p:txBody>
            <a:bodyPr rtlCol="0" anchor="ctr"/>
            <a:lstStyle/>
            <a:p>
              <a:endParaRPr lang="en-US"/>
            </a:p>
          </p:txBody>
        </p:sp>
        <p:sp>
          <p:nvSpPr>
            <p:cNvPr id="61" name="Freeform 119">
              <a:extLst>
                <a:ext uri="{FF2B5EF4-FFF2-40B4-BE49-F238E27FC236}">
                  <a16:creationId xmlns:a16="http://schemas.microsoft.com/office/drawing/2014/main" id="{F19C2008-C37D-0210-A320-2D71A7A5217F}"/>
                </a:ext>
              </a:extLst>
            </p:cNvPr>
            <p:cNvSpPr/>
            <p:nvPr/>
          </p:nvSpPr>
          <p:spPr>
            <a:xfrm>
              <a:off x="3689985" y="5704255"/>
              <a:ext cx="46405" cy="18973"/>
            </a:xfrm>
            <a:custGeom>
              <a:avLst/>
              <a:gdLst>
                <a:gd name="connsiteX0" fmla="*/ 46406 w 46405"/>
                <a:gd name="connsiteY0" fmla="*/ 18974 h 18973"/>
                <a:gd name="connsiteX1" fmla="*/ 14859 w 46405"/>
                <a:gd name="connsiteY1" fmla="*/ 3200 h 18973"/>
                <a:gd name="connsiteX2" fmla="*/ 0 w 46405"/>
                <a:gd name="connsiteY2" fmla="*/ 0 h 18973"/>
                <a:gd name="connsiteX3" fmla="*/ 14859 w 46405"/>
                <a:gd name="connsiteY3" fmla="*/ 3200 h 18973"/>
                <a:gd name="connsiteX4" fmla="*/ 46406 w 46405"/>
                <a:gd name="connsiteY4" fmla="*/ 18974 h 1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5" h="18973">
                  <a:moveTo>
                    <a:pt x="46406" y="18974"/>
                  </a:moveTo>
                  <a:cubicBezTo>
                    <a:pt x="36805" y="11658"/>
                    <a:pt x="26060" y="6401"/>
                    <a:pt x="14859" y="3200"/>
                  </a:cubicBezTo>
                  <a:cubicBezTo>
                    <a:pt x="9830" y="1829"/>
                    <a:pt x="5029" y="686"/>
                    <a:pt x="0" y="0"/>
                  </a:cubicBezTo>
                  <a:cubicBezTo>
                    <a:pt x="4801" y="914"/>
                    <a:pt x="9830" y="1829"/>
                    <a:pt x="14859" y="3200"/>
                  </a:cubicBezTo>
                  <a:cubicBezTo>
                    <a:pt x="26060" y="6172"/>
                    <a:pt x="36805" y="11430"/>
                    <a:pt x="46406" y="18974"/>
                  </a:cubicBezTo>
                  <a:close/>
                </a:path>
              </a:pathLst>
            </a:custGeom>
            <a:solidFill>
              <a:srgbClr val="FFFFFF"/>
            </a:solidFill>
            <a:ln w="2286" cap="flat">
              <a:noFill/>
              <a:prstDash val="solid"/>
              <a:miter/>
            </a:ln>
          </p:spPr>
          <p:txBody>
            <a:bodyPr rtlCol="0" anchor="ctr"/>
            <a:lstStyle/>
            <a:p>
              <a:endParaRPr lang="en-US"/>
            </a:p>
          </p:txBody>
        </p:sp>
        <p:sp>
          <p:nvSpPr>
            <p:cNvPr id="62" name="Freeform 120">
              <a:extLst>
                <a:ext uri="{FF2B5EF4-FFF2-40B4-BE49-F238E27FC236}">
                  <a16:creationId xmlns:a16="http://schemas.microsoft.com/office/drawing/2014/main" id="{0E9D7BE1-8737-1030-7238-516C9ACB9A3E}"/>
                </a:ext>
              </a:extLst>
            </p:cNvPr>
            <p:cNvSpPr/>
            <p:nvPr/>
          </p:nvSpPr>
          <p:spPr>
            <a:xfrm>
              <a:off x="3467785" y="6158484"/>
              <a:ext cx="10515" cy="15087"/>
            </a:xfrm>
            <a:custGeom>
              <a:avLst/>
              <a:gdLst>
                <a:gd name="connsiteX0" fmla="*/ 0 w 10515"/>
                <a:gd name="connsiteY0" fmla="*/ 15088 h 15087"/>
                <a:gd name="connsiteX1" fmla="*/ 6858 w 10515"/>
                <a:gd name="connsiteY1" fmla="*/ 6401 h 15087"/>
                <a:gd name="connsiteX2" fmla="*/ 10516 w 10515"/>
                <a:gd name="connsiteY2" fmla="*/ 0 h 15087"/>
                <a:gd name="connsiteX3" fmla="*/ 6858 w 10515"/>
                <a:gd name="connsiteY3" fmla="*/ 6401 h 15087"/>
                <a:gd name="connsiteX4" fmla="*/ 0 w 10515"/>
                <a:gd name="connsiteY4" fmla="*/ 15088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15087">
                  <a:moveTo>
                    <a:pt x="0" y="15088"/>
                  </a:moveTo>
                  <a:cubicBezTo>
                    <a:pt x="2515" y="12573"/>
                    <a:pt x="4572" y="9601"/>
                    <a:pt x="6858" y="6401"/>
                  </a:cubicBezTo>
                  <a:cubicBezTo>
                    <a:pt x="8230" y="4343"/>
                    <a:pt x="9601" y="2057"/>
                    <a:pt x="10516" y="0"/>
                  </a:cubicBezTo>
                  <a:cubicBezTo>
                    <a:pt x="9373" y="2286"/>
                    <a:pt x="8230" y="4343"/>
                    <a:pt x="6858" y="6401"/>
                  </a:cubicBezTo>
                  <a:cubicBezTo>
                    <a:pt x="4572" y="9830"/>
                    <a:pt x="2286" y="12573"/>
                    <a:pt x="0" y="15088"/>
                  </a:cubicBezTo>
                  <a:close/>
                </a:path>
              </a:pathLst>
            </a:custGeom>
            <a:solidFill>
              <a:srgbClr val="FFFFFF"/>
            </a:solidFill>
            <a:ln w="2286" cap="flat">
              <a:noFill/>
              <a:prstDash val="solid"/>
              <a:miter/>
            </a:ln>
          </p:spPr>
          <p:txBody>
            <a:bodyPr rtlCol="0" anchor="ctr"/>
            <a:lstStyle/>
            <a:p>
              <a:endParaRPr lang="en-US"/>
            </a:p>
          </p:txBody>
        </p:sp>
        <p:sp>
          <p:nvSpPr>
            <p:cNvPr id="63" name="Freeform 121">
              <a:extLst>
                <a:ext uri="{FF2B5EF4-FFF2-40B4-BE49-F238E27FC236}">
                  <a16:creationId xmlns:a16="http://schemas.microsoft.com/office/drawing/2014/main" id="{F378AA95-8643-63AF-5D2D-D2E617FA4BA3}"/>
                </a:ext>
              </a:extLst>
            </p:cNvPr>
            <p:cNvSpPr/>
            <p:nvPr/>
          </p:nvSpPr>
          <p:spPr>
            <a:xfrm>
              <a:off x="3583914" y="5926912"/>
              <a:ext cx="91211" cy="18489"/>
            </a:xfrm>
            <a:custGeom>
              <a:avLst/>
              <a:gdLst>
                <a:gd name="connsiteX0" fmla="*/ 14402 w 91211"/>
                <a:gd name="connsiteY0" fmla="*/ 5944 h 18489"/>
                <a:gd name="connsiteX1" fmla="*/ 0 w 91211"/>
                <a:gd name="connsiteY1" fmla="*/ 0 h 18489"/>
                <a:gd name="connsiteX2" fmla="*/ 14402 w 91211"/>
                <a:gd name="connsiteY2" fmla="*/ 5944 h 18489"/>
                <a:gd name="connsiteX3" fmla="*/ 91211 w 91211"/>
                <a:gd name="connsiteY3" fmla="*/ 18288 h 18489"/>
                <a:gd name="connsiteX4" fmla="*/ 14402 w 91211"/>
                <a:gd name="connsiteY4" fmla="*/ 5944 h 1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11" h="18489">
                  <a:moveTo>
                    <a:pt x="14402" y="5944"/>
                  </a:moveTo>
                  <a:cubicBezTo>
                    <a:pt x="9830" y="3429"/>
                    <a:pt x="4801" y="1372"/>
                    <a:pt x="0" y="0"/>
                  </a:cubicBezTo>
                  <a:cubicBezTo>
                    <a:pt x="4801" y="1600"/>
                    <a:pt x="9601" y="3658"/>
                    <a:pt x="14402" y="5944"/>
                  </a:cubicBezTo>
                  <a:cubicBezTo>
                    <a:pt x="44806" y="15545"/>
                    <a:pt x="70180" y="19203"/>
                    <a:pt x="91211" y="18288"/>
                  </a:cubicBezTo>
                  <a:cubicBezTo>
                    <a:pt x="69952" y="19431"/>
                    <a:pt x="44577" y="15774"/>
                    <a:pt x="14402" y="5944"/>
                  </a:cubicBezTo>
                  <a:close/>
                </a:path>
              </a:pathLst>
            </a:custGeom>
            <a:solidFill>
              <a:srgbClr val="FFFFFF"/>
            </a:solidFill>
            <a:ln w="2286" cap="flat">
              <a:noFill/>
              <a:prstDash val="solid"/>
              <a:miter/>
            </a:ln>
          </p:spPr>
          <p:txBody>
            <a:bodyPr rtlCol="0" anchor="ctr"/>
            <a:lstStyle/>
            <a:p>
              <a:endParaRPr lang="en-US"/>
            </a:p>
          </p:txBody>
        </p:sp>
        <p:sp>
          <p:nvSpPr>
            <p:cNvPr id="64" name="Freeform 122">
              <a:extLst>
                <a:ext uri="{FF2B5EF4-FFF2-40B4-BE49-F238E27FC236}">
                  <a16:creationId xmlns:a16="http://schemas.microsoft.com/office/drawing/2014/main" id="{428F62EE-E770-5BAD-18BE-23E9202BB18E}"/>
                </a:ext>
              </a:extLst>
            </p:cNvPr>
            <p:cNvSpPr/>
            <p:nvPr/>
          </p:nvSpPr>
          <p:spPr>
            <a:xfrm>
              <a:off x="2881884" y="6187744"/>
              <a:ext cx="4800" cy="228"/>
            </a:xfrm>
            <a:custGeom>
              <a:avLst/>
              <a:gdLst>
                <a:gd name="connsiteX0" fmla="*/ 4801 w 4800"/>
                <a:gd name="connsiteY0" fmla="*/ 228 h 228"/>
                <a:gd name="connsiteX1" fmla="*/ 0 w 4800"/>
                <a:gd name="connsiteY1" fmla="*/ 0 h 228"/>
                <a:gd name="connsiteX2" fmla="*/ 4801 w 4800"/>
                <a:gd name="connsiteY2" fmla="*/ 228 h 228"/>
              </a:gdLst>
              <a:ahLst/>
              <a:cxnLst>
                <a:cxn ang="0">
                  <a:pos x="connsiteX0" y="connsiteY0"/>
                </a:cxn>
                <a:cxn ang="0">
                  <a:pos x="connsiteX1" y="connsiteY1"/>
                </a:cxn>
                <a:cxn ang="0">
                  <a:pos x="connsiteX2" y="connsiteY2"/>
                </a:cxn>
              </a:cxnLst>
              <a:rect l="l" t="t" r="r" b="b"/>
              <a:pathLst>
                <a:path w="4800" h="228">
                  <a:moveTo>
                    <a:pt x="4801" y="228"/>
                  </a:moveTo>
                  <a:cubicBezTo>
                    <a:pt x="3200" y="228"/>
                    <a:pt x="1600" y="228"/>
                    <a:pt x="0" y="0"/>
                  </a:cubicBezTo>
                  <a:cubicBezTo>
                    <a:pt x="1600" y="228"/>
                    <a:pt x="3200" y="228"/>
                    <a:pt x="4801" y="228"/>
                  </a:cubicBezTo>
                  <a:close/>
                </a:path>
              </a:pathLst>
            </a:custGeom>
            <a:solidFill>
              <a:srgbClr val="FFFFFF"/>
            </a:solidFill>
            <a:ln w="2286" cap="flat">
              <a:noFill/>
              <a:prstDash val="solid"/>
              <a:miter/>
            </a:ln>
          </p:spPr>
          <p:txBody>
            <a:bodyPr rtlCol="0" anchor="ctr"/>
            <a:lstStyle/>
            <a:p>
              <a:endParaRPr lang="en-US"/>
            </a:p>
          </p:txBody>
        </p:sp>
        <p:sp>
          <p:nvSpPr>
            <p:cNvPr id="65" name="Freeform 123">
              <a:extLst>
                <a:ext uri="{FF2B5EF4-FFF2-40B4-BE49-F238E27FC236}">
                  <a16:creationId xmlns:a16="http://schemas.microsoft.com/office/drawing/2014/main" id="{90AF64C2-D294-9384-BF71-9B5BB1E0CB3D}"/>
                </a:ext>
              </a:extLst>
            </p:cNvPr>
            <p:cNvSpPr/>
            <p:nvPr/>
          </p:nvSpPr>
          <p:spPr>
            <a:xfrm>
              <a:off x="3668039" y="5702198"/>
              <a:ext cx="21945" cy="2057"/>
            </a:xfrm>
            <a:custGeom>
              <a:avLst/>
              <a:gdLst>
                <a:gd name="connsiteX0" fmla="*/ 0 w 21945"/>
                <a:gd name="connsiteY0" fmla="*/ 0 h 2057"/>
                <a:gd name="connsiteX1" fmla="*/ 21946 w 21945"/>
                <a:gd name="connsiteY1" fmla="*/ 2058 h 2057"/>
                <a:gd name="connsiteX2" fmla="*/ 0 w 21945"/>
                <a:gd name="connsiteY2" fmla="*/ 0 h 2057"/>
              </a:gdLst>
              <a:ahLst/>
              <a:cxnLst>
                <a:cxn ang="0">
                  <a:pos x="connsiteX0" y="connsiteY0"/>
                </a:cxn>
                <a:cxn ang="0">
                  <a:pos x="connsiteX1" y="connsiteY1"/>
                </a:cxn>
                <a:cxn ang="0">
                  <a:pos x="connsiteX2" y="connsiteY2"/>
                </a:cxn>
              </a:cxnLst>
              <a:rect l="l" t="t" r="r" b="b"/>
              <a:pathLst>
                <a:path w="21945" h="2057">
                  <a:moveTo>
                    <a:pt x="0" y="0"/>
                  </a:moveTo>
                  <a:cubicBezTo>
                    <a:pt x="7315" y="0"/>
                    <a:pt x="14630" y="915"/>
                    <a:pt x="21946" y="2058"/>
                  </a:cubicBezTo>
                  <a:cubicBezTo>
                    <a:pt x="14402" y="686"/>
                    <a:pt x="7087" y="0"/>
                    <a:pt x="0" y="0"/>
                  </a:cubicBezTo>
                  <a:close/>
                </a:path>
              </a:pathLst>
            </a:custGeom>
            <a:solidFill>
              <a:srgbClr val="FFFFFF"/>
            </a:solidFill>
            <a:ln w="2286" cap="flat">
              <a:noFill/>
              <a:prstDash val="solid"/>
              <a:miter/>
            </a:ln>
          </p:spPr>
          <p:txBody>
            <a:bodyPr rtlCol="0" anchor="ctr"/>
            <a:lstStyle/>
            <a:p>
              <a:endParaRPr lang="en-US"/>
            </a:p>
          </p:txBody>
        </p:sp>
        <p:sp>
          <p:nvSpPr>
            <p:cNvPr id="66" name="Freeform 124">
              <a:extLst>
                <a:ext uri="{FF2B5EF4-FFF2-40B4-BE49-F238E27FC236}">
                  <a16:creationId xmlns:a16="http://schemas.microsoft.com/office/drawing/2014/main" id="{C00EC985-F8A0-7A49-3AC5-12A09F51457A}"/>
                </a:ext>
              </a:extLst>
            </p:cNvPr>
            <p:cNvSpPr/>
            <p:nvPr/>
          </p:nvSpPr>
          <p:spPr>
            <a:xfrm>
              <a:off x="3605174" y="5706541"/>
              <a:ext cx="27203" cy="10744"/>
            </a:xfrm>
            <a:custGeom>
              <a:avLst/>
              <a:gdLst>
                <a:gd name="connsiteX0" fmla="*/ 0 w 27203"/>
                <a:gd name="connsiteY0" fmla="*/ 10744 h 10744"/>
                <a:gd name="connsiteX1" fmla="*/ 27203 w 27203"/>
                <a:gd name="connsiteY1" fmla="*/ 0 h 10744"/>
                <a:gd name="connsiteX2" fmla="*/ 0 w 27203"/>
                <a:gd name="connsiteY2" fmla="*/ 10744 h 10744"/>
              </a:gdLst>
              <a:ahLst/>
              <a:cxnLst>
                <a:cxn ang="0">
                  <a:pos x="connsiteX0" y="connsiteY0"/>
                </a:cxn>
                <a:cxn ang="0">
                  <a:pos x="connsiteX1" y="connsiteY1"/>
                </a:cxn>
                <a:cxn ang="0">
                  <a:pos x="connsiteX2" y="connsiteY2"/>
                </a:cxn>
              </a:cxnLst>
              <a:rect l="l" t="t" r="r" b="b"/>
              <a:pathLst>
                <a:path w="27203" h="10744">
                  <a:moveTo>
                    <a:pt x="0" y="10744"/>
                  </a:moveTo>
                  <a:cubicBezTo>
                    <a:pt x="8915" y="5943"/>
                    <a:pt x="17831" y="2514"/>
                    <a:pt x="27203" y="0"/>
                  </a:cubicBezTo>
                  <a:cubicBezTo>
                    <a:pt x="18059" y="2514"/>
                    <a:pt x="8915" y="6172"/>
                    <a:pt x="0" y="10744"/>
                  </a:cubicBezTo>
                  <a:close/>
                </a:path>
              </a:pathLst>
            </a:custGeom>
            <a:solidFill>
              <a:srgbClr val="FFFFFF"/>
            </a:solidFill>
            <a:ln w="2286" cap="flat">
              <a:noFill/>
              <a:prstDash val="solid"/>
              <a:miter/>
            </a:ln>
          </p:spPr>
          <p:txBody>
            <a:bodyPr rtlCol="0" anchor="ctr"/>
            <a:lstStyle/>
            <a:p>
              <a:endParaRPr lang="en-US"/>
            </a:p>
          </p:txBody>
        </p:sp>
        <p:sp>
          <p:nvSpPr>
            <p:cNvPr id="67" name="Freeform 125">
              <a:extLst>
                <a:ext uri="{FF2B5EF4-FFF2-40B4-BE49-F238E27FC236}">
                  <a16:creationId xmlns:a16="http://schemas.microsoft.com/office/drawing/2014/main" id="{CE0D3709-28A2-2D03-9B8F-EF7241D80A8C}"/>
                </a:ext>
              </a:extLst>
            </p:cNvPr>
            <p:cNvSpPr/>
            <p:nvPr/>
          </p:nvSpPr>
          <p:spPr>
            <a:xfrm>
              <a:off x="3744620" y="5730316"/>
              <a:ext cx="9829" cy="11430"/>
            </a:xfrm>
            <a:custGeom>
              <a:avLst/>
              <a:gdLst>
                <a:gd name="connsiteX0" fmla="*/ 0 w 9829"/>
                <a:gd name="connsiteY0" fmla="*/ 0 h 11430"/>
                <a:gd name="connsiteX1" fmla="*/ 9830 w 9829"/>
                <a:gd name="connsiteY1" fmla="*/ 11430 h 11430"/>
                <a:gd name="connsiteX2" fmla="*/ 0 w 9829"/>
                <a:gd name="connsiteY2" fmla="*/ 0 h 11430"/>
              </a:gdLst>
              <a:ahLst/>
              <a:cxnLst>
                <a:cxn ang="0">
                  <a:pos x="connsiteX0" y="connsiteY0"/>
                </a:cxn>
                <a:cxn ang="0">
                  <a:pos x="connsiteX1" y="connsiteY1"/>
                </a:cxn>
                <a:cxn ang="0">
                  <a:pos x="connsiteX2" y="connsiteY2"/>
                </a:cxn>
              </a:cxnLst>
              <a:rect l="l" t="t" r="r" b="b"/>
              <a:pathLst>
                <a:path w="9829" h="11430">
                  <a:moveTo>
                    <a:pt x="0" y="0"/>
                  </a:moveTo>
                  <a:cubicBezTo>
                    <a:pt x="3429" y="3429"/>
                    <a:pt x="6858" y="7315"/>
                    <a:pt x="9830" y="11430"/>
                  </a:cubicBezTo>
                  <a:cubicBezTo>
                    <a:pt x="6629" y="7315"/>
                    <a:pt x="3429" y="3658"/>
                    <a:pt x="0" y="0"/>
                  </a:cubicBezTo>
                  <a:close/>
                </a:path>
              </a:pathLst>
            </a:custGeom>
            <a:solidFill>
              <a:srgbClr val="FFFFFF"/>
            </a:solidFill>
            <a:ln w="2286" cap="flat">
              <a:noFill/>
              <a:prstDash val="solid"/>
              <a:miter/>
            </a:ln>
          </p:spPr>
          <p:txBody>
            <a:bodyPr rtlCol="0" anchor="ctr"/>
            <a:lstStyle/>
            <a:p>
              <a:endParaRPr lang="en-US"/>
            </a:p>
          </p:txBody>
        </p:sp>
        <p:sp>
          <p:nvSpPr>
            <p:cNvPr id="68" name="Freeform 126">
              <a:extLst>
                <a:ext uri="{FF2B5EF4-FFF2-40B4-BE49-F238E27FC236}">
                  <a16:creationId xmlns:a16="http://schemas.microsoft.com/office/drawing/2014/main" id="{B4102B4E-377C-FD36-CC76-BC1990DF4A1D}"/>
                </a:ext>
              </a:extLst>
            </p:cNvPr>
            <p:cNvSpPr/>
            <p:nvPr/>
          </p:nvSpPr>
          <p:spPr>
            <a:xfrm>
              <a:off x="3754221" y="5741746"/>
              <a:ext cx="6400" cy="9829"/>
            </a:xfrm>
            <a:custGeom>
              <a:avLst/>
              <a:gdLst>
                <a:gd name="connsiteX0" fmla="*/ 0 w 6400"/>
                <a:gd name="connsiteY0" fmla="*/ 0 h 9829"/>
                <a:gd name="connsiteX1" fmla="*/ 6401 w 6400"/>
                <a:gd name="connsiteY1" fmla="*/ 9830 h 9829"/>
                <a:gd name="connsiteX2" fmla="*/ 0 w 6400"/>
                <a:gd name="connsiteY2" fmla="*/ 0 h 9829"/>
              </a:gdLst>
              <a:ahLst/>
              <a:cxnLst>
                <a:cxn ang="0">
                  <a:pos x="connsiteX0" y="connsiteY0"/>
                </a:cxn>
                <a:cxn ang="0">
                  <a:pos x="connsiteX1" y="connsiteY1"/>
                </a:cxn>
                <a:cxn ang="0">
                  <a:pos x="connsiteX2" y="connsiteY2"/>
                </a:cxn>
              </a:cxnLst>
              <a:rect l="l" t="t" r="r" b="b"/>
              <a:pathLst>
                <a:path w="6400" h="9829">
                  <a:moveTo>
                    <a:pt x="0" y="0"/>
                  </a:moveTo>
                  <a:cubicBezTo>
                    <a:pt x="2286" y="3201"/>
                    <a:pt x="4343" y="6401"/>
                    <a:pt x="6401" y="9830"/>
                  </a:cubicBezTo>
                  <a:cubicBezTo>
                    <a:pt x="4343" y="6630"/>
                    <a:pt x="2286" y="3201"/>
                    <a:pt x="0" y="0"/>
                  </a:cubicBezTo>
                  <a:close/>
                </a:path>
              </a:pathLst>
            </a:custGeom>
            <a:solidFill>
              <a:srgbClr val="FFFFFF"/>
            </a:solidFill>
            <a:ln w="2286" cap="flat">
              <a:noFill/>
              <a:prstDash val="solid"/>
              <a:miter/>
            </a:ln>
          </p:spPr>
          <p:txBody>
            <a:bodyPr rtlCol="0" anchor="ctr"/>
            <a:lstStyle/>
            <a:p>
              <a:endParaRPr lang="en-US"/>
            </a:p>
          </p:txBody>
        </p:sp>
        <p:sp>
          <p:nvSpPr>
            <p:cNvPr id="69" name="Freeform 127">
              <a:extLst>
                <a:ext uri="{FF2B5EF4-FFF2-40B4-BE49-F238E27FC236}">
                  <a16:creationId xmlns:a16="http://schemas.microsoft.com/office/drawing/2014/main" id="{D361EEFF-39C6-6A6A-75C8-4E27CE1B3CCD}"/>
                </a:ext>
              </a:extLst>
            </p:cNvPr>
            <p:cNvSpPr/>
            <p:nvPr/>
          </p:nvSpPr>
          <p:spPr>
            <a:xfrm>
              <a:off x="3512362" y="5742203"/>
              <a:ext cx="3657" cy="2514"/>
            </a:xfrm>
            <a:custGeom>
              <a:avLst/>
              <a:gdLst>
                <a:gd name="connsiteX0" fmla="*/ 0 w 3657"/>
                <a:gd name="connsiteY0" fmla="*/ 0 h 2514"/>
                <a:gd name="connsiteX1" fmla="*/ 3658 w 3657"/>
                <a:gd name="connsiteY1" fmla="*/ 2515 h 2514"/>
                <a:gd name="connsiteX2" fmla="*/ 0 w 3657"/>
                <a:gd name="connsiteY2" fmla="*/ 0 h 2514"/>
              </a:gdLst>
              <a:ahLst/>
              <a:cxnLst>
                <a:cxn ang="0">
                  <a:pos x="connsiteX0" y="connsiteY0"/>
                </a:cxn>
                <a:cxn ang="0">
                  <a:pos x="connsiteX1" y="connsiteY1"/>
                </a:cxn>
                <a:cxn ang="0">
                  <a:pos x="connsiteX2" y="connsiteY2"/>
                </a:cxn>
              </a:cxnLst>
              <a:rect l="l" t="t" r="r" b="b"/>
              <a:pathLst>
                <a:path w="3657" h="2514">
                  <a:moveTo>
                    <a:pt x="0" y="0"/>
                  </a:moveTo>
                  <a:cubicBezTo>
                    <a:pt x="1143" y="915"/>
                    <a:pt x="2286" y="1829"/>
                    <a:pt x="3658" y="2515"/>
                  </a:cubicBezTo>
                  <a:cubicBezTo>
                    <a:pt x="2286" y="1829"/>
                    <a:pt x="1143" y="915"/>
                    <a:pt x="0" y="0"/>
                  </a:cubicBezTo>
                  <a:close/>
                </a:path>
              </a:pathLst>
            </a:custGeom>
            <a:solidFill>
              <a:srgbClr val="FFFFFF"/>
            </a:solidFill>
            <a:ln w="2286" cap="flat">
              <a:noFill/>
              <a:prstDash val="solid"/>
              <a:miter/>
            </a:ln>
          </p:spPr>
          <p:txBody>
            <a:bodyPr rtlCol="0" anchor="ctr"/>
            <a:lstStyle/>
            <a:p>
              <a:endParaRPr lang="en-US"/>
            </a:p>
          </p:txBody>
        </p:sp>
        <p:sp>
          <p:nvSpPr>
            <p:cNvPr id="70" name="Freeform 128">
              <a:extLst>
                <a:ext uri="{FF2B5EF4-FFF2-40B4-BE49-F238E27FC236}">
                  <a16:creationId xmlns:a16="http://schemas.microsoft.com/office/drawing/2014/main" id="{3245C4C1-77D4-E1A7-59D4-503A3C94F64C}"/>
                </a:ext>
              </a:extLst>
            </p:cNvPr>
            <p:cNvSpPr/>
            <p:nvPr/>
          </p:nvSpPr>
          <p:spPr>
            <a:xfrm>
              <a:off x="3501161" y="5978575"/>
              <a:ext cx="1371" cy="14630"/>
            </a:xfrm>
            <a:custGeom>
              <a:avLst/>
              <a:gdLst>
                <a:gd name="connsiteX0" fmla="*/ 1372 w 1371"/>
                <a:gd name="connsiteY0" fmla="*/ 0 h 14630"/>
                <a:gd name="connsiteX1" fmla="*/ 0 w 1371"/>
                <a:gd name="connsiteY1" fmla="*/ 14630 h 14630"/>
                <a:gd name="connsiteX2" fmla="*/ 1372 w 1371"/>
                <a:gd name="connsiteY2" fmla="*/ 0 h 14630"/>
              </a:gdLst>
              <a:ahLst/>
              <a:cxnLst>
                <a:cxn ang="0">
                  <a:pos x="connsiteX0" y="connsiteY0"/>
                </a:cxn>
                <a:cxn ang="0">
                  <a:pos x="connsiteX1" y="connsiteY1"/>
                </a:cxn>
                <a:cxn ang="0">
                  <a:pos x="connsiteX2" y="connsiteY2"/>
                </a:cxn>
              </a:cxnLst>
              <a:rect l="l" t="t" r="r" b="b"/>
              <a:pathLst>
                <a:path w="1371" h="14630">
                  <a:moveTo>
                    <a:pt x="1372" y="0"/>
                  </a:moveTo>
                  <a:cubicBezTo>
                    <a:pt x="686" y="4800"/>
                    <a:pt x="229" y="9830"/>
                    <a:pt x="0" y="14630"/>
                  </a:cubicBezTo>
                  <a:cubicBezTo>
                    <a:pt x="229" y="9601"/>
                    <a:pt x="914" y="4800"/>
                    <a:pt x="1372" y="0"/>
                  </a:cubicBezTo>
                  <a:close/>
                </a:path>
              </a:pathLst>
            </a:custGeom>
            <a:solidFill>
              <a:srgbClr val="FFFFFF"/>
            </a:solidFill>
            <a:ln w="2286" cap="flat">
              <a:noFill/>
              <a:prstDash val="solid"/>
              <a:miter/>
            </a:ln>
          </p:spPr>
          <p:txBody>
            <a:bodyPr rtlCol="0" anchor="ctr"/>
            <a:lstStyle/>
            <a:p>
              <a:endParaRPr lang="en-US"/>
            </a:p>
          </p:txBody>
        </p:sp>
        <p:sp>
          <p:nvSpPr>
            <p:cNvPr id="71" name="Freeform 129">
              <a:extLst>
                <a:ext uri="{FF2B5EF4-FFF2-40B4-BE49-F238E27FC236}">
                  <a16:creationId xmlns:a16="http://schemas.microsoft.com/office/drawing/2014/main" id="{F50E47B3-5AB9-5D82-6734-D7C4F4813756}"/>
                </a:ext>
              </a:extLst>
            </p:cNvPr>
            <p:cNvSpPr/>
            <p:nvPr/>
          </p:nvSpPr>
          <p:spPr>
            <a:xfrm>
              <a:off x="3501390" y="5671108"/>
              <a:ext cx="2286" cy="25374"/>
            </a:xfrm>
            <a:custGeom>
              <a:avLst/>
              <a:gdLst>
                <a:gd name="connsiteX0" fmla="*/ 2286 w 2286"/>
                <a:gd name="connsiteY0" fmla="*/ 0 h 25374"/>
                <a:gd name="connsiteX1" fmla="*/ 0 w 2286"/>
                <a:gd name="connsiteY1" fmla="*/ 25374 h 25374"/>
                <a:gd name="connsiteX2" fmla="*/ 2286 w 2286"/>
                <a:gd name="connsiteY2" fmla="*/ 0 h 25374"/>
              </a:gdLst>
              <a:ahLst/>
              <a:cxnLst>
                <a:cxn ang="0">
                  <a:pos x="connsiteX0" y="connsiteY0"/>
                </a:cxn>
                <a:cxn ang="0">
                  <a:pos x="connsiteX1" y="connsiteY1"/>
                </a:cxn>
                <a:cxn ang="0">
                  <a:pos x="connsiteX2" y="connsiteY2"/>
                </a:cxn>
              </a:cxnLst>
              <a:rect l="l" t="t" r="r" b="b"/>
              <a:pathLst>
                <a:path w="2286" h="25374">
                  <a:moveTo>
                    <a:pt x="2286" y="0"/>
                  </a:moveTo>
                  <a:cubicBezTo>
                    <a:pt x="1829" y="8458"/>
                    <a:pt x="914" y="16916"/>
                    <a:pt x="0" y="25374"/>
                  </a:cubicBezTo>
                  <a:cubicBezTo>
                    <a:pt x="914" y="16916"/>
                    <a:pt x="1829" y="8458"/>
                    <a:pt x="2286" y="0"/>
                  </a:cubicBezTo>
                  <a:close/>
                </a:path>
              </a:pathLst>
            </a:custGeom>
            <a:solidFill>
              <a:srgbClr val="FFFFFF"/>
            </a:solidFill>
            <a:ln w="2286" cap="flat">
              <a:noFill/>
              <a:prstDash val="solid"/>
              <a:miter/>
            </a:ln>
          </p:spPr>
          <p:txBody>
            <a:bodyPr rtlCol="0" anchor="ctr"/>
            <a:lstStyle/>
            <a:p>
              <a:endParaRPr lang="en-US"/>
            </a:p>
          </p:txBody>
        </p:sp>
        <p:sp>
          <p:nvSpPr>
            <p:cNvPr id="72" name="Freeform 130">
              <a:extLst>
                <a:ext uri="{FF2B5EF4-FFF2-40B4-BE49-F238E27FC236}">
                  <a16:creationId xmlns:a16="http://schemas.microsoft.com/office/drawing/2014/main" id="{8B560D41-3975-A9A8-B00C-285B0D7E620C}"/>
                </a:ext>
              </a:extLst>
            </p:cNvPr>
            <p:cNvSpPr/>
            <p:nvPr/>
          </p:nvSpPr>
          <p:spPr>
            <a:xfrm>
              <a:off x="3537966" y="5923940"/>
              <a:ext cx="7772" cy="914"/>
            </a:xfrm>
            <a:custGeom>
              <a:avLst/>
              <a:gdLst>
                <a:gd name="connsiteX0" fmla="*/ 7772 w 7772"/>
                <a:gd name="connsiteY0" fmla="*/ 0 h 914"/>
                <a:gd name="connsiteX1" fmla="*/ 0 w 7772"/>
                <a:gd name="connsiteY1" fmla="*/ 915 h 914"/>
                <a:gd name="connsiteX2" fmla="*/ 7772 w 7772"/>
                <a:gd name="connsiteY2" fmla="*/ 0 h 914"/>
              </a:gdLst>
              <a:ahLst/>
              <a:cxnLst>
                <a:cxn ang="0">
                  <a:pos x="connsiteX0" y="connsiteY0"/>
                </a:cxn>
                <a:cxn ang="0">
                  <a:pos x="connsiteX1" y="connsiteY1"/>
                </a:cxn>
                <a:cxn ang="0">
                  <a:pos x="connsiteX2" y="connsiteY2"/>
                </a:cxn>
              </a:cxnLst>
              <a:rect l="l" t="t" r="r" b="b"/>
              <a:pathLst>
                <a:path w="7772" h="914">
                  <a:moveTo>
                    <a:pt x="7772" y="0"/>
                  </a:moveTo>
                  <a:cubicBezTo>
                    <a:pt x="5258" y="229"/>
                    <a:pt x="2515" y="686"/>
                    <a:pt x="0" y="915"/>
                  </a:cubicBezTo>
                  <a:cubicBezTo>
                    <a:pt x="2515" y="686"/>
                    <a:pt x="5258" y="229"/>
                    <a:pt x="7772" y="0"/>
                  </a:cubicBezTo>
                  <a:close/>
                </a:path>
              </a:pathLst>
            </a:custGeom>
            <a:solidFill>
              <a:srgbClr val="FFFFFF"/>
            </a:solidFill>
            <a:ln w="2286" cap="flat">
              <a:noFill/>
              <a:prstDash val="solid"/>
              <a:miter/>
            </a:ln>
          </p:spPr>
          <p:txBody>
            <a:bodyPr rtlCol="0" anchor="ctr"/>
            <a:lstStyle/>
            <a:p>
              <a:endParaRPr lang="en-US"/>
            </a:p>
          </p:txBody>
        </p:sp>
        <p:sp>
          <p:nvSpPr>
            <p:cNvPr id="73" name="Freeform 131">
              <a:extLst>
                <a:ext uri="{FF2B5EF4-FFF2-40B4-BE49-F238E27FC236}">
                  <a16:creationId xmlns:a16="http://schemas.microsoft.com/office/drawing/2014/main" id="{E350FA92-5C0D-F7A8-50BE-26E2B2801E45}"/>
                </a:ext>
              </a:extLst>
            </p:cNvPr>
            <p:cNvSpPr/>
            <p:nvPr/>
          </p:nvSpPr>
          <p:spPr>
            <a:xfrm>
              <a:off x="3511677" y="5934227"/>
              <a:ext cx="3429" cy="4114"/>
            </a:xfrm>
            <a:custGeom>
              <a:avLst/>
              <a:gdLst>
                <a:gd name="connsiteX0" fmla="*/ 3429 w 3429"/>
                <a:gd name="connsiteY0" fmla="*/ 0 h 4114"/>
                <a:gd name="connsiteX1" fmla="*/ 0 w 3429"/>
                <a:gd name="connsiteY1" fmla="*/ 4115 h 4114"/>
                <a:gd name="connsiteX2" fmla="*/ 3429 w 3429"/>
                <a:gd name="connsiteY2" fmla="*/ 0 h 4114"/>
              </a:gdLst>
              <a:ahLst/>
              <a:cxnLst>
                <a:cxn ang="0">
                  <a:pos x="connsiteX0" y="connsiteY0"/>
                </a:cxn>
                <a:cxn ang="0">
                  <a:pos x="connsiteX1" y="connsiteY1"/>
                </a:cxn>
                <a:cxn ang="0">
                  <a:pos x="connsiteX2" y="connsiteY2"/>
                </a:cxn>
              </a:cxnLst>
              <a:rect l="l" t="t" r="r" b="b"/>
              <a:pathLst>
                <a:path w="3429" h="4114">
                  <a:moveTo>
                    <a:pt x="3429" y="0"/>
                  </a:moveTo>
                  <a:cubicBezTo>
                    <a:pt x="2057" y="1143"/>
                    <a:pt x="914" y="2515"/>
                    <a:pt x="0" y="4115"/>
                  </a:cubicBezTo>
                  <a:cubicBezTo>
                    <a:pt x="1143" y="2515"/>
                    <a:pt x="2286" y="1143"/>
                    <a:pt x="3429" y="0"/>
                  </a:cubicBezTo>
                  <a:close/>
                </a:path>
              </a:pathLst>
            </a:custGeom>
            <a:solidFill>
              <a:srgbClr val="FFFFFF"/>
            </a:solidFill>
            <a:ln w="2286" cap="flat">
              <a:noFill/>
              <a:prstDash val="solid"/>
              <a:miter/>
            </a:ln>
          </p:spPr>
          <p:txBody>
            <a:bodyPr rtlCol="0" anchor="ctr"/>
            <a:lstStyle/>
            <a:p>
              <a:endParaRPr lang="en-US"/>
            </a:p>
          </p:txBody>
        </p:sp>
        <p:sp>
          <p:nvSpPr>
            <p:cNvPr id="74" name="Freeform 132">
              <a:extLst>
                <a:ext uri="{FF2B5EF4-FFF2-40B4-BE49-F238E27FC236}">
                  <a16:creationId xmlns:a16="http://schemas.microsoft.com/office/drawing/2014/main" id="{53C3A0E6-09E3-007A-F276-3AF97CEE9C51}"/>
                </a:ext>
              </a:extLst>
            </p:cNvPr>
            <p:cNvSpPr/>
            <p:nvPr/>
          </p:nvSpPr>
          <p:spPr>
            <a:xfrm>
              <a:off x="2829763" y="6185687"/>
              <a:ext cx="3429" cy="228"/>
            </a:xfrm>
            <a:custGeom>
              <a:avLst/>
              <a:gdLst>
                <a:gd name="connsiteX0" fmla="*/ 3429 w 3429"/>
                <a:gd name="connsiteY0" fmla="*/ 229 h 228"/>
                <a:gd name="connsiteX1" fmla="*/ 0 w 3429"/>
                <a:gd name="connsiteY1" fmla="*/ 0 h 228"/>
                <a:gd name="connsiteX2" fmla="*/ 3429 w 3429"/>
                <a:gd name="connsiteY2" fmla="*/ 229 h 228"/>
              </a:gdLst>
              <a:ahLst/>
              <a:cxnLst>
                <a:cxn ang="0">
                  <a:pos x="connsiteX0" y="connsiteY0"/>
                </a:cxn>
                <a:cxn ang="0">
                  <a:pos x="connsiteX1" y="connsiteY1"/>
                </a:cxn>
                <a:cxn ang="0">
                  <a:pos x="connsiteX2" y="connsiteY2"/>
                </a:cxn>
              </a:cxnLst>
              <a:rect l="l" t="t" r="r" b="b"/>
              <a:pathLst>
                <a:path w="3429" h="228">
                  <a:moveTo>
                    <a:pt x="3429" y="229"/>
                  </a:moveTo>
                  <a:cubicBezTo>
                    <a:pt x="2286" y="229"/>
                    <a:pt x="1143" y="0"/>
                    <a:pt x="0" y="0"/>
                  </a:cubicBezTo>
                  <a:cubicBezTo>
                    <a:pt x="1143" y="0"/>
                    <a:pt x="2286" y="229"/>
                    <a:pt x="3429" y="229"/>
                  </a:cubicBezTo>
                  <a:close/>
                </a:path>
              </a:pathLst>
            </a:custGeom>
            <a:solidFill>
              <a:srgbClr val="FFFFFF"/>
            </a:solidFill>
            <a:ln w="2286" cap="flat">
              <a:noFill/>
              <a:prstDash val="solid"/>
              <a:miter/>
            </a:ln>
          </p:spPr>
          <p:txBody>
            <a:bodyPr rtlCol="0" anchor="ctr"/>
            <a:lstStyle/>
            <a:p>
              <a:endParaRPr lang="en-US"/>
            </a:p>
          </p:txBody>
        </p:sp>
        <p:sp>
          <p:nvSpPr>
            <p:cNvPr id="75" name="Freeform 133">
              <a:extLst>
                <a:ext uri="{FF2B5EF4-FFF2-40B4-BE49-F238E27FC236}">
                  <a16:creationId xmlns:a16="http://schemas.microsoft.com/office/drawing/2014/main" id="{02ABA901-B899-CAF5-5B68-3C28E52F5B6B}"/>
                </a:ext>
              </a:extLst>
            </p:cNvPr>
            <p:cNvSpPr/>
            <p:nvPr/>
          </p:nvSpPr>
          <p:spPr>
            <a:xfrm>
              <a:off x="3765880" y="5762777"/>
              <a:ext cx="2971" cy="8001"/>
            </a:xfrm>
            <a:custGeom>
              <a:avLst/>
              <a:gdLst>
                <a:gd name="connsiteX0" fmla="*/ 0 w 2971"/>
                <a:gd name="connsiteY0" fmla="*/ 0 h 8001"/>
                <a:gd name="connsiteX1" fmla="*/ 2972 w 2971"/>
                <a:gd name="connsiteY1" fmla="*/ 8001 h 8001"/>
                <a:gd name="connsiteX2" fmla="*/ 0 w 2971"/>
                <a:gd name="connsiteY2" fmla="*/ 0 h 8001"/>
              </a:gdLst>
              <a:ahLst/>
              <a:cxnLst>
                <a:cxn ang="0">
                  <a:pos x="connsiteX0" y="connsiteY0"/>
                </a:cxn>
                <a:cxn ang="0">
                  <a:pos x="connsiteX1" y="connsiteY1"/>
                </a:cxn>
                <a:cxn ang="0">
                  <a:pos x="connsiteX2" y="connsiteY2"/>
                </a:cxn>
              </a:cxnLst>
              <a:rect l="l" t="t" r="r" b="b"/>
              <a:pathLst>
                <a:path w="2971" h="8001">
                  <a:moveTo>
                    <a:pt x="0" y="0"/>
                  </a:moveTo>
                  <a:cubicBezTo>
                    <a:pt x="1143" y="2515"/>
                    <a:pt x="2057" y="5258"/>
                    <a:pt x="2972" y="8001"/>
                  </a:cubicBezTo>
                  <a:cubicBezTo>
                    <a:pt x="2057" y="5258"/>
                    <a:pt x="1143" y="2744"/>
                    <a:pt x="0" y="0"/>
                  </a:cubicBezTo>
                  <a:close/>
                </a:path>
              </a:pathLst>
            </a:custGeom>
            <a:solidFill>
              <a:srgbClr val="FFFFFF"/>
            </a:solidFill>
            <a:ln w="2286" cap="flat">
              <a:noFill/>
              <a:prstDash val="solid"/>
              <a:miter/>
            </a:ln>
          </p:spPr>
          <p:txBody>
            <a:bodyPr rtlCol="0" anchor="ctr"/>
            <a:lstStyle/>
            <a:p>
              <a:endParaRPr lang="en-US"/>
            </a:p>
          </p:txBody>
        </p:sp>
        <p:sp>
          <p:nvSpPr>
            <p:cNvPr id="76" name="Freeform 134">
              <a:extLst>
                <a:ext uri="{FF2B5EF4-FFF2-40B4-BE49-F238E27FC236}">
                  <a16:creationId xmlns:a16="http://schemas.microsoft.com/office/drawing/2014/main" id="{D423B53E-3E94-688C-26D7-C10AB2E5EBC7}"/>
                </a:ext>
              </a:extLst>
            </p:cNvPr>
            <p:cNvSpPr/>
            <p:nvPr/>
          </p:nvSpPr>
          <p:spPr>
            <a:xfrm>
              <a:off x="3762451" y="5755462"/>
              <a:ext cx="3429" cy="7543"/>
            </a:xfrm>
            <a:custGeom>
              <a:avLst/>
              <a:gdLst>
                <a:gd name="connsiteX0" fmla="*/ 0 w 3429"/>
                <a:gd name="connsiteY0" fmla="*/ 0 h 7543"/>
                <a:gd name="connsiteX1" fmla="*/ 3429 w 3429"/>
                <a:gd name="connsiteY1" fmla="*/ 7544 h 7543"/>
                <a:gd name="connsiteX2" fmla="*/ 0 w 3429"/>
                <a:gd name="connsiteY2" fmla="*/ 0 h 7543"/>
              </a:gdLst>
              <a:ahLst/>
              <a:cxnLst>
                <a:cxn ang="0">
                  <a:pos x="connsiteX0" y="connsiteY0"/>
                </a:cxn>
                <a:cxn ang="0">
                  <a:pos x="connsiteX1" y="connsiteY1"/>
                </a:cxn>
                <a:cxn ang="0">
                  <a:pos x="connsiteX2" y="connsiteY2"/>
                </a:cxn>
              </a:cxnLst>
              <a:rect l="l" t="t" r="r" b="b"/>
              <a:pathLst>
                <a:path w="3429" h="7543">
                  <a:moveTo>
                    <a:pt x="0" y="0"/>
                  </a:moveTo>
                  <a:cubicBezTo>
                    <a:pt x="1143" y="2515"/>
                    <a:pt x="2286" y="5029"/>
                    <a:pt x="3429" y="7544"/>
                  </a:cubicBezTo>
                  <a:cubicBezTo>
                    <a:pt x="2286" y="4801"/>
                    <a:pt x="1143" y="2286"/>
                    <a:pt x="0" y="0"/>
                  </a:cubicBezTo>
                  <a:close/>
                </a:path>
              </a:pathLst>
            </a:custGeom>
            <a:solidFill>
              <a:srgbClr val="FFFFFF"/>
            </a:solidFill>
            <a:ln w="2286" cap="flat">
              <a:noFill/>
              <a:prstDash val="solid"/>
              <a:miter/>
            </a:ln>
          </p:spPr>
          <p:txBody>
            <a:bodyPr rtlCol="0" anchor="ctr"/>
            <a:lstStyle/>
            <a:p>
              <a:endParaRPr lang="en-US"/>
            </a:p>
          </p:txBody>
        </p:sp>
        <p:sp>
          <p:nvSpPr>
            <p:cNvPr id="77" name="Freeform 135">
              <a:extLst>
                <a:ext uri="{FF2B5EF4-FFF2-40B4-BE49-F238E27FC236}">
                  <a16:creationId xmlns:a16="http://schemas.microsoft.com/office/drawing/2014/main" id="{AFA131B9-4969-3E11-08AB-6D2BFF1DC59D}"/>
                </a:ext>
              </a:extLst>
            </p:cNvPr>
            <p:cNvSpPr/>
            <p:nvPr/>
          </p:nvSpPr>
          <p:spPr>
            <a:xfrm>
              <a:off x="3769995" y="5775121"/>
              <a:ext cx="3657" cy="18059"/>
            </a:xfrm>
            <a:custGeom>
              <a:avLst/>
              <a:gdLst>
                <a:gd name="connsiteX0" fmla="*/ 0 w 3657"/>
                <a:gd name="connsiteY0" fmla="*/ 0 h 18059"/>
                <a:gd name="connsiteX1" fmla="*/ 3658 w 3657"/>
                <a:gd name="connsiteY1" fmla="*/ 18059 h 18059"/>
                <a:gd name="connsiteX2" fmla="*/ 0 w 3657"/>
                <a:gd name="connsiteY2" fmla="*/ 0 h 18059"/>
              </a:gdLst>
              <a:ahLst/>
              <a:cxnLst>
                <a:cxn ang="0">
                  <a:pos x="connsiteX0" y="connsiteY0"/>
                </a:cxn>
                <a:cxn ang="0">
                  <a:pos x="connsiteX1" y="connsiteY1"/>
                </a:cxn>
                <a:cxn ang="0">
                  <a:pos x="connsiteX2" y="connsiteY2"/>
                </a:cxn>
              </a:cxnLst>
              <a:rect l="l" t="t" r="r" b="b"/>
              <a:pathLst>
                <a:path w="3657" h="18059">
                  <a:moveTo>
                    <a:pt x="0" y="0"/>
                  </a:moveTo>
                  <a:cubicBezTo>
                    <a:pt x="1600" y="5715"/>
                    <a:pt x="2972" y="11658"/>
                    <a:pt x="3658" y="18059"/>
                  </a:cubicBezTo>
                  <a:cubicBezTo>
                    <a:pt x="2972" y="11658"/>
                    <a:pt x="1600" y="5715"/>
                    <a:pt x="0" y="0"/>
                  </a:cubicBezTo>
                  <a:close/>
                </a:path>
              </a:pathLst>
            </a:custGeom>
            <a:solidFill>
              <a:srgbClr val="FFFFFF"/>
            </a:solidFill>
            <a:ln w="2286" cap="flat">
              <a:noFill/>
              <a:prstDash val="solid"/>
              <a:miter/>
            </a:ln>
          </p:spPr>
          <p:txBody>
            <a:bodyPr rtlCol="0" anchor="ctr"/>
            <a:lstStyle/>
            <a:p>
              <a:endParaRPr lang="en-US"/>
            </a:p>
          </p:txBody>
        </p:sp>
        <p:sp>
          <p:nvSpPr>
            <p:cNvPr id="78" name="Freeform 136">
              <a:extLst>
                <a:ext uri="{FF2B5EF4-FFF2-40B4-BE49-F238E27FC236}">
                  <a16:creationId xmlns:a16="http://schemas.microsoft.com/office/drawing/2014/main" id="{4CA8C589-BBD8-79E6-57DB-C19607389BB5}"/>
                </a:ext>
              </a:extLst>
            </p:cNvPr>
            <p:cNvSpPr/>
            <p:nvPr/>
          </p:nvSpPr>
          <p:spPr>
            <a:xfrm>
              <a:off x="3497732" y="6038469"/>
              <a:ext cx="2286" cy="23088"/>
            </a:xfrm>
            <a:custGeom>
              <a:avLst/>
              <a:gdLst>
                <a:gd name="connsiteX0" fmla="*/ 2286 w 2286"/>
                <a:gd name="connsiteY0" fmla="*/ 0 h 23088"/>
                <a:gd name="connsiteX1" fmla="*/ 0 w 2286"/>
                <a:gd name="connsiteY1" fmla="*/ 23089 h 23088"/>
                <a:gd name="connsiteX2" fmla="*/ 2286 w 2286"/>
                <a:gd name="connsiteY2" fmla="*/ 0 h 23088"/>
              </a:gdLst>
              <a:ahLst/>
              <a:cxnLst>
                <a:cxn ang="0">
                  <a:pos x="connsiteX0" y="connsiteY0"/>
                </a:cxn>
                <a:cxn ang="0">
                  <a:pos x="connsiteX1" y="connsiteY1"/>
                </a:cxn>
                <a:cxn ang="0">
                  <a:pos x="connsiteX2" y="connsiteY2"/>
                </a:cxn>
              </a:cxnLst>
              <a:rect l="l" t="t" r="r" b="b"/>
              <a:pathLst>
                <a:path w="2286" h="23088">
                  <a:moveTo>
                    <a:pt x="2286" y="0"/>
                  </a:moveTo>
                  <a:cubicBezTo>
                    <a:pt x="1829" y="7772"/>
                    <a:pt x="1143" y="15316"/>
                    <a:pt x="0" y="23089"/>
                  </a:cubicBezTo>
                  <a:cubicBezTo>
                    <a:pt x="1143" y="15316"/>
                    <a:pt x="1829" y="7772"/>
                    <a:pt x="2286" y="0"/>
                  </a:cubicBezTo>
                  <a:close/>
                </a:path>
              </a:pathLst>
            </a:custGeom>
            <a:solidFill>
              <a:srgbClr val="FFFFFF"/>
            </a:solidFill>
            <a:ln w="2286" cap="flat">
              <a:noFill/>
              <a:prstDash val="solid"/>
              <a:miter/>
            </a:ln>
          </p:spPr>
          <p:txBody>
            <a:bodyPr rtlCol="0" anchor="ctr"/>
            <a:lstStyle/>
            <a:p>
              <a:endParaRPr lang="en-US"/>
            </a:p>
          </p:txBody>
        </p:sp>
        <p:sp>
          <p:nvSpPr>
            <p:cNvPr id="79" name="Freeform 137">
              <a:extLst>
                <a:ext uri="{FF2B5EF4-FFF2-40B4-BE49-F238E27FC236}">
                  <a16:creationId xmlns:a16="http://schemas.microsoft.com/office/drawing/2014/main" id="{3007320D-09A3-33C5-25A8-EBB602D7A2E4}"/>
                </a:ext>
              </a:extLst>
            </p:cNvPr>
            <p:cNvSpPr/>
            <p:nvPr/>
          </p:nvSpPr>
          <p:spPr>
            <a:xfrm>
              <a:off x="2757068" y="6025210"/>
              <a:ext cx="228" cy="11658"/>
            </a:xfrm>
            <a:custGeom>
              <a:avLst/>
              <a:gdLst>
                <a:gd name="connsiteX0" fmla="*/ 229 w 228"/>
                <a:gd name="connsiteY0" fmla="*/ 11659 h 11658"/>
                <a:gd name="connsiteX1" fmla="*/ 0 w 228"/>
                <a:gd name="connsiteY1" fmla="*/ 0 h 11658"/>
                <a:gd name="connsiteX2" fmla="*/ 229 w 228"/>
                <a:gd name="connsiteY2" fmla="*/ 11659 h 11658"/>
              </a:gdLst>
              <a:ahLst/>
              <a:cxnLst>
                <a:cxn ang="0">
                  <a:pos x="connsiteX0" y="connsiteY0"/>
                </a:cxn>
                <a:cxn ang="0">
                  <a:pos x="connsiteX1" y="connsiteY1"/>
                </a:cxn>
                <a:cxn ang="0">
                  <a:pos x="connsiteX2" y="connsiteY2"/>
                </a:cxn>
              </a:cxnLst>
              <a:rect l="l" t="t" r="r" b="b"/>
              <a:pathLst>
                <a:path w="228" h="11658">
                  <a:moveTo>
                    <a:pt x="229" y="11659"/>
                  </a:moveTo>
                  <a:cubicBezTo>
                    <a:pt x="229" y="7773"/>
                    <a:pt x="229" y="3886"/>
                    <a:pt x="0" y="0"/>
                  </a:cubicBezTo>
                  <a:cubicBezTo>
                    <a:pt x="229" y="3886"/>
                    <a:pt x="229" y="7773"/>
                    <a:pt x="229" y="11659"/>
                  </a:cubicBezTo>
                  <a:close/>
                </a:path>
              </a:pathLst>
            </a:custGeom>
            <a:solidFill>
              <a:srgbClr val="FFFFFF"/>
            </a:solidFill>
            <a:ln w="2286" cap="flat">
              <a:noFill/>
              <a:prstDash val="solid"/>
              <a:miter/>
            </a:ln>
          </p:spPr>
          <p:txBody>
            <a:bodyPr rtlCol="0" anchor="ctr"/>
            <a:lstStyle/>
            <a:p>
              <a:endParaRPr lang="en-US"/>
            </a:p>
          </p:txBody>
        </p:sp>
        <p:sp>
          <p:nvSpPr>
            <p:cNvPr id="80" name="Freeform 138">
              <a:extLst>
                <a:ext uri="{FF2B5EF4-FFF2-40B4-BE49-F238E27FC236}">
                  <a16:creationId xmlns:a16="http://schemas.microsoft.com/office/drawing/2014/main" id="{C59B0B3B-B3BE-5D47-2E5D-FC8F420C57E8}"/>
                </a:ext>
              </a:extLst>
            </p:cNvPr>
            <p:cNvSpPr/>
            <p:nvPr/>
          </p:nvSpPr>
          <p:spPr>
            <a:xfrm>
              <a:off x="2863824" y="6187516"/>
              <a:ext cx="8915" cy="228"/>
            </a:xfrm>
            <a:custGeom>
              <a:avLst/>
              <a:gdLst>
                <a:gd name="connsiteX0" fmla="*/ 8915 w 8915"/>
                <a:gd name="connsiteY0" fmla="*/ 229 h 228"/>
                <a:gd name="connsiteX1" fmla="*/ 0 w 8915"/>
                <a:gd name="connsiteY1" fmla="*/ 0 h 228"/>
                <a:gd name="connsiteX2" fmla="*/ 8915 w 8915"/>
                <a:gd name="connsiteY2" fmla="*/ 229 h 228"/>
              </a:gdLst>
              <a:ahLst/>
              <a:cxnLst>
                <a:cxn ang="0">
                  <a:pos x="connsiteX0" y="connsiteY0"/>
                </a:cxn>
                <a:cxn ang="0">
                  <a:pos x="connsiteX1" y="connsiteY1"/>
                </a:cxn>
                <a:cxn ang="0">
                  <a:pos x="connsiteX2" y="connsiteY2"/>
                </a:cxn>
              </a:cxnLst>
              <a:rect l="l" t="t" r="r" b="b"/>
              <a:pathLst>
                <a:path w="8915" h="228">
                  <a:moveTo>
                    <a:pt x="8915" y="229"/>
                  </a:moveTo>
                  <a:cubicBezTo>
                    <a:pt x="5944" y="229"/>
                    <a:pt x="2972" y="0"/>
                    <a:pt x="0" y="0"/>
                  </a:cubicBezTo>
                  <a:cubicBezTo>
                    <a:pt x="2972" y="0"/>
                    <a:pt x="5944" y="0"/>
                    <a:pt x="8915" y="229"/>
                  </a:cubicBezTo>
                  <a:close/>
                </a:path>
              </a:pathLst>
            </a:custGeom>
            <a:solidFill>
              <a:srgbClr val="FFFFFF"/>
            </a:solidFill>
            <a:ln w="2286" cap="flat">
              <a:noFill/>
              <a:prstDash val="solid"/>
              <a:miter/>
            </a:ln>
          </p:spPr>
          <p:txBody>
            <a:bodyPr rtlCol="0" anchor="ctr"/>
            <a:lstStyle/>
            <a:p>
              <a:endParaRPr lang="en-US"/>
            </a:p>
          </p:txBody>
        </p:sp>
        <p:sp>
          <p:nvSpPr>
            <p:cNvPr id="81" name="Freeform 139">
              <a:extLst>
                <a:ext uri="{FF2B5EF4-FFF2-40B4-BE49-F238E27FC236}">
                  <a16:creationId xmlns:a16="http://schemas.microsoft.com/office/drawing/2014/main" id="{592B0FD1-23E0-80FC-5B46-A8DB0CACB940}"/>
                </a:ext>
              </a:extLst>
            </p:cNvPr>
            <p:cNvSpPr/>
            <p:nvPr/>
          </p:nvSpPr>
          <p:spPr>
            <a:xfrm>
              <a:off x="3057448" y="618957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82" name="Freeform 140">
              <a:extLst>
                <a:ext uri="{FF2B5EF4-FFF2-40B4-BE49-F238E27FC236}">
                  <a16:creationId xmlns:a16="http://schemas.microsoft.com/office/drawing/2014/main" id="{91AC8161-993E-0C2D-63B6-0C651E040F9A}"/>
                </a:ext>
              </a:extLst>
            </p:cNvPr>
            <p:cNvSpPr/>
            <p:nvPr/>
          </p:nvSpPr>
          <p:spPr>
            <a:xfrm>
              <a:off x="3097682" y="6189573"/>
              <a:ext cx="6629" cy="2286"/>
            </a:xfrm>
            <a:custGeom>
              <a:avLst/>
              <a:gdLst>
                <a:gd name="connsiteX0" fmla="*/ 6629 w 6629"/>
                <a:gd name="connsiteY0" fmla="*/ 0 h 2286"/>
                <a:gd name="connsiteX1" fmla="*/ 0 w 6629"/>
                <a:gd name="connsiteY1" fmla="*/ 0 h 2286"/>
                <a:gd name="connsiteX2" fmla="*/ 6629 w 6629"/>
                <a:gd name="connsiteY2" fmla="*/ 0 h 2286"/>
              </a:gdLst>
              <a:ahLst/>
              <a:cxnLst>
                <a:cxn ang="0">
                  <a:pos x="connsiteX0" y="connsiteY0"/>
                </a:cxn>
                <a:cxn ang="0">
                  <a:pos x="connsiteX1" y="connsiteY1"/>
                </a:cxn>
                <a:cxn ang="0">
                  <a:pos x="connsiteX2" y="connsiteY2"/>
                </a:cxn>
              </a:cxnLst>
              <a:rect l="l" t="t" r="r" b="b"/>
              <a:pathLst>
                <a:path w="6629" h="2286">
                  <a:moveTo>
                    <a:pt x="6629" y="0"/>
                  </a:moveTo>
                  <a:cubicBezTo>
                    <a:pt x="4343" y="0"/>
                    <a:pt x="2057" y="0"/>
                    <a:pt x="0" y="0"/>
                  </a:cubicBezTo>
                  <a:cubicBezTo>
                    <a:pt x="2057" y="0"/>
                    <a:pt x="4343" y="0"/>
                    <a:pt x="6629" y="0"/>
                  </a:cubicBezTo>
                  <a:close/>
                </a:path>
              </a:pathLst>
            </a:custGeom>
            <a:solidFill>
              <a:srgbClr val="FFFFFF"/>
            </a:solidFill>
            <a:ln w="2286" cap="flat">
              <a:noFill/>
              <a:prstDash val="solid"/>
              <a:miter/>
            </a:ln>
          </p:spPr>
          <p:txBody>
            <a:bodyPr rtlCol="0" anchor="ctr"/>
            <a:lstStyle/>
            <a:p>
              <a:endParaRPr lang="en-US"/>
            </a:p>
          </p:txBody>
        </p:sp>
        <p:sp>
          <p:nvSpPr>
            <p:cNvPr id="83" name="Freeform 141">
              <a:extLst>
                <a:ext uri="{FF2B5EF4-FFF2-40B4-BE49-F238E27FC236}">
                  <a16:creationId xmlns:a16="http://schemas.microsoft.com/office/drawing/2014/main" id="{3CE1E5AA-8548-79DC-6AEE-5F4C6B41EAEA}"/>
                </a:ext>
              </a:extLst>
            </p:cNvPr>
            <p:cNvSpPr/>
            <p:nvPr/>
          </p:nvSpPr>
          <p:spPr>
            <a:xfrm>
              <a:off x="2836849" y="6186144"/>
              <a:ext cx="7086" cy="457"/>
            </a:xfrm>
            <a:custGeom>
              <a:avLst/>
              <a:gdLst>
                <a:gd name="connsiteX0" fmla="*/ 7087 w 7086"/>
                <a:gd name="connsiteY0" fmla="*/ 457 h 457"/>
                <a:gd name="connsiteX1" fmla="*/ 0 w 7086"/>
                <a:gd name="connsiteY1" fmla="*/ 0 h 457"/>
                <a:gd name="connsiteX2" fmla="*/ 7087 w 7086"/>
                <a:gd name="connsiteY2" fmla="*/ 457 h 457"/>
              </a:gdLst>
              <a:ahLst/>
              <a:cxnLst>
                <a:cxn ang="0">
                  <a:pos x="connsiteX0" y="connsiteY0"/>
                </a:cxn>
                <a:cxn ang="0">
                  <a:pos x="connsiteX1" y="connsiteY1"/>
                </a:cxn>
                <a:cxn ang="0">
                  <a:pos x="connsiteX2" y="connsiteY2"/>
                </a:cxn>
              </a:cxnLst>
              <a:rect l="l" t="t" r="r" b="b"/>
              <a:pathLst>
                <a:path w="7086" h="457">
                  <a:moveTo>
                    <a:pt x="7087" y="457"/>
                  </a:moveTo>
                  <a:cubicBezTo>
                    <a:pt x="4572" y="228"/>
                    <a:pt x="2286" y="228"/>
                    <a:pt x="0" y="0"/>
                  </a:cubicBezTo>
                  <a:cubicBezTo>
                    <a:pt x="2057" y="228"/>
                    <a:pt x="4572" y="228"/>
                    <a:pt x="7087" y="457"/>
                  </a:cubicBezTo>
                  <a:close/>
                </a:path>
              </a:pathLst>
            </a:custGeom>
            <a:solidFill>
              <a:srgbClr val="FFFFFF"/>
            </a:solidFill>
            <a:ln w="2286" cap="flat">
              <a:noFill/>
              <a:prstDash val="solid"/>
              <a:miter/>
            </a:ln>
          </p:spPr>
          <p:txBody>
            <a:bodyPr rtlCol="0" anchor="ctr"/>
            <a:lstStyle/>
            <a:p>
              <a:endParaRPr lang="en-US"/>
            </a:p>
          </p:txBody>
        </p:sp>
        <p:sp>
          <p:nvSpPr>
            <p:cNvPr id="84" name="Freeform 142">
              <a:extLst>
                <a:ext uri="{FF2B5EF4-FFF2-40B4-BE49-F238E27FC236}">
                  <a16:creationId xmlns:a16="http://schemas.microsoft.com/office/drawing/2014/main" id="{7ED53CD5-1F1E-FC94-6C07-CDC3BF56EC91}"/>
                </a:ext>
              </a:extLst>
            </p:cNvPr>
            <p:cNvSpPr/>
            <p:nvPr/>
          </p:nvSpPr>
          <p:spPr>
            <a:xfrm>
              <a:off x="2843936" y="6186373"/>
              <a:ext cx="3886" cy="228"/>
            </a:xfrm>
            <a:custGeom>
              <a:avLst/>
              <a:gdLst>
                <a:gd name="connsiteX0" fmla="*/ 3886 w 3886"/>
                <a:gd name="connsiteY0" fmla="*/ 229 h 228"/>
                <a:gd name="connsiteX1" fmla="*/ 0 w 3886"/>
                <a:gd name="connsiteY1" fmla="*/ 0 h 228"/>
                <a:gd name="connsiteX2" fmla="*/ 3886 w 3886"/>
                <a:gd name="connsiteY2" fmla="*/ 229 h 228"/>
              </a:gdLst>
              <a:ahLst/>
              <a:cxnLst>
                <a:cxn ang="0">
                  <a:pos x="connsiteX0" y="connsiteY0"/>
                </a:cxn>
                <a:cxn ang="0">
                  <a:pos x="connsiteX1" y="connsiteY1"/>
                </a:cxn>
                <a:cxn ang="0">
                  <a:pos x="connsiteX2" y="connsiteY2"/>
                </a:cxn>
              </a:cxnLst>
              <a:rect l="l" t="t" r="r" b="b"/>
              <a:pathLst>
                <a:path w="3886" h="228">
                  <a:moveTo>
                    <a:pt x="3886" y="229"/>
                  </a:moveTo>
                  <a:cubicBezTo>
                    <a:pt x="2515" y="229"/>
                    <a:pt x="1143" y="0"/>
                    <a:pt x="0" y="0"/>
                  </a:cubicBezTo>
                  <a:cubicBezTo>
                    <a:pt x="1143" y="229"/>
                    <a:pt x="2515" y="229"/>
                    <a:pt x="3886" y="229"/>
                  </a:cubicBezTo>
                  <a:close/>
                </a:path>
              </a:pathLst>
            </a:custGeom>
            <a:solidFill>
              <a:srgbClr val="FFFFFF"/>
            </a:solidFill>
            <a:ln w="2286" cap="flat">
              <a:noFill/>
              <a:prstDash val="solid"/>
              <a:miter/>
            </a:ln>
          </p:spPr>
          <p:txBody>
            <a:bodyPr rtlCol="0" anchor="ctr"/>
            <a:lstStyle/>
            <a:p>
              <a:endParaRPr lang="en-US"/>
            </a:p>
          </p:txBody>
        </p:sp>
        <p:sp>
          <p:nvSpPr>
            <p:cNvPr id="85" name="Freeform 143">
              <a:extLst>
                <a:ext uri="{FF2B5EF4-FFF2-40B4-BE49-F238E27FC236}">
                  <a16:creationId xmlns:a16="http://schemas.microsoft.com/office/drawing/2014/main" id="{7254CAF1-21DF-6412-0936-43FDCB08C2AC}"/>
                </a:ext>
              </a:extLst>
            </p:cNvPr>
            <p:cNvSpPr/>
            <p:nvPr/>
          </p:nvSpPr>
          <p:spPr>
            <a:xfrm>
              <a:off x="3285820" y="6187973"/>
              <a:ext cx="11658" cy="228"/>
            </a:xfrm>
            <a:custGeom>
              <a:avLst/>
              <a:gdLst>
                <a:gd name="connsiteX0" fmla="*/ 11659 w 11658"/>
                <a:gd name="connsiteY0" fmla="*/ 0 h 228"/>
                <a:gd name="connsiteX1" fmla="*/ 0 w 11658"/>
                <a:gd name="connsiteY1" fmla="*/ 229 h 228"/>
                <a:gd name="connsiteX2" fmla="*/ 11659 w 11658"/>
                <a:gd name="connsiteY2" fmla="*/ 0 h 228"/>
              </a:gdLst>
              <a:ahLst/>
              <a:cxnLst>
                <a:cxn ang="0">
                  <a:pos x="connsiteX0" y="connsiteY0"/>
                </a:cxn>
                <a:cxn ang="0">
                  <a:pos x="connsiteX1" y="connsiteY1"/>
                </a:cxn>
                <a:cxn ang="0">
                  <a:pos x="connsiteX2" y="connsiteY2"/>
                </a:cxn>
              </a:cxnLst>
              <a:rect l="l" t="t" r="r" b="b"/>
              <a:pathLst>
                <a:path w="11658" h="228">
                  <a:moveTo>
                    <a:pt x="11659" y="0"/>
                  </a:moveTo>
                  <a:cubicBezTo>
                    <a:pt x="7772" y="0"/>
                    <a:pt x="3886" y="0"/>
                    <a:pt x="0" y="229"/>
                  </a:cubicBezTo>
                  <a:cubicBezTo>
                    <a:pt x="3886" y="229"/>
                    <a:pt x="7772" y="0"/>
                    <a:pt x="11659" y="0"/>
                  </a:cubicBezTo>
                  <a:close/>
                </a:path>
              </a:pathLst>
            </a:custGeom>
            <a:solidFill>
              <a:srgbClr val="FFFFFF"/>
            </a:solidFill>
            <a:ln w="2286" cap="flat">
              <a:noFill/>
              <a:prstDash val="solid"/>
              <a:miter/>
            </a:ln>
          </p:spPr>
          <p:txBody>
            <a:bodyPr rtlCol="0" anchor="ctr"/>
            <a:lstStyle/>
            <a:p>
              <a:endParaRPr lang="en-US"/>
            </a:p>
          </p:txBody>
        </p:sp>
        <p:sp>
          <p:nvSpPr>
            <p:cNvPr id="86" name="Freeform 144">
              <a:extLst>
                <a:ext uri="{FF2B5EF4-FFF2-40B4-BE49-F238E27FC236}">
                  <a16:creationId xmlns:a16="http://schemas.microsoft.com/office/drawing/2014/main" id="{4C1C1D24-4822-3ED7-4C15-635C842B0598}"/>
                </a:ext>
              </a:extLst>
            </p:cNvPr>
            <p:cNvSpPr/>
            <p:nvPr/>
          </p:nvSpPr>
          <p:spPr>
            <a:xfrm>
              <a:off x="3461842" y="5510631"/>
              <a:ext cx="15773" cy="7772"/>
            </a:xfrm>
            <a:custGeom>
              <a:avLst/>
              <a:gdLst>
                <a:gd name="connsiteX0" fmla="*/ 0 w 15773"/>
                <a:gd name="connsiteY0" fmla="*/ 0 h 7772"/>
                <a:gd name="connsiteX1" fmla="*/ 15773 w 15773"/>
                <a:gd name="connsiteY1" fmla="*/ 7772 h 7772"/>
                <a:gd name="connsiteX2" fmla="*/ 0 w 15773"/>
                <a:gd name="connsiteY2" fmla="*/ 0 h 7772"/>
              </a:gdLst>
              <a:ahLst/>
              <a:cxnLst>
                <a:cxn ang="0">
                  <a:pos x="connsiteX0" y="connsiteY0"/>
                </a:cxn>
                <a:cxn ang="0">
                  <a:pos x="connsiteX1" y="connsiteY1"/>
                </a:cxn>
                <a:cxn ang="0">
                  <a:pos x="connsiteX2" y="connsiteY2"/>
                </a:cxn>
              </a:cxnLst>
              <a:rect l="l" t="t" r="r" b="b"/>
              <a:pathLst>
                <a:path w="15773" h="7772">
                  <a:moveTo>
                    <a:pt x="0" y="0"/>
                  </a:moveTo>
                  <a:cubicBezTo>
                    <a:pt x="5944" y="2057"/>
                    <a:pt x="11201" y="4800"/>
                    <a:pt x="15773" y="7772"/>
                  </a:cubicBezTo>
                  <a:cubicBezTo>
                    <a:pt x="11201" y="4800"/>
                    <a:pt x="5944" y="2057"/>
                    <a:pt x="0" y="0"/>
                  </a:cubicBezTo>
                  <a:close/>
                </a:path>
              </a:pathLst>
            </a:custGeom>
            <a:solidFill>
              <a:srgbClr val="FFFFFF"/>
            </a:solidFill>
            <a:ln w="2286" cap="flat">
              <a:noFill/>
              <a:prstDash val="solid"/>
              <a:miter/>
            </a:ln>
          </p:spPr>
          <p:txBody>
            <a:bodyPr rtlCol="0" anchor="ctr"/>
            <a:lstStyle/>
            <a:p>
              <a:endParaRPr lang="en-US"/>
            </a:p>
          </p:txBody>
        </p:sp>
        <p:sp>
          <p:nvSpPr>
            <p:cNvPr id="87" name="Freeform 145">
              <a:extLst>
                <a:ext uri="{FF2B5EF4-FFF2-40B4-BE49-F238E27FC236}">
                  <a16:creationId xmlns:a16="http://schemas.microsoft.com/office/drawing/2014/main" id="{0F87390D-0656-09CE-96B1-4DEACC3DDC04}"/>
                </a:ext>
              </a:extLst>
            </p:cNvPr>
            <p:cNvSpPr/>
            <p:nvPr/>
          </p:nvSpPr>
          <p:spPr>
            <a:xfrm>
              <a:off x="3484245" y="6122365"/>
              <a:ext cx="2971" cy="15087"/>
            </a:xfrm>
            <a:custGeom>
              <a:avLst/>
              <a:gdLst>
                <a:gd name="connsiteX0" fmla="*/ 2972 w 2971"/>
                <a:gd name="connsiteY0" fmla="*/ 0 h 15087"/>
                <a:gd name="connsiteX1" fmla="*/ 0 w 2971"/>
                <a:gd name="connsiteY1" fmla="*/ 15088 h 15087"/>
                <a:gd name="connsiteX2" fmla="*/ 2972 w 2971"/>
                <a:gd name="connsiteY2" fmla="*/ 0 h 15087"/>
              </a:gdLst>
              <a:ahLst/>
              <a:cxnLst>
                <a:cxn ang="0">
                  <a:pos x="connsiteX0" y="connsiteY0"/>
                </a:cxn>
                <a:cxn ang="0">
                  <a:pos x="connsiteX1" y="connsiteY1"/>
                </a:cxn>
                <a:cxn ang="0">
                  <a:pos x="connsiteX2" y="connsiteY2"/>
                </a:cxn>
              </a:cxnLst>
              <a:rect l="l" t="t" r="r" b="b"/>
              <a:pathLst>
                <a:path w="2971" h="15087">
                  <a:moveTo>
                    <a:pt x="2972" y="0"/>
                  </a:moveTo>
                  <a:cubicBezTo>
                    <a:pt x="2057" y="5029"/>
                    <a:pt x="914" y="10059"/>
                    <a:pt x="0" y="15088"/>
                  </a:cubicBezTo>
                  <a:cubicBezTo>
                    <a:pt x="1143" y="10059"/>
                    <a:pt x="2057" y="5029"/>
                    <a:pt x="2972" y="0"/>
                  </a:cubicBezTo>
                  <a:close/>
                </a:path>
              </a:pathLst>
            </a:custGeom>
            <a:solidFill>
              <a:srgbClr val="FFFFFF"/>
            </a:solidFill>
            <a:ln w="2286" cap="flat">
              <a:noFill/>
              <a:prstDash val="solid"/>
              <a:miter/>
            </a:ln>
          </p:spPr>
          <p:txBody>
            <a:bodyPr rtlCol="0" anchor="ctr"/>
            <a:lstStyle/>
            <a:p>
              <a:endParaRPr lang="en-US"/>
            </a:p>
          </p:txBody>
        </p:sp>
        <p:sp>
          <p:nvSpPr>
            <p:cNvPr id="88" name="Freeform 146">
              <a:extLst>
                <a:ext uri="{FF2B5EF4-FFF2-40B4-BE49-F238E27FC236}">
                  <a16:creationId xmlns:a16="http://schemas.microsoft.com/office/drawing/2014/main" id="{59B903A4-C2C8-C45C-8106-3DEFC2CC5F61}"/>
                </a:ext>
              </a:extLst>
            </p:cNvPr>
            <p:cNvSpPr/>
            <p:nvPr/>
          </p:nvSpPr>
          <p:spPr>
            <a:xfrm>
              <a:off x="3500475" y="5993206"/>
              <a:ext cx="685" cy="14630"/>
            </a:xfrm>
            <a:custGeom>
              <a:avLst/>
              <a:gdLst>
                <a:gd name="connsiteX0" fmla="*/ 686 w 685"/>
                <a:gd name="connsiteY0" fmla="*/ 0 h 14630"/>
                <a:gd name="connsiteX1" fmla="*/ 0 w 685"/>
                <a:gd name="connsiteY1" fmla="*/ 14631 h 14630"/>
                <a:gd name="connsiteX2" fmla="*/ 686 w 685"/>
                <a:gd name="connsiteY2" fmla="*/ 0 h 14630"/>
              </a:gdLst>
              <a:ahLst/>
              <a:cxnLst>
                <a:cxn ang="0">
                  <a:pos x="connsiteX0" y="connsiteY0"/>
                </a:cxn>
                <a:cxn ang="0">
                  <a:pos x="connsiteX1" y="connsiteY1"/>
                </a:cxn>
                <a:cxn ang="0">
                  <a:pos x="connsiteX2" y="connsiteY2"/>
                </a:cxn>
              </a:cxnLst>
              <a:rect l="l" t="t" r="r" b="b"/>
              <a:pathLst>
                <a:path w="685" h="14630">
                  <a:moveTo>
                    <a:pt x="686" y="0"/>
                  </a:moveTo>
                  <a:cubicBezTo>
                    <a:pt x="229" y="4801"/>
                    <a:pt x="0" y="9830"/>
                    <a:pt x="0" y="14631"/>
                  </a:cubicBezTo>
                  <a:cubicBezTo>
                    <a:pt x="0" y="9601"/>
                    <a:pt x="229" y="4801"/>
                    <a:pt x="686" y="0"/>
                  </a:cubicBezTo>
                  <a:close/>
                </a:path>
              </a:pathLst>
            </a:custGeom>
            <a:solidFill>
              <a:srgbClr val="FFFFFF"/>
            </a:solidFill>
            <a:ln w="2286" cap="flat">
              <a:noFill/>
              <a:prstDash val="solid"/>
              <a:miter/>
            </a:ln>
          </p:spPr>
          <p:txBody>
            <a:bodyPr rtlCol="0" anchor="ctr"/>
            <a:lstStyle/>
            <a:p>
              <a:endParaRPr lang="en-US"/>
            </a:p>
          </p:txBody>
        </p:sp>
        <p:sp>
          <p:nvSpPr>
            <p:cNvPr id="89" name="Freeform 147">
              <a:extLst>
                <a:ext uri="{FF2B5EF4-FFF2-40B4-BE49-F238E27FC236}">
                  <a16:creationId xmlns:a16="http://schemas.microsoft.com/office/drawing/2014/main" id="{BE9C38B9-2636-30DB-5297-D77691A74DE2}"/>
                </a:ext>
              </a:extLst>
            </p:cNvPr>
            <p:cNvSpPr/>
            <p:nvPr/>
          </p:nvSpPr>
          <p:spPr>
            <a:xfrm>
              <a:off x="3375431" y="6186830"/>
              <a:ext cx="8686" cy="228"/>
            </a:xfrm>
            <a:custGeom>
              <a:avLst/>
              <a:gdLst>
                <a:gd name="connsiteX0" fmla="*/ 8687 w 8686"/>
                <a:gd name="connsiteY0" fmla="*/ 0 h 228"/>
                <a:gd name="connsiteX1" fmla="*/ 0 w 8686"/>
                <a:gd name="connsiteY1" fmla="*/ 229 h 228"/>
                <a:gd name="connsiteX2" fmla="*/ 8687 w 8686"/>
                <a:gd name="connsiteY2" fmla="*/ 0 h 228"/>
              </a:gdLst>
              <a:ahLst/>
              <a:cxnLst>
                <a:cxn ang="0">
                  <a:pos x="connsiteX0" y="connsiteY0"/>
                </a:cxn>
                <a:cxn ang="0">
                  <a:pos x="connsiteX1" y="connsiteY1"/>
                </a:cxn>
                <a:cxn ang="0">
                  <a:pos x="connsiteX2" y="connsiteY2"/>
                </a:cxn>
              </a:cxnLst>
              <a:rect l="l" t="t" r="r" b="b"/>
              <a:pathLst>
                <a:path w="8686" h="228">
                  <a:moveTo>
                    <a:pt x="8687" y="0"/>
                  </a:moveTo>
                  <a:cubicBezTo>
                    <a:pt x="5944" y="0"/>
                    <a:pt x="2972" y="0"/>
                    <a:pt x="0" y="229"/>
                  </a:cubicBezTo>
                  <a:cubicBezTo>
                    <a:pt x="2972" y="229"/>
                    <a:pt x="5944" y="0"/>
                    <a:pt x="8687" y="0"/>
                  </a:cubicBezTo>
                  <a:close/>
                </a:path>
              </a:pathLst>
            </a:custGeom>
            <a:solidFill>
              <a:srgbClr val="FFFFFF"/>
            </a:solidFill>
            <a:ln w="2286" cap="flat">
              <a:noFill/>
              <a:prstDash val="solid"/>
              <a:miter/>
            </a:ln>
          </p:spPr>
          <p:txBody>
            <a:bodyPr rtlCol="0" anchor="ctr"/>
            <a:lstStyle/>
            <a:p>
              <a:endParaRPr lang="en-US"/>
            </a:p>
          </p:txBody>
        </p:sp>
        <p:sp>
          <p:nvSpPr>
            <p:cNvPr id="90" name="Freeform 148">
              <a:extLst>
                <a:ext uri="{FF2B5EF4-FFF2-40B4-BE49-F238E27FC236}">
                  <a16:creationId xmlns:a16="http://schemas.microsoft.com/office/drawing/2014/main" id="{1C46C750-EBEB-F30E-80A7-CAB753C4167A}"/>
                </a:ext>
              </a:extLst>
            </p:cNvPr>
            <p:cNvSpPr/>
            <p:nvPr/>
          </p:nvSpPr>
          <p:spPr>
            <a:xfrm>
              <a:off x="3480816" y="6144539"/>
              <a:ext cx="2057" cy="7086"/>
            </a:xfrm>
            <a:custGeom>
              <a:avLst/>
              <a:gdLst>
                <a:gd name="connsiteX0" fmla="*/ 2057 w 2057"/>
                <a:gd name="connsiteY0" fmla="*/ 0 h 7086"/>
                <a:gd name="connsiteX1" fmla="*/ 0 w 2057"/>
                <a:gd name="connsiteY1" fmla="*/ 7087 h 7086"/>
                <a:gd name="connsiteX2" fmla="*/ 2057 w 2057"/>
                <a:gd name="connsiteY2" fmla="*/ 0 h 7086"/>
              </a:gdLst>
              <a:ahLst/>
              <a:cxnLst>
                <a:cxn ang="0">
                  <a:pos x="connsiteX0" y="connsiteY0"/>
                </a:cxn>
                <a:cxn ang="0">
                  <a:pos x="connsiteX1" y="connsiteY1"/>
                </a:cxn>
                <a:cxn ang="0">
                  <a:pos x="connsiteX2" y="connsiteY2"/>
                </a:cxn>
              </a:cxnLst>
              <a:rect l="l" t="t" r="r" b="b"/>
              <a:pathLst>
                <a:path w="2057" h="7086">
                  <a:moveTo>
                    <a:pt x="2057" y="0"/>
                  </a:moveTo>
                  <a:cubicBezTo>
                    <a:pt x="1372" y="2286"/>
                    <a:pt x="914" y="4801"/>
                    <a:pt x="0" y="7087"/>
                  </a:cubicBezTo>
                  <a:cubicBezTo>
                    <a:pt x="914" y="4801"/>
                    <a:pt x="1600" y="2515"/>
                    <a:pt x="2057" y="0"/>
                  </a:cubicBezTo>
                  <a:close/>
                </a:path>
              </a:pathLst>
            </a:custGeom>
            <a:solidFill>
              <a:srgbClr val="FFFFFF"/>
            </a:solidFill>
            <a:ln w="2286" cap="flat">
              <a:noFill/>
              <a:prstDash val="solid"/>
              <a:miter/>
            </a:ln>
          </p:spPr>
          <p:txBody>
            <a:bodyPr rtlCol="0" anchor="ctr"/>
            <a:lstStyle/>
            <a:p>
              <a:endParaRPr lang="en-US"/>
            </a:p>
          </p:txBody>
        </p:sp>
        <p:sp>
          <p:nvSpPr>
            <p:cNvPr id="91" name="Freeform 149">
              <a:extLst>
                <a:ext uri="{FF2B5EF4-FFF2-40B4-BE49-F238E27FC236}">
                  <a16:creationId xmlns:a16="http://schemas.microsoft.com/office/drawing/2014/main" id="{18CE8BA5-8DC5-05FC-D226-0B1850671323}"/>
                </a:ext>
              </a:extLst>
            </p:cNvPr>
            <p:cNvSpPr/>
            <p:nvPr/>
          </p:nvSpPr>
          <p:spPr>
            <a:xfrm>
              <a:off x="2470632" y="5290943"/>
              <a:ext cx="234315" cy="236525"/>
            </a:xfrm>
            <a:custGeom>
              <a:avLst/>
              <a:gdLst>
                <a:gd name="connsiteX0" fmla="*/ 234315 w 234315"/>
                <a:gd name="connsiteY0" fmla="*/ 123676 h 236525"/>
                <a:gd name="connsiteX1" fmla="*/ 112014 w 234315"/>
                <a:gd name="connsiteY1" fmla="*/ 232 h 236525"/>
                <a:gd name="connsiteX2" fmla="*/ 0 w 234315"/>
                <a:gd name="connsiteY2" fmla="*/ 117733 h 236525"/>
                <a:gd name="connsiteX3" fmla="*/ 119786 w 234315"/>
                <a:gd name="connsiteY3" fmla="*/ 236376 h 236525"/>
                <a:gd name="connsiteX4" fmla="*/ 234315 w 234315"/>
                <a:gd name="connsiteY4" fmla="*/ 123676 h 23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 h="236525">
                  <a:moveTo>
                    <a:pt x="234315" y="123676"/>
                  </a:moveTo>
                  <a:cubicBezTo>
                    <a:pt x="234315" y="72927"/>
                    <a:pt x="180137" y="-4797"/>
                    <a:pt x="112014" y="232"/>
                  </a:cubicBezTo>
                  <a:cubicBezTo>
                    <a:pt x="45491" y="-1596"/>
                    <a:pt x="0" y="50524"/>
                    <a:pt x="0" y="117733"/>
                  </a:cubicBezTo>
                  <a:cubicBezTo>
                    <a:pt x="229" y="190656"/>
                    <a:pt x="49606" y="232490"/>
                    <a:pt x="119786" y="236376"/>
                  </a:cubicBezTo>
                  <a:cubicBezTo>
                    <a:pt x="179222" y="240034"/>
                    <a:pt x="234544" y="176026"/>
                    <a:pt x="234315" y="123676"/>
                  </a:cubicBezTo>
                  <a:close/>
                </a:path>
              </a:pathLst>
            </a:custGeom>
            <a:solidFill>
              <a:srgbClr val="FFFFFF"/>
            </a:solidFill>
            <a:ln w="2286" cap="flat">
              <a:noFill/>
              <a:prstDash val="solid"/>
              <a:miter/>
            </a:ln>
          </p:spPr>
          <p:txBody>
            <a:bodyPr rtlCol="0" anchor="ctr"/>
            <a:lstStyle/>
            <a:p>
              <a:endParaRPr lang="en-US"/>
            </a:p>
          </p:txBody>
        </p:sp>
        <p:sp>
          <p:nvSpPr>
            <p:cNvPr id="92" name="Freeform 150">
              <a:extLst>
                <a:ext uri="{FF2B5EF4-FFF2-40B4-BE49-F238E27FC236}">
                  <a16:creationId xmlns:a16="http://schemas.microsoft.com/office/drawing/2014/main" id="{9AFA2965-C60A-6AFD-F609-F1EF1072532C}"/>
                </a:ext>
              </a:extLst>
            </p:cNvPr>
            <p:cNvSpPr/>
            <p:nvPr/>
          </p:nvSpPr>
          <p:spPr>
            <a:xfrm>
              <a:off x="2586810" y="5965591"/>
              <a:ext cx="103616" cy="209454"/>
            </a:xfrm>
            <a:custGeom>
              <a:avLst/>
              <a:gdLst>
                <a:gd name="connsiteX0" fmla="*/ 89334 w 103616"/>
                <a:gd name="connsiteY0" fmla="*/ 1326 h 209454"/>
                <a:gd name="connsiteX1" fmla="*/ 46128 w 103616"/>
                <a:gd name="connsiteY1" fmla="*/ 5670 h 209454"/>
                <a:gd name="connsiteX2" fmla="*/ 34241 w 103616"/>
                <a:gd name="connsiteY2" fmla="*/ 4755 h 209454"/>
                <a:gd name="connsiteX3" fmla="*/ 6352 w 103616"/>
                <a:gd name="connsiteY3" fmla="*/ 30816 h 209454"/>
                <a:gd name="connsiteX4" fmla="*/ 866 w 103616"/>
                <a:gd name="connsiteY4" fmla="*/ 151059 h 209454"/>
                <a:gd name="connsiteX5" fmla="*/ 866 w 103616"/>
                <a:gd name="connsiteY5" fmla="*/ 177348 h 209454"/>
                <a:gd name="connsiteX6" fmla="*/ 28983 w 103616"/>
                <a:gd name="connsiteY6" fmla="*/ 208209 h 209454"/>
                <a:gd name="connsiteX7" fmla="*/ 74932 w 103616"/>
                <a:gd name="connsiteY7" fmla="*/ 186035 h 209454"/>
                <a:gd name="connsiteX8" fmla="*/ 96878 w 103616"/>
                <a:gd name="connsiteY8" fmla="*/ 79736 h 209454"/>
                <a:gd name="connsiteX9" fmla="*/ 103507 w 103616"/>
                <a:gd name="connsiteY9" fmla="*/ 12528 h 209454"/>
                <a:gd name="connsiteX10" fmla="*/ 89334 w 103616"/>
                <a:gd name="connsiteY10" fmla="*/ 1326 h 20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616" h="209454">
                  <a:moveTo>
                    <a:pt x="89334" y="1326"/>
                  </a:moveTo>
                  <a:cubicBezTo>
                    <a:pt x="75161" y="7270"/>
                    <a:pt x="60302" y="4527"/>
                    <a:pt x="46128" y="5670"/>
                  </a:cubicBezTo>
                  <a:cubicBezTo>
                    <a:pt x="42014" y="5441"/>
                    <a:pt x="38127" y="4984"/>
                    <a:pt x="34241" y="4755"/>
                  </a:cubicBezTo>
                  <a:cubicBezTo>
                    <a:pt x="6809" y="3155"/>
                    <a:pt x="7266" y="3155"/>
                    <a:pt x="6352" y="30816"/>
                  </a:cubicBezTo>
                  <a:cubicBezTo>
                    <a:pt x="4980" y="70821"/>
                    <a:pt x="6809" y="111283"/>
                    <a:pt x="866" y="151059"/>
                  </a:cubicBezTo>
                  <a:cubicBezTo>
                    <a:pt x="-506" y="159746"/>
                    <a:pt x="-49" y="168661"/>
                    <a:pt x="866" y="177348"/>
                  </a:cubicBezTo>
                  <a:cubicBezTo>
                    <a:pt x="3380" y="199294"/>
                    <a:pt x="9781" y="205923"/>
                    <a:pt x="28983" y="208209"/>
                  </a:cubicBezTo>
                  <a:cubicBezTo>
                    <a:pt x="61216" y="211638"/>
                    <a:pt x="67160" y="209124"/>
                    <a:pt x="74932" y="186035"/>
                  </a:cubicBezTo>
                  <a:cubicBezTo>
                    <a:pt x="86819" y="151516"/>
                    <a:pt x="91163" y="115626"/>
                    <a:pt x="96878" y="79736"/>
                  </a:cubicBezTo>
                  <a:cubicBezTo>
                    <a:pt x="100307" y="57562"/>
                    <a:pt x="101678" y="34930"/>
                    <a:pt x="103507" y="12528"/>
                  </a:cubicBezTo>
                  <a:cubicBezTo>
                    <a:pt x="104421" y="3155"/>
                    <a:pt x="99621" y="-2789"/>
                    <a:pt x="89334" y="1326"/>
                  </a:cubicBezTo>
                  <a:close/>
                </a:path>
              </a:pathLst>
            </a:custGeom>
            <a:solidFill>
              <a:srgbClr val="FFFFFF"/>
            </a:solidFill>
            <a:ln w="2286" cap="flat">
              <a:noFill/>
              <a:prstDash val="solid"/>
              <a:miter/>
            </a:ln>
          </p:spPr>
          <p:txBody>
            <a:bodyPr rtlCol="0" anchor="ctr"/>
            <a:lstStyle/>
            <a:p>
              <a:endParaRPr lang="en-US"/>
            </a:p>
          </p:txBody>
        </p:sp>
        <p:sp>
          <p:nvSpPr>
            <p:cNvPr id="93" name="Freeform 151">
              <a:extLst>
                <a:ext uri="{FF2B5EF4-FFF2-40B4-BE49-F238E27FC236}">
                  <a16:creationId xmlns:a16="http://schemas.microsoft.com/office/drawing/2014/main" id="{6148A23C-45DC-C546-7C22-2CE4CE6C285A}"/>
                </a:ext>
              </a:extLst>
            </p:cNvPr>
            <p:cNvSpPr/>
            <p:nvPr/>
          </p:nvSpPr>
          <p:spPr>
            <a:xfrm>
              <a:off x="2460238" y="5442155"/>
              <a:ext cx="447947" cy="421378"/>
            </a:xfrm>
            <a:custGeom>
              <a:avLst/>
              <a:gdLst>
                <a:gd name="connsiteX0" fmla="*/ 7194 w 447947"/>
                <a:gd name="connsiteY0" fmla="*/ 279702 h 421378"/>
                <a:gd name="connsiteX1" fmla="*/ 12909 w 447947"/>
                <a:gd name="connsiteY1" fmla="*/ 358798 h 421378"/>
                <a:gd name="connsiteX2" fmla="*/ 72802 w 447947"/>
                <a:gd name="connsiteY2" fmla="*/ 414576 h 421378"/>
                <a:gd name="connsiteX3" fmla="*/ 113264 w 447947"/>
                <a:gd name="connsiteY3" fmla="*/ 413205 h 421378"/>
                <a:gd name="connsiteX4" fmla="*/ 105035 w 447947"/>
                <a:gd name="connsiteY4" fmla="*/ 378915 h 421378"/>
                <a:gd name="connsiteX5" fmla="*/ 60000 w 447947"/>
                <a:gd name="connsiteY5" fmla="*/ 320622 h 421378"/>
                <a:gd name="connsiteX6" fmla="*/ 59772 w 447947"/>
                <a:gd name="connsiteY6" fmla="*/ 277645 h 421378"/>
                <a:gd name="connsiteX7" fmla="*/ 92004 w 447947"/>
                <a:gd name="connsiteY7" fmla="*/ 256614 h 421378"/>
                <a:gd name="connsiteX8" fmla="*/ 99548 w 447947"/>
                <a:gd name="connsiteY8" fmla="*/ 252728 h 421378"/>
                <a:gd name="connsiteX9" fmla="*/ 260483 w 447947"/>
                <a:gd name="connsiteY9" fmla="*/ 252956 h 421378"/>
                <a:gd name="connsiteX10" fmla="*/ 277170 w 447947"/>
                <a:gd name="connsiteY10" fmla="*/ 244955 h 421378"/>
                <a:gd name="connsiteX11" fmla="*/ 278771 w 447947"/>
                <a:gd name="connsiteY11" fmla="*/ 215694 h 421378"/>
                <a:gd name="connsiteX12" fmla="*/ 276942 w 447947"/>
                <a:gd name="connsiteY12" fmla="*/ 86078 h 421378"/>
                <a:gd name="connsiteX13" fmla="*/ 285857 w 447947"/>
                <a:gd name="connsiteY13" fmla="*/ 59103 h 421378"/>
                <a:gd name="connsiteX14" fmla="*/ 356952 w 447947"/>
                <a:gd name="connsiteY14" fmla="*/ 61847 h 421378"/>
                <a:gd name="connsiteX15" fmla="*/ 375011 w 447947"/>
                <a:gd name="connsiteY15" fmla="*/ 113282 h 421378"/>
                <a:gd name="connsiteX16" fmla="*/ 379812 w 447947"/>
                <a:gd name="connsiteY16" fmla="*/ 189634 h 421378"/>
                <a:gd name="connsiteX17" fmla="*/ 400614 w 447947"/>
                <a:gd name="connsiteY17" fmla="*/ 218666 h 421378"/>
                <a:gd name="connsiteX18" fmla="*/ 430332 w 447947"/>
                <a:gd name="connsiteY18" fmla="*/ 203121 h 421378"/>
                <a:gd name="connsiteX19" fmla="*/ 439019 w 447947"/>
                <a:gd name="connsiteY19" fmla="*/ 188034 h 421378"/>
                <a:gd name="connsiteX20" fmla="*/ 431933 w 447947"/>
                <a:gd name="connsiteY20" fmla="*/ 70991 h 421378"/>
                <a:gd name="connsiteX21" fmla="*/ 414559 w 447947"/>
                <a:gd name="connsiteY21" fmla="*/ 51560 h 421378"/>
                <a:gd name="connsiteX22" fmla="*/ 277628 w 447947"/>
                <a:gd name="connsiteY22" fmla="*/ 582 h 421378"/>
                <a:gd name="connsiteX23" fmla="*/ 259340 w 447947"/>
                <a:gd name="connsiteY23" fmla="*/ 10412 h 421378"/>
                <a:gd name="connsiteX24" fmla="*/ 255453 w 447947"/>
                <a:gd name="connsiteY24" fmla="*/ 18413 h 421378"/>
                <a:gd name="connsiteX25" fmla="*/ 120579 w 447947"/>
                <a:gd name="connsiteY25" fmla="*/ 104595 h 421378"/>
                <a:gd name="connsiteX26" fmla="*/ 104349 w 447947"/>
                <a:gd name="connsiteY26" fmla="*/ 118311 h 421378"/>
                <a:gd name="connsiteX27" fmla="*/ 28454 w 447947"/>
                <a:gd name="connsiteY27" fmla="*/ 244041 h 421378"/>
                <a:gd name="connsiteX28" fmla="*/ 7194 w 447947"/>
                <a:gd name="connsiteY28" fmla="*/ 279702 h 4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7947" h="421378">
                  <a:moveTo>
                    <a:pt x="7194" y="279702"/>
                  </a:moveTo>
                  <a:cubicBezTo>
                    <a:pt x="-3093" y="306906"/>
                    <a:pt x="-3322" y="333881"/>
                    <a:pt x="12909" y="358798"/>
                  </a:cubicBezTo>
                  <a:cubicBezTo>
                    <a:pt x="28225" y="382115"/>
                    <a:pt x="49256" y="400175"/>
                    <a:pt x="72802" y="414576"/>
                  </a:cubicBezTo>
                  <a:cubicBezTo>
                    <a:pt x="88804" y="424406"/>
                    <a:pt x="106406" y="423263"/>
                    <a:pt x="113264" y="413205"/>
                  </a:cubicBezTo>
                  <a:cubicBezTo>
                    <a:pt x="122865" y="399260"/>
                    <a:pt x="112350" y="388973"/>
                    <a:pt x="105035" y="378915"/>
                  </a:cubicBezTo>
                  <a:cubicBezTo>
                    <a:pt x="90404" y="359255"/>
                    <a:pt x="74631" y="340510"/>
                    <a:pt x="60000" y="320622"/>
                  </a:cubicBezTo>
                  <a:cubicBezTo>
                    <a:pt x="44913" y="299819"/>
                    <a:pt x="45370" y="299591"/>
                    <a:pt x="59772" y="277645"/>
                  </a:cubicBezTo>
                  <a:cubicBezTo>
                    <a:pt x="67544" y="265986"/>
                    <a:pt x="71659" y="249299"/>
                    <a:pt x="92004" y="256614"/>
                  </a:cubicBezTo>
                  <a:cubicBezTo>
                    <a:pt x="93833" y="257300"/>
                    <a:pt x="97491" y="254556"/>
                    <a:pt x="99548" y="252728"/>
                  </a:cubicBezTo>
                  <a:cubicBezTo>
                    <a:pt x="178415" y="196721"/>
                    <a:pt x="246767" y="245184"/>
                    <a:pt x="260483" y="252956"/>
                  </a:cubicBezTo>
                  <a:cubicBezTo>
                    <a:pt x="270770" y="258671"/>
                    <a:pt x="275799" y="254099"/>
                    <a:pt x="277170" y="244955"/>
                  </a:cubicBezTo>
                  <a:cubicBezTo>
                    <a:pt x="278771" y="235354"/>
                    <a:pt x="278542" y="225524"/>
                    <a:pt x="278771" y="215694"/>
                  </a:cubicBezTo>
                  <a:cubicBezTo>
                    <a:pt x="278999" y="196949"/>
                    <a:pt x="277170" y="110767"/>
                    <a:pt x="276942" y="86078"/>
                  </a:cubicBezTo>
                  <a:cubicBezTo>
                    <a:pt x="276942" y="76020"/>
                    <a:pt x="277856" y="66419"/>
                    <a:pt x="285857" y="59103"/>
                  </a:cubicBezTo>
                  <a:cubicBezTo>
                    <a:pt x="299573" y="46073"/>
                    <a:pt x="343464" y="48131"/>
                    <a:pt x="356952" y="61847"/>
                  </a:cubicBezTo>
                  <a:cubicBezTo>
                    <a:pt x="370896" y="76248"/>
                    <a:pt x="375240" y="94079"/>
                    <a:pt x="375011" y="113282"/>
                  </a:cubicBezTo>
                  <a:cubicBezTo>
                    <a:pt x="374554" y="138885"/>
                    <a:pt x="375468" y="164259"/>
                    <a:pt x="379812" y="189634"/>
                  </a:cubicBezTo>
                  <a:cubicBezTo>
                    <a:pt x="382098" y="202436"/>
                    <a:pt x="385527" y="215694"/>
                    <a:pt x="400614" y="218666"/>
                  </a:cubicBezTo>
                  <a:cubicBezTo>
                    <a:pt x="413645" y="221181"/>
                    <a:pt x="422789" y="212265"/>
                    <a:pt x="430332" y="203121"/>
                  </a:cubicBezTo>
                  <a:cubicBezTo>
                    <a:pt x="433990" y="198778"/>
                    <a:pt x="436962" y="193292"/>
                    <a:pt x="439019" y="188034"/>
                  </a:cubicBezTo>
                  <a:cubicBezTo>
                    <a:pt x="454335" y="148029"/>
                    <a:pt x="448620" y="109167"/>
                    <a:pt x="431933" y="70991"/>
                  </a:cubicBezTo>
                  <a:cubicBezTo>
                    <a:pt x="428275" y="62532"/>
                    <a:pt x="422331" y="55903"/>
                    <a:pt x="414559" y="51560"/>
                  </a:cubicBezTo>
                  <a:cubicBezTo>
                    <a:pt x="371811" y="27099"/>
                    <a:pt x="326091" y="10412"/>
                    <a:pt x="277628" y="582"/>
                  </a:cubicBezTo>
                  <a:cubicBezTo>
                    <a:pt x="267798" y="-1476"/>
                    <a:pt x="262769" y="1953"/>
                    <a:pt x="259340" y="10412"/>
                  </a:cubicBezTo>
                  <a:cubicBezTo>
                    <a:pt x="258197" y="13155"/>
                    <a:pt x="256825" y="15669"/>
                    <a:pt x="255453" y="18413"/>
                  </a:cubicBezTo>
                  <a:cubicBezTo>
                    <a:pt x="226193" y="71905"/>
                    <a:pt x="186416" y="108938"/>
                    <a:pt x="120579" y="104595"/>
                  </a:cubicBezTo>
                  <a:cubicBezTo>
                    <a:pt x="109835" y="103909"/>
                    <a:pt x="107549" y="111453"/>
                    <a:pt x="104349" y="118311"/>
                  </a:cubicBezTo>
                  <a:cubicBezTo>
                    <a:pt x="83318" y="162888"/>
                    <a:pt x="56800" y="204036"/>
                    <a:pt x="28454" y="244041"/>
                  </a:cubicBezTo>
                  <a:cubicBezTo>
                    <a:pt x="19767" y="255471"/>
                    <a:pt x="11994" y="266901"/>
                    <a:pt x="7194" y="279702"/>
                  </a:cubicBezTo>
                  <a:close/>
                </a:path>
              </a:pathLst>
            </a:custGeom>
            <a:solidFill>
              <a:srgbClr val="FFFFFF"/>
            </a:solidFill>
            <a:ln w="2286" cap="flat">
              <a:noFill/>
              <a:prstDash val="solid"/>
              <a:miter/>
            </a:ln>
          </p:spPr>
          <p:txBody>
            <a:bodyPr rtlCol="0" anchor="ctr"/>
            <a:lstStyle/>
            <a:p>
              <a:endParaRPr lang="en-US"/>
            </a:p>
          </p:txBody>
        </p:sp>
        <p:sp>
          <p:nvSpPr>
            <p:cNvPr id="94" name="Freeform 152">
              <a:extLst>
                <a:ext uri="{FF2B5EF4-FFF2-40B4-BE49-F238E27FC236}">
                  <a16:creationId xmlns:a16="http://schemas.microsoft.com/office/drawing/2014/main" id="{30DF82A1-381B-3D6D-FE0C-0650327C44E5}"/>
                </a:ext>
              </a:extLst>
            </p:cNvPr>
            <p:cNvSpPr/>
            <p:nvPr/>
          </p:nvSpPr>
          <p:spPr>
            <a:xfrm>
              <a:off x="3171063" y="5228767"/>
              <a:ext cx="67534" cy="229514"/>
            </a:xfrm>
            <a:custGeom>
              <a:avLst/>
              <a:gdLst>
                <a:gd name="connsiteX0" fmla="*/ 40005 w 67534"/>
                <a:gd name="connsiteY0" fmla="*/ 229514 h 229514"/>
                <a:gd name="connsiteX1" fmla="*/ 40005 w 67534"/>
                <a:gd name="connsiteY1" fmla="*/ 229514 h 229514"/>
                <a:gd name="connsiteX2" fmla="*/ 40005 w 67534"/>
                <a:gd name="connsiteY2" fmla="*/ 225857 h 229514"/>
                <a:gd name="connsiteX3" fmla="*/ 40005 w 67534"/>
                <a:gd name="connsiteY3" fmla="*/ 225857 h 229514"/>
                <a:gd name="connsiteX4" fmla="*/ 40234 w 67534"/>
                <a:gd name="connsiteY4" fmla="*/ 222428 h 229514"/>
                <a:gd name="connsiteX5" fmla="*/ 40234 w 67534"/>
                <a:gd name="connsiteY5" fmla="*/ 222199 h 229514"/>
                <a:gd name="connsiteX6" fmla="*/ 40691 w 67534"/>
                <a:gd name="connsiteY6" fmla="*/ 218999 h 229514"/>
                <a:gd name="connsiteX7" fmla="*/ 40691 w 67534"/>
                <a:gd name="connsiteY7" fmla="*/ 218313 h 229514"/>
                <a:gd name="connsiteX8" fmla="*/ 41605 w 67534"/>
                <a:gd name="connsiteY8" fmla="*/ 214427 h 229514"/>
                <a:gd name="connsiteX9" fmla="*/ 41605 w 67534"/>
                <a:gd name="connsiteY9" fmla="*/ 214427 h 229514"/>
                <a:gd name="connsiteX10" fmla="*/ 48920 w 67534"/>
                <a:gd name="connsiteY10" fmla="*/ 190424 h 229514"/>
                <a:gd name="connsiteX11" fmla="*/ 56693 w 67534"/>
                <a:gd name="connsiteY11" fmla="*/ 166649 h 229514"/>
                <a:gd name="connsiteX12" fmla="*/ 66751 w 67534"/>
                <a:gd name="connsiteY12" fmla="*/ 100127 h 229514"/>
                <a:gd name="connsiteX13" fmla="*/ 66065 w 67534"/>
                <a:gd name="connsiteY13" fmla="*/ 95097 h 229514"/>
                <a:gd name="connsiteX14" fmla="*/ 65837 w 67534"/>
                <a:gd name="connsiteY14" fmla="*/ 93497 h 229514"/>
                <a:gd name="connsiteX15" fmla="*/ 65380 w 67534"/>
                <a:gd name="connsiteY15" fmla="*/ 90297 h 229514"/>
                <a:gd name="connsiteX16" fmla="*/ 64922 w 67534"/>
                <a:gd name="connsiteY16" fmla="*/ 88239 h 229514"/>
                <a:gd name="connsiteX17" fmla="*/ 64465 w 67534"/>
                <a:gd name="connsiteY17" fmla="*/ 85496 h 229514"/>
                <a:gd name="connsiteX18" fmla="*/ 64008 w 67534"/>
                <a:gd name="connsiteY18" fmla="*/ 83439 h 229514"/>
                <a:gd name="connsiteX19" fmla="*/ 63551 w 67534"/>
                <a:gd name="connsiteY19" fmla="*/ 80924 h 229514"/>
                <a:gd name="connsiteX20" fmla="*/ 63094 w 67534"/>
                <a:gd name="connsiteY20" fmla="*/ 78638 h 229514"/>
                <a:gd name="connsiteX21" fmla="*/ 62636 w 67534"/>
                <a:gd name="connsiteY21" fmla="*/ 76352 h 229514"/>
                <a:gd name="connsiteX22" fmla="*/ 62179 w 67534"/>
                <a:gd name="connsiteY22" fmla="*/ 74066 h 229514"/>
                <a:gd name="connsiteX23" fmla="*/ 61722 w 67534"/>
                <a:gd name="connsiteY23" fmla="*/ 71780 h 229514"/>
                <a:gd name="connsiteX24" fmla="*/ 61036 w 67534"/>
                <a:gd name="connsiteY24" fmla="*/ 69494 h 229514"/>
                <a:gd name="connsiteX25" fmla="*/ 60579 w 67534"/>
                <a:gd name="connsiteY25" fmla="*/ 67437 h 229514"/>
                <a:gd name="connsiteX26" fmla="*/ 59893 w 67534"/>
                <a:gd name="connsiteY26" fmla="*/ 65151 h 229514"/>
                <a:gd name="connsiteX27" fmla="*/ 59436 w 67534"/>
                <a:gd name="connsiteY27" fmla="*/ 63322 h 229514"/>
                <a:gd name="connsiteX28" fmla="*/ 58750 w 67534"/>
                <a:gd name="connsiteY28" fmla="*/ 61036 h 229514"/>
                <a:gd name="connsiteX29" fmla="*/ 58293 w 67534"/>
                <a:gd name="connsiteY29" fmla="*/ 59436 h 229514"/>
                <a:gd name="connsiteX30" fmla="*/ 57379 w 67534"/>
                <a:gd name="connsiteY30" fmla="*/ 56921 h 229514"/>
                <a:gd name="connsiteX31" fmla="*/ 56921 w 67534"/>
                <a:gd name="connsiteY31" fmla="*/ 55778 h 229514"/>
                <a:gd name="connsiteX32" fmla="*/ 51206 w 67534"/>
                <a:gd name="connsiteY32" fmla="*/ 43205 h 229514"/>
                <a:gd name="connsiteX33" fmla="*/ 50978 w 67534"/>
                <a:gd name="connsiteY33" fmla="*/ 42748 h 229514"/>
                <a:gd name="connsiteX34" fmla="*/ 49606 w 67534"/>
                <a:gd name="connsiteY34" fmla="*/ 40233 h 229514"/>
                <a:gd name="connsiteX35" fmla="*/ 49149 w 67534"/>
                <a:gd name="connsiteY35" fmla="*/ 39548 h 229514"/>
                <a:gd name="connsiteX36" fmla="*/ 47549 w 67534"/>
                <a:gd name="connsiteY36" fmla="*/ 37033 h 229514"/>
                <a:gd name="connsiteX37" fmla="*/ 47092 w 67534"/>
                <a:gd name="connsiteY37" fmla="*/ 36347 h 229514"/>
                <a:gd name="connsiteX38" fmla="*/ 45491 w 67534"/>
                <a:gd name="connsiteY38" fmla="*/ 34061 h 229514"/>
                <a:gd name="connsiteX39" fmla="*/ 45034 w 67534"/>
                <a:gd name="connsiteY39" fmla="*/ 33375 h 229514"/>
                <a:gd name="connsiteX40" fmla="*/ 43434 w 67534"/>
                <a:gd name="connsiteY40" fmla="*/ 31089 h 229514"/>
                <a:gd name="connsiteX41" fmla="*/ 42977 w 67534"/>
                <a:gd name="connsiteY41" fmla="*/ 30404 h 229514"/>
                <a:gd name="connsiteX42" fmla="*/ 41148 w 67534"/>
                <a:gd name="connsiteY42" fmla="*/ 28118 h 229514"/>
                <a:gd name="connsiteX43" fmla="*/ 40691 w 67534"/>
                <a:gd name="connsiteY43" fmla="*/ 27660 h 229514"/>
                <a:gd name="connsiteX44" fmla="*/ 38633 w 67534"/>
                <a:gd name="connsiteY44" fmla="*/ 25374 h 229514"/>
                <a:gd name="connsiteX45" fmla="*/ 38176 w 67534"/>
                <a:gd name="connsiteY45" fmla="*/ 24917 h 229514"/>
                <a:gd name="connsiteX46" fmla="*/ 35890 w 67534"/>
                <a:gd name="connsiteY46" fmla="*/ 22631 h 229514"/>
                <a:gd name="connsiteX47" fmla="*/ 35890 w 67534"/>
                <a:gd name="connsiteY47" fmla="*/ 22631 h 229514"/>
                <a:gd name="connsiteX48" fmla="*/ 15088 w 67534"/>
                <a:gd name="connsiteY48" fmla="*/ 7086 h 229514"/>
                <a:gd name="connsiteX49" fmla="*/ 15088 w 67534"/>
                <a:gd name="connsiteY49" fmla="*/ 7086 h 229514"/>
                <a:gd name="connsiteX50" fmla="*/ 11659 w 67534"/>
                <a:gd name="connsiteY50" fmla="*/ 5258 h 229514"/>
                <a:gd name="connsiteX51" fmla="*/ 11430 w 67534"/>
                <a:gd name="connsiteY51" fmla="*/ 5029 h 229514"/>
                <a:gd name="connsiteX52" fmla="*/ 8001 w 67534"/>
                <a:gd name="connsiteY52" fmla="*/ 3429 h 229514"/>
                <a:gd name="connsiteX53" fmla="*/ 7772 w 67534"/>
                <a:gd name="connsiteY53" fmla="*/ 3200 h 229514"/>
                <a:gd name="connsiteX54" fmla="*/ 4115 w 67534"/>
                <a:gd name="connsiteY54" fmla="*/ 1600 h 229514"/>
                <a:gd name="connsiteX55" fmla="*/ 3886 w 67534"/>
                <a:gd name="connsiteY55" fmla="*/ 1600 h 229514"/>
                <a:gd name="connsiteX56" fmla="*/ 0 w 67534"/>
                <a:gd name="connsiteY56" fmla="*/ 0 h 229514"/>
                <a:gd name="connsiteX57" fmla="*/ 0 w 67534"/>
                <a:gd name="connsiteY57" fmla="*/ 0 h 229514"/>
                <a:gd name="connsiteX58" fmla="*/ 16459 w 67534"/>
                <a:gd name="connsiteY58" fmla="*/ 59893 h 229514"/>
                <a:gd name="connsiteX59" fmla="*/ 40005 w 67534"/>
                <a:gd name="connsiteY59" fmla="*/ 229514 h 2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7534" h="229514">
                  <a:moveTo>
                    <a:pt x="40005" y="229514"/>
                  </a:moveTo>
                  <a:cubicBezTo>
                    <a:pt x="40005" y="229514"/>
                    <a:pt x="40005" y="229514"/>
                    <a:pt x="40005" y="229514"/>
                  </a:cubicBezTo>
                  <a:cubicBezTo>
                    <a:pt x="40005" y="228371"/>
                    <a:pt x="40005" y="227228"/>
                    <a:pt x="40005" y="225857"/>
                  </a:cubicBezTo>
                  <a:cubicBezTo>
                    <a:pt x="40005" y="225857"/>
                    <a:pt x="40005" y="225857"/>
                    <a:pt x="40005" y="225857"/>
                  </a:cubicBezTo>
                  <a:cubicBezTo>
                    <a:pt x="40005" y="224714"/>
                    <a:pt x="40234" y="223571"/>
                    <a:pt x="40234" y="222428"/>
                  </a:cubicBezTo>
                  <a:cubicBezTo>
                    <a:pt x="40234" y="222428"/>
                    <a:pt x="40234" y="222199"/>
                    <a:pt x="40234" y="222199"/>
                  </a:cubicBezTo>
                  <a:cubicBezTo>
                    <a:pt x="40462" y="221056"/>
                    <a:pt x="40462" y="219913"/>
                    <a:pt x="40691" y="218999"/>
                  </a:cubicBezTo>
                  <a:cubicBezTo>
                    <a:pt x="40691" y="218770"/>
                    <a:pt x="40691" y="218541"/>
                    <a:pt x="40691" y="218313"/>
                  </a:cubicBezTo>
                  <a:cubicBezTo>
                    <a:pt x="40919" y="216941"/>
                    <a:pt x="41377" y="215798"/>
                    <a:pt x="41605" y="214427"/>
                  </a:cubicBezTo>
                  <a:cubicBezTo>
                    <a:pt x="41605" y="214427"/>
                    <a:pt x="41605" y="214427"/>
                    <a:pt x="41605" y="214427"/>
                  </a:cubicBezTo>
                  <a:cubicBezTo>
                    <a:pt x="43891" y="206426"/>
                    <a:pt x="46406" y="198425"/>
                    <a:pt x="48920" y="190424"/>
                  </a:cubicBezTo>
                  <a:cubicBezTo>
                    <a:pt x="51435" y="182423"/>
                    <a:pt x="54178" y="174650"/>
                    <a:pt x="56693" y="166649"/>
                  </a:cubicBezTo>
                  <a:cubicBezTo>
                    <a:pt x="63779" y="144932"/>
                    <a:pt x="69723" y="122987"/>
                    <a:pt x="66751" y="100127"/>
                  </a:cubicBezTo>
                  <a:cubicBezTo>
                    <a:pt x="66523" y="98526"/>
                    <a:pt x="66294" y="96698"/>
                    <a:pt x="66065" y="95097"/>
                  </a:cubicBezTo>
                  <a:cubicBezTo>
                    <a:pt x="66065" y="94640"/>
                    <a:pt x="65837" y="93954"/>
                    <a:pt x="65837" y="93497"/>
                  </a:cubicBezTo>
                  <a:cubicBezTo>
                    <a:pt x="65608" y="92354"/>
                    <a:pt x="65608" y="91440"/>
                    <a:pt x="65380" y="90297"/>
                  </a:cubicBezTo>
                  <a:cubicBezTo>
                    <a:pt x="65380" y="89611"/>
                    <a:pt x="65151" y="88925"/>
                    <a:pt x="64922" y="88239"/>
                  </a:cubicBezTo>
                  <a:cubicBezTo>
                    <a:pt x="64694" y="87325"/>
                    <a:pt x="64694" y="86411"/>
                    <a:pt x="64465" y="85496"/>
                  </a:cubicBezTo>
                  <a:cubicBezTo>
                    <a:pt x="64237" y="84810"/>
                    <a:pt x="64237" y="84125"/>
                    <a:pt x="64008" y="83439"/>
                  </a:cubicBezTo>
                  <a:cubicBezTo>
                    <a:pt x="63779" y="82524"/>
                    <a:pt x="63779" y="81839"/>
                    <a:pt x="63551" y="80924"/>
                  </a:cubicBezTo>
                  <a:cubicBezTo>
                    <a:pt x="63322" y="80238"/>
                    <a:pt x="63322" y="79553"/>
                    <a:pt x="63094" y="78638"/>
                  </a:cubicBezTo>
                  <a:cubicBezTo>
                    <a:pt x="62865" y="77952"/>
                    <a:pt x="62636" y="77038"/>
                    <a:pt x="62636" y="76352"/>
                  </a:cubicBezTo>
                  <a:cubicBezTo>
                    <a:pt x="62408" y="75666"/>
                    <a:pt x="62179" y="74981"/>
                    <a:pt x="62179" y="74066"/>
                  </a:cubicBezTo>
                  <a:cubicBezTo>
                    <a:pt x="61951" y="73380"/>
                    <a:pt x="61722" y="72695"/>
                    <a:pt x="61722" y="71780"/>
                  </a:cubicBezTo>
                  <a:cubicBezTo>
                    <a:pt x="61493" y="71094"/>
                    <a:pt x="61265" y="70180"/>
                    <a:pt x="61036" y="69494"/>
                  </a:cubicBezTo>
                  <a:cubicBezTo>
                    <a:pt x="60808" y="68808"/>
                    <a:pt x="60579" y="68123"/>
                    <a:pt x="60579" y="67437"/>
                  </a:cubicBezTo>
                  <a:cubicBezTo>
                    <a:pt x="60350" y="66751"/>
                    <a:pt x="60122" y="65837"/>
                    <a:pt x="59893" y="65151"/>
                  </a:cubicBezTo>
                  <a:cubicBezTo>
                    <a:pt x="59665" y="64465"/>
                    <a:pt x="59436" y="64008"/>
                    <a:pt x="59436" y="63322"/>
                  </a:cubicBezTo>
                  <a:cubicBezTo>
                    <a:pt x="59207" y="62636"/>
                    <a:pt x="58979" y="61722"/>
                    <a:pt x="58750" y="61036"/>
                  </a:cubicBezTo>
                  <a:cubicBezTo>
                    <a:pt x="58522" y="60579"/>
                    <a:pt x="58293" y="59893"/>
                    <a:pt x="58293" y="59436"/>
                  </a:cubicBezTo>
                  <a:cubicBezTo>
                    <a:pt x="58064" y="58521"/>
                    <a:pt x="57836" y="57836"/>
                    <a:pt x="57379" y="56921"/>
                  </a:cubicBezTo>
                  <a:cubicBezTo>
                    <a:pt x="57150" y="56464"/>
                    <a:pt x="57150" y="56235"/>
                    <a:pt x="56921" y="55778"/>
                  </a:cubicBezTo>
                  <a:cubicBezTo>
                    <a:pt x="55321" y="51435"/>
                    <a:pt x="53264" y="47091"/>
                    <a:pt x="51206" y="43205"/>
                  </a:cubicBezTo>
                  <a:cubicBezTo>
                    <a:pt x="51206" y="42977"/>
                    <a:pt x="50978" y="42977"/>
                    <a:pt x="50978" y="42748"/>
                  </a:cubicBezTo>
                  <a:cubicBezTo>
                    <a:pt x="50521" y="41834"/>
                    <a:pt x="50063" y="40919"/>
                    <a:pt x="49606" y="40233"/>
                  </a:cubicBezTo>
                  <a:cubicBezTo>
                    <a:pt x="49378" y="40005"/>
                    <a:pt x="49378" y="39776"/>
                    <a:pt x="49149" y="39548"/>
                  </a:cubicBezTo>
                  <a:cubicBezTo>
                    <a:pt x="48692" y="38633"/>
                    <a:pt x="48235" y="37947"/>
                    <a:pt x="47549" y="37033"/>
                  </a:cubicBezTo>
                  <a:cubicBezTo>
                    <a:pt x="47320" y="36804"/>
                    <a:pt x="47320" y="36576"/>
                    <a:pt x="47092" y="36347"/>
                  </a:cubicBezTo>
                  <a:cubicBezTo>
                    <a:pt x="46634" y="35661"/>
                    <a:pt x="45949" y="34747"/>
                    <a:pt x="45491" y="34061"/>
                  </a:cubicBezTo>
                  <a:cubicBezTo>
                    <a:pt x="45263" y="33833"/>
                    <a:pt x="45034" y="33604"/>
                    <a:pt x="45034" y="33375"/>
                  </a:cubicBezTo>
                  <a:cubicBezTo>
                    <a:pt x="44577" y="32690"/>
                    <a:pt x="43891" y="31775"/>
                    <a:pt x="43434" y="31089"/>
                  </a:cubicBezTo>
                  <a:cubicBezTo>
                    <a:pt x="43205" y="30861"/>
                    <a:pt x="42977" y="30632"/>
                    <a:pt x="42977" y="30404"/>
                  </a:cubicBezTo>
                  <a:cubicBezTo>
                    <a:pt x="42291" y="29718"/>
                    <a:pt x="41834" y="28803"/>
                    <a:pt x="41148" y="28118"/>
                  </a:cubicBezTo>
                  <a:cubicBezTo>
                    <a:pt x="40919" y="27889"/>
                    <a:pt x="40919" y="27660"/>
                    <a:pt x="40691" y="27660"/>
                  </a:cubicBezTo>
                  <a:cubicBezTo>
                    <a:pt x="40005" y="26975"/>
                    <a:pt x="39319" y="26060"/>
                    <a:pt x="38633" y="25374"/>
                  </a:cubicBezTo>
                  <a:cubicBezTo>
                    <a:pt x="38405" y="25146"/>
                    <a:pt x="38405" y="25146"/>
                    <a:pt x="38176" y="24917"/>
                  </a:cubicBezTo>
                  <a:cubicBezTo>
                    <a:pt x="37490" y="24231"/>
                    <a:pt x="36805" y="23317"/>
                    <a:pt x="35890" y="22631"/>
                  </a:cubicBezTo>
                  <a:cubicBezTo>
                    <a:pt x="35890" y="22631"/>
                    <a:pt x="35890" y="22631"/>
                    <a:pt x="35890" y="22631"/>
                  </a:cubicBezTo>
                  <a:cubicBezTo>
                    <a:pt x="29947" y="16688"/>
                    <a:pt x="23089" y="11430"/>
                    <a:pt x="15088" y="7086"/>
                  </a:cubicBezTo>
                  <a:cubicBezTo>
                    <a:pt x="15088" y="7086"/>
                    <a:pt x="15088" y="7086"/>
                    <a:pt x="15088" y="7086"/>
                  </a:cubicBezTo>
                  <a:cubicBezTo>
                    <a:pt x="13945" y="6401"/>
                    <a:pt x="12802" y="5943"/>
                    <a:pt x="11659" y="5258"/>
                  </a:cubicBezTo>
                  <a:cubicBezTo>
                    <a:pt x="11659" y="5258"/>
                    <a:pt x="11430" y="5258"/>
                    <a:pt x="11430" y="5029"/>
                  </a:cubicBezTo>
                  <a:cubicBezTo>
                    <a:pt x="10287" y="4572"/>
                    <a:pt x="9144" y="3886"/>
                    <a:pt x="8001" y="3429"/>
                  </a:cubicBezTo>
                  <a:cubicBezTo>
                    <a:pt x="8001" y="3429"/>
                    <a:pt x="7772" y="3429"/>
                    <a:pt x="7772" y="3200"/>
                  </a:cubicBezTo>
                  <a:cubicBezTo>
                    <a:pt x="6629" y="2743"/>
                    <a:pt x="5486" y="2057"/>
                    <a:pt x="4115" y="1600"/>
                  </a:cubicBezTo>
                  <a:cubicBezTo>
                    <a:pt x="4115" y="1600"/>
                    <a:pt x="3886" y="1600"/>
                    <a:pt x="3886" y="1600"/>
                  </a:cubicBezTo>
                  <a:cubicBezTo>
                    <a:pt x="2743" y="1143"/>
                    <a:pt x="1372" y="457"/>
                    <a:pt x="0" y="0"/>
                  </a:cubicBezTo>
                  <a:cubicBezTo>
                    <a:pt x="0" y="0"/>
                    <a:pt x="0" y="0"/>
                    <a:pt x="0" y="0"/>
                  </a:cubicBezTo>
                  <a:cubicBezTo>
                    <a:pt x="8230" y="18974"/>
                    <a:pt x="13716" y="39776"/>
                    <a:pt x="16459" y="59893"/>
                  </a:cubicBezTo>
                  <a:cubicBezTo>
                    <a:pt x="21946" y="99669"/>
                    <a:pt x="-4343" y="208254"/>
                    <a:pt x="40005" y="229514"/>
                  </a:cubicBezTo>
                  <a:close/>
                </a:path>
              </a:pathLst>
            </a:custGeom>
            <a:solidFill>
              <a:srgbClr val="FFFFFF"/>
            </a:solidFill>
            <a:ln w="2286" cap="flat">
              <a:noFill/>
              <a:prstDash val="solid"/>
              <a:miter/>
            </a:ln>
          </p:spPr>
          <p:txBody>
            <a:bodyPr rtlCol="0" anchor="ctr"/>
            <a:lstStyle/>
            <a:p>
              <a:endParaRPr lang="en-US"/>
            </a:p>
          </p:txBody>
        </p:sp>
        <p:sp>
          <p:nvSpPr>
            <p:cNvPr id="95" name="Freeform 153">
              <a:extLst>
                <a:ext uri="{FF2B5EF4-FFF2-40B4-BE49-F238E27FC236}">
                  <a16:creationId xmlns:a16="http://schemas.microsoft.com/office/drawing/2014/main" id="{C438925A-61E4-F4FB-D401-8247ED834A46}"/>
                </a:ext>
              </a:extLst>
            </p:cNvPr>
            <p:cNvSpPr/>
            <p:nvPr/>
          </p:nvSpPr>
          <p:spPr>
            <a:xfrm>
              <a:off x="2519324" y="5499430"/>
              <a:ext cx="1255928" cy="689457"/>
            </a:xfrm>
            <a:custGeom>
              <a:avLst/>
              <a:gdLst>
                <a:gd name="connsiteX0" fmla="*/ 914171 w 1255928"/>
                <a:gd name="connsiteY0" fmla="*/ 64694 h 689457"/>
                <a:gd name="connsiteX1" fmla="*/ 918286 w 1255928"/>
                <a:gd name="connsiteY1" fmla="*/ 175565 h 689457"/>
                <a:gd name="connsiteX2" fmla="*/ 905485 w 1255928"/>
                <a:gd name="connsiteY2" fmla="*/ 442113 h 689457"/>
                <a:gd name="connsiteX3" fmla="*/ 908456 w 1255928"/>
                <a:gd name="connsiteY3" fmla="*/ 419253 h 689457"/>
                <a:gd name="connsiteX4" fmla="*/ 895426 w 1255928"/>
                <a:gd name="connsiteY4" fmla="*/ 512521 h 689457"/>
                <a:gd name="connsiteX5" fmla="*/ 797357 w 1255928"/>
                <a:gd name="connsiteY5" fmla="*/ 615163 h 689457"/>
                <a:gd name="connsiteX6" fmla="*/ 647395 w 1255928"/>
                <a:gd name="connsiteY6" fmla="*/ 616992 h 689457"/>
                <a:gd name="connsiteX7" fmla="*/ 549783 w 1255928"/>
                <a:gd name="connsiteY7" fmla="*/ 613105 h 689457"/>
                <a:gd name="connsiteX8" fmla="*/ 440741 w 1255928"/>
                <a:gd name="connsiteY8" fmla="*/ 600075 h 689457"/>
                <a:gd name="connsiteX9" fmla="*/ 356159 w 1255928"/>
                <a:gd name="connsiteY9" fmla="*/ 556870 h 689457"/>
                <a:gd name="connsiteX10" fmla="*/ 312496 w 1255928"/>
                <a:gd name="connsiteY10" fmla="*/ 486461 h 689457"/>
                <a:gd name="connsiteX11" fmla="*/ 189967 w 1255928"/>
                <a:gd name="connsiteY11" fmla="*/ 391592 h 689457"/>
                <a:gd name="connsiteX12" fmla="*/ 38862 w 1255928"/>
                <a:gd name="connsiteY12" fmla="*/ 389992 h 689457"/>
                <a:gd name="connsiteX13" fmla="*/ 18059 w 1255928"/>
                <a:gd name="connsiteY13" fmla="*/ 382905 h 689457"/>
                <a:gd name="connsiteX14" fmla="*/ 0 w 1255928"/>
                <a:gd name="connsiteY14" fmla="*/ 381076 h 689457"/>
                <a:gd name="connsiteX15" fmla="*/ 1372 w 1255928"/>
                <a:gd name="connsiteY15" fmla="*/ 389077 h 689457"/>
                <a:gd name="connsiteX16" fmla="*/ 6401 w 1255928"/>
                <a:gd name="connsiteY16" fmla="*/ 403022 h 689457"/>
                <a:gd name="connsiteX17" fmla="*/ 18974 w 1255928"/>
                <a:gd name="connsiteY17" fmla="*/ 419481 h 689457"/>
                <a:gd name="connsiteX18" fmla="*/ 30404 w 1255928"/>
                <a:gd name="connsiteY18" fmla="*/ 427939 h 689457"/>
                <a:gd name="connsiteX19" fmla="*/ 102641 w 1255928"/>
                <a:gd name="connsiteY19" fmla="*/ 451028 h 689457"/>
                <a:gd name="connsiteX20" fmla="*/ 166649 w 1255928"/>
                <a:gd name="connsiteY20" fmla="*/ 443713 h 689457"/>
                <a:gd name="connsiteX21" fmla="*/ 185166 w 1255928"/>
                <a:gd name="connsiteY21" fmla="*/ 440970 h 689457"/>
                <a:gd name="connsiteX22" fmla="*/ 185166 w 1255928"/>
                <a:gd name="connsiteY22" fmla="*/ 440970 h 689457"/>
                <a:gd name="connsiteX23" fmla="*/ 195682 w 1255928"/>
                <a:gd name="connsiteY23" fmla="*/ 441884 h 689457"/>
                <a:gd name="connsiteX24" fmla="*/ 201168 w 1255928"/>
                <a:gd name="connsiteY24" fmla="*/ 443256 h 689457"/>
                <a:gd name="connsiteX25" fmla="*/ 205969 w 1255928"/>
                <a:gd name="connsiteY25" fmla="*/ 445084 h 689457"/>
                <a:gd name="connsiteX26" fmla="*/ 208255 w 1255928"/>
                <a:gd name="connsiteY26" fmla="*/ 446227 h 689457"/>
                <a:gd name="connsiteX27" fmla="*/ 211226 w 1255928"/>
                <a:gd name="connsiteY27" fmla="*/ 448056 h 689457"/>
                <a:gd name="connsiteX28" fmla="*/ 214427 w 1255928"/>
                <a:gd name="connsiteY28" fmla="*/ 450342 h 689457"/>
                <a:gd name="connsiteX29" fmla="*/ 216256 w 1255928"/>
                <a:gd name="connsiteY29" fmla="*/ 451942 h 689457"/>
                <a:gd name="connsiteX30" fmla="*/ 219913 w 1255928"/>
                <a:gd name="connsiteY30" fmla="*/ 455600 h 689457"/>
                <a:gd name="connsiteX31" fmla="*/ 221513 w 1255928"/>
                <a:gd name="connsiteY31" fmla="*/ 457657 h 689457"/>
                <a:gd name="connsiteX32" fmla="*/ 224714 w 1255928"/>
                <a:gd name="connsiteY32" fmla="*/ 462001 h 689457"/>
                <a:gd name="connsiteX33" fmla="*/ 227457 w 1255928"/>
                <a:gd name="connsiteY33" fmla="*/ 466801 h 689457"/>
                <a:gd name="connsiteX34" fmla="*/ 233401 w 1255928"/>
                <a:gd name="connsiteY34" fmla="*/ 484175 h 689457"/>
                <a:gd name="connsiteX35" fmla="*/ 236372 w 1255928"/>
                <a:gd name="connsiteY35" fmla="*/ 501777 h 689457"/>
                <a:gd name="connsiteX36" fmla="*/ 237973 w 1255928"/>
                <a:gd name="connsiteY36" fmla="*/ 525323 h 689457"/>
                <a:gd name="connsiteX37" fmla="*/ 238201 w 1255928"/>
                <a:gd name="connsiteY37" fmla="*/ 536982 h 689457"/>
                <a:gd name="connsiteX38" fmla="*/ 238201 w 1255928"/>
                <a:gd name="connsiteY38" fmla="*/ 542925 h 689457"/>
                <a:gd name="connsiteX39" fmla="*/ 238201 w 1255928"/>
                <a:gd name="connsiteY39" fmla="*/ 554584 h 689457"/>
                <a:gd name="connsiteX40" fmla="*/ 238430 w 1255928"/>
                <a:gd name="connsiteY40" fmla="*/ 566242 h 689457"/>
                <a:gd name="connsiteX41" fmla="*/ 239116 w 1255928"/>
                <a:gd name="connsiteY41" fmla="*/ 577901 h 689457"/>
                <a:gd name="connsiteX42" fmla="*/ 239801 w 1255928"/>
                <a:gd name="connsiteY42" fmla="*/ 587502 h 689457"/>
                <a:gd name="connsiteX43" fmla="*/ 253746 w 1255928"/>
                <a:gd name="connsiteY43" fmla="*/ 652425 h 689457"/>
                <a:gd name="connsiteX44" fmla="*/ 256261 w 1255928"/>
                <a:gd name="connsiteY44" fmla="*/ 657225 h 689457"/>
                <a:gd name="connsiteX45" fmla="*/ 256946 w 1255928"/>
                <a:gd name="connsiteY45" fmla="*/ 658368 h 689457"/>
                <a:gd name="connsiteX46" fmla="*/ 261976 w 1255928"/>
                <a:gd name="connsiteY46" fmla="*/ 666598 h 689457"/>
                <a:gd name="connsiteX47" fmla="*/ 263119 w 1255928"/>
                <a:gd name="connsiteY47" fmla="*/ 668427 h 689457"/>
                <a:gd name="connsiteX48" fmla="*/ 265862 w 1255928"/>
                <a:gd name="connsiteY48" fmla="*/ 672084 h 689457"/>
                <a:gd name="connsiteX49" fmla="*/ 267233 w 1255928"/>
                <a:gd name="connsiteY49" fmla="*/ 673684 h 689457"/>
                <a:gd name="connsiteX50" fmla="*/ 268148 w 1255928"/>
                <a:gd name="connsiteY50" fmla="*/ 674827 h 689457"/>
                <a:gd name="connsiteX51" fmla="*/ 269519 w 1255928"/>
                <a:gd name="connsiteY51" fmla="*/ 676428 h 689457"/>
                <a:gd name="connsiteX52" fmla="*/ 274320 w 1255928"/>
                <a:gd name="connsiteY52" fmla="*/ 680542 h 689457"/>
                <a:gd name="connsiteX53" fmla="*/ 276149 w 1255928"/>
                <a:gd name="connsiteY53" fmla="*/ 681457 h 689457"/>
                <a:gd name="connsiteX54" fmla="*/ 277063 w 1255928"/>
                <a:gd name="connsiteY54" fmla="*/ 681685 h 689457"/>
                <a:gd name="connsiteX55" fmla="*/ 278892 w 1255928"/>
                <a:gd name="connsiteY55" fmla="*/ 681914 h 689457"/>
                <a:gd name="connsiteX56" fmla="*/ 279806 w 1255928"/>
                <a:gd name="connsiteY56" fmla="*/ 681914 h 689457"/>
                <a:gd name="connsiteX57" fmla="*/ 279806 w 1255928"/>
                <a:gd name="connsiteY57" fmla="*/ 681914 h 689457"/>
                <a:gd name="connsiteX58" fmla="*/ 279806 w 1255928"/>
                <a:gd name="connsiteY58" fmla="*/ 681914 h 689457"/>
                <a:gd name="connsiteX59" fmla="*/ 282321 w 1255928"/>
                <a:gd name="connsiteY59" fmla="*/ 682600 h 689457"/>
                <a:gd name="connsiteX60" fmla="*/ 285293 w 1255928"/>
                <a:gd name="connsiteY60" fmla="*/ 683057 h 689457"/>
                <a:gd name="connsiteX61" fmla="*/ 287579 w 1255928"/>
                <a:gd name="connsiteY61" fmla="*/ 683514 h 689457"/>
                <a:gd name="connsiteX62" fmla="*/ 291236 w 1255928"/>
                <a:gd name="connsiteY62" fmla="*/ 683971 h 689457"/>
                <a:gd name="connsiteX63" fmla="*/ 296266 w 1255928"/>
                <a:gd name="connsiteY63" fmla="*/ 684429 h 689457"/>
                <a:gd name="connsiteX64" fmla="*/ 301295 w 1255928"/>
                <a:gd name="connsiteY64" fmla="*/ 684886 h 689457"/>
                <a:gd name="connsiteX65" fmla="*/ 304495 w 1255928"/>
                <a:gd name="connsiteY65" fmla="*/ 685114 h 689457"/>
                <a:gd name="connsiteX66" fmla="*/ 310210 w 1255928"/>
                <a:gd name="connsiteY66" fmla="*/ 685572 h 689457"/>
                <a:gd name="connsiteX67" fmla="*/ 313639 w 1255928"/>
                <a:gd name="connsiteY67" fmla="*/ 685800 h 689457"/>
                <a:gd name="connsiteX68" fmla="*/ 317068 w 1255928"/>
                <a:gd name="connsiteY68" fmla="*/ 686029 h 689457"/>
                <a:gd name="connsiteX69" fmla="*/ 324155 w 1255928"/>
                <a:gd name="connsiteY69" fmla="*/ 686486 h 689457"/>
                <a:gd name="connsiteX70" fmla="*/ 328041 w 1255928"/>
                <a:gd name="connsiteY70" fmla="*/ 686715 h 689457"/>
                <a:gd name="connsiteX71" fmla="*/ 335813 w 1255928"/>
                <a:gd name="connsiteY71" fmla="*/ 686943 h 689457"/>
                <a:gd name="connsiteX72" fmla="*/ 344272 w 1255928"/>
                <a:gd name="connsiteY72" fmla="*/ 687172 h 689457"/>
                <a:gd name="connsiteX73" fmla="*/ 353187 w 1255928"/>
                <a:gd name="connsiteY73" fmla="*/ 687400 h 689457"/>
                <a:gd name="connsiteX74" fmla="*/ 362331 w 1255928"/>
                <a:gd name="connsiteY74" fmla="*/ 687629 h 689457"/>
                <a:gd name="connsiteX75" fmla="*/ 367132 w 1255928"/>
                <a:gd name="connsiteY75" fmla="*/ 687858 h 689457"/>
                <a:gd name="connsiteX76" fmla="*/ 371932 w 1255928"/>
                <a:gd name="connsiteY76" fmla="*/ 688086 h 689457"/>
                <a:gd name="connsiteX77" fmla="*/ 392278 w 1255928"/>
                <a:gd name="connsiteY77" fmla="*/ 688543 h 689457"/>
                <a:gd name="connsiteX78" fmla="*/ 397535 w 1255928"/>
                <a:gd name="connsiteY78" fmla="*/ 688543 h 689457"/>
                <a:gd name="connsiteX79" fmla="*/ 425425 w 1255928"/>
                <a:gd name="connsiteY79" fmla="*/ 689001 h 689457"/>
                <a:gd name="connsiteX80" fmla="*/ 448970 w 1255928"/>
                <a:gd name="connsiteY80" fmla="*/ 689229 h 689457"/>
                <a:gd name="connsiteX81" fmla="*/ 537896 w 1255928"/>
                <a:gd name="connsiteY81" fmla="*/ 689458 h 689457"/>
                <a:gd name="connsiteX82" fmla="*/ 537896 w 1255928"/>
                <a:gd name="connsiteY82" fmla="*/ 689458 h 689457"/>
                <a:gd name="connsiteX83" fmla="*/ 577901 w 1255928"/>
                <a:gd name="connsiteY83" fmla="*/ 689458 h 689457"/>
                <a:gd name="connsiteX84" fmla="*/ 584530 w 1255928"/>
                <a:gd name="connsiteY84" fmla="*/ 689458 h 689457"/>
                <a:gd name="connsiteX85" fmla="*/ 598018 w 1255928"/>
                <a:gd name="connsiteY85" fmla="*/ 689458 h 689457"/>
                <a:gd name="connsiteX86" fmla="*/ 604647 w 1255928"/>
                <a:gd name="connsiteY86" fmla="*/ 689458 h 689457"/>
                <a:gd name="connsiteX87" fmla="*/ 766039 w 1255928"/>
                <a:gd name="connsiteY87" fmla="*/ 688086 h 689457"/>
                <a:gd name="connsiteX88" fmla="*/ 777697 w 1255928"/>
                <a:gd name="connsiteY88" fmla="*/ 687858 h 689457"/>
                <a:gd name="connsiteX89" fmla="*/ 816559 w 1255928"/>
                <a:gd name="connsiteY89" fmla="*/ 687400 h 689457"/>
                <a:gd name="connsiteX90" fmla="*/ 836905 w 1255928"/>
                <a:gd name="connsiteY90" fmla="*/ 687172 h 689457"/>
                <a:gd name="connsiteX91" fmla="*/ 851078 w 1255928"/>
                <a:gd name="connsiteY91" fmla="*/ 686943 h 689457"/>
                <a:gd name="connsiteX92" fmla="*/ 855650 w 1255928"/>
                <a:gd name="connsiteY92" fmla="*/ 686943 h 689457"/>
                <a:gd name="connsiteX93" fmla="*/ 864337 w 1255928"/>
                <a:gd name="connsiteY93" fmla="*/ 686715 h 689457"/>
                <a:gd name="connsiteX94" fmla="*/ 876681 w 1255928"/>
                <a:gd name="connsiteY94" fmla="*/ 686486 h 689457"/>
                <a:gd name="connsiteX95" fmla="*/ 884225 w 1255928"/>
                <a:gd name="connsiteY95" fmla="*/ 686486 h 689457"/>
                <a:gd name="connsiteX96" fmla="*/ 887882 w 1255928"/>
                <a:gd name="connsiteY96" fmla="*/ 686486 h 689457"/>
                <a:gd name="connsiteX97" fmla="*/ 894740 w 1255928"/>
                <a:gd name="connsiteY97" fmla="*/ 686486 h 689457"/>
                <a:gd name="connsiteX98" fmla="*/ 897941 w 1255928"/>
                <a:gd name="connsiteY98" fmla="*/ 686486 h 689457"/>
                <a:gd name="connsiteX99" fmla="*/ 904113 w 1255928"/>
                <a:gd name="connsiteY99" fmla="*/ 686486 h 689457"/>
                <a:gd name="connsiteX100" fmla="*/ 918972 w 1255928"/>
                <a:gd name="connsiteY100" fmla="*/ 686257 h 689457"/>
                <a:gd name="connsiteX101" fmla="*/ 948004 w 1255928"/>
                <a:gd name="connsiteY101" fmla="*/ 673913 h 689457"/>
                <a:gd name="connsiteX102" fmla="*/ 954862 w 1255928"/>
                <a:gd name="connsiteY102" fmla="*/ 665226 h 689457"/>
                <a:gd name="connsiteX103" fmla="*/ 958520 w 1255928"/>
                <a:gd name="connsiteY103" fmla="*/ 658825 h 689457"/>
                <a:gd name="connsiteX104" fmla="*/ 961263 w 1255928"/>
                <a:gd name="connsiteY104" fmla="*/ 651967 h 689457"/>
                <a:gd name="connsiteX105" fmla="*/ 963320 w 1255928"/>
                <a:gd name="connsiteY105" fmla="*/ 644881 h 689457"/>
                <a:gd name="connsiteX106" fmla="*/ 964921 w 1255928"/>
                <a:gd name="connsiteY106" fmla="*/ 637794 h 689457"/>
                <a:gd name="connsiteX107" fmla="*/ 967892 w 1255928"/>
                <a:gd name="connsiteY107" fmla="*/ 622707 h 689457"/>
                <a:gd name="connsiteX108" fmla="*/ 970864 w 1255928"/>
                <a:gd name="connsiteY108" fmla="*/ 607619 h 689457"/>
                <a:gd name="connsiteX109" fmla="*/ 974979 w 1255928"/>
                <a:gd name="connsiteY109" fmla="*/ 584759 h 689457"/>
                <a:gd name="connsiteX110" fmla="*/ 978408 w 1255928"/>
                <a:gd name="connsiteY110" fmla="*/ 561899 h 689457"/>
                <a:gd name="connsiteX111" fmla="*/ 980694 w 1255928"/>
                <a:gd name="connsiteY111" fmla="*/ 538810 h 689457"/>
                <a:gd name="connsiteX112" fmla="*/ 981151 w 1255928"/>
                <a:gd name="connsiteY112" fmla="*/ 515493 h 689457"/>
                <a:gd name="connsiteX113" fmla="*/ 981151 w 1255928"/>
                <a:gd name="connsiteY113" fmla="*/ 508178 h 689457"/>
                <a:gd name="connsiteX114" fmla="*/ 981837 w 1255928"/>
                <a:gd name="connsiteY114" fmla="*/ 493548 h 689457"/>
                <a:gd name="connsiteX115" fmla="*/ 983209 w 1255928"/>
                <a:gd name="connsiteY115" fmla="*/ 478917 h 689457"/>
                <a:gd name="connsiteX116" fmla="*/ 985037 w 1255928"/>
                <a:gd name="connsiteY116" fmla="*/ 464287 h 689457"/>
                <a:gd name="connsiteX117" fmla="*/ 986180 w 1255928"/>
                <a:gd name="connsiteY117" fmla="*/ 456972 h 689457"/>
                <a:gd name="connsiteX118" fmla="*/ 992353 w 1255928"/>
                <a:gd name="connsiteY118" fmla="*/ 438684 h 689457"/>
                <a:gd name="connsiteX119" fmla="*/ 995782 w 1255928"/>
                <a:gd name="connsiteY119" fmla="*/ 434569 h 689457"/>
                <a:gd name="connsiteX120" fmla="*/ 1018642 w 1255928"/>
                <a:gd name="connsiteY120" fmla="*/ 425425 h 689457"/>
                <a:gd name="connsiteX121" fmla="*/ 1026414 w 1255928"/>
                <a:gd name="connsiteY121" fmla="*/ 424510 h 689457"/>
                <a:gd name="connsiteX122" fmla="*/ 1049503 w 1255928"/>
                <a:gd name="connsiteY122" fmla="*/ 424510 h 689457"/>
                <a:gd name="connsiteX123" fmla="*/ 1057046 w 1255928"/>
                <a:gd name="connsiteY123" fmla="*/ 425653 h 689457"/>
                <a:gd name="connsiteX124" fmla="*/ 1064362 w 1255928"/>
                <a:gd name="connsiteY124" fmla="*/ 427482 h 689457"/>
                <a:gd name="connsiteX125" fmla="*/ 1078763 w 1255928"/>
                <a:gd name="connsiteY125" fmla="*/ 433426 h 689457"/>
                <a:gd name="connsiteX126" fmla="*/ 1155573 w 1255928"/>
                <a:gd name="connsiteY126" fmla="*/ 445770 h 689457"/>
                <a:gd name="connsiteX127" fmla="*/ 1254100 w 1255928"/>
                <a:gd name="connsiteY127" fmla="*/ 345186 h 689457"/>
                <a:gd name="connsiteX128" fmla="*/ 1254557 w 1255928"/>
                <a:gd name="connsiteY128" fmla="*/ 341757 h 689457"/>
                <a:gd name="connsiteX129" fmla="*/ 1255700 w 1255928"/>
                <a:gd name="connsiteY129" fmla="*/ 328041 h 689457"/>
                <a:gd name="connsiteX130" fmla="*/ 1255928 w 1255928"/>
                <a:gd name="connsiteY130" fmla="*/ 324841 h 689457"/>
                <a:gd name="connsiteX131" fmla="*/ 1255928 w 1255928"/>
                <a:gd name="connsiteY131" fmla="*/ 318440 h 689457"/>
                <a:gd name="connsiteX132" fmla="*/ 1255471 w 1255928"/>
                <a:gd name="connsiteY132" fmla="*/ 303810 h 689457"/>
                <a:gd name="connsiteX133" fmla="*/ 1254557 w 1255928"/>
                <a:gd name="connsiteY133" fmla="*/ 293980 h 689457"/>
                <a:gd name="connsiteX134" fmla="*/ 1250899 w 1255928"/>
                <a:gd name="connsiteY134" fmla="*/ 275920 h 689457"/>
                <a:gd name="connsiteX135" fmla="*/ 1249528 w 1255928"/>
                <a:gd name="connsiteY135" fmla="*/ 271806 h 689457"/>
                <a:gd name="connsiteX136" fmla="*/ 1246556 w 1255928"/>
                <a:gd name="connsiteY136" fmla="*/ 263805 h 689457"/>
                <a:gd name="connsiteX137" fmla="*/ 1243127 w 1255928"/>
                <a:gd name="connsiteY137" fmla="*/ 256261 h 689457"/>
                <a:gd name="connsiteX138" fmla="*/ 1241298 w 1255928"/>
                <a:gd name="connsiteY138" fmla="*/ 252603 h 689457"/>
                <a:gd name="connsiteX139" fmla="*/ 1234897 w 1255928"/>
                <a:gd name="connsiteY139" fmla="*/ 242773 h 689457"/>
                <a:gd name="connsiteX140" fmla="*/ 1225067 w 1255928"/>
                <a:gd name="connsiteY140" fmla="*/ 231343 h 689457"/>
                <a:gd name="connsiteX141" fmla="*/ 1216838 w 1255928"/>
                <a:gd name="connsiteY141" fmla="*/ 224028 h 689457"/>
                <a:gd name="connsiteX142" fmla="*/ 1185291 w 1255928"/>
                <a:gd name="connsiteY142" fmla="*/ 208255 h 689457"/>
                <a:gd name="connsiteX143" fmla="*/ 1170432 w 1255928"/>
                <a:gd name="connsiteY143" fmla="*/ 205054 h 689457"/>
                <a:gd name="connsiteX144" fmla="*/ 1148486 w 1255928"/>
                <a:gd name="connsiteY144" fmla="*/ 202997 h 689457"/>
                <a:gd name="connsiteX145" fmla="*/ 1134085 w 1255928"/>
                <a:gd name="connsiteY145" fmla="*/ 203454 h 689457"/>
                <a:gd name="connsiteX146" fmla="*/ 1113053 w 1255928"/>
                <a:gd name="connsiteY146" fmla="*/ 207340 h 689457"/>
                <a:gd name="connsiteX147" fmla="*/ 1085850 w 1255928"/>
                <a:gd name="connsiteY147" fmla="*/ 218085 h 689457"/>
                <a:gd name="connsiteX148" fmla="*/ 1072820 w 1255928"/>
                <a:gd name="connsiteY148" fmla="*/ 226086 h 689457"/>
                <a:gd name="connsiteX149" fmla="*/ 1046988 w 1255928"/>
                <a:gd name="connsiteY149" fmla="*/ 240030 h 689457"/>
                <a:gd name="connsiteX150" fmla="*/ 1030757 w 1255928"/>
                <a:gd name="connsiteY150" fmla="*/ 246660 h 689457"/>
                <a:gd name="connsiteX151" fmla="*/ 996467 w 1255928"/>
                <a:gd name="connsiteY151" fmla="*/ 245517 h 689457"/>
                <a:gd name="connsiteX152" fmla="*/ 992810 w 1255928"/>
                <a:gd name="connsiteY152" fmla="*/ 243002 h 689457"/>
                <a:gd name="connsiteX153" fmla="*/ 980923 w 1255928"/>
                <a:gd name="connsiteY153" fmla="*/ 219913 h 689457"/>
                <a:gd name="connsiteX154" fmla="*/ 980923 w 1255928"/>
                <a:gd name="connsiteY154" fmla="*/ 205512 h 689457"/>
                <a:gd name="connsiteX155" fmla="*/ 981837 w 1255928"/>
                <a:gd name="connsiteY155" fmla="*/ 197053 h 689457"/>
                <a:gd name="connsiteX156" fmla="*/ 984123 w 1255928"/>
                <a:gd name="connsiteY156" fmla="*/ 171679 h 689457"/>
                <a:gd name="connsiteX157" fmla="*/ 985266 w 1255928"/>
                <a:gd name="connsiteY157" fmla="*/ 146304 h 689457"/>
                <a:gd name="connsiteX158" fmla="*/ 985495 w 1255928"/>
                <a:gd name="connsiteY158" fmla="*/ 129388 h 689457"/>
                <a:gd name="connsiteX159" fmla="*/ 985037 w 1255928"/>
                <a:gd name="connsiteY159" fmla="*/ 104013 h 689457"/>
                <a:gd name="connsiteX160" fmla="*/ 984352 w 1255928"/>
                <a:gd name="connsiteY160" fmla="*/ 87097 h 689457"/>
                <a:gd name="connsiteX161" fmla="*/ 983437 w 1255928"/>
                <a:gd name="connsiteY161" fmla="*/ 70180 h 689457"/>
                <a:gd name="connsiteX162" fmla="*/ 981608 w 1255928"/>
                <a:gd name="connsiteY162" fmla="*/ 56464 h 689457"/>
                <a:gd name="connsiteX163" fmla="*/ 980008 w 1255928"/>
                <a:gd name="connsiteY163" fmla="*/ 50292 h 689457"/>
                <a:gd name="connsiteX164" fmla="*/ 975893 w 1255928"/>
                <a:gd name="connsiteY164" fmla="*/ 39319 h 689457"/>
                <a:gd name="connsiteX165" fmla="*/ 958063 w 1255928"/>
                <a:gd name="connsiteY165" fmla="*/ 18974 h 689457"/>
                <a:gd name="connsiteX166" fmla="*/ 942289 w 1255928"/>
                <a:gd name="connsiteY166" fmla="*/ 11202 h 689457"/>
                <a:gd name="connsiteX167" fmla="*/ 922401 w 1255928"/>
                <a:gd name="connsiteY167" fmla="*/ 6401 h 689457"/>
                <a:gd name="connsiteX168" fmla="*/ 910742 w 1255928"/>
                <a:gd name="connsiteY168" fmla="*/ 4572 h 689457"/>
                <a:gd name="connsiteX169" fmla="*/ 907313 w 1255928"/>
                <a:gd name="connsiteY169" fmla="*/ 4115 h 689457"/>
                <a:gd name="connsiteX170" fmla="*/ 898855 w 1255928"/>
                <a:gd name="connsiteY170" fmla="*/ 2972 h 689457"/>
                <a:gd name="connsiteX171" fmla="*/ 895198 w 1255928"/>
                <a:gd name="connsiteY171" fmla="*/ 2515 h 689457"/>
                <a:gd name="connsiteX172" fmla="*/ 886282 w 1255928"/>
                <a:gd name="connsiteY172" fmla="*/ 1372 h 689457"/>
                <a:gd name="connsiteX173" fmla="*/ 883539 w 1255928"/>
                <a:gd name="connsiteY173" fmla="*/ 1143 h 689457"/>
                <a:gd name="connsiteX174" fmla="*/ 871652 w 1255928"/>
                <a:gd name="connsiteY174" fmla="*/ 0 h 689457"/>
                <a:gd name="connsiteX175" fmla="*/ 914171 w 1255928"/>
                <a:gd name="connsiteY175" fmla="*/ 64694 h 68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55928" h="689457">
                  <a:moveTo>
                    <a:pt x="914171" y="64694"/>
                  </a:moveTo>
                  <a:cubicBezTo>
                    <a:pt x="920801" y="101041"/>
                    <a:pt x="918286" y="138760"/>
                    <a:pt x="918286" y="175565"/>
                  </a:cubicBezTo>
                  <a:cubicBezTo>
                    <a:pt x="918286" y="264262"/>
                    <a:pt x="917372" y="354102"/>
                    <a:pt x="905485" y="442113"/>
                  </a:cubicBezTo>
                  <a:lnTo>
                    <a:pt x="908456" y="419253"/>
                  </a:lnTo>
                  <a:cubicBezTo>
                    <a:pt x="904570" y="450114"/>
                    <a:pt x="904799" y="482575"/>
                    <a:pt x="895426" y="512521"/>
                  </a:cubicBezTo>
                  <a:cubicBezTo>
                    <a:pt x="879881" y="561899"/>
                    <a:pt x="846049" y="597332"/>
                    <a:pt x="797357" y="615163"/>
                  </a:cubicBezTo>
                  <a:cubicBezTo>
                    <a:pt x="747522" y="633451"/>
                    <a:pt x="698144" y="618592"/>
                    <a:pt x="647395" y="616992"/>
                  </a:cubicBezTo>
                  <a:cubicBezTo>
                    <a:pt x="614934" y="616077"/>
                    <a:pt x="582244" y="615163"/>
                    <a:pt x="549783" y="613105"/>
                  </a:cubicBezTo>
                  <a:cubicBezTo>
                    <a:pt x="513664" y="611048"/>
                    <a:pt x="476174" y="608305"/>
                    <a:pt x="440741" y="600075"/>
                  </a:cubicBezTo>
                  <a:cubicBezTo>
                    <a:pt x="409194" y="592760"/>
                    <a:pt x="380390" y="578130"/>
                    <a:pt x="356159" y="556870"/>
                  </a:cubicBezTo>
                  <a:cubicBezTo>
                    <a:pt x="334670" y="537896"/>
                    <a:pt x="323926" y="512064"/>
                    <a:pt x="312496" y="486461"/>
                  </a:cubicBezTo>
                  <a:cubicBezTo>
                    <a:pt x="267919" y="386106"/>
                    <a:pt x="201168" y="389763"/>
                    <a:pt x="189967" y="391592"/>
                  </a:cubicBezTo>
                  <a:cubicBezTo>
                    <a:pt x="139675" y="399136"/>
                    <a:pt x="88925" y="403479"/>
                    <a:pt x="38862" y="389992"/>
                  </a:cubicBezTo>
                  <a:cubicBezTo>
                    <a:pt x="31775" y="388163"/>
                    <a:pt x="24917" y="385648"/>
                    <a:pt x="18059" y="382905"/>
                  </a:cubicBezTo>
                  <a:cubicBezTo>
                    <a:pt x="12344" y="382219"/>
                    <a:pt x="6401" y="381762"/>
                    <a:pt x="0" y="381076"/>
                  </a:cubicBezTo>
                  <a:cubicBezTo>
                    <a:pt x="229" y="383820"/>
                    <a:pt x="686" y="386563"/>
                    <a:pt x="1372" y="389077"/>
                  </a:cubicBezTo>
                  <a:cubicBezTo>
                    <a:pt x="2515" y="394107"/>
                    <a:pt x="4115" y="398907"/>
                    <a:pt x="6401" y="403022"/>
                  </a:cubicBezTo>
                  <a:cubicBezTo>
                    <a:pt x="9601" y="409423"/>
                    <a:pt x="13945" y="414681"/>
                    <a:pt x="18974" y="419481"/>
                  </a:cubicBezTo>
                  <a:cubicBezTo>
                    <a:pt x="22403" y="422682"/>
                    <a:pt x="26289" y="425425"/>
                    <a:pt x="30404" y="427939"/>
                  </a:cubicBezTo>
                  <a:cubicBezTo>
                    <a:pt x="52349" y="441655"/>
                    <a:pt x="76581" y="449428"/>
                    <a:pt x="102641" y="451028"/>
                  </a:cubicBezTo>
                  <a:cubicBezTo>
                    <a:pt x="124358" y="452400"/>
                    <a:pt x="145390" y="449656"/>
                    <a:pt x="166649" y="443713"/>
                  </a:cubicBezTo>
                  <a:cubicBezTo>
                    <a:pt x="173279" y="441884"/>
                    <a:pt x="179451" y="440970"/>
                    <a:pt x="185166" y="440970"/>
                  </a:cubicBezTo>
                  <a:cubicBezTo>
                    <a:pt x="185166" y="440970"/>
                    <a:pt x="185166" y="440970"/>
                    <a:pt x="185166" y="440970"/>
                  </a:cubicBezTo>
                  <a:cubicBezTo>
                    <a:pt x="188824" y="440970"/>
                    <a:pt x="192253" y="441198"/>
                    <a:pt x="195682" y="441884"/>
                  </a:cubicBezTo>
                  <a:cubicBezTo>
                    <a:pt x="197510" y="442341"/>
                    <a:pt x="199339" y="442798"/>
                    <a:pt x="201168" y="443256"/>
                  </a:cubicBezTo>
                  <a:cubicBezTo>
                    <a:pt x="202768" y="443713"/>
                    <a:pt x="204368" y="444399"/>
                    <a:pt x="205969" y="445084"/>
                  </a:cubicBezTo>
                  <a:cubicBezTo>
                    <a:pt x="206654" y="445542"/>
                    <a:pt x="207569" y="445770"/>
                    <a:pt x="208255" y="446227"/>
                  </a:cubicBezTo>
                  <a:cubicBezTo>
                    <a:pt x="209398" y="446685"/>
                    <a:pt x="210312" y="447370"/>
                    <a:pt x="211226" y="448056"/>
                  </a:cubicBezTo>
                  <a:cubicBezTo>
                    <a:pt x="212369" y="448742"/>
                    <a:pt x="213512" y="449656"/>
                    <a:pt x="214427" y="450342"/>
                  </a:cubicBezTo>
                  <a:cubicBezTo>
                    <a:pt x="215113" y="450799"/>
                    <a:pt x="215798" y="451485"/>
                    <a:pt x="216256" y="451942"/>
                  </a:cubicBezTo>
                  <a:cubicBezTo>
                    <a:pt x="217399" y="453085"/>
                    <a:pt x="218770" y="454228"/>
                    <a:pt x="219913" y="455600"/>
                  </a:cubicBezTo>
                  <a:cubicBezTo>
                    <a:pt x="220599" y="456286"/>
                    <a:pt x="221056" y="456972"/>
                    <a:pt x="221513" y="457657"/>
                  </a:cubicBezTo>
                  <a:cubicBezTo>
                    <a:pt x="222656" y="459029"/>
                    <a:pt x="223571" y="460629"/>
                    <a:pt x="224714" y="462001"/>
                  </a:cubicBezTo>
                  <a:cubicBezTo>
                    <a:pt x="225628" y="463601"/>
                    <a:pt x="226543" y="465201"/>
                    <a:pt x="227457" y="466801"/>
                  </a:cubicBezTo>
                  <a:cubicBezTo>
                    <a:pt x="229972" y="471831"/>
                    <a:pt x="232029" y="477774"/>
                    <a:pt x="233401" y="484175"/>
                  </a:cubicBezTo>
                  <a:cubicBezTo>
                    <a:pt x="234772" y="489890"/>
                    <a:pt x="235687" y="495834"/>
                    <a:pt x="236372" y="501777"/>
                  </a:cubicBezTo>
                  <a:cubicBezTo>
                    <a:pt x="237287" y="509550"/>
                    <a:pt x="237744" y="517322"/>
                    <a:pt x="237973" y="525323"/>
                  </a:cubicBezTo>
                  <a:cubicBezTo>
                    <a:pt x="237973" y="529209"/>
                    <a:pt x="238201" y="533095"/>
                    <a:pt x="238201" y="536982"/>
                  </a:cubicBezTo>
                  <a:cubicBezTo>
                    <a:pt x="238201" y="539039"/>
                    <a:pt x="238201" y="540868"/>
                    <a:pt x="238201" y="542925"/>
                  </a:cubicBezTo>
                  <a:cubicBezTo>
                    <a:pt x="238201" y="546811"/>
                    <a:pt x="238201" y="550698"/>
                    <a:pt x="238201" y="554584"/>
                  </a:cubicBezTo>
                  <a:cubicBezTo>
                    <a:pt x="238201" y="558470"/>
                    <a:pt x="238430" y="562356"/>
                    <a:pt x="238430" y="566242"/>
                  </a:cubicBezTo>
                  <a:cubicBezTo>
                    <a:pt x="238658" y="570129"/>
                    <a:pt x="238887" y="574015"/>
                    <a:pt x="239116" y="577901"/>
                  </a:cubicBezTo>
                  <a:cubicBezTo>
                    <a:pt x="239344" y="581101"/>
                    <a:pt x="239573" y="584302"/>
                    <a:pt x="239801" y="587502"/>
                  </a:cubicBezTo>
                  <a:cubicBezTo>
                    <a:pt x="241173" y="609676"/>
                    <a:pt x="242545" y="632079"/>
                    <a:pt x="253746" y="652425"/>
                  </a:cubicBezTo>
                  <a:cubicBezTo>
                    <a:pt x="254432" y="653568"/>
                    <a:pt x="255346" y="655396"/>
                    <a:pt x="256261" y="657225"/>
                  </a:cubicBezTo>
                  <a:cubicBezTo>
                    <a:pt x="256489" y="657682"/>
                    <a:pt x="256718" y="657911"/>
                    <a:pt x="256946" y="658368"/>
                  </a:cubicBezTo>
                  <a:cubicBezTo>
                    <a:pt x="258318" y="660883"/>
                    <a:pt x="260147" y="663855"/>
                    <a:pt x="261976" y="666598"/>
                  </a:cubicBezTo>
                  <a:cubicBezTo>
                    <a:pt x="262433" y="667284"/>
                    <a:pt x="262661" y="667741"/>
                    <a:pt x="263119" y="668427"/>
                  </a:cubicBezTo>
                  <a:cubicBezTo>
                    <a:pt x="264033" y="669798"/>
                    <a:pt x="264947" y="670941"/>
                    <a:pt x="265862" y="672084"/>
                  </a:cubicBezTo>
                  <a:cubicBezTo>
                    <a:pt x="266319" y="672770"/>
                    <a:pt x="266776" y="673227"/>
                    <a:pt x="267233" y="673684"/>
                  </a:cubicBezTo>
                  <a:cubicBezTo>
                    <a:pt x="267462" y="674142"/>
                    <a:pt x="267919" y="674599"/>
                    <a:pt x="268148" y="674827"/>
                  </a:cubicBezTo>
                  <a:cubicBezTo>
                    <a:pt x="268605" y="675285"/>
                    <a:pt x="269062" y="675970"/>
                    <a:pt x="269519" y="676428"/>
                  </a:cubicBezTo>
                  <a:cubicBezTo>
                    <a:pt x="271120" y="678028"/>
                    <a:pt x="272720" y="679628"/>
                    <a:pt x="274320" y="680542"/>
                  </a:cubicBezTo>
                  <a:cubicBezTo>
                    <a:pt x="275006" y="681000"/>
                    <a:pt x="275692" y="681228"/>
                    <a:pt x="276149" y="681457"/>
                  </a:cubicBezTo>
                  <a:cubicBezTo>
                    <a:pt x="276377" y="681685"/>
                    <a:pt x="276835" y="681685"/>
                    <a:pt x="277063" y="681685"/>
                  </a:cubicBezTo>
                  <a:cubicBezTo>
                    <a:pt x="277749" y="681914"/>
                    <a:pt x="278206" y="681914"/>
                    <a:pt x="278892" y="681914"/>
                  </a:cubicBezTo>
                  <a:cubicBezTo>
                    <a:pt x="279121" y="681914"/>
                    <a:pt x="279578" y="681914"/>
                    <a:pt x="279806" y="681914"/>
                  </a:cubicBezTo>
                  <a:lnTo>
                    <a:pt x="279806" y="681914"/>
                  </a:lnTo>
                  <a:lnTo>
                    <a:pt x="279806" y="681914"/>
                  </a:lnTo>
                  <a:cubicBezTo>
                    <a:pt x="280492" y="682143"/>
                    <a:pt x="281407" y="682371"/>
                    <a:pt x="282321" y="682600"/>
                  </a:cubicBezTo>
                  <a:cubicBezTo>
                    <a:pt x="283235" y="682828"/>
                    <a:pt x="284150" y="683057"/>
                    <a:pt x="285293" y="683057"/>
                  </a:cubicBezTo>
                  <a:cubicBezTo>
                    <a:pt x="285979" y="683286"/>
                    <a:pt x="286893" y="683286"/>
                    <a:pt x="287579" y="683514"/>
                  </a:cubicBezTo>
                  <a:cubicBezTo>
                    <a:pt x="288722" y="683743"/>
                    <a:pt x="289865" y="683743"/>
                    <a:pt x="291236" y="683971"/>
                  </a:cubicBezTo>
                  <a:cubicBezTo>
                    <a:pt x="292837" y="684200"/>
                    <a:pt x="294437" y="684429"/>
                    <a:pt x="296266" y="684429"/>
                  </a:cubicBezTo>
                  <a:cubicBezTo>
                    <a:pt x="297866" y="684657"/>
                    <a:pt x="299695" y="684657"/>
                    <a:pt x="301295" y="684886"/>
                  </a:cubicBezTo>
                  <a:cubicBezTo>
                    <a:pt x="302438" y="684886"/>
                    <a:pt x="303352" y="685114"/>
                    <a:pt x="304495" y="685114"/>
                  </a:cubicBezTo>
                  <a:cubicBezTo>
                    <a:pt x="306324" y="685343"/>
                    <a:pt x="308153" y="685343"/>
                    <a:pt x="310210" y="685572"/>
                  </a:cubicBezTo>
                  <a:cubicBezTo>
                    <a:pt x="311353" y="685572"/>
                    <a:pt x="312496" y="685800"/>
                    <a:pt x="313639" y="685800"/>
                  </a:cubicBezTo>
                  <a:cubicBezTo>
                    <a:pt x="314782" y="685800"/>
                    <a:pt x="315925" y="686029"/>
                    <a:pt x="317068" y="686029"/>
                  </a:cubicBezTo>
                  <a:cubicBezTo>
                    <a:pt x="319354" y="686257"/>
                    <a:pt x="321869" y="686257"/>
                    <a:pt x="324155" y="686486"/>
                  </a:cubicBezTo>
                  <a:cubicBezTo>
                    <a:pt x="325526" y="686486"/>
                    <a:pt x="326669" y="686715"/>
                    <a:pt x="328041" y="686715"/>
                  </a:cubicBezTo>
                  <a:cubicBezTo>
                    <a:pt x="330556" y="686943"/>
                    <a:pt x="333070" y="686943"/>
                    <a:pt x="335813" y="686943"/>
                  </a:cubicBezTo>
                  <a:cubicBezTo>
                    <a:pt x="338557" y="686943"/>
                    <a:pt x="341300" y="687172"/>
                    <a:pt x="344272" y="687172"/>
                  </a:cubicBezTo>
                  <a:cubicBezTo>
                    <a:pt x="347243" y="687172"/>
                    <a:pt x="349987" y="687400"/>
                    <a:pt x="353187" y="687400"/>
                  </a:cubicBezTo>
                  <a:cubicBezTo>
                    <a:pt x="356159" y="687400"/>
                    <a:pt x="359131" y="687629"/>
                    <a:pt x="362331" y="687629"/>
                  </a:cubicBezTo>
                  <a:cubicBezTo>
                    <a:pt x="363931" y="687629"/>
                    <a:pt x="365531" y="687629"/>
                    <a:pt x="367132" y="687858"/>
                  </a:cubicBezTo>
                  <a:cubicBezTo>
                    <a:pt x="368732" y="687858"/>
                    <a:pt x="370332" y="687858"/>
                    <a:pt x="371932" y="688086"/>
                  </a:cubicBezTo>
                  <a:cubicBezTo>
                    <a:pt x="378562" y="688315"/>
                    <a:pt x="385420" y="688315"/>
                    <a:pt x="392278" y="688543"/>
                  </a:cubicBezTo>
                  <a:cubicBezTo>
                    <a:pt x="394106" y="688543"/>
                    <a:pt x="395707" y="688543"/>
                    <a:pt x="397535" y="688543"/>
                  </a:cubicBezTo>
                  <a:cubicBezTo>
                    <a:pt x="406451" y="688772"/>
                    <a:pt x="415823" y="688772"/>
                    <a:pt x="425425" y="689001"/>
                  </a:cubicBezTo>
                  <a:cubicBezTo>
                    <a:pt x="433197" y="689001"/>
                    <a:pt x="440969" y="689229"/>
                    <a:pt x="448970" y="689229"/>
                  </a:cubicBezTo>
                  <a:cubicBezTo>
                    <a:pt x="477088" y="689458"/>
                    <a:pt x="507035" y="689458"/>
                    <a:pt x="537896" y="689458"/>
                  </a:cubicBezTo>
                  <a:cubicBezTo>
                    <a:pt x="537896" y="689458"/>
                    <a:pt x="537896" y="689458"/>
                    <a:pt x="537896" y="689458"/>
                  </a:cubicBezTo>
                  <a:cubicBezTo>
                    <a:pt x="551155" y="689458"/>
                    <a:pt x="564413" y="689458"/>
                    <a:pt x="577901" y="689458"/>
                  </a:cubicBezTo>
                  <a:cubicBezTo>
                    <a:pt x="580187" y="689458"/>
                    <a:pt x="582473" y="689458"/>
                    <a:pt x="584530" y="689458"/>
                  </a:cubicBezTo>
                  <a:cubicBezTo>
                    <a:pt x="589102" y="689458"/>
                    <a:pt x="593446" y="689458"/>
                    <a:pt x="598018" y="689458"/>
                  </a:cubicBezTo>
                  <a:cubicBezTo>
                    <a:pt x="600304" y="689458"/>
                    <a:pt x="602590" y="689458"/>
                    <a:pt x="604647" y="689458"/>
                  </a:cubicBezTo>
                  <a:cubicBezTo>
                    <a:pt x="660654" y="689229"/>
                    <a:pt x="716661" y="688772"/>
                    <a:pt x="766039" y="688086"/>
                  </a:cubicBezTo>
                  <a:cubicBezTo>
                    <a:pt x="769925" y="688086"/>
                    <a:pt x="773811" y="688086"/>
                    <a:pt x="777697" y="687858"/>
                  </a:cubicBezTo>
                  <a:cubicBezTo>
                    <a:pt x="791185" y="687629"/>
                    <a:pt x="804215" y="687629"/>
                    <a:pt x="816559" y="687400"/>
                  </a:cubicBezTo>
                  <a:cubicBezTo>
                    <a:pt x="823646" y="687400"/>
                    <a:pt x="830275" y="687172"/>
                    <a:pt x="836905" y="687172"/>
                  </a:cubicBezTo>
                  <a:cubicBezTo>
                    <a:pt x="841705" y="687172"/>
                    <a:pt x="846506" y="686943"/>
                    <a:pt x="851078" y="686943"/>
                  </a:cubicBezTo>
                  <a:cubicBezTo>
                    <a:pt x="852678" y="686943"/>
                    <a:pt x="854050" y="686943"/>
                    <a:pt x="855650" y="686943"/>
                  </a:cubicBezTo>
                  <a:cubicBezTo>
                    <a:pt x="858622" y="686943"/>
                    <a:pt x="861593" y="686943"/>
                    <a:pt x="864337" y="686715"/>
                  </a:cubicBezTo>
                  <a:cubicBezTo>
                    <a:pt x="868680" y="686715"/>
                    <a:pt x="872795" y="686486"/>
                    <a:pt x="876681" y="686486"/>
                  </a:cubicBezTo>
                  <a:cubicBezTo>
                    <a:pt x="879196" y="686486"/>
                    <a:pt x="881939" y="686486"/>
                    <a:pt x="884225" y="686486"/>
                  </a:cubicBezTo>
                  <a:cubicBezTo>
                    <a:pt x="885368" y="686486"/>
                    <a:pt x="886739" y="686486"/>
                    <a:pt x="887882" y="686486"/>
                  </a:cubicBezTo>
                  <a:cubicBezTo>
                    <a:pt x="890168" y="686486"/>
                    <a:pt x="892454" y="686486"/>
                    <a:pt x="894740" y="686486"/>
                  </a:cubicBezTo>
                  <a:cubicBezTo>
                    <a:pt x="895883" y="686486"/>
                    <a:pt x="897026" y="686486"/>
                    <a:pt x="897941" y="686486"/>
                  </a:cubicBezTo>
                  <a:cubicBezTo>
                    <a:pt x="899998" y="686486"/>
                    <a:pt x="902056" y="686486"/>
                    <a:pt x="904113" y="686486"/>
                  </a:cubicBezTo>
                  <a:cubicBezTo>
                    <a:pt x="909828" y="686486"/>
                    <a:pt x="914857" y="686257"/>
                    <a:pt x="918972" y="686257"/>
                  </a:cubicBezTo>
                  <a:cubicBezTo>
                    <a:pt x="932002" y="686029"/>
                    <a:pt x="940689" y="681457"/>
                    <a:pt x="948004" y="673913"/>
                  </a:cubicBezTo>
                  <a:cubicBezTo>
                    <a:pt x="950519" y="671398"/>
                    <a:pt x="952576" y="668427"/>
                    <a:pt x="954862" y="665226"/>
                  </a:cubicBezTo>
                  <a:cubicBezTo>
                    <a:pt x="956234" y="663169"/>
                    <a:pt x="957605" y="660883"/>
                    <a:pt x="958520" y="658825"/>
                  </a:cubicBezTo>
                  <a:cubicBezTo>
                    <a:pt x="959663" y="656539"/>
                    <a:pt x="960577" y="654253"/>
                    <a:pt x="961263" y="651967"/>
                  </a:cubicBezTo>
                  <a:cubicBezTo>
                    <a:pt x="961949" y="649681"/>
                    <a:pt x="962635" y="647395"/>
                    <a:pt x="963320" y="644881"/>
                  </a:cubicBezTo>
                  <a:cubicBezTo>
                    <a:pt x="964006" y="642595"/>
                    <a:pt x="964463" y="640080"/>
                    <a:pt x="964921" y="637794"/>
                  </a:cubicBezTo>
                  <a:cubicBezTo>
                    <a:pt x="965835" y="632765"/>
                    <a:pt x="966749" y="627736"/>
                    <a:pt x="967892" y="622707"/>
                  </a:cubicBezTo>
                  <a:cubicBezTo>
                    <a:pt x="968807" y="617677"/>
                    <a:pt x="969950" y="612648"/>
                    <a:pt x="970864" y="607619"/>
                  </a:cubicBezTo>
                  <a:cubicBezTo>
                    <a:pt x="972236" y="600075"/>
                    <a:pt x="973836" y="592531"/>
                    <a:pt x="974979" y="584759"/>
                  </a:cubicBezTo>
                  <a:cubicBezTo>
                    <a:pt x="976351" y="577215"/>
                    <a:pt x="977494" y="569443"/>
                    <a:pt x="978408" y="561899"/>
                  </a:cubicBezTo>
                  <a:cubicBezTo>
                    <a:pt x="979322" y="554355"/>
                    <a:pt x="980237" y="546583"/>
                    <a:pt x="980694" y="538810"/>
                  </a:cubicBezTo>
                  <a:cubicBezTo>
                    <a:pt x="981151" y="531038"/>
                    <a:pt x="981380" y="523266"/>
                    <a:pt x="981151" y="515493"/>
                  </a:cubicBezTo>
                  <a:cubicBezTo>
                    <a:pt x="981151" y="512979"/>
                    <a:pt x="981151" y="510693"/>
                    <a:pt x="981151" y="508178"/>
                  </a:cubicBezTo>
                  <a:cubicBezTo>
                    <a:pt x="981151" y="503377"/>
                    <a:pt x="981380" y="498348"/>
                    <a:pt x="981837" y="493548"/>
                  </a:cubicBezTo>
                  <a:cubicBezTo>
                    <a:pt x="982294" y="488747"/>
                    <a:pt x="982751" y="483718"/>
                    <a:pt x="983209" y="478917"/>
                  </a:cubicBezTo>
                  <a:cubicBezTo>
                    <a:pt x="983894" y="474117"/>
                    <a:pt x="984352" y="469087"/>
                    <a:pt x="985037" y="464287"/>
                  </a:cubicBezTo>
                  <a:cubicBezTo>
                    <a:pt x="985495" y="461772"/>
                    <a:pt x="985723" y="459486"/>
                    <a:pt x="986180" y="456972"/>
                  </a:cubicBezTo>
                  <a:cubicBezTo>
                    <a:pt x="987323" y="449199"/>
                    <a:pt x="989381" y="443256"/>
                    <a:pt x="992353" y="438684"/>
                  </a:cubicBezTo>
                  <a:cubicBezTo>
                    <a:pt x="993267" y="437083"/>
                    <a:pt x="994410" y="435712"/>
                    <a:pt x="995782" y="434569"/>
                  </a:cubicBezTo>
                  <a:cubicBezTo>
                    <a:pt x="1000811" y="429768"/>
                    <a:pt x="1008126" y="427025"/>
                    <a:pt x="1018642" y="425425"/>
                  </a:cubicBezTo>
                  <a:cubicBezTo>
                    <a:pt x="1021156" y="424968"/>
                    <a:pt x="1023899" y="424739"/>
                    <a:pt x="1026414" y="424510"/>
                  </a:cubicBezTo>
                  <a:cubicBezTo>
                    <a:pt x="1034186" y="423825"/>
                    <a:pt x="1041959" y="423596"/>
                    <a:pt x="1049503" y="424510"/>
                  </a:cubicBezTo>
                  <a:cubicBezTo>
                    <a:pt x="1052017" y="424739"/>
                    <a:pt x="1054532" y="425196"/>
                    <a:pt x="1057046" y="425653"/>
                  </a:cubicBezTo>
                  <a:cubicBezTo>
                    <a:pt x="1059561" y="426111"/>
                    <a:pt x="1062076" y="426796"/>
                    <a:pt x="1064362" y="427482"/>
                  </a:cubicBezTo>
                  <a:cubicBezTo>
                    <a:pt x="1069162" y="428854"/>
                    <a:pt x="1073963" y="430911"/>
                    <a:pt x="1078763" y="433426"/>
                  </a:cubicBezTo>
                  <a:cubicBezTo>
                    <a:pt x="1109167" y="443027"/>
                    <a:pt x="1134542" y="446685"/>
                    <a:pt x="1155573" y="445770"/>
                  </a:cubicBezTo>
                  <a:cubicBezTo>
                    <a:pt x="1224382" y="442570"/>
                    <a:pt x="1247927" y="390678"/>
                    <a:pt x="1254100" y="345186"/>
                  </a:cubicBezTo>
                  <a:cubicBezTo>
                    <a:pt x="1254328" y="344043"/>
                    <a:pt x="1254328" y="342900"/>
                    <a:pt x="1254557" y="341757"/>
                  </a:cubicBezTo>
                  <a:cubicBezTo>
                    <a:pt x="1255014" y="337185"/>
                    <a:pt x="1255471" y="332613"/>
                    <a:pt x="1255700" y="328041"/>
                  </a:cubicBezTo>
                  <a:cubicBezTo>
                    <a:pt x="1255700" y="326898"/>
                    <a:pt x="1255700" y="325755"/>
                    <a:pt x="1255928" y="324841"/>
                  </a:cubicBezTo>
                  <a:cubicBezTo>
                    <a:pt x="1255928" y="322555"/>
                    <a:pt x="1255928" y="320497"/>
                    <a:pt x="1255928" y="318440"/>
                  </a:cubicBezTo>
                  <a:cubicBezTo>
                    <a:pt x="1255928" y="313182"/>
                    <a:pt x="1255700" y="308153"/>
                    <a:pt x="1255471" y="303810"/>
                  </a:cubicBezTo>
                  <a:cubicBezTo>
                    <a:pt x="1255243" y="300381"/>
                    <a:pt x="1254785" y="297180"/>
                    <a:pt x="1254557" y="293980"/>
                  </a:cubicBezTo>
                  <a:cubicBezTo>
                    <a:pt x="1253642" y="287579"/>
                    <a:pt x="1252499" y="281635"/>
                    <a:pt x="1250899" y="275920"/>
                  </a:cubicBezTo>
                  <a:cubicBezTo>
                    <a:pt x="1250442" y="274549"/>
                    <a:pt x="1249985" y="273177"/>
                    <a:pt x="1249528" y="271806"/>
                  </a:cubicBezTo>
                  <a:cubicBezTo>
                    <a:pt x="1248613" y="269062"/>
                    <a:pt x="1247699" y="266319"/>
                    <a:pt x="1246556" y="263805"/>
                  </a:cubicBezTo>
                  <a:cubicBezTo>
                    <a:pt x="1245413" y="261290"/>
                    <a:pt x="1244270" y="258775"/>
                    <a:pt x="1243127" y="256261"/>
                  </a:cubicBezTo>
                  <a:cubicBezTo>
                    <a:pt x="1242441" y="255118"/>
                    <a:pt x="1241984" y="253975"/>
                    <a:pt x="1241298" y="252603"/>
                  </a:cubicBezTo>
                  <a:cubicBezTo>
                    <a:pt x="1239469" y="249174"/>
                    <a:pt x="1237183" y="245745"/>
                    <a:pt x="1234897" y="242773"/>
                  </a:cubicBezTo>
                  <a:cubicBezTo>
                    <a:pt x="1231925" y="238659"/>
                    <a:pt x="1228725" y="234772"/>
                    <a:pt x="1225067" y="231343"/>
                  </a:cubicBezTo>
                  <a:cubicBezTo>
                    <a:pt x="1222553" y="228829"/>
                    <a:pt x="1219810" y="226314"/>
                    <a:pt x="1216838" y="224028"/>
                  </a:cubicBezTo>
                  <a:cubicBezTo>
                    <a:pt x="1207237" y="216713"/>
                    <a:pt x="1196492" y="211455"/>
                    <a:pt x="1185291" y="208255"/>
                  </a:cubicBezTo>
                  <a:cubicBezTo>
                    <a:pt x="1180262" y="206883"/>
                    <a:pt x="1175461" y="205740"/>
                    <a:pt x="1170432" y="205054"/>
                  </a:cubicBezTo>
                  <a:cubicBezTo>
                    <a:pt x="1163117" y="203683"/>
                    <a:pt x="1155802" y="202997"/>
                    <a:pt x="1148486" y="202997"/>
                  </a:cubicBezTo>
                  <a:cubicBezTo>
                    <a:pt x="1143686" y="202997"/>
                    <a:pt x="1138885" y="202997"/>
                    <a:pt x="1134085" y="203454"/>
                  </a:cubicBezTo>
                  <a:cubicBezTo>
                    <a:pt x="1126998" y="204140"/>
                    <a:pt x="1119911" y="205512"/>
                    <a:pt x="1113053" y="207340"/>
                  </a:cubicBezTo>
                  <a:cubicBezTo>
                    <a:pt x="1103681" y="209855"/>
                    <a:pt x="1094765" y="213513"/>
                    <a:pt x="1085850" y="218085"/>
                  </a:cubicBezTo>
                  <a:cubicBezTo>
                    <a:pt x="1081507" y="220371"/>
                    <a:pt x="1077163" y="223114"/>
                    <a:pt x="1072820" y="226086"/>
                  </a:cubicBezTo>
                  <a:cubicBezTo>
                    <a:pt x="1064590" y="231801"/>
                    <a:pt x="1055903" y="236144"/>
                    <a:pt x="1046988" y="240030"/>
                  </a:cubicBezTo>
                  <a:cubicBezTo>
                    <a:pt x="1041730" y="242316"/>
                    <a:pt x="1036244" y="244602"/>
                    <a:pt x="1030757" y="246660"/>
                  </a:cubicBezTo>
                  <a:cubicBezTo>
                    <a:pt x="1017499" y="251917"/>
                    <a:pt x="1005383" y="251003"/>
                    <a:pt x="996467" y="245517"/>
                  </a:cubicBezTo>
                  <a:cubicBezTo>
                    <a:pt x="995096" y="244831"/>
                    <a:pt x="993953" y="243916"/>
                    <a:pt x="992810" y="243002"/>
                  </a:cubicBezTo>
                  <a:cubicBezTo>
                    <a:pt x="986638" y="237744"/>
                    <a:pt x="982294" y="229743"/>
                    <a:pt x="980923" y="219913"/>
                  </a:cubicBezTo>
                  <a:cubicBezTo>
                    <a:pt x="980237" y="215570"/>
                    <a:pt x="980237" y="210541"/>
                    <a:pt x="980923" y="205512"/>
                  </a:cubicBezTo>
                  <a:cubicBezTo>
                    <a:pt x="981380" y="202768"/>
                    <a:pt x="981608" y="199797"/>
                    <a:pt x="981837" y="197053"/>
                  </a:cubicBezTo>
                  <a:cubicBezTo>
                    <a:pt x="982751" y="188595"/>
                    <a:pt x="983437" y="180137"/>
                    <a:pt x="984123" y="171679"/>
                  </a:cubicBezTo>
                  <a:cubicBezTo>
                    <a:pt x="984580" y="163221"/>
                    <a:pt x="985037" y="154762"/>
                    <a:pt x="985266" y="146304"/>
                  </a:cubicBezTo>
                  <a:cubicBezTo>
                    <a:pt x="985495" y="140589"/>
                    <a:pt x="985495" y="135103"/>
                    <a:pt x="985495" y="129388"/>
                  </a:cubicBezTo>
                  <a:cubicBezTo>
                    <a:pt x="985495" y="120930"/>
                    <a:pt x="985495" y="112471"/>
                    <a:pt x="985037" y="104013"/>
                  </a:cubicBezTo>
                  <a:cubicBezTo>
                    <a:pt x="984809" y="98298"/>
                    <a:pt x="984580" y="92812"/>
                    <a:pt x="984352" y="87097"/>
                  </a:cubicBezTo>
                  <a:cubicBezTo>
                    <a:pt x="984123" y="81382"/>
                    <a:pt x="983666" y="75895"/>
                    <a:pt x="983437" y="70180"/>
                  </a:cubicBezTo>
                  <a:cubicBezTo>
                    <a:pt x="983209" y="65380"/>
                    <a:pt x="982523" y="60808"/>
                    <a:pt x="981608" y="56464"/>
                  </a:cubicBezTo>
                  <a:cubicBezTo>
                    <a:pt x="981151" y="54407"/>
                    <a:pt x="980694" y="52350"/>
                    <a:pt x="980008" y="50292"/>
                  </a:cubicBezTo>
                  <a:cubicBezTo>
                    <a:pt x="978865" y="46406"/>
                    <a:pt x="977494" y="42748"/>
                    <a:pt x="975893" y="39319"/>
                  </a:cubicBezTo>
                  <a:cubicBezTo>
                    <a:pt x="971779" y="30861"/>
                    <a:pt x="965835" y="24232"/>
                    <a:pt x="958063" y="18974"/>
                  </a:cubicBezTo>
                  <a:cubicBezTo>
                    <a:pt x="953491" y="15774"/>
                    <a:pt x="948233" y="13259"/>
                    <a:pt x="942289" y="11202"/>
                  </a:cubicBezTo>
                  <a:cubicBezTo>
                    <a:pt x="936346" y="9144"/>
                    <a:pt x="929716" y="7544"/>
                    <a:pt x="922401" y="6401"/>
                  </a:cubicBezTo>
                  <a:cubicBezTo>
                    <a:pt x="918515" y="5715"/>
                    <a:pt x="914629" y="5258"/>
                    <a:pt x="910742" y="4572"/>
                  </a:cubicBezTo>
                  <a:cubicBezTo>
                    <a:pt x="909599" y="4344"/>
                    <a:pt x="908456" y="4344"/>
                    <a:pt x="907313" y="4115"/>
                  </a:cubicBezTo>
                  <a:cubicBezTo>
                    <a:pt x="904570" y="3658"/>
                    <a:pt x="901598" y="3429"/>
                    <a:pt x="898855" y="2972"/>
                  </a:cubicBezTo>
                  <a:cubicBezTo>
                    <a:pt x="897712" y="2743"/>
                    <a:pt x="896341" y="2743"/>
                    <a:pt x="895198" y="2515"/>
                  </a:cubicBezTo>
                  <a:cubicBezTo>
                    <a:pt x="892226" y="2058"/>
                    <a:pt x="889254" y="1829"/>
                    <a:pt x="886282" y="1372"/>
                  </a:cubicBezTo>
                  <a:cubicBezTo>
                    <a:pt x="885368" y="1372"/>
                    <a:pt x="884453" y="1143"/>
                    <a:pt x="883539" y="1143"/>
                  </a:cubicBezTo>
                  <a:cubicBezTo>
                    <a:pt x="879653" y="686"/>
                    <a:pt x="875538" y="229"/>
                    <a:pt x="871652" y="0"/>
                  </a:cubicBezTo>
                  <a:cubicBezTo>
                    <a:pt x="893369" y="15545"/>
                    <a:pt x="909371" y="38176"/>
                    <a:pt x="914171" y="64694"/>
                  </a:cubicBezTo>
                  <a:close/>
                </a:path>
              </a:pathLst>
            </a:custGeom>
            <a:solidFill>
              <a:srgbClr val="FFFFFF"/>
            </a:solidFill>
            <a:ln w="2286" cap="flat">
              <a:noFill/>
              <a:prstDash val="solid"/>
              <a:miter/>
            </a:ln>
          </p:spPr>
          <p:txBody>
            <a:bodyPr rtlCol="0" anchor="ctr"/>
            <a:lstStyle/>
            <a:p>
              <a:endParaRPr lang="en-US"/>
            </a:p>
          </p:txBody>
        </p:sp>
        <p:sp>
          <p:nvSpPr>
            <p:cNvPr id="96" name="Freeform 154">
              <a:extLst>
                <a:ext uri="{FF2B5EF4-FFF2-40B4-BE49-F238E27FC236}">
                  <a16:creationId xmlns:a16="http://schemas.microsoft.com/office/drawing/2014/main" id="{D818127E-4A3D-1256-1648-6B5FDB643D9B}"/>
                </a:ext>
              </a:extLst>
            </p:cNvPr>
            <p:cNvSpPr/>
            <p:nvPr/>
          </p:nvSpPr>
          <p:spPr>
            <a:xfrm>
              <a:off x="2436714" y="5191934"/>
              <a:ext cx="1358789" cy="1019392"/>
            </a:xfrm>
            <a:custGeom>
              <a:avLst/>
              <a:gdLst>
                <a:gd name="connsiteX0" fmla="*/ 17230 w 1358789"/>
                <a:gd name="connsiteY0" fmla="*/ 508892 h 1019392"/>
                <a:gd name="connsiteX1" fmla="*/ 25688 w 1358789"/>
                <a:gd name="connsiteY1" fmla="*/ 631421 h 1019392"/>
                <a:gd name="connsiteX2" fmla="*/ 59749 w 1358789"/>
                <a:gd name="connsiteY2" fmla="*/ 695429 h 1019392"/>
                <a:gd name="connsiteX3" fmla="*/ 100212 w 1358789"/>
                <a:gd name="connsiteY3" fmla="*/ 750751 h 1019392"/>
                <a:gd name="connsiteX4" fmla="*/ 136331 w 1358789"/>
                <a:gd name="connsiteY4" fmla="*/ 820474 h 1019392"/>
                <a:gd name="connsiteX5" fmla="*/ 135416 w 1358789"/>
                <a:gd name="connsiteY5" fmla="*/ 841048 h 1019392"/>
                <a:gd name="connsiteX6" fmla="*/ 128787 w 1358789"/>
                <a:gd name="connsiteY6" fmla="*/ 958777 h 1019392"/>
                <a:gd name="connsiteX7" fmla="*/ 161248 w 1358789"/>
                <a:gd name="connsiteY7" fmla="*/ 1000610 h 1019392"/>
                <a:gd name="connsiteX8" fmla="*/ 205139 w 1358789"/>
                <a:gd name="connsiteY8" fmla="*/ 1002668 h 1019392"/>
                <a:gd name="connsiteX9" fmla="*/ 239201 w 1358789"/>
                <a:gd name="connsiteY9" fmla="*/ 979351 h 1019392"/>
                <a:gd name="connsiteX10" fmla="*/ 255431 w 1358789"/>
                <a:gd name="connsiteY10" fmla="*/ 919915 h 1019392"/>
                <a:gd name="connsiteX11" fmla="*/ 273948 w 1358789"/>
                <a:gd name="connsiteY11" fmla="*/ 791670 h 1019392"/>
                <a:gd name="connsiteX12" fmla="*/ 281720 w 1358789"/>
                <a:gd name="connsiteY12" fmla="*/ 778183 h 1019392"/>
                <a:gd name="connsiteX13" fmla="*/ 294065 w 1358789"/>
                <a:gd name="connsiteY13" fmla="*/ 789155 h 1019392"/>
                <a:gd name="connsiteX14" fmla="*/ 300923 w 1358789"/>
                <a:gd name="connsiteY14" fmla="*/ 829618 h 1019392"/>
                <a:gd name="connsiteX15" fmla="*/ 304580 w 1358789"/>
                <a:gd name="connsiteY15" fmla="*/ 935459 h 1019392"/>
                <a:gd name="connsiteX16" fmla="*/ 361959 w 1358789"/>
                <a:gd name="connsiteY16" fmla="*/ 1012726 h 1019392"/>
                <a:gd name="connsiteX17" fmla="*/ 978950 w 1358789"/>
                <a:gd name="connsiteY17" fmla="*/ 1019356 h 1019392"/>
                <a:gd name="connsiteX18" fmla="*/ 1071076 w 1358789"/>
                <a:gd name="connsiteY18" fmla="*/ 945289 h 1019392"/>
                <a:gd name="connsiteX19" fmla="*/ 1086164 w 1358789"/>
                <a:gd name="connsiteY19" fmla="*/ 793270 h 1019392"/>
                <a:gd name="connsiteX20" fmla="*/ 1130283 w 1358789"/>
                <a:gd name="connsiteY20" fmla="*/ 756008 h 1019392"/>
                <a:gd name="connsiteX21" fmla="*/ 1296476 w 1358789"/>
                <a:gd name="connsiteY21" fmla="*/ 756237 h 1019392"/>
                <a:gd name="connsiteX22" fmla="*/ 1357740 w 1358789"/>
                <a:gd name="connsiteY22" fmla="*/ 602389 h 1019392"/>
                <a:gd name="connsiteX23" fmla="*/ 1278188 w 1358789"/>
                <a:gd name="connsiteY23" fmla="*/ 494719 h 1019392"/>
                <a:gd name="connsiteX24" fmla="*/ 1145828 w 1358789"/>
                <a:gd name="connsiteY24" fmla="*/ 514378 h 1019392"/>
                <a:gd name="connsiteX25" fmla="*/ 1108566 w 1358789"/>
                <a:gd name="connsiteY25" fmla="*/ 531523 h 1019392"/>
                <a:gd name="connsiteX26" fmla="*/ 1088678 w 1358789"/>
                <a:gd name="connsiteY26" fmla="*/ 521008 h 1019392"/>
                <a:gd name="connsiteX27" fmla="*/ 1087535 w 1358789"/>
                <a:gd name="connsiteY27" fmla="*/ 500662 h 1019392"/>
                <a:gd name="connsiteX28" fmla="*/ 1086621 w 1358789"/>
                <a:gd name="connsiteY28" fmla="*/ 382933 h 1019392"/>
                <a:gd name="connsiteX29" fmla="*/ 1010954 w 1358789"/>
                <a:gd name="connsiteY29" fmla="*/ 292636 h 1019392"/>
                <a:gd name="connsiteX30" fmla="*/ 905570 w 1358789"/>
                <a:gd name="connsiteY30" fmla="*/ 284635 h 1019392"/>
                <a:gd name="connsiteX31" fmla="*/ 873108 w 1358789"/>
                <a:gd name="connsiteY31" fmla="*/ 284635 h 1019392"/>
                <a:gd name="connsiteX32" fmla="*/ 837904 w 1358789"/>
                <a:gd name="connsiteY32" fmla="*/ 287607 h 1019392"/>
                <a:gd name="connsiteX33" fmla="*/ 803157 w 1358789"/>
                <a:gd name="connsiteY33" fmla="*/ 252174 h 1019392"/>
                <a:gd name="connsiteX34" fmla="*/ 812758 w 1358789"/>
                <a:gd name="connsiteY34" fmla="*/ 206225 h 1019392"/>
                <a:gd name="connsiteX35" fmla="*/ 821673 w 1358789"/>
                <a:gd name="connsiteY35" fmla="*/ 127587 h 1019392"/>
                <a:gd name="connsiteX36" fmla="*/ 729548 w 1358789"/>
                <a:gd name="connsiteY36" fmla="*/ 12373 h 1019392"/>
                <a:gd name="connsiteX37" fmla="*/ 531351 w 1358789"/>
                <a:gd name="connsiteY37" fmla="*/ 61979 h 1019392"/>
                <a:gd name="connsiteX38" fmla="*/ 514664 w 1358789"/>
                <a:gd name="connsiteY38" fmla="*/ 193195 h 1019392"/>
                <a:gd name="connsiteX39" fmla="*/ 537981 w 1358789"/>
                <a:gd name="connsiteY39" fmla="*/ 259946 h 1019392"/>
                <a:gd name="connsiteX40" fmla="*/ 521064 w 1358789"/>
                <a:gd name="connsiteY40" fmla="*/ 282806 h 1019392"/>
                <a:gd name="connsiteX41" fmla="*/ 420023 w 1358789"/>
                <a:gd name="connsiteY41" fmla="*/ 266119 h 1019392"/>
                <a:gd name="connsiteX42" fmla="*/ 411794 w 1358789"/>
                <a:gd name="connsiteY42" fmla="*/ 263375 h 1019392"/>
                <a:gd name="connsiteX43" fmla="*/ 316010 w 1358789"/>
                <a:gd name="connsiteY43" fmla="*/ 235258 h 1019392"/>
                <a:gd name="connsiteX44" fmla="*/ 287664 w 1358789"/>
                <a:gd name="connsiteY44" fmla="*/ 208054 h 1019392"/>
                <a:gd name="connsiteX45" fmla="*/ 253145 w 1358789"/>
                <a:gd name="connsiteY45" fmla="*/ 133988 h 1019392"/>
                <a:gd name="connsiteX46" fmla="*/ 55863 w 1358789"/>
                <a:gd name="connsiteY46" fmla="*/ 113185 h 1019392"/>
                <a:gd name="connsiteX47" fmla="*/ 78266 w 1358789"/>
                <a:gd name="connsiteY47" fmla="*/ 334470 h 1019392"/>
                <a:gd name="connsiteX48" fmla="*/ 93811 w 1358789"/>
                <a:gd name="connsiteY48" fmla="*/ 342928 h 1019392"/>
                <a:gd name="connsiteX49" fmla="*/ 102269 w 1358789"/>
                <a:gd name="connsiteY49" fmla="*/ 375389 h 1019392"/>
                <a:gd name="connsiteX50" fmla="*/ 17230 w 1358789"/>
                <a:gd name="connsiteY50" fmla="*/ 508892 h 1019392"/>
                <a:gd name="connsiteX51" fmla="*/ 253602 w 1358789"/>
                <a:gd name="connsiteY51" fmla="*/ 786641 h 1019392"/>
                <a:gd name="connsiteX52" fmla="*/ 246973 w 1358789"/>
                <a:gd name="connsiteY52" fmla="*/ 853849 h 1019392"/>
                <a:gd name="connsiteX53" fmla="*/ 225027 w 1358789"/>
                <a:gd name="connsiteY53" fmla="*/ 960148 h 1019392"/>
                <a:gd name="connsiteX54" fmla="*/ 179079 w 1358789"/>
                <a:gd name="connsiteY54" fmla="*/ 982322 h 1019392"/>
                <a:gd name="connsiteX55" fmla="*/ 150961 w 1358789"/>
                <a:gd name="connsiteY55" fmla="*/ 951461 h 1019392"/>
                <a:gd name="connsiteX56" fmla="*/ 150961 w 1358789"/>
                <a:gd name="connsiteY56" fmla="*/ 925172 h 1019392"/>
                <a:gd name="connsiteX57" fmla="*/ 156447 w 1358789"/>
                <a:gd name="connsiteY57" fmla="*/ 804929 h 1019392"/>
                <a:gd name="connsiteX58" fmla="*/ 184337 w 1358789"/>
                <a:gd name="connsiteY58" fmla="*/ 778868 h 1019392"/>
                <a:gd name="connsiteX59" fmla="*/ 196224 w 1358789"/>
                <a:gd name="connsiteY59" fmla="*/ 779783 h 1019392"/>
                <a:gd name="connsiteX60" fmla="*/ 239429 w 1358789"/>
                <a:gd name="connsiteY60" fmla="*/ 775439 h 1019392"/>
                <a:gd name="connsiteX61" fmla="*/ 253602 w 1358789"/>
                <a:gd name="connsiteY61" fmla="*/ 786641 h 1019392"/>
                <a:gd name="connsiteX62" fmla="*/ 513292 w 1358789"/>
                <a:gd name="connsiteY62" fmla="*/ 304523 h 1019392"/>
                <a:gd name="connsiteX63" fmla="*/ 541638 w 1358789"/>
                <a:gd name="connsiteY63" fmla="*/ 299037 h 1019392"/>
                <a:gd name="connsiteX64" fmla="*/ 560612 w 1358789"/>
                <a:gd name="connsiteY64" fmla="*/ 248745 h 1019392"/>
                <a:gd name="connsiteX65" fmla="*/ 535009 w 1358789"/>
                <a:gd name="connsiteY65" fmla="*/ 176965 h 1019392"/>
                <a:gd name="connsiteX66" fmla="*/ 537295 w 1358789"/>
                <a:gd name="connsiteY66" fmla="*/ 112728 h 1019392"/>
                <a:gd name="connsiteX67" fmla="*/ 658453 w 1358789"/>
                <a:gd name="connsiteY67" fmla="*/ 23574 h 1019392"/>
                <a:gd name="connsiteX68" fmla="*/ 722232 w 1358789"/>
                <a:gd name="connsiteY68" fmla="*/ 32489 h 1019392"/>
                <a:gd name="connsiteX69" fmla="*/ 734577 w 1358789"/>
                <a:gd name="connsiteY69" fmla="*/ 36604 h 1019392"/>
                <a:gd name="connsiteX70" fmla="*/ 734577 w 1358789"/>
                <a:gd name="connsiteY70" fmla="*/ 36604 h 1019392"/>
                <a:gd name="connsiteX71" fmla="*/ 738463 w 1358789"/>
                <a:gd name="connsiteY71" fmla="*/ 38204 h 1019392"/>
                <a:gd name="connsiteX72" fmla="*/ 738692 w 1358789"/>
                <a:gd name="connsiteY72" fmla="*/ 38204 h 1019392"/>
                <a:gd name="connsiteX73" fmla="*/ 742349 w 1358789"/>
                <a:gd name="connsiteY73" fmla="*/ 39805 h 1019392"/>
                <a:gd name="connsiteX74" fmla="*/ 742578 w 1358789"/>
                <a:gd name="connsiteY74" fmla="*/ 40033 h 1019392"/>
                <a:gd name="connsiteX75" fmla="*/ 746007 w 1358789"/>
                <a:gd name="connsiteY75" fmla="*/ 41633 h 1019392"/>
                <a:gd name="connsiteX76" fmla="*/ 746235 w 1358789"/>
                <a:gd name="connsiteY76" fmla="*/ 41862 h 1019392"/>
                <a:gd name="connsiteX77" fmla="*/ 749664 w 1358789"/>
                <a:gd name="connsiteY77" fmla="*/ 43691 h 1019392"/>
                <a:gd name="connsiteX78" fmla="*/ 749664 w 1358789"/>
                <a:gd name="connsiteY78" fmla="*/ 43691 h 1019392"/>
                <a:gd name="connsiteX79" fmla="*/ 770467 w 1358789"/>
                <a:gd name="connsiteY79" fmla="*/ 59236 h 1019392"/>
                <a:gd name="connsiteX80" fmla="*/ 770467 w 1358789"/>
                <a:gd name="connsiteY80" fmla="*/ 59236 h 1019392"/>
                <a:gd name="connsiteX81" fmla="*/ 772753 w 1358789"/>
                <a:gd name="connsiteY81" fmla="*/ 61522 h 1019392"/>
                <a:gd name="connsiteX82" fmla="*/ 773210 w 1358789"/>
                <a:gd name="connsiteY82" fmla="*/ 61979 h 1019392"/>
                <a:gd name="connsiteX83" fmla="*/ 775268 w 1358789"/>
                <a:gd name="connsiteY83" fmla="*/ 64265 h 1019392"/>
                <a:gd name="connsiteX84" fmla="*/ 775725 w 1358789"/>
                <a:gd name="connsiteY84" fmla="*/ 64722 h 1019392"/>
                <a:gd name="connsiteX85" fmla="*/ 777554 w 1358789"/>
                <a:gd name="connsiteY85" fmla="*/ 67008 h 1019392"/>
                <a:gd name="connsiteX86" fmla="*/ 778011 w 1358789"/>
                <a:gd name="connsiteY86" fmla="*/ 67694 h 1019392"/>
                <a:gd name="connsiteX87" fmla="*/ 779611 w 1358789"/>
                <a:gd name="connsiteY87" fmla="*/ 69980 h 1019392"/>
                <a:gd name="connsiteX88" fmla="*/ 780068 w 1358789"/>
                <a:gd name="connsiteY88" fmla="*/ 70666 h 1019392"/>
                <a:gd name="connsiteX89" fmla="*/ 781668 w 1358789"/>
                <a:gd name="connsiteY89" fmla="*/ 72952 h 1019392"/>
                <a:gd name="connsiteX90" fmla="*/ 782126 w 1358789"/>
                <a:gd name="connsiteY90" fmla="*/ 73637 h 1019392"/>
                <a:gd name="connsiteX91" fmla="*/ 783726 w 1358789"/>
                <a:gd name="connsiteY91" fmla="*/ 76152 h 1019392"/>
                <a:gd name="connsiteX92" fmla="*/ 784183 w 1358789"/>
                <a:gd name="connsiteY92" fmla="*/ 76838 h 1019392"/>
                <a:gd name="connsiteX93" fmla="*/ 785555 w 1358789"/>
                <a:gd name="connsiteY93" fmla="*/ 79352 h 1019392"/>
                <a:gd name="connsiteX94" fmla="*/ 785783 w 1358789"/>
                <a:gd name="connsiteY94" fmla="*/ 79810 h 1019392"/>
                <a:gd name="connsiteX95" fmla="*/ 791498 w 1358789"/>
                <a:gd name="connsiteY95" fmla="*/ 92383 h 1019392"/>
                <a:gd name="connsiteX96" fmla="*/ 791955 w 1358789"/>
                <a:gd name="connsiteY96" fmla="*/ 93526 h 1019392"/>
                <a:gd name="connsiteX97" fmla="*/ 792870 w 1358789"/>
                <a:gd name="connsiteY97" fmla="*/ 96040 h 1019392"/>
                <a:gd name="connsiteX98" fmla="*/ 793327 w 1358789"/>
                <a:gd name="connsiteY98" fmla="*/ 97640 h 1019392"/>
                <a:gd name="connsiteX99" fmla="*/ 794013 w 1358789"/>
                <a:gd name="connsiteY99" fmla="*/ 99926 h 1019392"/>
                <a:gd name="connsiteX100" fmla="*/ 794470 w 1358789"/>
                <a:gd name="connsiteY100" fmla="*/ 101755 h 1019392"/>
                <a:gd name="connsiteX101" fmla="*/ 795156 w 1358789"/>
                <a:gd name="connsiteY101" fmla="*/ 104041 h 1019392"/>
                <a:gd name="connsiteX102" fmla="*/ 795613 w 1358789"/>
                <a:gd name="connsiteY102" fmla="*/ 106099 h 1019392"/>
                <a:gd name="connsiteX103" fmla="*/ 796299 w 1358789"/>
                <a:gd name="connsiteY103" fmla="*/ 108385 h 1019392"/>
                <a:gd name="connsiteX104" fmla="*/ 796756 w 1358789"/>
                <a:gd name="connsiteY104" fmla="*/ 110671 h 1019392"/>
                <a:gd name="connsiteX105" fmla="*/ 797213 w 1358789"/>
                <a:gd name="connsiteY105" fmla="*/ 112957 h 1019392"/>
                <a:gd name="connsiteX106" fmla="*/ 797670 w 1358789"/>
                <a:gd name="connsiteY106" fmla="*/ 115243 h 1019392"/>
                <a:gd name="connsiteX107" fmla="*/ 798128 w 1358789"/>
                <a:gd name="connsiteY107" fmla="*/ 117529 h 1019392"/>
                <a:gd name="connsiteX108" fmla="*/ 798585 w 1358789"/>
                <a:gd name="connsiteY108" fmla="*/ 120043 h 1019392"/>
                <a:gd name="connsiteX109" fmla="*/ 799042 w 1358789"/>
                <a:gd name="connsiteY109" fmla="*/ 122101 h 1019392"/>
                <a:gd name="connsiteX110" fmla="*/ 799499 w 1358789"/>
                <a:gd name="connsiteY110" fmla="*/ 124844 h 1019392"/>
                <a:gd name="connsiteX111" fmla="*/ 799956 w 1358789"/>
                <a:gd name="connsiteY111" fmla="*/ 126901 h 1019392"/>
                <a:gd name="connsiteX112" fmla="*/ 800414 w 1358789"/>
                <a:gd name="connsiteY112" fmla="*/ 130102 h 1019392"/>
                <a:gd name="connsiteX113" fmla="*/ 800642 w 1358789"/>
                <a:gd name="connsiteY113" fmla="*/ 131702 h 1019392"/>
                <a:gd name="connsiteX114" fmla="*/ 801328 w 1358789"/>
                <a:gd name="connsiteY114" fmla="*/ 136731 h 1019392"/>
                <a:gd name="connsiteX115" fmla="*/ 791270 w 1358789"/>
                <a:gd name="connsiteY115" fmla="*/ 203254 h 1019392"/>
                <a:gd name="connsiteX116" fmla="*/ 783497 w 1358789"/>
                <a:gd name="connsiteY116" fmla="*/ 227028 h 1019392"/>
                <a:gd name="connsiteX117" fmla="*/ 776182 w 1358789"/>
                <a:gd name="connsiteY117" fmla="*/ 251031 h 1019392"/>
                <a:gd name="connsiteX118" fmla="*/ 776182 w 1358789"/>
                <a:gd name="connsiteY118" fmla="*/ 251031 h 1019392"/>
                <a:gd name="connsiteX119" fmla="*/ 775268 w 1358789"/>
                <a:gd name="connsiteY119" fmla="*/ 254917 h 1019392"/>
                <a:gd name="connsiteX120" fmla="*/ 775268 w 1358789"/>
                <a:gd name="connsiteY120" fmla="*/ 255603 h 1019392"/>
                <a:gd name="connsiteX121" fmla="*/ 774810 w 1358789"/>
                <a:gd name="connsiteY121" fmla="*/ 258803 h 1019392"/>
                <a:gd name="connsiteX122" fmla="*/ 774810 w 1358789"/>
                <a:gd name="connsiteY122" fmla="*/ 259032 h 1019392"/>
                <a:gd name="connsiteX123" fmla="*/ 774582 w 1358789"/>
                <a:gd name="connsiteY123" fmla="*/ 262461 h 1019392"/>
                <a:gd name="connsiteX124" fmla="*/ 774582 w 1358789"/>
                <a:gd name="connsiteY124" fmla="*/ 262461 h 1019392"/>
                <a:gd name="connsiteX125" fmla="*/ 774582 w 1358789"/>
                <a:gd name="connsiteY125" fmla="*/ 266119 h 1019392"/>
                <a:gd name="connsiteX126" fmla="*/ 793784 w 1358789"/>
                <a:gd name="connsiteY126" fmla="*/ 296294 h 1019392"/>
                <a:gd name="connsiteX127" fmla="*/ 844076 w 1358789"/>
                <a:gd name="connsiteY127" fmla="*/ 308638 h 1019392"/>
                <a:gd name="connsiteX128" fmla="*/ 966606 w 1358789"/>
                <a:gd name="connsiteY128" fmla="*/ 308410 h 1019392"/>
                <a:gd name="connsiteX129" fmla="*/ 969349 w 1358789"/>
                <a:gd name="connsiteY129" fmla="*/ 308638 h 1019392"/>
                <a:gd name="connsiteX130" fmla="*/ 978264 w 1358789"/>
                <a:gd name="connsiteY130" fmla="*/ 309781 h 1019392"/>
                <a:gd name="connsiteX131" fmla="*/ 981922 w 1358789"/>
                <a:gd name="connsiteY131" fmla="*/ 310238 h 1019392"/>
                <a:gd name="connsiteX132" fmla="*/ 990380 w 1358789"/>
                <a:gd name="connsiteY132" fmla="*/ 311381 h 1019392"/>
                <a:gd name="connsiteX133" fmla="*/ 993809 w 1358789"/>
                <a:gd name="connsiteY133" fmla="*/ 311839 h 1019392"/>
                <a:gd name="connsiteX134" fmla="*/ 1005468 w 1358789"/>
                <a:gd name="connsiteY134" fmla="*/ 313667 h 1019392"/>
                <a:gd name="connsiteX135" fmla="*/ 1025356 w 1358789"/>
                <a:gd name="connsiteY135" fmla="*/ 318468 h 1019392"/>
                <a:gd name="connsiteX136" fmla="*/ 1041129 w 1358789"/>
                <a:gd name="connsiteY136" fmla="*/ 326240 h 1019392"/>
                <a:gd name="connsiteX137" fmla="*/ 1058960 w 1358789"/>
                <a:gd name="connsiteY137" fmla="*/ 346586 h 1019392"/>
                <a:gd name="connsiteX138" fmla="*/ 1063075 w 1358789"/>
                <a:gd name="connsiteY138" fmla="*/ 357559 h 1019392"/>
                <a:gd name="connsiteX139" fmla="*/ 1064675 w 1358789"/>
                <a:gd name="connsiteY139" fmla="*/ 363731 h 1019392"/>
                <a:gd name="connsiteX140" fmla="*/ 1066504 w 1358789"/>
                <a:gd name="connsiteY140" fmla="*/ 377447 h 1019392"/>
                <a:gd name="connsiteX141" fmla="*/ 1067418 w 1358789"/>
                <a:gd name="connsiteY141" fmla="*/ 394363 h 1019392"/>
                <a:gd name="connsiteX142" fmla="*/ 1068104 w 1358789"/>
                <a:gd name="connsiteY142" fmla="*/ 411280 h 1019392"/>
                <a:gd name="connsiteX143" fmla="*/ 1068561 w 1358789"/>
                <a:gd name="connsiteY143" fmla="*/ 436654 h 1019392"/>
                <a:gd name="connsiteX144" fmla="*/ 1068333 w 1358789"/>
                <a:gd name="connsiteY144" fmla="*/ 453571 h 1019392"/>
                <a:gd name="connsiteX145" fmla="*/ 1067190 w 1358789"/>
                <a:gd name="connsiteY145" fmla="*/ 478945 h 1019392"/>
                <a:gd name="connsiteX146" fmla="*/ 1064904 w 1358789"/>
                <a:gd name="connsiteY146" fmla="*/ 504320 h 1019392"/>
                <a:gd name="connsiteX147" fmla="*/ 1063989 w 1358789"/>
                <a:gd name="connsiteY147" fmla="*/ 512778 h 1019392"/>
                <a:gd name="connsiteX148" fmla="*/ 1063989 w 1358789"/>
                <a:gd name="connsiteY148" fmla="*/ 527180 h 1019392"/>
                <a:gd name="connsiteX149" fmla="*/ 1075877 w 1358789"/>
                <a:gd name="connsiteY149" fmla="*/ 550268 h 1019392"/>
                <a:gd name="connsiteX150" fmla="*/ 1079534 w 1358789"/>
                <a:gd name="connsiteY150" fmla="*/ 552783 h 1019392"/>
                <a:gd name="connsiteX151" fmla="*/ 1113824 w 1358789"/>
                <a:gd name="connsiteY151" fmla="*/ 553926 h 1019392"/>
                <a:gd name="connsiteX152" fmla="*/ 1130055 w 1358789"/>
                <a:gd name="connsiteY152" fmla="*/ 547297 h 1019392"/>
                <a:gd name="connsiteX153" fmla="*/ 1155887 w 1358789"/>
                <a:gd name="connsiteY153" fmla="*/ 533352 h 1019392"/>
                <a:gd name="connsiteX154" fmla="*/ 1168917 w 1358789"/>
                <a:gd name="connsiteY154" fmla="*/ 525351 h 1019392"/>
                <a:gd name="connsiteX155" fmla="*/ 1196120 w 1358789"/>
                <a:gd name="connsiteY155" fmla="*/ 514607 h 1019392"/>
                <a:gd name="connsiteX156" fmla="*/ 1217151 w 1358789"/>
                <a:gd name="connsiteY156" fmla="*/ 510721 h 1019392"/>
                <a:gd name="connsiteX157" fmla="*/ 1231553 w 1358789"/>
                <a:gd name="connsiteY157" fmla="*/ 510263 h 1019392"/>
                <a:gd name="connsiteX158" fmla="*/ 1253499 w 1358789"/>
                <a:gd name="connsiteY158" fmla="*/ 512321 h 1019392"/>
                <a:gd name="connsiteX159" fmla="*/ 1268358 w 1358789"/>
                <a:gd name="connsiteY159" fmla="*/ 515521 h 1019392"/>
                <a:gd name="connsiteX160" fmla="*/ 1299905 w 1358789"/>
                <a:gd name="connsiteY160" fmla="*/ 531295 h 1019392"/>
                <a:gd name="connsiteX161" fmla="*/ 1308134 w 1358789"/>
                <a:gd name="connsiteY161" fmla="*/ 538610 h 1019392"/>
                <a:gd name="connsiteX162" fmla="*/ 1317964 w 1358789"/>
                <a:gd name="connsiteY162" fmla="*/ 550040 h 1019392"/>
                <a:gd name="connsiteX163" fmla="*/ 1324365 w 1358789"/>
                <a:gd name="connsiteY163" fmla="*/ 559870 h 1019392"/>
                <a:gd name="connsiteX164" fmla="*/ 1326194 w 1358789"/>
                <a:gd name="connsiteY164" fmla="*/ 563527 h 1019392"/>
                <a:gd name="connsiteX165" fmla="*/ 1329623 w 1358789"/>
                <a:gd name="connsiteY165" fmla="*/ 571071 h 1019392"/>
                <a:gd name="connsiteX166" fmla="*/ 1332594 w 1358789"/>
                <a:gd name="connsiteY166" fmla="*/ 579072 h 1019392"/>
                <a:gd name="connsiteX167" fmla="*/ 1333966 w 1358789"/>
                <a:gd name="connsiteY167" fmla="*/ 583187 h 1019392"/>
                <a:gd name="connsiteX168" fmla="*/ 1337624 w 1358789"/>
                <a:gd name="connsiteY168" fmla="*/ 601246 h 1019392"/>
                <a:gd name="connsiteX169" fmla="*/ 1338538 w 1358789"/>
                <a:gd name="connsiteY169" fmla="*/ 611076 h 1019392"/>
                <a:gd name="connsiteX170" fmla="*/ 1338995 w 1358789"/>
                <a:gd name="connsiteY170" fmla="*/ 625706 h 1019392"/>
                <a:gd name="connsiteX171" fmla="*/ 1338995 w 1358789"/>
                <a:gd name="connsiteY171" fmla="*/ 632107 h 1019392"/>
                <a:gd name="connsiteX172" fmla="*/ 1338767 w 1358789"/>
                <a:gd name="connsiteY172" fmla="*/ 635308 h 1019392"/>
                <a:gd name="connsiteX173" fmla="*/ 1337624 w 1358789"/>
                <a:gd name="connsiteY173" fmla="*/ 649024 h 1019392"/>
                <a:gd name="connsiteX174" fmla="*/ 1337166 w 1358789"/>
                <a:gd name="connsiteY174" fmla="*/ 652453 h 1019392"/>
                <a:gd name="connsiteX175" fmla="*/ 1238640 w 1358789"/>
                <a:gd name="connsiteY175" fmla="*/ 753037 h 1019392"/>
                <a:gd name="connsiteX176" fmla="*/ 1161830 w 1358789"/>
                <a:gd name="connsiteY176" fmla="*/ 740692 h 1019392"/>
                <a:gd name="connsiteX177" fmla="*/ 1147428 w 1358789"/>
                <a:gd name="connsiteY177" fmla="*/ 734749 h 1019392"/>
                <a:gd name="connsiteX178" fmla="*/ 1140113 w 1358789"/>
                <a:gd name="connsiteY178" fmla="*/ 732920 h 1019392"/>
                <a:gd name="connsiteX179" fmla="*/ 1132569 w 1358789"/>
                <a:gd name="connsiteY179" fmla="*/ 731777 h 1019392"/>
                <a:gd name="connsiteX180" fmla="*/ 1109481 w 1358789"/>
                <a:gd name="connsiteY180" fmla="*/ 731777 h 1019392"/>
                <a:gd name="connsiteX181" fmla="*/ 1101708 w 1358789"/>
                <a:gd name="connsiteY181" fmla="*/ 732691 h 1019392"/>
                <a:gd name="connsiteX182" fmla="*/ 1078848 w 1358789"/>
                <a:gd name="connsiteY182" fmla="*/ 741835 h 1019392"/>
                <a:gd name="connsiteX183" fmla="*/ 1075419 w 1358789"/>
                <a:gd name="connsiteY183" fmla="*/ 745950 h 1019392"/>
                <a:gd name="connsiteX184" fmla="*/ 1069247 w 1358789"/>
                <a:gd name="connsiteY184" fmla="*/ 764238 h 1019392"/>
                <a:gd name="connsiteX185" fmla="*/ 1068104 w 1358789"/>
                <a:gd name="connsiteY185" fmla="*/ 771553 h 1019392"/>
                <a:gd name="connsiteX186" fmla="*/ 1066275 w 1358789"/>
                <a:gd name="connsiteY186" fmla="*/ 786184 h 1019392"/>
                <a:gd name="connsiteX187" fmla="*/ 1064904 w 1358789"/>
                <a:gd name="connsiteY187" fmla="*/ 800814 h 1019392"/>
                <a:gd name="connsiteX188" fmla="*/ 1064218 w 1358789"/>
                <a:gd name="connsiteY188" fmla="*/ 815444 h 1019392"/>
                <a:gd name="connsiteX189" fmla="*/ 1064218 w 1358789"/>
                <a:gd name="connsiteY189" fmla="*/ 822760 h 1019392"/>
                <a:gd name="connsiteX190" fmla="*/ 1063761 w 1358789"/>
                <a:gd name="connsiteY190" fmla="*/ 846077 h 1019392"/>
                <a:gd name="connsiteX191" fmla="*/ 1061475 w 1358789"/>
                <a:gd name="connsiteY191" fmla="*/ 869165 h 1019392"/>
                <a:gd name="connsiteX192" fmla="*/ 1058046 w 1358789"/>
                <a:gd name="connsiteY192" fmla="*/ 892025 h 1019392"/>
                <a:gd name="connsiteX193" fmla="*/ 1053931 w 1358789"/>
                <a:gd name="connsiteY193" fmla="*/ 914885 h 1019392"/>
                <a:gd name="connsiteX194" fmla="*/ 1050959 w 1358789"/>
                <a:gd name="connsiteY194" fmla="*/ 929973 h 1019392"/>
                <a:gd name="connsiteX195" fmla="*/ 1047987 w 1358789"/>
                <a:gd name="connsiteY195" fmla="*/ 945061 h 1019392"/>
                <a:gd name="connsiteX196" fmla="*/ 1046387 w 1358789"/>
                <a:gd name="connsiteY196" fmla="*/ 952147 h 1019392"/>
                <a:gd name="connsiteX197" fmla="*/ 1044330 w 1358789"/>
                <a:gd name="connsiteY197" fmla="*/ 959234 h 1019392"/>
                <a:gd name="connsiteX198" fmla="*/ 1041587 w 1358789"/>
                <a:gd name="connsiteY198" fmla="*/ 966092 h 1019392"/>
                <a:gd name="connsiteX199" fmla="*/ 1037929 w 1358789"/>
                <a:gd name="connsiteY199" fmla="*/ 972493 h 1019392"/>
                <a:gd name="connsiteX200" fmla="*/ 1031071 w 1358789"/>
                <a:gd name="connsiteY200" fmla="*/ 981179 h 1019392"/>
                <a:gd name="connsiteX201" fmla="*/ 1002039 w 1358789"/>
                <a:gd name="connsiteY201" fmla="*/ 993524 h 1019392"/>
                <a:gd name="connsiteX202" fmla="*/ 987180 w 1358789"/>
                <a:gd name="connsiteY202" fmla="*/ 993752 h 1019392"/>
                <a:gd name="connsiteX203" fmla="*/ 981008 w 1358789"/>
                <a:gd name="connsiteY203" fmla="*/ 993752 h 1019392"/>
                <a:gd name="connsiteX204" fmla="*/ 977807 w 1358789"/>
                <a:gd name="connsiteY204" fmla="*/ 993752 h 1019392"/>
                <a:gd name="connsiteX205" fmla="*/ 970949 w 1358789"/>
                <a:gd name="connsiteY205" fmla="*/ 993752 h 1019392"/>
                <a:gd name="connsiteX206" fmla="*/ 967292 w 1358789"/>
                <a:gd name="connsiteY206" fmla="*/ 993752 h 1019392"/>
                <a:gd name="connsiteX207" fmla="*/ 959748 w 1358789"/>
                <a:gd name="connsiteY207" fmla="*/ 993752 h 1019392"/>
                <a:gd name="connsiteX208" fmla="*/ 947403 w 1358789"/>
                <a:gd name="connsiteY208" fmla="*/ 993981 h 1019392"/>
                <a:gd name="connsiteX209" fmla="*/ 938717 w 1358789"/>
                <a:gd name="connsiteY209" fmla="*/ 994210 h 1019392"/>
                <a:gd name="connsiteX210" fmla="*/ 934145 w 1358789"/>
                <a:gd name="connsiteY210" fmla="*/ 994210 h 1019392"/>
                <a:gd name="connsiteX211" fmla="*/ 919971 w 1358789"/>
                <a:gd name="connsiteY211" fmla="*/ 994438 h 1019392"/>
                <a:gd name="connsiteX212" fmla="*/ 899626 w 1358789"/>
                <a:gd name="connsiteY212" fmla="*/ 994667 h 1019392"/>
                <a:gd name="connsiteX213" fmla="*/ 860764 w 1358789"/>
                <a:gd name="connsiteY213" fmla="*/ 995124 h 1019392"/>
                <a:gd name="connsiteX214" fmla="*/ 849105 w 1358789"/>
                <a:gd name="connsiteY214" fmla="*/ 995353 h 1019392"/>
                <a:gd name="connsiteX215" fmla="*/ 687714 w 1358789"/>
                <a:gd name="connsiteY215" fmla="*/ 996724 h 1019392"/>
                <a:gd name="connsiteX216" fmla="*/ 681084 w 1358789"/>
                <a:gd name="connsiteY216" fmla="*/ 996724 h 1019392"/>
                <a:gd name="connsiteX217" fmla="*/ 667597 w 1358789"/>
                <a:gd name="connsiteY217" fmla="*/ 996724 h 1019392"/>
                <a:gd name="connsiteX218" fmla="*/ 660968 w 1358789"/>
                <a:gd name="connsiteY218" fmla="*/ 996724 h 1019392"/>
                <a:gd name="connsiteX219" fmla="*/ 620963 w 1358789"/>
                <a:gd name="connsiteY219" fmla="*/ 996724 h 1019392"/>
                <a:gd name="connsiteX220" fmla="*/ 620963 w 1358789"/>
                <a:gd name="connsiteY220" fmla="*/ 996724 h 1019392"/>
                <a:gd name="connsiteX221" fmla="*/ 532037 w 1358789"/>
                <a:gd name="connsiteY221" fmla="*/ 996496 h 1019392"/>
                <a:gd name="connsiteX222" fmla="*/ 508491 w 1358789"/>
                <a:gd name="connsiteY222" fmla="*/ 996267 h 1019392"/>
                <a:gd name="connsiteX223" fmla="*/ 480602 w 1358789"/>
                <a:gd name="connsiteY223" fmla="*/ 995810 h 1019392"/>
                <a:gd name="connsiteX224" fmla="*/ 475344 w 1358789"/>
                <a:gd name="connsiteY224" fmla="*/ 995810 h 1019392"/>
                <a:gd name="connsiteX225" fmla="*/ 454999 w 1358789"/>
                <a:gd name="connsiteY225" fmla="*/ 995353 h 1019392"/>
                <a:gd name="connsiteX226" fmla="*/ 450198 w 1358789"/>
                <a:gd name="connsiteY226" fmla="*/ 995124 h 1019392"/>
                <a:gd name="connsiteX227" fmla="*/ 445398 w 1358789"/>
                <a:gd name="connsiteY227" fmla="*/ 994895 h 1019392"/>
                <a:gd name="connsiteX228" fmla="*/ 436254 w 1358789"/>
                <a:gd name="connsiteY228" fmla="*/ 994667 h 1019392"/>
                <a:gd name="connsiteX229" fmla="*/ 427338 w 1358789"/>
                <a:gd name="connsiteY229" fmla="*/ 994438 h 1019392"/>
                <a:gd name="connsiteX230" fmla="*/ 418880 w 1358789"/>
                <a:gd name="connsiteY230" fmla="*/ 994210 h 1019392"/>
                <a:gd name="connsiteX231" fmla="*/ 411108 w 1358789"/>
                <a:gd name="connsiteY231" fmla="*/ 993981 h 1019392"/>
                <a:gd name="connsiteX232" fmla="*/ 407222 w 1358789"/>
                <a:gd name="connsiteY232" fmla="*/ 993752 h 1019392"/>
                <a:gd name="connsiteX233" fmla="*/ 400135 w 1358789"/>
                <a:gd name="connsiteY233" fmla="*/ 993295 h 1019392"/>
                <a:gd name="connsiteX234" fmla="*/ 396706 w 1358789"/>
                <a:gd name="connsiteY234" fmla="*/ 993067 h 1019392"/>
                <a:gd name="connsiteX235" fmla="*/ 393277 w 1358789"/>
                <a:gd name="connsiteY235" fmla="*/ 992838 h 1019392"/>
                <a:gd name="connsiteX236" fmla="*/ 387562 w 1358789"/>
                <a:gd name="connsiteY236" fmla="*/ 992381 h 1019392"/>
                <a:gd name="connsiteX237" fmla="*/ 384362 w 1358789"/>
                <a:gd name="connsiteY237" fmla="*/ 992152 h 1019392"/>
                <a:gd name="connsiteX238" fmla="*/ 379332 w 1358789"/>
                <a:gd name="connsiteY238" fmla="*/ 991695 h 1019392"/>
                <a:gd name="connsiteX239" fmla="*/ 374303 w 1358789"/>
                <a:gd name="connsiteY239" fmla="*/ 991238 h 1019392"/>
                <a:gd name="connsiteX240" fmla="*/ 370646 w 1358789"/>
                <a:gd name="connsiteY240" fmla="*/ 990781 h 1019392"/>
                <a:gd name="connsiteX241" fmla="*/ 368360 w 1358789"/>
                <a:gd name="connsiteY241" fmla="*/ 990323 h 1019392"/>
                <a:gd name="connsiteX242" fmla="*/ 365388 w 1358789"/>
                <a:gd name="connsiteY242" fmla="*/ 989866 h 1019392"/>
                <a:gd name="connsiteX243" fmla="*/ 362873 w 1358789"/>
                <a:gd name="connsiteY243" fmla="*/ 989180 h 1019392"/>
                <a:gd name="connsiteX244" fmla="*/ 362873 w 1358789"/>
                <a:gd name="connsiteY244" fmla="*/ 989180 h 1019392"/>
                <a:gd name="connsiteX245" fmla="*/ 361959 w 1358789"/>
                <a:gd name="connsiteY245" fmla="*/ 989180 h 1019392"/>
                <a:gd name="connsiteX246" fmla="*/ 360130 w 1358789"/>
                <a:gd name="connsiteY246" fmla="*/ 988952 h 1019392"/>
                <a:gd name="connsiteX247" fmla="*/ 359216 w 1358789"/>
                <a:gd name="connsiteY247" fmla="*/ 988723 h 1019392"/>
                <a:gd name="connsiteX248" fmla="*/ 357387 w 1358789"/>
                <a:gd name="connsiteY248" fmla="*/ 987809 h 1019392"/>
                <a:gd name="connsiteX249" fmla="*/ 352586 w 1358789"/>
                <a:gd name="connsiteY249" fmla="*/ 983694 h 1019392"/>
                <a:gd name="connsiteX250" fmla="*/ 351215 w 1358789"/>
                <a:gd name="connsiteY250" fmla="*/ 982094 h 1019392"/>
                <a:gd name="connsiteX251" fmla="*/ 350300 w 1358789"/>
                <a:gd name="connsiteY251" fmla="*/ 980951 h 1019392"/>
                <a:gd name="connsiteX252" fmla="*/ 348929 w 1358789"/>
                <a:gd name="connsiteY252" fmla="*/ 979351 h 1019392"/>
                <a:gd name="connsiteX253" fmla="*/ 346185 w 1358789"/>
                <a:gd name="connsiteY253" fmla="*/ 975693 h 1019392"/>
                <a:gd name="connsiteX254" fmla="*/ 345042 w 1358789"/>
                <a:gd name="connsiteY254" fmla="*/ 973864 h 1019392"/>
                <a:gd name="connsiteX255" fmla="*/ 340013 w 1358789"/>
                <a:gd name="connsiteY255" fmla="*/ 965635 h 1019392"/>
                <a:gd name="connsiteX256" fmla="*/ 339327 w 1358789"/>
                <a:gd name="connsiteY256" fmla="*/ 964492 h 1019392"/>
                <a:gd name="connsiteX257" fmla="*/ 336813 w 1358789"/>
                <a:gd name="connsiteY257" fmla="*/ 959691 h 1019392"/>
                <a:gd name="connsiteX258" fmla="*/ 322868 w 1358789"/>
                <a:gd name="connsiteY258" fmla="*/ 894769 h 1019392"/>
                <a:gd name="connsiteX259" fmla="*/ 322182 w 1358789"/>
                <a:gd name="connsiteY259" fmla="*/ 885167 h 1019392"/>
                <a:gd name="connsiteX260" fmla="*/ 321497 w 1358789"/>
                <a:gd name="connsiteY260" fmla="*/ 873509 h 1019392"/>
                <a:gd name="connsiteX261" fmla="*/ 321268 w 1358789"/>
                <a:gd name="connsiteY261" fmla="*/ 861850 h 1019392"/>
                <a:gd name="connsiteX262" fmla="*/ 321268 w 1358789"/>
                <a:gd name="connsiteY262" fmla="*/ 850192 h 1019392"/>
                <a:gd name="connsiteX263" fmla="*/ 321268 w 1358789"/>
                <a:gd name="connsiteY263" fmla="*/ 844248 h 1019392"/>
                <a:gd name="connsiteX264" fmla="*/ 321039 w 1358789"/>
                <a:gd name="connsiteY264" fmla="*/ 832589 h 1019392"/>
                <a:gd name="connsiteX265" fmla="*/ 319439 w 1358789"/>
                <a:gd name="connsiteY265" fmla="*/ 809044 h 1019392"/>
                <a:gd name="connsiteX266" fmla="*/ 316467 w 1358789"/>
                <a:gd name="connsiteY266" fmla="*/ 791441 h 1019392"/>
                <a:gd name="connsiteX267" fmla="*/ 310524 w 1358789"/>
                <a:gd name="connsiteY267" fmla="*/ 774068 h 1019392"/>
                <a:gd name="connsiteX268" fmla="*/ 307781 w 1358789"/>
                <a:gd name="connsiteY268" fmla="*/ 769267 h 1019392"/>
                <a:gd name="connsiteX269" fmla="*/ 304580 w 1358789"/>
                <a:gd name="connsiteY269" fmla="*/ 764924 h 1019392"/>
                <a:gd name="connsiteX270" fmla="*/ 302980 w 1358789"/>
                <a:gd name="connsiteY270" fmla="*/ 762866 h 1019392"/>
                <a:gd name="connsiteX271" fmla="*/ 299322 w 1358789"/>
                <a:gd name="connsiteY271" fmla="*/ 759209 h 1019392"/>
                <a:gd name="connsiteX272" fmla="*/ 297494 w 1358789"/>
                <a:gd name="connsiteY272" fmla="*/ 757609 h 1019392"/>
                <a:gd name="connsiteX273" fmla="*/ 294293 w 1358789"/>
                <a:gd name="connsiteY273" fmla="*/ 755323 h 1019392"/>
                <a:gd name="connsiteX274" fmla="*/ 291321 w 1358789"/>
                <a:gd name="connsiteY274" fmla="*/ 753494 h 1019392"/>
                <a:gd name="connsiteX275" fmla="*/ 289035 w 1358789"/>
                <a:gd name="connsiteY275" fmla="*/ 752351 h 1019392"/>
                <a:gd name="connsiteX276" fmla="*/ 284235 w 1358789"/>
                <a:gd name="connsiteY276" fmla="*/ 750522 h 1019392"/>
                <a:gd name="connsiteX277" fmla="*/ 278748 w 1358789"/>
                <a:gd name="connsiteY277" fmla="*/ 749150 h 1019392"/>
                <a:gd name="connsiteX278" fmla="*/ 268233 w 1358789"/>
                <a:gd name="connsiteY278" fmla="*/ 748236 h 1019392"/>
                <a:gd name="connsiteX279" fmla="*/ 268233 w 1358789"/>
                <a:gd name="connsiteY279" fmla="*/ 748236 h 1019392"/>
                <a:gd name="connsiteX280" fmla="*/ 249716 w 1358789"/>
                <a:gd name="connsiteY280" fmla="*/ 750979 h 1019392"/>
                <a:gd name="connsiteX281" fmla="*/ 185708 w 1358789"/>
                <a:gd name="connsiteY281" fmla="*/ 758294 h 1019392"/>
                <a:gd name="connsiteX282" fmla="*/ 113470 w 1358789"/>
                <a:gd name="connsiteY282" fmla="*/ 735206 h 1019392"/>
                <a:gd name="connsiteX283" fmla="*/ 102040 w 1358789"/>
                <a:gd name="connsiteY283" fmla="*/ 726748 h 1019392"/>
                <a:gd name="connsiteX284" fmla="*/ 89467 w 1358789"/>
                <a:gd name="connsiteY284" fmla="*/ 710288 h 1019392"/>
                <a:gd name="connsiteX285" fmla="*/ 84438 w 1358789"/>
                <a:gd name="connsiteY285" fmla="*/ 696344 h 1019392"/>
                <a:gd name="connsiteX286" fmla="*/ 83067 w 1358789"/>
                <a:gd name="connsiteY286" fmla="*/ 688343 h 1019392"/>
                <a:gd name="connsiteX287" fmla="*/ 83067 w 1358789"/>
                <a:gd name="connsiteY287" fmla="*/ 688343 h 1019392"/>
                <a:gd name="connsiteX288" fmla="*/ 101126 w 1358789"/>
                <a:gd name="connsiteY288" fmla="*/ 690172 h 1019392"/>
                <a:gd name="connsiteX289" fmla="*/ 114613 w 1358789"/>
                <a:gd name="connsiteY289" fmla="*/ 691315 h 1019392"/>
                <a:gd name="connsiteX290" fmla="*/ 155076 w 1358789"/>
                <a:gd name="connsiteY290" fmla="*/ 673484 h 1019392"/>
                <a:gd name="connsiteX291" fmla="*/ 151418 w 1358789"/>
                <a:gd name="connsiteY291" fmla="*/ 626164 h 1019392"/>
                <a:gd name="connsiteX292" fmla="*/ 114842 w 1358789"/>
                <a:gd name="connsiteY292" fmla="*/ 579986 h 1019392"/>
                <a:gd name="connsiteX293" fmla="*/ 114613 w 1358789"/>
                <a:gd name="connsiteY293" fmla="*/ 541810 h 1019392"/>
                <a:gd name="connsiteX294" fmla="*/ 275091 w 1358789"/>
                <a:gd name="connsiteY294" fmla="*/ 520322 h 1019392"/>
                <a:gd name="connsiteX295" fmla="*/ 316925 w 1358789"/>
                <a:gd name="connsiteY295" fmla="*/ 513235 h 1019392"/>
                <a:gd name="connsiteX296" fmla="*/ 324240 w 1358789"/>
                <a:gd name="connsiteY296" fmla="*/ 479174 h 1019392"/>
                <a:gd name="connsiteX297" fmla="*/ 321954 w 1358789"/>
                <a:gd name="connsiteY297" fmla="*/ 355501 h 1019392"/>
                <a:gd name="connsiteX298" fmla="*/ 323783 w 1358789"/>
                <a:gd name="connsiteY298" fmla="*/ 338128 h 1019392"/>
                <a:gd name="connsiteX299" fmla="*/ 365845 w 1358789"/>
                <a:gd name="connsiteY299" fmla="*/ 328984 h 1019392"/>
                <a:gd name="connsiteX300" fmla="*/ 377961 w 1358789"/>
                <a:gd name="connsiteY300" fmla="*/ 367388 h 1019392"/>
                <a:gd name="connsiteX301" fmla="*/ 382304 w 1358789"/>
                <a:gd name="connsiteY301" fmla="*/ 449456 h 1019392"/>
                <a:gd name="connsiteX302" fmla="*/ 414080 w 1358789"/>
                <a:gd name="connsiteY302" fmla="*/ 487632 h 1019392"/>
                <a:gd name="connsiteX303" fmla="*/ 461628 w 1358789"/>
                <a:gd name="connsiteY303" fmla="*/ 473002 h 1019392"/>
                <a:gd name="connsiteX304" fmla="*/ 489518 w 1358789"/>
                <a:gd name="connsiteY304" fmla="*/ 365788 h 1019392"/>
                <a:gd name="connsiteX305" fmla="*/ 475344 w 1358789"/>
                <a:gd name="connsiteY305" fmla="*/ 309324 h 1019392"/>
                <a:gd name="connsiteX306" fmla="*/ 513292 w 1358789"/>
                <a:gd name="connsiteY306" fmla="*/ 304523 h 1019392"/>
                <a:gd name="connsiteX307" fmla="*/ 34146 w 1358789"/>
                <a:gd name="connsiteY307" fmla="*/ 216741 h 1019392"/>
                <a:gd name="connsiteX308" fmla="*/ 146160 w 1358789"/>
                <a:gd name="connsiteY308" fmla="*/ 99241 h 1019392"/>
                <a:gd name="connsiteX309" fmla="*/ 268461 w 1358789"/>
                <a:gd name="connsiteY309" fmla="*/ 222685 h 1019392"/>
                <a:gd name="connsiteX310" fmla="*/ 153933 w 1358789"/>
                <a:gd name="connsiteY310" fmla="*/ 335384 h 1019392"/>
                <a:gd name="connsiteX311" fmla="*/ 34146 w 1358789"/>
                <a:gd name="connsiteY311" fmla="*/ 216741 h 1019392"/>
                <a:gd name="connsiteX312" fmla="*/ 127186 w 1358789"/>
                <a:gd name="connsiteY312" fmla="*/ 368760 h 1019392"/>
                <a:gd name="connsiteX313" fmla="*/ 143417 w 1358789"/>
                <a:gd name="connsiteY313" fmla="*/ 355044 h 1019392"/>
                <a:gd name="connsiteX314" fmla="*/ 278291 w 1358789"/>
                <a:gd name="connsiteY314" fmla="*/ 268862 h 1019392"/>
                <a:gd name="connsiteX315" fmla="*/ 282177 w 1358789"/>
                <a:gd name="connsiteY315" fmla="*/ 260861 h 1019392"/>
                <a:gd name="connsiteX316" fmla="*/ 300465 w 1358789"/>
                <a:gd name="connsiteY316" fmla="*/ 251031 h 1019392"/>
                <a:gd name="connsiteX317" fmla="*/ 437397 w 1358789"/>
                <a:gd name="connsiteY317" fmla="*/ 302009 h 1019392"/>
                <a:gd name="connsiteX318" fmla="*/ 454770 w 1358789"/>
                <a:gd name="connsiteY318" fmla="*/ 321440 h 1019392"/>
                <a:gd name="connsiteX319" fmla="*/ 461857 w 1358789"/>
                <a:gd name="connsiteY319" fmla="*/ 438483 h 1019392"/>
                <a:gd name="connsiteX320" fmla="*/ 453170 w 1358789"/>
                <a:gd name="connsiteY320" fmla="*/ 453571 h 1019392"/>
                <a:gd name="connsiteX321" fmla="*/ 423452 w 1358789"/>
                <a:gd name="connsiteY321" fmla="*/ 469115 h 1019392"/>
                <a:gd name="connsiteX322" fmla="*/ 402650 w 1358789"/>
                <a:gd name="connsiteY322" fmla="*/ 440083 h 1019392"/>
                <a:gd name="connsiteX323" fmla="*/ 397849 w 1358789"/>
                <a:gd name="connsiteY323" fmla="*/ 363731 h 1019392"/>
                <a:gd name="connsiteX324" fmla="*/ 379790 w 1358789"/>
                <a:gd name="connsiteY324" fmla="*/ 312296 h 1019392"/>
                <a:gd name="connsiteX325" fmla="*/ 308695 w 1358789"/>
                <a:gd name="connsiteY325" fmla="*/ 309553 h 1019392"/>
                <a:gd name="connsiteX326" fmla="*/ 299780 w 1358789"/>
                <a:gd name="connsiteY326" fmla="*/ 336527 h 1019392"/>
                <a:gd name="connsiteX327" fmla="*/ 301608 w 1358789"/>
                <a:gd name="connsiteY327" fmla="*/ 466144 h 1019392"/>
                <a:gd name="connsiteX328" fmla="*/ 300008 w 1358789"/>
                <a:gd name="connsiteY328" fmla="*/ 495404 h 1019392"/>
                <a:gd name="connsiteX329" fmla="*/ 283320 w 1358789"/>
                <a:gd name="connsiteY329" fmla="*/ 503405 h 1019392"/>
                <a:gd name="connsiteX330" fmla="*/ 122386 w 1358789"/>
                <a:gd name="connsiteY330" fmla="*/ 503177 h 1019392"/>
                <a:gd name="connsiteX331" fmla="*/ 114842 w 1358789"/>
                <a:gd name="connsiteY331" fmla="*/ 507063 h 1019392"/>
                <a:gd name="connsiteX332" fmla="*/ 82609 w 1358789"/>
                <a:gd name="connsiteY332" fmla="*/ 528094 h 1019392"/>
                <a:gd name="connsiteX333" fmla="*/ 82838 w 1358789"/>
                <a:gd name="connsiteY333" fmla="*/ 571071 h 1019392"/>
                <a:gd name="connsiteX334" fmla="*/ 127872 w 1358789"/>
                <a:gd name="connsiteY334" fmla="*/ 629364 h 1019392"/>
                <a:gd name="connsiteX335" fmla="*/ 136102 w 1358789"/>
                <a:gd name="connsiteY335" fmla="*/ 663654 h 1019392"/>
                <a:gd name="connsiteX336" fmla="*/ 95640 w 1358789"/>
                <a:gd name="connsiteY336" fmla="*/ 665026 h 1019392"/>
                <a:gd name="connsiteX337" fmla="*/ 35746 w 1358789"/>
                <a:gd name="connsiteY337" fmla="*/ 609247 h 1019392"/>
                <a:gd name="connsiteX338" fmla="*/ 30031 w 1358789"/>
                <a:gd name="connsiteY338" fmla="*/ 530152 h 1019392"/>
                <a:gd name="connsiteX339" fmla="*/ 50605 w 1358789"/>
                <a:gd name="connsiteY339" fmla="*/ 494490 h 1019392"/>
                <a:gd name="connsiteX340" fmla="*/ 127186 w 1358789"/>
                <a:gd name="connsiteY340" fmla="*/ 368760 h 101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1358789" h="1019392">
                  <a:moveTo>
                    <a:pt x="17230" y="508892"/>
                  </a:moveTo>
                  <a:cubicBezTo>
                    <a:pt x="-8145" y="549811"/>
                    <a:pt x="-5630" y="595074"/>
                    <a:pt x="25688" y="631421"/>
                  </a:cubicBezTo>
                  <a:cubicBezTo>
                    <a:pt x="42147" y="650624"/>
                    <a:pt x="52891" y="671426"/>
                    <a:pt x="59749" y="695429"/>
                  </a:cubicBezTo>
                  <a:cubicBezTo>
                    <a:pt x="66379" y="718518"/>
                    <a:pt x="74380" y="729491"/>
                    <a:pt x="100212" y="750751"/>
                  </a:cubicBezTo>
                  <a:cubicBezTo>
                    <a:pt x="138388" y="773611"/>
                    <a:pt x="140445" y="788698"/>
                    <a:pt x="136331" y="820474"/>
                  </a:cubicBezTo>
                  <a:cubicBezTo>
                    <a:pt x="135416" y="827332"/>
                    <a:pt x="135873" y="834190"/>
                    <a:pt x="135416" y="841048"/>
                  </a:cubicBezTo>
                  <a:cubicBezTo>
                    <a:pt x="133130" y="880367"/>
                    <a:pt x="130158" y="919457"/>
                    <a:pt x="128787" y="958777"/>
                  </a:cubicBezTo>
                  <a:cubicBezTo>
                    <a:pt x="127872" y="983465"/>
                    <a:pt x="137474" y="994210"/>
                    <a:pt x="161248" y="1000610"/>
                  </a:cubicBezTo>
                  <a:cubicBezTo>
                    <a:pt x="175878" y="1004497"/>
                    <a:pt x="190509" y="1002668"/>
                    <a:pt x="205139" y="1002668"/>
                  </a:cubicBezTo>
                  <a:cubicBezTo>
                    <a:pt x="221827" y="1002668"/>
                    <a:pt x="232343" y="994210"/>
                    <a:pt x="239201" y="979351"/>
                  </a:cubicBezTo>
                  <a:cubicBezTo>
                    <a:pt x="247887" y="960377"/>
                    <a:pt x="252231" y="940260"/>
                    <a:pt x="255431" y="919915"/>
                  </a:cubicBezTo>
                  <a:cubicBezTo>
                    <a:pt x="262061" y="877166"/>
                    <a:pt x="267776" y="834418"/>
                    <a:pt x="273948" y="791670"/>
                  </a:cubicBezTo>
                  <a:cubicBezTo>
                    <a:pt x="274634" y="786184"/>
                    <a:pt x="273719" y="778411"/>
                    <a:pt x="281720" y="778183"/>
                  </a:cubicBezTo>
                  <a:cubicBezTo>
                    <a:pt x="287892" y="777954"/>
                    <a:pt x="293150" y="782983"/>
                    <a:pt x="294065" y="789155"/>
                  </a:cubicBezTo>
                  <a:cubicBezTo>
                    <a:pt x="295893" y="802643"/>
                    <a:pt x="300694" y="815444"/>
                    <a:pt x="300923" y="829618"/>
                  </a:cubicBezTo>
                  <a:cubicBezTo>
                    <a:pt x="301151" y="865051"/>
                    <a:pt x="301380" y="900484"/>
                    <a:pt x="304580" y="935459"/>
                  </a:cubicBezTo>
                  <a:cubicBezTo>
                    <a:pt x="309381" y="985066"/>
                    <a:pt x="330869" y="1010897"/>
                    <a:pt x="361959" y="1012726"/>
                  </a:cubicBezTo>
                  <a:cubicBezTo>
                    <a:pt x="417737" y="1015927"/>
                    <a:pt x="941688" y="1019813"/>
                    <a:pt x="978950" y="1019356"/>
                  </a:cubicBezTo>
                  <a:cubicBezTo>
                    <a:pt x="1037929" y="1018441"/>
                    <a:pt x="1060332" y="996953"/>
                    <a:pt x="1071076" y="945289"/>
                  </a:cubicBezTo>
                  <a:cubicBezTo>
                    <a:pt x="1081592" y="894769"/>
                    <a:pt x="1081592" y="844019"/>
                    <a:pt x="1086164" y="793270"/>
                  </a:cubicBezTo>
                  <a:cubicBezTo>
                    <a:pt x="1089364" y="758752"/>
                    <a:pt x="1095765" y="752579"/>
                    <a:pt x="1130283" y="756008"/>
                  </a:cubicBezTo>
                  <a:cubicBezTo>
                    <a:pt x="1137141" y="756694"/>
                    <a:pt x="1225152" y="799671"/>
                    <a:pt x="1296476" y="756237"/>
                  </a:cubicBezTo>
                  <a:cubicBezTo>
                    <a:pt x="1350882" y="723090"/>
                    <a:pt x="1362770" y="665711"/>
                    <a:pt x="1357740" y="602389"/>
                  </a:cubicBezTo>
                  <a:cubicBezTo>
                    <a:pt x="1353854" y="552097"/>
                    <a:pt x="1318650" y="506377"/>
                    <a:pt x="1278188" y="494719"/>
                  </a:cubicBezTo>
                  <a:cubicBezTo>
                    <a:pt x="1231096" y="481231"/>
                    <a:pt x="1186748" y="487403"/>
                    <a:pt x="1145828" y="514378"/>
                  </a:cubicBezTo>
                  <a:cubicBezTo>
                    <a:pt x="1134170" y="522151"/>
                    <a:pt x="1121139" y="526265"/>
                    <a:pt x="1108566" y="531523"/>
                  </a:cubicBezTo>
                  <a:cubicBezTo>
                    <a:pt x="1097594" y="536324"/>
                    <a:pt x="1091421" y="530609"/>
                    <a:pt x="1088678" y="521008"/>
                  </a:cubicBezTo>
                  <a:cubicBezTo>
                    <a:pt x="1086849" y="514607"/>
                    <a:pt x="1087535" y="507292"/>
                    <a:pt x="1087535" y="500662"/>
                  </a:cubicBezTo>
                  <a:cubicBezTo>
                    <a:pt x="1087078" y="461343"/>
                    <a:pt x="1086392" y="422252"/>
                    <a:pt x="1086621" y="382933"/>
                  </a:cubicBezTo>
                  <a:cubicBezTo>
                    <a:pt x="1086849" y="332641"/>
                    <a:pt x="1063532" y="307724"/>
                    <a:pt x="1010954" y="292636"/>
                  </a:cubicBezTo>
                  <a:cubicBezTo>
                    <a:pt x="976436" y="282806"/>
                    <a:pt x="940774" y="286464"/>
                    <a:pt x="905570" y="284635"/>
                  </a:cubicBezTo>
                  <a:cubicBezTo>
                    <a:pt x="894825" y="284635"/>
                    <a:pt x="883853" y="284178"/>
                    <a:pt x="873108" y="284635"/>
                  </a:cubicBezTo>
                  <a:cubicBezTo>
                    <a:pt x="861450" y="285321"/>
                    <a:pt x="849563" y="287378"/>
                    <a:pt x="837904" y="287607"/>
                  </a:cubicBezTo>
                  <a:cubicBezTo>
                    <a:pt x="812072" y="288293"/>
                    <a:pt x="802014" y="277549"/>
                    <a:pt x="803157" y="252174"/>
                  </a:cubicBezTo>
                  <a:cubicBezTo>
                    <a:pt x="803843" y="236172"/>
                    <a:pt x="808872" y="221313"/>
                    <a:pt x="812758" y="206225"/>
                  </a:cubicBezTo>
                  <a:cubicBezTo>
                    <a:pt x="819616" y="180394"/>
                    <a:pt x="823274" y="154105"/>
                    <a:pt x="821673" y="127587"/>
                  </a:cubicBezTo>
                  <a:cubicBezTo>
                    <a:pt x="818473" y="68151"/>
                    <a:pt x="786240" y="28603"/>
                    <a:pt x="729548" y="12373"/>
                  </a:cubicBezTo>
                  <a:cubicBezTo>
                    <a:pt x="684285" y="-658"/>
                    <a:pt x="590559" y="-21917"/>
                    <a:pt x="531351" y="61979"/>
                  </a:cubicBezTo>
                  <a:cubicBezTo>
                    <a:pt x="510320" y="103355"/>
                    <a:pt x="501405" y="146561"/>
                    <a:pt x="514664" y="193195"/>
                  </a:cubicBezTo>
                  <a:cubicBezTo>
                    <a:pt x="521064" y="216055"/>
                    <a:pt x="531809" y="237086"/>
                    <a:pt x="537981" y="259946"/>
                  </a:cubicBezTo>
                  <a:cubicBezTo>
                    <a:pt x="542324" y="275491"/>
                    <a:pt x="536838" y="283264"/>
                    <a:pt x="521064" y="282806"/>
                  </a:cubicBezTo>
                  <a:cubicBezTo>
                    <a:pt x="486774" y="281663"/>
                    <a:pt x="450427" y="291493"/>
                    <a:pt x="420023" y="266119"/>
                  </a:cubicBezTo>
                  <a:cubicBezTo>
                    <a:pt x="417966" y="264290"/>
                    <a:pt x="414537" y="264290"/>
                    <a:pt x="411794" y="263375"/>
                  </a:cubicBezTo>
                  <a:cubicBezTo>
                    <a:pt x="379790" y="253774"/>
                    <a:pt x="348243" y="243487"/>
                    <a:pt x="316010" y="235258"/>
                  </a:cubicBezTo>
                  <a:cubicBezTo>
                    <a:pt x="300237" y="231143"/>
                    <a:pt x="290178" y="226571"/>
                    <a:pt x="287664" y="208054"/>
                  </a:cubicBezTo>
                  <a:cubicBezTo>
                    <a:pt x="283778" y="180394"/>
                    <a:pt x="270062" y="155933"/>
                    <a:pt x="253145" y="133988"/>
                  </a:cubicBezTo>
                  <a:cubicBezTo>
                    <a:pt x="200110" y="64951"/>
                    <a:pt x="113013" y="60836"/>
                    <a:pt x="55863" y="113185"/>
                  </a:cubicBezTo>
                  <a:cubicBezTo>
                    <a:pt x="-15460" y="178565"/>
                    <a:pt x="999" y="297437"/>
                    <a:pt x="78266" y="334470"/>
                  </a:cubicBezTo>
                  <a:cubicBezTo>
                    <a:pt x="83524" y="336985"/>
                    <a:pt x="88553" y="340185"/>
                    <a:pt x="93811" y="342928"/>
                  </a:cubicBezTo>
                  <a:cubicBezTo>
                    <a:pt x="114385" y="354358"/>
                    <a:pt x="113928" y="354130"/>
                    <a:pt x="102269" y="375389"/>
                  </a:cubicBezTo>
                  <a:cubicBezTo>
                    <a:pt x="77352" y="421567"/>
                    <a:pt x="45348" y="463858"/>
                    <a:pt x="17230" y="508892"/>
                  </a:cubicBezTo>
                  <a:close/>
                  <a:moveTo>
                    <a:pt x="253602" y="786641"/>
                  </a:moveTo>
                  <a:cubicBezTo>
                    <a:pt x="251774" y="809044"/>
                    <a:pt x="250402" y="831675"/>
                    <a:pt x="246973" y="853849"/>
                  </a:cubicBezTo>
                  <a:cubicBezTo>
                    <a:pt x="241258" y="889511"/>
                    <a:pt x="236915" y="925630"/>
                    <a:pt x="225027" y="960148"/>
                  </a:cubicBezTo>
                  <a:cubicBezTo>
                    <a:pt x="217026" y="983237"/>
                    <a:pt x="211083" y="985751"/>
                    <a:pt x="179079" y="982322"/>
                  </a:cubicBezTo>
                  <a:cubicBezTo>
                    <a:pt x="159876" y="980265"/>
                    <a:pt x="153476" y="973407"/>
                    <a:pt x="150961" y="951461"/>
                  </a:cubicBezTo>
                  <a:cubicBezTo>
                    <a:pt x="150047" y="942775"/>
                    <a:pt x="149589" y="933631"/>
                    <a:pt x="150961" y="925172"/>
                  </a:cubicBezTo>
                  <a:cubicBezTo>
                    <a:pt x="156905" y="885167"/>
                    <a:pt x="155076" y="844934"/>
                    <a:pt x="156447" y="804929"/>
                  </a:cubicBezTo>
                  <a:cubicBezTo>
                    <a:pt x="157362" y="777268"/>
                    <a:pt x="156905" y="777268"/>
                    <a:pt x="184337" y="778868"/>
                  </a:cubicBezTo>
                  <a:cubicBezTo>
                    <a:pt x="188223" y="779097"/>
                    <a:pt x="192109" y="779326"/>
                    <a:pt x="196224" y="779783"/>
                  </a:cubicBezTo>
                  <a:cubicBezTo>
                    <a:pt x="210626" y="778640"/>
                    <a:pt x="225256" y="781383"/>
                    <a:pt x="239429" y="775439"/>
                  </a:cubicBezTo>
                  <a:cubicBezTo>
                    <a:pt x="249716" y="770867"/>
                    <a:pt x="254517" y="776811"/>
                    <a:pt x="253602" y="786641"/>
                  </a:cubicBezTo>
                  <a:close/>
                  <a:moveTo>
                    <a:pt x="513292" y="304523"/>
                  </a:moveTo>
                  <a:cubicBezTo>
                    <a:pt x="523350" y="305895"/>
                    <a:pt x="532494" y="303838"/>
                    <a:pt x="541638" y="299037"/>
                  </a:cubicBezTo>
                  <a:cubicBezTo>
                    <a:pt x="565413" y="286693"/>
                    <a:pt x="571356" y="273434"/>
                    <a:pt x="560612" y="248745"/>
                  </a:cubicBezTo>
                  <a:cubicBezTo>
                    <a:pt x="550554" y="225428"/>
                    <a:pt x="538667" y="202796"/>
                    <a:pt x="535009" y="176965"/>
                  </a:cubicBezTo>
                  <a:cubicBezTo>
                    <a:pt x="532037" y="155248"/>
                    <a:pt x="532037" y="133988"/>
                    <a:pt x="537295" y="112728"/>
                  </a:cubicBezTo>
                  <a:cubicBezTo>
                    <a:pt x="552383" y="53521"/>
                    <a:pt x="596731" y="21517"/>
                    <a:pt x="658453" y="23574"/>
                  </a:cubicBezTo>
                  <a:cubicBezTo>
                    <a:pt x="680170" y="24260"/>
                    <a:pt x="701201" y="26546"/>
                    <a:pt x="722232" y="32489"/>
                  </a:cubicBezTo>
                  <a:cubicBezTo>
                    <a:pt x="726576" y="33861"/>
                    <a:pt x="730691" y="35233"/>
                    <a:pt x="734577" y="36604"/>
                  </a:cubicBezTo>
                  <a:cubicBezTo>
                    <a:pt x="734577" y="36604"/>
                    <a:pt x="734577" y="36604"/>
                    <a:pt x="734577" y="36604"/>
                  </a:cubicBezTo>
                  <a:cubicBezTo>
                    <a:pt x="735948" y="37061"/>
                    <a:pt x="737091" y="37519"/>
                    <a:pt x="738463" y="38204"/>
                  </a:cubicBezTo>
                  <a:cubicBezTo>
                    <a:pt x="738463" y="38204"/>
                    <a:pt x="738692" y="38204"/>
                    <a:pt x="738692" y="38204"/>
                  </a:cubicBezTo>
                  <a:cubicBezTo>
                    <a:pt x="739835" y="38662"/>
                    <a:pt x="741206" y="39347"/>
                    <a:pt x="742349" y="39805"/>
                  </a:cubicBezTo>
                  <a:cubicBezTo>
                    <a:pt x="742349" y="39805"/>
                    <a:pt x="742578" y="39805"/>
                    <a:pt x="742578" y="40033"/>
                  </a:cubicBezTo>
                  <a:cubicBezTo>
                    <a:pt x="743721" y="40490"/>
                    <a:pt x="744864" y="41176"/>
                    <a:pt x="746007" y="41633"/>
                  </a:cubicBezTo>
                  <a:cubicBezTo>
                    <a:pt x="746007" y="41633"/>
                    <a:pt x="746235" y="41633"/>
                    <a:pt x="746235" y="41862"/>
                  </a:cubicBezTo>
                  <a:cubicBezTo>
                    <a:pt x="747378" y="42548"/>
                    <a:pt x="748521" y="43005"/>
                    <a:pt x="749664" y="43691"/>
                  </a:cubicBezTo>
                  <a:cubicBezTo>
                    <a:pt x="749664" y="43691"/>
                    <a:pt x="749664" y="43691"/>
                    <a:pt x="749664" y="43691"/>
                  </a:cubicBezTo>
                  <a:cubicBezTo>
                    <a:pt x="757665" y="48034"/>
                    <a:pt x="764523" y="53292"/>
                    <a:pt x="770467" y="59236"/>
                  </a:cubicBezTo>
                  <a:cubicBezTo>
                    <a:pt x="770467" y="59236"/>
                    <a:pt x="770467" y="59236"/>
                    <a:pt x="770467" y="59236"/>
                  </a:cubicBezTo>
                  <a:cubicBezTo>
                    <a:pt x="771153" y="59921"/>
                    <a:pt x="771839" y="60836"/>
                    <a:pt x="772753" y="61522"/>
                  </a:cubicBezTo>
                  <a:cubicBezTo>
                    <a:pt x="772982" y="61750"/>
                    <a:pt x="772982" y="61750"/>
                    <a:pt x="773210" y="61979"/>
                  </a:cubicBezTo>
                  <a:cubicBezTo>
                    <a:pt x="773896" y="62665"/>
                    <a:pt x="774582" y="63579"/>
                    <a:pt x="775268" y="64265"/>
                  </a:cubicBezTo>
                  <a:cubicBezTo>
                    <a:pt x="775496" y="64493"/>
                    <a:pt x="775496" y="64722"/>
                    <a:pt x="775725" y="64722"/>
                  </a:cubicBezTo>
                  <a:cubicBezTo>
                    <a:pt x="776411" y="65408"/>
                    <a:pt x="776868" y="66322"/>
                    <a:pt x="777554" y="67008"/>
                  </a:cubicBezTo>
                  <a:cubicBezTo>
                    <a:pt x="777782" y="67237"/>
                    <a:pt x="778011" y="67465"/>
                    <a:pt x="778011" y="67694"/>
                  </a:cubicBezTo>
                  <a:cubicBezTo>
                    <a:pt x="778468" y="68380"/>
                    <a:pt x="779154" y="69294"/>
                    <a:pt x="779611" y="69980"/>
                  </a:cubicBezTo>
                  <a:cubicBezTo>
                    <a:pt x="779840" y="70208"/>
                    <a:pt x="780068" y="70437"/>
                    <a:pt x="780068" y="70666"/>
                  </a:cubicBezTo>
                  <a:cubicBezTo>
                    <a:pt x="780525" y="71351"/>
                    <a:pt x="781211" y="72266"/>
                    <a:pt x="781668" y="72952"/>
                  </a:cubicBezTo>
                  <a:cubicBezTo>
                    <a:pt x="781897" y="73180"/>
                    <a:pt x="781897" y="73409"/>
                    <a:pt x="782126" y="73637"/>
                  </a:cubicBezTo>
                  <a:cubicBezTo>
                    <a:pt x="782583" y="74552"/>
                    <a:pt x="783040" y="75238"/>
                    <a:pt x="783726" y="76152"/>
                  </a:cubicBezTo>
                  <a:cubicBezTo>
                    <a:pt x="783954" y="76381"/>
                    <a:pt x="783954" y="76609"/>
                    <a:pt x="784183" y="76838"/>
                  </a:cubicBezTo>
                  <a:cubicBezTo>
                    <a:pt x="784640" y="77752"/>
                    <a:pt x="785097" y="78667"/>
                    <a:pt x="785555" y="79352"/>
                  </a:cubicBezTo>
                  <a:cubicBezTo>
                    <a:pt x="785555" y="79581"/>
                    <a:pt x="785783" y="79581"/>
                    <a:pt x="785783" y="79810"/>
                  </a:cubicBezTo>
                  <a:cubicBezTo>
                    <a:pt x="787841" y="83696"/>
                    <a:pt x="789669" y="88039"/>
                    <a:pt x="791498" y="92383"/>
                  </a:cubicBezTo>
                  <a:cubicBezTo>
                    <a:pt x="791727" y="92840"/>
                    <a:pt x="791727" y="93068"/>
                    <a:pt x="791955" y="93526"/>
                  </a:cubicBezTo>
                  <a:cubicBezTo>
                    <a:pt x="792184" y="94211"/>
                    <a:pt x="792413" y="95126"/>
                    <a:pt x="792870" y="96040"/>
                  </a:cubicBezTo>
                  <a:cubicBezTo>
                    <a:pt x="793098" y="96497"/>
                    <a:pt x="793327" y="97183"/>
                    <a:pt x="793327" y="97640"/>
                  </a:cubicBezTo>
                  <a:cubicBezTo>
                    <a:pt x="793556" y="98326"/>
                    <a:pt x="793784" y="99241"/>
                    <a:pt x="794013" y="99926"/>
                  </a:cubicBezTo>
                  <a:cubicBezTo>
                    <a:pt x="794241" y="100612"/>
                    <a:pt x="794470" y="101069"/>
                    <a:pt x="794470" y="101755"/>
                  </a:cubicBezTo>
                  <a:cubicBezTo>
                    <a:pt x="794699" y="102441"/>
                    <a:pt x="794927" y="103355"/>
                    <a:pt x="795156" y="104041"/>
                  </a:cubicBezTo>
                  <a:cubicBezTo>
                    <a:pt x="795384" y="104727"/>
                    <a:pt x="795613" y="105413"/>
                    <a:pt x="795613" y="106099"/>
                  </a:cubicBezTo>
                  <a:cubicBezTo>
                    <a:pt x="795842" y="106784"/>
                    <a:pt x="796070" y="107470"/>
                    <a:pt x="796299" y="108385"/>
                  </a:cubicBezTo>
                  <a:cubicBezTo>
                    <a:pt x="796527" y="109070"/>
                    <a:pt x="796756" y="109756"/>
                    <a:pt x="796756" y="110671"/>
                  </a:cubicBezTo>
                  <a:cubicBezTo>
                    <a:pt x="796985" y="111356"/>
                    <a:pt x="797213" y="112042"/>
                    <a:pt x="797213" y="112957"/>
                  </a:cubicBezTo>
                  <a:cubicBezTo>
                    <a:pt x="797442" y="113642"/>
                    <a:pt x="797670" y="114557"/>
                    <a:pt x="797670" y="115243"/>
                  </a:cubicBezTo>
                  <a:cubicBezTo>
                    <a:pt x="797899" y="115928"/>
                    <a:pt x="797899" y="116614"/>
                    <a:pt x="798128" y="117529"/>
                  </a:cubicBezTo>
                  <a:cubicBezTo>
                    <a:pt x="798356" y="118443"/>
                    <a:pt x="798356" y="119129"/>
                    <a:pt x="798585" y="120043"/>
                  </a:cubicBezTo>
                  <a:cubicBezTo>
                    <a:pt x="798813" y="120729"/>
                    <a:pt x="798813" y="121415"/>
                    <a:pt x="799042" y="122101"/>
                  </a:cubicBezTo>
                  <a:cubicBezTo>
                    <a:pt x="799271" y="123015"/>
                    <a:pt x="799271" y="123929"/>
                    <a:pt x="799499" y="124844"/>
                  </a:cubicBezTo>
                  <a:cubicBezTo>
                    <a:pt x="799728" y="125530"/>
                    <a:pt x="799728" y="126215"/>
                    <a:pt x="799956" y="126901"/>
                  </a:cubicBezTo>
                  <a:cubicBezTo>
                    <a:pt x="800185" y="128044"/>
                    <a:pt x="800185" y="128959"/>
                    <a:pt x="800414" y="130102"/>
                  </a:cubicBezTo>
                  <a:cubicBezTo>
                    <a:pt x="800414" y="130559"/>
                    <a:pt x="800642" y="131245"/>
                    <a:pt x="800642" y="131702"/>
                  </a:cubicBezTo>
                  <a:cubicBezTo>
                    <a:pt x="800871" y="133302"/>
                    <a:pt x="801099" y="135131"/>
                    <a:pt x="801328" y="136731"/>
                  </a:cubicBezTo>
                  <a:cubicBezTo>
                    <a:pt x="804300" y="159362"/>
                    <a:pt x="798356" y="181537"/>
                    <a:pt x="791270" y="203254"/>
                  </a:cubicBezTo>
                  <a:cubicBezTo>
                    <a:pt x="788755" y="211255"/>
                    <a:pt x="786012" y="219027"/>
                    <a:pt x="783497" y="227028"/>
                  </a:cubicBezTo>
                  <a:cubicBezTo>
                    <a:pt x="780983" y="235029"/>
                    <a:pt x="778468" y="243030"/>
                    <a:pt x="776182" y="251031"/>
                  </a:cubicBezTo>
                  <a:cubicBezTo>
                    <a:pt x="776182" y="251031"/>
                    <a:pt x="776182" y="251031"/>
                    <a:pt x="776182" y="251031"/>
                  </a:cubicBezTo>
                  <a:cubicBezTo>
                    <a:pt x="775725" y="252403"/>
                    <a:pt x="775496" y="253546"/>
                    <a:pt x="775268" y="254917"/>
                  </a:cubicBezTo>
                  <a:cubicBezTo>
                    <a:pt x="775268" y="255146"/>
                    <a:pt x="775268" y="255374"/>
                    <a:pt x="775268" y="255603"/>
                  </a:cubicBezTo>
                  <a:cubicBezTo>
                    <a:pt x="775039" y="256746"/>
                    <a:pt x="774810" y="257889"/>
                    <a:pt x="774810" y="258803"/>
                  </a:cubicBezTo>
                  <a:cubicBezTo>
                    <a:pt x="774810" y="258803"/>
                    <a:pt x="774810" y="259032"/>
                    <a:pt x="774810" y="259032"/>
                  </a:cubicBezTo>
                  <a:cubicBezTo>
                    <a:pt x="774582" y="260175"/>
                    <a:pt x="774582" y="261318"/>
                    <a:pt x="774582" y="262461"/>
                  </a:cubicBezTo>
                  <a:cubicBezTo>
                    <a:pt x="774582" y="262461"/>
                    <a:pt x="774582" y="262461"/>
                    <a:pt x="774582" y="262461"/>
                  </a:cubicBezTo>
                  <a:cubicBezTo>
                    <a:pt x="774582" y="263604"/>
                    <a:pt x="774582" y="264747"/>
                    <a:pt x="774582" y="266119"/>
                  </a:cubicBezTo>
                  <a:cubicBezTo>
                    <a:pt x="775039" y="278692"/>
                    <a:pt x="781440" y="288521"/>
                    <a:pt x="793784" y="296294"/>
                  </a:cubicBezTo>
                  <a:cubicBezTo>
                    <a:pt x="809100" y="305666"/>
                    <a:pt x="825331" y="310924"/>
                    <a:pt x="844076" y="308638"/>
                  </a:cubicBezTo>
                  <a:cubicBezTo>
                    <a:pt x="884996" y="303380"/>
                    <a:pt x="925915" y="304066"/>
                    <a:pt x="966606" y="308410"/>
                  </a:cubicBezTo>
                  <a:cubicBezTo>
                    <a:pt x="967520" y="308410"/>
                    <a:pt x="968435" y="308638"/>
                    <a:pt x="969349" y="308638"/>
                  </a:cubicBezTo>
                  <a:cubicBezTo>
                    <a:pt x="972321" y="308867"/>
                    <a:pt x="975293" y="309324"/>
                    <a:pt x="978264" y="309781"/>
                  </a:cubicBezTo>
                  <a:cubicBezTo>
                    <a:pt x="979407" y="310010"/>
                    <a:pt x="980779" y="310010"/>
                    <a:pt x="981922" y="310238"/>
                  </a:cubicBezTo>
                  <a:cubicBezTo>
                    <a:pt x="984665" y="310696"/>
                    <a:pt x="987637" y="310924"/>
                    <a:pt x="990380" y="311381"/>
                  </a:cubicBezTo>
                  <a:cubicBezTo>
                    <a:pt x="991523" y="311610"/>
                    <a:pt x="992666" y="311610"/>
                    <a:pt x="993809" y="311839"/>
                  </a:cubicBezTo>
                  <a:cubicBezTo>
                    <a:pt x="997695" y="312296"/>
                    <a:pt x="1001582" y="312982"/>
                    <a:pt x="1005468" y="313667"/>
                  </a:cubicBezTo>
                  <a:cubicBezTo>
                    <a:pt x="1012783" y="314810"/>
                    <a:pt x="1019412" y="316411"/>
                    <a:pt x="1025356" y="318468"/>
                  </a:cubicBezTo>
                  <a:cubicBezTo>
                    <a:pt x="1031300" y="320525"/>
                    <a:pt x="1036557" y="323269"/>
                    <a:pt x="1041129" y="326240"/>
                  </a:cubicBezTo>
                  <a:cubicBezTo>
                    <a:pt x="1048902" y="331498"/>
                    <a:pt x="1054845" y="338128"/>
                    <a:pt x="1058960" y="346586"/>
                  </a:cubicBezTo>
                  <a:cubicBezTo>
                    <a:pt x="1060560" y="350015"/>
                    <a:pt x="1061932" y="353672"/>
                    <a:pt x="1063075" y="357559"/>
                  </a:cubicBezTo>
                  <a:cubicBezTo>
                    <a:pt x="1063532" y="359616"/>
                    <a:pt x="1064218" y="361673"/>
                    <a:pt x="1064675" y="363731"/>
                  </a:cubicBezTo>
                  <a:cubicBezTo>
                    <a:pt x="1065590" y="368074"/>
                    <a:pt x="1066047" y="372418"/>
                    <a:pt x="1066504" y="377447"/>
                  </a:cubicBezTo>
                  <a:cubicBezTo>
                    <a:pt x="1066961" y="383162"/>
                    <a:pt x="1067190" y="388648"/>
                    <a:pt x="1067418" y="394363"/>
                  </a:cubicBezTo>
                  <a:cubicBezTo>
                    <a:pt x="1067647" y="400078"/>
                    <a:pt x="1067876" y="405565"/>
                    <a:pt x="1068104" y="411280"/>
                  </a:cubicBezTo>
                  <a:cubicBezTo>
                    <a:pt x="1068333" y="419738"/>
                    <a:pt x="1068561" y="428196"/>
                    <a:pt x="1068561" y="436654"/>
                  </a:cubicBezTo>
                  <a:cubicBezTo>
                    <a:pt x="1068561" y="442369"/>
                    <a:pt x="1068561" y="447856"/>
                    <a:pt x="1068333" y="453571"/>
                  </a:cubicBezTo>
                  <a:cubicBezTo>
                    <a:pt x="1068104" y="462029"/>
                    <a:pt x="1067647" y="470487"/>
                    <a:pt x="1067190" y="478945"/>
                  </a:cubicBezTo>
                  <a:cubicBezTo>
                    <a:pt x="1066733" y="487403"/>
                    <a:pt x="1065818" y="495862"/>
                    <a:pt x="1064904" y="504320"/>
                  </a:cubicBezTo>
                  <a:cubicBezTo>
                    <a:pt x="1064675" y="507063"/>
                    <a:pt x="1064218" y="510035"/>
                    <a:pt x="1063989" y="512778"/>
                  </a:cubicBezTo>
                  <a:cubicBezTo>
                    <a:pt x="1063304" y="517807"/>
                    <a:pt x="1063304" y="522608"/>
                    <a:pt x="1063989" y="527180"/>
                  </a:cubicBezTo>
                  <a:cubicBezTo>
                    <a:pt x="1065361" y="537010"/>
                    <a:pt x="1069476" y="545011"/>
                    <a:pt x="1075877" y="550268"/>
                  </a:cubicBezTo>
                  <a:cubicBezTo>
                    <a:pt x="1077020" y="551183"/>
                    <a:pt x="1078163" y="552097"/>
                    <a:pt x="1079534" y="552783"/>
                  </a:cubicBezTo>
                  <a:cubicBezTo>
                    <a:pt x="1088450" y="558269"/>
                    <a:pt x="1100337" y="559184"/>
                    <a:pt x="1113824" y="553926"/>
                  </a:cubicBezTo>
                  <a:cubicBezTo>
                    <a:pt x="1119311" y="551869"/>
                    <a:pt x="1124568" y="549583"/>
                    <a:pt x="1130055" y="547297"/>
                  </a:cubicBezTo>
                  <a:cubicBezTo>
                    <a:pt x="1138970" y="543410"/>
                    <a:pt x="1147657" y="538838"/>
                    <a:pt x="1155887" y="533352"/>
                  </a:cubicBezTo>
                  <a:cubicBezTo>
                    <a:pt x="1160230" y="530380"/>
                    <a:pt x="1164573" y="527866"/>
                    <a:pt x="1168917" y="525351"/>
                  </a:cubicBezTo>
                  <a:cubicBezTo>
                    <a:pt x="1177832" y="520550"/>
                    <a:pt x="1186748" y="517121"/>
                    <a:pt x="1196120" y="514607"/>
                  </a:cubicBezTo>
                  <a:cubicBezTo>
                    <a:pt x="1202978" y="512778"/>
                    <a:pt x="1210065" y="511406"/>
                    <a:pt x="1217151" y="510721"/>
                  </a:cubicBezTo>
                  <a:cubicBezTo>
                    <a:pt x="1221952" y="510263"/>
                    <a:pt x="1226753" y="510035"/>
                    <a:pt x="1231553" y="510263"/>
                  </a:cubicBezTo>
                  <a:cubicBezTo>
                    <a:pt x="1238868" y="510263"/>
                    <a:pt x="1246184" y="511178"/>
                    <a:pt x="1253499" y="512321"/>
                  </a:cubicBezTo>
                  <a:cubicBezTo>
                    <a:pt x="1258299" y="513235"/>
                    <a:pt x="1263329" y="514150"/>
                    <a:pt x="1268358" y="515521"/>
                  </a:cubicBezTo>
                  <a:cubicBezTo>
                    <a:pt x="1279788" y="518493"/>
                    <a:pt x="1290532" y="523751"/>
                    <a:pt x="1299905" y="531295"/>
                  </a:cubicBezTo>
                  <a:cubicBezTo>
                    <a:pt x="1302648" y="533581"/>
                    <a:pt x="1305391" y="535867"/>
                    <a:pt x="1308134" y="538610"/>
                  </a:cubicBezTo>
                  <a:cubicBezTo>
                    <a:pt x="1311563" y="542039"/>
                    <a:pt x="1314992" y="545925"/>
                    <a:pt x="1317964" y="550040"/>
                  </a:cubicBezTo>
                  <a:cubicBezTo>
                    <a:pt x="1320250" y="553240"/>
                    <a:pt x="1322307" y="556441"/>
                    <a:pt x="1324365" y="559870"/>
                  </a:cubicBezTo>
                  <a:cubicBezTo>
                    <a:pt x="1325051" y="561013"/>
                    <a:pt x="1325736" y="562156"/>
                    <a:pt x="1326194" y="563527"/>
                  </a:cubicBezTo>
                  <a:cubicBezTo>
                    <a:pt x="1327337" y="566042"/>
                    <a:pt x="1328480" y="568556"/>
                    <a:pt x="1329623" y="571071"/>
                  </a:cubicBezTo>
                  <a:cubicBezTo>
                    <a:pt x="1330766" y="573586"/>
                    <a:pt x="1331680" y="576329"/>
                    <a:pt x="1332594" y="579072"/>
                  </a:cubicBezTo>
                  <a:cubicBezTo>
                    <a:pt x="1333052" y="580444"/>
                    <a:pt x="1333509" y="581815"/>
                    <a:pt x="1333966" y="583187"/>
                  </a:cubicBezTo>
                  <a:cubicBezTo>
                    <a:pt x="1335566" y="588902"/>
                    <a:pt x="1336938" y="594845"/>
                    <a:pt x="1337624" y="601246"/>
                  </a:cubicBezTo>
                  <a:cubicBezTo>
                    <a:pt x="1338081" y="604447"/>
                    <a:pt x="1338309" y="607647"/>
                    <a:pt x="1338538" y="611076"/>
                  </a:cubicBezTo>
                  <a:cubicBezTo>
                    <a:pt x="1338767" y="615648"/>
                    <a:pt x="1338995" y="620677"/>
                    <a:pt x="1338995" y="625706"/>
                  </a:cubicBezTo>
                  <a:cubicBezTo>
                    <a:pt x="1338995" y="627764"/>
                    <a:pt x="1338995" y="630050"/>
                    <a:pt x="1338995" y="632107"/>
                  </a:cubicBezTo>
                  <a:cubicBezTo>
                    <a:pt x="1338995" y="633250"/>
                    <a:pt x="1338995" y="634393"/>
                    <a:pt x="1338767" y="635308"/>
                  </a:cubicBezTo>
                  <a:cubicBezTo>
                    <a:pt x="1338538" y="639651"/>
                    <a:pt x="1338081" y="644223"/>
                    <a:pt x="1337624" y="649024"/>
                  </a:cubicBezTo>
                  <a:cubicBezTo>
                    <a:pt x="1337395" y="650167"/>
                    <a:pt x="1337395" y="651310"/>
                    <a:pt x="1337166" y="652453"/>
                  </a:cubicBezTo>
                  <a:cubicBezTo>
                    <a:pt x="1330994" y="698173"/>
                    <a:pt x="1307448" y="749836"/>
                    <a:pt x="1238640" y="753037"/>
                  </a:cubicBezTo>
                  <a:cubicBezTo>
                    <a:pt x="1217609" y="753951"/>
                    <a:pt x="1192234" y="750522"/>
                    <a:pt x="1161830" y="740692"/>
                  </a:cubicBezTo>
                  <a:cubicBezTo>
                    <a:pt x="1157258" y="738178"/>
                    <a:pt x="1152229" y="736120"/>
                    <a:pt x="1147428" y="734749"/>
                  </a:cubicBezTo>
                  <a:cubicBezTo>
                    <a:pt x="1144914" y="734063"/>
                    <a:pt x="1142399" y="733377"/>
                    <a:pt x="1140113" y="732920"/>
                  </a:cubicBezTo>
                  <a:cubicBezTo>
                    <a:pt x="1137599" y="732463"/>
                    <a:pt x="1135084" y="732005"/>
                    <a:pt x="1132569" y="731777"/>
                  </a:cubicBezTo>
                  <a:cubicBezTo>
                    <a:pt x="1125026" y="730862"/>
                    <a:pt x="1117253" y="731091"/>
                    <a:pt x="1109481" y="731777"/>
                  </a:cubicBezTo>
                  <a:cubicBezTo>
                    <a:pt x="1106966" y="732005"/>
                    <a:pt x="1104223" y="732463"/>
                    <a:pt x="1101708" y="732691"/>
                  </a:cubicBezTo>
                  <a:cubicBezTo>
                    <a:pt x="1091421" y="734291"/>
                    <a:pt x="1084106" y="737035"/>
                    <a:pt x="1078848" y="741835"/>
                  </a:cubicBezTo>
                  <a:cubicBezTo>
                    <a:pt x="1077477" y="742978"/>
                    <a:pt x="1076334" y="744350"/>
                    <a:pt x="1075419" y="745950"/>
                  </a:cubicBezTo>
                  <a:cubicBezTo>
                    <a:pt x="1072448" y="750522"/>
                    <a:pt x="1070390" y="756466"/>
                    <a:pt x="1069247" y="764238"/>
                  </a:cubicBezTo>
                  <a:cubicBezTo>
                    <a:pt x="1068790" y="766753"/>
                    <a:pt x="1068561" y="769039"/>
                    <a:pt x="1068104" y="771553"/>
                  </a:cubicBezTo>
                  <a:cubicBezTo>
                    <a:pt x="1067418" y="776354"/>
                    <a:pt x="1066733" y="781383"/>
                    <a:pt x="1066275" y="786184"/>
                  </a:cubicBezTo>
                  <a:cubicBezTo>
                    <a:pt x="1065590" y="790984"/>
                    <a:pt x="1065132" y="796013"/>
                    <a:pt x="1064904" y="800814"/>
                  </a:cubicBezTo>
                  <a:cubicBezTo>
                    <a:pt x="1064447" y="805615"/>
                    <a:pt x="1064218" y="810644"/>
                    <a:pt x="1064218" y="815444"/>
                  </a:cubicBezTo>
                  <a:cubicBezTo>
                    <a:pt x="1064218" y="817959"/>
                    <a:pt x="1064218" y="820245"/>
                    <a:pt x="1064218" y="822760"/>
                  </a:cubicBezTo>
                  <a:cubicBezTo>
                    <a:pt x="1064447" y="830532"/>
                    <a:pt x="1064218" y="838304"/>
                    <a:pt x="1063761" y="846077"/>
                  </a:cubicBezTo>
                  <a:cubicBezTo>
                    <a:pt x="1063304" y="853849"/>
                    <a:pt x="1062618" y="861393"/>
                    <a:pt x="1061475" y="869165"/>
                  </a:cubicBezTo>
                  <a:cubicBezTo>
                    <a:pt x="1060560" y="876709"/>
                    <a:pt x="1059417" y="884482"/>
                    <a:pt x="1058046" y="892025"/>
                  </a:cubicBezTo>
                  <a:cubicBezTo>
                    <a:pt x="1056674" y="899569"/>
                    <a:pt x="1055303" y="907113"/>
                    <a:pt x="1053931" y="914885"/>
                  </a:cubicBezTo>
                  <a:cubicBezTo>
                    <a:pt x="1053017" y="919915"/>
                    <a:pt x="1051874" y="924944"/>
                    <a:pt x="1050959" y="929973"/>
                  </a:cubicBezTo>
                  <a:cubicBezTo>
                    <a:pt x="1050045" y="935002"/>
                    <a:pt x="1048902" y="940031"/>
                    <a:pt x="1047987" y="945061"/>
                  </a:cubicBezTo>
                  <a:cubicBezTo>
                    <a:pt x="1047530" y="947347"/>
                    <a:pt x="1047073" y="949861"/>
                    <a:pt x="1046387" y="952147"/>
                  </a:cubicBezTo>
                  <a:cubicBezTo>
                    <a:pt x="1045701" y="954433"/>
                    <a:pt x="1045244" y="956948"/>
                    <a:pt x="1044330" y="959234"/>
                  </a:cubicBezTo>
                  <a:cubicBezTo>
                    <a:pt x="1043644" y="961520"/>
                    <a:pt x="1042730" y="963806"/>
                    <a:pt x="1041587" y="966092"/>
                  </a:cubicBezTo>
                  <a:cubicBezTo>
                    <a:pt x="1040444" y="968378"/>
                    <a:pt x="1039301" y="970435"/>
                    <a:pt x="1037929" y="972493"/>
                  </a:cubicBezTo>
                  <a:cubicBezTo>
                    <a:pt x="1035872" y="975693"/>
                    <a:pt x="1033586" y="978665"/>
                    <a:pt x="1031071" y="981179"/>
                  </a:cubicBezTo>
                  <a:cubicBezTo>
                    <a:pt x="1023756" y="988952"/>
                    <a:pt x="1015069" y="993295"/>
                    <a:pt x="1002039" y="993524"/>
                  </a:cubicBezTo>
                  <a:cubicBezTo>
                    <a:pt x="997924" y="993524"/>
                    <a:pt x="993123" y="993752"/>
                    <a:pt x="987180" y="993752"/>
                  </a:cubicBezTo>
                  <a:cubicBezTo>
                    <a:pt x="985351" y="993752"/>
                    <a:pt x="983294" y="993752"/>
                    <a:pt x="981008" y="993752"/>
                  </a:cubicBezTo>
                  <a:cubicBezTo>
                    <a:pt x="979865" y="993752"/>
                    <a:pt x="978950" y="993752"/>
                    <a:pt x="977807" y="993752"/>
                  </a:cubicBezTo>
                  <a:cubicBezTo>
                    <a:pt x="975521" y="993752"/>
                    <a:pt x="973235" y="993752"/>
                    <a:pt x="970949" y="993752"/>
                  </a:cubicBezTo>
                  <a:cubicBezTo>
                    <a:pt x="969806" y="993752"/>
                    <a:pt x="968663" y="993752"/>
                    <a:pt x="967292" y="993752"/>
                  </a:cubicBezTo>
                  <a:cubicBezTo>
                    <a:pt x="964777" y="993752"/>
                    <a:pt x="962262" y="993752"/>
                    <a:pt x="959748" y="993752"/>
                  </a:cubicBezTo>
                  <a:cubicBezTo>
                    <a:pt x="955862" y="993752"/>
                    <a:pt x="951747" y="993981"/>
                    <a:pt x="947403" y="993981"/>
                  </a:cubicBezTo>
                  <a:cubicBezTo>
                    <a:pt x="944660" y="993981"/>
                    <a:pt x="941688" y="993981"/>
                    <a:pt x="938717" y="994210"/>
                  </a:cubicBezTo>
                  <a:cubicBezTo>
                    <a:pt x="937116" y="994210"/>
                    <a:pt x="935745" y="994210"/>
                    <a:pt x="934145" y="994210"/>
                  </a:cubicBezTo>
                  <a:cubicBezTo>
                    <a:pt x="929573" y="994210"/>
                    <a:pt x="924772" y="994438"/>
                    <a:pt x="919971" y="994438"/>
                  </a:cubicBezTo>
                  <a:cubicBezTo>
                    <a:pt x="913342" y="994438"/>
                    <a:pt x="906713" y="994667"/>
                    <a:pt x="899626" y="994667"/>
                  </a:cubicBezTo>
                  <a:cubicBezTo>
                    <a:pt x="887282" y="994895"/>
                    <a:pt x="874480" y="994895"/>
                    <a:pt x="860764" y="995124"/>
                  </a:cubicBezTo>
                  <a:cubicBezTo>
                    <a:pt x="856878" y="995124"/>
                    <a:pt x="852992" y="995124"/>
                    <a:pt x="849105" y="995353"/>
                  </a:cubicBezTo>
                  <a:cubicBezTo>
                    <a:pt x="799728" y="995810"/>
                    <a:pt x="743721" y="996496"/>
                    <a:pt x="687714" y="996724"/>
                  </a:cubicBezTo>
                  <a:cubicBezTo>
                    <a:pt x="685428" y="996724"/>
                    <a:pt x="683142" y="996724"/>
                    <a:pt x="681084" y="996724"/>
                  </a:cubicBezTo>
                  <a:cubicBezTo>
                    <a:pt x="676512" y="996724"/>
                    <a:pt x="672169" y="996724"/>
                    <a:pt x="667597" y="996724"/>
                  </a:cubicBezTo>
                  <a:cubicBezTo>
                    <a:pt x="665311" y="996724"/>
                    <a:pt x="663025" y="996724"/>
                    <a:pt x="660968" y="996724"/>
                  </a:cubicBezTo>
                  <a:cubicBezTo>
                    <a:pt x="647480" y="996724"/>
                    <a:pt x="634221" y="996724"/>
                    <a:pt x="620963" y="996724"/>
                  </a:cubicBezTo>
                  <a:cubicBezTo>
                    <a:pt x="620963" y="996724"/>
                    <a:pt x="620963" y="996724"/>
                    <a:pt x="620963" y="996724"/>
                  </a:cubicBezTo>
                  <a:cubicBezTo>
                    <a:pt x="590102" y="996724"/>
                    <a:pt x="560155" y="996724"/>
                    <a:pt x="532037" y="996496"/>
                  </a:cubicBezTo>
                  <a:cubicBezTo>
                    <a:pt x="524036" y="996496"/>
                    <a:pt x="516264" y="996267"/>
                    <a:pt x="508491" y="996267"/>
                  </a:cubicBezTo>
                  <a:cubicBezTo>
                    <a:pt x="498890" y="996267"/>
                    <a:pt x="489518" y="996038"/>
                    <a:pt x="480602" y="995810"/>
                  </a:cubicBezTo>
                  <a:cubicBezTo>
                    <a:pt x="478773" y="995810"/>
                    <a:pt x="476945" y="995810"/>
                    <a:pt x="475344" y="995810"/>
                  </a:cubicBezTo>
                  <a:cubicBezTo>
                    <a:pt x="468258" y="995581"/>
                    <a:pt x="461400" y="995581"/>
                    <a:pt x="454999" y="995353"/>
                  </a:cubicBezTo>
                  <a:cubicBezTo>
                    <a:pt x="453399" y="995353"/>
                    <a:pt x="451799" y="995353"/>
                    <a:pt x="450198" y="995124"/>
                  </a:cubicBezTo>
                  <a:cubicBezTo>
                    <a:pt x="448598" y="995124"/>
                    <a:pt x="446998" y="995124"/>
                    <a:pt x="445398" y="994895"/>
                  </a:cubicBezTo>
                  <a:cubicBezTo>
                    <a:pt x="442197" y="994895"/>
                    <a:pt x="439226" y="994667"/>
                    <a:pt x="436254" y="994667"/>
                  </a:cubicBezTo>
                  <a:cubicBezTo>
                    <a:pt x="433282" y="994667"/>
                    <a:pt x="430310" y="994438"/>
                    <a:pt x="427338" y="994438"/>
                  </a:cubicBezTo>
                  <a:cubicBezTo>
                    <a:pt x="424367" y="994438"/>
                    <a:pt x="421623" y="994210"/>
                    <a:pt x="418880" y="994210"/>
                  </a:cubicBezTo>
                  <a:cubicBezTo>
                    <a:pt x="416137" y="994210"/>
                    <a:pt x="413622" y="993981"/>
                    <a:pt x="411108" y="993981"/>
                  </a:cubicBezTo>
                  <a:cubicBezTo>
                    <a:pt x="409736" y="993981"/>
                    <a:pt x="408365" y="993752"/>
                    <a:pt x="407222" y="993752"/>
                  </a:cubicBezTo>
                  <a:cubicBezTo>
                    <a:pt x="404707" y="993524"/>
                    <a:pt x="402421" y="993524"/>
                    <a:pt x="400135" y="993295"/>
                  </a:cubicBezTo>
                  <a:cubicBezTo>
                    <a:pt x="398992" y="993295"/>
                    <a:pt x="397849" y="993067"/>
                    <a:pt x="396706" y="993067"/>
                  </a:cubicBezTo>
                  <a:cubicBezTo>
                    <a:pt x="395563" y="993067"/>
                    <a:pt x="394420" y="992838"/>
                    <a:pt x="393277" y="992838"/>
                  </a:cubicBezTo>
                  <a:cubicBezTo>
                    <a:pt x="391220" y="992609"/>
                    <a:pt x="389391" y="992609"/>
                    <a:pt x="387562" y="992381"/>
                  </a:cubicBezTo>
                  <a:cubicBezTo>
                    <a:pt x="386419" y="992381"/>
                    <a:pt x="385276" y="992152"/>
                    <a:pt x="384362" y="992152"/>
                  </a:cubicBezTo>
                  <a:cubicBezTo>
                    <a:pt x="382533" y="991924"/>
                    <a:pt x="380933" y="991924"/>
                    <a:pt x="379332" y="991695"/>
                  </a:cubicBezTo>
                  <a:cubicBezTo>
                    <a:pt x="377504" y="991466"/>
                    <a:pt x="375903" y="991238"/>
                    <a:pt x="374303" y="991238"/>
                  </a:cubicBezTo>
                  <a:cubicBezTo>
                    <a:pt x="372932" y="991009"/>
                    <a:pt x="371789" y="991009"/>
                    <a:pt x="370646" y="990781"/>
                  </a:cubicBezTo>
                  <a:cubicBezTo>
                    <a:pt x="369731" y="990552"/>
                    <a:pt x="369045" y="990552"/>
                    <a:pt x="368360" y="990323"/>
                  </a:cubicBezTo>
                  <a:cubicBezTo>
                    <a:pt x="367217" y="990095"/>
                    <a:pt x="366302" y="989866"/>
                    <a:pt x="365388" y="989866"/>
                  </a:cubicBezTo>
                  <a:cubicBezTo>
                    <a:pt x="364473" y="989638"/>
                    <a:pt x="363559" y="989409"/>
                    <a:pt x="362873" y="989180"/>
                  </a:cubicBezTo>
                  <a:lnTo>
                    <a:pt x="362873" y="989180"/>
                  </a:lnTo>
                  <a:cubicBezTo>
                    <a:pt x="362645" y="989180"/>
                    <a:pt x="362187" y="989180"/>
                    <a:pt x="361959" y="989180"/>
                  </a:cubicBezTo>
                  <a:cubicBezTo>
                    <a:pt x="361273" y="989180"/>
                    <a:pt x="360816" y="989180"/>
                    <a:pt x="360130" y="988952"/>
                  </a:cubicBezTo>
                  <a:cubicBezTo>
                    <a:pt x="359901" y="988952"/>
                    <a:pt x="359444" y="988723"/>
                    <a:pt x="359216" y="988723"/>
                  </a:cubicBezTo>
                  <a:cubicBezTo>
                    <a:pt x="358530" y="988495"/>
                    <a:pt x="357844" y="988037"/>
                    <a:pt x="357387" y="987809"/>
                  </a:cubicBezTo>
                  <a:cubicBezTo>
                    <a:pt x="355787" y="986894"/>
                    <a:pt x="354186" y="985294"/>
                    <a:pt x="352586" y="983694"/>
                  </a:cubicBezTo>
                  <a:cubicBezTo>
                    <a:pt x="352129" y="983237"/>
                    <a:pt x="351672" y="982780"/>
                    <a:pt x="351215" y="982094"/>
                  </a:cubicBezTo>
                  <a:cubicBezTo>
                    <a:pt x="350986" y="981637"/>
                    <a:pt x="350529" y="981179"/>
                    <a:pt x="350300" y="980951"/>
                  </a:cubicBezTo>
                  <a:cubicBezTo>
                    <a:pt x="349843" y="980494"/>
                    <a:pt x="349386" y="979808"/>
                    <a:pt x="348929" y="979351"/>
                  </a:cubicBezTo>
                  <a:cubicBezTo>
                    <a:pt x="348014" y="978208"/>
                    <a:pt x="347100" y="976836"/>
                    <a:pt x="346185" y="975693"/>
                  </a:cubicBezTo>
                  <a:cubicBezTo>
                    <a:pt x="345728" y="975007"/>
                    <a:pt x="345500" y="974550"/>
                    <a:pt x="345042" y="973864"/>
                  </a:cubicBezTo>
                  <a:cubicBezTo>
                    <a:pt x="343214" y="971121"/>
                    <a:pt x="341613" y="968149"/>
                    <a:pt x="340013" y="965635"/>
                  </a:cubicBezTo>
                  <a:cubicBezTo>
                    <a:pt x="339785" y="965177"/>
                    <a:pt x="339556" y="964949"/>
                    <a:pt x="339327" y="964492"/>
                  </a:cubicBezTo>
                  <a:cubicBezTo>
                    <a:pt x="338413" y="962663"/>
                    <a:pt x="337499" y="961063"/>
                    <a:pt x="336813" y="959691"/>
                  </a:cubicBezTo>
                  <a:cubicBezTo>
                    <a:pt x="325383" y="939346"/>
                    <a:pt x="324240" y="916943"/>
                    <a:pt x="322868" y="894769"/>
                  </a:cubicBezTo>
                  <a:cubicBezTo>
                    <a:pt x="322640" y="891568"/>
                    <a:pt x="322411" y="888368"/>
                    <a:pt x="322182" y="885167"/>
                  </a:cubicBezTo>
                  <a:cubicBezTo>
                    <a:pt x="321954" y="881281"/>
                    <a:pt x="321725" y="877395"/>
                    <a:pt x="321497" y="873509"/>
                  </a:cubicBezTo>
                  <a:cubicBezTo>
                    <a:pt x="321268" y="869623"/>
                    <a:pt x="321268" y="865736"/>
                    <a:pt x="321268" y="861850"/>
                  </a:cubicBezTo>
                  <a:cubicBezTo>
                    <a:pt x="321268" y="857964"/>
                    <a:pt x="321268" y="854078"/>
                    <a:pt x="321268" y="850192"/>
                  </a:cubicBezTo>
                  <a:cubicBezTo>
                    <a:pt x="321268" y="848134"/>
                    <a:pt x="321268" y="846305"/>
                    <a:pt x="321268" y="844248"/>
                  </a:cubicBezTo>
                  <a:cubicBezTo>
                    <a:pt x="321268" y="840362"/>
                    <a:pt x="321268" y="836476"/>
                    <a:pt x="321039" y="832589"/>
                  </a:cubicBezTo>
                  <a:cubicBezTo>
                    <a:pt x="320811" y="824817"/>
                    <a:pt x="320354" y="816816"/>
                    <a:pt x="319439" y="809044"/>
                  </a:cubicBezTo>
                  <a:cubicBezTo>
                    <a:pt x="318753" y="803100"/>
                    <a:pt x="317839" y="797385"/>
                    <a:pt x="316467" y="791441"/>
                  </a:cubicBezTo>
                  <a:cubicBezTo>
                    <a:pt x="315096" y="785041"/>
                    <a:pt x="313038" y="779097"/>
                    <a:pt x="310524" y="774068"/>
                  </a:cubicBezTo>
                  <a:cubicBezTo>
                    <a:pt x="309609" y="772468"/>
                    <a:pt x="308695" y="770639"/>
                    <a:pt x="307781" y="769267"/>
                  </a:cubicBezTo>
                  <a:cubicBezTo>
                    <a:pt x="306866" y="767667"/>
                    <a:pt x="305723" y="766295"/>
                    <a:pt x="304580" y="764924"/>
                  </a:cubicBezTo>
                  <a:cubicBezTo>
                    <a:pt x="304123" y="764238"/>
                    <a:pt x="303437" y="763552"/>
                    <a:pt x="302980" y="762866"/>
                  </a:cubicBezTo>
                  <a:cubicBezTo>
                    <a:pt x="301837" y="761495"/>
                    <a:pt x="300694" y="760352"/>
                    <a:pt x="299322" y="759209"/>
                  </a:cubicBezTo>
                  <a:cubicBezTo>
                    <a:pt x="298637" y="758752"/>
                    <a:pt x="297951" y="758066"/>
                    <a:pt x="297494" y="757609"/>
                  </a:cubicBezTo>
                  <a:cubicBezTo>
                    <a:pt x="296351" y="756694"/>
                    <a:pt x="295436" y="756008"/>
                    <a:pt x="294293" y="755323"/>
                  </a:cubicBezTo>
                  <a:cubicBezTo>
                    <a:pt x="293379" y="754637"/>
                    <a:pt x="292236" y="753951"/>
                    <a:pt x="291321" y="753494"/>
                  </a:cubicBezTo>
                  <a:cubicBezTo>
                    <a:pt x="290636" y="753037"/>
                    <a:pt x="289950" y="752808"/>
                    <a:pt x="289035" y="752351"/>
                  </a:cubicBezTo>
                  <a:cubicBezTo>
                    <a:pt x="287435" y="751665"/>
                    <a:pt x="285835" y="750979"/>
                    <a:pt x="284235" y="750522"/>
                  </a:cubicBezTo>
                  <a:cubicBezTo>
                    <a:pt x="282406" y="749836"/>
                    <a:pt x="280577" y="749379"/>
                    <a:pt x="278748" y="749150"/>
                  </a:cubicBezTo>
                  <a:cubicBezTo>
                    <a:pt x="275319" y="748465"/>
                    <a:pt x="271890" y="748236"/>
                    <a:pt x="268233" y="748236"/>
                  </a:cubicBezTo>
                  <a:cubicBezTo>
                    <a:pt x="268233" y="748236"/>
                    <a:pt x="268233" y="748236"/>
                    <a:pt x="268233" y="748236"/>
                  </a:cubicBezTo>
                  <a:cubicBezTo>
                    <a:pt x="262518" y="748236"/>
                    <a:pt x="256346" y="749150"/>
                    <a:pt x="249716" y="750979"/>
                  </a:cubicBezTo>
                  <a:cubicBezTo>
                    <a:pt x="228456" y="756694"/>
                    <a:pt x="207425" y="759666"/>
                    <a:pt x="185708" y="758294"/>
                  </a:cubicBezTo>
                  <a:cubicBezTo>
                    <a:pt x="159648" y="756466"/>
                    <a:pt x="135645" y="748922"/>
                    <a:pt x="113470" y="735206"/>
                  </a:cubicBezTo>
                  <a:cubicBezTo>
                    <a:pt x="109356" y="732691"/>
                    <a:pt x="105469" y="729948"/>
                    <a:pt x="102040" y="726748"/>
                  </a:cubicBezTo>
                  <a:cubicBezTo>
                    <a:pt x="97011" y="722176"/>
                    <a:pt x="92668" y="716689"/>
                    <a:pt x="89467" y="710288"/>
                  </a:cubicBezTo>
                  <a:cubicBezTo>
                    <a:pt x="87410" y="706174"/>
                    <a:pt x="85581" y="701373"/>
                    <a:pt x="84438" y="696344"/>
                  </a:cubicBezTo>
                  <a:cubicBezTo>
                    <a:pt x="83752" y="693829"/>
                    <a:pt x="83524" y="691086"/>
                    <a:pt x="83067" y="688343"/>
                  </a:cubicBezTo>
                  <a:lnTo>
                    <a:pt x="83067" y="688343"/>
                  </a:lnTo>
                  <a:cubicBezTo>
                    <a:pt x="89467" y="689029"/>
                    <a:pt x="95182" y="689714"/>
                    <a:pt x="101126" y="690172"/>
                  </a:cubicBezTo>
                  <a:cubicBezTo>
                    <a:pt x="105698" y="690629"/>
                    <a:pt x="110041" y="691086"/>
                    <a:pt x="114613" y="691315"/>
                  </a:cubicBezTo>
                  <a:cubicBezTo>
                    <a:pt x="131073" y="692458"/>
                    <a:pt x="146389" y="689486"/>
                    <a:pt x="155076" y="673484"/>
                  </a:cubicBezTo>
                  <a:cubicBezTo>
                    <a:pt x="163763" y="657253"/>
                    <a:pt x="161705" y="640794"/>
                    <a:pt x="151418" y="626164"/>
                  </a:cubicBezTo>
                  <a:cubicBezTo>
                    <a:pt x="139988" y="610390"/>
                    <a:pt x="126729" y="595760"/>
                    <a:pt x="114842" y="579986"/>
                  </a:cubicBezTo>
                  <a:cubicBezTo>
                    <a:pt x="100669" y="561241"/>
                    <a:pt x="100897" y="561013"/>
                    <a:pt x="114613" y="541810"/>
                  </a:cubicBezTo>
                  <a:cubicBezTo>
                    <a:pt x="135645" y="511864"/>
                    <a:pt x="196452" y="476202"/>
                    <a:pt x="275091" y="520322"/>
                  </a:cubicBezTo>
                  <a:cubicBezTo>
                    <a:pt x="291093" y="532209"/>
                    <a:pt x="306638" y="530837"/>
                    <a:pt x="316925" y="513235"/>
                  </a:cubicBezTo>
                  <a:cubicBezTo>
                    <a:pt x="323097" y="502720"/>
                    <a:pt x="325611" y="491290"/>
                    <a:pt x="324240" y="479174"/>
                  </a:cubicBezTo>
                  <a:cubicBezTo>
                    <a:pt x="319439" y="438026"/>
                    <a:pt x="323783" y="396878"/>
                    <a:pt x="321954" y="355501"/>
                  </a:cubicBezTo>
                  <a:cubicBezTo>
                    <a:pt x="321725" y="349786"/>
                    <a:pt x="321954" y="343385"/>
                    <a:pt x="323783" y="338128"/>
                  </a:cubicBezTo>
                  <a:cubicBezTo>
                    <a:pt x="330412" y="318239"/>
                    <a:pt x="351443" y="313896"/>
                    <a:pt x="365845" y="328984"/>
                  </a:cubicBezTo>
                  <a:cubicBezTo>
                    <a:pt x="375903" y="339728"/>
                    <a:pt x="377732" y="353215"/>
                    <a:pt x="377961" y="367388"/>
                  </a:cubicBezTo>
                  <a:cubicBezTo>
                    <a:pt x="378418" y="394820"/>
                    <a:pt x="377046" y="422252"/>
                    <a:pt x="382304" y="449456"/>
                  </a:cubicBezTo>
                  <a:cubicBezTo>
                    <a:pt x="385962" y="469115"/>
                    <a:pt x="395563" y="481460"/>
                    <a:pt x="414080" y="487632"/>
                  </a:cubicBezTo>
                  <a:cubicBezTo>
                    <a:pt x="433739" y="494033"/>
                    <a:pt x="448827" y="486718"/>
                    <a:pt x="461628" y="473002"/>
                  </a:cubicBezTo>
                  <a:cubicBezTo>
                    <a:pt x="489975" y="442369"/>
                    <a:pt x="494318" y="404650"/>
                    <a:pt x="489518" y="365788"/>
                  </a:cubicBezTo>
                  <a:cubicBezTo>
                    <a:pt x="487232" y="346814"/>
                    <a:pt x="480145" y="328298"/>
                    <a:pt x="475344" y="309324"/>
                  </a:cubicBezTo>
                  <a:cubicBezTo>
                    <a:pt x="488146" y="303152"/>
                    <a:pt x="500490" y="302695"/>
                    <a:pt x="513292" y="304523"/>
                  </a:cubicBezTo>
                  <a:close/>
                  <a:moveTo>
                    <a:pt x="34146" y="216741"/>
                  </a:moveTo>
                  <a:cubicBezTo>
                    <a:pt x="33918" y="149533"/>
                    <a:pt x="79409" y="97412"/>
                    <a:pt x="146160" y="99241"/>
                  </a:cubicBezTo>
                  <a:cubicBezTo>
                    <a:pt x="214283" y="94211"/>
                    <a:pt x="268461" y="171935"/>
                    <a:pt x="268461" y="222685"/>
                  </a:cubicBezTo>
                  <a:cubicBezTo>
                    <a:pt x="268461" y="275034"/>
                    <a:pt x="213140" y="338813"/>
                    <a:pt x="153933" y="335384"/>
                  </a:cubicBezTo>
                  <a:cubicBezTo>
                    <a:pt x="83752" y="331498"/>
                    <a:pt x="34146" y="289893"/>
                    <a:pt x="34146" y="216741"/>
                  </a:cubicBezTo>
                  <a:close/>
                  <a:moveTo>
                    <a:pt x="127186" y="368760"/>
                  </a:moveTo>
                  <a:cubicBezTo>
                    <a:pt x="130387" y="361902"/>
                    <a:pt x="132902" y="354358"/>
                    <a:pt x="143417" y="355044"/>
                  </a:cubicBezTo>
                  <a:cubicBezTo>
                    <a:pt x="209254" y="359159"/>
                    <a:pt x="249259" y="322354"/>
                    <a:pt x="278291" y="268862"/>
                  </a:cubicBezTo>
                  <a:cubicBezTo>
                    <a:pt x="279663" y="266347"/>
                    <a:pt x="281263" y="263604"/>
                    <a:pt x="282177" y="260861"/>
                  </a:cubicBezTo>
                  <a:cubicBezTo>
                    <a:pt x="285606" y="252403"/>
                    <a:pt x="290864" y="249202"/>
                    <a:pt x="300465" y="251031"/>
                  </a:cubicBezTo>
                  <a:cubicBezTo>
                    <a:pt x="348929" y="260861"/>
                    <a:pt x="394649" y="277549"/>
                    <a:pt x="437397" y="302009"/>
                  </a:cubicBezTo>
                  <a:cubicBezTo>
                    <a:pt x="445169" y="306581"/>
                    <a:pt x="450884" y="312982"/>
                    <a:pt x="454770" y="321440"/>
                  </a:cubicBezTo>
                  <a:cubicBezTo>
                    <a:pt x="471458" y="359616"/>
                    <a:pt x="477402" y="398478"/>
                    <a:pt x="461857" y="438483"/>
                  </a:cubicBezTo>
                  <a:cubicBezTo>
                    <a:pt x="459800" y="443969"/>
                    <a:pt x="456828" y="449227"/>
                    <a:pt x="453170" y="453571"/>
                  </a:cubicBezTo>
                  <a:cubicBezTo>
                    <a:pt x="445398" y="462715"/>
                    <a:pt x="436482" y="471630"/>
                    <a:pt x="423452" y="469115"/>
                  </a:cubicBezTo>
                  <a:cubicBezTo>
                    <a:pt x="408365" y="466144"/>
                    <a:pt x="404707" y="452885"/>
                    <a:pt x="402650" y="440083"/>
                  </a:cubicBezTo>
                  <a:cubicBezTo>
                    <a:pt x="398306" y="414937"/>
                    <a:pt x="397392" y="389334"/>
                    <a:pt x="397849" y="363731"/>
                  </a:cubicBezTo>
                  <a:cubicBezTo>
                    <a:pt x="398306" y="344528"/>
                    <a:pt x="393963" y="326698"/>
                    <a:pt x="379790" y="312296"/>
                  </a:cubicBezTo>
                  <a:cubicBezTo>
                    <a:pt x="366302" y="298580"/>
                    <a:pt x="322411" y="296751"/>
                    <a:pt x="308695" y="309553"/>
                  </a:cubicBezTo>
                  <a:cubicBezTo>
                    <a:pt x="300923" y="316868"/>
                    <a:pt x="299780" y="326469"/>
                    <a:pt x="299780" y="336527"/>
                  </a:cubicBezTo>
                  <a:cubicBezTo>
                    <a:pt x="300008" y="360988"/>
                    <a:pt x="301608" y="447398"/>
                    <a:pt x="301608" y="466144"/>
                  </a:cubicBezTo>
                  <a:cubicBezTo>
                    <a:pt x="301608" y="475973"/>
                    <a:pt x="301837" y="485803"/>
                    <a:pt x="300008" y="495404"/>
                  </a:cubicBezTo>
                  <a:cubicBezTo>
                    <a:pt x="298408" y="504548"/>
                    <a:pt x="293607" y="509120"/>
                    <a:pt x="283320" y="503405"/>
                  </a:cubicBezTo>
                  <a:cubicBezTo>
                    <a:pt x="269604" y="495633"/>
                    <a:pt x="201253" y="447170"/>
                    <a:pt x="122386" y="503177"/>
                  </a:cubicBezTo>
                  <a:cubicBezTo>
                    <a:pt x="120328" y="505006"/>
                    <a:pt x="116671" y="507749"/>
                    <a:pt x="114842" y="507063"/>
                  </a:cubicBezTo>
                  <a:cubicBezTo>
                    <a:pt x="94497" y="499748"/>
                    <a:pt x="90382" y="516207"/>
                    <a:pt x="82609" y="528094"/>
                  </a:cubicBezTo>
                  <a:cubicBezTo>
                    <a:pt x="68208" y="550040"/>
                    <a:pt x="67750" y="550268"/>
                    <a:pt x="82838" y="571071"/>
                  </a:cubicBezTo>
                  <a:cubicBezTo>
                    <a:pt x="97240" y="590731"/>
                    <a:pt x="113242" y="609476"/>
                    <a:pt x="127872" y="629364"/>
                  </a:cubicBezTo>
                  <a:cubicBezTo>
                    <a:pt x="135188" y="639194"/>
                    <a:pt x="145475" y="649481"/>
                    <a:pt x="136102" y="663654"/>
                  </a:cubicBezTo>
                  <a:cubicBezTo>
                    <a:pt x="129472" y="673712"/>
                    <a:pt x="111870" y="674855"/>
                    <a:pt x="95640" y="665026"/>
                  </a:cubicBezTo>
                  <a:cubicBezTo>
                    <a:pt x="72094" y="650624"/>
                    <a:pt x="51063" y="632336"/>
                    <a:pt x="35746" y="609247"/>
                  </a:cubicBezTo>
                  <a:cubicBezTo>
                    <a:pt x="19516" y="584558"/>
                    <a:pt x="19973" y="557355"/>
                    <a:pt x="30031" y="530152"/>
                  </a:cubicBezTo>
                  <a:cubicBezTo>
                    <a:pt x="34832" y="517121"/>
                    <a:pt x="42604" y="505691"/>
                    <a:pt x="50605" y="494490"/>
                  </a:cubicBezTo>
                  <a:cubicBezTo>
                    <a:pt x="79638" y="454485"/>
                    <a:pt x="106155" y="413108"/>
                    <a:pt x="127186" y="368760"/>
                  </a:cubicBezTo>
                  <a:close/>
                </a:path>
              </a:pathLst>
            </a:custGeom>
            <a:solidFill>
              <a:srgbClr val="000000"/>
            </a:solidFill>
            <a:ln w="2286" cap="flat">
              <a:noFill/>
              <a:prstDash val="solid"/>
              <a:miter/>
            </a:ln>
          </p:spPr>
          <p:txBody>
            <a:bodyPr rtlCol="0" anchor="ctr"/>
            <a:lstStyle/>
            <a:p>
              <a:endParaRPr lang="en-US"/>
            </a:p>
          </p:txBody>
        </p:sp>
        <p:sp>
          <p:nvSpPr>
            <p:cNvPr id="97" name="Freeform 155">
              <a:extLst>
                <a:ext uri="{FF2B5EF4-FFF2-40B4-BE49-F238E27FC236}">
                  <a16:creationId xmlns:a16="http://schemas.microsoft.com/office/drawing/2014/main" id="{E42545A1-242F-83DB-596F-15844AFC0933}"/>
                </a:ext>
              </a:extLst>
            </p:cNvPr>
            <p:cNvSpPr/>
            <p:nvPr/>
          </p:nvSpPr>
          <p:spPr>
            <a:xfrm>
              <a:off x="2318125" y="5630468"/>
              <a:ext cx="70050" cy="184493"/>
            </a:xfrm>
            <a:custGeom>
              <a:avLst/>
              <a:gdLst>
                <a:gd name="connsiteX0" fmla="*/ 62439 w 70050"/>
                <a:gd name="connsiteY0" fmla="*/ 184429 h 184493"/>
                <a:gd name="connsiteX1" fmla="*/ 69525 w 70050"/>
                <a:gd name="connsiteY1" fmla="*/ 180772 h 184493"/>
                <a:gd name="connsiteX2" fmla="*/ 68611 w 70050"/>
                <a:gd name="connsiteY2" fmla="*/ 172771 h 184493"/>
                <a:gd name="connsiteX3" fmla="*/ 62439 w 70050"/>
                <a:gd name="connsiteY3" fmla="*/ 166598 h 184493"/>
                <a:gd name="connsiteX4" fmla="*/ 30663 w 70050"/>
                <a:gd name="connsiteY4" fmla="*/ 55956 h 184493"/>
                <a:gd name="connsiteX5" fmla="*/ 46208 w 70050"/>
                <a:gd name="connsiteY5" fmla="*/ 15037 h 184493"/>
                <a:gd name="connsiteX6" fmla="*/ 44836 w 70050"/>
                <a:gd name="connsiteY6" fmla="*/ 2006 h 184493"/>
                <a:gd name="connsiteX7" fmla="*/ 31578 w 70050"/>
                <a:gd name="connsiteY7" fmla="*/ 3607 h 184493"/>
                <a:gd name="connsiteX8" fmla="*/ 17862 w 70050"/>
                <a:gd name="connsiteY8" fmla="*/ 18694 h 184493"/>
                <a:gd name="connsiteX9" fmla="*/ 259 w 70050"/>
                <a:gd name="connsiteY9" fmla="*/ 101219 h 184493"/>
                <a:gd name="connsiteX10" fmla="*/ 31349 w 70050"/>
                <a:gd name="connsiteY10" fmla="*/ 168427 h 184493"/>
                <a:gd name="connsiteX11" fmla="*/ 62439 w 70050"/>
                <a:gd name="connsiteY11" fmla="*/ 184429 h 18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050" h="184493">
                  <a:moveTo>
                    <a:pt x="62439" y="184429"/>
                  </a:moveTo>
                  <a:cubicBezTo>
                    <a:pt x="64496" y="184886"/>
                    <a:pt x="68382" y="182829"/>
                    <a:pt x="69525" y="180772"/>
                  </a:cubicBezTo>
                  <a:cubicBezTo>
                    <a:pt x="70668" y="178714"/>
                    <a:pt x="69754" y="175057"/>
                    <a:pt x="68611" y="172771"/>
                  </a:cubicBezTo>
                  <a:cubicBezTo>
                    <a:pt x="67239" y="170256"/>
                    <a:pt x="64725" y="168427"/>
                    <a:pt x="62439" y="166598"/>
                  </a:cubicBezTo>
                  <a:cubicBezTo>
                    <a:pt x="25405" y="137338"/>
                    <a:pt x="19005" y="99390"/>
                    <a:pt x="30663" y="55956"/>
                  </a:cubicBezTo>
                  <a:cubicBezTo>
                    <a:pt x="34549" y="41783"/>
                    <a:pt x="38893" y="27838"/>
                    <a:pt x="46208" y="15037"/>
                  </a:cubicBezTo>
                  <a:cubicBezTo>
                    <a:pt x="48723" y="10693"/>
                    <a:pt x="49637" y="5664"/>
                    <a:pt x="44836" y="2006"/>
                  </a:cubicBezTo>
                  <a:cubicBezTo>
                    <a:pt x="40036" y="-1651"/>
                    <a:pt x="35235" y="178"/>
                    <a:pt x="31578" y="3607"/>
                  </a:cubicBezTo>
                  <a:cubicBezTo>
                    <a:pt x="26548" y="8179"/>
                    <a:pt x="21062" y="12979"/>
                    <a:pt x="17862" y="18694"/>
                  </a:cubicBezTo>
                  <a:cubicBezTo>
                    <a:pt x="5746" y="41554"/>
                    <a:pt x="1174" y="66472"/>
                    <a:pt x="259" y="101219"/>
                  </a:cubicBezTo>
                  <a:cubicBezTo>
                    <a:pt x="-2027" y="122707"/>
                    <a:pt x="11004" y="146939"/>
                    <a:pt x="31349" y="168427"/>
                  </a:cubicBezTo>
                  <a:cubicBezTo>
                    <a:pt x="40264" y="177571"/>
                    <a:pt x="51009" y="181686"/>
                    <a:pt x="62439" y="184429"/>
                  </a:cubicBezTo>
                  <a:close/>
                </a:path>
              </a:pathLst>
            </a:custGeom>
            <a:solidFill>
              <a:srgbClr val="000000"/>
            </a:solidFill>
            <a:ln w="2286" cap="flat">
              <a:noFill/>
              <a:prstDash val="solid"/>
              <a:miter/>
            </a:ln>
          </p:spPr>
          <p:txBody>
            <a:bodyPr rtlCol="0" anchor="ctr"/>
            <a:lstStyle/>
            <a:p>
              <a:endParaRPr lang="en-US"/>
            </a:p>
          </p:txBody>
        </p:sp>
        <p:sp>
          <p:nvSpPr>
            <p:cNvPr id="98" name="Freeform 156">
              <a:extLst>
                <a:ext uri="{FF2B5EF4-FFF2-40B4-BE49-F238E27FC236}">
                  <a16:creationId xmlns:a16="http://schemas.microsoft.com/office/drawing/2014/main" id="{FC726C22-4137-711C-E147-D32962A1CD0E}"/>
                </a:ext>
              </a:extLst>
            </p:cNvPr>
            <p:cNvSpPr/>
            <p:nvPr/>
          </p:nvSpPr>
          <p:spPr>
            <a:xfrm>
              <a:off x="3718331" y="5906475"/>
              <a:ext cx="148423" cy="136817"/>
            </a:xfrm>
            <a:custGeom>
              <a:avLst/>
              <a:gdLst>
                <a:gd name="connsiteX0" fmla="*/ 143104 w 148423"/>
                <a:gd name="connsiteY0" fmla="*/ 1006 h 136817"/>
                <a:gd name="connsiteX1" fmla="*/ 126873 w 148423"/>
                <a:gd name="connsiteY1" fmla="*/ 9693 h 136817"/>
                <a:gd name="connsiteX2" fmla="*/ 125273 w 148423"/>
                <a:gd name="connsiteY2" fmla="*/ 15179 h 136817"/>
                <a:gd name="connsiteX3" fmla="*/ 15088 w 148423"/>
                <a:gd name="connsiteY3" fmla="*/ 121478 h 136817"/>
                <a:gd name="connsiteX4" fmla="*/ 0 w 148423"/>
                <a:gd name="connsiteY4" fmla="*/ 131537 h 136817"/>
                <a:gd name="connsiteX5" fmla="*/ 2972 w 148423"/>
                <a:gd name="connsiteY5" fmla="*/ 135194 h 136817"/>
                <a:gd name="connsiteX6" fmla="*/ 11430 w 148423"/>
                <a:gd name="connsiteY6" fmla="*/ 136795 h 136817"/>
                <a:gd name="connsiteX7" fmla="*/ 114300 w 148423"/>
                <a:gd name="connsiteY7" fmla="*/ 81245 h 136817"/>
                <a:gd name="connsiteX8" fmla="*/ 147676 w 148423"/>
                <a:gd name="connsiteY8" fmla="*/ 16322 h 136817"/>
                <a:gd name="connsiteX9" fmla="*/ 143104 w 148423"/>
                <a:gd name="connsiteY9" fmla="*/ 1006 h 13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423" h="136817">
                  <a:moveTo>
                    <a:pt x="143104" y="1006"/>
                  </a:moveTo>
                  <a:cubicBezTo>
                    <a:pt x="135103" y="-2423"/>
                    <a:pt x="130531" y="3521"/>
                    <a:pt x="126873" y="9693"/>
                  </a:cubicBezTo>
                  <a:cubicBezTo>
                    <a:pt x="125959" y="11293"/>
                    <a:pt x="125730" y="13351"/>
                    <a:pt x="125273" y="15179"/>
                  </a:cubicBezTo>
                  <a:cubicBezTo>
                    <a:pt x="109957" y="72787"/>
                    <a:pt x="71780" y="106848"/>
                    <a:pt x="15088" y="121478"/>
                  </a:cubicBezTo>
                  <a:cubicBezTo>
                    <a:pt x="9373" y="122850"/>
                    <a:pt x="3658" y="124222"/>
                    <a:pt x="0" y="131537"/>
                  </a:cubicBezTo>
                  <a:cubicBezTo>
                    <a:pt x="1829" y="133823"/>
                    <a:pt x="2286" y="134966"/>
                    <a:pt x="2972" y="135194"/>
                  </a:cubicBezTo>
                  <a:cubicBezTo>
                    <a:pt x="5715" y="135880"/>
                    <a:pt x="8458" y="136566"/>
                    <a:pt x="11430" y="136795"/>
                  </a:cubicBezTo>
                  <a:cubicBezTo>
                    <a:pt x="56236" y="137709"/>
                    <a:pt x="86639" y="110963"/>
                    <a:pt x="114300" y="81245"/>
                  </a:cubicBezTo>
                  <a:cubicBezTo>
                    <a:pt x="130988" y="63185"/>
                    <a:pt x="141961" y="40783"/>
                    <a:pt x="147676" y="16322"/>
                  </a:cubicBezTo>
                  <a:cubicBezTo>
                    <a:pt x="148819" y="10836"/>
                    <a:pt x="149504" y="3749"/>
                    <a:pt x="143104" y="1006"/>
                  </a:cubicBezTo>
                  <a:close/>
                </a:path>
              </a:pathLst>
            </a:custGeom>
            <a:solidFill>
              <a:srgbClr val="000000"/>
            </a:solidFill>
            <a:ln w="2286" cap="flat">
              <a:noFill/>
              <a:prstDash val="solid"/>
              <a:miter/>
            </a:ln>
          </p:spPr>
          <p:txBody>
            <a:bodyPr rtlCol="0" anchor="ctr"/>
            <a:lstStyle/>
            <a:p>
              <a:endParaRPr lang="en-US"/>
            </a:p>
          </p:txBody>
        </p:sp>
        <p:sp>
          <p:nvSpPr>
            <p:cNvPr id="99" name="Freeform 157">
              <a:extLst>
                <a:ext uri="{FF2B5EF4-FFF2-40B4-BE49-F238E27FC236}">
                  <a16:creationId xmlns:a16="http://schemas.microsoft.com/office/drawing/2014/main" id="{A3CFF32C-8DEE-4A2E-4207-1B343544CD08}"/>
                </a:ext>
              </a:extLst>
            </p:cNvPr>
            <p:cNvSpPr/>
            <p:nvPr/>
          </p:nvSpPr>
          <p:spPr>
            <a:xfrm>
              <a:off x="3520947" y="6180886"/>
              <a:ext cx="174066" cy="19649"/>
            </a:xfrm>
            <a:custGeom>
              <a:avLst/>
              <a:gdLst>
                <a:gd name="connsiteX0" fmla="*/ 174067 w 174066"/>
                <a:gd name="connsiteY0" fmla="*/ 12573 h 19649"/>
                <a:gd name="connsiteX1" fmla="*/ 117145 w 174066"/>
                <a:gd name="connsiteY1" fmla="*/ 1143 h 19649"/>
                <a:gd name="connsiteX2" fmla="*/ 14275 w 174066"/>
                <a:gd name="connsiteY2" fmla="*/ 0 h 19649"/>
                <a:gd name="connsiteX3" fmla="*/ 102 w 174066"/>
                <a:gd name="connsiteY3" fmla="*/ 7772 h 19649"/>
                <a:gd name="connsiteX4" fmla="*/ 14047 w 174066"/>
                <a:gd name="connsiteY4" fmla="*/ 18974 h 19649"/>
                <a:gd name="connsiteX5" fmla="*/ 28677 w 174066"/>
                <a:gd name="connsiteY5" fmla="*/ 18974 h 19649"/>
                <a:gd name="connsiteX6" fmla="*/ 93142 w 174066"/>
                <a:gd name="connsiteY6" fmla="*/ 19202 h 19649"/>
                <a:gd name="connsiteX7" fmla="*/ 174067 w 174066"/>
                <a:gd name="connsiteY7" fmla="*/ 12573 h 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66" h="19649">
                  <a:moveTo>
                    <a:pt x="174067" y="12573"/>
                  </a:moveTo>
                  <a:cubicBezTo>
                    <a:pt x="152350" y="228"/>
                    <a:pt x="134519" y="1371"/>
                    <a:pt x="117145" y="1143"/>
                  </a:cubicBezTo>
                  <a:cubicBezTo>
                    <a:pt x="82855" y="457"/>
                    <a:pt x="48565" y="228"/>
                    <a:pt x="14275" y="0"/>
                  </a:cubicBezTo>
                  <a:cubicBezTo>
                    <a:pt x="8560" y="0"/>
                    <a:pt x="1017" y="686"/>
                    <a:pt x="102" y="7772"/>
                  </a:cubicBezTo>
                  <a:cubicBezTo>
                    <a:pt x="-1041" y="16916"/>
                    <a:pt x="7646" y="17831"/>
                    <a:pt x="14047" y="18974"/>
                  </a:cubicBezTo>
                  <a:cubicBezTo>
                    <a:pt x="18847" y="19888"/>
                    <a:pt x="23877" y="19431"/>
                    <a:pt x="28677" y="18974"/>
                  </a:cubicBezTo>
                  <a:cubicBezTo>
                    <a:pt x="50166" y="17602"/>
                    <a:pt x="71654" y="18059"/>
                    <a:pt x="93142" y="19202"/>
                  </a:cubicBezTo>
                  <a:cubicBezTo>
                    <a:pt x="118288" y="20117"/>
                    <a:pt x="143434" y="20345"/>
                    <a:pt x="174067" y="12573"/>
                  </a:cubicBezTo>
                  <a:close/>
                </a:path>
              </a:pathLst>
            </a:custGeom>
            <a:solidFill>
              <a:srgbClr val="000000"/>
            </a:solidFill>
            <a:ln w="2286" cap="flat">
              <a:noFill/>
              <a:prstDash val="solid"/>
              <a:miter/>
            </a:ln>
          </p:spPr>
          <p:txBody>
            <a:bodyPr rtlCol="0" anchor="ctr"/>
            <a:lstStyle/>
            <a:p>
              <a:endParaRPr lang="en-US"/>
            </a:p>
          </p:txBody>
        </p:sp>
        <p:sp>
          <p:nvSpPr>
            <p:cNvPr id="100" name="Freeform 158">
              <a:extLst>
                <a:ext uri="{FF2B5EF4-FFF2-40B4-BE49-F238E27FC236}">
                  <a16:creationId xmlns:a16="http://schemas.microsoft.com/office/drawing/2014/main" id="{70E55186-B3D1-5563-975A-7B610108B8D1}"/>
                </a:ext>
              </a:extLst>
            </p:cNvPr>
            <p:cNvSpPr/>
            <p:nvPr/>
          </p:nvSpPr>
          <p:spPr>
            <a:xfrm>
              <a:off x="2314720" y="6174987"/>
              <a:ext cx="138080" cy="22358"/>
            </a:xfrm>
            <a:custGeom>
              <a:avLst/>
              <a:gdLst>
                <a:gd name="connsiteX0" fmla="*/ 12808 w 138080"/>
                <a:gd name="connsiteY0" fmla="*/ 19387 h 22358"/>
                <a:gd name="connsiteX1" fmla="*/ 138081 w 138080"/>
                <a:gd name="connsiteY1" fmla="*/ 22359 h 22358"/>
                <a:gd name="connsiteX2" fmla="*/ 100133 w 138080"/>
                <a:gd name="connsiteY2" fmla="*/ 642 h 22358"/>
                <a:gd name="connsiteX3" fmla="*/ 12122 w 138080"/>
                <a:gd name="connsiteY3" fmla="*/ 413 h 22358"/>
                <a:gd name="connsiteX4" fmla="*/ 6 w 138080"/>
                <a:gd name="connsiteY4" fmla="*/ 10243 h 22358"/>
                <a:gd name="connsiteX5" fmla="*/ 12808 w 138080"/>
                <a:gd name="connsiteY5" fmla="*/ 19387 h 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80" h="22358">
                  <a:moveTo>
                    <a:pt x="12808" y="19387"/>
                  </a:moveTo>
                  <a:cubicBezTo>
                    <a:pt x="54413" y="22816"/>
                    <a:pt x="96018" y="18930"/>
                    <a:pt x="138081" y="22359"/>
                  </a:cubicBezTo>
                  <a:cubicBezTo>
                    <a:pt x="128022" y="7729"/>
                    <a:pt x="114764" y="1328"/>
                    <a:pt x="100133" y="642"/>
                  </a:cubicBezTo>
                  <a:cubicBezTo>
                    <a:pt x="70872" y="-501"/>
                    <a:pt x="41383" y="185"/>
                    <a:pt x="12122" y="413"/>
                  </a:cubicBezTo>
                  <a:cubicBezTo>
                    <a:pt x="5721" y="413"/>
                    <a:pt x="-222" y="3385"/>
                    <a:pt x="6" y="10243"/>
                  </a:cubicBezTo>
                  <a:cubicBezTo>
                    <a:pt x="6" y="17558"/>
                    <a:pt x="6864" y="18930"/>
                    <a:pt x="12808" y="19387"/>
                  </a:cubicBezTo>
                  <a:close/>
                </a:path>
              </a:pathLst>
            </a:custGeom>
            <a:solidFill>
              <a:srgbClr val="000000"/>
            </a:solidFill>
            <a:ln w="2286" cap="flat">
              <a:noFill/>
              <a:prstDash val="solid"/>
              <a:miter/>
            </a:ln>
          </p:spPr>
          <p:txBody>
            <a:bodyPr rtlCol="0" anchor="ctr"/>
            <a:lstStyle/>
            <a:p>
              <a:endParaRPr lang="en-US"/>
            </a:p>
          </p:txBody>
        </p:sp>
      </p:grpSp>
    </p:spTree>
    <p:extLst>
      <p:ext uri="{BB962C8B-B14F-4D97-AF65-F5344CB8AC3E}">
        <p14:creationId xmlns:p14="http://schemas.microsoft.com/office/powerpoint/2010/main" val="1607129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C515B-7592-727C-C078-9AE29E93D34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2FA82BF-2C8A-6CCC-8906-D4F89E1B2ACB}"/>
              </a:ext>
            </a:extLst>
          </p:cNvPr>
          <p:cNvSpPr/>
          <p:nvPr/>
        </p:nvSpPr>
        <p:spPr>
          <a:xfrm>
            <a:off x="356853" y="268958"/>
            <a:ext cx="6845968" cy="2141835"/>
          </a:xfrm>
          <a:prstGeom prst="rect">
            <a:avLst/>
          </a:prstGeom>
          <a:solidFill>
            <a:srgbClr val="B5B2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9CDEB9B0-C469-DBE1-F502-E07BC09AA930}"/>
              </a:ext>
            </a:extLst>
          </p:cNvPr>
          <p:cNvSpPr txBox="1"/>
          <p:nvPr/>
        </p:nvSpPr>
        <p:spPr>
          <a:xfrm>
            <a:off x="2169436" y="581268"/>
            <a:ext cx="4698547" cy="1754326"/>
          </a:xfrm>
          <a:prstGeom prst="rect">
            <a:avLst/>
          </a:prstGeom>
          <a:noFill/>
        </p:spPr>
        <p:txBody>
          <a:bodyPr wrap="square" rtlCol="0">
            <a:spAutoFit/>
          </a:bodyPr>
          <a:lstStyle/>
          <a:p>
            <a:r>
              <a:rPr lang="en-US" sz="3600" b="1" dirty="0">
                <a:solidFill>
                  <a:schemeClr val="bg1"/>
                </a:solidFill>
              </a:rPr>
              <a:t>Implementation </a:t>
            </a:r>
            <a:r>
              <a:rPr lang="en-US" sz="3600" dirty="0">
                <a:solidFill>
                  <a:schemeClr val="bg1"/>
                </a:solidFill>
              </a:rPr>
              <a:t>Monitor, Maintain, and Adapt</a:t>
            </a:r>
          </a:p>
        </p:txBody>
      </p:sp>
      <p:sp>
        <p:nvSpPr>
          <p:cNvPr id="10" name="Rectangle 9">
            <a:extLst>
              <a:ext uri="{FF2B5EF4-FFF2-40B4-BE49-F238E27FC236}">
                <a16:creationId xmlns:a16="http://schemas.microsoft.com/office/drawing/2014/main" id="{D8C5C7A2-CDF2-1119-1A60-111D4F26FF75}"/>
              </a:ext>
            </a:extLst>
          </p:cNvPr>
          <p:cNvSpPr/>
          <p:nvPr/>
        </p:nvSpPr>
        <p:spPr>
          <a:xfrm>
            <a:off x="356853" y="2424070"/>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99E72995-334A-2E80-9F7A-E19A668931BE}"/>
              </a:ext>
            </a:extLst>
          </p:cNvPr>
          <p:cNvSpPr txBox="1"/>
          <p:nvPr/>
        </p:nvSpPr>
        <p:spPr>
          <a:xfrm>
            <a:off x="691690" y="2545784"/>
            <a:ext cx="6176294" cy="7725192"/>
          </a:xfrm>
          <a:prstGeom prst="rect">
            <a:avLst/>
          </a:prstGeom>
          <a:noFill/>
        </p:spPr>
        <p:txBody>
          <a:bodyPr wrap="square" rtlCol="0">
            <a:spAutoFit/>
          </a:bodyPr>
          <a:lstStyle/>
          <a:p>
            <a:r>
              <a:rPr lang="en-US" sz="1600" b="1" dirty="0"/>
              <a:t>After launch, legal and ethical responsibility continues.</a:t>
            </a:r>
          </a:p>
          <a:p>
            <a:endParaRPr lang="en-US" sz="1600" dirty="0"/>
          </a:p>
          <a:p>
            <a:r>
              <a:rPr lang="en-US" sz="1600" dirty="0"/>
              <a:t>Monitor for any issues: for example, if visitors start contributing content (comments, uploads), have a moderation plan so nothing abusive or infringing stays.</a:t>
            </a:r>
          </a:p>
          <a:p>
            <a:endParaRPr lang="en-US" sz="1600" dirty="0"/>
          </a:p>
          <a:p>
            <a:r>
              <a:rPr lang="en-US" sz="1600" dirty="0"/>
              <a:t>Keep an ear out for any community feedback – if someone voices a concern that something in the experience is offensive or inaccurate, address it proactively (maybe tweak the content or provide context).</a:t>
            </a:r>
          </a:p>
          <a:p>
            <a:endParaRPr lang="en-US" sz="1600" dirty="0"/>
          </a:p>
          <a:p>
            <a:r>
              <a:rPr lang="en-US" sz="1600" dirty="0"/>
              <a:t>Periodically review your permissions/licenses – some might be time-limited. If an agreement was “you can use X content for one year,” mark that date and either renew or remove it before it lapses.</a:t>
            </a:r>
          </a:p>
          <a:p>
            <a:endParaRPr lang="en-US" sz="1600" dirty="0"/>
          </a:p>
          <a:p>
            <a:r>
              <a:rPr lang="en-US" sz="1600" dirty="0"/>
              <a:t>Also stay updated: laws can change (like data protection regulations evolving) – it’s worth checking annually if anything new affects you (for instance, if you eventually get visitors from California, suddenly CCPA law might matter too).</a:t>
            </a:r>
          </a:p>
          <a:p>
            <a:endParaRPr lang="en-US" sz="1600" dirty="0"/>
          </a:p>
          <a:p>
            <a:r>
              <a:rPr lang="en-US" sz="1600" dirty="0"/>
              <a:t>For privacy, ensure you uphold what you promised: e.g. if you said you’d delete user photos after 30 days, do it (automate it if possible).</a:t>
            </a:r>
          </a:p>
          <a:p>
            <a:endParaRPr lang="en-US" sz="1600" dirty="0"/>
          </a:p>
          <a:p>
            <a:r>
              <a:rPr lang="en-US" sz="1600" dirty="0"/>
              <a:t>Long-term, also consider insurance: check if your general liability insurance covers things like someone claiming they got injured using your VR or if a rights holder did come after you (there’s IP infringement insurance, but it’s niche; probably not needed if you’re careful, but at least know your coverage).</a:t>
            </a:r>
          </a:p>
          <a:p>
            <a:endParaRPr lang="en-US" sz="1600" dirty="0"/>
          </a:p>
          <a:p>
            <a:r>
              <a:rPr lang="en-US" sz="1600" dirty="0"/>
              <a:t>Keep up the ethical engagement: maybe do an annual workshop with staff about ethical storytelling, refresh them on cultural sensitivity – especially important if staff changes or new content is added.</a:t>
            </a:r>
            <a:endParaRPr lang="en-IE" sz="1600" dirty="0">
              <a:solidFill>
                <a:schemeClr val="tx1">
                  <a:lumMod val="75000"/>
                  <a:lumOff val="25000"/>
                </a:schemeClr>
              </a:solidFill>
            </a:endParaRPr>
          </a:p>
        </p:txBody>
      </p:sp>
      <p:grpSp>
        <p:nvGrpSpPr>
          <p:cNvPr id="4" name="Graphic 4">
            <a:extLst>
              <a:ext uri="{FF2B5EF4-FFF2-40B4-BE49-F238E27FC236}">
                <a16:creationId xmlns:a16="http://schemas.microsoft.com/office/drawing/2014/main" id="{874A0819-1400-E0C5-F908-F20ECC65E267}"/>
              </a:ext>
            </a:extLst>
          </p:cNvPr>
          <p:cNvGrpSpPr/>
          <p:nvPr/>
        </p:nvGrpSpPr>
        <p:grpSpPr>
          <a:xfrm>
            <a:off x="487129" y="830179"/>
            <a:ext cx="1552033" cy="1019392"/>
            <a:chOff x="2314720" y="5191934"/>
            <a:chExt cx="1552033" cy="1019392"/>
          </a:xfrm>
        </p:grpSpPr>
        <p:sp>
          <p:nvSpPr>
            <p:cNvPr id="5" name="Freeform 69">
              <a:extLst>
                <a:ext uri="{FF2B5EF4-FFF2-40B4-BE49-F238E27FC236}">
                  <a16:creationId xmlns:a16="http://schemas.microsoft.com/office/drawing/2014/main" id="{E27C676A-B56A-0C78-A48C-3DD604A3542F}"/>
                </a:ext>
              </a:extLst>
            </p:cNvPr>
            <p:cNvSpPr/>
            <p:nvPr/>
          </p:nvSpPr>
          <p:spPr>
            <a:xfrm>
              <a:off x="3230956" y="5294376"/>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600"/>
                    <a:pt x="686" y="2286"/>
                  </a:cubicBezTo>
                  <a:cubicBezTo>
                    <a:pt x="457"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6" name="Freeform 70">
              <a:extLst>
                <a:ext uri="{FF2B5EF4-FFF2-40B4-BE49-F238E27FC236}">
                  <a16:creationId xmlns:a16="http://schemas.microsoft.com/office/drawing/2014/main" id="{4BEE0D0E-79BF-340D-E124-98278E305F94}"/>
                </a:ext>
              </a:extLst>
            </p:cNvPr>
            <p:cNvSpPr/>
            <p:nvPr/>
          </p:nvSpPr>
          <p:spPr>
            <a:xfrm>
              <a:off x="3235299" y="5312206"/>
              <a:ext cx="457" cy="2057"/>
            </a:xfrm>
            <a:custGeom>
              <a:avLst/>
              <a:gdLst>
                <a:gd name="connsiteX0" fmla="*/ 0 w 457"/>
                <a:gd name="connsiteY0" fmla="*/ 0 h 2057"/>
                <a:gd name="connsiteX1" fmla="*/ 457 w 457"/>
                <a:gd name="connsiteY1" fmla="*/ 2057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1"/>
                    <a:pt x="457" y="2057"/>
                  </a:cubicBezTo>
                  <a:cubicBezTo>
                    <a:pt x="457" y="1371"/>
                    <a:pt x="229" y="686"/>
                    <a:pt x="0" y="0"/>
                  </a:cubicBezTo>
                  <a:close/>
                </a:path>
              </a:pathLst>
            </a:custGeom>
            <a:solidFill>
              <a:srgbClr val="FFFFFF"/>
            </a:solidFill>
            <a:ln w="2286" cap="flat">
              <a:noFill/>
              <a:prstDash val="solid"/>
              <a:miter/>
            </a:ln>
          </p:spPr>
          <p:txBody>
            <a:bodyPr rtlCol="0" anchor="ctr"/>
            <a:lstStyle/>
            <a:p>
              <a:endParaRPr lang="en-US"/>
            </a:p>
          </p:txBody>
        </p:sp>
        <p:sp>
          <p:nvSpPr>
            <p:cNvPr id="7" name="Freeform 71">
              <a:extLst>
                <a:ext uri="{FF2B5EF4-FFF2-40B4-BE49-F238E27FC236}">
                  <a16:creationId xmlns:a16="http://schemas.microsoft.com/office/drawing/2014/main" id="{5ECE464A-D81A-64AF-3591-3A2E3B9BE2BB}"/>
                </a:ext>
              </a:extLst>
            </p:cNvPr>
            <p:cNvSpPr/>
            <p:nvPr/>
          </p:nvSpPr>
          <p:spPr>
            <a:xfrm>
              <a:off x="3234385" y="5307406"/>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229" y="1372"/>
                    <a:pt x="457" y="2286"/>
                  </a:cubicBezTo>
                  <a:cubicBezTo>
                    <a:pt x="229" y="1600"/>
                    <a:pt x="229" y="686"/>
                    <a:pt x="0" y="0"/>
                  </a:cubicBezTo>
                  <a:close/>
                </a:path>
              </a:pathLst>
            </a:custGeom>
            <a:solidFill>
              <a:srgbClr val="FFFFFF"/>
            </a:solidFill>
            <a:ln w="2286" cap="flat">
              <a:noFill/>
              <a:prstDash val="solid"/>
              <a:miter/>
            </a:ln>
          </p:spPr>
          <p:txBody>
            <a:bodyPr rtlCol="0" anchor="ctr"/>
            <a:lstStyle/>
            <a:p>
              <a:endParaRPr lang="en-US"/>
            </a:p>
          </p:txBody>
        </p:sp>
        <p:sp>
          <p:nvSpPr>
            <p:cNvPr id="14" name="Freeform 72">
              <a:extLst>
                <a:ext uri="{FF2B5EF4-FFF2-40B4-BE49-F238E27FC236}">
                  <a16:creationId xmlns:a16="http://schemas.microsoft.com/office/drawing/2014/main" id="{D1A1723A-6DAE-BC61-66EB-C7972DE9DC2F}"/>
                </a:ext>
              </a:extLst>
            </p:cNvPr>
            <p:cNvSpPr/>
            <p:nvPr/>
          </p:nvSpPr>
          <p:spPr>
            <a:xfrm>
              <a:off x="3233470" y="5302834"/>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457" y="1372"/>
                    <a:pt x="457" y="2286"/>
                  </a:cubicBezTo>
                  <a:cubicBezTo>
                    <a:pt x="229" y="1600"/>
                    <a:pt x="0" y="915"/>
                    <a:pt x="0" y="0"/>
                  </a:cubicBezTo>
                  <a:close/>
                </a:path>
              </a:pathLst>
            </a:custGeom>
            <a:solidFill>
              <a:srgbClr val="FFFFFF"/>
            </a:solidFill>
            <a:ln w="2286" cap="flat">
              <a:noFill/>
              <a:prstDash val="solid"/>
              <a:miter/>
            </a:ln>
          </p:spPr>
          <p:txBody>
            <a:bodyPr rtlCol="0" anchor="ctr"/>
            <a:lstStyle/>
            <a:p>
              <a:endParaRPr lang="en-US"/>
            </a:p>
          </p:txBody>
        </p:sp>
        <p:sp>
          <p:nvSpPr>
            <p:cNvPr id="15" name="Freeform 73">
              <a:extLst>
                <a:ext uri="{FF2B5EF4-FFF2-40B4-BE49-F238E27FC236}">
                  <a16:creationId xmlns:a16="http://schemas.microsoft.com/office/drawing/2014/main" id="{E0856F49-18FA-4A9B-81BD-68EA8F3F3278}"/>
                </a:ext>
              </a:extLst>
            </p:cNvPr>
            <p:cNvSpPr/>
            <p:nvPr/>
          </p:nvSpPr>
          <p:spPr>
            <a:xfrm>
              <a:off x="3232327" y="5298490"/>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371"/>
                    <a:pt x="686" y="2286"/>
                  </a:cubicBezTo>
                  <a:cubicBezTo>
                    <a:pt x="229" y="1600"/>
                    <a:pt x="0" y="686"/>
                    <a:pt x="0" y="0"/>
                  </a:cubicBezTo>
                  <a:close/>
                </a:path>
              </a:pathLst>
            </a:custGeom>
            <a:solidFill>
              <a:srgbClr val="FFFFFF"/>
            </a:solidFill>
            <a:ln w="2286" cap="flat">
              <a:noFill/>
              <a:prstDash val="solid"/>
              <a:miter/>
            </a:ln>
          </p:spPr>
          <p:txBody>
            <a:bodyPr rtlCol="0" anchor="ctr"/>
            <a:lstStyle/>
            <a:p>
              <a:endParaRPr lang="en-US"/>
            </a:p>
          </p:txBody>
        </p:sp>
        <p:sp>
          <p:nvSpPr>
            <p:cNvPr id="16" name="Freeform 74">
              <a:extLst>
                <a:ext uri="{FF2B5EF4-FFF2-40B4-BE49-F238E27FC236}">
                  <a16:creationId xmlns:a16="http://schemas.microsoft.com/office/drawing/2014/main" id="{28097D0B-3C75-127A-8C11-FB299A66F296}"/>
                </a:ext>
              </a:extLst>
            </p:cNvPr>
            <p:cNvSpPr/>
            <p:nvPr/>
          </p:nvSpPr>
          <p:spPr>
            <a:xfrm>
              <a:off x="3211525" y="5450967"/>
              <a:ext cx="2286" cy="228"/>
            </a:xfrm>
            <a:custGeom>
              <a:avLst/>
              <a:gdLst>
                <a:gd name="connsiteX0" fmla="*/ 0 w 2286"/>
                <a:gd name="connsiteY0" fmla="*/ 0 h 228"/>
                <a:gd name="connsiteX1" fmla="*/ 0 w 2286"/>
                <a:gd name="connsiteY1" fmla="*/ 229 h 228"/>
                <a:gd name="connsiteX2" fmla="*/ 0 w 2286"/>
                <a:gd name="connsiteY2" fmla="*/ 0 h 228"/>
              </a:gdLst>
              <a:ahLst/>
              <a:cxnLst>
                <a:cxn ang="0">
                  <a:pos x="connsiteX0" y="connsiteY0"/>
                </a:cxn>
                <a:cxn ang="0">
                  <a:pos x="connsiteX1" y="connsiteY1"/>
                </a:cxn>
                <a:cxn ang="0">
                  <a:pos x="connsiteX2" y="connsiteY2"/>
                </a:cxn>
              </a:cxnLst>
              <a:rect l="l" t="t" r="r" b="b"/>
              <a:pathLst>
                <a:path w="2286" h="228">
                  <a:moveTo>
                    <a:pt x="0" y="0"/>
                  </a:moveTo>
                  <a:cubicBezTo>
                    <a:pt x="0" y="0"/>
                    <a:pt x="0" y="229"/>
                    <a:pt x="0" y="229"/>
                  </a:cubicBezTo>
                  <a:cubicBezTo>
                    <a:pt x="0" y="229"/>
                    <a:pt x="0" y="0"/>
                    <a:pt x="0" y="0"/>
                  </a:cubicBezTo>
                  <a:close/>
                </a:path>
              </a:pathLst>
            </a:custGeom>
            <a:solidFill>
              <a:srgbClr val="FFFFFF"/>
            </a:solidFill>
            <a:ln w="2286" cap="flat">
              <a:noFill/>
              <a:prstDash val="solid"/>
              <a:miter/>
            </a:ln>
          </p:spPr>
          <p:txBody>
            <a:bodyPr rtlCol="0" anchor="ctr"/>
            <a:lstStyle/>
            <a:p>
              <a:endParaRPr lang="en-US"/>
            </a:p>
          </p:txBody>
        </p:sp>
        <p:sp>
          <p:nvSpPr>
            <p:cNvPr id="17" name="Freeform 75">
              <a:extLst>
                <a:ext uri="{FF2B5EF4-FFF2-40B4-BE49-F238E27FC236}">
                  <a16:creationId xmlns:a16="http://schemas.microsoft.com/office/drawing/2014/main" id="{587D8C33-FAB4-798B-9B00-200B6A329AB4}"/>
                </a:ext>
              </a:extLst>
            </p:cNvPr>
            <p:cNvSpPr/>
            <p:nvPr/>
          </p:nvSpPr>
          <p:spPr>
            <a:xfrm>
              <a:off x="3212039" y="5447080"/>
              <a:ext cx="171" cy="685"/>
            </a:xfrm>
            <a:custGeom>
              <a:avLst/>
              <a:gdLst>
                <a:gd name="connsiteX0" fmla="*/ 171 w 171"/>
                <a:gd name="connsiteY0" fmla="*/ 0 h 685"/>
                <a:gd name="connsiteX1" fmla="*/ 171 w 171"/>
                <a:gd name="connsiteY1" fmla="*/ 686 h 685"/>
                <a:gd name="connsiteX2" fmla="*/ 171 w 171"/>
                <a:gd name="connsiteY2" fmla="*/ 0 h 685"/>
              </a:gdLst>
              <a:ahLst/>
              <a:cxnLst>
                <a:cxn ang="0">
                  <a:pos x="connsiteX0" y="connsiteY0"/>
                </a:cxn>
                <a:cxn ang="0">
                  <a:pos x="connsiteX1" y="connsiteY1"/>
                </a:cxn>
                <a:cxn ang="0">
                  <a:pos x="connsiteX2" y="connsiteY2"/>
                </a:cxn>
              </a:cxnLst>
              <a:rect l="l" t="t" r="r" b="b"/>
              <a:pathLst>
                <a:path w="171" h="685">
                  <a:moveTo>
                    <a:pt x="171" y="0"/>
                  </a:moveTo>
                  <a:cubicBezTo>
                    <a:pt x="171" y="228"/>
                    <a:pt x="171" y="457"/>
                    <a:pt x="171" y="686"/>
                  </a:cubicBezTo>
                  <a:cubicBezTo>
                    <a:pt x="-57" y="457"/>
                    <a:pt x="-57" y="228"/>
                    <a:pt x="171" y="0"/>
                  </a:cubicBezTo>
                  <a:close/>
                </a:path>
              </a:pathLst>
            </a:custGeom>
            <a:solidFill>
              <a:srgbClr val="FFFFFF"/>
            </a:solidFill>
            <a:ln w="2286" cap="flat">
              <a:noFill/>
              <a:prstDash val="solid"/>
              <a:miter/>
            </a:ln>
          </p:spPr>
          <p:txBody>
            <a:bodyPr rtlCol="0" anchor="ctr"/>
            <a:lstStyle/>
            <a:p>
              <a:endParaRPr lang="en-US"/>
            </a:p>
          </p:txBody>
        </p:sp>
        <p:sp>
          <p:nvSpPr>
            <p:cNvPr id="18" name="Freeform 76">
              <a:extLst>
                <a:ext uri="{FF2B5EF4-FFF2-40B4-BE49-F238E27FC236}">
                  <a16:creationId xmlns:a16="http://schemas.microsoft.com/office/drawing/2014/main" id="{980527B2-E952-9182-9CF1-729B7D8E88F7}"/>
                </a:ext>
              </a:extLst>
            </p:cNvPr>
            <p:cNvSpPr/>
            <p:nvPr/>
          </p:nvSpPr>
          <p:spPr>
            <a:xfrm>
              <a:off x="3236214" y="5317007"/>
              <a:ext cx="457" cy="2057"/>
            </a:xfrm>
            <a:custGeom>
              <a:avLst/>
              <a:gdLst>
                <a:gd name="connsiteX0" fmla="*/ 0 w 457"/>
                <a:gd name="connsiteY0" fmla="*/ 0 h 2057"/>
                <a:gd name="connsiteX1" fmla="*/ 457 w 457"/>
                <a:gd name="connsiteY1" fmla="*/ 2058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2"/>
                    <a:pt x="457" y="2058"/>
                  </a:cubicBezTo>
                  <a:cubicBezTo>
                    <a:pt x="229"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19" name="Freeform 77">
              <a:extLst>
                <a:ext uri="{FF2B5EF4-FFF2-40B4-BE49-F238E27FC236}">
                  <a16:creationId xmlns:a16="http://schemas.microsoft.com/office/drawing/2014/main" id="{EB93F108-7841-D23C-71A3-FBC55846D803}"/>
                </a:ext>
              </a:extLst>
            </p:cNvPr>
            <p:cNvSpPr/>
            <p:nvPr/>
          </p:nvSpPr>
          <p:spPr>
            <a:xfrm>
              <a:off x="3229813" y="5290032"/>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5"/>
                    <a:pt x="457" y="1600"/>
                    <a:pt x="686" y="2286"/>
                  </a:cubicBezTo>
                  <a:cubicBezTo>
                    <a:pt x="457" y="1600"/>
                    <a:pt x="229" y="914"/>
                    <a:pt x="0" y="0"/>
                  </a:cubicBezTo>
                  <a:close/>
                </a:path>
              </a:pathLst>
            </a:custGeom>
            <a:solidFill>
              <a:srgbClr val="FFFFFF"/>
            </a:solidFill>
            <a:ln w="2286" cap="flat">
              <a:noFill/>
              <a:prstDash val="solid"/>
              <a:miter/>
            </a:ln>
          </p:spPr>
          <p:txBody>
            <a:bodyPr rtlCol="0" anchor="ctr"/>
            <a:lstStyle/>
            <a:p>
              <a:endParaRPr lang="en-US"/>
            </a:p>
          </p:txBody>
        </p:sp>
        <p:sp>
          <p:nvSpPr>
            <p:cNvPr id="20" name="Freeform 78">
              <a:extLst>
                <a:ext uri="{FF2B5EF4-FFF2-40B4-BE49-F238E27FC236}">
                  <a16:creationId xmlns:a16="http://schemas.microsoft.com/office/drawing/2014/main" id="{D3E3EBE5-0105-2000-C495-2EBAEDDF93A2}"/>
                </a:ext>
              </a:extLst>
            </p:cNvPr>
            <p:cNvSpPr/>
            <p:nvPr/>
          </p:nvSpPr>
          <p:spPr>
            <a:xfrm>
              <a:off x="3220212" y="5395417"/>
              <a:ext cx="7772" cy="23774"/>
            </a:xfrm>
            <a:custGeom>
              <a:avLst/>
              <a:gdLst>
                <a:gd name="connsiteX0" fmla="*/ 7772 w 7772"/>
                <a:gd name="connsiteY0" fmla="*/ 0 h 23774"/>
                <a:gd name="connsiteX1" fmla="*/ 0 w 7772"/>
                <a:gd name="connsiteY1" fmla="*/ 23775 h 23774"/>
                <a:gd name="connsiteX2" fmla="*/ 7772 w 7772"/>
                <a:gd name="connsiteY2" fmla="*/ 0 h 23774"/>
              </a:gdLst>
              <a:ahLst/>
              <a:cxnLst>
                <a:cxn ang="0">
                  <a:pos x="connsiteX0" y="connsiteY0"/>
                </a:cxn>
                <a:cxn ang="0">
                  <a:pos x="connsiteX1" y="connsiteY1"/>
                </a:cxn>
                <a:cxn ang="0">
                  <a:pos x="connsiteX2" y="connsiteY2"/>
                </a:cxn>
              </a:cxnLst>
              <a:rect l="l" t="t" r="r" b="b"/>
              <a:pathLst>
                <a:path w="7772" h="23774">
                  <a:moveTo>
                    <a:pt x="7772" y="0"/>
                  </a:moveTo>
                  <a:cubicBezTo>
                    <a:pt x="5258" y="8001"/>
                    <a:pt x="2515" y="15774"/>
                    <a:pt x="0" y="23775"/>
                  </a:cubicBezTo>
                  <a:cubicBezTo>
                    <a:pt x="2743" y="16002"/>
                    <a:pt x="5258" y="8001"/>
                    <a:pt x="7772" y="0"/>
                  </a:cubicBezTo>
                  <a:close/>
                </a:path>
              </a:pathLst>
            </a:custGeom>
            <a:solidFill>
              <a:srgbClr val="FFFFFF"/>
            </a:solidFill>
            <a:ln w="2286" cap="flat">
              <a:noFill/>
              <a:prstDash val="solid"/>
              <a:miter/>
            </a:ln>
          </p:spPr>
          <p:txBody>
            <a:bodyPr rtlCol="0" anchor="ctr"/>
            <a:lstStyle/>
            <a:p>
              <a:endParaRPr lang="en-US"/>
            </a:p>
          </p:txBody>
        </p:sp>
        <p:sp>
          <p:nvSpPr>
            <p:cNvPr id="21" name="Freeform 79">
              <a:extLst>
                <a:ext uri="{FF2B5EF4-FFF2-40B4-BE49-F238E27FC236}">
                  <a16:creationId xmlns:a16="http://schemas.microsoft.com/office/drawing/2014/main" id="{42D7D679-87D1-0781-8E73-0FF3453FCFD5}"/>
                </a:ext>
              </a:extLst>
            </p:cNvPr>
            <p:cNvSpPr/>
            <p:nvPr/>
          </p:nvSpPr>
          <p:spPr>
            <a:xfrm>
              <a:off x="3237128" y="5322265"/>
              <a:ext cx="228" cy="1600"/>
            </a:xfrm>
            <a:custGeom>
              <a:avLst/>
              <a:gdLst>
                <a:gd name="connsiteX0" fmla="*/ 0 w 228"/>
                <a:gd name="connsiteY0" fmla="*/ 0 h 1600"/>
                <a:gd name="connsiteX1" fmla="*/ 229 w 228"/>
                <a:gd name="connsiteY1" fmla="*/ 1600 h 1600"/>
                <a:gd name="connsiteX2" fmla="*/ 0 w 228"/>
                <a:gd name="connsiteY2" fmla="*/ 0 h 1600"/>
              </a:gdLst>
              <a:ahLst/>
              <a:cxnLst>
                <a:cxn ang="0">
                  <a:pos x="connsiteX0" y="connsiteY0"/>
                </a:cxn>
                <a:cxn ang="0">
                  <a:pos x="connsiteX1" y="connsiteY1"/>
                </a:cxn>
                <a:cxn ang="0">
                  <a:pos x="connsiteX2" y="connsiteY2"/>
                </a:cxn>
              </a:cxnLst>
              <a:rect l="l" t="t" r="r" b="b"/>
              <a:pathLst>
                <a:path w="228" h="1600">
                  <a:moveTo>
                    <a:pt x="0" y="0"/>
                  </a:moveTo>
                  <a:cubicBezTo>
                    <a:pt x="0" y="457"/>
                    <a:pt x="229" y="1143"/>
                    <a:pt x="229" y="1600"/>
                  </a:cubicBezTo>
                  <a:cubicBezTo>
                    <a:pt x="229" y="1143"/>
                    <a:pt x="0" y="686"/>
                    <a:pt x="0" y="0"/>
                  </a:cubicBezTo>
                  <a:close/>
                </a:path>
              </a:pathLst>
            </a:custGeom>
            <a:solidFill>
              <a:srgbClr val="FFFFFF"/>
            </a:solidFill>
            <a:ln w="2286" cap="flat">
              <a:noFill/>
              <a:prstDash val="solid"/>
              <a:miter/>
            </a:ln>
          </p:spPr>
          <p:txBody>
            <a:bodyPr rtlCol="0" anchor="ctr"/>
            <a:lstStyle/>
            <a:p>
              <a:endParaRPr lang="en-US"/>
            </a:p>
          </p:txBody>
        </p:sp>
        <p:sp>
          <p:nvSpPr>
            <p:cNvPr id="22" name="Freeform 80">
              <a:extLst>
                <a:ext uri="{FF2B5EF4-FFF2-40B4-BE49-F238E27FC236}">
                  <a16:creationId xmlns:a16="http://schemas.microsoft.com/office/drawing/2014/main" id="{1D310CE4-50EC-FF5E-CB3C-D78B3F29F369}"/>
                </a:ext>
              </a:extLst>
            </p:cNvPr>
            <p:cNvSpPr/>
            <p:nvPr/>
          </p:nvSpPr>
          <p:spPr>
            <a:xfrm>
              <a:off x="3206953" y="5251170"/>
              <a:ext cx="2286" cy="2286"/>
            </a:xfrm>
            <a:custGeom>
              <a:avLst/>
              <a:gdLst>
                <a:gd name="connsiteX0" fmla="*/ 0 w 2286"/>
                <a:gd name="connsiteY0" fmla="*/ 0 h 2286"/>
                <a:gd name="connsiteX1" fmla="*/ 2286 w 2286"/>
                <a:gd name="connsiteY1" fmla="*/ 2286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686" y="685"/>
                    <a:pt x="1372" y="1600"/>
                    <a:pt x="2286" y="2286"/>
                  </a:cubicBezTo>
                  <a:cubicBezTo>
                    <a:pt x="1600" y="1600"/>
                    <a:pt x="914" y="914"/>
                    <a:pt x="0" y="0"/>
                  </a:cubicBezTo>
                  <a:close/>
                </a:path>
              </a:pathLst>
            </a:custGeom>
            <a:solidFill>
              <a:srgbClr val="FFFFFF"/>
            </a:solidFill>
            <a:ln w="2286" cap="flat">
              <a:noFill/>
              <a:prstDash val="solid"/>
              <a:miter/>
            </a:ln>
          </p:spPr>
          <p:txBody>
            <a:bodyPr rtlCol="0" anchor="ctr"/>
            <a:lstStyle/>
            <a:p>
              <a:endParaRPr lang="en-US"/>
            </a:p>
          </p:txBody>
        </p:sp>
        <p:sp>
          <p:nvSpPr>
            <p:cNvPr id="23" name="Freeform 81">
              <a:extLst>
                <a:ext uri="{FF2B5EF4-FFF2-40B4-BE49-F238E27FC236}">
                  <a16:creationId xmlns:a16="http://schemas.microsoft.com/office/drawing/2014/main" id="{68C2B99A-C54D-8E32-6606-D778B9A3E682}"/>
                </a:ext>
              </a:extLst>
            </p:cNvPr>
            <p:cNvSpPr/>
            <p:nvPr/>
          </p:nvSpPr>
          <p:spPr>
            <a:xfrm>
              <a:off x="3182721" y="5233568"/>
              <a:ext cx="3429" cy="1828"/>
            </a:xfrm>
            <a:custGeom>
              <a:avLst/>
              <a:gdLst>
                <a:gd name="connsiteX0" fmla="*/ 0 w 3429"/>
                <a:gd name="connsiteY0" fmla="*/ 0 h 1828"/>
                <a:gd name="connsiteX1" fmla="*/ 3429 w 3429"/>
                <a:gd name="connsiteY1" fmla="*/ 1829 h 1828"/>
                <a:gd name="connsiteX2" fmla="*/ 0 w 3429"/>
                <a:gd name="connsiteY2" fmla="*/ 0 h 1828"/>
              </a:gdLst>
              <a:ahLst/>
              <a:cxnLst>
                <a:cxn ang="0">
                  <a:pos x="connsiteX0" y="connsiteY0"/>
                </a:cxn>
                <a:cxn ang="0">
                  <a:pos x="connsiteX1" y="connsiteY1"/>
                </a:cxn>
                <a:cxn ang="0">
                  <a:pos x="connsiteX2" y="connsiteY2"/>
                </a:cxn>
              </a:cxnLst>
              <a:rect l="l" t="t" r="r" b="b"/>
              <a:pathLst>
                <a:path w="3429" h="1828">
                  <a:moveTo>
                    <a:pt x="0" y="0"/>
                  </a:moveTo>
                  <a:cubicBezTo>
                    <a:pt x="1143" y="686"/>
                    <a:pt x="2286" y="1143"/>
                    <a:pt x="3429" y="1829"/>
                  </a:cubicBezTo>
                  <a:cubicBezTo>
                    <a:pt x="2286" y="1143"/>
                    <a:pt x="1143" y="686"/>
                    <a:pt x="0" y="0"/>
                  </a:cubicBezTo>
                  <a:close/>
                </a:path>
              </a:pathLst>
            </a:custGeom>
            <a:solidFill>
              <a:srgbClr val="FFFFFF"/>
            </a:solidFill>
            <a:ln w="2286" cap="flat">
              <a:noFill/>
              <a:prstDash val="solid"/>
              <a:miter/>
            </a:ln>
          </p:spPr>
          <p:txBody>
            <a:bodyPr rtlCol="0" anchor="ctr"/>
            <a:lstStyle/>
            <a:p>
              <a:endParaRPr lang="en-US"/>
            </a:p>
          </p:txBody>
        </p:sp>
        <p:sp>
          <p:nvSpPr>
            <p:cNvPr id="24" name="Freeform 82">
              <a:extLst>
                <a:ext uri="{FF2B5EF4-FFF2-40B4-BE49-F238E27FC236}">
                  <a16:creationId xmlns:a16="http://schemas.microsoft.com/office/drawing/2014/main" id="{3A531945-54F5-C0ED-37E3-F6E65656AFBD}"/>
                </a:ext>
              </a:extLst>
            </p:cNvPr>
            <p:cNvSpPr/>
            <p:nvPr/>
          </p:nvSpPr>
          <p:spPr>
            <a:xfrm>
              <a:off x="3171291" y="5228539"/>
              <a:ext cx="3886" cy="1600"/>
            </a:xfrm>
            <a:custGeom>
              <a:avLst/>
              <a:gdLst>
                <a:gd name="connsiteX0" fmla="*/ 0 w 3886"/>
                <a:gd name="connsiteY0" fmla="*/ 0 h 1600"/>
                <a:gd name="connsiteX1" fmla="*/ 3886 w 3886"/>
                <a:gd name="connsiteY1" fmla="*/ 1600 h 1600"/>
                <a:gd name="connsiteX2" fmla="*/ 0 w 3886"/>
                <a:gd name="connsiteY2" fmla="*/ 0 h 1600"/>
              </a:gdLst>
              <a:ahLst/>
              <a:cxnLst>
                <a:cxn ang="0">
                  <a:pos x="connsiteX0" y="connsiteY0"/>
                </a:cxn>
                <a:cxn ang="0">
                  <a:pos x="connsiteX1" y="connsiteY1"/>
                </a:cxn>
                <a:cxn ang="0">
                  <a:pos x="connsiteX2" y="connsiteY2"/>
                </a:cxn>
              </a:cxnLst>
              <a:rect l="l" t="t" r="r" b="b"/>
              <a:pathLst>
                <a:path w="3886" h="1600">
                  <a:moveTo>
                    <a:pt x="0" y="0"/>
                  </a:moveTo>
                  <a:cubicBezTo>
                    <a:pt x="1372" y="457"/>
                    <a:pt x="2515" y="915"/>
                    <a:pt x="3886" y="1600"/>
                  </a:cubicBezTo>
                  <a:cubicBezTo>
                    <a:pt x="2515" y="915"/>
                    <a:pt x="1143" y="457"/>
                    <a:pt x="0" y="0"/>
                  </a:cubicBezTo>
                  <a:close/>
                </a:path>
              </a:pathLst>
            </a:custGeom>
            <a:solidFill>
              <a:srgbClr val="FFFFFF"/>
            </a:solidFill>
            <a:ln w="2286" cap="flat">
              <a:noFill/>
              <a:prstDash val="solid"/>
              <a:miter/>
            </a:ln>
          </p:spPr>
          <p:txBody>
            <a:bodyPr rtlCol="0" anchor="ctr"/>
            <a:lstStyle/>
            <a:p>
              <a:endParaRPr lang="en-US"/>
            </a:p>
          </p:txBody>
        </p:sp>
        <p:sp>
          <p:nvSpPr>
            <p:cNvPr id="25" name="Freeform 83">
              <a:extLst>
                <a:ext uri="{FF2B5EF4-FFF2-40B4-BE49-F238E27FC236}">
                  <a16:creationId xmlns:a16="http://schemas.microsoft.com/office/drawing/2014/main" id="{7D6F7A33-0EA4-0A10-3B9C-1D913EDC840A}"/>
                </a:ext>
              </a:extLst>
            </p:cNvPr>
            <p:cNvSpPr/>
            <p:nvPr/>
          </p:nvSpPr>
          <p:spPr>
            <a:xfrm>
              <a:off x="3228213" y="5286146"/>
              <a:ext cx="914" cy="2514"/>
            </a:xfrm>
            <a:custGeom>
              <a:avLst/>
              <a:gdLst>
                <a:gd name="connsiteX0" fmla="*/ 0 w 914"/>
                <a:gd name="connsiteY0" fmla="*/ 0 h 2514"/>
                <a:gd name="connsiteX1" fmla="*/ 914 w 914"/>
                <a:gd name="connsiteY1" fmla="*/ 2515 h 2514"/>
                <a:gd name="connsiteX2" fmla="*/ 0 w 914"/>
                <a:gd name="connsiteY2" fmla="*/ 0 h 2514"/>
              </a:gdLst>
              <a:ahLst/>
              <a:cxnLst>
                <a:cxn ang="0">
                  <a:pos x="connsiteX0" y="connsiteY0"/>
                </a:cxn>
                <a:cxn ang="0">
                  <a:pos x="connsiteX1" y="connsiteY1"/>
                </a:cxn>
                <a:cxn ang="0">
                  <a:pos x="connsiteX2" y="connsiteY2"/>
                </a:cxn>
              </a:cxnLst>
              <a:rect l="l" t="t" r="r" b="b"/>
              <a:pathLst>
                <a:path w="914" h="2514">
                  <a:moveTo>
                    <a:pt x="0" y="0"/>
                  </a:moveTo>
                  <a:cubicBezTo>
                    <a:pt x="229" y="686"/>
                    <a:pt x="457" y="1601"/>
                    <a:pt x="914" y="2515"/>
                  </a:cubicBezTo>
                  <a:cubicBezTo>
                    <a:pt x="686" y="1601"/>
                    <a:pt x="457" y="686"/>
                    <a:pt x="0" y="0"/>
                  </a:cubicBezTo>
                  <a:close/>
                </a:path>
              </a:pathLst>
            </a:custGeom>
            <a:solidFill>
              <a:srgbClr val="FFFFFF"/>
            </a:solidFill>
            <a:ln w="2286" cap="flat">
              <a:noFill/>
              <a:prstDash val="solid"/>
              <a:miter/>
            </a:ln>
          </p:spPr>
          <p:txBody>
            <a:bodyPr rtlCol="0" anchor="ctr"/>
            <a:lstStyle/>
            <a:p>
              <a:endParaRPr lang="en-US"/>
            </a:p>
          </p:txBody>
        </p:sp>
        <p:sp>
          <p:nvSpPr>
            <p:cNvPr id="26" name="Freeform 84">
              <a:extLst>
                <a:ext uri="{FF2B5EF4-FFF2-40B4-BE49-F238E27FC236}">
                  <a16:creationId xmlns:a16="http://schemas.microsoft.com/office/drawing/2014/main" id="{543DB62C-E966-A8A3-423A-C3F17AE6D990}"/>
                </a:ext>
              </a:extLst>
            </p:cNvPr>
            <p:cNvSpPr/>
            <p:nvPr/>
          </p:nvSpPr>
          <p:spPr>
            <a:xfrm>
              <a:off x="3209467" y="5253913"/>
              <a:ext cx="2057" cy="2286"/>
            </a:xfrm>
            <a:custGeom>
              <a:avLst/>
              <a:gdLst>
                <a:gd name="connsiteX0" fmla="*/ 0 w 2057"/>
                <a:gd name="connsiteY0" fmla="*/ 0 h 2286"/>
                <a:gd name="connsiteX1" fmla="*/ 2057 w 2057"/>
                <a:gd name="connsiteY1" fmla="*/ 2286 h 2286"/>
                <a:gd name="connsiteX2" fmla="*/ 0 w 2057"/>
                <a:gd name="connsiteY2" fmla="*/ 0 h 2286"/>
              </a:gdLst>
              <a:ahLst/>
              <a:cxnLst>
                <a:cxn ang="0">
                  <a:pos x="connsiteX0" y="connsiteY0"/>
                </a:cxn>
                <a:cxn ang="0">
                  <a:pos x="connsiteX1" y="connsiteY1"/>
                </a:cxn>
                <a:cxn ang="0">
                  <a:pos x="connsiteX2" y="connsiteY2"/>
                </a:cxn>
              </a:cxnLst>
              <a:rect l="l" t="t" r="r" b="b"/>
              <a:pathLst>
                <a:path w="2057" h="2286">
                  <a:moveTo>
                    <a:pt x="0" y="0"/>
                  </a:moveTo>
                  <a:cubicBezTo>
                    <a:pt x="686" y="686"/>
                    <a:pt x="1372" y="1600"/>
                    <a:pt x="2057" y="2286"/>
                  </a:cubicBezTo>
                  <a:cubicBezTo>
                    <a:pt x="1372" y="1600"/>
                    <a:pt x="686" y="914"/>
                    <a:pt x="0" y="0"/>
                  </a:cubicBezTo>
                  <a:close/>
                </a:path>
              </a:pathLst>
            </a:custGeom>
            <a:solidFill>
              <a:srgbClr val="FFFFFF"/>
            </a:solidFill>
            <a:ln w="2286" cap="flat">
              <a:noFill/>
              <a:prstDash val="solid"/>
              <a:miter/>
            </a:ln>
          </p:spPr>
          <p:txBody>
            <a:bodyPr rtlCol="0" anchor="ctr"/>
            <a:lstStyle/>
            <a:p>
              <a:endParaRPr lang="en-US"/>
            </a:p>
          </p:txBody>
        </p:sp>
        <p:sp>
          <p:nvSpPr>
            <p:cNvPr id="27" name="Freeform 85">
              <a:extLst>
                <a:ext uri="{FF2B5EF4-FFF2-40B4-BE49-F238E27FC236}">
                  <a16:creationId xmlns:a16="http://schemas.microsoft.com/office/drawing/2014/main" id="{508CB686-1218-792B-3B3F-A6D3F6C8E014}"/>
                </a:ext>
              </a:extLst>
            </p:cNvPr>
            <p:cNvSpPr/>
            <p:nvPr/>
          </p:nvSpPr>
          <p:spPr>
            <a:xfrm>
              <a:off x="3175177" y="5230139"/>
              <a:ext cx="3657" cy="1600"/>
            </a:xfrm>
            <a:custGeom>
              <a:avLst/>
              <a:gdLst>
                <a:gd name="connsiteX0" fmla="*/ 0 w 3657"/>
                <a:gd name="connsiteY0" fmla="*/ 0 h 1600"/>
                <a:gd name="connsiteX1" fmla="*/ 3658 w 3657"/>
                <a:gd name="connsiteY1" fmla="*/ 1601 h 1600"/>
                <a:gd name="connsiteX2" fmla="*/ 0 w 3657"/>
                <a:gd name="connsiteY2" fmla="*/ 0 h 1600"/>
              </a:gdLst>
              <a:ahLst/>
              <a:cxnLst>
                <a:cxn ang="0">
                  <a:pos x="connsiteX0" y="connsiteY0"/>
                </a:cxn>
                <a:cxn ang="0">
                  <a:pos x="connsiteX1" y="connsiteY1"/>
                </a:cxn>
                <a:cxn ang="0">
                  <a:pos x="connsiteX2" y="connsiteY2"/>
                </a:cxn>
              </a:cxnLst>
              <a:rect l="l" t="t" r="r" b="b"/>
              <a:pathLst>
                <a:path w="3657" h="1600">
                  <a:moveTo>
                    <a:pt x="0" y="0"/>
                  </a:moveTo>
                  <a:cubicBezTo>
                    <a:pt x="1143" y="458"/>
                    <a:pt x="2515" y="1143"/>
                    <a:pt x="3658" y="1601"/>
                  </a:cubicBezTo>
                  <a:cubicBezTo>
                    <a:pt x="2515" y="1143"/>
                    <a:pt x="1372" y="458"/>
                    <a:pt x="0" y="0"/>
                  </a:cubicBezTo>
                  <a:close/>
                </a:path>
              </a:pathLst>
            </a:custGeom>
            <a:solidFill>
              <a:srgbClr val="FFFFFF"/>
            </a:solidFill>
            <a:ln w="2286" cap="flat">
              <a:noFill/>
              <a:prstDash val="solid"/>
              <a:miter/>
            </a:ln>
          </p:spPr>
          <p:txBody>
            <a:bodyPr rtlCol="0" anchor="ctr"/>
            <a:lstStyle/>
            <a:p>
              <a:endParaRPr lang="en-US"/>
            </a:p>
          </p:txBody>
        </p:sp>
        <p:sp>
          <p:nvSpPr>
            <p:cNvPr id="28" name="Freeform 86">
              <a:extLst>
                <a:ext uri="{FF2B5EF4-FFF2-40B4-BE49-F238E27FC236}">
                  <a16:creationId xmlns:a16="http://schemas.microsoft.com/office/drawing/2014/main" id="{35EB1130-2F4D-965C-7CE8-FA195E43BC21}"/>
                </a:ext>
              </a:extLst>
            </p:cNvPr>
            <p:cNvSpPr/>
            <p:nvPr/>
          </p:nvSpPr>
          <p:spPr>
            <a:xfrm>
              <a:off x="3179064" y="5231739"/>
              <a:ext cx="3429" cy="1600"/>
            </a:xfrm>
            <a:custGeom>
              <a:avLst/>
              <a:gdLst>
                <a:gd name="connsiteX0" fmla="*/ 0 w 3429"/>
                <a:gd name="connsiteY0" fmla="*/ 0 h 1600"/>
                <a:gd name="connsiteX1" fmla="*/ 3429 w 3429"/>
                <a:gd name="connsiteY1" fmla="*/ 1600 h 1600"/>
                <a:gd name="connsiteX2" fmla="*/ 0 w 3429"/>
                <a:gd name="connsiteY2" fmla="*/ 0 h 1600"/>
              </a:gdLst>
              <a:ahLst/>
              <a:cxnLst>
                <a:cxn ang="0">
                  <a:pos x="connsiteX0" y="connsiteY0"/>
                </a:cxn>
                <a:cxn ang="0">
                  <a:pos x="connsiteX1" y="connsiteY1"/>
                </a:cxn>
                <a:cxn ang="0">
                  <a:pos x="connsiteX2" y="connsiteY2"/>
                </a:cxn>
              </a:cxnLst>
              <a:rect l="l" t="t" r="r" b="b"/>
              <a:pathLst>
                <a:path w="3429" h="1600">
                  <a:moveTo>
                    <a:pt x="0" y="0"/>
                  </a:moveTo>
                  <a:cubicBezTo>
                    <a:pt x="1143" y="457"/>
                    <a:pt x="2286" y="1143"/>
                    <a:pt x="3429" y="1600"/>
                  </a:cubicBezTo>
                  <a:cubicBezTo>
                    <a:pt x="2286" y="1143"/>
                    <a:pt x="1143" y="685"/>
                    <a:pt x="0" y="0"/>
                  </a:cubicBezTo>
                  <a:close/>
                </a:path>
              </a:pathLst>
            </a:custGeom>
            <a:solidFill>
              <a:srgbClr val="FFFFFF"/>
            </a:solidFill>
            <a:ln w="2286" cap="flat">
              <a:noFill/>
              <a:prstDash val="solid"/>
              <a:miter/>
            </a:ln>
          </p:spPr>
          <p:txBody>
            <a:bodyPr rtlCol="0" anchor="ctr"/>
            <a:lstStyle/>
            <a:p>
              <a:endParaRPr lang="en-US"/>
            </a:p>
          </p:txBody>
        </p:sp>
        <p:sp>
          <p:nvSpPr>
            <p:cNvPr id="29" name="Freeform 87">
              <a:extLst>
                <a:ext uri="{FF2B5EF4-FFF2-40B4-BE49-F238E27FC236}">
                  <a16:creationId xmlns:a16="http://schemas.microsoft.com/office/drawing/2014/main" id="{CF5A7E47-00A6-15EF-7312-10A82FB04387}"/>
                </a:ext>
              </a:extLst>
            </p:cNvPr>
            <p:cNvSpPr/>
            <p:nvPr/>
          </p:nvSpPr>
          <p:spPr>
            <a:xfrm>
              <a:off x="2537383" y="5215205"/>
              <a:ext cx="900694" cy="908365"/>
            </a:xfrm>
            <a:custGeom>
              <a:avLst/>
              <a:gdLst>
                <a:gd name="connsiteX0" fmla="*/ 360502 w 900694"/>
                <a:gd name="connsiteY0" fmla="*/ 449960 h 908365"/>
                <a:gd name="connsiteX1" fmla="*/ 312953 w 900694"/>
                <a:gd name="connsiteY1" fmla="*/ 464590 h 908365"/>
                <a:gd name="connsiteX2" fmla="*/ 281178 w 900694"/>
                <a:gd name="connsiteY2" fmla="*/ 426414 h 908365"/>
                <a:gd name="connsiteX3" fmla="*/ 276835 w 900694"/>
                <a:gd name="connsiteY3" fmla="*/ 344347 h 908365"/>
                <a:gd name="connsiteX4" fmla="*/ 264719 w 900694"/>
                <a:gd name="connsiteY4" fmla="*/ 305942 h 908365"/>
                <a:gd name="connsiteX5" fmla="*/ 222656 w 900694"/>
                <a:gd name="connsiteY5" fmla="*/ 315086 h 908365"/>
                <a:gd name="connsiteX6" fmla="*/ 220828 w 900694"/>
                <a:gd name="connsiteY6" fmla="*/ 332459 h 908365"/>
                <a:gd name="connsiteX7" fmla="*/ 223114 w 900694"/>
                <a:gd name="connsiteY7" fmla="*/ 456132 h 908365"/>
                <a:gd name="connsiteX8" fmla="*/ 215798 w 900694"/>
                <a:gd name="connsiteY8" fmla="*/ 490193 h 908365"/>
                <a:gd name="connsiteX9" fmla="*/ 173965 w 900694"/>
                <a:gd name="connsiteY9" fmla="*/ 497280 h 908365"/>
                <a:gd name="connsiteX10" fmla="*/ 13487 w 900694"/>
                <a:gd name="connsiteY10" fmla="*/ 518768 h 908365"/>
                <a:gd name="connsiteX11" fmla="*/ 13716 w 900694"/>
                <a:gd name="connsiteY11" fmla="*/ 556945 h 908365"/>
                <a:gd name="connsiteX12" fmla="*/ 50292 w 900694"/>
                <a:gd name="connsiteY12" fmla="*/ 603122 h 908365"/>
                <a:gd name="connsiteX13" fmla="*/ 53950 w 900694"/>
                <a:gd name="connsiteY13" fmla="*/ 650442 h 908365"/>
                <a:gd name="connsiteX14" fmla="*/ 13487 w 900694"/>
                <a:gd name="connsiteY14" fmla="*/ 668273 h 908365"/>
                <a:gd name="connsiteX15" fmla="*/ 0 w 900694"/>
                <a:gd name="connsiteY15" fmla="*/ 667130 h 908365"/>
                <a:gd name="connsiteX16" fmla="*/ 20803 w 900694"/>
                <a:gd name="connsiteY16" fmla="*/ 674217 h 908365"/>
                <a:gd name="connsiteX17" fmla="*/ 171907 w 900694"/>
                <a:gd name="connsiteY17" fmla="*/ 675817 h 908365"/>
                <a:gd name="connsiteX18" fmla="*/ 294437 w 900694"/>
                <a:gd name="connsiteY18" fmla="*/ 770686 h 908365"/>
                <a:gd name="connsiteX19" fmla="*/ 338099 w 900694"/>
                <a:gd name="connsiteY19" fmla="*/ 841095 h 908365"/>
                <a:gd name="connsiteX20" fmla="*/ 422681 w 900694"/>
                <a:gd name="connsiteY20" fmla="*/ 884300 h 908365"/>
                <a:gd name="connsiteX21" fmla="*/ 531724 w 900694"/>
                <a:gd name="connsiteY21" fmla="*/ 897330 h 908365"/>
                <a:gd name="connsiteX22" fmla="*/ 629336 w 900694"/>
                <a:gd name="connsiteY22" fmla="*/ 901216 h 908365"/>
                <a:gd name="connsiteX23" fmla="*/ 779297 w 900694"/>
                <a:gd name="connsiteY23" fmla="*/ 899388 h 908365"/>
                <a:gd name="connsiteX24" fmla="*/ 877367 w 900694"/>
                <a:gd name="connsiteY24" fmla="*/ 796746 h 908365"/>
                <a:gd name="connsiteX25" fmla="*/ 890397 w 900694"/>
                <a:gd name="connsiteY25" fmla="*/ 703477 h 908365"/>
                <a:gd name="connsiteX26" fmla="*/ 887425 w 900694"/>
                <a:gd name="connsiteY26" fmla="*/ 726337 h 908365"/>
                <a:gd name="connsiteX27" fmla="*/ 900227 w 900694"/>
                <a:gd name="connsiteY27" fmla="*/ 459790 h 908365"/>
                <a:gd name="connsiteX28" fmla="*/ 896112 w 900694"/>
                <a:gd name="connsiteY28" fmla="*/ 348919 h 908365"/>
                <a:gd name="connsiteX29" fmla="*/ 854050 w 900694"/>
                <a:gd name="connsiteY29" fmla="*/ 284225 h 908365"/>
                <a:gd name="connsiteX30" fmla="*/ 865937 w 900694"/>
                <a:gd name="connsiteY30" fmla="*/ 285368 h 908365"/>
                <a:gd name="connsiteX31" fmla="*/ 743407 w 900694"/>
                <a:gd name="connsiteY31" fmla="*/ 285596 h 908365"/>
                <a:gd name="connsiteX32" fmla="*/ 693115 w 900694"/>
                <a:gd name="connsiteY32" fmla="*/ 273252 h 908365"/>
                <a:gd name="connsiteX33" fmla="*/ 673913 w 900694"/>
                <a:gd name="connsiteY33" fmla="*/ 243077 h 908365"/>
                <a:gd name="connsiteX34" fmla="*/ 673913 w 900694"/>
                <a:gd name="connsiteY34" fmla="*/ 243077 h 908365"/>
                <a:gd name="connsiteX35" fmla="*/ 650367 w 900694"/>
                <a:gd name="connsiteY35" fmla="*/ 72998 h 908365"/>
                <a:gd name="connsiteX36" fmla="*/ 633908 w 900694"/>
                <a:gd name="connsiteY36" fmla="*/ 13105 h 908365"/>
                <a:gd name="connsiteX37" fmla="*/ 621563 w 900694"/>
                <a:gd name="connsiteY37" fmla="*/ 8990 h 908365"/>
                <a:gd name="connsiteX38" fmla="*/ 557784 w 900694"/>
                <a:gd name="connsiteY38" fmla="*/ 75 h 908365"/>
                <a:gd name="connsiteX39" fmla="*/ 436626 w 900694"/>
                <a:gd name="connsiteY39" fmla="*/ 89229 h 908365"/>
                <a:gd name="connsiteX40" fmla="*/ 434340 w 900694"/>
                <a:gd name="connsiteY40" fmla="*/ 153466 h 908365"/>
                <a:gd name="connsiteX41" fmla="*/ 459943 w 900694"/>
                <a:gd name="connsiteY41" fmla="*/ 225246 h 908365"/>
                <a:gd name="connsiteX42" fmla="*/ 440969 w 900694"/>
                <a:gd name="connsiteY42" fmla="*/ 275538 h 908365"/>
                <a:gd name="connsiteX43" fmla="*/ 412623 w 900694"/>
                <a:gd name="connsiteY43" fmla="*/ 281024 h 908365"/>
                <a:gd name="connsiteX44" fmla="*/ 374218 w 900694"/>
                <a:gd name="connsiteY44" fmla="*/ 286054 h 908365"/>
                <a:gd name="connsiteX45" fmla="*/ 388391 w 900694"/>
                <a:gd name="connsiteY45" fmla="*/ 342518 h 908365"/>
                <a:gd name="connsiteX46" fmla="*/ 360502 w 900694"/>
                <a:gd name="connsiteY46" fmla="*/ 449960 h 90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0694" h="908365">
                  <a:moveTo>
                    <a:pt x="360502" y="449960"/>
                  </a:moveTo>
                  <a:cubicBezTo>
                    <a:pt x="347701" y="463676"/>
                    <a:pt x="332384" y="471220"/>
                    <a:pt x="312953" y="464590"/>
                  </a:cubicBezTo>
                  <a:cubicBezTo>
                    <a:pt x="294208" y="458418"/>
                    <a:pt x="284836" y="446074"/>
                    <a:pt x="281178" y="426414"/>
                  </a:cubicBezTo>
                  <a:cubicBezTo>
                    <a:pt x="275920" y="398982"/>
                    <a:pt x="277292" y="371779"/>
                    <a:pt x="276835" y="344347"/>
                  </a:cubicBezTo>
                  <a:cubicBezTo>
                    <a:pt x="276606" y="330173"/>
                    <a:pt x="275006" y="316686"/>
                    <a:pt x="264719" y="305942"/>
                  </a:cubicBezTo>
                  <a:cubicBezTo>
                    <a:pt x="250317" y="290626"/>
                    <a:pt x="229286" y="295198"/>
                    <a:pt x="222656" y="315086"/>
                  </a:cubicBezTo>
                  <a:cubicBezTo>
                    <a:pt x="220828" y="320572"/>
                    <a:pt x="220599" y="326744"/>
                    <a:pt x="220828" y="332459"/>
                  </a:cubicBezTo>
                  <a:cubicBezTo>
                    <a:pt x="222656" y="373607"/>
                    <a:pt x="218542" y="414984"/>
                    <a:pt x="223114" y="456132"/>
                  </a:cubicBezTo>
                  <a:cubicBezTo>
                    <a:pt x="224485" y="468019"/>
                    <a:pt x="221971" y="479678"/>
                    <a:pt x="215798" y="490193"/>
                  </a:cubicBezTo>
                  <a:cubicBezTo>
                    <a:pt x="205511" y="507567"/>
                    <a:pt x="189738" y="508939"/>
                    <a:pt x="173965" y="497280"/>
                  </a:cubicBezTo>
                  <a:cubicBezTo>
                    <a:pt x="95326" y="453160"/>
                    <a:pt x="34519" y="488822"/>
                    <a:pt x="13487" y="518768"/>
                  </a:cubicBezTo>
                  <a:cubicBezTo>
                    <a:pt x="0" y="537971"/>
                    <a:pt x="-457" y="538200"/>
                    <a:pt x="13716" y="556945"/>
                  </a:cubicBezTo>
                  <a:cubicBezTo>
                    <a:pt x="25603" y="572490"/>
                    <a:pt x="38862" y="587120"/>
                    <a:pt x="50292" y="603122"/>
                  </a:cubicBezTo>
                  <a:cubicBezTo>
                    <a:pt x="60808" y="617752"/>
                    <a:pt x="62865" y="634212"/>
                    <a:pt x="53950" y="650442"/>
                  </a:cubicBezTo>
                  <a:cubicBezTo>
                    <a:pt x="45263" y="666444"/>
                    <a:pt x="29947" y="669416"/>
                    <a:pt x="13487" y="668273"/>
                  </a:cubicBezTo>
                  <a:cubicBezTo>
                    <a:pt x="9144" y="668044"/>
                    <a:pt x="4572" y="667587"/>
                    <a:pt x="0" y="667130"/>
                  </a:cubicBezTo>
                  <a:cubicBezTo>
                    <a:pt x="6858" y="669873"/>
                    <a:pt x="13716" y="672388"/>
                    <a:pt x="20803" y="674217"/>
                  </a:cubicBezTo>
                  <a:cubicBezTo>
                    <a:pt x="70866" y="687704"/>
                    <a:pt x="121387" y="683361"/>
                    <a:pt x="171907" y="675817"/>
                  </a:cubicBezTo>
                  <a:cubicBezTo>
                    <a:pt x="183109" y="674217"/>
                    <a:pt x="249860" y="670559"/>
                    <a:pt x="294437" y="770686"/>
                  </a:cubicBezTo>
                  <a:cubicBezTo>
                    <a:pt x="305867" y="796289"/>
                    <a:pt x="316611" y="822121"/>
                    <a:pt x="338099" y="841095"/>
                  </a:cubicBezTo>
                  <a:cubicBezTo>
                    <a:pt x="362331" y="862583"/>
                    <a:pt x="391135" y="876985"/>
                    <a:pt x="422681" y="884300"/>
                  </a:cubicBezTo>
                  <a:cubicBezTo>
                    <a:pt x="457886" y="892530"/>
                    <a:pt x="495376" y="895273"/>
                    <a:pt x="531724" y="897330"/>
                  </a:cubicBezTo>
                  <a:cubicBezTo>
                    <a:pt x="564185" y="899388"/>
                    <a:pt x="596875" y="900302"/>
                    <a:pt x="629336" y="901216"/>
                  </a:cubicBezTo>
                  <a:cubicBezTo>
                    <a:pt x="680085" y="902588"/>
                    <a:pt x="729463" y="917676"/>
                    <a:pt x="779297" y="899388"/>
                  </a:cubicBezTo>
                  <a:cubicBezTo>
                    <a:pt x="827761" y="881557"/>
                    <a:pt x="861822" y="846352"/>
                    <a:pt x="877367" y="796746"/>
                  </a:cubicBezTo>
                  <a:cubicBezTo>
                    <a:pt x="886739" y="766800"/>
                    <a:pt x="886739" y="734567"/>
                    <a:pt x="890397" y="703477"/>
                  </a:cubicBezTo>
                  <a:lnTo>
                    <a:pt x="887425" y="726337"/>
                  </a:lnTo>
                  <a:cubicBezTo>
                    <a:pt x="899312" y="638326"/>
                    <a:pt x="900227" y="548487"/>
                    <a:pt x="900227" y="459790"/>
                  </a:cubicBezTo>
                  <a:cubicBezTo>
                    <a:pt x="900227" y="422985"/>
                    <a:pt x="902741" y="385266"/>
                    <a:pt x="896112" y="348919"/>
                  </a:cubicBezTo>
                  <a:cubicBezTo>
                    <a:pt x="891311" y="322172"/>
                    <a:pt x="875309" y="299770"/>
                    <a:pt x="854050" y="284225"/>
                  </a:cubicBezTo>
                  <a:cubicBezTo>
                    <a:pt x="857936" y="284682"/>
                    <a:pt x="862051" y="284911"/>
                    <a:pt x="865937" y="285368"/>
                  </a:cubicBezTo>
                  <a:cubicBezTo>
                    <a:pt x="825246" y="281024"/>
                    <a:pt x="784327" y="280110"/>
                    <a:pt x="743407" y="285596"/>
                  </a:cubicBezTo>
                  <a:cubicBezTo>
                    <a:pt x="724433" y="288111"/>
                    <a:pt x="708431" y="282625"/>
                    <a:pt x="693115" y="273252"/>
                  </a:cubicBezTo>
                  <a:cubicBezTo>
                    <a:pt x="680542" y="265708"/>
                    <a:pt x="674370" y="255650"/>
                    <a:pt x="673913" y="243077"/>
                  </a:cubicBezTo>
                  <a:cubicBezTo>
                    <a:pt x="673913" y="243077"/>
                    <a:pt x="673913" y="243077"/>
                    <a:pt x="673913" y="243077"/>
                  </a:cubicBezTo>
                  <a:cubicBezTo>
                    <a:pt x="629564" y="221817"/>
                    <a:pt x="655853" y="113232"/>
                    <a:pt x="650367" y="72998"/>
                  </a:cubicBezTo>
                  <a:cubicBezTo>
                    <a:pt x="647624" y="52882"/>
                    <a:pt x="642366" y="32308"/>
                    <a:pt x="633908" y="13105"/>
                  </a:cubicBezTo>
                  <a:cubicBezTo>
                    <a:pt x="630022" y="11505"/>
                    <a:pt x="625907" y="10133"/>
                    <a:pt x="621563" y="8990"/>
                  </a:cubicBezTo>
                  <a:cubicBezTo>
                    <a:pt x="600761" y="3047"/>
                    <a:pt x="579730" y="761"/>
                    <a:pt x="557784" y="75"/>
                  </a:cubicBezTo>
                  <a:cubicBezTo>
                    <a:pt x="496062" y="-1754"/>
                    <a:pt x="451714" y="30022"/>
                    <a:pt x="436626" y="89229"/>
                  </a:cubicBezTo>
                  <a:cubicBezTo>
                    <a:pt x="431140" y="110489"/>
                    <a:pt x="431140" y="131749"/>
                    <a:pt x="434340" y="153466"/>
                  </a:cubicBezTo>
                  <a:cubicBezTo>
                    <a:pt x="437998" y="179297"/>
                    <a:pt x="449885" y="201929"/>
                    <a:pt x="459943" y="225246"/>
                  </a:cubicBezTo>
                  <a:cubicBezTo>
                    <a:pt x="470687" y="249935"/>
                    <a:pt x="464972" y="263422"/>
                    <a:pt x="440969" y="275538"/>
                  </a:cubicBezTo>
                  <a:cubicBezTo>
                    <a:pt x="431825" y="280110"/>
                    <a:pt x="422681" y="282396"/>
                    <a:pt x="412623" y="281024"/>
                  </a:cubicBezTo>
                  <a:cubicBezTo>
                    <a:pt x="399821" y="279196"/>
                    <a:pt x="387477" y="279881"/>
                    <a:pt x="374218" y="286054"/>
                  </a:cubicBezTo>
                  <a:cubicBezTo>
                    <a:pt x="379247" y="305027"/>
                    <a:pt x="386105" y="323544"/>
                    <a:pt x="388391" y="342518"/>
                  </a:cubicBezTo>
                  <a:cubicBezTo>
                    <a:pt x="393192" y="381608"/>
                    <a:pt x="389077" y="419327"/>
                    <a:pt x="360502" y="449960"/>
                  </a:cubicBezTo>
                  <a:close/>
                </a:path>
              </a:pathLst>
            </a:custGeom>
            <a:solidFill>
              <a:srgbClr val="FFFFFF"/>
            </a:solidFill>
            <a:ln w="2286" cap="flat">
              <a:noFill/>
              <a:prstDash val="solid"/>
              <a:miter/>
            </a:ln>
          </p:spPr>
          <p:txBody>
            <a:bodyPr rtlCol="0" anchor="ctr"/>
            <a:lstStyle/>
            <a:p>
              <a:endParaRPr lang="en-US"/>
            </a:p>
          </p:txBody>
        </p:sp>
        <p:sp>
          <p:nvSpPr>
            <p:cNvPr id="30" name="Freeform 88">
              <a:extLst>
                <a:ext uri="{FF2B5EF4-FFF2-40B4-BE49-F238E27FC236}">
                  <a16:creationId xmlns:a16="http://schemas.microsoft.com/office/drawing/2014/main" id="{9E147C82-77A3-FC7B-9186-2EC74F15706A}"/>
                </a:ext>
              </a:extLst>
            </p:cNvPr>
            <p:cNvSpPr/>
            <p:nvPr/>
          </p:nvSpPr>
          <p:spPr>
            <a:xfrm>
              <a:off x="3186150" y="5235397"/>
              <a:ext cx="20802" cy="15544"/>
            </a:xfrm>
            <a:custGeom>
              <a:avLst/>
              <a:gdLst>
                <a:gd name="connsiteX0" fmla="*/ 0 w 20802"/>
                <a:gd name="connsiteY0" fmla="*/ 0 h 15544"/>
                <a:gd name="connsiteX1" fmla="*/ 20803 w 20802"/>
                <a:gd name="connsiteY1" fmla="*/ 15545 h 15544"/>
                <a:gd name="connsiteX2" fmla="*/ 0 w 20802"/>
                <a:gd name="connsiteY2" fmla="*/ 0 h 15544"/>
              </a:gdLst>
              <a:ahLst/>
              <a:cxnLst>
                <a:cxn ang="0">
                  <a:pos x="connsiteX0" y="connsiteY0"/>
                </a:cxn>
                <a:cxn ang="0">
                  <a:pos x="connsiteX1" y="connsiteY1"/>
                </a:cxn>
                <a:cxn ang="0">
                  <a:pos x="connsiteX2" y="connsiteY2"/>
                </a:cxn>
              </a:cxnLst>
              <a:rect l="l" t="t" r="r" b="b"/>
              <a:pathLst>
                <a:path w="20802" h="15544">
                  <a:moveTo>
                    <a:pt x="0" y="0"/>
                  </a:moveTo>
                  <a:cubicBezTo>
                    <a:pt x="8001" y="4344"/>
                    <a:pt x="14859" y="9601"/>
                    <a:pt x="20803" y="15545"/>
                  </a:cubicBezTo>
                  <a:cubicBezTo>
                    <a:pt x="14859" y="9830"/>
                    <a:pt x="8001" y="4572"/>
                    <a:pt x="0" y="0"/>
                  </a:cubicBezTo>
                  <a:close/>
                </a:path>
              </a:pathLst>
            </a:custGeom>
            <a:solidFill>
              <a:srgbClr val="FFFFFF"/>
            </a:solidFill>
            <a:ln w="2286" cap="flat">
              <a:noFill/>
              <a:prstDash val="solid"/>
              <a:miter/>
            </a:ln>
          </p:spPr>
          <p:txBody>
            <a:bodyPr rtlCol="0" anchor="ctr"/>
            <a:lstStyle/>
            <a:p>
              <a:endParaRPr lang="en-US"/>
            </a:p>
          </p:txBody>
        </p:sp>
        <p:sp>
          <p:nvSpPr>
            <p:cNvPr id="31" name="Freeform 89">
              <a:extLst>
                <a:ext uri="{FF2B5EF4-FFF2-40B4-BE49-F238E27FC236}">
                  <a16:creationId xmlns:a16="http://schemas.microsoft.com/office/drawing/2014/main" id="{3A23B617-A514-77BA-6258-8C38AA7B6136}"/>
                </a:ext>
              </a:extLst>
            </p:cNvPr>
            <p:cNvSpPr/>
            <p:nvPr/>
          </p:nvSpPr>
          <p:spPr>
            <a:xfrm>
              <a:off x="3220440" y="5269230"/>
              <a:ext cx="1371" cy="2514"/>
            </a:xfrm>
            <a:custGeom>
              <a:avLst/>
              <a:gdLst>
                <a:gd name="connsiteX0" fmla="*/ 0 w 1371"/>
                <a:gd name="connsiteY0" fmla="*/ 0 h 2514"/>
                <a:gd name="connsiteX1" fmla="*/ 1372 w 1371"/>
                <a:gd name="connsiteY1" fmla="*/ 2515 h 2514"/>
                <a:gd name="connsiteX2" fmla="*/ 0 w 1371"/>
                <a:gd name="connsiteY2" fmla="*/ 0 h 2514"/>
              </a:gdLst>
              <a:ahLst/>
              <a:cxnLst>
                <a:cxn ang="0">
                  <a:pos x="connsiteX0" y="connsiteY0"/>
                </a:cxn>
                <a:cxn ang="0">
                  <a:pos x="connsiteX1" y="connsiteY1"/>
                </a:cxn>
                <a:cxn ang="0">
                  <a:pos x="connsiteX2" y="connsiteY2"/>
                </a:cxn>
              </a:cxnLst>
              <a:rect l="l" t="t" r="r" b="b"/>
              <a:pathLst>
                <a:path w="1371" h="2514">
                  <a:moveTo>
                    <a:pt x="0" y="0"/>
                  </a:moveTo>
                  <a:cubicBezTo>
                    <a:pt x="457" y="914"/>
                    <a:pt x="914" y="1829"/>
                    <a:pt x="1372" y="2515"/>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2" name="Freeform 90">
              <a:extLst>
                <a:ext uri="{FF2B5EF4-FFF2-40B4-BE49-F238E27FC236}">
                  <a16:creationId xmlns:a16="http://schemas.microsoft.com/office/drawing/2014/main" id="{93FC8FBF-C871-7947-86D0-084FCD0E0035}"/>
                </a:ext>
              </a:extLst>
            </p:cNvPr>
            <p:cNvSpPr/>
            <p:nvPr/>
          </p:nvSpPr>
          <p:spPr>
            <a:xfrm>
              <a:off x="3218611" y="5266029"/>
              <a:ext cx="1600" cy="2514"/>
            </a:xfrm>
            <a:custGeom>
              <a:avLst/>
              <a:gdLst>
                <a:gd name="connsiteX0" fmla="*/ 0 w 1600"/>
                <a:gd name="connsiteY0" fmla="*/ 0 h 2514"/>
                <a:gd name="connsiteX1" fmla="*/ 1600 w 1600"/>
                <a:gd name="connsiteY1" fmla="*/ 2514 h 2514"/>
                <a:gd name="connsiteX2" fmla="*/ 0 w 1600"/>
                <a:gd name="connsiteY2" fmla="*/ 0 h 2514"/>
              </a:gdLst>
              <a:ahLst/>
              <a:cxnLst>
                <a:cxn ang="0">
                  <a:pos x="connsiteX0" y="connsiteY0"/>
                </a:cxn>
                <a:cxn ang="0">
                  <a:pos x="connsiteX1" y="connsiteY1"/>
                </a:cxn>
                <a:cxn ang="0">
                  <a:pos x="connsiteX2" y="connsiteY2"/>
                </a:cxn>
              </a:cxnLst>
              <a:rect l="l" t="t" r="r" b="b"/>
              <a:pathLst>
                <a:path w="1600" h="2514">
                  <a:moveTo>
                    <a:pt x="0" y="0"/>
                  </a:moveTo>
                  <a:cubicBezTo>
                    <a:pt x="457" y="914"/>
                    <a:pt x="914" y="1600"/>
                    <a:pt x="1600" y="2514"/>
                  </a:cubicBezTo>
                  <a:cubicBezTo>
                    <a:pt x="914" y="1600"/>
                    <a:pt x="457" y="685"/>
                    <a:pt x="0" y="0"/>
                  </a:cubicBezTo>
                  <a:close/>
                </a:path>
              </a:pathLst>
            </a:custGeom>
            <a:solidFill>
              <a:srgbClr val="FFFFFF"/>
            </a:solidFill>
            <a:ln w="2286" cap="flat">
              <a:noFill/>
              <a:prstDash val="solid"/>
              <a:miter/>
            </a:ln>
          </p:spPr>
          <p:txBody>
            <a:bodyPr rtlCol="0" anchor="ctr"/>
            <a:lstStyle/>
            <a:p>
              <a:endParaRPr lang="en-US"/>
            </a:p>
          </p:txBody>
        </p:sp>
        <p:sp>
          <p:nvSpPr>
            <p:cNvPr id="33" name="Freeform 91">
              <a:extLst>
                <a:ext uri="{FF2B5EF4-FFF2-40B4-BE49-F238E27FC236}">
                  <a16:creationId xmlns:a16="http://schemas.microsoft.com/office/drawing/2014/main" id="{48BA6881-D918-0036-9D9E-D573285B7E00}"/>
                </a:ext>
              </a:extLst>
            </p:cNvPr>
            <p:cNvSpPr/>
            <p:nvPr/>
          </p:nvSpPr>
          <p:spPr>
            <a:xfrm>
              <a:off x="3222269" y="5272201"/>
              <a:ext cx="5715" cy="12573"/>
            </a:xfrm>
            <a:custGeom>
              <a:avLst/>
              <a:gdLst>
                <a:gd name="connsiteX0" fmla="*/ 0 w 5715"/>
                <a:gd name="connsiteY0" fmla="*/ 0 h 12573"/>
                <a:gd name="connsiteX1" fmla="*/ 5715 w 5715"/>
                <a:gd name="connsiteY1" fmla="*/ 12573 h 12573"/>
                <a:gd name="connsiteX2" fmla="*/ 0 w 5715"/>
                <a:gd name="connsiteY2" fmla="*/ 0 h 12573"/>
              </a:gdLst>
              <a:ahLst/>
              <a:cxnLst>
                <a:cxn ang="0">
                  <a:pos x="connsiteX0" y="connsiteY0"/>
                </a:cxn>
                <a:cxn ang="0">
                  <a:pos x="connsiteX1" y="connsiteY1"/>
                </a:cxn>
                <a:cxn ang="0">
                  <a:pos x="connsiteX2" y="connsiteY2"/>
                </a:cxn>
              </a:cxnLst>
              <a:rect l="l" t="t" r="r" b="b"/>
              <a:pathLst>
                <a:path w="5715" h="12573">
                  <a:moveTo>
                    <a:pt x="0" y="0"/>
                  </a:moveTo>
                  <a:cubicBezTo>
                    <a:pt x="2057" y="3886"/>
                    <a:pt x="3886" y="8229"/>
                    <a:pt x="5715" y="12573"/>
                  </a:cubicBezTo>
                  <a:cubicBezTo>
                    <a:pt x="3886" y="8229"/>
                    <a:pt x="2057" y="4115"/>
                    <a:pt x="0" y="0"/>
                  </a:cubicBezTo>
                  <a:close/>
                </a:path>
              </a:pathLst>
            </a:custGeom>
            <a:solidFill>
              <a:srgbClr val="FFFFFF"/>
            </a:solidFill>
            <a:ln w="2286" cap="flat">
              <a:noFill/>
              <a:prstDash val="solid"/>
              <a:miter/>
            </a:ln>
          </p:spPr>
          <p:txBody>
            <a:bodyPr rtlCol="0" anchor="ctr"/>
            <a:lstStyle/>
            <a:p>
              <a:endParaRPr lang="en-US"/>
            </a:p>
          </p:txBody>
        </p:sp>
        <p:sp>
          <p:nvSpPr>
            <p:cNvPr id="34" name="Freeform 92">
              <a:extLst>
                <a:ext uri="{FF2B5EF4-FFF2-40B4-BE49-F238E27FC236}">
                  <a16:creationId xmlns:a16="http://schemas.microsoft.com/office/drawing/2014/main" id="{41BECA4C-11AA-B3D3-1F99-E9FF6B746EC0}"/>
                </a:ext>
              </a:extLst>
            </p:cNvPr>
            <p:cNvSpPr/>
            <p:nvPr/>
          </p:nvSpPr>
          <p:spPr>
            <a:xfrm>
              <a:off x="3211982" y="5256885"/>
              <a:ext cx="1828" cy="2286"/>
            </a:xfrm>
            <a:custGeom>
              <a:avLst/>
              <a:gdLst>
                <a:gd name="connsiteX0" fmla="*/ 0 w 1828"/>
                <a:gd name="connsiteY0" fmla="*/ 0 h 2286"/>
                <a:gd name="connsiteX1" fmla="*/ 1829 w 1828"/>
                <a:gd name="connsiteY1" fmla="*/ 2286 h 2286"/>
                <a:gd name="connsiteX2" fmla="*/ 0 w 1828"/>
                <a:gd name="connsiteY2" fmla="*/ 0 h 2286"/>
              </a:gdLst>
              <a:ahLst/>
              <a:cxnLst>
                <a:cxn ang="0">
                  <a:pos x="connsiteX0" y="connsiteY0"/>
                </a:cxn>
                <a:cxn ang="0">
                  <a:pos x="connsiteX1" y="connsiteY1"/>
                </a:cxn>
                <a:cxn ang="0">
                  <a:pos x="connsiteX2" y="connsiteY2"/>
                </a:cxn>
              </a:cxnLst>
              <a:rect l="l" t="t" r="r" b="b"/>
              <a:pathLst>
                <a:path w="1828" h="2286">
                  <a:moveTo>
                    <a:pt x="0" y="0"/>
                  </a:moveTo>
                  <a:cubicBezTo>
                    <a:pt x="686" y="685"/>
                    <a:pt x="1143" y="1600"/>
                    <a:pt x="1829" y="2286"/>
                  </a:cubicBezTo>
                  <a:cubicBezTo>
                    <a:pt x="1143" y="1371"/>
                    <a:pt x="686" y="685"/>
                    <a:pt x="0" y="0"/>
                  </a:cubicBezTo>
                  <a:close/>
                </a:path>
              </a:pathLst>
            </a:custGeom>
            <a:solidFill>
              <a:srgbClr val="FFFFFF"/>
            </a:solidFill>
            <a:ln w="2286" cap="flat">
              <a:noFill/>
              <a:prstDash val="solid"/>
              <a:miter/>
            </a:ln>
          </p:spPr>
          <p:txBody>
            <a:bodyPr rtlCol="0" anchor="ctr"/>
            <a:lstStyle/>
            <a:p>
              <a:endParaRPr lang="en-US"/>
            </a:p>
          </p:txBody>
        </p:sp>
        <p:sp>
          <p:nvSpPr>
            <p:cNvPr id="35" name="Freeform 93">
              <a:extLst>
                <a:ext uri="{FF2B5EF4-FFF2-40B4-BE49-F238E27FC236}">
                  <a16:creationId xmlns:a16="http://schemas.microsoft.com/office/drawing/2014/main" id="{6EB98955-10C8-715D-82CE-254BE83E8365}"/>
                </a:ext>
              </a:extLst>
            </p:cNvPr>
            <p:cNvSpPr/>
            <p:nvPr/>
          </p:nvSpPr>
          <p:spPr>
            <a:xfrm>
              <a:off x="3216554" y="5262829"/>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0"/>
                    <a:pt x="1600" y="2286"/>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6" name="Freeform 94">
              <a:extLst>
                <a:ext uri="{FF2B5EF4-FFF2-40B4-BE49-F238E27FC236}">
                  <a16:creationId xmlns:a16="http://schemas.microsoft.com/office/drawing/2014/main" id="{46A9BED3-E60E-39ED-A38F-9FC572B9F0AA}"/>
                </a:ext>
              </a:extLst>
            </p:cNvPr>
            <p:cNvSpPr/>
            <p:nvPr/>
          </p:nvSpPr>
          <p:spPr>
            <a:xfrm>
              <a:off x="3214268" y="5259857"/>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1"/>
                    <a:pt x="1600" y="2286"/>
                  </a:cubicBezTo>
                  <a:cubicBezTo>
                    <a:pt x="1143" y="1372"/>
                    <a:pt x="686" y="686"/>
                    <a:pt x="0" y="0"/>
                  </a:cubicBezTo>
                  <a:close/>
                </a:path>
              </a:pathLst>
            </a:custGeom>
            <a:solidFill>
              <a:srgbClr val="FFFFFF"/>
            </a:solidFill>
            <a:ln w="2286" cap="flat">
              <a:noFill/>
              <a:prstDash val="solid"/>
              <a:miter/>
            </a:ln>
          </p:spPr>
          <p:txBody>
            <a:bodyPr rtlCol="0" anchor="ctr"/>
            <a:lstStyle/>
            <a:p>
              <a:endParaRPr lang="en-US"/>
            </a:p>
          </p:txBody>
        </p:sp>
        <p:sp>
          <p:nvSpPr>
            <p:cNvPr id="37" name="Freeform 95">
              <a:extLst>
                <a:ext uri="{FF2B5EF4-FFF2-40B4-BE49-F238E27FC236}">
                  <a16:creationId xmlns:a16="http://schemas.microsoft.com/office/drawing/2014/main" id="{D32A98F9-AB4C-C09C-BC15-C42D8338229B}"/>
                </a:ext>
              </a:extLst>
            </p:cNvPr>
            <p:cNvSpPr/>
            <p:nvPr/>
          </p:nvSpPr>
          <p:spPr>
            <a:xfrm>
              <a:off x="3490417" y="6084417"/>
              <a:ext cx="4114" cy="22860"/>
            </a:xfrm>
            <a:custGeom>
              <a:avLst/>
              <a:gdLst>
                <a:gd name="connsiteX0" fmla="*/ 4115 w 4114"/>
                <a:gd name="connsiteY0" fmla="*/ 0 h 22860"/>
                <a:gd name="connsiteX1" fmla="*/ 0 w 4114"/>
                <a:gd name="connsiteY1" fmla="*/ 22860 h 22860"/>
                <a:gd name="connsiteX2" fmla="*/ 4115 w 4114"/>
                <a:gd name="connsiteY2" fmla="*/ 0 h 22860"/>
              </a:gdLst>
              <a:ahLst/>
              <a:cxnLst>
                <a:cxn ang="0">
                  <a:pos x="connsiteX0" y="connsiteY0"/>
                </a:cxn>
                <a:cxn ang="0">
                  <a:pos x="connsiteX1" y="connsiteY1"/>
                </a:cxn>
                <a:cxn ang="0">
                  <a:pos x="connsiteX2" y="connsiteY2"/>
                </a:cxn>
              </a:cxnLst>
              <a:rect l="l" t="t" r="r" b="b"/>
              <a:pathLst>
                <a:path w="4114" h="22860">
                  <a:moveTo>
                    <a:pt x="4115" y="0"/>
                  </a:moveTo>
                  <a:cubicBezTo>
                    <a:pt x="2743" y="7543"/>
                    <a:pt x="1372" y="15087"/>
                    <a:pt x="0" y="22860"/>
                  </a:cubicBezTo>
                  <a:cubicBezTo>
                    <a:pt x="1372" y="15087"/>
                    <a:pt x="2743" y="7543"/>
                    <a:pt x="4115" y="0"/>
                  </a:cubicBezTo>
                  <a:close/>
                </a:path>
              </a:pathLst>
            </a:custGeom>
            <a:solidFill>
              <a:srgbClr val="FFFFFF"/>
            </a:solidFill>
            <a:ln w="2286" cap="flat">
              <a:noFill/>
              <a:prstDash val="solid"/>
              <a:miter/>
            </a:ln>
          </p:spPr>
          <p:txBody>
            <a:bodyPr rtlCol="0" anchor="ctr"/>
            <a:lstStyle/>
            <a:p>
              <a:endParaRPr lang="en-US"/>
            </a:p>
          </p:txBody>
        </p:sp>
        <p:sp>
          <p:nvSpPr>
            <p:cNvPr id="38" name="Freeform 96">
              <a:extLst>
                <a:ext uri="{FF2B5EF4-FFF2-40B4-BE49-F238E27FC236}">
                  <a16:creationId xmlns:a16="http://schemas.microsoft.com/office/drawing/2014/main" id="{9AAC4FA6-8B20-D743-EEC6-30270E4076C9}"/>
                </a:ext>
              </a:extLst>
            </p:cNvPr>
            <p:cNvSpPr/>
            <p:nvPr/>
          </p:nvSpPr>
          <p:spPr>
            <a:xfrm>
              <a:off x="2787472" y="6174943"/>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686"/>
                    <a:pt x="0" y="0"/>
                  </a:cubicBezTo>
                  <a:cubicBezTo>
                    <a:pt x="457" y="457"/>
                    <a:pt x="914" y="1143"/>
                    <a:pt x="1372" y="1600"/>
                  </a:cubicBezTo>
                  <a:close/>
                </a:path>
              </a:pathLst>
            </a:custGeom>
            <a:solidFill>
              <a:srgbClr val="FFFFFF"/>
            </a:solidFill>
            <a:ln w="2286" cap="flat">
              <a:noFill/>
              <a:prstDash val="solid"/>
              <a:miter/>
            </a:ln>
          </p:spPr>
          <p:txBody>
            <a:bodyPr rtlCol="0" anchor="ctr"/>
            <a:lstStyle/>
            <a:p>
              <a:endParaRPr lang="en-US"/>
            </a:p>
          </p:txBody>
        </p:sp>
        <p:sp>
          <p:nvSpPr>
            <p:cNvPr id="39" name="Freeform 97">
              <a:extLst>
                <a:ext uri="{FF2B5EF4-FFF2-40B4-BE49-F238E27FC236}">
                  <a16:creationId xmlns:a16="http://schemas.microsoft.com/office/drawing/2014/main" id="{814EA67F-18B2-6D5E-F796-76174E512428}"/>
                </a:ext>
              </a:extLst>
            </p:cNvPr>
            <p:cNvSpPr/>
            <p:nvPr/>
          </p:nvSpPr>
          <p:spPr>
            <a:xfrm>
              <a:off x="3213125" y="5419191"/>
              <a:ext cx="7315" cy="24003"/>
            </a:xfrm>
            <a:custGeom>
              <a:avLst/>
              <a:gdLst>
                <a:gd name="connsiteX0" fmla="*/ 0 w 7315"/>
                <a:gd name="connsiteY0" fmla="*/ 24003 h 24003"/>
                <a:gd name="connsiteX1" fmla="*/ 0 w 7315"/>
                <a:gd name="connsiteY1" fmla="*/ 24003 h 24003"/>
                <a:gd name="connsiteX2" fmla="*/ 7315 w 7315"/>
                <a:gd name="connsiteY2" fmla="*/ 0 h 24003"/>
                <a:gd name="connsiteX3" fmla="*/ 0 w 7315"/>
                <a:gd name="connsiteY3" fmla="*/ 24003 h 24003"/>
                <a:gd name="connsiteX4" fmla="*/ 0 w 7315"/>
                <a:gd name="connsiteY4" fmla="*/ 24003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 h="24003">
                  <a:moveTo>
                    <a:pt x="0" y="24003"/>
                  </a:moveTo>
                  <a:cubicBezTo>
                    <a:pt x="0" y="24003"/>
                    <a:pt x="0" y="24003"/>
                    <a:pt x="0" y="24003"/>
                  </a:cubicBezTo>
                  <a:cubicBezTo>
                    <a:pt x="2286" y="16002"/>
                    <a:pt x="4801" y="8001"/>
                    <a:pt x="7315" y="0"/>
                  </a:cubicBezTo>
                  <a:cubicBezTo>
                    <a:pt x="4572" y="8001"/>
                    <a:pt x="2286" y="16002"/>
                    <a:pt x="0" y="24003"/>
                  </a:cubicBezTo>
                  <a:cubicBezTo>
                    <a:pt x="0" y="24003"/>
                    <a:pt x="0" y="24003"/>
                    <a:pt x="0" y="24003"/>
                  </a:cubicBezTo>
                  <a:close/>
                </a:path>
              </a:pathLst>
            </a:custGeom>
            <a:solidFill>
              <a:srgbClr val="FFFFFF"/>
            </a:solidFill>
            <a:ln w="2286" cap="flat">
              <a:noFill/>
              <a:prstDash val="solid"/>
              <a:miter/>
            </a:ln>
          </p:spPr>
          <p:txBody>
            <a:bodyPr rtlCol="0" anchor="ctr"/>
            <a:lstStyle/>
            <a:p>
              <a:endParaRPr lang="en-US"/>
            </a:p>
          </p:txBody>
        </p:sp>
        <p:sp>
          <p:nvSpPr>
            <p:cNvPr id="40" name="Freeform 98">
              <a:extLst>
                <a:ext uri="{FF2B5EF4-FFF2-40B4-BE49-F238E27FC236}">
                  <a16:creationId xmlns:a16="http://schemas.microsoft.com/office/drawing/2014/main" id="{65CC3BED-03B4-4A2D-EF46-C3333CB0C569}"/>
                </a:ext>
              </a:extLst>
            </p:cNvPr>
            <p:cNvSpPr/>
            <p:nvPr/>
          </p:nvSpPr>
          <p:spPr>
            <a:xfrm>
              <a:off x="2796387" y="6182029"/>
              <a:ext cx="1828" cy="228"/>
            </a:xfrm>
            <a:custGeom>
              <a:avLst/>
              <a:gdLst>
                <a:gd name="connsiteX0" fmla="*/ 1829 w 1828"/>
                <a:gd name="connsiteY0" fmla="*/ 228 h 228"/>
                <a:gd name="connsiteX1" fmla="*/ 0 w 1828"/>
                <a:gd name="connsiteY1" fmla="*/ 0 h 228"/>
                <a:gd name="connsiteX2" fmla="*/ 1829 w 1828"/>
                <a:gd name="connsiteY2" fmla="*/ 228 h 228"/>
              </a:gdLst>
              <a:ahLst/>
              <a:cxnLst>
                <a:cxn ang="0">
                  <a:pos x="connsiteX0" y="connsiteY0"/>
                </a:cxn>
                <a:cxn ang="0">
                  <a:pos x="connsiteX1" y="connsiteY1"/>
                </a:cxn>
                <a:cxn ang="0">
                  <a:pos x="connsiteX2" y="connsiteY2"/>
                </a:cxn>
              </a:cxnLst>
              <a:rect l="l" t="t" r="r" b="b"/>
              <a:pathLst>
                <a:path w="1828" h="228">
                  <a:moveTo>
                    <a:pt x="1829" y="228"/>
                  </a:moveTo>
                  <a:cubicBezTo>
                    <a:pt x="1143" y="228"/>
                    <a:pt x="686" y="228"/>
                    <a:pt x="0" y="0"/>
                  </a:cubicBezTo>
                  <a:cubicBezTo>
                    <a:pt x="686" y="0"/>
                    <a:pt x="1372" y="228"/>
                    <a:pt x="1829" y="228"/>
                  </a:cubicBezTo>
                  <a:close/>
                </a:path>
              </a:pathLst>
            </a:custGeom>
            <a:solidFill>
              <a:srgbClr val="FFFFFF"/>
            </a:solidFill>
            <a:ln w="2286" cap="flat">
              <a:noFill/>
              <a:prstDash val="solid"/>
              <a:miter/>
            </a:ln>
          </p:spPr>
          <p:txBody>
            <a:bodyPr rtlCol="0" anchor="ctr"/>
            <a:lstStyle/>
            <a:p>
              <a:endParaRPr lang="en-US"/>
            </a:p>
          </p:txBody>
        </p:sp>
        <p:sp>
          <p:nvSpPr>
            <p:cNvPr id="41" name="Freeform 99">
              <a:extLst>
                <a:ext uri="{FF2B5EF4-FFF2-40B4-BE49-F238E27FC236}">
                  <a16:creationId xmlns:a16="http://schemas.microsoft.com/office/drawing/2014/main" id="{07906406-0AD0-B897-1760-26A016984195}"/>
                </a:ext>
              </a:extLst>
            </p:cNvPr>
            <p:cNvSpPr/>
            <p:nvPr/>
          </p:nvSpPr>
          <p:spPr>
            <a:xfrm>
              <a:off x="2793644" y="6180658"/>
              <a:ext cx="1828" cy="914"/>
            </a:xfrm>
            <a:custGeom>
              <a:avLst/>
              <a:gdLst>
                <a:gd name="connsiteX0" fmla="*/ 1829 w 1828"/>
                <a:gd name="connsiteY0" fmla="*/ 915 h 914"/>
                <a:gd name="connsiteX1" fmla="*/ 0 w 1828"/>
                <a:gd name="connsiteY1" fmla="*/ 0 h 914"/>
                <a:gd name="connsiteX2" fmla="*/ 1829 w 1828"/>
                <a:gd name="connsiteY2" fmla="*/ 915 h 914"/>
              </a:gdLst>
              <a:ahLst/>
              <a:cxnLst>
                <a:cxn ang="0">
                  <a:pos x="connsiteX0" y="connsiteY0"/>
                </a:cxn>
                <a:cxn ang="0">
                  <a:pos x="connsiteX1" y="connsiteY1"/>
                </a:cxn>
                <a:cxn ang="0">
                  <a:pos x="connsiteX2" y="connsiteY2"/>
                </a:cxn>
              </a:cxnLst>
              <a:rect l="l" t="t" r="r" b="b"/>
              <a:pathLst>
                <a:path w="1828" h="914">
                  <a:moveTo>
                    <a:pt x="1829" y="915"/>
                  </a:moveTo>
                  <a:cubicBezTo>
                    <a:pt x="1143" y="686"/>
                    <a:pt x="457" y="229"/>
                    <a:pt x="0" y="0"/>
                  </a:cubicBezTo>
                  <a:cubicBezTo>
                    <a:pt x="686" y="229"/>
                    <a:pt x="1143" y="686"/>
                    <a:pt x="1829" y="915"/>
                  </a:cubicBezTo>
                  <a:close/>
                </a:path>
              </a:pathLst>
            </a:custGeom>
            <a:solidFill>
              <a:srgbClr val="FFFFFF"/>
            </a:solidFill>
            <a:ln w="2286" cap="flat">
              <a:noFill/>
              <a:prstDash val="solid"/>
              <a:miter/>
            </a:ln>
          </p:spPr>
          <p:txBody>
            <a:bodyPr rtlCol="0" anchor="ctr"/>
            <a:lstStyle/>
            <a:p>
              <a:endParaRPr lang="en-US"/>
            </a:p>
          </p:txBody>
        </p:sp>
        <p:sp>
          <p:nvSpPr>
            <p:cNvPr id="42" name="Freeform 100">
              <a:extLst>
                <a:ext uri="{FF2B5EF4-FFF2-40B4-BE49-F238E27FC236}">
                  <a16:creationId xmlns:a16="http://schemas.microsoft.com/office/drawing/2014/main" id="{02B18B5F-27E3-9CB4-70D4-4325D2353908}"/>
                </a:ext>
              </a:extLst>
            </p:cNvPr>
            <p:cNvSpPr/>
            <p:nvPr/>
          </p:nvSpPr>
          <p:spPr>
            <a:xfrm>
              <a:off x="2785186" y="6172200"/>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457"/>
                    <a:pt x="0" y="0"/>
                  </a:cubicBezTo>
                  <a:cubicBezTo>
                    <a:pt x="457" y="457"/>
                    <a:pt x="914" y="914"/>
                    <a:pt x="1372" y="1600"/>
                  </a:cubicBezTo>
                  <a:close/>
                </a:path>
              </a:pathLst>
            </a:custGeom>
            <a:solidFill>
              <a:srgbClr val="FFFFFF"/>
            </a:solidFill>
            <a:ln w="2286" cap="flat">
              <a:noFill/>
              <a:prstDash val="solid"/>
              <a:miter/>
            </a:ln>
          </p:spPr>
          <p:txBody>
            <a:bodyPr rtlCol="0" anchor="ctr"/>
            <a:lstStyle/>
            <a:p>
              <a:endParaRPr lang="en-US"/>
            </a:p>
          </p:txBody>
        </p:sp>
        <p:sp>
          <p:nvSpPr>
            <p:cNvPr id="43" name="Freeform 101">
              <a:extLst>
                <a:ext uri="{FF2B5EF4-FFF2-40B4-BE49-F238E27FC236}">
                  <a16:creationId xmlns:a16="http://schemas.microsoft.com/office/drawing/2014/main" id="{FDD942CF-7AEF-A96A-B1F0-3ABDCB15197B}"/>
                </a:ext>
              </a:extLst>
            </p:cNvPr>
            <p:cNvSpPr/>
            <p:nvPr/>
          </p:nvSpPr>
          <p:spPr>
            <a:xfrm>
              <a:off x="2781300" y="6166485"/>
              <a:ext cx="1143" cy="1828"/>
            </a:xfrm>
            <a:custGeom>
              <a:avLst/>
              <a:gdLst>
                <a:gd name="connsiteX0" fmla="*/ 1143 w 1143"/>
                <a:gd name="connsiteY0" fmla="*/ 1829 h 1828"/>
                <a:gd name="connsiteX1" fmla="*/ 0 w 1143"/>
                <a:gd name="connsiteY1" fmla="*/ 0 h 1828"/>
                <a:gd name="connsiteX2" fmla="*/ 1143 w 1143"/>
                <a:gd name="connsiteY2" fmla="*/ 1829 h 1828"/>
              </a:gdLst>
              <a:ahLst/>
              <a:cxnLst>
                <a:cxn ang="0">
                  <a:pos x="connsiteX0" y="connsiteY0"/>
                </a:cxn>
                <a:cxn ang="0">
                  <a:pos x="connsiteX1" y="connsiteY1"/>
                </a:cxn>
                <a:cxn ang="0">
                  <a:pos x="connsiteX2" y="connsiteY2"/>
                </a:cxn>
              </a:cxnLst>
              <a:rect l="l" t="t" r="r" b="b"/>
              <a:pathLst>
                <a:path w="1143" h="1828">
                  <a:moveTo>
                    <a:pt x="1143" y="1829"/>
                  </a:moveTo>
                  <a:cubicBezTo>
                    <a:pt x="686" y="1143"/>
                    <a:pt x="457" y="686"/>
                    <a:pt x="0" y="0"/>
                  </a:cubicBezTo>
                  <a:cubicBezTo>
                    <a:pt x="457" y="686"/>
                    <a:pt x="914" y="1143"/>
                    <a:pt x="1143" y="1829"/>
                  </a:cubicBezTo>
                  <a:close/>
                </a:path>
              </a:pathLst>
            </a:custGeom>
            <a:solidFill>
              <a:srgbClr val="FFFFFF"/>
            </a:solidFill>
            <a:ln w="2286" cap="flat">
              <a:noFill/>
              <a:prstDash val="solid"/>
              <a:miter/>
            </a:ln>
          </p:spPr>
          <p:txBody>
            <a:bodyPr rtlCol="0" anchor="ctr"/>
            <a:lstStyle/>
            <a:p>
              <a:endParaRPr lang="en-US"/>
            </a:p>
          </p:txBody>
        </p:sp>
        <p:sp>
          <p:nvSpPr>
            <p:cNvPr id="44" name="Freeform 102">
              <a:extLst>
                <a:ext uri="{FF2B5EF4-FFF2-40B4-BE49-F238E27FC236}">
                  <a16:creationId xmlns:a16="http://schemas.microsoft.com/office/drawing/2014/main" id="{2B72CF62-E286-F294-74CB-97D808228077}"/>
                </a:ext>
              </a:extLst>
            </p:cNvPr>
            <p:cNvSpPr/>
            <p:nvPr/>
          </p:nvSpPr>
          <p:spPr>
            <a:xfrm>
              <a:off x="3211068" y="545485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45" name="Freeform 103">
              <a:extLst>
                <a:ext uri="{FF2B5EF4-FFF2-40B4-BE49-F238E27FC236}">
                  <a16:creationId xmlns:a16="http://schemas.microsoft.com/office/drawing/2014/main" id="{C8636489-0FA9-A0EA-D6D4-663F712B2F6F}"/>
                </a:ext>
              </a:extLst>
            </p:cNvPr>
            <p:cNvSpPr/>
            <p:nvPr/>
          </p:nvSpPr>
          <p:spPr>
            <a:xfrm>
              <a:off x="3418636" y="5502402"/>
              <a:ext cx="8458" cy="1143"/>
            </a:xfrm>
            <a:custGeom>
              <a:avLst/>
              <a:gdLst>
                <a:gd name="connsiteX0" fmla="*/ 0 w 8458"/>
                <a:gd name="connsiteY0" fmla="*/ 0 h 1143"/>
                <a:gd name="connsiteX1" fmla="*/ 8458 w 8458"/>
                <a:gd name="connsiteY1" fmla="*/ 1143 h 1143"/>
                <a:gd name="connsiteX2" fmla="*/ 0 w 8458"/>
                <a:gd name="connsiteY2" fmla="*/ 0 h 1143"/>
              </a:gdLst>
              <a:ahLst/>
              <a:cxnLst>
                <a:cxn ang="0">
                  <a:pos x="connsiteX0" y="connsiteY0"/>
                </a:cxn>
                <a:cxn ang="0">
                  <a:pos x="connsiteX1" y="connsiteY1"/>
                </a:cxn>
                <a:cxn ang="0">
                  <a:pos x="connsiteX2" y="connsiteY2"/>
                </a:cxn>
              </a:cxnLst>
              <a:rect l="l" t="t" r="r" b="b"/>
              <a:pathLst>
                <a:path w="8458" h="1143">
                  <a:moveTo>
                    <a:pt x="0" y="0"/>
                  </a:moveTo>
                  <a:cubicBezTo>
                    <a:pt x="2743" y="457"/>
                    <a:pt x="5715" y="686"/>
                    <a:pt x="8458" y="1143"/>
                  </a:cubicBezTo>
                  <a:cubicBezTo>
                    <a:pt x="5715" y="686"/>
                    <a:pt x="2743" y="457"/>
                    <a:pt x="0" y="0"/>
                  </a:cubicBezTo>
                  <a:close/>
                </a:path>
              </a:pathLst>
            </a:custGeom>
            <a:solidFill>
              <a:srgbClr val="FFFFFF"/>
            </a:solidFill>
            <a:ln w="2286" cap="flat">
              <a:noFill/>
              <a:prstDash val="solid"/>
              <a:miter/>
            </a:ln>
          </p:spPr>
          <p:txBody>
            <a:bodyPr rtlCol="0" anchor="ctr"/>
            <a:lstStyle/>
            <a:p>
              <a:endParaRPr lang="en-US"/>
            </a:p>
          </p:txBody>
        </p:sp>
        <p:sp>
          <p:nvSpPr>
            <p:cNvPr id="46" name="Freeform 104">
              <a:extLst>
                <a:ext uri="{FF2B5EF4-FFF2-40B4-BE49-F238E27FC236}">
                  <a16:creationId xmlns:a16="http://schemas.microsoft.com/office/drawing/2014/main" id="{8FAEE7BF-65DE-F83D-749D-3283D4255954}"/>
                </a:ext>
              </a:extLst>
            </p:cNvPr>
            <p:cNvSpPr/>
            <p:nvPr/>
          </p:nvSpPr>
          <p:spPr>
            <a:xfrm>
              <a:off x="2810560" y="6184087"/>
              <a:ext cx="5029" cy="457"/>
            </a:xfrm>
            <a:custGeom>
              <a:avLst/>
              <a:gdLst>
                <a:gd name="connsiteX0" fmla="*/ 5029 w 5029"/>
                <a:gd name="connsiteY0" fmla="*/ 457 h 457"/>
                <a:gd name="connsiteX1" fmla="*/ 0 w 5029"/>
                <a:gd name="connsiteY1" fmla="*/ 0 h 457"/>
                <a:gd name="connsiteX2" fmla="*/ 5029 w 5029"/>
                <a:gd name="connsiteY2" fmla="*/ 457 h 457"/>
              </a:gdLst>
              <a:ahLst/>
              <a:cxnLst>
                <a:cxn ang="0">
                  <a:pos x="connsiteX0" y="connsiteY0"/>
                </a:cxn>
                <a:cxn ang="0">
                  <a:pos x="connsiteX1" y="connsiteY1"/>
                </a:cxn>
                <a:cxn ang="0">
                  <a:pos x="connsiteX2" y="connsiteY2"/>
                </a:cxn>
              </a:cxnLst>
              <a:rect l="l" t="t" r="r" b="b"/>
              <a:pathLst>
                <a:path w="5029" h="457">
                  <a:moveTo>
                    <a:pt x="5029" y="457"/>
                  </a:moveTo>
                  <a:cubicBezTo>
                    <a:pt x="3200" y="229"/>
                    <a:pt x="1600" y="0"/>
                    <a:pt x="0" y="0"/>
                  </a:cubicBezTo>
                  <a:cubicBezTo>
                    <a:pt x="1600" y="229"/>
                    <a:pt x="3200" y="457"/>
                    <a:pt x="5029" y="457"/>
                  </a:cubicBezTo>
                  <a:close/>
                </a:path>
              </a:pathLst>
            </a:custGeom>
            <a:solidFill>
              <a:srgbClr val="FFFFFF"/>
            </a:solidFill>
            <a:ln w="2286" cap="flat">
              <a:noFill/>
              <a:prstDash val="solid"/>
              <a:miter/>
            </a:ln>
          </p:spPr>
          <p:txBody>
            <a:bodyPr rtlCol="0" anchor="ctr"/>
            <a:lstStyle/>
            <a:p>
              <a:endParaRPr lang="en-US"/>
            </a:p>
          </p:txBody>
        </p:sp>
        <p:sp>
          <p:nvSpPr>
            <p:cNvPr id="47" name="Freeform 105">
              <a:extLst>
                <a:ext uri="{FF2B5EF4-FFF2-40B4-BE49-F238E27FC236}">
                  <a16:creationId xmlns:a16="http://schemas.microsoft.com/office/drawing/2014/main" id="{1513859C-4F5D-8418-242F-F11A6221A2AA}"/>
                </a:ext>
              </a:extLst>
            </p:cNvPr>
            <p:cNvSpPr/>
            <p:nvPr/>
          </p:nvSpPr>
          <p:spPr>
            <a:xfrm>
              <a:off x="2757525" y="6054699"/>
              <a:ext cx="228" cy="11658"/>
            </a:xfrm>
            <a:custGeom>
              <a:avLst/>
              <a:gdLst>
                <a:gd name="connsiteX0" fmla="*/ 229 w 228"/>
                <a:gd name="connsiteY0" fmla="*/ 11658 h 11658"/>
                <a:gd name="connsiteX1" fmla="*/ 0 w 228"/>
                <a:gd name="connsiteY1" fmla="*/ 0 h 11658"/>
                <a:gd name="connsiteX2" fmla="*/ 229 w 228"/>
                <a:gd name="connsiteY2" fmla="*/ 11658 h 11658"/>
              </a:gdLst>
              <a:ahLst/>
              <a:cxnLst>
                <a:cxn ang="0">
                  <a:pos x="connsiteX0" y="connsiteY0"/>
                </a:cxn>
                <a:cxn ang="0">
                  <a:pos x="connsiteX1" y="connsiteY1"/>
                </a:cxn>
                <a:cxn ang="0">
                  <a:pos x="connsiteX2" y="connsiteY2"/>
                </a:cxn>
              </a:cxnLst>
              <a:rect l="l" t="t" r="r" b="b"/>
              <a:pathLst>
                <a:path w="228" h="11658">
                  <a:moveTo>
                    <a:pt x="229" y="11658"/>
                  </a:moveTo>
                  <a:cubicBezTo>
                    <a:pt x="0" y="7772"/>
                    <a:pt x="0" y="3886"/>
                    <a:pt x="0" y="0"/>
                  </a:cubicBezTo>
                  <a:cubicBezTo>
                    <a:pt x="0" y="3657"/>
                    <a:pt x="229" y="7772"/>
                    <a:pt x="229" y="11658"/>
                  </a:cubicBezTo>
                  <a:close/>
                </a:path>
              </a:pathLst>
            </a:custGeom>
            <a:solidFill>
              <a:srgbClr val="FFFFFF"/>
            </a:solidFill>
            <a:ln w="2286" cap="flat">
              <a:noFill/>
              <a:prstDash val="solid"/>
              <a:miter/>
            </a:ln>
          </p:spPr>
          <p:txBody>
            <a:bodyPr rtlCol="0" anchor="ctr"/>
            <a:lstStyle/>
            <a:p>
              <a:endParaRPr lang="en-US"/>
            </a:p>
          </p:txBody>
        </p:sp>
        <p:sp>
          <p:nvSpPr>
            <p:cNvPr id="48" name="Freeform 106">
              <a:extLst>
                <a:ext uri="{FF2B5EF4-FFF2-40B4-BE49-F238E27FC236}">
                  <a16:creationId xmlns:a16="http://schemas.microsoft.com/office/drawing/2014/main" id="{06BBFE37-61D7-3835-A42D-7DBD75697B9E}"/>
                </a:ext>
              </a:extLst>
            </p:cNvPr>
            <p:cNvSpPr/>
            <p:nvPr/>
          </p:nvSpPr>
          <p:spPr>
            <a:xfrm>
              <a:off x="3430524" y="5504002"/>
              <a:ext cx="11658" cy="1828"/>
            </a:xfrm>
            <a:custGeom>
              <a:avLst/>
              <a:gdLst>
                <a:gd name="connsiteX0" fmla="*/ 0 w 11658"/>
                <a:gd name="connsiteY0" fmla="*/ 0 h 1828"/>
                <a:gd name="connsiteX1" fmla="*/ 11659 w 11658"/>
                <a:gd name="connsiteY1" fmla="*/ 1829 h 1828"/>
                <a:gd name="connsiteX2" fmla="*/ 0 w 11658"/>
                <a:gd name="connsiteY2" fmla="*/ 0 h 1828"/>
              </a:gdLst>
              <a:ahLst/>
              <a:cxnLst>
                <a:cxn ang="0">
                  <a:pos x="connsiteX0" y="connsiteY0"/>
                </a:cxn>
                <a:cxn ang="0">
                  <a:pos x="connsiteX1" y="connsiteY1"/>
                </a:cxn>
                <a:cxn ang="0">
                  <a:pos x="connsiteX2" y="connsiteY2"/>
                </a:cxn>
              </a:cxnLst>
              <a:rect l="l" t="t" r="r" b="b"/>
              <a:pathLst>
                <a:path w="11658" h="1828">
                  <a:moveTo>
                    <a:pt x="0" y="0"/>
                  </a:moveTo>
                  <a:cubicBezTo>
                    <a:pt x="3886" y="457"/>
                    <a:pt x="7772" y="1143"/>
                    <a:pt x="11659" y="1829"/>
                  </a:cubicBezTo>
                  <a:cubicBezTo>
                    <a:pt x="7772" y="1143"/>
                    <a:pt x="3886" y="686"/>
                    <a:pt x="0" y="0"/>
                  </a:cubicBezTo>
                  <a:close/>
                </a:path>
              </a:pathLst>
            </a:custGeom>
            <a:solidFill>
              <a:srgbClr val="FFFFFF"/>
            </a:solidFill>
            <a:ln w="2286" cap="flat">
              <a:noFill/>
              <a:prstDash val="solid"/>
              <a:miter/>
            </a:ln>
          </p:spPr>
          <p:txBody>
            <a:bodyPr rtlCol="0" anchor="ctr"/>
            <a:lstStyle/>
            <a:p>
              <a:endParaRPr lang="en-US"/>
            </a:p>
          </p:txBody>
        </p:sp>
        <p:sp>
          <p:nvSpPr>
            <p:cNvPr id="49" name="Freeform 107">
              <a:extLst>
                <a:ext uri="{FF2B5EF4-FFF2-40B4-BE49-F238E27FC236}">
                  <a16:creationId xmlns:a16="http://schemas.microsoft.com/office/drawing/2014/main" id="{6C4349EE-DC61-15C6-FF73-F6F15BD526CB}"/>
                </a:ext>
              </a:extLst>
            </p:cNvPr>
            <p:cNvSpPr/>
            <p:nvPr/>
          </p:nvSpPr>
          <p:spPr>
            <a:xfrm>
              <a:off x="3406063" y="5500801"/>
              <a:ext cx="8915" cy="1143"/>
            </a:xfrm>
            <a:custGeom>
              <a:avLst/>
              <a:gdLst>
                <a:gd name="connsiteX0" fmla="*/ 0 w 8915"/>
                <a:gd name="connsiteY0" fmla="*/ 0 h 1143"/>
                <a:gd name="connsiteX1" fmla="*/ 8915 w 8915"/>
                <a:gd name="connsiteY1" fmla="*/ 1143 h 1143"/>
                <a:gd name="connsiteX2" fmla="*/ 0 w 8915"/>
                <a:gd name="connsiteY2" fmla="*/ 0 h 1143"/>
              </a:gdLst>
              <a:ahLst/>
              <a:cxnLst>
                <a:cxn ang="0">
                  <a:pos x="connsiteX0" y="connsiteY0"/>
                </a:cxn>
                <a:cxn ang="0">
                  <a:pos x="connsiteX1" y="connsiteY1"/>
                </a:cxn>
                <a:cxn ang="0">
                  <a:pos x="connsiteX2" y="connsiteY2"/>
                </a:cxn>
              </a:cxnLst>
              <a:rect l="l" t="t" r="r" b="b"/>
              <a:pathLst>
                <a:path w="8915" h="1143">
                  <a:moveTo>
                    <a:pt x="0" y="0"/>
                  </a:moveTo>
                  <a:cubicBezTo>
                    <a:pt x="2972" y="228"/>
                    <a:pt x="5944" y="686"/>
                    <a:pt x="8915" y="1143"/>
                  </a:cubicBezTo>
                  <a:cubicBezTo>
                    <a:pt x="5944" y="686"/>
                    <a:pt x="2972" y="457"/>
                    <a:pt x="0" y="0"/>
                  </a:cubicBezTo>
                  <a:close/>
                </a:path>
              </a:pathLst>
            </a:custGeom>
            <a:solidFill>
              <a:srgbClr val="FFFFFF"/>
            </a:solidFill>
            <a:ln w="2286" cap="flat">
              <a:noFill/>
              <a:prstDash val="solid"/>
              <a:miter/>
            </a:ln>
          </p:spPr>
          <p:txBody>
            <a:bodyPr rtlCol="0" anchor="ctr"/>
            <a:lstStyle/>
            <a:p>
              <a:endParaRPr lang="en-US"/>
            </a:p>
          </p:txBody>
        </p:sp>
        <p:sp>
          <p:nvSpPr>
            <p:cNvPr id="50" name="Freeform 108">
              <a:extLst>
                <a:ext uri="{FF2B5EF4-FFF2-40B4-BE49-F238E27FC236}">
                  <a16:creationId xmlns:a16="http://schemas.microsoft.com/office/drawing/2014/main" id="{362DC90B-B013-C4EE-96D7-001D4773C43F}"/>
                </a:ext>
              </a:extLst>
            </p:cNvPr>
            <p:cNvSpPr/>
            <p:nvPr/>
          </p:nvSpPr>
          <p:spPr>
            <a:xfrm>
              <a:off x="2804845" y="6183172"/>
              <a:ext cx="2286" cy="457"/>
            </a:xfrm>
            <a:custGeom>
              <a:avLst/>
              <a:gdLst>
                <a:gd name="connsiteX0" fmla="*/ 2286 w 2286"/>
                <a:gd name="connsiteY0" fmla="*/ 457 h 457"/>
                <a:gd name="connsiteX1" fmla="*/ 0 w 2286"/>
                <a:gd name="connsiteY1" fmla="*/ 0 h 457"/>
                <a:gd name="connsiteX2" fmla="*/ 2286 w 2286"/>
                <a:gd name="connsiteY2" fmla="*/ 457 h 457"/>
              </a:gdLst>
              <a:ahLst/>
              <a:cxnLst>
                <a:cxn ang="0">
                  <a:pos x="connsiteX0" y="connsiteY0"/>
                </a:cxn>
                <a:cxn ang="0">
                  <a:pos x="connsiteX1" y="connsiteY1"/>
                </a:cxn>
                <a:cxn ang="0">
                  <a:pos x="connsiteX2" y="connsiteY2"/>
                </a:cxn>
              </a:cxnLst>
              <a:rect l="l" t="t" r="r" b="b"/>
              <a:pathLst>
                <a:path w="2286" h="457">
                  <a:moveTo>
                    <a:pt x="2286" y="457"/>
                  </a:moveTo>
                  <a:cubicBezTo>
                    <a:pt x="1372" y="228"/>
                    <a:pt x="686" y="228"/>
                    <a:pt x="0" y="0"/>
                  </a:cubicBezTo>
                  <a:cubicBezTo>
                    <a:pt x="457" y="228"/>
                    <a:pt x="1372" y="228"/>
                    <a:pt x="2286" y="457"/>
                  </a:cubicBezTo>
                  <a:close/>
                </a:path>
              </a:pathLst>
            </a:custGeom>
            <a:solidFill>
              <a:srgbClr val="FFFFFF"/>
            </a:solidFill>
            <a:ln w="2286" cap="flat">
              <a:noFill/>
              <a:prstDash val="solid"/>
              <a:miter/>
            </a:ln>
          </p:spPr>
          <p:txBody>
            <a:bodyPr rtlCol="0" anchor="ctr"/>
            <a:lstStyle/>
            <a:p>
              <a:endParaRPr lang="en-US"/>
            </a:p>
          </p:txBody>
        </p:sp>
        <p:sp>
          <p:nvSpPr>
            <p:cNvPr id="51" name="Freeform 109">
              <a:extLst>
                <a:ext uri="{FF2B5EF4-FFF2-40B4-BE49-F238E27FC236}">
                  <a16:creationId xmlns:a16="http://schemas.microsoft.com/office/drawing/2014/main" id="{1A5B6DB2-8651-3DD3-0538-A1EDDF97B198}"/>
                </a:ext>
              </a:extLst>
            </p:cNvPr>
            <p:cNvSpPr/>
            <p:nvPr/>
          </p:nvSpPr>
          <p:spPr>
            <a:xfrm>
              <a:off x="2727579" y="5945886"/>
              <a:ext cx="2971" cy="1828"/>
            </a:xfrm>
            <a:custGeom>
              <a:avLst/>
              <a:gdLst>
                <a:gd name="connsiteX0" fmla="*/ 2972 w 2971"/>
                <a:gd name="connsiteY0" fmla="*/ 1829 h 1828"/>
                <a:gd name="connsiteX1" fmla="*/ 0 w 2971"/>
                <a:gd name="connsiteY1" fmla="*/ 0 h 1828"/>
                <a:gd name="connsiteX2" fmla="*/ 2972 w 2971"/>
                <a:gd name="connsiteY2" fmla="*/ 1829 h 1828"/>
              </a:gdLst>
              <a:ahLst/>
              <a:cxnLst>
                <a:cxn ang="0">
                  <a:pos x="connsiteX0" y="connsiteY0"/>
                </a:cxn>
                <a:cxn ang="0">
                  <a:pos x="connsiteX1" y="connsiteY1"/>
                </a:cxn>
                <a:cxn ang="0">
                  <a:pos x="connsiteX2" y="connsiteY2"/>
                </a:cxn>
              </a:cxnLst>
              <a:rect l="l" t="t" r="r" b="b"/>
              <a:pathLst>
                <a:path w="2971" h="1828">
                  <a:moveTo>
                    <a:pt x="2972" y="1829"/>
                  </a:moveTo>
                  <a:cubicBezTo>
                    <a:pt x="2057" y="1143"/>
                    <a:pt x="914" y="457"/>
                    <a:pt x="0" y="0"/>
                  </a:cubicBezTo>
                  <a:cubicBezTo>
                    <a:pt x="914" y="457"/>
                    <a:pt x="1829" y="1143"/>
                    <a:pt x="2972" y="1829"/>
                  </a:cubicBezTo>
                  <a:close/>
                </a:path>
              </a:pathLst>
            </a:custGeom>
            <a:solidFill>
              <a:srgbClr val="FFFFFF"/>
            </a:solidFill>
            <a:ln w="2286" cap="flat">
              <a:noFill/>
              <a:prstDash val="solid"/>
              <a:miter/>
            </a:ln>
          </p:spPr>
          <p:txBody>
            <a:bodyPr rtlCol="0" anchor="ctr"/>
            <a:lstStyle/>
            <a:p>
              <a:endParaRPr lang="en-US"/>
            </a:p>
          </p:txBody>
        </p:sp>
        <p:sp>
          <p:nvSpPr>
            <p:cNvPr id="52" name="Freeform 110">
              <a:extLst>
                <a:ext uri="{FF2B5EF4-FFF2-40B4-BE49-F238E27FC236}">
                  <a16:creationId xmlns:a16="http://schemas.microsoft.com/office/drawing/2014/main" id="{F3A04E08-6291-FE3D-A6E2-11704B510C74}"/>
                </a:ext>
              </a:extLst>
            </p:cNvPr>
            <p:cNvSpPr/>
            <p:nvPr/>
          </p:nvSpPr>
          <p:spPr>
            <a:xfrm>
              <a:off x="2519781" y="5880277"/>
              <a:ext cx="1371" cy="8001"/>
            </a:xfrm>
            <a:custGeom>
              <a:avLst/>
              <a:gdLst>
                <a:gd name="connsiteX0" fmla="*/ 0 w 1371"/>
                <a:gd name="connsiteY0" fmla="*/ 0 h 8001"/>
                <a:gd name="connsiteX1" fmla="*/ 1372 w 1371"/>
                <a:gd name="connsiteY1" fmla="*/ 8001 h 8001"/>
                <a:gd name="connsiteX2" fmla="*/ 0 w 1371"/>
                <a:gd name="connsiteY2" fmla="*/ 0 h 8001"/>
                <a:gd name="connsiteX3" fmla="*/ 0 w 1371"/>
                <a:gd name="connsiteY3" fmla="*/ 0 h 8001"/>
              </a:gdLst>
              <a:ahLst/>
              <a:cxnLst>
                <a:cxn ang="0">
                  <a:pos x="connsiteX0" y="connsiteY0"/>
                </a:cxn>
                <a:cxn ang="0">
                  <a:pos x="connsiteX1" y="connsiteY1"/>
                </a:cxn>
                <a:cxn ang="0">
                  <a:pos x="connsiteX2" y="connsiteY2"/>
                </a:cxn>
                <a:cxn ang="0">
                  <a:pos x="connsiteX3" y="connsiteY3"/>
                </a:cxn>
              </a:cxnLst>
              <a:rect l="l" t="t" r="r" b="b"/>
              <a:pathLst>
                <a:path w="1371" h="8001">
                  <a:moveTo>
                    <a:pt x="0" y="0"/>
                  </a:moveTo>
                  <a:cubicBezTo>
                    <a:pt x="229" y="2743"/>
                    <a:pt x="686" y="5486"/>
                    <a:pt x="1372" y="8001"/>
                  </a:cubicBezTo>
                  <a:cubicBezTo>
                    <a:pt x="686" y="5486"/>
                    <a:pt x="229" y="2972"/>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3" name="Freeform 111">
              <a:extLst>
                <a:ext uri="{FF2B5EF4-FFF2-40B4-BE49-F238E27FC236}">
                  <a16:creationId xmlns:a16="http://schemas.microsoft.com/office/drawing/2014/main" id="{9F9DBF60-732A-E80D-1AC5-C351DE3FFD06}"/>
                </a:ext>
              </a:extLst>
            </p:cNvPr>
            <p:cNvSpPr/>
            <p:nvPr/>
          </p:nvSpPr>
          <p:spPr>
            <a:xfrm>
              <a:off x="2520924" y="5888278"/>
              <a:ext cx="5029" cy="13944"/>
            </a:xfrm>
            <a:custGeom>
              <a:avLst/>
              <a:gdLst>
                <a:gd name="connsiteX0" fmla="*/ 5029 w 5029"/>
                <a:gd name="connsiteY0" fmla="*/ 13944 h 13944"/>
                <a:gd name="connsiteX1" fmla="*/ 0 w 5029"/>
                <a:gd name="connsiteY1" fmla="*/ 0 h 13944"/>
                <a:gd name="connsiteX2" fmla="*/ 5029 w 5029"/>
                <a:gd name="connsiteY2" fmla="*/ 13944 h 13944"/>
              </a:gdLst>
              <a:ahLst/>
              <a:cxnLst>
                <a:cxn ang="0">
                  <a:pos x="connsiteX0" y="connsiteY0"/>
                </a:cxn>
                <a:cxn ang="0">
                  <a:pos x="connsiteX1" y="connsiteY1"/>
                </a:cxn>
                <a:cxn ang="0">
                  <a:pos x="connsiteX2" y="connsiteY2"/>
                </a:cxn>
              </a:cxnLst>
              <a:rect l="l" t="t" r="r" b="b"/>
              <a:pathLst>
                <a:path w="5029" h="13944">
                  <a:moveTo>
                    <a:pt x="5029" y="13944"/>
                  </a:moveTo>
                  <a:cubicBezTo>
                    <a:pt x="2972" y="9830"/>
                    <a:pt x="1143" y="5029"/>
                    <a:pt x="0" y="0"/>
                  </a:cubicBezTo>
                  <a:cubicBezTo>
                    <a:pt x="1143" y="5258"/>
                    <a:pt x="2972" y="9830"/>
                    <a:pt x="5029" y="13944"/>
                  </a:cubicBezTo>
                  <a:close/>
                </a:path>
              </a:pathLst>
            </a:custGeom>
            <a:solidFill>
              <a:srgbClr val="FFFFFF"/>
            </a:solidFill>
            <a:ln w="2286" cap="flat">
              <a:noFill/>
              <a:prstDash val="solid"/>
              <a:miter/>
            </a:ln>
          </p:spPr>
          <p:txBody>
            <a:bodyPr rtlCol="0" anchor="ctr"/>
            <a:lstStyle/>
            <a:p>
              <a:endParaRPr lang="en-US"/>
            </a:p>
          </p:txBody>
        </p:sp>
        <p:sp>
          <p:nvSpPr>
            <p:cNvPr id="54" name="Freeform 112">
              <a:extLst>
                <a:ext uri="{FF2B5EF4-FFF2-40B4-BE49-F238E27FC236}">
                  <a16:creationId xmlns:a16="http://schemas.microsoft.com/office/drawing/2014/main" id="{954A5068-5E41-5EB8-EE2E-DC950B805EC6}"/>
                </a:ext>
              </a:extLst>
            </p:cNvPr>
            <p:cNvSpPr/>
            <p:nvPr/>
          </p:nvSpPr>
          <p:spPr>
            <a:xfrm>
              <a:off x="2704490" y="5940399"/>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55" name="Freeform 113">
              <a:extLst>
                <a:ext uri="{FF2B5EF4-FFF2-40B4-BE49-F238E27FC236}">
                  <a16:creationId xmlns:a16="http://schemas.microsoft.com/office/drawing/2014/main" id="{54313552-F99B-6133-984A-24D97C80D610}"/>
                </a:ext>
              </a:extLst>
            </p:cNvPr>
            <p:cNvSpPr/>
            <p:nvPr/>
          </p:nvSpPr>
          <p:spPr>
            <a:xfrm>
              <a:off x="2715006" y="5941314"/>
              <a:ext cx="5486" cy="1371"/>
            </a:xfrm>
            <a:custGeom>
              <a:avLst/>
              <a:gdLst>
                <a:gd name="connsiteX0" fmla="*/ 5486 w 5486"/>
                <a:gd name="connsiteY0" fmla="*/ 1372 h 1371"/>
                <a:gd name="connsiteX1" fmla="*/ 0 w 5486"/>
                <a:gd name="connsiteY1" fmla="*/ 0 h 1371"/>
                <a:gd name="connsiteX2" fmla="*/ 5486 w 5486"/>
                <a:gd name="connsiteY2" fmla="*/ 1372 h 1371"/>
              </a:gdLst>
              <a:ahLst/>
              <a:cxnLst>
                <a:cxn ang="0">
                  <a:pos x="connsiteX0" y="connsiteY0"/>
                </a:cxn>
                <a:cxn ang="0">
                  <a:pos x="connsiteX1" y="connsiteY1"/>
                </a:cxn>
                <a:cxn ang="0">
                  <a:pos x="connsiteX2" y="connsiteY2"/>
                </a:cxn>
              </a:cxnLst>
              <a:rect l="l" t="t" r="r" b="b"/>
              <a:pathLst>
                <a:path w="5486" h="1371">
                  <a:moveTo>
                    <a:pt x="5486" y="1372"/>
                  </a:moveTo>
                  <a:cubicBezTo>
                    <a:pt x="3658" y="686"/>
                    <a:pt x="1829" y="229"/>
                    <a:pt x="0" y="0"/>
                  </a:cubicBezTo>
                  <a:cubicBezTo>
                    <a:pt x="1829" y="457"/>
                    <a:pt x="3658" y="914"/>
                    <a:pt x="5486" y="1372"/>
                  </a:cubicBezTo>
                  <a:close/>
                </a:path>
              </a:pathLst>
            </a:custGeom>
            <a:solidFill>
              <a:srgbClr val="FFFFFF"/>
            </a:solidFill>
            <a:ln w="2286" cap="flat">
              <a:noFill/>
              <a:prstDash val="solid"/>
              <a:miter/>
            </a:ln>
          </p:spPr>
          <p:txBody>
            <a:bodyPr rtlCol="0" anchor="ctr"/>
            <a:lstStyle/>
            <a:p>
              <a:endParaRPr lang="en-US"/>
            </a:p>
          </p:txBody>
        </p:sp>
        <p:sp>
          <p:nvSpPr>
            <p:cNvPr id="56" name="Freeform 114">
              <a:extLst>
                <a:ext uri="{FF2B5EF4-FFF2-40B4-BE49-F238E27FC236}">
                  <a16:creationId xmlns:a16="http://schemas.microsoft.com/office/drawing/2014/main" id="{CC2A9997-CF62-3870-6510-9725FC7122C7}"/>
                </a:ext>
              </a:extLst>
            </p:cNvPr>
            <p:cNvSpPr/>
            <p:nvPr/>
          </p:nvSpPr>
          <p:spPr>
            <a:xfrm>
              <a:off x="2820847" y="6185001"/>
              <a:ext cx="3200" cy="228"/>
            </a:xfrm>
            <a:custGeom>
              <a:avLst/>
              <a:gdLst>
                <a:gd name="connsiteX0" fmla="*/ 3200 w 3200"/>
                <a:gd name="connsiteY0" fmla="*/ 228 h 228"/>
                <a:gd name="connsiteX1" fmla="*/ 0 w 3200"/>
                <a:gd name="connsiteY1" fmla="*/ 0 h 228"/>
                <a:gd name="connsiteX2" fmla="*/ 3200 w 3200"/>
                <a:gd name="connsiteY2" fmla="*/ 228 h 228"/>
              </a:gdLst>
              <a:ahLst/>
              <a:cxnLst>
                <a:cxn ang="0">
                  <a:pos x="connsiteX0" y="connsiteY0"/>
                </a:cxn>
                <a:cxn ang="0">
                  <a:pos x="connsiteX1" y="connsiteY1"/>
                </a:cxn>
                <a:cxn ang="0">
                  <a:pos x="connsiteX2" y="connsiteY2"/>
                </a:cxn>
              </a:cxnLst>
              <a:rect l="l" t="t" r="r" b="b"/>
              <a:pathLst>
                <a:path w="3200" h="228">
                  <a:moveTo>
                    <a:pt x="3200" y="228"/>
                  </a:moveTo>
                  <a:cubicBezTo>
                    <a:pt x="2057" y="228"/>
                    <a:pt x="914" y="0"/>
                    <a:pt x="0" y="0"/>
                  </a:cubicBezTo>
                  <a:cubicBezTo>
                    <a:pt x="914" y="228"/>
                    <a:pt x="2057" y="228"/>
                    <a:pt x="3200" y="228"/>
                  </a:cubicBezTo>
                  <a:close/>
                </a:path>
              </a:pathLst>
            </a:custGeom>
            <a:solidFill>
              <a:srgbClr val="FFFFFF"/>
            </a:solidFill>
            <a:ln w="2286" cap="flat">
              <a:noFill/>
              <a:prstDash val="solid"/>
              <a:miter/>
            </a:ln>
          </p:spPr>
          <p:txBody>
            <a:bodyPr rtlCol="0" anchor="ctr"/>
            <a:lstStyle/>
            <a:p>
              <a:endParaRPr lang="en-US"/>
            </a:p>
          </p:txBody>
        </p:sp>
        <p:sp>
          <p:nvSpPr>
            <p:cNvPr id="57" name="Freeform 115">
              <a:extLst>
                <a:ext uri="{FF2B5EF4-FFF2-40B4-BE49-F238E27FC236}">
                  <a16:creationId xmlns:a16="http://schemas.microsoft.com/office/drawing/2014/main" id="{7D33B84C-CF3B-0C5D-F54B-2911AB71107F}"/>
                </a:ext>
              </a:extLst>
            </p:cNvPr>
            <p:cNvSpPr/>
            <p:nvPr/>
          </p:nvSpPr>
          <p:spPr>
            <a:xfrm>
              <a:off x="2799130" y="6182258"/>
              <a:ext cx="2514" cy="685"/>
            </a:xfrm>
            <a:custGeom>
              <a:avLst/>
              <a:gdLst>
                <a:gd name="connsiteX0" fmla="*/ 0 w 2514"/>
                <a:gd name="connsiteY0" fmla="*/ 0 h 685"/>
                <a:gd name="connsiteX1" fmla="*/ 2515 w 2514"/>
                <a:gd name="connsiteY1" fmla="*/ 686 h 685"/>
                <a:gd name="connsiteX2" fmla="*/ 0 w 2514"/>
                <a:gd name="connsiteY2" fmla="*/ 0 h 685"/>
                <a:gd name="connsiteX3" fmla="*/ 0 w 2514"/>
                <a:gd name="connsiteY3" fmla="*/ 0 h 685"/>
              </a:gdLst>
              <a:ahLst/>
              <a:cxnLst>
                <a:cxn ang="0">
                  <a:pos x="connsiteX0" y="connsiteY0"/>
                </a:cxn>
                <a:cxn ang="0">
                  <a:pos x="connsiteX1" y="connsiteY1"/>
                </a:cxn>
                <a:cxn ang="0">
                  <a:pos x="connsiteX2" y="connsiteY2"/>
                </a:cxn>
                <a:cxn ang="0">
                  <a:pos x="connsiteX3" y="connsiteY3"/>
                </a:cxn>
              </a:cxnLst>
              <a:rect l="l" t="t" r="r" b="b"/>
              <a:pathLst>
                <a:path w="2514" h="685">
                  <a:moveTo>
                    <a:pt x="0" y="0"/>
                  </a:moveTo>
                  <a:cubicBezTo>
                    <a:pt x="686" y="229"/>
                    <a:pt x="1600" y="458"/>
                    <a:pt x="2515" y="686"/>
                  </a:cubicBezTo>
                  <a:cubicBezTo>
                    <a:pt x="1600" y="229"/>
                    <a:pt x="914" y="0"/>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8" name="Freeform 116">
              <a:extLst>
                <a:ext uri="{FF2B5EF4-FFF2-40B4-BE49-F238E27FC236}">
                  <a16:creationId xmlns:a16="http://schemas.microsoft.com/office/drawing/2014/main" id="{A2600385-6C96-8819-9C4F-A5AA071C8ADE}"/>
                </a:ext>
              </a:extLst>
            </p:cNvPr>
            <p:cNvSpPr/>
            <p:nvPr/>
          </p:nvSpPr>
          <p:spPr>
            <a:xfrm>
              <a:off x="3566312" y="5717286"/>
              <a:ext cx="38862" cy="21945"/>
            </a:xfrm>
            <a:custGeom>
              <a:avLst/>
              <a:gdLst>
                <a:gd name="connsiteX0" fmla="*/ 38862 w 38862"/>
                <a:gd name="connsiteY0" fmla="*/ 0 h 21945"/>
                <a:gd name="connsiteX1" fmla="*/ 25832 w 38862"/>
                <a:gd name="connsiteY1" fmla="*/ 8001 h 21945"/>
                <a:gd name="connsiteX2" fmla="*/ 0 w 38862"/>
                <a:gd name="connsiteY2" fmla="*/ 21946 h 21945"/>
                <a:gd name="connsiteX3" fmla="*/ 25832 w 38862"/>
                <a:gd name="connsiteY3" fmla="*/ 8001 h 21945"/>
                <a:gd name="connsiteX4" fmla="*/ 38862 w 38862"/>
                <a:gd name="connsiteY4" fmla="*/ 0 h 21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 h="21945">
                  <a:moveTo>
                    <a:pt x="38862" y="0"/>
                  </a:moveTo>
                  <a:cubicBezTo>
                    <a:pt x="34519" y="2286"/>
                    <a:pt x="30175" y="5029"/>
                    <a:pt x="25832" y="8001"/>
                  </a:cubicBezTo>
                  <a:cubicBezTo>
                    <a:pt x="17602" y="13716"/>
                    <a:pt x="8915" y="18059"/>
                    <a:pt x="0" y="21946"/>
                  </a:cubicBezTo>
                  <a:cubicBezTo>
                    <a:pt x="8915" y="18059"/>
                    <a:pt x="17602" y="13487"/>
                    <a:pt x="25832" y="8001"/>
                  </a:cubicBezTo>
                  <a:cubicBezTo>
                    <a:pt x="30175" y="5029"/>
                    <a:pt x="34519" y="2515"/>
                    <a:pt x="38862" y="0"/>
                  </a:cubicBezTo>
                  <a:close/>
                </a:path>
              </a:pathLst>
            </a:custGeom>
            <a:solidFill>
              <a:srgbClr val="FFFFFF"/>
            </a:solidFill>
            <a:ln w="2286" cap="flat">
              <a:noFill/>
              <a:prstDash val="solid"/>
              <a:miter/>
            </a:ln>
          </p:spPr>
          <p:txBody>
            <a:bodyPr rtlCol="0" anchor="ctr"/>
            <a:lstStyle/>
            <a:p>
              <a:endParaRPr lang="en-US"/>
            </a:p>
          </p:txBody>
        </p:sp>
        <p:sp>
          <p:nvSpPr>
            <p:cNvPr id="59" name="Freeform 117">
              <a:extLst>
                <a:ext uri="{FF2B5EF4-FFF2-40B4-BE49-F238E27FC236}">
                  <a16:creationId xmlns:a16="http://schemas.microsoft.com/office/drawing/2014/main" id="{58ACBC06-8369-079B-4EDA-6EFB81B3C726}"/>
                </a:ext>
              </a:extLst>
            </p:cNvPr>
            <p:cNvSpPr/>
            <p:nvPr/>
          </p:nvSpPr>
          <p:spPr>
            <a:xfrm>
              <a:off x="3499961" y="5696483"/>
              <a:ext cx="1428" cy="22860"/>
            </a:xfrm>
            <a:custGeom>
              <a:avLst/>
              <a:gdLst>
                <a:gd name="connsiteX0" fmla="*/ 514 w 1428"/>
                <a:gd name="connsiteY0" fmla="*/ 22860 h 22860"/>
                <a:gd name="connsiteX1" fmla="*/ 514 w 1428"/>
                <a:gd name="connsiteY1" fmla="*/ 8459 h 22860"/>
                <a:gd name="connsiteX2" fmla="*/ 1429 w 1428"/>
                <a:gd name="connsiteY2" fmla="*/ 0 h 22860"/>
                <a:gd name="connsiteX3" fmla="*/ 514 w 1428"/>
                <a:gd name="connsiteY3" fmla="*/ 8459 h 22860"/>
                <a:gd name="connsiteX4" fmla="*/ 514 w 1428"/>
                <a:gd name="connsiteY4" fmla="*/ 2286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 h="22860">
                  <a:moveTo>
                    <a:pt x="514" y="22860"/>
                  </a:moveTo>
                  <a:cubicBezTo>
                    <a:pt x="-171" y="18517"/>
                    <a:pt x="-171" y="13488"/>
                    <a:pt x="514" y="8459"/>
                  </a:cubicBezTo>
                  <a:cubicBezTo>
                    <a:pt x="972" y="5715"/>
                    <a:pt x="1200" y="2744"/>
                    <a:pt x="1429" y="0"/>
                  </a:cubicBezTo>
                  <a:cubicBezTo>
                    <a:pt x="1200" y="2744"/>
                    <a:pt x="743" y="5715"/>
                    <a:pt x="514" y="8459"/>
                  </a:cubicBezTo>
                  <a:cubicBezTo>
                    <a:pt x="-171" y="13488"/>
                    <a:pt x="-171" y="18288"/>
                    <a:pt x="514" y="22860"/>
                  </a:cubicBezTo>
                  <a:close/>
                </a:path>
              </a:pathLst>
            </a:custGeom>
            <a:solidFill>
              <a:srgbClr val="FFFFFF"/>
            </a:solidFill>
            <a:ln w="2286" cap="flat">
              <a:noFill/>
              <a:prstDash val="solid"/>
              <a:miter/>
            </a:ln>
          </p:spPr>
          <p:txBody>
            <a:bodyPr rtlCol="0" anchor="ctr"/>
            <a:lstStyle/>
            <a:p>
              <a:endParaRPr lang="en-US"/>
            </a:p>
          </p:txBody>
        </p:sp>
        <p:sp>
          <p:nvSpPr>
            <p:cNvPr id="60" name="Freeform 118">
              <a:extLst>
                <a:ext uri="{FF2B5EF4-FFF2-40B4-BE49-F238E27FC236}">
                  <a16:creationId xmlns:a16="http://schemas.microsoft.com/office/drawing/2014/main" id="{905E486E-1B53-ECC9-8A8B-C32350B4D694}"/>
                </a:ext>
              </a:extLst>
            </p:cNvPr>
            <p:cNvSpPr/>
            <p:nvPr/>
          </p:nvSpPr>
          <p:spPr>
            <a:xfrm>
              <a:off x="2757525" y="6042812"/>
              <a:ext cx="2286" cy="11658"/>
            </a:xfrm>
            <a:custGeom>
              <a:avLst/>
              <a:gdLst>
                <a:gd name="connsiteX0" fmla="*/ 0 w 2286"/>
                <a:gd name="connsiteY0" fmla="*/ 11659 h 11658"/>
                <a:gd name="connsiteX1" fmla="*/ 0 w 2286"/>
                <a:gd name="connsiteY1" fmla="*/ 0 h 11658"/>
                <a:gd name="connsiteX2" fmla="*/ 0 w 2286"/>
                <a:gd name="connsiteY2" fmla="*/ 11659 h 11658"/>
              </a:gdLst>
              <a:ahLst/>
              <a:cxnLst>
                <a:cxn ang="0">
                  <a:pos x="connsiteX0" y="connsiteY0"/>
                </a:cxn>
                <a:cxn ang="0">
                  <a:pos x="connsiteX1" y="connsiteY1"/>
                </a:cxn>
                <a:cxn ang="0">
                  <a:pos x="connsiteX2" y="connsiteY2"/>
                </a:cxn>
              </a:cxnLst>
              <a:rect l="l" t="t" r="r" b="b"/>
              <a:pathLst>
                <a:path w="2286" h="11658">
                  <a:moveTo>
                    <a:pt x="0" y="11659"/>
                  </a:moveTo>
                  <a:cubicBezTo>
                    <a:pt x="0" y="7773"/>
                    <a:pt x="0" y="3887"/>
                    <a:pt x="0" y="0"/>
                  </a:cubicBezTo>
                  <a:cubicBezTo>
                    <a:pt x="0" y="3887"/>
                    <a:pt x="0" y="7773"/>
                    <a:pt x="0" y="11659"/>
                  </a:cubicBezTo>
                  <a:close/>
                </a:path>
              </a:pathLst>
            </a:custGeom>
            <a:solidFill>
              <a:srgbClr val="FFFFFF"/>
            </a:solidFill>
            <a:ln w="2286" cap="flat">
              <a:noFill/>
              <a:prstDash val="solid"/>
              <a:miter/>
            </a:ln>
          </p:spPr>
          <p:txBody>
            <a:bodyPr rtlCol="0" anchor="ctr"/>
            <a:lstStyle/>
            <a:p>
              <a:endParaRPr lang="en-US"/>
            </a:p>
          </p:txBody>
        </p:sp>
        <p:sp>
          <p:nvSpPr>
            <p:cNvPr id="61" name="Freeform 119">
              <a:extLst>
                <a:ext uri="{FF2B5EF4-FFF2-40B4-BE49-F238E27FC236}">
                  <a16:creationId xmlns:a16="http://schemas.microsoft.com/office/drawing/2014/main" id="{4CDC767D-3E2D-2257-332F-350F771A943B}"/>
                </a:ext>
              </a:extLst>
            </p:cNvPr>
            <p:cNvSpPr/>
            <p:nvPr/>
          </p:nvSpPr>
          <p:spPr>
            <a:xfrm>
              <a:off x="3689985" y="5704255"/>
              <a:ext cx="46405" cy="18973"/>
            </a:xfrm>
            <a:custGeom>
              <a:avLst/>
              <a:gdLst>
                <a:gd name="connsiteX0" fmla="*/ 46406 w 46405"/>
                <a:gd name="connsiteY0" fmla="*/ 18974 h 18973"/>
                <a:gd name="connsiteX1" fmla="*/ 14859 w 46405"/>
                <a:gd name="connsiteY1" fmla="*/ 3200 h 18973"/>
                <a:gd name="connsiteX2" fmla="*/ 0 w 46405"/>
                <a:gd name="connsiteY2" fmla="*/ 0 h 18973"/>
                <a:gd name="connsiteX3" fmla="*/ 14859 w 46405"/>
                <a:gd name="connsiteY3" fmla="*/ 3200 h 18973"/>
                <a:gd name="connsiteX4" fmla="*/ 46406 w 46405"/>
                <a:gd name="connsiteY4" fmla="*/ 18974 h 1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5" h="18973">
                  <a:moveTo>
                    <a:pt x="46406" y="18974"/>
                  </a:moveTo>
                  <a:cubicBezTo>
                    <a:pt x="36805" y="11658"/>
                    <a:pt x="26060" y="6401"/>
                    <a:pt x="14859" y="3200"/>
                  </a:cubicBezTo>
                  <a:cubicBezTo>
                    <a:pt x="9830" y="1829"/>
                    <a:pt x="5029" y="686"/>
                    <a:pt x="0" y="0"/>
                  </a:cubicBezTo>
                  <a:cubicBezTo>
                    <a:pt x="4801" y="914"/>
                    <a:pt x="9830" y="1829"/>
                    <a:pt x="14859" y="3200"/>
                  </a:cubicBezTo>
                  <a:cubicBezTo>
                    <a:pt x="26060" y="6172"/>
                    <a:pt x="36805" y="11430"/>
                    <a:pt x="46406" y="18974"/>
                  </a:cubicBezTo>
                  <a:close/>
                </a:path>
              </a:pathLst>
            </a:custGeom>
            <a:solidFill>
              <a:srgbClr val="FFFFFF"/>
            </a:solidFill>
            <a:ln w="2286" cap="flat">
              <a:noFill/>
              <a:prstDash val="solid"/>
              <a:miter/>
            </a:ln>
          </p:spPr>
          <p:txBody>
            <a:bodyPr rtlCol="0" anchor="ctr"/>
            <a:lstStyle/>
            <a:p>
              <a:endParaRPr lang="en-US"/>
            </a:p>
          </p:txBody>
        </p:sp>
        <p:sp>
          <p:nvSpPr>
            <p:cNvPr id="62" name="Freeform 120">
              <a:extLst>
                <a:ext uri="{FF2B5EF4-FFF2-40B4-BE49-F238E27FC236}">
                  <a16:creationId xmlns:a16="http://schemas.microsoft.com/office/drawing/2014/main" id="{09154322-7CCA-5204-355A-CE8F0BCA6FED}"/>
                </a:ext>
              </a:extLst>
            </p:cNvPr>
            <p:cNvSpPr/>
            <p:nvPr/>
          </p:nvSpPr>
          <p:spPr>
            <a:xfrm>
              <a:off x="3467785" y="6158484"/>
              <a:ext cx="10515" cy="15087"/>
            </a:xfrm>
            <a:custGeom>
              <a:avLst/>
              <a:gdLst>
                <a:gd name="connsiteX0" fmla="*/ 0 w 10515"/>
                <a:gd name="connsiteY0" fmla="*/ 15088 h 15087"/>
                <a:gd name="connsiteX1" fmla="*/ 6858 w 10515"/>
                <a:gd name="connsiteY1" fmla="*/ 6401 h 15087"/>
                <a:gd name="connsiteX2" fmla="*/ 10516 w 10515"/>
                <a:gd name="connsiteY2" fmla="*/ 0 h 15087"/>
                <a:gd name="connsiteX3" fmla="*/ 6858 w 10515"/>
                <a:gd name="connsiteY3" fmla="*/ 6401 h 15087"/>
                <a:gd name="connsiteX4" fmla="*/ 0 w 10515"/>
                <a:gd name="connsiteY4" fmla="*/ 15088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15087">
                  <a:moveTo>
                    <a:pt x="0" y="15088"/>
                  </a:moveTo>
                  <a:cubicBezTo>
                    <a:pt x="2515" y="12573"/>
                    <a:pt x="4572" y="9601"/>
                    <a:pt x="6858" y="6401"/>
                  </a:cubicBezTo>
                  <a:cubicBezTo>
                    <a:pt x="8230" y="4343"/>
                    <a:pt x="9601" y="2057"/>
                    <a:pt x="10516" y="0"/>
                  </a:cubicBezTo>
                  <a:cubicBezTo>
                    <a:pt x="9373" y="2286"/>
                    <a:pt x="8230" y="4343"/>
                    <a:pt x="6858" y="6401"/>
                  </a:cubicBezTo>
                  <a:cubicBezTo>
                    <a:pt x="4572" y="9830"/>
                    <a:pt x="2286" y="12573"/>
                    <a:pt x="0" y="15088"/>
                  </a:cubicBezTo>
                  <a:close/>
                </a:path>
              </a:pathLst>
            </a:custGeom>
            <a:solidFill>
              <a:srgbClr val="FFFFFF"/>
            </a:solidFill>
            <a:ln w="2286" cap="flat">
              <a:noFill/>
              <a:prstDash val="solid"/>
              <a:miter/>
            </a:ln>
          </p:spPr>
          <p:txBody>
            <a:bodyPr rtlCol="0" anchor="ctr"/>
            <a:lstStyle/>
            <a:p>
              <a:endParaRPr lang="en-US"/>
            </a:p>
          </p:txBody>
        </p:sp>
        <p:sp>
          <p:nvSpPr>
            <p:cNvPr id="63" name="Freeform 121">
              <a:extLst>
                <a:ext uri="{FF2B5EF4-FFF2-40B4-BE49-F238E27FC236}">
                  <a16:creationId xmlns:a16="http://schemas.microsoft.com/office/drawing/2014/main" id="{4FADFC10-B868-88B4-53AA-CFD75B68C357}"/>
                </a:ext>
              </a:extLst>
            </p:cNvPr>
            <p:cNvSpPr/>
            <p:nvPr/>
          </p:nvSpPr>
          <p:spPr>
            <a:xfrm>
              <a:off x="3583914" y="5926912"/>
              <a:ext cx="91211" cy="18489"/>
            </a:xfrm>
            <a:custGeom>
              <a:avLst/>
              <a:gdLst>
                <a:gd name="connsiteX0" fmla="*/ 14402 w 91211"/>
                <a:gd name="connsiteY0" fmla="*/ 5944 h 18489"/>
                <a:gd name="connsiteX1" fmla="*/ 0 w 91211"/>
                <a:gd name="connsiteY1" fmla="*/ 0 h 18489"/>
                <a:gd name="connsiteX2" fmla="*/ 14402 w 91211"/>
                <a:gd name="connsiteY2" fmla="*/ 5944 h 18489"/>
                <a:gd name="connsiteX3" fmla="*/ 91211 w 91211"/>
                <a:gd name="connsiteY3" fmla="*/ 18288 h 18489"/>
                <a:gd name="connsiteX4" fmla="*/ 14402 w 91211"/>
                <a:gd name="connsiteY4" fmla="*/ 5944 h 1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11" h="18489">
                  <a:moveTo>
                    <a:pt x="14402" y="5944"/>
                  </a:moveTo>
                  <a:cubicBezTo>
                    <a:pt x="9830" y="3429"/>
                    <a:pt x="4801" y="1372"/>
                    <a:pt x="0" y="0"/>
                  </a:cubicBezTo>
                  <a:cubicBezTo>
                    <a:pt x="4801" y="1600"/>
                    <a:pt x="9601" y="3658"/>
                    <a:pt x="14402" y="5944"/>
                  </a:cubicBezTo>
                  <a:cubicBezTo>
                    <a:pt x="44806" y="15545"/>
                    <a:pt x="70180" y="19203"/>
                    <a:pt x="91211" y="18288"/>
                  </a:cubicBezTo>
                  <a:cubicBezTo>
                    <a:pt x="69952" y="19431"/>
                    <a:pt x="44577" y="15774"/>
                    <a:pt x="14402" y="5944"/>
                  </a:cubicBezTo>
                  <a:close/>
                </a:path>
              </a:pathLst>
            </a:custGeom>
            <a:solidFill>
              <a:srgbClr val="FFFFFF"/>
            </a:solidFill>
            <a:ln w="2286" cap="flat">
              <a:noFill/>
              <a:prstDash val="solid"/>
              <a:miter/>
            </a:ln>
          </p:spPr>
          <p:txBody>
            <a:bodyPr rtlCol="0" anchor="ctr"/>
            <a:lstStyle/>
            <a:p>
              <a:endParaRPr lang="en-US"/>
            </a:p>
          </p:txBody>
        </p:sp>
        <p:sp>
          <p:nvSpPr>
            <p:cNvPr id="64" name="Freeform 122">
              <a:extLst>
                <a:ext uri="{FF2B5EF4-FFF2-40B4-BE49-F238E27FC236}">
                  <a16:creationId xmlns:a16="http://schemas.microsoft.com/office/drawing/2014/main" id="{2FBCE767-4616-B695-42F4-A6044EF9F30D}"/>
                </a:ext>
              </a:extLst>
            </p:cNvPr>
            <p:cNvSpPr/>
            <p:nvPr/>
          </p:nvSpPr>
          <p:spPr>
            <a:xfrm>
              <a:off x="2881884" y="6187744"/>
              <a:ext cx="4800" cy="228"/>
            </a:xfrm>
            <a:custGeom>
              <a:avLst/>
              <a:gdLst>
                <a:gd name="connsiteX0" fmla="*/ 4801 w 4800"/>
                <a:gd name="connsiteY0" fmla="*/ 228 h 228"/>
                <a:gd name="connsiteX1" fmla="*/ 0 w 4800"/>
                <a:gd name="connsiteY1" fmla="*/ 0 h 228"/>
                <a:gd name="connsiteX2" fmla="*/ 4801 w 4800"/>
                <a:gd name="connsiteY2" fmla="*/ 228 h 228"/>
              </a:gdLst>
              <a:ahLst/>
              <a:cxnLst>
                <a:cxn ang="0">
                  <a:pos x="connsiteX0" y="connsiteY0"/>
                </a:cxn>
                <a:cxn ang="0">
                  <a:pos x="connsiteX1" y="connsiteY1"/>
                </a:cxn>
                <a:cxn ang="0">
                  <a:pos x="connsiteX2" y="connsiteY2"/>
                </a:cxn>
              </a:cxnLst>
              <a:rect l="l" t="t" r="r" b="b"/>
              <a:pathLst>
                <a:path w="4800" h="228">
                  <a:moveTo>
                    <a:pt x="4801" y="228"/>
                  </a:moveTo>
                  <a:cubicBezTo>
                    <a:pt x="3200" y="228"/>
                    <a:pt x="1600" y="228"/>
                    <a:pt x="0" y="0"/>
                  </a:cubicBezTo>
                  <a:cubicBezTo>
                    <a:pt x="1600" y="228"/>
                    <a:pt x="3200" y="228"/>
                    <a:pt x="4801" y="228"/>
                  </a:cubicBezTo>
                  <a:close/>
                </a:path>
              </a:pathLst>
            </a:custGeom>
            <a:solidFill>
              <a:srgbClr val="FFFFFF"/>
            </a:solidFill>
            <a:ln w="2286" cap="flat">
              <a:noFill/>
              <a:prstDash val="solid"/>
              <a:miter/>
            </a:ln>
          </p:spPr>
          <p:txBody>
            <a:bodyPr rtlCol="0" anchor="ctr"/>
            <a:lstStyle/>
            <a:p>
              <a:endParaRPr lang="en-US"/>
            </a:p>
          </p:txBody>
        </p:sp>
        <p:sp>
          <p:nvSpPr>
            <p:cNvPr id="65" name="Freeform 123">
              <a:extLst>
                <a:ext uri="{FF2B5EF4-FFF2-40B4-BE49-F238E27FC236}">
                  <a16:creationId xmlns:a16="http://schemas.microsoft.com/office/drawing/2014/main" id="{63A35FBC-0626-6771-28C8-CCAE6D98B0B1}"/>
                </a:ext>
              </a:extLst>
            </p:cNvPr>
            <p:cNvSpPr/>
            <p:nvPr/>
          </p:nvSpPr>
          <p:spPr>
            <a:xfrm>
              <a:off x="3668039" y="5702198"/>
              <a:ext cx="21945" cy="2057"/>
            </a:xfrm>
            <a:custGeom>
              <a:avLst/>
              <a:gdLst>
                <a:gd name="connsiteX0" fmla="*/ 0 w 21945"/>
                <a:gd name="connsiteY0" fmla="*/ 0 h 2057"/>
                <a:gd name="connsiteX1" fmla="*/ 21946 w 21945"/>
                <a:gd name="connsiteY1" fmla="*/ 2058 h 2057"/>
                <a:gd name="connsiteX2" fmla="*/ 0 w 21945"/>
                <a:gd name="connsiteY2" fmla="*/ 0 h 2057"/>
              </a:gdLst>
              <a:ahLst/>
              <a:cxnLst>
                <a:cxn ang="0">
                  <a:pos x="connsiteX0" y="connsiteY0"/>
                </a:cxn>
                <a:cxn ang="0">
                  <a:pos x="connsiteX1" y="connsiteY1"/>
                </a:cxn>
                <a:cxn ang="0">
                  <a:pos x="connsiteX2" y="connsiteY2"/>
                </a:cxn>
              </a:cxnLst>
              <a:rect l="l" t="t" r="r" b="b"/>
              <a:pathLst>
                <a:path w="21945" h="2057">
                  <a:moveTo>
                    <a:pt x="0" y="0"/>
                  </a:moveTo>
                  <a:cubicBezTo>
                    <a:pt x="7315" y="0"/>
                    <a:pt x="14630" y="915"/>
                    <a:pt x="21946" y="2058"/>
                  </a:cubicBezTo>
                  <a:cubicBezTo>
                    <a:pt x="14402" y="686"/>
                    <a:pt x="7087" y="0"/>
                    <a:pt x="0" y="0"/>
                  </a:cubicBezTo>
                  <a:close/>
                </a:path>
              </a:pathLst>
            </a:custGeom>
            <a:solidFill>
              <a:srgbClr val="FFFFFF"/>
            </a:solidFill>
            <a:ln w="2286" cap="flat">
              <a:noFill/>
              <a:prstDash val="solid"/>
              <a:miter/>
            </a:ln>
          </p:spPr>
          <p:txBody>
            <a:bodyPr rtlCol="0" anchor="ctr"/>
            <a:lstStyle/>
            <a:p>
              <a:endParaRPr lang="en-US"/>
            </a:p>
          </p:txBody>
        </p:sp>
        <p:sp>
          <p:nvSpPr>
            <p:cNvPr id="66" name="Freeform 124">
              <a:extLst>
                <a:ext uri="{FF2B5EF4-FFF2-40B4-BE49-F238E27FC236}">
                  <a16:creationId xmlns:a16="http://schemas.microsoft.com/office/drawing/2014/main" id="{B4FAF9B1-C004-9462-34D2-0E5796A07DE1}"/>
                </a:ext>
              </a:extLst>
            </p:cNvPr>
            <p:cNvSpPr/>
            <p:nvPr/>
          </p:nvSpPr>
          <p:spPr>
            <a:xfrm>
              <a:off x="3605174" y="5706541"/>
              <a:ext cx="27203" cy="10744"/>
            </a:xfrm>
            <a:custGeom>
              <a:avLst/>
              <a:gdLst>
                <a:gd name="connsiteX0" fmla="*/ 0 w 27203"/>
                <a:gd name="connsiteY0" fmla="*/ 10744 h 10744"/>
                <a:gd name="connsiteX1" fmla="*/ 27203 w 27203"/>
                <a:gd name="connsiteY1" fmla="*/ 0 h 10744"/>
                <a:gd name="connsiteX2" fmla="*/ 0 w 27203"/>
                <a:gd name="connsiteY2" fmla="*/ 10744 h 10744"/>
              </a:gdLst>
              <a:ahLst/>
              <a:cxnLst>
                <a:cxn ang="0">
                  <a:pos x="connsiteX0" y="connsiteY0"/>
                </a:cxn>
                <a:cxn ang="0">
                  <a:pos x="connsiteX1" y="connsiteY1"/>
                </a:cxn>
                <a:cxn ang="0">
                  <a:pos x="connsiteX2" y="connsiteY2"/>
                </a:cxn>
              </a:cxnLst>
              <a:rect l="l" t="t" r="r" b="b"/>
              <a:pathLst>
                <a:path w="27203" h="10744">
                  <a:moveTo>
                    <a:pt x="0" y="10744"/>
                  </a:moveTo>
                  <a:cubicBezTo>
                    <a:pt x="8915" y="5943"/>
                    <a:pt x="17831" y="2514"/>
                    <a:pt x="27203" y="0"/>
                  </a:cubicBezTo>
                  <a:cubicBezTo>
                    <a:pt x="18059" y="2514"/>
                    <a:pt x="8915" y="6172"/>
                    <a:pt x="0" y="10744"/>
                  </a:cubicBezTo>
                  <a:close/>
                </a:path>
              </a:pathLst>
            </a:custGeom>
            <a:solidFill>
              <a:srgbClr val="FFFFFF"/>
            </a:solidFill>
            <a:ln w="2286" cap="flat">
              <a:noFill/>
              <a:prstDash val="solid"/>
              <a:miter/>
            </a:ln>
          </p:spPr>
          <p:txBody>
            <a:bodyPr rtlCol="0" anchor="ctr"/>
            <a:lstStyle/>
            <a:p>
              <a:endParaRPr lang="en-US"/>
            </a:p>
          </p:txBody>
        </p:sp>
        <p:sp>
          <p:nvSpPr>
            <p:cNvPr id="67" name="Freeform 125">
              <a:extLst>
                <a:ext uri="{FF2B5EF4-FFF2-40B4-BE49-F238E27FC236}">
                  <a16:creationId xmlns:a16="http://schemas.microsoft.com/office/drawing/2014/main" id="{2D4CABCF-6699-41FC-A93F-28F937D1DE6A}"/>
                </a:ext>
              </a:extLst>
            </p:cNvPr>
            <p:cNvSpPr/>
            <p:nvPr/>
          </p:nvSpPr>
          <p:spPr>
            <a:xfrm>
              <a:off x="3744620" y="5730316"/>
              <a:ext cx="9829" cy="11430"/>
            </a:xfrm>
            <a:custGeom>
              <a:avLst/>
              <a:gdLst>
                <a:gd name="connsiteX0" fmla="*/ 0 w 9829"/>
                <a:gd name="connsiteY0" fmla="*/ 0 h 11430"/>
                <a:gd name="connsiteX1" fmla="*/ 9830 w 9829"/>
                <a:gd name="connsiteY1" fmla="*/ 11430 h 11430"/>
                <a:gd name="connsiteX2" fmla="*/ 0 w 9829"/>
                <a:gd name="connsiteY2" fmla="*/ 0 h 11430"/>
              </a:gdLst>
              <a:ahLst/>
              <a:cxnLst>
                <a:cxn ang="0">
                  <a:pos x="connsiteX0" y="connsiteY0"/>
                </a:cxn>
                <a:cxn ang="0">
                  <a:pos x="connsiteX1" y="connsiteY1"/>
                </a:cxn>
                <a:cxn ang="0">
                  <a:pos x="connsiteX2" y="connsiteY2"/>
                </a:cxn>
              </a:cxnLst>
              <a:rect l="l" t="t" r="r" b="b"/>
              <a:pathLst>
                <a:path w="9829" h="11430">
                  <a:moveTo>
                    <a:pt x="0" y="0"/>
                  </a:moveTo>
                  <a:cubicBezTo>
                    <a:pt x="3429" y="3429"/>
                    <a:pt x="6858" y="7315"/>
                    <a:pt x="9830" y="11430"/>
                  </a:cubicBezTo>
                  <a:cubicBezTo>
                    <a:pt x="6629" y="7315"/>
                    <a:pt x="3429" y="3658"/>
                    <a:pt x="0" y="0"/>
                  </a:cubicBezTo>
                  <a:close/>
                </a:path>
              </a:pathLst>
            </a:custGeom>
            <a:solidFill>
              <a:srgbClr val="FFFFFF"/>
            </a:solidFill>
            <a:ln w="2286" cap="flat">
              <a:noFill/>
              <a:prstDash val="solid"/>
              <a:miter/>
            </a:ln>
          </p:spPr>
          <p:txBody>
            <a:bodyPr rtlCol="0" anchor="ctr"/>
            <a:lstStyle/>
            <a:p>
              <a:endParaRPr lang="en-US"/>
            </a:p>
          </p:txBody>
        </p:sp>
        <p:sp>
          <p:nvSpPr>
            <p:cNvPr id="68" name="Freeform 126">
              <a:extLst>
                <a:ext uri="{FF2B5EF4-FFF2-40B4-BE49-F238E27FC236}">
                  <a16:creationId xmlns:a16="http://schemas.microsoft.com/office/drawing/2014/main" id="{8EDC71C9-3EC3-0F24-B9BF-4F29A0F0AD34}"/>
                </a:ext>
              </a:extLst>
            </p:cNvPr>
            <p:cNvSpPr/>
            <p:nvPr/>
          </p:nvSpPr>
          <p:spPr>
            <a:xfrm>
              <a:off x="3754221" y="5741746"/>
              <a:ext cx="6400" cy="9829"/>
            </a:xfrm>
            <a:custGeom>
              <a:avLst/>
              <a:gdLst>
                <a:gd name="connsiteX0" fmla="*/ 0 w 6400"/>
                <a:gd name="connsiteY0" fmla="*/ 0 h 9829"/>
                <a:gd name="connsiteX1" fmla="*/ 6401 w 6400"/>
                <a:gd name="connsiteY1" fmla="*/ 9830 h 9829"/>
                <a:gd name="connsiteX2" fmla="*/ 0 w 6400"/>
                <a:gd name="connsiteY2" fmla="*/ 0 h 9829"/>
              </a:gdLst>
              <a:ahLst/>
              <a:cxnLst>
                <a:cxn ang="0">
                  <a:pos x="connsiteX0" y="connsiteY0"/>
                </a:cxn>
                <a:cxn ang="0">
                  <a:pos x="connsiteX1" y="connsiteY1"/>
                </a:cxn>
                <a:cxn ang="0">
                  <a:pos x="connsiteX2" y="connsiteY2"/>
                </a:cxn>
              </a:cxnLst>
              <a:rect l="l" t="t" r="r" b="b"/>
              <a:pathLst>
                <a:path w="6400" h="9829">
                  <a:moveTo>
                    <a:pt x="0" y="0"/>
                  </a:moveTo>
                  <a:cubicBezTo>
                    <a:pt x="2286" y="3201"/>
                    <a:pt x="4343" y="6401"/>
                    <a:pt x="6401" y="9830"/>
                  </a:cubicBezTo>
                  <a:cubicBezTo>
                    <a:pt x="4343" y="6630"/>
                    <a:pt x="2286" y="3201"/>
                    <a:pt x="0" y="0"/>
                  </a:cubicBezTo>
                  <a:close/>
                </a:path>
              </a:pathLst>
            </a:custGeom>
            <a:solidFill>
              <a:srgbClr val="FFFFFF"/>
            </a:solidFill>
            <a:ln w="2286" cap="flat">
              <a:noFill/>
              <a:prstDash val="solid"/>
              <a:miter/>
            </a:ln>
          </p:spPr>
          <p:txBody>
            <a:bodyPr rtlCol="0" anchor="ctr"/>
            <a:lstStyle/>
            <a:p>
              <a:endParaRPr lang="en-US"/>
            </a:p>
          </p:txBody>
        </p:sp>
        <p:sp>
          <p:nvSpPr>
            <p:cNvPr id="69" name="Freeform 127">
              <a:extLst>
                <a:ext uri="{FF2B5EF4-FFF2-40B4-BE49-F238E27FC236}">
                  <a16:creationId xmlns:a16="http://schemas.microsoft.com/office/drawing/2014/main" id="{93EC25EE-0342-3A34-1FDB-114A808ADBF7}"/>
                </a:ext>
              </a:extLst>
            </p:cNvPr>
            <p:cNvSpPr/>
            <p:nvPr/>
          </p:nvSpPr>
          <p:spPr>
            <a:xfrm>
              <a:off x="3512362" y="5742203"/>
              <a:ext cx="3657" cy="2514"/>
            </a:xfrm>
            <a:custGeom>
              <a:avLst/>
              <a:gdLst>
                <a:gd name="connsiteX0" fmla="*/ 0 w 3657"/>
                <a:gd name="connsiteY0" fmla="*/ 0 h 2514"/>
                <a:gd name="connsiteX1" fmla="*/ 3658 w 3657"/>
                <a:gd name="connsiteY1" fmla="*/ 2515 h 2514"/>
                <a:gd name="connsiteX2" fmla="*/ 0 w 3657"/>
                <a:gd name="connsiteY2" fmla="*/ 0 h 2514"/>
              </a:gdLst>
              <a:ahLst/>
              <a:cxnLst>
                <a:cxn ang="0">
                  <a:pos x="connsiteX0" y="connsiteY0"/>
                </a:cxn>
                <a:cxn ang="0">
                  <a:pos x="connsiteX1" y="connsiteY1"/>
                </a:cxn>
                <a:cxn ang="0">
                  <a:pos x="connsiteX2" y="connsiteY2"/>
                </a:cxn>
              </a:cxnLst>
              <a:rect l="l" t="t" r="r" b="b"/>
              <a:pathLst>
                <a:path w="3657" h="2514">
                  <a:moveTo>
                    <a:pt x="0" y="0"/>
                  </a:moveTo>
                  <a:cubicBezTo>
                    <a:pt x="1143" y="915"/>
                    <a:pt x="2286" y="1829"/>
                    <a:pt x="3658" y="2515"/>
                  </a:cubicBezTo>
                  <a:cubicBezTo>
                    <a:pt x="2286" y="1829"/>
                    <a:pt x="1143" y="915"/>
                    <a:pt x="0" y="0"/>
                  </a:cubicBezTo>
                  <a:close/>
                </a:path>
              </a:pathLst>
            </a:custGeom>
            <a:solidFill>
              <a:srgbClr val="FFFFFF"/>
            </a:solidFill>
            <a:ln w="2286" cap="flat">
              <a:noFill/>
              <a:prstDash val="solid"/>
              <a:miter/>
            </a:ln>
          </p:spPr>
          <p:txBody>
            <a:bodyPr rtlCol="0" anchor="ctr"/>
            <a:lstStyle/>
            <a:p>
              <a:endParaRPr lang="en-US"/>
            </a:p>
          </p:txBody>
        </p:sp>
        <p:sp>
          <p:nvSpPr>
            <p:cNvPr id="70" name="Freeform 128">
              <a:extLst>
                <a:ext uri="{FF2B5EF4-FFF2-40B4-BE49-F238E27FC236}">
                  <a16:creationId xmlns:a16="http://schemas.microsoft.com/office/drawing/2014/main" id="{E3B3360C-C770-45A1-B395-BCC7F0A27F28}"/>
                </a:ext>
              </a:extLst>
            </p:cNvPr>
            <p:cNvSpPr/>
            <p:nvPr/>
          </p:nvSpPr>
          <p:spPr>
            <a:xfrm>
              <a:off x="3501161" y="5978575"/>
              <a:ext cx="1371" cy="14630"/>
            </a:xfrm>
            <a:custGeom>
              <a:avLst/>
              <a:gdLst>
                <a:gd name="connsiteX0" fmla="*/ 1372 w 1371"/>
                <a:gd name="connsiteY0" fmla="*/ 0 h 14630"/>
                <a:gd name="connsiteX1" fmla="*/ 0 w 1371"/>
                <a:gd name="connsiteY1" fmla="*/ 14630 h 14630"/>
                <a:gd name="connsiteX2" fmla="*/ 1372 w 1371"/>
                <a:gd name="connsiteY2" fmla="*/ 0 h 14630"/>
              </a:gdLst>
              <a:ahLst/>
              <a:cxnLst>
                <a:cxn ang="0">
                  <a:pos x="connsiteX0" y="connsiteY0"/>
                </a:cxn>
                <a:cxn ang="0">
                  <a:pos x="connsiteX1" y="connsiteY1"/>
                </a:cxn>
                <a:cxn ang="0">
                  <a:pos x="connsiteX2" y="connsiteY2"/>
                </a:cxn>
              </a:cxnLst>
              <a:rect l="l" t="t" r="r" b="b"/>
              <a:pathLst>
                <a:path w="1371" h="14630">
                  <a:moveTo>
                    <a:pt x="1372" y="0"/>
                  </a:moveTo>
                  <a:cubicBezTo>
                    <a:pt x="686" y="4800"/>
                    <a:pt x="229" y="9830"/>
                    <a:pt x="0" y="14630"/>
                  </a:cubicBezTo>
                  <a:cubicBezTo>
                    <a:pt x="229" y="9601"/>
                    <a:pt x="914" y="4800"/>
                    <a:pt x="1372" y="0"/>
                  </a:cubicBezTo>
                  <a:close/>
                </a:path>
              </a:pathLst>
            </a:custGeom>
            <a:solidFill>
              <a:srgbClr val="FFFFFF"/>
            </a:solidFill>
            <a:ln w="2286" cap="flat">
              <a:noFill/>
              <a:prstDash val="solid"/>
              <a:miter/>
            </a:ln>
          </p:spPr>
          <p:txBody>
            <a:bodyPr rtlCol="0" anchor="ctr"/>
            <a:lstStyle/>
            <a:p>
              <a:endParaRPr lang="en-US"/>
            </a:p>
          </p:txBody>
        </p:sp>
        <p:sp>
          <p:nvSpPr>
            <p:cNvPr id="71" name="Freeform 129">
              <a:extLst>
                <a:ext uri="{FF2B5EF4-FFF2-40B4-BE49-F238E27FC236}">
                  <a16:creationId xmlns:a16="http://schemas.microsoft.com/office/drawing/2014/main" id="{5654106F-82A9-870A-5D85-3B0700E1AD69}"/>
                </a:ext>
              </a:extLst>
            </p:cNvPr>
            <p:cNvSpPr/>
            <p:nvPr/>
          </p:nvSpPr>
          <p:spPr>
            <a:xfrm>
              <a:off x="3501390" y="5671108"/>
              <a:ext cx="2286" cy="25374"/>
            </a:xfrm>
            <a:custGeom>
              <a:avLst/>
              <a:gdLst>
                <a:gd name="connsiteX0" fmla="*/ 2286 w 2286"/>
                <a:gd name="connsiteY0" fmla="*/ 0 h 25374"/>
                <a:gd name="connsiteX1" fmla="*/ 0 w 2286"/>
                <a:gd name="connsiteY1" fmla="*/ 25374 h 25374"/>
                <a:gd name="connsiteX2" fmla="*/ 2286 w 2286"/>
                <a:gd name="connsiteY2" fmla="*/ 0 h 25374"/>
              </a:gdLst>
              <a:ahLst/>
              <a:cxnLst>
                <a:cxn ang="0">
                  <a:pos x="connsiteX0" y="connsiteY0"/>
                </a:cxn>
                <a:cxn ang="0">
                  <a:pos x="connsiteX1" y="connsiteY1"/>
                </a:cxn>
                <a:cxn ang="0">
                  <a:pos x="connsiteX2" y="connsiteY2"/>
                </a:cxn>
              </a:cxnLst>
              <a:rect l="l" t="t" r="r" b="b"/>
              <a:pathLst>
                <a:path w="2286" h="25374">
                  <a:moveTo>
                    <a:pt x="2286" y="0"/>
                  </a:moveTo>
                  <a:cubicBezTo>
                    <a:pt x="1829" y="8458"/>
                    <a:pt x="914" y="16916"/>
                    <a:pt x="0" y="25374"/>
                  </a:cubicBezTo>
                  <a:cubicBezTo>
                    <a:pt x="914" y="16916"/>
                    <a:pt x="1829" y="8458"/>
                    <a:pt x="2286" y="0"/>
                  </a:cubicBezTo>
                  <a:close/>
                </a:path>
              </a:pathLst>
            </a:custGeom>
            <a:solidFill>
              <a:srgbClr val="FFFFFF"/>
            </a:solidFill>
            <a:ln w="2286" cap="flat">
              <a:noFill/>
              <a:prstDash val="solid"/>
              <a:miter/>
            </a:ln>
          </p:spPr>
          <p:txBody>
            <a:bodyPr rtlCol="0" anchor="ctr"/>
            <a:lstStyle/>
            <a:p>
              <a:endParaRPr lang="en-US"/>
            </a:p>
          </p:txBody>
        </p:sp>
        <p:sp>
          <p:nvSpPr>
            <p:cNvPr id="72" name="Freeform 130">
              <a:extLst>
                <a:ext uri="{FF2B5EF4-FFF2-40B4-BE49-F238E27FC236}">
                  <a16:creationId xmlns:a16="http://schemas.microsoft.com/office/drawing/2014/main" id="{AF144EDF-8A06-D2FB-58A5-4FCBD9E38B25}"/>
                </a:ext>
              </a:extLst>
            </p:cNvPr>
            <p:cNvSpPr/>
            <p:nvPr/>
          </p:nvSpPr>
          <p:spPr>
            <a:xfrm>
              <a:off x="3537966" y="5923940"/>
              <a:ext cx="7772" cy="914"/>
            </a:xfrm>
            <a:custGeom>
              <a:avLst/>
              <a:gdLst>
                <a:gd name="connsiteX0" fmla="*/ 7772 w 7772"/>
                <a:gd name="connsiteY0" fmla="*/ 0 h 914"/>
                <a:gd name="connsiteX1" fmla="*/ 0 w 7772"/>
                <a:gd name="connsiteY1" fmla="*/ 915 h 914"/>
                <a:gd name="connsiteX2" fmla="*/ 7772 w 7772"/>
                <a:gd name="connsiteY2" fmla="*/ 0 h 914"/>
              </a:gdLst>
              <a:ahLst/>
              <a:cxnLst>
                <a:cxn ang="0">
                  <a:pos x="connsiteX0" y="connsiteY0"/>
                </a:cxn>
                <a:cxn ang="0">
                  <a:pos x="connsiteX1" y="connsiteY1"/>
                </a:cxn>
                <a:cxn ang="0">
                  <a:pos x="connsiteX2" y="connsiteY2"/>
                </a:cxn>
              </a:cxnLst>
              <a:rect l="l" t="t" r="r" b="b"/>
              <a:pathLst>
                <a:path w="7772" h="914">
                  <a:moveTo>
                    <a:pt x="7772" y="0"/>
                  </a:moveTo>
                  <a:cubicBezTo>
                    <a:pt x="5258" y="229"/>
                    <a:pt x="2515" y="686"/>
                    <a:pt x="0" y="915"/>
                  </a:cubicBezTo>
                  <a:cubicBezTo>
                    <a:pt x="2515" y="686"/>
                    <a:pt x="5258" y="229"/>
                    <a:pt x="7772" y="0"/>
                  </a:cubicBezTo>
                  <a:close/>
                </a:path>
              </a:pathLst>
            </a:custGeom>
            <a:solidFill>
              <a:srgbClr val="FFFFFF"/>
            </a:solidFill>
            <a:ln w="2286" cap="flat">
              <a:noFill/>
              <a:prstDash val="solid"/>
              <a:miter/>
            </a:ln>
          </p:spPr>
          <p:txBody>
            <a:bodyPr rtlCol="0" anchor="ctr"/>
            <a:lstStyle/>
            <a:p>
              <a:endParaRPr lang="en-US"/>
            </a:p>
          </p:txBody>
        </p:sp>
        <p:sp>
          <p:nvSpPr>
            <p:cNvPr id="73" name="Freeform 131">
              <a:extLst>
                <a:ext uri="{FF2B5EF4-FFF2-40B4-BE49-F238E27FC236}">
                  <a16:creationId xmlns:a16="http://schemas.microsoft.com/office/drawing/2014/main" id="{CB7B95C4-2F44-6385-8F88-870B99BDB0F8}"/>
                </a:ext>
              </a:extLst>
            </p:cNvPr>
            <p:cNvSpPr/>
            <p:nvPr/>
          </p:nvSpPr>
          <p:spPr>
            <a:xfrm>
              <a:off x="3511677" y="5934227"/>
              <a:ext cx="3429" cy="4114"/>
            </a:xfrm>
            <a:custGeom>
              <a:avLst/>
              <a:gdLst>
                <a:gd name="connsiteX0" fmla="*/ 3429 w 3429"/>
                <a:gd name="connsiteY0" fmla="*/ 0 h 4114"/>
                <a:gd name="connsiteX1" fmla="*/ 0 w 3429"/>
                <a:gd name="connsiteY1" fmla="*/ 4115 h 4114"/>
                <a:gd name="connsiteX2" fmla="*/ 3429 w 3429"/>
                <a:gd name="connsiteY2" fmla="*/ 0 h 4114"/>
              </a:gdLst>
              <a:ahLst/>
              <a:cxnLst>
                <a:cxn ang="0">
                  <a:pos x="connsiteX0" y="connsiteY0"/>
                </a:cxn>
                <a:cxn ang="0">
                  <a:pos x="connsiteX1" y="connsiteY1"/>
                </a:cxn>
                <a:cxn ang="0">
                  <a:pos x="connsiteX2" y="connsiteY2"/>
                </a:cxn>
              </a:cxnLst>
              <a:rect l="l" t="t" r="r" b="b"/>
              <a:pathLst>
                <a:path w="3429" h="4114">
                  <a:moveTo>
                    <a:pt x="3429" y="0"/>
                  </a:moveTo>
                  <a:cubicBezTo>
                    <a:pt x="2057" y="1143"/>
                    <a:pt x="914" y="2515"/>
                    <a:pt x="0" y="4115"/>
                  </a:cubicBezTo>
                  <a:cubicBezTo>
                    <a:pt x="1143" y="2515"/>
                    <a:pt x="2286" y="1143"/>
                    <a:pt x="3429" y="0"/>
                  </a:cubicBezTo>
                  <a:close/>
                </a:path>
              </a:pathLst>
            </a:custGeom>
            <a:solidFill>
              <a:srgbClr val="FFFFFF"/>
            </a:solidFill>
            <a:ln w="2286" cap="flat">
              <a:noFill/>
              <a:prstDash val="solid"/>
              <a:miter/>
            </a:ln>
          </p:spPr>
          <p:txBody>
            <a:bodyPr rtlCol="0" anchor="ctr"/>
            <a:lstStyle/>
            <a:p>
              <a:endParaRPr lang="en-US"/>
            </a:p>
          </p:txBody>
        </p:sp>
        <p:sp>
          <p:nvSpPr>
            <p:cNvPr id="74" name="Freeform 132">
              <a:extLst>
                <a:ext uri="{FF2B5EF4-FFF2-40B4-BE49-F238E27FC236}">
                  <a16:creationId xmlns:a16="http://schemas.microsoft.com/office/drawing/2014/main" id="{10DDB742-41B1-6F7E-5035-FC2BFFAED516}"/>
                </a:ext>
              </a:extLst>
            </p:cNvPr>
            <p:cNvSpPr/>
            <p:nvPr/>
          </p:nvSpPr>
          <p:spPr>
            <a:xfrm>
              <a:off x="2829763" y="6185687"/>
              <a:ext cx="3429" cy="228"/>
            </a:xfrm>
            <a:custGeom>
              <a:avLst/>
              <a:gdLst>
                <a:gd name="connsiteX0" fmla="*/ 3429 w 3429"/>
                <a:gd name="connsiteY0" fmla="*/ 229 h 228"/>
                <a:gd name="connsiteX1" fmla="*/ 0 w 3429"/>
                <a:gd name="connsiteY1" fmla="*/ 0 h 228"/>
                <a:gd name="connsiteX2" fmla="*/ 3429 w 3429"/>
                <a:gd name="connsiteY2" fmla="*/ 229 h 228"/>
              </a:gdLst>
              <a:ahLst/>
              <a:cxnLst>
                <a:cxn ang="0">
                  <a:pos x="connsiteX0" y="connsiteY0"/>
                </a:cxn>
                <a:cxn ang="0">
                  <a:pos x="connsiteX1" y="connsiteY1"/>
                </a:cxn>
                <a:cxn ang="0">
                  <a:pos x="connsiteX2" y="connsiteY2"/>
                </a:cxn>
              </a:cxnLst>
              <a:rect l="l" t="t" r="r" b="b"/>
              <a:pathLst>
                <a:path w="3429" h="228">
                  <a:moveTo>
                    <a:pt x="3429" y="229"/>
                  </a:moveTo>
                  <a:cubicBezTo>
                    <a:pt x="2286" y="229"/>
                    <a:pt x="1143" y="0"/>
                    <a:pt x="0" y="0"/>
                  </a:cubicBezTo>
                  <a:cubicBezTo>
                    <a:pt x="1143" y="0"/>
                    <a:pt x="2286" y="229"/>
                    <a:pt x="3429" y="229"/>
                  </a:cubicBezTo>
                  <a:close/>
                </a:path>
              </a:pathLst>
            </a:custGeom>
            <a:solidFill>
              <a:srgbClr val="FFFFFF"/>
            </a:solidFill>
            <a:ln w="2286" cap="flat">
              <a:noFill/>
              <a:prstDash val="solid"/>
              <a:miter/>
            </a:ln>
          </p:spPr>
          <p:txBody>
            <a:bodyPr rtlCol="0" anchor="ctr"/>
            <a:lstStyle/>
            <a:p>
              <a:endParaRPr lang="en-US"/>
            </a:p>
          </p:txBody>
        </p:sp>
        <p:sp>
          <p:nvSpPr>
            <p:cNvPr id="75" name="Freeform 133">
              <a:extLst>
                <a:ext uri="{FF2B5EF4-FFF2-40B4-BE49-F238E27FC236}">
                  <a16:creationId xmlns:a16="http://schemas.microsoft.com/office/drawing/2014/main" id="{E5D63FD8-69C2-1F89-99D0-7CFA0FF6F340}"/>
                </a:ext>
              </a:extLst>
            </p:cNvPr>
            <p:cNvSpPr/>
            <p:nvPr/>
          </p:nvSpPr>
          <p:spPr>
            <a:xfrm>
              <a:off x="3765880" y="5762777"/>
              <a:ext cx="2971" cy="8001"/>
            </a:xfrm>
            <a:custGeom>
              <a:avLst/>
              <a:gdLst>
                <a:gd name="connsiteX0" fmla="*/ 0 w 2971"/>
                <a:gd name="connsiteY0" fmla="*/ 0 h 8001"/>
                <a:gd name="connsiteX1" fmla="*/ 2972 w 2971"/>
                <a:gd name="connsiteY1" fmla="*/ 8001 h 8001"/>
                <a:gd name="connsiteX2" fmla="*/ 0 w 2971"/>
                <a:gd name="connsiteY2" fmla="*/ 0 h 8001"/>
              </a:gdLst>
              <a:ahLst/>
              <a:cxnLst>
                <a:cxn ang="0">
                  <a:pos x="connsiteX0" y="connsiteY0"/>
                </a:cxn>
                <a:cxn ang="0">
                  <a:pos x="connsiteX1" y="connsiteY1"/>
                </a:cxn>
                <a:cxn ang="0">
                  <a:pos x="connsiteX2" y="connsiteY2"/>
                </a:cxn>
              </a:cxnLst>
              <a:rect l="l" t="t" r="r" b="b"/>
              <a:pathLst>
                <a:path w="2971" h="8001">
                  <a:moveTo>
                    <a:pt x="0" y="0"/>
                  </a:moveTo>
                  <a:cubicBezTo>
                    <a:pt x="1143" y="2515"/>
                    <a:pt x="2057" y="5258"/>
                    <a:pt x="2972" y="8001"/>
                  </a:cubicBezTo>
                  <a:cubicBezTo>
                    <a:pt x="2057" y="5258"/>
                    <a:pt x="1143" y="2744"/>
                    <a:pt x="0" y="0"/>
                  </a:cubicBezTo>
                  <a:close/>
                </a:path>
              </a:pathLst>
            </a:custGeom>
            <a:solidFill>
              <a:srgbClr val="FFFFFF"/>
            </a:solidFill>
            <a:ln w="2286" cap="flat">
              <a:noFill/>
              <a:prstDash val="solid"/>
              <a:miter/>
            </a:ln>
          </p:spPr>
          <p:txBody>
            <a:bodyPr rtlCol="0" anchor="ctr"/>
            <a:lstStyle/>
            <a:p>
              <a:endParaRPr lang="en-US"/>
            </a:p>
          </p:txBody>
        </p:sp>
        <p:sp>
          <p:nvSpPr>
            <p:cNvPr id="76" name="Freeform 134">
              <a:extLst>
                <a:ext uri="{FF2B5EF4-FFF2-40B4-BE49-F238E27FC236}">
                  <a16:creationId xmlns:a16="http://schemas.microsoft.com/office/drawing/2014/main" id="{02AE3753-7C27-30B3-C8B5-1C72E4C63D1F}"/>
                </a:ext>
              </a:extLst>
            </p:cNvPr>
            <p:cNvSpPr/>
            <p:nvPr/>
          </p:nvSpPr>
          <p:spPr>
            <a:xfrm>
              <a:off x="3762451" y="5755462"/>
              <a:ext cx="3429" cy="7543"/>
            </a:xfrm>
            <a:custGeom>
              <a:avLst/>
              <a:gdLst>
                <a:gd name="connsiteX0" fmla="*/ 0 w 3429"/>
                <a:gd name="connsiteY0" fmla="*/ 0 h 7543"/>
                <a:gd name="connsiteX1" fmla="*/ 3429 w 3429"/>
                <a:gd name="connsiteY1" fmla="*/ 7544 h 7543"/>
                <a:gd name="connsiteX2" fmla="*/ 0 w 3429"/>
                <a:gd name="connsiteY2" fmla="*/ 0 h 7543"/>
              </a:gdLst>
              <a:ahLst/>
              <a:cxnLst>
                <a:cxn ang="0">
                  <a:pos x="connsiteX0" y="connsiteY0"/>
                </a:cxn>
                <a:cxn ang="0">
                  <a:pos x="connsiteX1" y="connsiteY1"/>
                </a:cxn>
                <a:cxn ang="0">
                  <a:pos x="connsiteX2" y="connsiteY2"/>
                </a:cxn>
              </a:cxnLst>
              <a:rect l="l" t="t" r="r" b="b"/>
              <a:pathLst>
                <a:path w="3429" h="7543">
                  <a:moveTo>
                    <a:pt x="0" y="0"/>
                  </a:moveTo>
                  <a:cubicBezTo>
                    <a:pt x="1143" y="2515"/>
                    <a:pt x="2286" y="5029"/>
                    <a:pt x="3429" y="7544"/>
                  </a:cubicBezTo>
                  <a:cubicBezTo>
                    <a:pt x="2286" y="4801"/>
                    <a:pt x="1143" y="2286"/>
                    <a:pt x="0" y="0"/>
                  </a:cubicBezTo>
                  <a:close/>
                </a:path>
              </a:pathLst>
            </a:custGeom>
            <a:solidFill>
              <a:srgbClr val="FFFFFF"/>
            </a:solidFill>
            <a:ln w="2286" cap="flat">
              <a:noFill/>
              <a:prstDash val="solid"/>
              <a:miter/>
            </a:ln>
          </p:spPr>
          <p:txBody>
            <a:bodyPr rtlCol="0" anchor="ctr"/>
            <a:lstStyle/>
            <a:p>
              <a:endParaRPr lang="en-US"/>
            </a:p>
          </p:txBody>
        </p:sp>
        <p:sp>
          <p:nvSpPr>
            <p:cNvPr id="77" name="Freeform 135">
              <a:extLst>
                <a:ext uri="{FF2B5EF4-FFF2-40B4-BE49-F238E27FC236}">
                  <a16:creationId xmlns:a16="http://schemas.microsoft.com/office/drawing/2014/main" id="{1E82AE5B-997E-78A0-A375-BC2B888AB20D}"/>
                </a:ext>
              </a:extLst>
            </p:cNvPr>
            <p:cNvSpPr/>
            <p:nvPr/>
          </p:nvSpPr>
          <p:spPr>
            <a:xfrm>
              <a:off x="3769995" y="5775121"/>
              <a:ext cx="3657" cy="18059"/>
            </a:xfrm>
            <a:custGeom>
              <a:avLst/>
              <a:gdLst>
                <a:gd name="connsiteX0" fmla="*/ 0 w 3657"/>
                <a:gd name="connsiteY0" fmla="*/ 0 h 18059"/>
                <a:gd name="connsiteX1" fmla="*/ 3658 w 3657"/>
                <a:gd name="connsiteY1" fmla="*/ 18059 h 18059"/>
                <a:gd name="connsiteX2" fmla="*/ 0 w 3657"/>
                <a:gd name="connsiteY2" fmla="*/ 0 h 18059"/>
              </a:gdLst>
              <a:ahLst/>
              <a:cxnLst>
                <a:cxn ang="0">
                  <a:pos x="connsiteX0" y="connsiteY0"/>
                </a:cxn>
                <a:cxn ang="0">
                  <a:pos x="connsiteX1" y="connsiteY1"/>
                </a:cxn>
                <a:cxn ang="0">
                  <a:pos x="connsiteX2" y="connsiteY2"/>
                </a:cxn>
              </a:cxnLst>
              <a:rect l="l" t="t" r="r" b="b"/>
              <a:pathLst>
                <a:path w="3657" h="18059">
                  <a:moveTo>
                    <a:pt x="0" y="0"/>
                  </a:moveTo>
                  <a:cubicBezTo>
                    <a:pt x="1600" y="5715"/>
                    <a:pt x="2972" y="11658"/>
                    <a:pt x="3658" y="18059"/>
                  </a:cubicBezTo>
                  <a:cubicBezTo>
                    <a:pt x="2972" y="11658"/>
                    <a:pt x="1600" y="5715"/>
                    <a:pt x="0" y="0"/>
                  </a:cubicBezTo>
                  <a:close/>
                </a:path>
              </a:pathLst>
            </a:custGeom>
            <a:solidFill>
              <a:srgbClr val="FFFFFF"/>
            </a:solidFill>
            <a:ln w="2286" cap="flat">
              <a:noFill/>
              <a:prstDash val="solid"/>
              <a:miter/>
            </a:ln>
          </p:spPr>
          <p:txBody>
            <a:bodyPr rtlCol="0" anchor="ctr"/>
            <a:lstStyle/>
            <a:p>
              <a:endParaRPr lang="en-US"/>
            </a:p>
          </p:txBody>
        </p:sp>
        <p:sp>
          <p:nvSpPr>
            <p:cNvPr id="78" name="Freeform 136">
              <a:extLst>
                <a:ext uri="{FF2B5EF4-FFF2-40B4-BE49-F238E27FC236}">
                  <a16:creationId xmlns:a16="http://schemas.microsoft.com/office/drawing/2014/main" id="{E87403DB-CC95-49C5-2608-9E2E3EFB9978}"/>
                </a:ext>
              </a:extLst>
            </p:cNvPr>
            <p:cNvSpPr/>
            <p:nvPr/>
          </p:nvSpPr>
          <p:spPr>
            <a:xfrm>
              <a:off x="3497732" y="6038469"/>
              <a:ext cx="2286" cy="23088"/>
            </a:xfrm>
            <a:custGeom>
              <a:avLst/>
              <a:gdLst>
                <a:gd name="connsiteX0" fmla="*/ 2286 w 2286"/>
                <a:gd name="connsiteY0" fmla="*/ 0 h 23088"/>
                <a:gd name="connsiteX1" fmla="*/ 0 w 2286"/>
                <a:gd name="connsiteY1" fmla="*/ 23089 h 23088"/>
                <a:gd name="connsiteX2" fmla="*/ 2286 w 2286"/>
                <a:gd name="connsiteY2" fmla="*/ 0 h 23088"/>
              </a:gdLst>
              <a:ahLst/>
              <a:cxnLst>
                <a:cxn ang="0">
                  <a:pos x="connsiteX0" y="connsiteY0"/>
                </a:cxn>
                <a:cxn ang="0">
                  <a:pos x="connsiteX1" y="connsiteY1"/>
                </a:cxn>
                <a:cxn ang="0">
                  <a:pos x="connsiteX2" y="connsiteY2"/>
                </a:cxn>
              </a:cxnLst>
              <a:rect l="l" t="t" r="r" b="b"/>
              <a:pathLst>
                <a:path w="2286" h="23088">
                  <a:moveTo>
                    <a:pt x="2286" y="0"/>
                  </a:moveTo>
                  <a:cubicBezTo>
                    <a:pt x="1829" y="7772"/>
                    <a:pt x="1143" y="15316"/>
                    <a:pt x="0" y="23089"/>
                  </a:cubicBezTo>
                  <a:cubicBezTo>
                    <a:pt x="1143" y="15316"/>
                    <a:pt x="1829" y="7772"/>
                    <a:pt x="2286" y="0"/>
                  </a:cubicBezTo>
                  <a:close/>
                </a:path>
              </a:pathLst>
            </a:custGeom>
            <a:solidFill>
              <a:srgbClr val="FFFFFF"/>
            </a:solidFill>
            <a:ln w="2286" cap="flat">
              <a:noFill/>
              <a:prstDash val="solid"/>
              <a:miter/>
            </a:ln>
          </p:spPr>
          <p:txBody>
            <a:bodyPr rtlCol="0" anchor="ctr"/>
            <a:lstStyle/>
            <a:p>
              <a:endParaRPr lang="en-US"/>
            </a:p>
          </p:txBody>
        </p:sp>
        <p:sp>
          <p:nvSpPr>
            <p:cNvPr id="79" name="Freeform 137">
              <a:extLst>
                <a:ext uri="{FF2B5EF4-FFF2-40B4-BE49-F238E27FC236}">
                  <a16:creationId xmlns:a16="http://schemas.microsoft.com/office/drawing/2014/main" id="{56F31A0E-8612-FE01-23F3-2B7064570457}"/>
                </a:ext>
              </a:extLst>
            </p:cNvPr>
            <p:cNvSpPr/>
            <p:nvPr/>
          </p:nvSpPr>
          <p:spPr>
            <a:xfrm>
              <a:off x="2757068" y="6025210"/>
              <a:ext cx="228" cy="11658"/>
            </a:xfrm>
            <a:custGeom>
              <a:avLst/>
              <a:gdLst>
                <a:gd name="connsiteX0" fmla="*/ 229 w 228"/>
                <a:gd name="connsiteY0" fmla="*/ 11659 h 11658"/>
                <a:gd name="connsiteX1" fmla="*/ 0 w 228"/>
                <a:gd name="connsiteY1" fmla="*/ 0 h 11658"/>
                <a:gd name="connsiteX2" fmla="*/ 229 w 228"/>
                <a:gd name="connsiteY2" fmla="*/ 11659 h 11658"/>
              </a:gdLst>
              <a:ahLst/>
              <a:cxnLst>
                <a:cxn ang="0">
                  <a:pos x="connsiteX0" y="connsiteY0"/>
                </a:cxn>
                <a:cxn ang="0">
                  <a:pos x="connsiteX1" y="connsiteY1"/>
                </a:cxn>
                <a:cxn ang="0">
                  <a:pos x="connsiteX2" y="connsiteY2"/>
                </a:cxn>
              </a:cxnLst>
              <a:rect l="l" t="t" r="r" b="b"/>
              <a:pathLst>
                <a:path w="228" h="11658">
                  <a:moveTo>
                    <a:pt x="229" y="11659"/>
                  </a:moveTo>
                  <a:cubicBezTo>
                    <a:pt x="229" y="7773"/>
                    <a:pt x="229" y="3886"/>
                    <a:pt x="0" y="0"/>
                  </a:cubicBezTo>
                  <a:cubicBezTo>
                    <a:pt x="229" y="3886"/>
                    <a:pt x="229" y="7773"/>
                    <a:pt x="229" y="11659"/>
                  </a:cubicBezTo>
                  <a:close/>
                </a:path>
              </a:pathLst>
            </a:custGeom>
            <a:solidFill>
              <a:srgbClr val="FFFFFF"/>
            </a:solidFill>
            <a:ln w="2286" cap="flat">
              <a:noFill/>
              <a:prstDash val="solid"/>
              <a:miter/>
            </a:ln>
          </p:spPr>
          <p:txBody>
            <a:bodyPr rtlCol="0" anchor="ctr"/>
            <a:lstStyle/>
            <a:p>
              <a:endParaRPr lang="en-US"/>
            </a:p>
          </p:txBody>
        </p:sp>
        <p:sp>
          <p:nvSpPr>
            <p:cNvPr id="80" name="Freeform 138">
              <a:extLst>
                <a:ext uri="{FF2B5EF4-FFF2-40B4-BE49-F238E27FC236}">
                  <a16:creationId xmlns:a16="http://schemas.microsoft.com/office/drawing/2014/main" id="{31D9C187-55EE-017A-5AB5-868572C7909B}"/>
                </a:ext>
              </a:extLst>
            </p:cNvPr>
            <p:cNvSpPr/>
            <p:nvPr/>
          </p:nvSpPr>
          <p:spPr>
            <a:xfrm>
              <a:off x="2863824" y="6187516"/>
              <a:ext cx="8915" cy="228"/>
            </a:xfrm>
            <a:custGeom>
              <a:avLst/>
              <a:gdLst>
                <a:gd name="connsiteX0" fmla="*/ 8915 w 8915"/>
                <a:gd name="connsiteY0" fmla="*/ 229 h 228"/>
                <a:gd name="connsiteX1" fmla="*/ 0 w 8915"/>
                <a:gd name="connsiteY1" fmla="*/ 0 h 228"/>
                <a:gd name="connsiteX2" fmla="*/ 8915 w 8915"/>
                <a:gd name="connsiteY2" fmla="*/ 229 h 228"/>
              </a:gdLst>
              <a:ahLst/>
              <a:cxnLst>
                <a:cxn ang="0">
                  <a:pos x="connsiteX0" y="connsiteY0"/>
                </a:cxn>
                <a:cxn ang="0">
                  <a:pos x="connsiteX1" y="connsiteY1"/>
                </a:cxn>
                <a:cxn ang="0">
                  <a:pos x="connsiteX2" y="connsiteY2"/>
                </a:cxn>
              </a:cxnLst>
              <a:rect l="l" t="t" r="r" b="b"/>
              <a:pathLst>
                <a:path w="8915" h="228">
                  <a:moveTo>
                    <a:pt x="8915" y="229"/>
                  </a:moveTo>
                  <a:cubicBezTo>
                    <a:pt x="5944" y="229"/>
                    <a:pt x="2972" y="0"/>
                    <a:pt x="0" y="0"/>
                  </a:cubicBezTo>
                  <a:cubicBezTo>
                    <a:pt x="2972" y="0"/>
                    <a:pt x="5944" y="0"/>
                    <a:pt x="8915" y="229"/>
                  </a:cubicBezTo>
                  <a:close/>
                </a:path>
              </a:pathLst>
            </a:custGeom>
            <a:solidFill>
              <a:srgbClr val="FFFFFF"/>
            </a:solidFill>
            <a:ln w="2286" cap="flat">
              <a:noFill/>
              <a:prstDash val="solid"/>
              <a:miter/>
            </a:ln>
          </p:spPr>
          <p:txBody>
            <a:bodyPr rtlCol="0" anchor="ctr"/>
            <a:lstStyle/>
            <a:p>
              <a:endParaRPr lang="en-US"/>
            </a:p>
          </p:txBody>
        </p:sp>
        <p:sp>
          <p:nvSpPr>
            <p:cNvPr id="81" name="Freeform 139">
              <a:extLst>
                <a:ext uri="{FF2B5EF4-FFF2-40B4-BE49-F238E27FC236}">
                  <a16:creationId xmlns:a16="http://schemas.microsoft.com/office/drawing/2014/main" id="{4709493A-FA04-568E-7873-8DC951F1AA77}"/>
                </a:ext>
              </a:extLst>
            </p:cNvPr>
            <p:cNvSpPr/>
            <p:nvPr/>
          </p:nvSpPr>
          <p:spPr>
            <a:xfrm>
              <a:off x="3057448" y="618957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82" name="Freeform 140">
              <a:extLst>
                <a:ext uri="{FF2B5EF4-FFF2-40B4-BE49-F238E27FC236}">
                  <a16:creationId xmlns:a16="http://schemas.microsoft.com/office/drawing/2014/main" id="{E6A75B6C-7D2F-45A3-D821-0AFAB7F48CBF}"/>
                </a:ext>
              </a:extLst>
            </p:cNvPr>
            <p:cNvSpPr/>
            <p:nvPr/>
          </p:nvSpPr>
          <p:spPr>
            <a:xfrm>
              <a:off x="3097682" y="6189573"/>
              <a:ext cx="6629" cy="2286"/>
            </a:xfrm>
            <a:custGeom>
              <a:avLst/>
              <a:gdLst>
                <a:gd name="connsiteX0" fmla="*/ 6629 w 6629"/>
                <a:gd name="connsiteY0" fmla="*/ 0 h 2286"/>
                <a:gd name="connsiteX1" fmla="*/ 0 w 6629"/>
                <a:gd name="connsiteY1" fmla="*/ 0 h 2286"/>
                <a:gd name="connsiteX2" fmla="*/ 6629 w 6629"/>
                <a:gd name="connsiteY2" fmla="*/ 0 h 2286"/>
              </a:gdLst>
              <a:ahLst/>
              <a:cxnLst>
                <a:cxn ang="0">
                  <a:pos x="connsiteX0" y="connsiteY0"/>
                </a:cxn>
                <a:cxn ang="0">
                  <a:pos x="connsiteX1" y="connsiteY1"/>
                </a:cxn>
                <a:cxn ang="0">
                  <a:pos x="connsiteX2" y="connsiteY2"/>
                </a:cxn>
              </a:cxnLst>
              <a:rect l="l" t="t" r="r" b="b"/>
              <a:pathLst>
                <a:path w="6629" h="2286">
                  <a:moveTo>
                    <a:pt x="6629" y="0"/>
                  </a:moveTo>
                  <a:cubicBezTo>
                    <a:pt x="4343" y="0"/>
                    <a:pt x="2057" y="0"/>
                    <a:pt x="0" y="0"/>
                  </a:cubicBezTo>
                  <a:cubicBezTo>
                    <a:pt x="2057" y="0"/>
                    <a:pt x="4343" y="0"/>
                    <a:pt x="6629" y="0"/>
                  </a:cubicBezTo>
                  <a:close/>
                </a:path>
              </a:pathLst>
            </a:custGeom>
            <a:solidFill>
              <a:srgbClr val="FFFFFF"/>
            </a:solidFill>
            <a:ln w="2286" cap="flat">
              <a:noFill/>
              <a:prstDash val="solid"/>
              <a:miter/>
            </a:ln>
          </p:spPr>
          <p:txBody>
            <a:bodyPr rtlCol="0" anchor="ctr"/>
            <a:lstStyle/>
            <a:p>
              <a:endParaRPr lang="en-US"/>
            </a:p>
          </p:txBody>
        </p:sp>
        <p:sp>
          <p:nvSpPr>
            <p:cNvPr id="83" name="Freeform 141">
              <a:extLst>
                <a:ext uri="{FF2B5EF4-FFF2-40B4-BE49-F238E27FC236}">
                  <a16:creationId xmlns:a16="http://schemas.microsoft.com/office/drawing/2014/main" id="{F1FEC475-22FC-DAC4-7A40-A4BCAAE7AE2B}"/>
                </a:ext>
              </a:extLst>
            </p:cNvPr>
            <p:cNvSpPr/>
            <p:nvPr/>
          </p:nvSpPr>
          <p:spPr>
            <a:xfrm>
              <a:off x="2836849" y="6186144"/>
              <a:ext cx="7086" cy="457"/>
            </a:xfrm>
            <a:custGeom>
              <a:avLst/>
              <a:gdLst>
                <a:gd name="connsiteX0" fmla="*/ 7087 w 7086"/>
                <a:gd name="connsiteY0" fmla="*/ 457 h 457"/>
                <a:gd name="connsiteX1" fmla="*/ 0 w 7086"/>
                <a:gd name="connsiteY1" fmla="*/ 0 h 457"/>
                <a:gd name="connsiteX2" fmla="*/ 7087 w 7086"/>
                <a:gd name="connsiteY2" fmla="*/ 457 h 457"/>
              </a:gdLst>
              <a:ahLst/>
              <a:cxnLst>
                <a:cxn ang="0">
                  <a:pos x="connsiteX0" y="connsiteY0"/>
                </a:cxn>
                <a:cxn ang="0">
                  <a:pos x="connsiteX1" y="connsiteY1"/>
                </a:cxn>
                <a:cxn ang="0">
                  <a:pos x="connsiteX2" y="connsiteY2"/>
                </a:cxn>
              </a:cxnLst>
              <a:rect l="l" t="t" r="r" b="b"/>
              <a:pathLst>
                <a:path w="7086" h="457">
                  <a:moveTo>
                    <a:pt x="7087" y="457"/>
                  </a:moveTo>
                  <a:cubicBezTo>
                    <a:pt x="4572" y="228"/>
                    <a:pt x="2286" y="228"/>
                    <a:pt x="0" y="0"/>
                  </a:cubicBezTo>
                  <a:cubicBezTo>
                    <a:pt x="2057" y="228"/>
                    <a:pt x="4572" y="228"/>
                    <a:pt x="7087" y="457"/>
                  </a:cubicBezTo>
                  <a:close/>
                </a:path>
              </a:pathLst>
            </a:custGeom>
            <a:solidFill>
              <a:srgbClr val="FFFFFF"/>
            </a:solidFill>
            <a:ln w="2286" cap="flat">
              <a:noFill/>
              <a:prstDash val="solid"/>
              <a:miter/>
            </a:ln>
          </p:spPr>
          <p:txBody>
            <a:bodyPr rtlCol="0" anchor="ctr"/>
            <a:lstStyle/>
            <a:p>
              <a:endParaRPr lang="en-US"/>
            </a:p>
          </p:txBody>
        </p:sp>
        <p:sp>
          <p:nvSpPr>
            <p:cNvPr id="84" name="Freeform 142">
              <a:extLst>
                <a:ext uri="{FF2B5EF4-FFF2-40B4-BE49-F238E27FC236}">
                  <a16:creationId xmlns:a16="http://schemas.microsoft.com/office/drawing/2014/main" id="{53F67EE9-C896-7414-8ACE-FEC55264A13E}"/>
                </a:ext>
              </a:extLst>
            </p:cNvPr>
            <p:cNvSpPr/>
            <p:nvPr/>
          </p:nvSpPr>
          <p:spPr>
            <a:xfrm>
              <a:off x="2843936" y="6186373"/>
              <a:ext cx="3886" cy="228"/>
            </a:xfrm>
            <a:custGeom>
              <a:avLst/>
              <a:gdLst>
                <a:gd name="connsiteX0" fmla="*/ 3886 w 3886"/>
                <a:gd name="connsiteY0" fmla="*/ 229 h 228"/>
                <a:gd name="connsiteX1" fmla="*/ 0 w 3886"/>
                <a:gd name="connsiteY1" fmla="*/ 0 h 228"/>
                <a:gd name="connsiteX2" fmla="*/ 3886 w 3886"/>
                <a:gd name="connsiteY2" fmla="*/ 229 h 228"/>
              </a:gdLst>
              <a:ahLst/>
              <a:cxnLst>
                <a:cxn ang="0">
                  <a:pos x="connsiteX0" y="connsiteY0"/>
                </a:cxn>
                <a:cxn ang="0">
                  <a:pos x="connsiteX1" y="connsiteY1"/>
                </a:cxn>
                <a:cxn ang="0">
                  <a:pos x="connsiteX2" y="connsiteY2"/>
                </a:cxn>
              </a:cxnLst>
              <a:rect l="l" t="t" r="r" b="b"/>
              <a:pathLst>
                <a:path w="3886" h="228">
                  <a:moveTo>
                    <a:pt x="3886" y="229"/>
                  </a:moveTo>
                  <a:cubicBezTo>
                    <a:pt x="2515" y="229"/>
                    <a:pt x="1143" y="0"/>
                    <a:pt x="0" y="0"/>
                  </a:cubicBezTo>
                  <a:cubicBezTo>
                    <a:pt x="1143" y="229"/>
                    <a:pt x="2515" y="229"/>
                    <a:pt x="3886" y="229"/>
                  </a:cubicBezTo>
                  <a:close/>
                </a:path>
              </a:pathLst>
            </a:custGeom>
            <a:solidFill>
              <a:srgbClr val="FFFFFF"/>
            </a:solidFill>
            <a:ln w="2286" cap="flat">
              <a:noFill/>
              <a:prstDash val="solid"/>
              <a:miter/>
            </a:ln>
          </p:spPr>
          <p:txBody>
            <a:bodyPr rtlCol="0" anchor="ctr"/>
            <a:lstStyle/>
            <a:p>
              <a:endParaRPr lang="en-US"/>
            </a:p>
          </p:txBody>
        </p:sp>
        <p:sp>
          <p:nvSpPr>
            <p:cNvPr id="85" name="Freeform 143">
              <a:extLst>
                <a:ext uri="{FF2B5EF4-FFF2-40B4-BE49-F238E27FC236}">
                  <a16:creationId xmlns:a16="http://schemas.microsoft.com/office/drawing/2014/main" id="{F9FDE9FD-D673-1BED-E6A7-0AD92207BACB}"/>
                </a:ext>
              </a:extLst>
            </p:cNvPr>
            <p:cNvSpPr/>
            <p:nvPr/>
          </p:nvSpPr>
          <p:spPr>
            <a:xfrm>
              <a:off x="3285820" y="6187973"/>
              <a:ext cx="11658" cy="228"/>
            </a:xfrm>
            <a:custGeom>
              <a:avLst/>
              <a:gdLst>
                <a:gd name="connsiteX0" fmla="*/ 11659 w 11658"/>
                <a:gd name="connsiteY0" fmla="*/ 0 h 228"/>
                <a:gd name="connsiteX1" fmla="*/ 0 w 11658"/>
                <a:gd name="connsiteY1" fmla="*/ 229 h 228"/>
                <a:gd name="connsiteX2" fmla="*/ 11659 w 11658"/>
                <a:gd name="connsiteY2" fmla="*/ 0 h 228"/>
              </a:gdLst>
              <a:ahLst/>
              <a:cxnLst>
                <a:cxn ang="0">
                  <a:pos x="connsiteX0" y="connsiteY0"/>
                </a:cxn>
                <a:cxn ang="0">
                  <a:pos x="connsiteX1" y="connsiteY1"/>
                </a:cxn>
                <a:cxn ang="0">
                  <a:pos x="connsiteX2" y="connsiteY2"/>
                </a:cxn>
              </a:cxnLst>
              <a:rect l="l" t="t" r="r" b="b"/>
              <a:pathLst>
                <a:path w="11658" h="228">
                  <a:moveTo>
                    <a:pt x="11659" y="0"/>
                  </a:moveTo>
                  <a:cubicBezTo>
                    <a:pt x="7772" y="0"/>
                    <a:pt x="3886" y="0"/>
                    <a:pt x="0" y="229"/>
                  </a:cubicBezTo>
                  <a:cubicBezTo>
                    <a:pt x="3886" y="229"/>
                    <a:pt x="7772" y="0"/>
                    <a:pt x="11659" y="0"/>
                  </a:cubicBezTo>
                  <a:close/>
                </a:path>
              </a:pathLst>
            </a:custGeom>
            <a:solidFill>
              <a:srgbClr val="FFFFFF"/>
            </a:solidFill>
            <a:ln w="2286" cap="flat">
              <a:noFill/>
              <a:prstDash val="solid"/>
              <a:miter/>
            </a:ln>
          </p:spPr>
          <p:txBody>
            <a:bodyPr rtlCol="0" anchor="ctr"/>
            <a:lstStyle/>
            <a:p>
              <a:endParaRPr lang="en-US"/>
            </a:p>
          </p:txBody>
        </p:sp>
        <p:sp>
          <p:nvSpPr>
            <p:cNvPr id="86" name="Freeform 144">
              <a:extLst>
                <a:ext uri="{FF2B5EF4-FFF2-40B4-BE49-F238E27FC236}">
                  <a16:creationId xmlns:a16="http://schemas.microsoft.com/office/drawing/2014/main" id="{E08C8290-C26D-416A-1E0C-A457CA32B8DE}"/>
                </a:ext>
              </a:extLst>
            </p:cNvPr>
            <p:cNvSpPr/>
            <p:nvPr/>
          </p:nvSpPr>
          <p:spPr>
            <a:xfrm>
              <a:off x="3461842" y="5510631"/>
              <a:ext cx="15773" cy="7772"/>
            </a:xfrm>
            <a:custGeom>
              <a:avLst/>
              <a:gdLst>
                <a:gd name="connsiteX0" fmla="*/ 0 w 15773"/>
                <a:gd name="connsiteY0" fmla="*/ 0 h 7772"/>
                <a:gd name="connsiteX1" fmla="*/ 15773 w 15773"/>
                <a:gd name="connsiteY1" fmla="*/ 7772 h 7772"/>
                <a:gd name="connsiteX2" fmla="*/ 0 w 15773"/>
                <a:gd name="connsiteY2" fmla="*/ 0 h 7772"/>
              </a:gdLst>
              <a:ahLst/>
              <a:cxnLst>
                <a:cxn ang="0">
                  <a:pos x="connsiteX0" y="connsiteY0"/>
                </a:cxn>
                <a:cxn ang="0">
                  <a:pos x="connsiteX1" y="connsiteY1"/>
                </a:cxn>
                <a:cxn ang="0">
                  <a:pos x="connsiteX2" y="connsiteY2"/>
                </a:cxn>
              </a:cxnLst>
              <a:rect l="l" t="t" r="r" b="b"/>
              <a:pathLst>
                <a:path w="15773" h="7772">
                  <a:moveTo>
                    <a:pt x="0" y="0"/>
                  </a:moveTo>
                  <a:cubicBezTo>
                    <a:pt x="5944" y="2057"/>
                    <a:pt x="11201" y="4800"/>
                    <a:pt x="15773" y="7772"/>
                  </a:cubicBezTo>
                  <a:cubicBezTo>
                    <a:pt x="11201" y="4800"/>
                    <a:pt x="5944" y="2057"/>
                    <a:pt x="0" y="0"/>
                  </a:cubicBezTo>
                  <a:close/>
                </a:path>
              </a:pathLst>
            </a:custGeom>
            <a:solidFill>
              <a:srgbClr val="FFFFFF"/>
            </a:solidFill>
            <a:ln w="2286" cap="flat">
              <a:noFill/>
              <a:prstDash val="solid"/>
              <a:miter/>
            </a:ln>
          </p:spPr>
          <p:txBody>
            <a:bodyPr rtlCol="0" anchor="ctr"/>
            <a:lstStyle/>
            <a:p>
              <a:endParaRPr lang="en-US"/>
            </a:p>
          </p:txBody>
        </p:sp>
        <p:sp>
          <p:nvSpPr>
            <p:cNvPr id="87" name="Freeform 145">
              <a:extLst>
                <a:ext uri="{FF2B5EF4-FFF2-40B4-BE49-F238E27FC236}">
                  <a16:creationId xmlns:a16="http://schemas.microsoft.com/office/drawing/2014/main" id="{CDECCEFC-BC0B-0809-3C16-4DB1DB24B89B}"/>
                </a:ext>
              </a:extLst>
            </p:cNvPr>
            <p:cNvSpPr/>
            <p:nvPr/>
          </p:nvSpPr>
          <p:spPr>
            <a:xfrm>
              <a:off x="3484245" y="6122365"/>
              <a:ext cx="2971" cy="15087"/>
            </a:xfrm>
            <a:custGeom>
              <a:avLst/>
              <a:gdLst>
                <a:gd name="connsiteX0" fmla="*/ 2972 w 2971"/>
                <a:gd name="connsiteY0" fmla="*/ 0 h 15087"/>
                <a:gd name="connsiteX1" fmla="*/ 0 w 2971"/>
                <a:gd name="connsiteY1" fmla="*/ 15088 h 15087"/>
                <a:gd name="connsiteX2" fmla="*/ 2972 w 2971"/>
                <a:gd name="connsiteY2" fmla="*/ 0 h 15087"/>
              </a:gdLst>
              <a:ahLst/>
              <a:cxnLst>
                <a:cxn ang="0">
                  <a:pos x="connsiteX0" y="connsiteY0"/>
                </a:cxn>
                <a:cxn ang="0">
                  <a:pos x="connsiteX1" y="connsiteY1"/>
                </a:cxn>
                <a:cxn ang="0">
                  <a:pos x="connsiteX2" y="connsiteY2"/>
                </a:cxn>
              </a:cxnLst>
              <a:rect l="l" t="t" r="r" b="b"/>
              <a:pathLst>
                <a:path w="2971" h="15087">
                  <a:moveTo>
                    <a:pt x="2972" y="0"/>
                  </a:moveTo>
                  <a:cubicBezTo>
                    <a:pt x="2057" y="5029"/>
                    <a:pt x="914" y="10059"/>
                    <a:pt x="0" y="15088"/>
                  </a:cubicBezTo>
                  <a:cubicBezTo>
                    <a:pt x="1143" y="10059"/>
                    <a:pt x="2057" y="5029"/>
                    <a:pt x="2972" y="0"/>
                  </a:cubicBezTo>
                  <a:close/>
                </a:path>
              </a:pathLst>
            </a:custGeom>
            <a:solidFill>
              <a:srgbClr val="FFFFFF"/>
            </a:solidFill>
            <a:ln w="2286" cap="flat">
              <a:noFill/>
              <a:prstDash val="solid"/>
              <a:miter/>
            </a:ln>
          </p:spPr>
          <p:txBody>
            <a:bodyPr rtlCol="0" anchor="ctr"/>
            <a:lstStyle/>
            <a:p>
              <a:endParaRPr lang="en-US"/>
            </a:p>
          </p:txBody>
        </p:sp>
        <p:sp>
          <p:nvSpPr>
            <p:cNvPr id="88" name="Freeform 146">
              <a:extLst>
                <a:ext uri="{FF2B5EF4-FFF2-40B4-BE49-F238E27FC236}">
                  <a16:creationId xmlns:a16="http://schemas.microsoft.com/office/drawing/2014/main" id="{CD37F4BF-048D-5102-12B0-9007F3CA64BC}"/>
                </a:ext>
              </a:extLst>
            </p:cNvPr>
            <p:cNvSpPr/>
            <p:nvPr/>
          </p:nvSpPr>
          <p:spPr>
            <a:xfrm>
              <a:off x="3500475" y="5993206"/>
              <a:ext cx="685" cy="14630"/>
            </a:xfrm>
            <a:custGeom>
              <a:avLst/>
              <a:gdLst>
                <a:gd name="connsiteX0" fmla="*/ 686 w 685"/>
                <a:gd name="connsiteY0" fmla="*/ 0 h 14630"/>
                <a:gd name="connsiteX1" fmla="*/ 0 w 685"/>
                <a:gd name="connsiteY1" fmla="*/ 14631 h 14630"/>
                <a:gd name="connsiteX2" fmla="*/ 686 w 685"/>
                <a:gd name="connsiteY2" fmla="*/ 0 h 14630"/>
              </a:gdLst>
              <a:ahLst/>
              <a:cxnLst>
                <a:cxn ang="0">
                  <a:pos x="connsiteX0" y="connsiteY0"/>
                </a:cxn>
                <a:cxn ang="0">
                  <a:pos x="connsiteX1" y="connsiteY1"/>
                </a:cxn>
                <a:cxn ang="0">
                  <a:pos x="connsiteX2" y="connsiteY2"/>
                </a:cxn>
              </a:cxnLst>
              <a:rect l="l" t="t" r="r" b="b"/>
              <a:pathLst>
                <a:path w="685" h="14630">
                  <a:moveTo>
                    <a:pt x="686" y="0"/>
                  </a:moveTo>
                  <a:cubicBezTo>
                    <a:pt x="229" y="4801"/>
                    <a:pt x="0" y="9830"/>
                    <a:pt x="0" y="14631"/>
                  </a:cubicBezTo>
                  <a:cubicBezTo>
                    <a:pt x="0" y="9601"/>
                    <a:pt x="229" y="4801"/>
                    <a:pt x="686" y="0"/>
                  </a:cubicBezTo>
                  <a:close/>
                </a:path>
              </a:pathLst>
            </a:custGeom>
            <a:solidFill>
              <a:srgbClr val="FFFFFF"/>
            </a:solidFill>
            <a:ln w="2286" cap="flat">
              <a:noFill/>
              <a:prstDash val="solid"/>
              <a:miter/>
            </a:ln>
          </p:spPr>
          <p:txBody>
            <a:bodyPr rtlCol="0" anchor="ctr"/>
            <a:lstStyle/>
            <a:p>
              <a:endParaRPr lang="en-US"/>
            </a:p>
          </p:txBody>
        </p:sp>
        <p:sp>
          <p:nvSpPr>
            <p:cNvPr id="89" name="Freeform 147">
              <a:extLst>
                <a:ext uri="{FF2B5EF4-FFF2-40B4-BE49-F238E27FC236}">
                  <a16:creationId xmlns:a16="http://schemas.microsoft.com/office/drawing/2014/main" id="{3C116923-9B77-FF4F-A8EE-57FE8994BD1F}"/>
                </a:ext>
              </a:extLst>
            </p:cNvPr>
            <p:cNvSpPr/>
            <p:nvPr/>
          </p:nvSpPr>
          <p:spPr>
            <a:xfrm>
              <a:off x="3375431" y="6186830"/>
              <a:ext cx="8686" cy="228"/>
            </a:xfrm>
            <a:custGeom>
              <a:avLst/>
              <a:gdLst>
                <a:gd name="connsiteX0" fmla="*/ 8687 w 8686"/>
                <a:gd name="connsiteY0" fmla="*/ 0 h 228"/>
                <a:gd name="connsiteX1" fmla="*/ 0 w 8686"/>
                <a:gd name="connsiteY1" fmla="*/ 229 h 228"/>
                <a:gd name="connsiteX2" fmla="*/ 8687 w 8686"/>
                <a:gd name="connsiteY2" fmla="*/ 0 h 228"/>
              </a:gdLst>
              <a:ahLst/>
              <a:cxnLst>
                <a:cxn ang="0">
                  <a:pos x="connsiteX0" y="connsiteY0"/>
                </a:cxn>
                <a:cxn ang="0">
                  <a:pos x="connsiteX1" y="connsiteY1"/>
                </a:cxn>
                <a:cxn ang="0">
                  <a:pos x="connsiteX2" y="connsiteY2"/>
                </a:cxn>
              </a:cxnLst>
              <a:rect l="l" t="t" r="r" b="b"/>
              <a:pathLst>
                <a:path w="8686" h="228">
                  <a:moveTo>
                    <a:pt x="8687" y="0"/>
                  </a:moveTo>
                  <a:cubicBezTo>
                    <a:pt x="5944" y="0"/>
                    <a:pt x="2972" y="0"/>
                    <a:pt x="0" y="229"/>
                  </a:cubicBezTo>
                  <a:cubicBezTo>
                    <a:pt x="2972" y="229"/>
                    <a:pt x="5944" y="0"/>
                    <a:pt x="8687" y="0"/>
                  </a:cubicBezTo>
                  <a:close/>
                </a:path>
              </a:pathLst>
            </a:custGeom>
            <a:solidFill>
              <a:srgbClr val="FFFFFF"/>
            </a:solidFill>
            <a:ln w="2286" cap="flat">
              <a:noFill/>
              <a:prstDash val="solid"/>
              <a:miter/>
            </a:ln>
          </p:spPr>
          <p:txBody>
            <a:bodyPr rtlCol="0" anchor="ctr"/>
            <a:lstStyle/>
            <a:p>
              <a:endParaRPr lang="en-US"/>
            </a:p>
          </p:txBody>
        </p:sp>
        <p:sp>
          <p:nvSpPr>
            <p:cNvPr id="90" name="Freeform 148">
              <a:extLst>
                <a:ext uri="{FF2B5EF4-FFF2-40B4-BE49-F238E27FC236}">
                  <a16:creationId xmlns:a16="http://schemas.microsoft.com/office/drawing/2014/main" id="{622355D1-6438-3DC2-5E4B-4C71A81FC0E6}"/>
                </a:ext>
              </a:extLst>
            </p:cNvPr>
            <p:cNvSpPr/>
            <p:nvPr/>
          </p:nvSpPr>
          <p:spPr>
            <a:xfrm>
              <a:off x="3480816" y="6144539"/>
              <a:ext cx="2057" cy="7086"/>
            </a:xfrm>
            <a:custGeom>
              <a:avLst/>
              <a:gdLst>
                <a:gd name="connsiteX0" fmla="*/ 2057 w 2057"/>
                <a:gd name="connsiteY0" fmla="*/ 0 h 7086"/>
                <a:gd name="connsiteX1" fmla="*/ 0 w 2057"/>
                <a:gd name="connsiteY1" fmla="*/ 7087 h 7086"/>
                <a:gd name="connsiteX2" fmla="*/ 2057 w 2057"/>
                <a:gd name="connsiteY2" fmla="*/ 0 h 7086"/>
              </a:gdLst>
              <a:ahLst/>
              <a:cxnLst>
                <a:cxn ang="0">
                  <a:pos x="connsiteX0" y="connsiteY0"/>
                </a:cxn>
                <a:cxn ang="0">
                  <a:pos x="connsiteX1" y="connsiteY1"/>
                </a:cxn>
                <a:cxn ang="0">
                  <a:pos x="connsiteX2" y="connsiteY2"/>
                </a:cxn>
              </a:cxnLst>
              <a:rect l="l" t="t" r="r" b="b"/>
              <a:pathLst>
                <a:path w="2057" h="7086">
                  <a:moveTo>
                    <a:pt x="2057" y="0"/>
                  </a:moveTo>
                  <a:cubicBezTo>
                    <a:pt x="1372" y="2286"/>
                    <a:pt x="914" y="4801"/>
                    <a:pt x="0" y="7087"/>
                  </a:cubicBezTo>
                  <a:cubicBezTo>
                    <a:pt x="914" y="4801"/>
                    <a:pt x="1600" y="2515"/>
                    <a:pt x="2057" y="0"/>
                  </a:cubicBezTo>
                  <a:close/>
                </a:path>
              </a:pathLst>
            </a:custGeom>
            <a:solidFill>
              <a:srgbClr val="FFFFFF"/>
            </a:solidFill>
            <a:ln w="2286" cap="flat">
              <a:noFill/>
              <a:prstDash val="solid"/>
              <a:miter/>
            </a:ln>
          </p:spPr>
          <p:txBody>
            <a:bodyPr rtlCol="0" anchor="ctr"/>
            <a:lstStyle/>
            <a:p>
              <a:endParaRPr lang="en-US"/>
            </a:p>
          </p:txBody>
        </p:sp>
        <p:sp>
          <p:nvSpPr>
            <p:cNvPr id="91" name="Freeform 149">
              <a:extLst>
                <a:ext uri="{FF2B5EF4-FFF2-40B4-BE49-F238E27FC236}">
                  <a16:creationId xmlns:a16="http://schemas.microsoft.com/office/drawing/2014/main" id="{82B1702F-29B4-A8E3-EA73-441514FCAD2D}"/>
                </a:ext>
              </a:extLst>
            </p:cNvPr>
            <p:cNvSpPr/>
            <p:nvPr/>
          </p:nvSpPr>
          <p:spPr>
            <a:xfrm>
              <a:off x="2470632" y="5290943"/>
              <a:ext cx="234315" cy="236525"/>
            </a:xfrm>
            <a:custGeom>
              <a:avLst/>
              <a:gdLst>
                <a:gd name="connsiteX0" fmla="*/ 234315 w 234315"/>
                <a:gd name="connsiteY0" fmla="*/ 123676 h 236525"/>
                <a:gd name="connsiteX1" fmla="*/ 112014 w 234315"/>
                <a:gd name="connsiteY1" fmla="*/ 232 h 236525"/>
                <a:gd name="connsiteX2" fmla="*/ 0 w 234315"/>
                <a:gd name="connsiteY2" fmla="*/ 117733 h 236525"/>
                <a:gd name="connsiteX3" fmla="*/ 119786 w 234315"/>
                <a:gd name="connsiteY3" fmla="*/ 236376 h 236525"/>
                <a:gd name="connsiteX4" fmla="*/ 234315 w 234315"/>
                <a:gd name="connsiteY4" fmla="*/ 123676 h 23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 h="236525">
                  <a:moveTo>
                    <a:pt x="234315" y="123676"/>
                  </a:moveTo>
                  <a:cubicBezTo>
                    <a:pt x="234315" y="72927"/>
                    <a:pt x="180137" y="-4797"/>
                    <a:pt x="112014" y="232"/>
                  </a:cubicBezTo>
                  <a:cubicBezTo>
                    <a:pt x="45491" y="-1596"/>
                    <a:pt x="0" y="50524"/>
                    <a:pt x="0" y="117733"/>
                  </a:cubicBezTo>
                  <a:cubicBezTo>
                    <a:pt x="229" y="190656"/>
                    <a:pt x="49606" y="232490"/>
                    <a:pt x="119786" y="236376"/>
                  </a:cubicBezTo>
                  <a:cubicBezTo>
                    <a:pt x="179222" y="240034"/>
                    <a:pt x="234544" y="176026"/>
                    <a:pt x="234315" y="123676"/>
                  </a:cubicBezTo>
                  <a:close/>
                </a:path>
              </a:pathLst>
            </a:custGeom>
            <a:solidFill>
              <a:srgbClr val="FFFFFF"/>
            </a:solidFill>
            <a:ln w="2286" cap="flat">
              <a:noFill/>
              <a:prstDash val="solid"/>
              <a:miter/>
            </a:ln>
          </p:spPr>
          <p:txBody>
            <a:bodyPr rtlCol="0" anchor="ctr"/>
            <a:lstStyle/>
            <a:p>
              <a:endParaRPr lang="en-US"/>
            </a:p>
          </p:txBody>
        </p:sp>
        <p:sp>
          <p:nvSpPr>
            <p:cNvPr id="92" name="Freeform 150">
              <a:extLst>
                <a:ext uri="{FF2B5EF4-FFF2-40B4-BE49-F238E27FC236}">
                  <a16:creationId xmlns:a16="http://schemas.microsoft.com/office/drawing/2014/main" id="{1975E007-77B4-0C5D-7B08-770214D6B0C4}"/>
                </a:ext>
              </a:extLst>
            </p:cNvPr>
            <p:cNvSpPr/>
            <p:nvPr/>
          </p:nvSpPr>
          <p:spPr>
            <a:xfrm>
              <a:off x="2586810" y="5965591"/>
              <a:ext cx="103616" cy="209454"/>
            </a:xfrm>
            <a:custGeom>
              <a:avLst/>
              <a:gdLst>
                <a:gd name="connsiteX0" fmla="*/ 89334 w 103616"/>
                <a:gd name="connsiteY0" fmla="*/ 1326 h 209454"/>
                <a:gd name="connsiteX1" fmla="*/ 46128 w 103616"/>
                <a:gd name="connsiteY1" fmla="*/ 5670 h 209454"/>
                <a:gd name="connsiteX2" fmla="*/ 34241 w 103616"/>
                <a:gd name="connsiteY2" fmla="*/ 4755 h 209454"/>
                <a:gd name="connsiteX3" fmla="*/ 6352 w 103616"/>
                <a:gd name="connsiteY3" fmla="*/ 30816 h 209454"/>
                <a:gd name="connsiteX4" fmla="*/ 866 w 103616"/>
                <a:gd name="connsiteY4" fmla="*/ 151059 h 209454"/>
                <a:gd name="connsiteX5" fmla="*/ 866 w 103616"/>
                <a:gd name="connsiteY5" fmla="*/ 177348 h 209454"/>
                <a:gd name="connsiteX6" fmla="*/ 28983 w 103616"/>
                <a:gd name="connsiteY6" fmla="*/ 208209 h 209454"/>
                <a:gd name="connsiteX7" fmla="*/ 74932 w 103616"/>
                <a:gd name="connsiteY7" fmla="*/ 186035 h 209454"/>
                <a:gd name="connsiteX8" fmla="*/ 96878 w 103616"/>
                <a:gd name="connsiteY8" fmla="*/ 79736 h 209454"/>
                <a:gd name="connsiteX9" fmla="*/ 103507 w 103616"/>
                <a:gd name="connsiteY9" fmla="*/ 12528 h 209454"/>
                <a:gd name="connsiteX10" fmla="*/ 89334 w 103616"/>
                <a:gd name="connsiteY10" fmla="*/ 1326 h 20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616" h="209454">
                  <a:moveTo>
                    <a:pt x="89334" y="1326"/>
                  </a:moveTo>
                  <a:cubicBezTo>
                    <a:pt x="75161" y="7270"/>
                    <a:pt x="60302" y="4527"/>
                    <a:pt x="46128" y="5670"/>
                  </a:cubicBezTo>
                  <a:cubicBezTo>
                    <a:pt x="42014" y="5441"/>
                    <a:pt x="38127" y="4984"/>
                    <a:pt x="34241" y="4755"/>
                  </a:cubicBezTo>
                  <a:cubicBezTo>
                    <a:pt x="6809" y="3155"/>
                    <a:pt x="7266" y="3155"/>
                    <a:pt x="6352" y="30816"/>
                  </a:cubicBezTo>
                  <a:cubicBezTo>
                    <a:pt x="4980" y="70821"/>
                    <a:pt x="6809" y="111283"/>
                    <a:pt x="866" y="151059"/>
                  </a:cubicBezTo>
                  <a:cubicBezTo>
                    <a:pt x="-506" y="159746"/>
                    <a:pt x="-49" y="168661"/>
                    <a:pt x="866" y="177348"/>
                  </a:cubicBezTo>
                  <a:cubicBezTo>
                    <a:pt x="3380" y="199294"/>
                    <a:pt x="9781" y="205923"/>
                    <a:pt x="28983" y="208209"/>
                  </a:cubicBezTo>
                  <a:cubicBezTo>
                    <a:pt x="61216" y="211638"/>
                    <a:pt x="67160" y="209124"/>
                    <a:pt x="74932" y="186035"/>
                  </a:cubicBezTo>
                  <a:cubicBezTo>
                    <a:pt x="86819" y="151516"/>
                    <a:pt x="91163" y="115626"/>
                    <a:pt x="96878" y="79736"/>
                  </a:cubicBezTo>
                  <a:cubicBezTo>
                    <a:pt x="100307" y="57562"/>
                    <a:pt x="101678" y="34930"/>
                    <a:pt x="103507" y="12528"/>
                  </a:cubicBezTo>
                  <a:cubicBezTo>
                    <a:pt x="104421" y="3155"/>
                    <a:pt x="99621" y="-2789"/>
                    <a:pt x="89334" y="1326"/>
                  </a:cubicBezTo>
                  <a:close/>
                </a:path>
              </a:pathLst>
            </a:custGeom>
            <a:solidFill>
              <a:srgbClr val="FFFFFF"/>
            </a:solidFill>
            <a:ln w="2286" cap="flat">
              <a:noFill/>
              <a:prstDash val="solid"/>
              <a:miter/>
            </a:ln>
          </p:spPr>
          <p:txBody>
            <a:bodyPr rtlCol="0" anchor="ctr"/>
            <a:lstStyle/>
            <a:p>
              <a:endParaRPr lang="en-US"/>
            </a:p>
          </p:txBody>
        </p:sp>
        <p:sp>
          <p:nvSpPr>
            <p:cNvPr id="93" name="Freeform 151">
              <a:extLst>
                <a:ext uri="{FF2B5EF4-FFF2-40B4-BE49-F238E27FC236}">
                  <a16:creationId xmlns:a16="http://schemas.microsoft.com/office/drawing/2014/main" id="{49CC4E89-39DE-879A-BF86-1BA0B4FF23F3}"/>
                </a:ext>
              </a:extLst>
            </p:cNvPr>
            <p:cNvSpPr/>
            <p:nvPr/>
          </p:nvSpPr>
          <p:spPr>
            <a:xfrm>
              <a:off x="2460238" y="5442155"/>
              <a:ext cx="447947" cy="421378"/>
            </a:xfrm>
            <a:custGeom>
              <a:avLst/>
              <a:gdLst>
                <a:gd name="connsiteX0" fmla="*/ 7194 w 447947"/>
                <a:gd name="connsiteY0" fmla="*/ 279702 h 421378"/>
                <a:gd name="connsiteX1" fmla="*/ 12909 w 447947"/>
                <a:gd name="connsiteY1" fmla="*/ 358798 h 421378"/>
                <a:gd name="connsiteX2" fmla="*/ 72802 w 447947"/>
                <a:gd name="connsiteY2" fmla="*/ 414576 h 421378"/>
                <a:gd name="connsiteX3" fmla="*/ 113264 w 447947"/>
                <a:gd name="connsiteY3" fmla="*/ 413205 h 421378"/>
                <a:gd name="connsiteX4" fmla="*/ 105035 w 447947"/>
                <a:gd name="connsiteY4" fmla="*/ 378915 h 421378"/>
                <a:gd name="connsiteX5" fmla="*/ 60000 w 447947"/>
                <a:gd name="connsiteY5" fmla="*/ 320622 h 421378"/>
                <a:gd name="connsiteX6" fmla="*/ 59772 w 447947"/>
                <a:gd name="connsiteY6" fmla="*/ 277645 h 421378"/>
                <a:gd name="connsiteX7" fmla="*/ 92004 w 447947"/>
                <a:gd name="connsiteY7" fmla="*/ 256614 h 421378"/>
                <a:gd name="connsiteX8" fmla="*/ 99548 w 447947"/>
                <a:gd name="connsiteY8" fmla="*/ 252728 h 421378"/>
                <a:gd name="connsiteX9" fmla="*/ 260483 w 447947"/>
                <a:gd name="connsiteY9" fmla="*/ 252956 h 421378"/>
                <a:gd name="connsiteX10" fmla="*/ 277170 w 447947"/>
                <a:gd name="connsiteY10" fmla="*/ 244955 h 421378"/>
                <a:gd name="connsiteX11" fmla="*/ 278771 w 447947"/>
                <a:gd name="connsiteY11" fmla="*/ 215694 h 421378"/>
                <a:gd name="connsiteX12" fmla="*/ 276942 w 447947"/>
                <a:gd name="connsiteY12" fmla="*/ 86078 h 421378"/>
                <a:gd name="connsiteX13" fmla="*/ 285857 w 447947"/>
                <a:gd name="connsiteY13" fmla="*/ 59103 h 421378"/>
                <a:gd name="connsiteX14" fmla="*/ 356952 w 447947"/>
                <a:gd name="connsiteY14" fmla="*/ 61847 h 421378"/>
                <a:gd name="connsiteX15" fmla="*/ 375011 w 447947"/>
                <a:gd name="connsiteY15" fmla="*/ 113282 h 421378"/>
                <a:gd name="connsiteX16" fmla="*/ 379812 w 447947"/>
                <a:gd name="connsiteY16" fmla="*/ 189634 h 421378"/>
                <a:gd name="connsiteX17" fmla="*/ 400614 w 447947"/>
                <a:gd name="connsiteY17" fmla="*/ 218666 h 421378"/>
                <a:gd name="connsiteX18" fmla="*/ 430332 w 447947"/>
                <a:gd name="connsiteY18" fmla="*/ 203121 h 421378"/>
                <a:gd name="connsiteX19" fmla="*/ 439019 w 447947"/>
                <a:gd name="connsiteY19" fmla="*/ 188034 h 421378"/>
                <a:gd name="connsiteX20" fmla="*/ 431933 w 447947"/>
                <a:gd name="connsiteY20" fmla="*/ 70991 h 421378"/>
                <a:gd name="connsiteX21" fmla="*/ 414559 w 447947"/>
                <a:gd name="connsiteY21" fmla="*/ 51560 h 421378"/>
                <a:gd name="connsiteX22" fmla="*/ 277628 w 447947"/>
                <a:gd name="connsiteY22" fmla="*/ 582 h 421378"/>
                <a:gd name="connsiteX23" fmla="*/ 259340 w 447947"/>
                <a:gd name="connsiteY23" fmla="*/ 10412 h 421378"/>
                <a:gd name="connsiteX24" fmla="*/ 255453 w 447947"/>
                <a:gd name="connsiteY24" fmla="*/ 18413 h 421378"/>
                <a:gd name="connsiteX25" fmla="*/ 120579 w 447947"/>
                <a:gd name="connsiteY25" fmla="*/ 104595 h 421378"/>
                <a:gd name="connsiteX26" fmla="*/ 104349 w 447947"/>
                <a:gd name="connsiteY26" fmla="*/ 118311 h 421378"/>
                <a:gd name="connsiteX27" fmla="*/ 28454 w 447947"/>
                <a:gd name="connsiteY27" fmla="*/ 244041 h 421378"/>
                <a:gd name="connsiteX28" fmla="*/ 7194 w 447947"/>
                <a:gd name="connsiteY28" fmla="*/ 279702 h 4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7947" h="421378">
                  <a:moveTo>
                    <a:pt x="7194" y="279702"/>
                  </a:moveTo>
                  <a:cubicBezTo>
                    <a:pt x="-3093" y="306906"/>
                    <a:pt x="-3322" y="333881"/>
                    <a:pt x="12909" y="358798"/>
                  </a:cubicBezTo>
                  <a:cubicBezTo>
                    <a:pt x="28225" y="382115"/>
                    <a:pt x="49256" y="400175"/>
                    <a:pt x="72802" y="414576"/>
                  </a:cubicBezTo>
                  <a:cubicBezTo>
                    <a:pt x="88804" y="424406"/>
                    <a:pt x="106406" y="423263"/>
                    <a:pt x="113264" y="413205"/>
                  </a:cubicBezTo>
                  <a:cubicBezTo>
                    <a:pt x="122865" y="399260"/>
                    <a:pt x="112350" y="388973"/>
                    <a:pt x="105035" y="378915"/>
                  </a:cubicBezTo>
                  <a:cubicBezTo>
                    <a:pt x="90404" y="359255"/>
                    <a:pt x="74631" y="340510"/>
                    <a:pt x="60000" y="320622"/>
                  </a:cubicBezTo>
                  <a:cubicBezTo>
                    <a:pt x="44913" y="299819"/>
                    <a:pt x="45370" y="299591"/>
                    <a:pt x="59772" y="277645"/>
                  </a:cubicBezTo>
                  <a:cubicBezTo>
                    <a:pt x="67544" y="265986"/>
                    <a:pt x="71659" y="249299"/>
                    <a:pt x="92004" y="256614"/>
                  </a:cubicBezTo>
                  <a:cubicBezTo>
                    <a:pt x="93833" y="257300"/>
                    <a:pt x="97491" y="254556"/>
                    <a:pt x="99548" y="252728"/>
                  </a:cubicBezTo>
                  <a:cubicBezTo>
                    <a:pt x="178415" y="196721"/>
                    <a:pt x="246767" y="245184"/>
                    <a:pt x="260483" y="252956"/>
                  </a:cubicBezTo>
                  <a:cubicBezTo>
                    <a:pt x="270770" y="258671"/>
                    <a:pt x="275799" y="254099"/>
                    <a:pt x="277170" y="244955"/>
                  </a:cubicBezTo>
                  <a:cubicBezTo>
                    <a:pt x="278771" y="235354"/>
                    <a:pt x="278542" y="225524"/>
                    <a:pt x="278771" y="215694"/>
                  </a:cubicBezTo>
                  <a:cubicBezTo>
                    <a:pt x="278999" y="196949"/>
                    <a:pt x="277170" y="110767"/>
                    <a:pt x="276942" y="86078"/>
                  </a:cubicBezTo>
                  <a:cubicBezTo>
                    <a:pt x="276942" y="76020"/>
                    <a:pt x="277856" y="66419"/>
                    <a:pt x="285857" y="59103"/>
                  </a:cubicBezTo>
                  <a:cubicBezTo>
                    <a:pt x="299573" y="46073"/>
                    <a:pt x="343464" y="48131"/>
                    <a:pt x="356952" y="61847"/>
                  </a:cubicBezTo>
                  <a:cubicBezTo>
                    <a:pt x="370896" y="76248"/>
                    <a:pt x="375240" y="94079"/>
                    <a:pt x="375011" y="113282"/>
                  </a:cubicBezTo>
                  <a:cubicBezTo>
                    <a:pt x="374554" y="138885"/>
                    <a:pt x="375468" y="164259"/>
                    <a:pt x="379812" y="189634"/>
                  </a:cubicBezTo>
                  <a:cubicBezTo>
                    <a:pt x="382098" y="202436"/>
                    <a:pt x="385527" y="215694"/>
                    <a:pt x="400614" y="218666"/>
                  </a:cubicBezTo>
                  <a:cubicBezTo>
                    <a:pt x="413645" y="221181"/>
                    <a:pt x="422789" y="212265"/>
                    <a:pt x="430332" y="203121"/>
                  </a:cubicBezTo>
                  <a:cubicBezTo>
                    <a:pt x="433990" y="198778"/>
                    <a:pt x="436962" y="193292"/>
                    <a:pt x="439019" y="188034"/>
                  </a:cubicBezTo>
                  <a:cubicBezTo>
                    <a:pt x="454335" y="148029"/>
                    <a:pt x="448620" y="109167"/>
                    <a:pt x="431933" y="70991"/>
                  </a:cubicBezTo>
                  <a:cubicBezTo>
                    <a:pt x="428275" y="62532"/>
                    <a:pt x="422331" y="55903"/>
                    <a:pt x="414559" y="51560"/>
                  </a:cubicBezTo>
                  <a:cubicBezTo>
                    <a:pt x="371811" y="27099"/>
                    <a:pt x="326091" y="10412"/>
                    <a:pt x="277628" y="582"/>
                  </a:cubicBezTo>
                  <a:cubicBezTo>
                    <a:pt x="267798" y="-1476"/>
                    <a:pt x="262769" y="1953"/>
                    <a:pt x="259340" y="10412"/>
                  </a:cubicBezTo>
                  <a:cubicBezTo>
                    <a:pt x="258197" y="13155"/>
                    <a:pt x="256825" y="15669"/>
                    <a:pt x="255453" y="18413"/>
                  </a:cubicBezTo>
                  <a:cubicBezTo>
                    <a:pt x="226193" y="71905"/>
                    <a:pt x="186416" y="108938"/>
                    <a:pt x="120579" y="104595"/>
                  </a:cubicBezTo>
                  <a:cubicBezTo>
                    <a:pt x="109835" y="103909"/>
                    <a:pt x="107549" y="111453"/>
                    <a:pt x="104349" y="118311"/>
                  </a:cubicBezTo>
                  <a:cubicBezTo>
                    <a:pt x="83318" y="162888"/>
                    <a:pt x="56800" y="204036"/>
                    <a:pt x="28454" y="244041"/>
                  </a:cubicBezTo>
                  <a:cubicBezTo>
                    <a:pt x="19767" y="255471"/>
                    <a:pt x="11994" y="266901"/>
                    <a:pt x="7194" y="279702"/>
                  </a:cubicBezTo>
                  <a:close/>
                </a:path>
              </a:pathLst>
            </a:custGeom>
            <a:solidFill>
              <a:srgbClr val="FFFFFF"/>
            </a:solidFill>
            <a:ln w="2286" cap="flat">
              <a:noFill/>
              <a:prstDash val="solid"/>
              <a:miter/>
            </a:ln>
          </p:spPr>
          <p:txBody>
            <a:bodyPr rtlCol="0" anchor="ctr"/>
            <a:lstStyle/>
            <a:p>
              <a:endParaRPr lang="en-US"/>
            </a:p>
          </p:txBody>
        </p:sp>
        <p:sp>
          <p:nvSpPr>
            <p:cNvPr id="94" name="Freeform 152">
              <a:extLst>
                <a:ext uri="{FF2B5EF4-FFF2-40B4-BE49-F238E27FC236}">
                  <a16:creationId xmlns:a16="http://schemas.microsoft.com/office/drawing/2014/main" id="{EDEBDD31-A2B8-F585-1D0F-42518B5E640C}"/>
                </a:ext>
              </a:extLst>
            </p:cNvPr>
            <p:cNvSpPr/>
            <p:nvPr/>
          </p:nvSpPr>
          <p:spPr>
            <a:xfrm>
              <a:off x="3171063" y="5228767"/>
              <a:ext cx="67534" cy="229514"/>
            </a:xfrm>
            <a:custGeom>
              <a:avLst/>
              <a:gdLst>
                <a:gd name="connsiteX0" fmla="*/ 40005 w 67534"/>
                <a:gd name="connsiteY0" fmla="*/ 229514 h 229514"/>
                <a:gd name="connsiteX1" fmla="*/ 40005 w 67534"/>
                <a:gd name="connsiteY1" fmla="*/ 229514 h 229514"/>
                <a:gd name="connsiteX2" fmla="*/ 40005 w 67534"/>
                <a:gd name="connsiteY2" fmla="*/ 225857 h 229514"/>
                <a:gd name="connsiteX3" fmla="*/ 40005 w 67534"/>
                <a:gd name="connsiteY3" fmla="*/ 225857 h 229514"/>
                <a:gd name="connsiteX4" fmla="*/ 40234 w 67534"/>
                <a:gd name="connsiteY4" fmla="*/ 222428 h 229514"/>
                <a:gd name="connsiteX5" fmla="*/ 40234 w 67534"/>
                <a:gd name="connsiteY5" fmla="*/ 222199 h 229514"/>
                <a:gd name="connsiteX6" fmla="*/ 40691 w 67534"/>
                <a:gd name="connsiteY6" fmla="*/ 218999 h 229514"/>
                <a:gd name="connsiteX7" fmla="*/ 40691 w 67534"/>
                <a:gd name="connsiteY7" fmla="*/ 218313 h 229514"/>
                <a:gd name="connsiteX8" fmla="*/ 41605 w 67534"/>
                <a:gd name="connsiteY8" fmla="*/ 214427 h 229514"/>
                <a:gd name="connsiteX9" fmla="*/ 41605 w 67534"/>
                <a:gd name="connsiteY9" fmla="*/ 214427 h 229514"/>
                <a:gd name="connsiteX10" fmla="*/ 48920 w 67534"/>
                <a:gd name="connsiteY10" fmla="*/ 190424 h 229514"/>
                <a:gd name="connsiteX11" fmla="*/ 56693 w 67534"/>
                <a:gd name="connsiteY11" fmla="*/ 166649 h 229514"/>
                <a:gd name="connsiteX12" fmla="*/ 66751 w 67534"/>
                <a:gd name="connsiteY12" fmla="*/ 100127 h 229514"/>
                <a:gd name="connsiteX13" fmla="*/ 66065 w 67534"/>
                <a:gd name="connsiteY13" fmla="*/ 95097 h 229514"/>
                <a:gd name="connsiteX14" fmla="*/ 65837 w 67534"/>
                <a:gd name="connsiteY14" fmla="*/ 93497 h 229514"/>
                <a:gd name="connsiteX15" fmla="*/ 65380 w 67534"/>
                <a:gd name="connsiteY15" fmla="*/ 90297 h 229514"/>
                <a:gd name="connsiteX16" fmla="*/ 64922 w 67534"/>
                <a:gd name="connsiteY16" fmla="*/ 88239 h 229514"/>
                <a:gd name="connsiteX17" fmla="*/ 64465 w 67534"/>
                <a:gd name="connsiteY17" fmla="*/ 85496 h 229514"/>
                <a:gd name="connsiteX18" fmla="*/ 64008 w 67534"/>
                <a:gd name="connsiteY18" fmla="*/ 83439 h 229514"/>
                <a:gd name="connsiteX19" fmla="*/ 63551 w 67534"/>
                <a:gd name="connsiteY19" fmla="*/ 80924 h 229514"/>
                <a:gd name="connsiteX20" fmla="*/ 63094 w 67534"/>
                <a:gd name="connsiteY20" fmla="*/ 78638 h 229514"/>
                <a:gd name="connsiteX21" fmla="*/ 62636 w 67534"/>
                <a:gd name="connsiteY21" fmla="*/ 76352 h 229514"/>
                <a:gd name="connsiteX22" fmla="*/ 62179 w 67534"/>
                <a:gd name="connsiteY22" fmla="*/ 74066 h 229514"/>
                <a:gd name="connsiteX23" fmla="*/ 61722 w 67534"/>
                <a:gd name="connsiteY23" fmla="*/ 71780 h 229514"/>
                <a:gd name="connsiteX24" fmla="*/ 61036 w 67534"/>
                <a:gd name="connsiteY24" fmla="*/ 69494 h 229514"/>
                <a:gd name="connsiteX25" fmla="*/ 60579 w 67534"/>
                <a:gd name="connsiteY25" fmla="*/ 67437 h 229514"/>
                <a:gd name="connsiteX26" fmla="*/ 59893 w 67534"/>
                <a:gd name="connsiteY26" fmla="*/ 65151 h 229514"/>
                <a:gd name="connsiteX27" fmla="*/ 59436 w 67534"/>
                <a:gd name="connsiteY27" fmla="*/ 63322 h 229514"/>
                <a:gd name="connsiteX28" fmla="*/ 58750 w 67534"/>
                <a:gd name="connsiteY28" fmla="*/ 61036 h 229514"/>
                <a:gd name="connsiteX29" fmla="*/ 58293 w 67534"/>
                <a:gd name="connsiteY29" fmla="*/ 59436 h 229514"/>
                <a:gd name="connsiteX30" fmla="*/ 57379 w 67534"/>
                <a:gd name="connsiteY30" fmla="*/ 56921 h 229514"/>
                <a:gd name="connsiteX31" fmla="*/ 56921 w 67534"/>
                <a:gd name="connsiteY31" fmla="*/ 55778 h 229514"/>
                <a:gd name="connsiteX32" fmla="*/ 51206 w 67534"/>
                <a:gd name="connsiteY32" fmla="*/ 43205 h 229514"/>
                <a:gd name="connsiteX33" fmla="*/ 50978 w 67534"/>
                <a:gd name="connsiteY33" fmla="*/ 42748 h 229514"/>
                <a:gd name="connsiteX34" fmla="*/ 49606 w 67534"/>
                <a:gd name="connsiteY34" fmla="*/ 40233 h 229514"/>
                <a:gd name="connsiteX35" fmla="*/ 49149 w 67534"/>
                <a:gd name="connsiteY35" fmla="*/ 39548 h 229514"/>
                <a:gd name="connsiteX36" fmla="*/ 47549 w 67534"/>
                <a:gd name="connsiteY36" fmla="*/ 37033 h 229514"/>
                <a:gd name="connsiteX37" fmla="*/ 47092 w 67534"/>
                <a:gd name="connsiteY37" fmla="*/ 36347 h 229514"/>
                <a:gd name="connsiteX38" fmla="*/ 45491 w 67534"/>
                <a:gd name="connsiteY38" fmla="*/ 34061 h 229514"/>
                <a:gd name="connsiteX39" fmla="*/ 45034 w 67534"/>
                <a:gd name="connsiteY39" fmla="*/ 33375 h 229514"/>
                <a:gd name="connsiteX40" fmla="*/ 43434 w 67534"/>
                <a:gd name="connsiteY40" fmla="*/ 31089 h 229514"/>
                <a:gd name="connsiteX41" fmla="*/ 42977 w 67534"/>
                <a:gd name="connsiteY41" fmla="*/ 30404 h 229514"/>
                <a:gd name="connsiteX42" fmla="*/ 41148 w 67534"/>
                <a:gd name="connsiteY42" fmla="*/ 28118 h 229514"/>
                <a:gd name="connsiteX43" fmla="*/ 40691 w 67534"/>
                <a:gd name="connsiteY43" fmla="*/ 27660 h 229514"/>
                <a:gd name="connsiteX44" fmla="*/ 38633 w 67534"/>
                <a:gd name="connsiteY44" fmla="*/ 25374 h 229514"/>
                <a:gd name="connsiteX45" fmla="*/ 38176 w 67534"/>
                <a:gd name="connsiteY45" fmla="*/ 24917 h 229514"/>
                <a:gd name="connsiteX46" fmla="*/ 35890 w 67534"/>
                <a:gd name="connsiteY46" fmla="*/ 22631 h 229514"/>
                <a:gd name="connsiteX47" fmla="*/ 35890 w 67534"/>
                <a:gd name="connsiteY47" fmla="*/ 22631 h 229514"/>
                <a:gd name="connsiteX48" fmla="*/ 15088 w 67534"/>
                <a:gd name="connsiteY48" fmla="*/ 7086 h 229514"/>
                <a:gd name="connsiteX49" fmla="*/ 15088 w 67534"/>
                <a:gd name="connsiteY49" fmla="*/ 7086 h 229514"/>
                <a:gd name="connsiteX50" fmla="*/ 11659 w 67534"/>
                <a:gd name="connsiteY50" fmla="*/ 5258 h 229514"/>
                <a:gd name="connsiteX51" fmla="*/ 11430 w 67534"/>
                <a:gd name="connsiteY51" fmla="*/ 5029 h 229514"/>
                <a:gd name="connsiteX52" fmla="*/ 8001 w 67534"/>
                <a:gd name="connsiteY52" fmla="*/ 3429 h 229514"/>
                <a:gd name="connsiteX53" fmla="*/ 7772 w 67534"/>
                <a:gd name="connsiteY53" fmla="*/ 3200 h 229514"/>
                <a:gd name="connsiteX54" fmla="*/ 4115 w 67534"/>
                <a:gd name="connsiteY54" fmla="*/ 1600 h 229514"/>
                <a:gd name="connsiteX55" fmla="*/ 3886 w 67534"/>
                <a:gd name="connsiteY55" fmla="*/ 1600 h 229514"/>
                <a:gd name="connsiteX56" fmla="*/ 0 w 67534"/>
                <a:gd name="connsiteY56" fmla="*/ 0 h 229514"/>
                <a:gd name="connsiteX57" fmla="*/ 0 w 67534"/>
                <a:gd name="connsiteY57" fmla="*/ 0 h 229514"/>
                <a:gd name="connsiteX58" fmla="*/ 16459 w 67534"/>
                <a:gd name="connsiteY58" fmla="*/ 59893 h 229514"/>
                <a:gd name="connsiteX59" fmla="*/ 40005 w 67534"/>
                <a:gd name="connsiteY59" fmla="*/ 229514 h 2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7534" h="229514">
                  <a:moveTo>
                    <a:pt x="40005" y="229514"/>
                  </a:moveTo>
                  <a:cubicBezTo>
                    <a:pt x="40005" y="229514"/>
                    <a:pt x="40005" y="229514"/>
                    <a:pt x="40005" y="229514"/>
                  </a:cubicBezTo>
                  <a:cubicBezTo>
                    <a:pt x="40005" y="228371"/>
                    <a:pt x="40005" y="227228"/>
                    <a:pt x="40005" y="225857"/>
                  </a:cubicBezTo>
                  <a:cubicBezTo>
                    <a:pt x="40005" y="225857"/>
                    <a:pt x="40005" y="225857"/>
                    <a:pt x="40005" y="225857"/>
                  </a:cubicBezTo>
                  <a:cubicBezTo>
                    <a:pt x="40005" y="224714"/>
                    <a:pt x="40234" y="223571"/>
                    <a:pt x="40234" y="222428"/>
                  </a:cubicBezTo>
                  <a:cubicBezTo>
                    <a:pt x="40234" y="222428"/>
                    <a:pt x="40234" y="222199"/>
                    <a:pt x="40234" y="222199"/>
                  </a:cubicBezTo>
                  <a:cubicBezTo>
                    <a:pt x="40462" y="221056"/>
                    <a:pt x="40462" y="219913"/>
                    <a:pt x="40691" y="218999"/>
                  </a:cubicBezTo>
                  <a:cubicBezTo>
                    <a:pt x="40691" y="218770"/>
                    <a:pt x="40691" y="218541"/>
                    <a:pt x="40691" y="218313"/>
                  </a:cubicBezTo>
                  <a:cubicBezTo>
                    <a:pt x="40919" y="216941"/>
                    <a:pt x="41377" y="215798"/>
                    <a:pt x="41605" y="214427"/>
                  </a:cubicBezTo>
                  <a:cubicBezTo>
                    <a:pt x="41605" y="214427"/>
                    <a:pt x="41605" y="214427"/>
                    <a:pt x="41605" y="214427"/>
                  </a:cubicBezTo>
                  <a:cubicBezTo>
                    <a:pt x="43891" y="206426"/>
                    <a:pt x="46406" y="198425"/>
                    <a:pt x="48920" y="190424"/>
                  </a:cubicBezTo>
                  <a:cubicBezTo>
                    <a:pt x="51435" y="182423"/>
                    <a:pt x="54178" y="174650"/>
                    <a:pt x="56693" y="166649"/>
                  </a:cubicBezTo>
                  <a:cubicBezTo>
                    <a:pt x="63779" y="144932"/>
                    <a:pt x="69723" y="122987"/>
                    <a:pt x="66751" y="100127"/>
                  </a:cubicBezTo>
                  <a:cubicBezTo>
                    <a:pt x="66523" y="98526"/>
                    <a:pt x="66294" y="96698"/>
                    <a:pt x="66065" y="95097"/>
                  </a:cubicBezTo>
                  <a:cubicBezTo>
                    <a:pt x="66065" y="94640"/>
                    <a:pt x="65837" y="93954"/>
                    <a:pt x="65837" y="93497"/>
                  </a:cubicBezTo>
                  <a:cubicBezTo>
                    <a:pt x="65608" y="92354"/>
                    <a:pt x="65608" y="91440"/>
                    <a:pt x="65380" y="90297"/>
                  </a:cubicBezTo>
                  <a:cubicBezTo>
                    <a:pt x="65380" y="89611"/>
                    <a:pt x="65151" y="88925"/>
                    <a:pt x="64922" y="88239"/>
                  </a:cubicBezTo>
                  <a:cubicBezTo>
                    <a:pt x="64694" y="87325"/>
                    <a:pt x="64694" y="86411"/>
                    <a:pt x="64465" y="85496"/>
                  </a:cubicBezTo>
                  <a:cubicBezTo>
                    <a:pt x="64237" y="84810"/>
                    <a:pt x="64237" y="84125"/>
                    <a:pt x="64008" y="83439"/>
                  </a:cubicBezTo>
                  <a:cubicBezTo>
                    <a:pt x="63779" y="82524"/>
                    <a:pt x="63779" y="81839"/>
                    <a:pt x="63551" y="80924"/>
                  </a:cubicBezTo>
                  <a:cubicBezTo>
                    <a:pt x="63322" y="80238"/>
                    <a:pt x="63322" y="79553"/>
                    <a:pt x="63094" y="78638"/>
                  </a:cubicBezTo>
                  <a:cubicBezTo>
                    <a:pt x="62865" y="77952"/>
                    <a:pt x="62636" y="77038"/>
                    <a:pt x="62636" y="76352"/>
                  </a:cubicBezTo>
                  <a:cubicBezTo>
                    <a:pt x="62408" y="75666"/>
                    <a:pt x="62179" y="74981"/>
                    <a:pt x="62179" y="74066"/>
                  </a:cubicBezTo>
                  <a:cubicBezTo>
                    <a:pt x="61951" y="73380"/>
                    <a:pt x="61722" y="72695"/>
                    <a:pt x="61722" y="71780"/>
                  </a:cubicBezTo>
                  <a:cubicBezTo>
                    <a:pt x="61493" y="71094"/>
                    <a:pt x="61265" y="70180"/>
                    <a:pt x="61036" y="69494"/>
                  </a:cubicBezTo>
                  <a:cubicBezTo>
                    <a:pt x="60808" y="68808"/>
                    <a:pt x="60579" y="68123"/>
                    <a:pt x="60579" y="67437"/>
                  </a:cubicBezTo>
                  <a:cubicBezTo>
                    <a:pt x="60350" y="66751"/>
                    <a:pt x="60122" y="65837"/>
                    <a:pt x="59893" y="65151"/>
                  </a:cubicBezTo>
                  <a:cubicBezTo>
                    <a:pt x="59665" y="64465"/>
                    <a:pt x="59436" y="64008"/>
                    <a:pt x="59436" y="63322"/>
                  </a:cubicBezTo>
                  <a:cubicBezTo>
                    <a:pt x="59207" y="62636"/>
                    <a:pt x="58979" y="61722"/>
                    <a:pt x="58750" y="61036"/>
                  </a:cubicBezTo>
                  <a:cubicBezTo>
                    <a:pt x="58522" y="60579"/>
                    <a:pt x="58293" y="59893"/>
                    <a:pt x="58293" y="59436"/>
                  </a:cubicBezTo>
                  <a:cubicBezTo>
                    <a:pt x="58064" y="58521"/>
                    <a:pt x="57836" y="57836"/>
                    <a:pt x="57379" y="56921"/>
                  </a:cubicBezTo>
                  <a:cubicBezTo>
                    <a:pt x="57150" y="56464"/>
                    <a:pt x="57150" y="56235"/>
                    <a:pt x="56921" y="55778"/>
                  </a:cubicBezTo>
                  <a:cubicBezTo>
                    <a:pt x="55321" y="51435"/>
                    <a:pt x="53264" y="47091"/>
                    <a:pt x="51206" y="43205"/>
                  </a:cubicBezTo>
                  <a:cubicBezTo>
                    <a:pt x="51206" y="42977"/>
                    <a:pt x="50978" y="42977"/>
                    <a:pt x="50978" y="42748"/>
                  </a:cubicBezTo>
                  <a:cubicBezTo>
                    <a:pt x="50521" y="41834"/>
                    <a:pt x="50063" y="40919"/>
                    <a:pt x="49606" y="40233"/>
                  </a:cubicBezTo>
                  <a:cubicBezTo>
                    <a:pt x="49378" y="40005"/>
                    <a:pt x="49378" y="39776"/>
                    <a:pt x="49149" y="39548"/>
                  </a:cubicBezTo>
                  <a:cubicBezTo>
                    <a:pt x="48692" y="38633"/>
                    <a:pt x="48235" y="37947"/>
                    <a:pt x="47549" y="37033"/>
                  </a:cubicBezTo>
                  <a:cubicBezTo>
                    <a:pt x="47320" y="36804"/>
                    <a:pt x="47320" y="36576"/>
                    <a:pt x="47092" y="36347"/>
                  </a:cubicBezTo>
                  <a:cubicBezTo>
                    <a:pt x="46634" y="35661"/>
                    <a:pt x="45949" y="34747"/>
                    <a:pt x="45491" y="34061"/>
                  </a:cubicBezTo>
                  <a:cubicBezTo>
                    <a:pt x="45263" y="33833"/>
                    <a:pt x="45034" y="33604"/>
                    <a:pt x="45034" y="33375"/>
                  </a:cubicBezTo>
                  <a:cubicBezTo>
                    <a:pt x="44577" y="32690"/>
                    <a:pt x="43891" y="31775"/>
                    <a:pt x="43434" y="31089"/>
                  </a:cubicBezTo>
                  <a:cubicBezTo>
                    <a:pt x="43205" y="30861"/>
                    <a:pt x="42977" y="30632"/>
                    <a:pt x="42977" y="30404"/>
                  </a:cubicBezTo>
                  <a:cubicBezTo>
                    <a:pt x="42291" y="29718"/>
                    <a:pt x="41834" y="28803"/>
                    <a:pt x="41148" y="28118"/>
                  </a:cubicBezTo>
                  <a:cubicBezTo>
                    <a:pt x="40919" y="27889"/>
                    <a:pt x="40919" y="27660"/>
                    <a:pt x="40691" y="27660"/>
                  </a:cubicBezTo>
                  <a:cubicBezTo>
                    <a:pt x="40005" y="26975"/>
                    <a:pt x="39319" y="26060"/>
                    <a:pt x="38633" y="25374"/>
                  </a:cubicBezTo>
                  <a:cubicBezTo>
                    <a:pt x="38405" y="25146"/>
                    <a:pt x="38405" y="25146"/>
                    <a:pt x="38176" y="24917"/>
                  </a:cubicBezTo>
                  <a:cubicBezTo>
                    <a:pt x="37490" y="24231"/>
                    <a:pt x="36805" y="23317"/>
                    <a:pt x="35890" y="22631"/>
                  </a:cubicBezTo>
                  <a:cubicBezTo>
                    <a:pt x="35890" y="22631"/>
                    <a:pt x="35890" y="22631"/>
                    <a:pt x="35890" y="22631"/>
                  </a:cubicBezTo>
                  <a:cubicBezTo>
                    <a:pt x="29947" y="16688"/>
                    <a:pt x="23089" y="11430"/>
                    <a:pt x="15088" y="7086"/>
                  </a:cubicBezTo>
                  <a:cubicBezTo>
                    <a:pt x="15088" y="7086"/>
                    <a:pt x="15088" y="7086"/>
                    <a:pt x="15088" y="7086"/>
                  </a:cubicBezTo>
                  <a:cubicBezTo>
                    <a:pt x="13945" y="6401"/>
                    <a:pt x="12802" y="5943"/>
                    <a:pt x="11659" y="5258"/>
                  </a:cubicBezTo>
                  <a:cubicBezTo>
                    <a:pt x="11659" y="5258"/>
                    <a:pt x="11430" y="5258"/>
                    <a:pt x="11430" y="5029"/>
                  </a:cubicBezTo>
                  <a:cubicBezTo>
                    <a:pt x="10287" y="4572"/>
                    <a:pt x="9144" y="3886"/>
                    <a:pt x="8001" y="3429"/>
                  </a:cubicBezTo>
                  <a:cubicBezTo>
                    <a:pt x="8001" y="3429"/>
                    <a:pt x="7772" y="3429"/>
                    <a:pt x="7772" y="3200"/>
                  </a:cubicBezTo>
                  <a:cubicBezTo>
                    <a:pt x="6629" y="2743"/>
                    <a:pt x="5486" y="2057"/>
                    <a:pt x="4115" y="1600"/>
                  </a:cubicBezTo>
                  <a:cubicBezTo>
                    <a:pt x="4115" y="1600"/>
                    <a:pt x="3886" y="1600"/>
                    <a:pt x="3886" y="1600"/>
                  </a:cubicBezTo>
                  <a:cubicBezTo>
                    <a:pt x="2743" y="1143"/>
                    <a:pt x="1372" y="457"/>
                    <a:pt x="0" y="0"/>
                  </a:cubicBezTo>
                  <a:cubicBezTo>
                    <a:pt x="0" y="0"/>
                    <a:pt x="0" y="0"/>
                    <a:pt x="0" y="0"/>
                  </a:cubicBezTo>
                  <a:cubicBezTo>
                    <a:pt x="8230" y="18974"/>
                    <a:pt x="13716" y="39776"/>
                    <a:pt x="16459" y="59893"/>
                  </a:cubicBezTo>
                  <a:cubicBezTo>
                    <a:pt x="21946" y="99669"/>
                    <a:pt x="-4343" y="208254"/>
                    <a:pt x="40005" y="229514"/>
                  </a:cubicBezTo>
                  <a:close/>
                </a:path>
              </a:pathLst>
            </a:custGeom>
            <a:solidFill>
              <a:srgbClr val="FFFFFF"/>
            </a:solidFill>
            <a:ln w="2286" cap="flat">
              <a:noFill/>
              <a:prstDash val="solid"/>
              <a:miter/>
            </a:ln>
          </p:spPr>
          <p:txBody>
            <a:bodyPr rtlCol="0" anchor="ctr"/>
            <a:lstStyle/>
            <a:p>
              <a:endParaRPr lang="en-US"/>
            </a:p>
          </p:txBody>
        </p:sp>
        <p:sp>
          <p:nvSpPr>
            <p:cNvPr id="95" name="Freeform 153">
              <a:extLst>
                <a:ext uri="{FF2B5EF4-FFF2-40B4-BE49-F238E27FC236}">
                  <a16:creationId xmlns:a16="http://schemas.microsoft.com/office/drawing/2014/main" id="{664BE7F4-E74A-B4E1-B520-1E871DD4D223}"/>
                </a:ext>
              </a:extLst>
            </p:cNvPr>
            <p:cNvSpPr/>
            <p:nvPr/>
          </p:nvSpPr>
          <p:spPr>
            <a:xfrm>
              <a:off x="2519324" y="5499430"/>
              <a:ext cx="1255928" cy="689457"/>
            </a:xfrm>
            <a:custGeom>
              <a:avLst/>
              <a:gdLst>
                <a:gd name="connsiteX0" fmla="*/ 914171 w 1255928"/>
                <a:gd name="connsiteY0" fmla="*/ 64694 h 689457"/>
                <a:gd name="connsiteX1" fmla="*/ 918286 w 1255928"/>
                <a:gd name="connsiteY1" fmla="*/ 175565 h 689457"/>
                <a:gd name="connsiteX2" fmla="*/ 905485 w 1255928"/>
                <a:gd name="connsiteY2" fmla="*/ 442113 h 689457"/>
                <a:gd name="connsiteX3" fmla="*/ 908456 w 1255928"/>
                <a:gd name="connsiteY3" fmla="*/ 419253 h 689457"/>
                <a:gd name="connsiteX4" fmla="*/ 895426 w 1255928"/>
                <a:gd name="connsiteY4" fmla="*/ 512521 h 689457"/>
                <a:gd name="connsiteX5" fmla="*/ 797357 w 1255928"/>
                <a:gd name="connsiteY5" fmla="*/ 615163 h 689457"/>
                <a:gd name="connsiteX6" fmla="*/ 647395 w 1255928"/>
                <a:gd name="connsiteY6" fmla="*/ 616992 h 689457"/>
                <a:gd name="connsiteX7" fmla="*/ 549783 w 1255928"/>
                <a:gd name="connsiteY7" fmla="*/ 613105 h 689457"/>
                <a:gd name="connsiteX8" fmla="*/ 440741 w 1255928"/>
                <a:gd name="connsiteY8" fmla="*/ 600075 h 689457"/>
                <a:gd name="connsiteX9" fmla="*/ 356159 w 1255928"/>
                <a:gd name="connsiteY9" fmla="*/ 556870 h 689457"/>
                <a:gd name="connsiteX10" fmla="*/ 312496 w 1255928"/>
                <a:gd name="connsiteY10" fmla="*/ 486461 h 689457"/>
                <a:gd name="connsiteX11" fmla="*/ 189967 w 1255928"/>
                <a:gd name="connsiteY11" fmla="*/ 391592 h 689457"/>
                <a:gd name="connsiteX12" fmla="*/ 38862 w 1255928"/>
                <a:gd name="connsiteY12" fmla="*/ 389992 h 689457"/>
                <a:gd name="connsiteX13" fmla="*/ 18059 w 1255928"/>
                <a:gd name="connsiteY13" fmla="*/ 382905 h 689457"/>
                <a:gd name="connsiteX14" fmla="*/ 0 w 1255928"/>
                <a:gd name="connsiteY14" fmla="*/ 381076 h 689457"/>
                <a:gd name="connsiteX15" fmla="*/ 1372 w 1255928"/>
                <a:gd name="connsiteY15" fmla="*/ 389077 h 689457"/>
                <a:gd name="connsiteX16" fmla="*/ 6401 w 1255928"/>
                <a:gd name="connsiteY16" fmla="*/ 403022 h 689457"/>
                <a:gd name="connsiteX17" fmla="*/ 18974 w 1255928"/>
                <a:gd name="connsiteY17" fmla="*/ 419481 h 689457"/>
                <a:gd name="connsiteX18" fmla="*/ 30404 w 1255928"/>
                <a:gd name="connsiteY18" fmla="*/ 427939 h 689457"/>
                <a:gd name="connsiteX19" fmla="*/ 102641 w 1255928"/>
                <a:gd name="connsiteY19" fmla="*/ 451028 h 689457"/>
                <a:gd name="connsiteX20" fmla="*/ 166649 w 1255928"/>
                <a:gd name="connsiteY20" fmla="*/ 443713 h 689457"/>
                <a:gd name="connsiteX21" fmla="*/ 185166 w 1255928"/>
                <a:gd name="connsiteY21" fmla="*/ 440970 h 689457"/>
                <a:gd name="connsiteX22" fmla="*/ 185166 w 1255928"/>
                <a:gd name="connsiteY22" fmla="*/ 440970 h 689457"/>
                <a:gd name="connsiteX23" fmla="*/ 195682 w 1255928"/>
                <a:gd name="connsiteY23" fmla="*/ 441884 h 689457"/>
                <a:gd name="connsiteX24" fmla="*/ 201168 w 1255928"/>
                <a:gd name="connsiteY24" fmla="*/ 443256 h 689457"/>
                <a:gd name="connsiteX25" fmla="*/ 205969 w 1255928"/>
                <a:gd name="connsiteY25" fmla="*/ 445084 h 689457"/>
                <a:gd name="connsiteX26" fmla="*/ 208255 w 1255928"/>
                <a:gd name="connsiteY26" fmla="*/ 446227 h 689457"/>
                <a:gd name="connsiteX27" fmla="*/ 211226 w 1255928"/>
                <a:gd name="connsiteY27" fmla="*/ 448056 h 689457"/>
                <a:gd name="connsiteX28" fmla="*/ 214427 w 1255928"/>
                <a:gd name="connsiteY28" fmla="*/ 450342 h 689457"/>
                <a:gd name="connsiteX29" fmla="*/ 216256 w 1255928"/>
                <a:gd name="connsiteY29" fmla="*/ 451942 h 689457"/>
                <a:gd name="connsiteX30" fmla="*/ 219913 w 1255928"/>
                <a:gd name="connsiteY30" fmla="*/ 455600 h 689457"/>
                <a:gd name="connsiteX31" fmla="*/ 221513 w 1255928"/>
                <a:gd name="connsiteY31" fmla="*/ 457657 h 689457"/>
                <a:gd name="connsiteX32" fmla="*/ 224714 w 1255928"/>
                <a:gd name="connsiteY32" fmla="*/ 462001 h 689457"/>
                <a:gd name="connsiteX33" fmla="*/ 227457 w 1255928"/>
                <a:gd name="connsiteY33" fmla="*/ 466801 h 689457"/>
                <a:gd name="connsiteX34" fmla="*/ 233401 w 1255928"/>
                <a:gd name="connsiteY34" fmla="*/ 484175 h 689457"/>
                <a:gd name="connsiteX35" fmla="*/ 236372 w 1255928"/>
                <a:gd name="connsiteY35" fmla="*/ 501777 h 689457"/>
                <a:gd name="connsiteX36" fmla="*/ 237973 w 1255928"/>
                <a:gd name="connsiteY36" fmla="*/ 525323 h 689457"/>
                <a:gd name="connsiteX37" fmla="*/ 238201 w 1255928"/>
                <a:gd name="connsiteY37" fmla="*/ 536982 h 689457"/>
                <a:gd name="connsiteX38" fmla="*/ 238201 w 1255928"/>
                <a:gd name="connsiteY38" fmla="*/ 542925 h 689457"/>
                <a:gd name="connsiteX39" fmla="*/ 238201 w 1255928"/>
                <a:gd name="connsiteY39" fmla="*/ 554584 h 689457"/>
                <a:gd name="connsiteX40" fmla="*/ 238430 w 1255928"/>
                <a:gd name="connsiteY40" fmla="*/ 566242 h 689457"/>
                <a:gd name="connsiteX41" fmla="*/ 239116 w 1255928"/>
                <a:gd name="connsiteY41" fmla="*/ 577901 h 689457"/>
                <a:gd name="connsiteX42" fmla="*/ 239801 w 1255928"/>
                <a:gd name="connsiteY42" fmla="*/ 587502 h 689457"/>
                <a:gd name="connsiteX43" fmla="*/ 253746 w 1255928"/>
                <a:gd name="connsiteY43" fmla="*/ 652425 h 689457"/>
                <a:gd name="connsiteX44" fmla="*/ 256261 w 1255928"/>
                <a:gd name="connsiteY44" fmla="*/ 657225 h 689457"/>
                <a:gd name="connsiteX45" fmla="*/ 256946 w 1255928"/>
                <a:gd name="connsiteY45" fmla="*/ 658368 h 689457"/>
                <a:gd name="connsiteX46" fmla="*/ 261976 w 1255928"/>
                <a:gd name="connsiteY46" fmla="*/ 666598 h 689457"/>
                <a:gd name="connsiteX47" fmla="*/ 263119 w 1255928"/>
                <a:gd name="connsiteY47" fmla="*/ 668427 h 689457"/>
                <a:gd name="connsiteX48" fmla="*/ 265862 w 1255928"/>
                <a:gd name="connsiteY48" fmla="*/ 672084 h 689457"/>
                <a:gd name="connsiteX49" fmla="*/ 267233 w 1255928"/>
                <a:gd name="connsiteY49" fmla="*/ 673684 h 689457"/>
                <a:gd name="connsiteX50" fmla="*/ 268148 w 1255928"/>
                <a:gd name="connsiteY50" fmla="*/ 674827 h 689457"/>
                <a:gd name="connsiteX51" fmla="*/ 269519 w 1255928"/>
                <a:gd name="connsiteY51" fmla="*/ 676428 h 689457"/>
                <a:gd name="connsiteX52" fmla="*/ 274320 w 1255928"/>
                <a:gd name="connsiteY52" fmla="*/ 680542 h 689457"/>
                <a:gd name="connsiteX53" fmla="*/ 276149 w 1255928"/>
                <a:gd name="connsiteY53" fmla="*/ 681457 h 689457"/>
                <a:gd name="connsiteX54" fmla="*/ 277063 w 1255928"/>
                <a:gd name="connsiteY54" fmla="*/ 681685 h 689457"/>
                <a:gd name="connsiteX55" fmla="*/ 278892 w 1255928"/>
                <a:gd name="connsiteY55" fmla="*/ 681914 h 689457"/>
                <a:gd name="connsiteX56" fmla="*/ 279806 w 1255928"/>
                <a:gd name="connsiteY56" fmla="*/ 681914 h 689457"/>
                <a:gd name="connsiteX57" fmla="*/ 279806 w 1255928"/>
                <a:gd name="connsiteY57" fmla="*/ 681914 h 689457"/>
                <a:gd name="connsiteX58" fmla="*/ 279806 w 1255928"/>
                <a:gd name="connsiteY58" fmla="*/ 681914 h 689457"/>
                <a:gd name="connsiteX59" fmla="*/ 282321 w 1255928"/>
                <a:gd name="connsiteY59" fmla="*/ 682600 h 689457"/>
                <a:gd name="connsiteX60" fmla="*/ 285293 w 1255928"/>
                <a:gd name="connsiteY60" fmla="*/ 683057 h 689457"/>
                <a:gd name="connsiteX61" fmla="*/ 287579 w 1255928"/>
                <a:gd name="connsiteY61" fmla="*/ 683514 h 689457"/>
                <a:gd name="connsiteX62" fmla="*/ 291236 w 1255928"/>
                <a:gd name="connsiteY62" fmla="*/ 683971 h 689457"/>
                <a:gd name="connsiteX63" fmla="*/ 296266 w 1255928"/>
                <a:gd name="connsiteY63" fmla="*/ 684429 h 689457"/>
                <a:gd name="connsiteX64" fmla="*/ 301295 w 1255928"/>
                <a:gd name="connsiteY64" fmla="*/ 684886 h 689457"/>
                <a:gd name="connsiteX65" fmla="*/ 304495 w 1255928"/>
                <a:gd name="connsiteY65" fmla="*/ 685114 h 689457"/>
                <a:gd name="connsiteX66" fmla="*/ 310210 w 1255928"/>
                <a:gd name="connsiteY66" fmla="*/ 685572 h 689457"/>
                <a:gd name="connsiteX67" fmla="*/ 313639 w 1255928"/>
                <a:gd name="connsiteY67" fmla="*/ 685800 h 689457"/>
                <a:gd name="connsiteX68" fmla="*/ 317068 w 1255928"/>
                <a:gd name="connsiteY68" fmla="*/ 686029 h 689457"/>
                <a:gd name="connsiteX69" fmla="*/ 324155 w 1255928"/>
                <a:gd name="connsiteY69" fmla="*/ 686486 h 689457"/>
                <a:gd name="connsiteX70" fmla="*/ 328041 w 1255928"/>
                <a:gd name="connsiteY70" fmla="*/ 686715 h 689457"/>
                <a:gd name="connsiteX71" fmla="*/ 335813 w 1255928"/>
                <a:gd name="connsiteY71" fmla="*/ 686943 h 689457"/>
                <a:gd name="connsiteX72" fmla="*/ 344272 w 1255928"/>
                <a:gd name="connsiteY72" fmla="*/ 687172 h 689457"/>
                <a:gd name="connsiteX73" fmla="*/ 353187 w 1255928"/>
                <a:gd name="connsiteY73" fmla="*/ 687400 h 689457"/>
                <a:gd name="connsiteX74" fmla="*/ 362331 w 1255928"/>
                <a:gd name="connsiteY74" fmla="*/ 687629 h 689457"/>
                <a:gd name="connsiteX75" fmla="*/ 367132 w 1255928"/>
                <a:gd name="connsiteY75" fmla="*/ 687858 h 689457"/>
                <a:gd name="connsiteX76" fmla="*/ 371932 w 1255928"/>
                <a:gd name="connsiteY76" fmla="*/ 688086 h 689457"/>
                <a:gd name="connsiteX77" fmla="*/ 392278 w 1255928"/>
                <a:gd name="connsiteY77" fmla="*/ 688543 h 689457"/>
                <a:gd name="connsiteX78" fmla="*/ 397535 w 1255928"/>
                <a:gd name="connsiteY78" fmla="*/ 688543 h 689457"/>
                <a:gd name="connsiteX79" fmla="*/ 425425 w 1255928"/>
                <a:gd name="connsiteY79" fmla="*/ 689001 h 689457"/>
                <a:gd name="connsiteX80" fmla="*/ 448970 w 1255928"/>
                <a:gd name="connsiteY80" fmla="*/ 689229 h 689457"/>
                <a:gd name="connsiteX81" fmla="*/ 537896 w 1255928"/>
                <a:gd name="connsiteY81" fmla="*/ 689458 h 689457"/>
                <a:gd name="connsiteX82" fmla="*/ 537896 w 1255928"/>
                <a:gd name="connsiteY82" fmla="*/ 689458 h 689457"/>
                <a:gd name="connsiteX83" fmla="*/ 577901 w 1255928"/>
                <a:gd name="connsiteY83" fmla="*/ 689458 h 689457"/>
                <a:gd name="connsiteX84" fmla="*/ 584530 w 1255928"/>
                <a:gd name="connsiteY84" fmla="*/ 689458 h 689457"/>
                <a:gd name="connsiteX85" fmla="*/ 598018 w 1255928"/>
                <a:gd name="connsiteY85" fmla="*/ 689458 h 689457"/>
                <a:gd name="connsiteX86" fmla="*/ 604647 w 1255928"/>
                <a:gd name="connsiteY86" fmla="*/ 689458 h 689457"/>
                <a:gd name="connsiteX87" fmla="*/ 766039 w 1255928"/>
                <a:gd name="connsiteY87" fmla="*/ 688086 h 689457"/>
                <a:gd name="connsiteX88" fmla="*/ 777697 w 1255928"/>
                <a:gd name="connsiteY88" fmla="*/ 687858 h 689457"/>
                <a:gd name="connsiteX89" fmla="*/ 816559 w 1255928"/>
                <a:gd name="connsiteY89" fmla="*/ 687400 h 689457"/>
                <a:gd name="connsiteX90" fmla="*/ 836905 w 1255928"/>
                <a:gd name="connsiteY90" fmla="*/ 687172 h 689457"/>
                <a:gd name="connsiteX91" fmla="*/ 851078 w 1255928"/>
                <a:gd name="connsiteY91" fmla="*/ 686943 h 689457"/>
                <a:gd name="connsiteX92" fmla="*/ 855650 w 1255928"/>
                <a:gd name="connsiteY92" fmla="*/ 686943 h 689457"/>
                <a:gd name="connsiteX93" fmla="*/ 864337 w 1255928"/>
                <a:gd name="connsiteY93" fmla="*/ 686715 h 689457"/>
                <a:gd name="connsiteX94" fmla="*/ 876681 w 1255928"/>
                <a:gd name="connsiteY94" fmla="*/ 686486 h 689457"/>
                <a:gd name="connsiteX95" fmla="*/ 884225 w 1255928"/>
                <a:gd name="connsiteY95" fmla="*/ 686486 h 689457"/>
                <a:gd name="connsiteX96" fmla="*/ 887882 w 1255928"/>
                <a:gd name="connsiteY96" fmla="*/ 686486 h 689457"/>
                <a:gd name="connsiteX97" fmla="*/ 894740 w 1255928"/>
                <a:gd name="connsiteY97" fmla="*/ 686486 h 689457"/>
                <a:gd name="connsiteX98" fmla="*/ 897941 w 1255928"/>
                <a:gd name="connsiteY98" fmla="*/ 686486 h 689457"/>
                <a:gd name="connsiteX99" fmla="*/ 904113 w 1255928"/>
                <a:gd name="connsiteY99" fmla="*/ 686486 h 689457"/>
                <a:gd name="connsiteX100" fmla="*/ 918972 w 1255928"/>
                <a:gd name="connsiteY100" fmla="*/ 686257 h 689457"/>
                <a:gd name="connsiteX101" fmla="*/ 948004 w 1255928"/>
                <a:gd name="connsiteY101" fmla="*/ 673913 h 689457"/>
                <a:gd name="connsiteX102" fmla="*/ 954862 w 1255928"/>
                <a:gd name="connsiteY102" fmla="*/ 665226 h 689457"/>
                <a:gd name="connsiteX103" fmla="*/ 958520 w 1255928"/>
                <a:gd name="connsiteY103" fmla="*/ 658825 h 689457"/>
                <a:gd name="connsiteX104" fmla="*/ 961263 w 1255928"/>
                <a:gd name="connsiteY104" fmla="*/ 651967 h 689457"/>
                <a:gd name="connsiteX105" fmla="*/ 963320 w 1255928"/>
                <a:gd name="connsiteY105" fmla="*/ 644881 h 689457"/>
                <a:gd name="connsiteX106" fmla="*/ 964921 w 1255928"/>
                <a:gd name="connsiteY106" fmla="*/ 637794 h 689457"/>
                <a:gd name="connsiteX107" fmla="*/ 967892 w 1255928"/>
                <a:gd name="connsiteY107" fmla="*/ 622707 h 689457"/>
                <a:gd name="connsiteX108" fmla="*/ 970864 w 1255928"/>
                <a:gd name="connsiteY108" fmla="*/ 607619 h 689457"/>
                <a:gd name="connsiteX109" fmla="*/ 974979 w 1255928"/>
                <a:gd name="connsiteY109" fmla="*/ 584759 h 689457"/>
                <a:gd name="connsiteX110" fmla="*/ 978408 w 1255928"/>
                <a:gd name="connsiteY110" fmla="*/ 561899 h 689457"/>
                <a:gd name="connsiteX111" fmla="*/ 980694 w 1255928"/>
                <a:gd name="connsiteY111" fmla="*/ 538810 h 689457"/>
                <a:gd name="connsiteX112" fmla="*/ 981151 w 1255928"/>
                <a:gd name="connsiteY112" fmla="*/ 515493 h 689457"/>
                <a:gd name="connsiteX113" fmla="*/ 981151 w 1255928"/>
                <a:gd name="connsiteY113" fmla="*/ 508178 h 689457"/>
                <a:gd name="connsiteX114" fmla="*/ 981837 w 1255928"/>
                <a:gd name="connsiteY114" fmla="*/ 493548 h 689457"/>
                <a:gd name="connsiteX115" fmla="*/ 983209 w 1255928"/>
                <a:gd name="connsiteY115" fmla="*/ 478917 h 689457"/>
                <a:gd name="connsiteX116" fmla="*/ 985037 w 1255928"/>
                <a:gd name="connsiteY116" fmla="*/ 464287 h 689457"/>
                <a:gd name="connsiteX117" fmla="*/ 986180 w 1255928"/>
                <a:gd name="connsiteY117" fmla="*/ 456972 h 689457"/>
                <a:gd name="connsiteX118" fmla="*/ 992353 w 1255928"/>
                <a:gd name="connsiteY118" fmla="*/ 438684 h 689457"/>
                <a:gd name="connsiteX119" fmla="*/ 995782 w 1255928"/>
                <a:gd name="connsiteY119" fmla="*/ 434569 h 689457"/>
                <a:gd name="connsiteX120" fmla="*/ 1018642 w 1255928"/>
                <a:gd name="connsiteY120" fmla="*/ 425425 h 689457"/>
                <a:gd name="connsiteX121" fmla="*/ 1026414 w 1255928"/>
                <a:gd name="connsiteY121" fmla="*/ 424510 h 689457"/>
                <a:gd name="connsiteX122" fmla="*/ 1049503 w 1255928"/>
                <a:gd name="connsiteY122" fmla="*/ 424510 h 689457"/>
                <a:gd name="connsiteX123" fmla="*/ 1057046 w 1255928"/>
                <a:gd name="connsiteY123" fmla="*/ 425653 h 689457"/>
                <a:gd name="connsiteX124" fmla="*/ 1064362 w 1255928"/>
                <a:gd name="connsiteY124" fmla="*/ 427482 h 689457"/>
                <a:gd name="connsiteX125" fmla="*/ 1078763 w 1255928"/>
                <a:gd name="connsiteY125" fmla="*/ 433426 h 689457"/>
                <a:gd name="connsiteX126" fmla="*/ 1155573 w 1255928"/>
                <a:gd name="connsiteY126" fmla="*/ 445770 h 689457"/>
                <a:gd name="connsiteX127" fmla="*/ 1254100 w 1255928"/>
                <a:gd name="connsiteY127" fmla="*/ 345186 h 689457"/>
                <a:gd name="connsiteX128" fmla="*/ 1254557 w 1255928"/>
                <a:gd name="connsiteY128" fmla="*/ 341757 h 689457"/>
                <a:gd name="connsiteX129" fmla="*/ 1255700 w 1255928"/>
                <a:gd name="connsiteY129" fmla="*/ 328041 h 689457"/>
                <a:gd name="connsiteX130" fmla="*/ 1255928 w 1255928"/>
                <a:gd name="connsiteY130" fmla="*/ 324841 h 689457"/>
                <a:gd name="connsiteX131" fmla="*/ 1255928 w 1255928"/>
                <a:gd name="connsiteY131" fmla="*/ 318440 h 689457"/>
                <a:gd name="connsiteX132" fmla="*/ 1255471 w 1255928"/>
                <a:gd name="connsiteY132" fmla="*/ 303810 h 689457"/>
                <a:gd name="connsiteX133" fmla="*/ 1254557 w 1255928"/>
                <a:gd name="connsiteY133" fmla="*/ 293980 h 689457"/>
                <a:gd name="connsiteX134" fmla="*/ 1250899 w 1255928"/>
                <a:gd name="connsiteY134" fmla="*/ 275920 h 689457"/>
                <a:gd name="connsiteX135" fmla="*/ 1249528 w 1255928"/>
                <a:gd name="connsiteY135" fmla="*/ 271806 h 689457"/>
                <a:gd name="connsiteX136" fmla="*/ 1246556 w 1255928"/>
                <a:gd name="connsiteY136" fmla="*/ 263805 h 689457"/>
                <a:gd name="connsiteX137" fmla="*/ 1243127 w 1255928"/>
                <a:gd name="connsiteY137" fmla="*/ 256261 h 689457"/>
                <a:gd name="connsiteX138" fmla="*/ 1241298 w 1255928"/>
                <a:gd name="connsiteY138" fmla="*/ 252603 h 689457"/>
                <a:gd name="connsiteX139" fmla="*/ 1234897 w 1255928"/>
                <a:gd name="connsiteY139" fmla="*/ 242773 h 689457"/>
                <a:gd name="connsiteX140" fmla="*/ 1225067 w 1255928"/>
                <a:gd name="connsiteY140" fmla="*/ 231343 h 689457"/>
                <a:gd name="connsiteX141" fmla="*/ 1216838 w 1255928"/>
                <a:gd name="connsiteY141" fmla="*/ 224028 h 689457"/>
                <a:gd name="connsiteX142" fmla="*/ 1185291 w 1255928"/>
                <a:gd name="connsiteY142" fmla="*/ 208255 h 689457"/>
                <a:gd name="connsiteX143" fmla="*/ 1170432 w 1255928"/>
                <a:gd name="connsiteY143" fmla="*/ 205054 h 689457"/>
                <a:gd name="connsiteX144" fmla="*/ 1148486 w 1255928"/>
                <a:gd name="connsiteY144" fmla="*/ 202997 h 689457"/>
                <a:gd name="connsiteX145" fmla="*/ 1134085 w 1255928"/>
                <a:gd name="connsiteY145" fmla="*/ 203454 h 689457"/>
                <a:gd name="connsiteX146" fmla="*/ 1113053 w 1255928"/>
                <a:gd name="connsiteY146" fmla="*/ 207340 h 689457"/>
                <a:gd name="connsiteX147" fmla="*/ 1085850 w 1255928"/>
                <a:gd name="connsiteY147" fmla="*/ 218085 h 689457"/>
                <a:gd name="connsiteX148" fmla="*/ 1072820 w 1255928"/>
                <a:gd name="connsiteY148" fmla="*/ 226086 h 689457"/>
                <a:gd name="connsiteX149" fmla="*/ 1046988 w 1255928"/>
                <a:gd name="connsiteY149" fmla="*/ 240030 h 689457"/>
                <a:gd name="connsiteX150" fmla="*/ 1030757 w 1255928"/>
                <a:gd name="connsiteY150" fmla="*/ 246660 h 689457"/>
                <a:gd name="connsiteX151" fmla="*/ 996467 w 1255928"/>
                <a:gd name="connsiteY151" fmla="*/ 245517 h 689457"/>
                <a:gd name="connsiteX152" fmla="*/ 992810 w 1255928"/>
                <a:gd name="connsiteY152" fmla="*/ 243002 h 689457"/>
                <a:gd name="connsiteX153" fmla="*/ 980923 w 1255928"/>
                <a:gd name="connsiteY153" fmla="*/ 219913 h 689457"/>
                <a:gd name="connsiteX154" fmla="*/ 980923 w 1255928"/>
                <a:gd name="connsiteY154" fmla="*/ 205512 h 689457"/>
                <a:gd name="connsiteX155" fmla="*/ 981837 w 1255928"/>
                <a:gd name="connsiteY155" fmla="*/ 197053 h 689457"/>
                <a:gd name="connsiteX156" fmla="*/ 984123 w 1255928"/>
                <a:gd name="connsiteY156" fmla="*/ 171679 h 689457"/>
                <a:gd name="connsiteX157" fmla="*/ 985266 w 1255928"/>
                <a:gd name="connsiteY157" fmla="*/ 146304 h 689457"/>
                <a:gd name="connsiteX158" fmla="*/ 985495 w 1255928"/>
                <a:gd name="connsiteY158" fmla="*/ 129388 h 689457"/>
                <a:gd name="connsiteX159" fmla="*/ 985037 w 1255928"/>
                <a:gd name="connsiteY159" fmla="*/ 104013 h 689457"/>
                <a:gd name="connsiteX160" fmla="*/ 984352 w 1255928"/>
                <a:gd name="connsiteY160" fmla="*/ 87097 h 689457"/>
                <a:gd name="connsiteX161" fmla="*/ 983437 w 1255928"/>
                <a:gd name="connsiteY161" fmla="*/ 70180 h 689457"/>
                <a:gd name="connsiteX162" fmla="*/ 981608 w 1255928"/>
                <a:gd name="connsiteY162" fmla="*/ 56464 h 689457"/>
                <a:gd name="connsiteX163" fmla="*/ 980008 w 1255928"/>
                <a:gd name="connsiteY163" fmla="*/ 50292 h 689457"/>
                <a:gd name="connsiteX164" fmla="*/ 975893 w 1255928"/>
                <a:gd name="connsiteY164" fmla="*/ 39319 h 689457"/>
                <a:gd name="connsiteX165" fmla="*/ 958063 w 1255928"/>
                <a:gd name="connsiteY165" fmla="*/ 18974 h 689457"/>
                <a:gd name="connsiteX166" fmla="*/ 942289 w 1255928"/>
                <a:gd name="connsiteY166" fmla="*/ 11202 h 689457"/>
                <a:gd name="connsiteX167" fmla="*/ 922401 w 1255928"/>
                <a:gd name="connsiteY167" fmla="*/ 6401 h 689457"/>
                <a:gd name="connsiteX168" fmla="*/ 910742 w 1255928"/>
                <a:gd name="connsiteY168" fmla="*/ 4572 h 689457"/>
                <a:gd name="connsiteX169" fmla="*/ 907313 w 1255928"/>
                <a:gd name="connsiteY169" fmla="*/ 4115 h 689457"/>
                <a:gd name="connsiteX170" fmla="*/ 898855 w 1255928"/>
                <a:gd name="connsiteY170" fmla="*/ 2972 h 689457"/>
                <a:gd name="connsiteX171" fmla="*/ 895198 w 1255928"/>
                <a:gd name="connsiteY171" fmla="*/ 2515 h 689457"/>
                <a:gd name="connsiteX172" fmla="*/ 886282 w 1255928"/>
                <a:gd name="connsiteY172" fmla="*/ 1372 h 689457"/>
                <a:gd name="connsiteX173" fmla="*/ 883539 w 1255928"/>
                <a:gd name="connsiteY173" fmla="*/ 1143 h 689457"/>
                <a:gd name="connsiteX174" fmla="*/ 871652 w 1255928"/>
                <a:gd name="connsiteY174" fmla="*/ 0 h 689457"/>
                <a:gd name="connsiteX175" fmla="*/ 914171 w 1255928"/>
                <a:gd name="connsiteY175" fmla="*/ 64694 h 68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55928" h="689457">
                  <a:moveTo>
                    <a:pt x="914171" y="64694"/>
                  </a:moveTo>
                  <a:cubicBezTo>
                    <a:pt x="920801" y="101041"/>
                    <a:pt x="918286" y="138760"/>
                    <a:pt x="918286" y="175565"/>
                  </a:cubicBezTo>
                  <a:cubicBezTo>
                    <a:pt x="918286" y="264262"/>
                    <a:pt x="917372" y="354102"/>
                    <a:pt x="905485" y="442113"/>
                  </a:cubicBezTo>
                  <a:lnTo>
                    <a:pt x="908456" y="419253"/>
                  </a:lnTo>
                  <a:cubicBezTo>
                    <a:pt x="904570" y="450114"/>
                    <a:pt x="904799" y="482575"/>
                    <a:pt x="895426" y="512521"/>
                  </a:cubicBezTo>
                  <a:cubicBezTo>
                    <a:pt x="879881" y="561899"/>
                    <a:pt x="846049" y="597332"/>
                    <a:pt x="797357" y="615163"/>
                  </a:cubicBezTo>
                  <a:cubicBezTo>
                    <a:pt x="747522" y="633451"/>
                    <a:pt x="698144" y="618592"/>
                    <a:pt x="647395" y="616992"/>
                  </a:cubicBezTo>
                  <a:cubicBezTo>
                    <a:pt x="614934" y="616077"/>
                    <a:pt x="582244" y="615163"/>
                    <a:pt x="549783" y="613105"/>
                  </a:cubicBezTo>
                  <a:cubicBezTo>
                    <a:pt x="513664" y="611048"/>
                    <a:pt x="476174" y="608305"/>
                    <a:pt x="440741" y="600075"/>
                  </a:cubicBezTo>
                  <a:cubicBezTo>
                    <a:pt x="409194" y="592760"/>
                    <a:pt x="380390" y="578130"/>
                    <a:pt x="356159" y="556870"/>
                  </a:cubicBezTo>
                  <a:cubicBezTo>
                    <a:pt x="334670" y="537896"/>
                    <a:pt x="323926" y="512064"/>
                    <a:pt x="312496" y="486461"/>
                  </a:cubicBezTo>
                  <a:cubicBezTo>
                    <a:pt x="267919" y="386106"/>
                    <a:pt x="201168" y="389763"/>
                    <a:pt x="189967" y="391592"/>
                  </a:cubicBezTo>
                  <a:cubicBezTo>
                    <a:pt x="139675" y="399136"/>
                    <a:pt x="88925" y="403479"/>
                    <a:pt x="38862" y="389992"/>
                  </a:cubicBezTo>
                  <a:cubicBezTo>
                    <a:pt x="31775" y="388163"/>
                    <a:pt x="24917" y="385648"/>
                    <a:pt x="18059" y="382905"/>
                  </a:cubicBezTo>
                  <a:cubicBezTo>
                    <a:pt x="12344" y="382219"/>
                    <a:pt x="6401" y="381762"/>
                    <a:pt x="0" y="381076"/>
                  </a:cubicBezTo>
                  <a:cubicBezTo>
                    <a:pt x="229" y="383820"/>
                    <a:pt x="686" y="386563"/>
                    <a:pt x="1372" y="389077"/>
                  </a:cubicBezTo>
                  <a:cubicBezTo>
                    <a:pt x="2515" y="394107"/>
                    <a:pt x="4115" y="398907"/>
                    <a:pt x="6401" y="403022"/>
                  </a:cubicBezTo>
                  <a:cubicBezTo>
                    <a:pt x="9601" y="409423"/>
                    <a:pt x="13945" y="414681"/>
                    <a:pt x="18974" y="419481"/>
                  </a:cubicBezTo>
                  <a:cubicBezTo>
                    <a:pt x="22403" y="422682"/>
                    <a:pt x="26289" y="425425"/>
                    <a:pt x="30404" y="427939"/>
                  </a:cubicBezTo>
                  <a:cubicBezTo>
                    <a:pt x="52349" y="441655"/>
                    <a:pt x="76581" y="449428"/>
                    <a:pt x="102641" y="451028"/>
                  </a:cubicBezTo>
                  <a:cubicBezTo>
                    <a:pt x="124358" y="452400"/>
                    <a:pt x="145390" y="449656"/>
                    <a:pt x="166649" y="443713"/>
                  </a:cubicBezTo>
                  <a:cubicBezTo>
                    <a:pt x="173279" y="441884"/>
                    <a:pt x="179451" y="440970"/>
                    <a:pt x="185166" y="440970"/>
                  </a:cubicBezTo>
                  <a:cubicBezTo>
                    <a:pt x="185166" y="440970"/>
                    <a:pt x="185166" y="440970"/>
                    <a:pt x="185166" y="440970"/>
                  </a:cubicBezTo>
                  <a:cubicBezTo>
                    <a:pt x="188824" y="440970"/>
                    <a:pt x="192253" y="441198"/>
                    <a:pt x="195682" y="441884"/>
                  </a:cubicBezTo>
                  <a:cubicBezTo>
                    <a:pt x="197510" y="442341"/>
                    <a:pt x="199339" y="442798"/>
                    <a:pt x="201168" y="443256"/>
                  </a:cubicBezTo>
                  <a:cubicBezTo>
                    <a:pt x="202768" y="443713"/>
                    <a:pt x="204368" y="444399"/>
                    <a:pt x="205969" y="445084"/>
                  </a:cubicBezTo>
                  <a:cubicBezTo>
                    <a:pt x="206654" y="445542"/>
                    <a:pt x="207569" y="445770"/>
                    <a:pt x="208255" y="446227"/>
                  </a:cubicBezTo>
                  <a:cubicBezTo>
                    <a:pt x="209398" y="446685"/>
                    <a:pt x="210312" y="447370"/>
                    <a:pt x="211226" y="448056"/>
                  </a:cubicBezTo>
                  <a:cubicBezTo>
                    <a:pt x="212369" y="448742"/>
                    <a:pt x="213512" y="449656"/>
                    <a:pt x="214427" y="450342"/>
                  </a:cubicBezTo>
                  <a:cubicBezTo>
                    <a:pt x="215113" y="450799"/>
                    <a:pt x="215798" y="451485"/>
                    <a:pt x="216256" y="451942"/>
                  </a:cubicBezTo>
                  <a:cubicBezTo>
                    <a:pt x="217399" y="453085"/>
                    <a:pt x="218770" y="454228"/>
                    <a:pt x="219913" y="455600"/>
                  </a:cubicBezTo>
                  <a:cubicBezTo>
                    <a:pt x="220599" y="456286"/>
                    <a:pt x="221056" y="456972"/>
                    <a:pt x="221513" y="457657"/>
                  </a:cubicBezTo>
                  <a:cubicBezTo>
                    <a:pt x="222656" y="459029"/>
                    <a:pt x="223571" y="460629"/>
                    <a:pt x="224714" y="462001"/>
                  </a:cubicBezTo>
                  <a:cubicBezTo>
                    <a:pt x="225628" y="463601"/>
                    <a:pt x="226543" y="465201"/>
                    <a:pt x="227457" y="466801"/>
                  </a:cubicBezTo>
                  <a:cubicBezTo>
                    <a:pt x="229972" y="471831"/>
                    <a:pt x="232029" y="477774"/>
                    <a:pt x="233401" y="484175"/>
                  </a:cubicBezTo>
                  <a:cubicBezTo>
                    <a:pt x="234772" y="489890"/>
                    <a:pt x="235687" y="495834"/>
                    <a:pt x="236372" y="501777"/>
                  </a:cubicBezTo>
                  <a:cubicBezTo>
                    <a:pt x="237287" y="509550"/>
                    <a:pt x="237744" y="517322"/>
                    <a:pt x="237973" y="525323"/>
                  </a:cubicBezTo>
                  <a:cubicBezTo>
                    <a:pt x="237973" y="529209"/>
                    <a:pt x="238201" y="533095"/>
                    <a:pt x="238201" y="536982"/>
                  </a:cubicBezTo>
                  <a:cubicBezTo>
                    <a:pt x="238201" y="539039"/>
                    <a:pt x="238201" y="540868"/>
                    <a:pt x="238201" y="542925"/>
                  </a:cubicBezTo>
                  <a:cubicBezTo>
                    <a:pt x="238201" y="546811"/>
                    <a:pt x="238201" y="550698"/>
                    <a:pt x="238201" y="554584"/>
                  </a:cubicBezTo>
                  <a:cubicBezTo>
                    <a:pt x="238201" y="558470"/>
                    <a:pt x="238430" y="562356"/>
                    <a:pt x="238430" y="566242"/>
                  </a:cubicBezTo>
                  <a:cubicBezTo>
                    <a:pt x="238658" y="570129"/>
                    <a:pt x="238887" y="574015"/>
                    <a:pt x="239116" y="577901"/>
                  </a:cubicBezTo>
                  <a:cubicBezTo>
                    <a:pt x="239344" y="581101"/>
                    <a:pt x="239573" y="584302"/>
                    <a:pt x="239801" y="587502"/>
                  </a:cubicBezTo>
                  <a:cubicBezTo>
                    <a:pt x="241173" y="609676"/>
                    <a:pt x="242545" y="632079"/>
                    <a:pt x="253746" y="652425"/>
                  </a:cubicBezTo>
                  <a:cubicBezTo>
                    <a:pt x="254432" y="653568"/>
                    <a:pt x="255346" y="655396"/>
                    <a:pt x="256261" y="657225"/>
                  </a:cubicBezTo>
                  <a:cubicBezTo>
                    <a:pt x="256489" y="657682"/>
                    <a:pt x="256718" y="657911"/>
                    <a:pt x="256946" y="658368"/>
                  </a:cubicBezTo>
                  <a:cubicBezTo>
                    <a:pt x="258318" y="660883"/>
                    <a:pt x="260147" y="663855"/>
                    <a:pt x="261976" y="666598"/>
                  </a:cubicBezTo>
                  <a:cubicBezTo>
                    <a:pt x="262433" y="667284"/>
                    <a:pt x="262661" y="667741"/>
                    <a:pt x="263119" y="668427"/>
                  </a:cubicBezTo>
                  <a:cubicBezTo>
                    <a:pt x="264033" y="669798"/>
                    <a:pt x="264947" y="670941"/>
                    <a:pt x="265862" y="672084"/>
                  </a:cubicBezTo>
                  <a:cubicBezTo>
                    <a:pt x="266319" y="672770"/>
                    <a:pt x="266776" y="673227"/>
                    <a:pt x="267233" y="673684"/>
                  </a:cubicBezTo>
                  <a:cubicBezTo>
                    <a:pt x="267462" y="674142"/>
                    <a:pt x="267919" y="674599"/>
                    <a:pt x="268148" y="674827"/>
                  </a:cubicBezTo>
                  <a:cubicBezTo>
                    <a:pt x="268605" y="675285"/>
                    <a:pt x="269062" y="675970"/>
                    <a:pt x="269519" y="676428"/>
                  </a:cubicBezTo>
                  <a:cubicBezTo>
                    <a:pt x="271120" y="678028"/>
                    <a:pt x="272720" y="679628"/>
                    <a:pt x="274320" y="680542"/>
                  </a:cubicBezTo>
                  <a:cubicBezTo>
                    <a:pt x="275006" y="681000"/>
                    <a:pt x="275692" y="681228"/>
                    <a:pt x="276149" y="681457"/>
                  </a:cubicBezTo>
                  <a:cubicBezTo>
                    <a:pt x="276377" y="681685"/>
                    <a:pt x="276835" y="681685"/>
                    <a:pt x="277063" y="681685"/>
                  </a:cubicBezTo>
                  <a:cubicBezTo>
                    <a:pt x="277749" y="681914"/>
                    <a:pt x="278206" y="681914"/>
                    <a:pt x="278892" y="681914"/>
                  </a:cubicBezTo>
                  <a:cubicBezTo>
                    <a:pt x="279121" y="681914"/>
                    <a:pt x="279578" y="681914"/>
                    <a:pt x="279806" y="681914"/>
                  </a:cubicBezTo>
                  <a:lnTo>
                    <a:pt x="279806" y="681914"/>
                  </a:lnTo>
                  <a:lnTo>
                    <a:pt x="279806" y="681914"/>
                  </a:lnTo>
                  <a:cubicBezTo>
                    <a:pt x="280492" y="682143"/>
                    <a:pt x="281407" y="682371"/>
                    <a:pt x="282321" y="682600"/>
                  </a:cubicBezTo>
                  <a:cubicBezTo>
                    <a:pt x="283235" y="682828"/>
                    <a:pt x="284150" y="683057"/>
                    <a:pt x="285293" y="683057"/>
                  </a:cubicBezTo>
                  <a:cubicBezTo>
                    <a:pt x="285979" y="683286"/>
                    <a:pt x="286893" y="683286"/>
                    <a:pt x="287579" y="683514"/>
                  </a:cubicBezTo>
                  <a:cubicBezTo>
                    <a:pt x="288722" y="683743"/>
                    <a:pt x="289865" y="683743"/>
                    <a:pt x="291236" y="683971"/>
                  </a:cubicBezTo>
                  <a:cubicBezTo>
                    <a:pt x="292837" y="684200"/>
                    <a:pt x="294437" y="684429"/>
                    <a:pt x="296266" y="684429"/>
                  </a:cubicBezTo>
                  <a:cubicBezTo>
                    <a:pt x="297866" y="684657"/>
                    <a:pt x="299695" y="684657"/>
                    <a:pt x="301295" y="684886"/>
                  </a:cubicBezTo>
                  <a:cubicBezTo>
                    <a:pt x="302438" y="684886"/>
                    <a:pt x="303352" y="685114"/>
                    <a:pt x="304495" y="685114"/>
                  </a:cubicBezTo>
                  <a:cubicBezTo>
                    <a:pt x="306324" y="685343"/>
                    <a:pt x="308153" y="685343"/>
                    <a:pt x="310210" y="685572"/>
                  </a:cubicBezTo>
                  <a:cubicBezTo>
                    <a:pt x="311353" y="685572"/>
                    <a:pt x="312496" y="685800"/>
                    <a:pt x="313639" y="685800"/>
                  </a:cubicBezTo>
                  <a:cubicBezTo>
                    <a:pt x="314782" y="685800"/>
                    <a:pt x="315925" y="686029"/>
                    <a:pt x="317068" y="686029"/>
                  </a:cubicBezTo>
                  <a:cubicBezTo>
                    <a:pt x="319354" y="686257"/>
                    <a:pt x="321869" y="686257"/>
                    <a:pt x="324155" y="686486"/>
                  </a:cubicBezTo>
                  <a:cubicBezTo>
                    <a:pt x="325526" y="686486"/>
                    <a:pt x="326669" y="686715"/>
                    <a:pt x="328041" y="686715"/>
                  </a:cubicBezTo>
                  <a:cubicBezTo>
                    <a:pt x="330556" y="686943"/>
                    <a:pt x="333070" y="686943"/>
                    <a:pt x="335813" y="686943"/>
                  </a:cubicBezTo>
                  <a:cubicBezTo>
                    <a:pt x="338557" y="686943"/>
                    <a:pt x="341300" y="687172"/>
                    <a:pt x="344272" y="687172"/>
                  </a:cubicBezTo>
                  <a:cubicBezTo>
                    <a:pt x="347243" y="687172"/>
                    <a:pt x="349987" y="687400"/>
                    <a:pt x="353187" y="687400"/>
                  </a:cubicBezTo>
                  <a:cubicBezTo>
                    <a:pt x="356159" y="687400"/>
                    <a:pt x="359131" y="687629"/>
                    <a:pt x="362331" y="687629"/>
                  </a:cubicBezTo>
                  <a:cubicBezTo>
                    <a:pt x="363931" y="687629"/>
                    <a:pt x="365531" y="687629"/>
                    <a:pt x="367132" y="687858"/>
                  </a:cubicBezTo>
                  <a:cubicBezTo>
                    <a:pt x="368732" y="687858"/>
                    <a:pt x="370332" y="687858"/>
                    <a:pt x="371932" y="688086"/>
                  </a:cubicBezTo>
                  <a:cubicBezTo>
                    <a:pt x="378562" y="688315"/>
                    <a:pt x="385420" y="688315"/>
                    <a:pt x="392278" y="688543"/>
                  </a:cubicBezTo>
                  <a:cubicBezTo>
                    <a:pt x="394106" y="688543"/>
                    <a:pt x="395707" y="688543"/>
                    <a:pt x="397535" y="688543"/>
                  </a:cubicBezTo>
                  <a:cubicBezTo>
                    <a:pt x="406451" y="688772"/>
                    <a:pt x="415823" y="688772"/>
                    <a:pt x="425425" y="689001"/>
                  </a:cubicBezTo>
                  <a:cubicBezTo>
                    <a:pt x="433197" y="689001"/>
                    <a:pt x="440969" y="689229"/>
                    <a:pt x="448970" y="689229"/>
                  </a:cubicBezTo>
                  <a:cubicBezTo>
                    <a:pt x="477088" y="689458"/>
                    <a:pt x="507035" y="689458"/>
                    <a:pt x="537896" y="689458"/>
                  </a:cubicBezTo>
                  <a:cubicBezTo>
                    <a:pt x="537896" y="689458"/>
                    <a:pt x="537896" y="689458"/>
                    <a:pt x="537896" y="689458"/>
                  </a:cubicBezTo>
                  <a:cubicBezTo>
                    <a:pt x="551155" y="689458"/>
                    <a:pt x="564413" y="689458"/>
                    <a:pt x="577901" y="689458"/>
                  </a:cubicBezTo>
                  <a:cubicBezTo>
                    <a:pt x="580187" y="689458"/>
                    <a:pt x="582473" y="689458"/>
                    <a:pt x="584530" y="689458"/>
                  </a:cubicBezTo>
                  <a:cubicBezTo>
                    <a:pt x="589102" y="689458"/>
                    <a:pt x="593446" y="689458"/>
                    <a:pt x="598018" y="689458"/>
                  </a:cubicBezTo>
                  <a:cubicBezTo>
                    <a:pt x="600304" y="689458"/>
                    <a:pt x="602590" y="689458"/>
                    <a:pt x="604647" y="689458"/>
                  </a:cubicBezTo>
                  <a:cubicBezTo>
                    <a:pt x="660654" y="689229"/>
                    <a:pt x="716661" y="688772"/>
                    <a:pt x="766039" y="688086"/>
                  </a:cubicBezTo>
                  <a:cubicBezTo>
                    <a:pt x="769925" y="688086"/>
                    <a:pt x="773811" y="688086"/>
                    <a:pt x="777697" y="687858"/>
                  </a:cubicBezTo>
                  <a:cubicBezTo>
                    <a:pt x="791185" y="687629"/>
                    <a:pt x="804215" y="687629"/>
                    <a:pt x="816559" y="687400"/>
                  </a:cubicBezTo>
                  <a:cubicBezTo>
                    <a:pt x="823646" y="687400"/>
                    <a:pt x="830275" y="687172"/>
                    <a:pt x="836905" y="687172"/>
                  </a:cubicBezTo>
                  <a:cubicBezTo>
                    <a:pt x="841705" y="687172"/>
                    <a:pt x="846506" y="686943"/>
                    <a:pt x="851078" y="686943"/>
                  </a:cubicBezTo>
                  <a:cubicBezTo>
                    <a:pt x="852678" y="686943"/>
                    <a:pt x="854050" y="686943"/>
                    <a:pt x="855650" y="686943"/>
                  </a:cubicBezTo>
                  <a:cubicBezTo>
                    <a:pt x="858622" y="686943"/>
                    <a:pt x="861593" y="686943"/>
                    <a:pt x="864337" y="686715"/>
                  </a:cubicBezTo>
                  <a:cubicBezTo>
                    <a:pt x="868680" y="686715"/>
                    <a:pt x="872795" y="686486"/>
                    <a:pt x="876681" y="686486"/>
                  </a:cubicBezTo>
                  <a:cubicBezTo>
                    <a:pt x="879196" y="686486"/>
                    <a:pt x="881939" y="686486"/>
                    <a:pt x="884225" y="686486"/>
                  </a:cubicBezTo>
                  <a:cubicBezTo>
                    <a:pt x="885368" y="686486"/>
                    <a:pt x="886739" y="686486"/>
                    <a:pt x="887882" y="686486"/>
                  </a:cubicBezTo>
                  <a:cubicBezTo>
                    <a:pt x="890168" y="686486"/>
                    <a:pt x="892454" y="686486"/>
                    <a:pt x="894740" y="686486"/>
                  </a:cubicBezTo>
                  <a:cubicBezTo>
                    <a:pt x="895883" y="686486"/>
                    <a:pt x="897026" y="686486"/>
                    <a:pt x="897941" y="686486"/>
                  </a:cubicBezTo>
                  <a:cubicBezTo>
                    <a:pt x="899998" y="686486"/>
                    <a:pt x="902056" y="686486"/>
                    <a:pt x="904113" y="686486"/>
                  </a:cubicBezTo>
                  <a:cubicBezTo>
                    <a:pt x="909828" y="686486"/>
                    <a:pt x="914857" y="686257"/>
                    <a:pt x="918972" y="686257"/>
                  </a:cubicBezTo>
                  <a:cubicBezTo>
                    <a:pt x="932002" y="686029"/>
                    <a:pt x="940689" y="681457"/>
                    <a:pt x="948004" y="673913"/>
                  </a:cubicBezTo>
                  <a:cubicBezTo>
                    <a:pt x="950519" y="671398"/>
                    <a:pt x="952576" y="668427"/>
                    <a:pt x="954862" y="665226"/>
                  </a:cubicBezTo>
                  <a:cubicBezTo>
                    <a:pt x="956234" y="663169"/>
                    <a:pt x="957605" y="660883"/>
                    <a:pt x="958520" y="658825"/>
                  </a:cubicBezTo>
                  <a:cubicBezTo>
                    <a:pt x="959663" y="656539"/>
                    <a:pt x="960577" y="654253"/>
                    <a:pt x="961263" y="651967"/>
                  </a:cubicBezTo>
                  <a:cubicBezTo>
                    <a:pt x="961949" y="649681"/>
                    <a:pt x="962635" y="647395"/>
                    <a:pt x="963320" y="644881"/>
                  </a:cubicBezTo>
                  <a:cubicBezTo>
                    <a:pt x="964006" y="642595"/>
                    <a:pt x="964463" y="640080"/>
                    <a:pt x="964921" y="637794"/>
                  </a:cubicBezTo>
                  <a:cubicBezTo>
                    <a:pt x="965835" y="632765"/>
                    <a:pt x="966749" y="627736"/>
                    <a:pt x="967892" y="622707"/>
                  </a:cubicBezTo>
                  <a:cubicBezTo>
                    <a:pt x="968807" y="617677"/>
                    <a:pt x="969950" y="612648"/>
                    <a:pt x="970864" y="607619"/>
                  </a:cubicBezTo>
                  <a:cubicBezTo>
                    <a:pt x="972236" y="600075"/>
                    <a:pt x="973836" y="592531"/>
                    <a:pt x="974979" y="584759"/>
                  </a:cubicBezTo>
                  <a:cubicBezTo>
                    <a:pt x="976351" y="577215"/>
                    <a:pt x="977494" y="569443"/>
                    <a:pt x="978408" y="561899"/>
                  </a:cubicBezTo>
                  <a:cubicBezTo>
                    <a:pt x="979322" y="554355"/>
                    <a:pt x="980237" y="546583"/>
                    <a:pt x="980694" y="538810"/>
                  </a:cubicBezTo>
                  <a:cubicBezTo>
                    <a:pt x="981151" y="531038"/>
                    <a:pt x="981380" y="523266"/>
                    <a:pt x="981151" y="515493"/>
                  </a:cubicBezTo>
                  <a:cubicBezTo>
                    <a:pt x="981151" y="512979"/>
                    <a:pt x="981151" y="510693"/>
                    <a:pt x="981151" y="508178"/>
                  </a:cubicBezTo>
                  <a:cubicBezTo>
                    <a:pt x="981151" y="503377"/>
                    <a:pt x="981380" y="498348"/>
                    <a:pt x="981837" y="493548"/>
                  </a:cubicBezTo>
                  <a:cubicBezTo>
                    <a:pt x="982294" y="488747"/>
                    <a:pt x="982751" y="483718"/>
                    <a:pt x="983209" y="478917"/>
                  </a:cubicBezTo>
                  <a:cubicBezTo>
                    <a:pt x="983894" y="474117"/>
                    <a:pt x="984352" y="469087"/>
                    <a:pt x="985037" y="464287"/>
                  </a:cubicBezTo>
                  <a:cubicBezTo>
                    <a:pt x="985495" y="461772"/>
                    <a:pt x="985723" y="459486"/>
                    <a:pt x="986180" y="456972"/>
                  </a:cubicBezTo>
                  <a:cubicBezTo>
                    <a:pt x="987323" y="449199"/>
                    <a:pt x="989381" y="443256"/>
                    <a:pt x="992353" y="438684"/>
                  </a:cubicBezTo>
                  <a:cubicBezTo>
                    <a:pt x="993267" y="437083"/>
                    <a:pt x="994410" y="435712"/>
                    <a:pt x="995782" y="434569"/>
                  </a:cubicBezTo>
                  <a:cubicBezTo>
                    <a:pt x="1000811" y="429768"/>
                    <a:pt x="1008126" y="427025"/>
                    <a:pt x="1018642" y="425425"/>
                  </a:cubicBezTo>
                  <a:cubicBezTo>
                    <a:pt x="1021156" y="424968"/>
                    <a:pt x="1023899" y="424739"/>
                    <a:pt x="1026414" y="424510"/>
                  </a:cubicBezTo>
                  <a:cubicBezTo>
                    <a:pt x="1034186" y="423825"/>
                    <a:pt x="1041959" y="423596"/>
                    <a:pt x="1049503" y="424510"/>
                  </a:cubicBezTo>
                  <a:cubicBezTo>
                    <a:pt x="1052017" y="424739"/>
                    <a:pt x="1054532" y="425196"/>
                    <a:pt x="1057046" y="425653"/>
                  </a:cubicBezTo>
                  <a:cubicBezTo>
                    <a:pt x="1059561" y="426111"/>
                    <a:pt x="1062076" y="426796"/>
                    <a:pt x="1064362" y="427482"/>
                  </a:cubicBezTo>
                  <a:cubicBezTo>
                    <a:pt x="1069162" y="428854"/>
                    <a:pt x="1073963" y="430911"/>
                    <a:pt x="1078763" y="433426"/>
                  </a:cubicBezTo>
                  <a:cubicBezTo>
                    <a:pt x="1109167" y="443027"/>
                    <a:pt x="1134542" y="446685"/>
                    <a:pt x="1155573" y="445770"/>
                  </a:cubicBezTo>
                  <a:cubicBezTo>
                    <a:pt x="1224382" y="442570"/>
                    <a:pt x="1247927" y="390678"/>
                    <a:pt x="1254100" y="345186"/>
                  </a:cubicBezTo>
                  <a:cubicBezTo>
                    <a:pt x="1254328" y="344043"/>
                    <a:pt x="1254328" y="342900"/>
                    <a:pt x="1254557" y="341757"/>
                  </a:cubicBezTo>
                  <a:cubicBezTo>
                    <a:pt x="1255014" y="337185"/>
                    <a:pt x="1255471" y="332613"/>
                    <a:pt x="1255700" y="328041"/>
                  </a:cubicBezTo>
                  <a:cubicBezTo>
                    <a:pt x="1255700" y="326898"/>
                    <a:pt x="1255700" y="325755"/>
                    <a:pt x="1255928" y="324841"/>
                  </a:cubicBezTo>
                  <a:cubicBezTo>
                    <a:pt x="1255928" y="322555"/>
                    <a:pt x="1255928" y="320497"/>
                    <a:pt x="1255928" y="318440"/>
                  </a:cubicBezTo>
                  <a:cubicBezTo>
                    <a:pt x="1255928" y="313182"/>
                    <a:pt x="1255700" y="308153"/>
                    <a:pt x="1255471" y="303810"/>
                  </a:cubicBezTo>
                  <a:cubicBezTo>
                    <a:pt x="1255243" y="300381"/>
                    <a:pt x="1254785" y="297180"/>
                    <a:pt x="1254557" y="293980"/>
                  </a:cubicBezTo>
                  <a:cubicBezTo>
                    <a:pt x="1253642" y="287579"/>
                    <a:pt x="1252499" y="281635"/>
                    <a:pt x="1250899" y="275920"/>
                  </a:cubicBezTo>
                  <a:cubicBezTo>
                    <a:pt x="1250442" y="274549"/>
                    <a:pt x="1249985" y="273177"/>
                    <a:pt x="1249528" y="271806"/>
                  </a:cubicBezTo>
                  <a:cubicBezTo>
                    <a:pt x="1248613" y="269062"/>
                    <a:pt x="1247699" y="266319"/>
                    <a:pt x="1246556" y="263805"/>
                  </a:cubicBezTo>
                  <a:cubicBezTo>
                    <a:pt x="1245413" y="261290"/>
                    <a:pt x="1244270" y="258775"/>
                    <a:pt x="1243127" y="256261"/>
                  </a:cubicBezTo>
                  <a:cubicBezTo>
                    <a:pt x="1242441" y="255118"/>
                    <a:pt x="1241984" y="253975"/>
                    <a:pt x="1241298" y="252603"/>
                  </a:cubicBezTo>
                  <a:cubicBezTo>
                    <a:pt x="1239469" y="249174"/>
                    <a:pt x="1237183" y="245745"/>
                    <a:pt x="1234897" y="242773"/>
                  </a:cubicBezTo>
                  <a:cubicBezTo>
                    <a:pt x="1231925" y="238659"/>
                    <a:pt x="1228725" y="234772"/>
                    <a:pt x="1225067" y="231343"/>
                  </a:cubicBezTo>
                  <a:cubicBezTo>
                    <a:pt x="1222553" y="228829"/>
                    <a:pt x="1219810" y="226314"/>
                    <a:pt x="1216838" y="224028"/>
                  </a:cubicBezTo>
                  <a:cubicBezTo>
                    <a:pt x="1207237" y="216713"/>
                    <a:pt x="1196492" y="211455"/>
                    <a:pt x="1185291" y="208255"/>
                  </a:cubicBezTo>
                  <a:cubicBezTo>
                    <a:pt x="1180262" y="206883"/>
                    <a:pt x="1175461" y="205740"/>
                    <a:pt x="1170432" y="205054"/>
                  </a:cubicBezTo>
                  <a:cubicBezTo>
                    <a:pt x="1163117" y="203683"/>
                    <a:pt x="1155802" y="202997"/>
                    <a:pt x="1148486" y="202997"/>
                  </a:cubicBezTo>
                  <a:cubicBezTo>
                    <a:pt x="1143686" y="202997"/>
                    <a:pt x="1138885" y="202997"/>
                    <a:pt x="1134085" y="203454"/>
                  </a:cubicBezTo>
                  <a:cubicBezTo>
                    <a:pt x="1126998" y="204140"/>
                    <a:pt x="1119911" y="205512"/>
                    <a:pt x="1113053" y="207340"/>
                  </a:cubicBezTo>
                  <a:cubicBezTo>
                    <a:pt x="1103681" y="209855"/>
                    <a:pt x="1094765" y="213513"/>
                    <a:pt x="1085850" y="218085"/>
                  </a:cubicBezTo>
                  <a:cubicBezTo>
                    <a:pt x="1081507" y="220371"/>
                    <a:pt x="1077163" y="223114"/>
                    <a:pt x="1072820" y="226086"/>
                  </a:cubicBezTo>
                  <a:cubicBezTo>
                    <a:pt x="1064590" y="231801"/>
                    <a:pt x="1055903" y="236144"/>
                    <a:pt x="1046988" y="240030"/>
                  </a:cubicBezTo>
                  <a:cubicBezTo>
                    <a:pt x="1041730" y="242316"/>
                    <a:pt x="1036244" y="244602"/>
                    <a:pt x="1030757" y="246660"/>
                  </a:cubicBezTo>
                  <a:cubicBezTo>
                    <a:pt x="1017499" y="251917"/>
                    <a:pt x="1005383" y="251003"/>
                    <a:pt x="996467" y="245517"/>
                  </a:cubicBezTo>
                  <a:cubicBezTo>
                    <a:pt x="995096" y="244831"/>
                    <a:pt x="993953" y="243916"/>
                    <a:pt x="992810" y="243002"/>
                  </a:cubicBezTo>
                  <a:cubicBezTo>
                    <a:pt x="986638" y="237744"/>
                    <a:pt x="982294" y="229743"/>
                    <a:pt x="980923" y="219913"/>
                  </a:cubicBezTo>
                  <a:cubicBezTo>
                    <a:pt x="980237" y="215570"/>
                    <a:pt x="980237" y="210541"/>
                    <a:pt x="980923" y="205512"/>
                  </a:cubicBezTo>
                  <a:cubicBezTo>
                    <a:pt x="981380" y="202768"/>
                    <a:pt x="981608" y="199797"/>
                    <a:pt x="981837" y="197053"/>
                  </a:cubicBezTo>
                  <a:cubicBezTo>
                    <a:pt x="982751" y="188595"/>
                    <a:pt x="983437" y="180137"/>
                    <a:pt x="984123" y="171679"/>
                  </a:cubicBezTo>
                  <a:cubicBezTo>
                    <a:pt x="984580" y="163221"/>
                    <a:pt x="985037" y="154762"/>
                    <a:pt x="985266" y="146304"/>
                  </a:cubicBezTo>
                  <a:cubicBezTo>
                    <a:pt x="985495" y="140589"/>
                    <a:pt x="985495" y="135103"/>
                    <a:pt x="985495" y="129388"/>
                  </a:cubicBezTo>
                  <a:cubicBezTo>
                    <a:pt x="985495" y="120930"/>
                    <a:pt x="985495" y="112471"/>
                    <a:pt x="985037" y="104013"/>
                  </a:cubicBezTo>
                  <a:cubicBezTo>
                    <a:pt x="984809" y="98298"/>
                    <a:pt x="984580" y="92812"/>
                    <a:pt x="984352" y="87097"/>
                  </a:cubicBezTo>
                  <a:cubicBezTo>
                    <a:pt x="984123" y="81382"/>
                    <a:pt x="983666" y="75895"/>
                    <a:pt x="983437" y="70180"/>
                  </a:cubicBezTo>
                  <a:cubicBezTo>
                    <a:pt x="983209" y="65380"/>
                    <a:pt x="982523" y="60808"/>
                    <a:pt x="981608" y="56464"/>
                  </a:cubicBezTo>
                  <a:cubicBezTo>
                    <a:pt x="981151" y="54407"/>
                    <a:pt x="980694" y="52350"/>
                    <a:pt x="980008" y="50292"/>
                  </a:cubicBezTo>
                  <a:cubicBezTo>
                    <a:pt x="978865" y="46406"/>
                    <a:pt x="977494" y="42748"/>
                    <a:pt x="975893" y="39319"/>
                  </a:cubicBezTo>
                  <a:cubicBezTo>
                    <a:pt x="971779" y="30861"/>
                    <a:pt x="965835" y="24232"/>
                    <a:pt x="958063" y="18974"/>
                  </a:cubicBezTo>
                  <a:cubicBezTo>
                    <a:pt x="953491" y="15774"/>
                    <a:pt x="948233" y="13259"/>
                    <a:pt x="942289" y="11202"/>
                  </a:cubicBezTo>
                  <a:cubicBezTo>
                    <a:pt x="936346" y="9144"/>
                    <a:pt x="929716" y="7544"/>
                    <a:pt x="922401" y="6401"/>
                  </a:cubicBezTo>
                  <a:cubicBezTo>
                    <a:pt x="918515" y="5715"/>
                    <a:pt x="914629" y="5258"/>
                    <a:pt x="910742" y="4572"/>
                  </a:cubicBezTo>
                  <a:cubicBezTo>
                    <a:pt x="909599" y="4344"/>
                    <a:pt x="908456" y="4344"/>
                    <a:pt x="907313" y="4115"/>
                  </a:cubicBezTo>
                  <a:cubicBezTo>
                    <a:pt x="904570" y="3658"/>
                    <a:pt x="901598" y="3429"/>
                    <a:pt x="898855" y="2972"/>
                  </a:cubicBezTo>
                  <a:cubicBezTo>
                    <a:pt x="897712" y="2743"/>
                    <a:pt x="896341" y="2743"/>
                    <a:pt x="895198" y="2515"/>
                  </a:cubicBezTo>
                  <a:cubicBezTo>
                    <a:pt x="892226" y="2058"/>
                    <a:pt x="889254" y="1829"/>
                    <a:pt x="886282" y="1372"/>
                  </a:cubicBezTo>
                  <a:cubicBezTo>
                    <a:pt x="885368" y="1372"/>
                    <a:pt x="884453" y="1143"/>
                    <a:pt x="883539" y="1143"/>
                  </a:cubicBezTo>
                  <a:cubicBezTo>
                    <a:pt x="879653" y="686"/>
                    <a:pt x="875538" y="229"/>
                    <a:pt x="871652" y="0"/>
                  </a:cubicBezTo>
                  <a:cubicBezTo>
                    <a:pt x="893369" y="15545"/>
                    <a:pt x="909371" y="38176"/>
                    <a:pt x="914171" y="64694"/>
                  </a:cubicBezTo>
                  <a:close/>
                </a:path>
              </a:pathLst>
            </a:custGeom>
            <a:solidFill>
              <a:srgbClr val="FFFFFF"/>
            </a:solidFill>
            <a:ln w="2286" cap="flat">
              <a:noFill/>
              <a:prstDash val="solid"/>
              <a:miter/>
            </a:ln>
          </p:spPr>
          <p:txBody>
            <a:bodyPr rtlCol="0" anchor="ctr"/>
            <a:lstStyle/>
            <a:p>
              <a:endParaRPr lang="en-US"/>
            </a:p>
          </p:txBody>
        </p:sp>
        <p:sp>
          <p:nvSpPr>
            <p:cNvPr id="96" name="Freeform 154">
              <a:extLst>
                <a:ext uri="{FF2B5EF4-FFF2-40B4-BE49-F238E27FC236}">
                  <a16:creationId xmlns:a16="http://schemas.microsoft.com/office/drawing/2014/main" id="{B08602A1-A319-54AB-2D8B-D11F243E71AF}"/>
                </a:ext>
              </a:extLst>
            </p:cNvPr>
            <p:cNvSpPr/>
            <p:nvPr/>
          </p:nvSpPr>
          <p:spPr>
            <a:xfrm>
              <a:off x="2436714" y="5191934"/>
              <a:ext cx="1358789" cy="1019392"/>
            </a:xfrm>
            <a:custGeom>
              <a:avLst/>
              <a:gdLst>
                <a:gd name="connsiteX0" fmla="*/ 17230 w 1358789"/>
                <a:gd name="connsiteY0" fmla="*/ 508892 h 1019392"/>
                <a:gd name="connsiteX1" fmla="*/ 25688 w 1358789"/>
                <a:gd name="connsiteY1" fmla="*/ 631421 h 1019392"/>
                <a:gd name="connsiteX2" fmla="*/ 59749 w 1358789"/>
                <a:gd name="connsiteY2" fmla="*/ 695429 h 1019392"/>
                <a:gd name="connsiteX3" fmla="*/ 100212 w 1358789"/>
                <a:gd name="connsiteY3" fmla="*/ 750751 h 1019392"/>
                <a:gd name="connsiteX4" fmla="*/ 136331 w 1358789"/>
                <a:gd name="connsiteY4" fmla="*/ 820474 h 1019392"/>
                <a:gd name="connsiteX5" fmla="*/ 135416 w 1358789"/>
                <a:gd name="connsiteY5" fmla="*/ 841048 h 1019392"/>
                <a:gd name="connsiteX6" fmla="*/ 128787 w 1358789"/>
                <a:gd name="connsiteY6" fmla="*/ 958777 h 1019392"/>
                <a:gd name="connsiteX7" fmla="*/ 161248 w 1358789"/>
                <a:gd name="connsiteY7" fmla="*/ 1000610 h 1019392"/>
                <a:gd name="connsiteX8" fmla="*/ 205139 w 1358789"/>
                <a:gd name="connsiteY8" fmla="*/ 1002668 h 1019392"/>
                <a:gd name="connsiteX9" fmla="*/ 239201 w 1358789"/>
                <a:gd name="connsiteY9" fmla="*/ 979351 h 1019392"/>
                <a:gd name="connsiteX10" fmla="*/ 255431 w 1358789"/>
                <a:gd name="connsiteY10" fmla="*/ 919915 h 1019392"/>
                <a:gd name="connsiteX11" fmla="*/ 273948 w 1358789"/>
                <a:gd name="connsiteY11" fmla="*/ 791670 h 1019392"/>
                <a:gd name="connsiteX12" fmla="*/ 281720 w 1358789"/>
                <a:gd name="connsiteY12" fmla="*/ 778183 h 1019392"/>
                <a:gd name="connsiteX13" fmla="*/ 294065 w 1358789"/>
                <a:gd name="connsiteY13" fmla="*/ 789155 h 1019392"/>
                <a:gd name="connsiteX14" fmla="*/ 300923 w 1358789"/>
                <a:gd name="connsiteY14" fmla="*/ 829618 h 1019392"/>
                <a:gd name="connsiteX15" fmla="*/ 304580 w 1358789"/>
                <a:gd name="connsiteY15" fmla="*/ 935459 h 1019392"/>
                <a:gd name="connsiteX16" fmla="*/ 361959 w 1358789"/>
                <a:gd name="connsiteY16" fmla="*/ 1012726 h 1019392"/>
                <a:gd name="connsiteX17" fmla="*/ 978950 w 1358789"/>
                <a:gd name="connsiteY17" fmla="*/ 1019356 h 1019392"/>
                <a:gd name="connsiteX18" fmla="*/ 1071076 w 1358789"/>
                <a:gd name="connsiteY18" fmla="*/ 945289 h 1019392"/>
                <a:gd name="connsiteX19" fmla="*/ 1086164 w 1358789"/>
                <a:gd name="connsiteY19" fmla="*/ 793270 h 1019392"/>
                <a:gd name="connsiteX20" fmla="*/ 1130283 w 1358789"/>
                <a:gd name="connsiteY20" fmla="*/ 756008 h 1019392"/>
                <a:gd name="connsiteX21" fmla="*/ 1296476 w 1358789"/>
                <a:gd name="connsiteY21" fmla="*/ 756237 h 1019392"/>
                <a:gd name="connsiteX22" fmla="*/ 1357740 w 1358789"/>
                <a:gd name="connsiteY22" fmla="*/ 602389 h 1019392"/>
                <a:gd name="connsiteX23" fmla="*/ 1278188 w 1358789"/>
                <a:gd name="connsiteY23" fmla="*/ 494719 h 1019392"/>
                <a:gd name="connsiteX24" fmla="*/ 1145828 w 1358789"/>
                <a:gd name="connsiteY24" fmla="*/ 514378 h 1019392"/>
                <a:gd name="connsiteX25" fmla="*/ 1108566 w 1358789"/>
                <a:gd name="connsiteY25" fmla="*/ 531523 h 1019392"/>
                <a:gd name="connsiteX26" fmla="*/ 1088678 w 1358789"/>
                <a:gd name="connsiteY26" fmla="*/ 521008 h 1019392"/>
                <a:gd name="connsiteX27" fmla="*/ 1087535 w 1358789"/>
                <a:gd name="connsiteY27" fmla="*/ 500662 h 1019392"/>
                <a:gd name="connsiteX28" fmla="*/ 1086621 w 1358789"/>
                <a:gd name="connsiteY28" fmla="*/ 382933 h 1019392"/>
                <a:gd name="connsiteX29" fmla="*/ 1010954 w 1358789"/>
                <a:gd name="connsiteY29" fmla="*/ 292636 h 1019392"/>
                <a:gd name="connsiteX30" fmla="*/ 905570 w 1358789"/>
                <a:gd name="connsiteY30" fmla="*/ 284635 h 1019392"/>
                <a:gd name="connsiteX31" fmla="*/ 873108 w 1358789"/>
                <a:gd name="connsiteY31" fmla="*/ 284635 h 1019392"/>
                <a:gd name="connsiteX32" fmla="*/ 837904 w 1358789"/>
                <a:gd name="connsiteY32" fmla="*/ 287607 h 1019392"/>
                <a:gd name="connsiteX33" fmla="*/ 803157 w 1358789"/>
                <a:gd name="connsiteY33" fmla="*/ 252174 h 1019392"/>
                <a:gd name="connsiteX34" fmla="*/ 812758 w 1358789"/>
                <a:gd name="connsiteY34" fmla="*/ 206225 h 1019392"/>
                <a:gd name="connsiteX35" fmla="*/ 821673 w 1358789"/>
                <a:gd name="connsiteY35" fmla="*/ 127587 h 1019392"/>
                <a:gd name="connsiteX36" fmla="*/ 729548 w 1358789"/>
                <a:gd name="connsiteY36" fmla="*/ 12373 h 1019392"/>
                <a:gd name="connsiteX37" fmla="*/ 531351 w 1358789"/>
                <a:gd name="connsiteY37" fmla="*/ 61979 h 1019392"/>
                <a:gd name="connsiteX38" fmla="*/ 514664 w 1358789"/>
                <a:gd name="connsiteY38" fmla="*/ 193195 h 1019392"/>
                <a:gd name="connsiteX39" fmla="*/ 537981 w 1358789"/>
                <a:gd name="connsiteY39" fmla="*/ 259946 h 1019392"/>
                <a:gd name="connsiteX40" fmla="*/ 521064 w 1358789"/>
                <a:gd name="connsiteY40" fmla="*/ 282806 h 1019392"/>
                <a:gd name="connsiteX41" fmla="*/ 420023 w 1358789"/>
                <a:gd name="connsiteY41" fmla="*/ 266119 h 1019392"/>
                <a:gd name="connsiteX42" fmla="*/ 411794 w 1358789"/>
                <a:gd name="connsiteY42" fmla="*/ 263375 h 1019392"/>
                <a:gd name="connsiteX43" fmla="*/ 316010 w 1358789"/>
                <a:gd name="connsiteY43" fmla="*/ 235258 h 1019392"/>
                <a:gd name="connsiteX44" fmla="*/ 287664 w 1358789"/>
                <a:gd name="connsiteY44" fmla="*/ 208054 h 1019392"/>
                <a:gd name="connsiteX45" fmla="*/ 253145 w 1358789"/>
                <a:gd name="connsiteY45" fmla="*/ 133988 h 1019392"/>
                <a:gd name="connsiteX46" fmla="*/ 55863 w 1358789"/>
                <a:gd name="connsiteY46" fmla="*/ 113185 h 1019392"/>
                <a:gd name="connsiteX47" fmla="*/ 78266 w 1358789"/>
                <a:gd name="connsiteY47" fmla="*/ 334470 h 1019392"/>
                <a:gd name="connsiteX48" fmla="*/ 93811 w 1358789"/>
                <a:gd name="connsiteY48" fmla="*/ 342928 h 1019392"/>
                <a:gd name="connsiteX49" fmla="*/ 102269 w 1358789"/>
                <a:gd name="connsiteY49" fmla="*/ 375389 h 1019392"/>
                <a:gd name="connsiteX50" fmla="*/ 17230 w 1358789"/>
                <a:gd name="connsiteY50" fmla="*/ 508892 h 1019392"/>
                <a:gd name="connsiteX51" fmla="*/ 253602 w 1358789"/>
                <a:gd name="connsiteY51" fmla="*/ 786641 h 1019392"/>
                <a:gd name="connsiteX52" fmla="*/ 246973 w 1358789"/>
                <a:gd name="connsiteY52" fmla="*/ 853849 h 1019392"/>
                <a:gd name="connsiteX53" fmla="*/ 225027 w 1358789"/>
                <a:gd name="connsiteY53" fmla="*/ 960148 h 1019392"/>
                <a:gd name="connsiteX54" fmla="*/ 179079 w 1358789"/>
                <a:gd name="connsiteY54" fmla="*/ 982322 h 1019392"/>
                <a:gd name="connsiteX55" fmla="*/ 150961 w 1358789"/>
                <a:gd name="connsiteY55" fmla="*/ 951461 h 1019392"/>
                <a:gd name="connsiteX56" fmla="*/ 150961 w 1358789"/>
                <a:gd name="connsiteY56" fmla="*/ 925172 h 1019392"/>
                <a:gd name="connsiteX57" fmla="*/ 156447 w 1358789"/>
                <a:gd name="connsiteY57" fmla="*/ 804929 h 1019392"/>
                <a:gd name="connsiteX58" fmla="*/ 184337 w 1358789"/>
                <a:gd name="connsiteY58" fmla="*/ 778868 h 1019392"/>
                <a:gd name="connsiteX59" fmla="*/ 196224 w 1358789"/>
                <a:gd name="connsiteY59" fmla="*/ 779783 h 1019392"/>
                <a:gd name="connsiteX60" fmla="*/ 239429 w 1358789"/>
                <a:gd name="connsiteY60" fmla="*/ 775439 h 1019392"/>
                <a:gd name="connsiteX61" fmla="*/ 253602 w 1358789"/>
                <a:gd name="connsiteY61" fmla="*/ 786641 h 1019392"/>
                <a:gd name="connsiteX62" fmla="*/ 513292 w 1358789"/>
                <a:gd name="connsiteY62" fmla="*/ 304523 h 1019392"/>
                <a:gd name="connsiteX63" fmla="*/ 541638 w 1358789"/>
                <a:gd name="connsiteY63" fmla="*/ 299037 h 1019392"/>
                <a:gd name="connsiteX64" fmla="*/ 560612 w 1358789"/>
                <a:gd name="connsiteY64" fmla="*/ 248745 h 1019392"/>
                <a:gd name="connsiteX65" fmla="*/ 535009 w 1358789"/>
                <a:gd name="connsiteY65" fmla="*/ 176965 h 1019392"/>
                <a:gd name="connsiteX66" fmla="*/ 537295 w 1358789"/>
                <a:gd name="connsiteY66" fmla="*/ 112728 h 1019392"/>
                <a:gd name="connsiteX67" fmla="*/ 658453 w 1358789"/>
                <a:gd name="connsiteY67" fmla="*/ 23574 h 1019392"/>
                <a:gd name="connsiteX68" fmla="*/ 722232 w 1358789"/>
                <a:gd name="connsiteY68" fmla="*/ 32489 h 1019392"/>
                <a:gd name="connsiteX69" fmla="*/ 734577 w 1358789"/>
                <a:gd name="connsiteY69" fmla="*/ 36604 h 1019392"/>
                <a:gd name="connsiteX70" fmla="*/ 734577 w 1358789"/>
                <a:gd name="connsiteY70" fmla="*/ 36604 h 1019392"/>
                <a:gd name="connsiteX71" fmla="*/ 738463 w 1358789"/>
                <a:gd name="connsiteY71" fmla="*/ 38204 h 1019392"/>
                <a:gd name="connsiteX72" fmla="*/ 738692 w 1358789"/>
                <a:gd name="connsiteY72" fmla="*/ 38204 h 1019392"/>
                <a:gd name="connsiteX73" fmla="*/ 742349 w 1358789"/>
                <a:gd name="connsiteY73" fmla="*/ 39805 h 1019392"/>
                <a:gd name="connsiteX74" fmla="*/ 742578 w 1358789"/>
                <a:gd name="connsiteY74" fmla="*/ 40033 h 1019392"/>
                <a:gd name="connsiteX75" fmla="*/ 746007 w 1358789"/>
                <a:gd name="connsiteY75" fmla="*/ 41633 h 1019392"/>
                <a:gd name="connsiteX76" fmla="*/ 746235 w 1358789"/>
                <a:gd name="connsiteY76" fmla="*/ 41862 h 1019392"/>
                <a:gd name="connsiteX77" fmla="*/ 749664 w 1358789"/>
                <a:gd name="connsiteY77" fmla="*/ 43691 h 1019392"/>
                <a:gd name="connsiteX78" fmla="*/ 749664 w 1358789"/>
                <a:gd name="connsiteY78" fmla="*/ 43691 h 1019392"/>
                <a:gd name="connsiteX79" fmla="*/ 770467 w 1358789"/>
                <a:gd name="connsiteY79" fmla="*/ 59236 h 1019392"/>
                <a:gd name="connsiteX80" fmla="*/ 770467 w 1358789"/>
                <a:gd name="connsiteY80" fmla="*/ 59236 h 1019392"/>
                <a:gd name="connsiteX81" fmla="*/ 772753 w 1358789"/>
                <a:gd name="connsiteY81" fmla="*/ 61522 h 1019392"/>
                <a:gd name="connsiteX82" fmla="*/ 773210 w 1358789"/>
                <a:gd name="connsiteY82" fmla="*/ 61979 h 1019392"/>
                <a:gd name="connsiteX83" fmla="*/ 775268 w 1358789"/>
                <a:gd name="connsiteY83" fmla="*/ 64265 h 1019392"/>
                <a:gd name="connsiteX84" fmla="*/ 775725 w 1358789"/>
                <a:gd name="connsiteY84" fmla="*/ 64722 h 1019392"/>
                <a:gd name="connsiteX85" fmla="*/ 777554 w 1358789"/>
                <a:gd name="connsiteY85" fmla="*/ 67008 h 1019392"/>
                <a:gd name="connsiteX86" fmla="*/ 778011 w 1358789"/>
                <a:gd name="connsiteY86" fmla="*/ 67694 h 1019392"/>
                <a:gd name="connsiteX87" fmla="*/ 779611 w 1358789"/>
                <a:gd name="connsiteY87" fmla="*/ 69980 h 1019392"/>
                <a:gd name="connsiteX88" fmla="*/ 780068 w 1358789"/>
                <a:gd name="connsiteY88" fmla="*/ 70666 h 1019392"/>
                <a:gd name="connsiteX89" fmla="*/ 781668 w 1358789"/>
                <a:gd name="connsiteY89" fmla="*/ 72952 h 1019392"/>
                <a:gd name="connsiteX90" fmla="*/ 782126 w 1358789"/>
                <a:gd name="connsiteY90" fmla="*/ 73637 h 1019392"/>
                <a:gd name="connsiteX91" fmla="*/ 783726 w 1358789"/>
                <a:gd name="connsiteY91" fmla="*/ 76152 h 1019392"/>
                <a:gd name="connsiteX92" fmla="*/ 784183 w 1358789"/>
                <a:gd name="connsiteY92" fmla="*/ 76838 h 1019392"/>
                <a:gd name="connsiteX93" fmla="*/ 785555 w 1358789"/>
                <a:gd name="connsiteY93" fmla="*/ 79352 h 1019392"/>
                <a:gd name="connsiteX94" fmla="*/ 785783 w 1358789"/>
                <a:gd name="connsiteY94" fmla="*/ 79810 h 1019392"/>
                <a:gd name="connsiteX95" fmla="*/ 791498 w 1358789"/>
                <a:gd name="connsiteY95" fmla="*/ 92383 h 1019392"/>
                <a:gd name="connsiteX96" fmla="*/ 791955 w 1358789"/>
                <a:gd name="connsiteY96" fmla="*/ 93526 h 1019392"/>
                <a:gd name="connsiteX97" fmla="*/ 792870 w 1358789"/>
                <a:gd name="connsiteY97" fmla="*/ 96040 h 1019392"/>
                <a:gd name="connsiteX98" fmla="*/ 793327 w 1358789"/>
                <a:gd name="connsiteY98" fmla="*/ 97640 h 1019392"/>
                <a:gd name="connsiteX99" fmla="*/ 794013 w 1358789"/>
                <a:gd name="connsiteY99" fmla="*/ 99926 h 1019392"/>
                <a:gd name="connsiteX100" fmla="*/ 794470 w 1358789"/>
                <a:gd name="connsiteY100" fmla="*/ 101755 h 1019392"/>
                <a:gd name="connsiteX101" fmla="*/ 795156 w 1358789"/>
                <a:gd name="connsiteY101" fmla="*/ 104041 h 1019392"/>
                <a:gd name="connsiteX102" fmla="*/ 795613 w 1358789"/>
                <a:gd name="connsiteY102" fmla="*/ 106099 h 1019392"/>
                <a:gd name="connsiteX103" fmla="*/ 796299 w 1358789"/>
                <a:gd name="connsiteY103" fmla="*/ 108385 h 1019392"/>
                <a:gd name="connsiteX104" fmla="*/ 796756 w 1358789"/>
                <a:gd name="connsiteY104" fmla="*/ 110671 h 1019392"/>
                <a:gd name="connsiteX105" fmla="*/ 797213 w 1358789"/>
                <a:gd name="connsiteY105" fmla="*/ 112957 h 1019392"/>
                <a:gd name="connsiteX106" fmla="*/ 797670 w 1358789"/>
                <a:gd name="connsiteY106" fmla="*/ 115243 h 1019392"/>
                <a:gd name="connsiteX107" fmla="*/ 798128 w 1358789"/>
                <a:gd name="connsiteY107" fmla="*/ 117529 h 1019392"/>
                <a:gd name="connsiteX108" fmla="*/ 798585 w 1358789"/>
                <a:gd name="connsiteY108" fmla="*/ 120043 h 1019392"/>
                <a:gd name="connsiteX109" fmla="*/ 799042 w 1358789"/>
                <a:gd name="connsiteY109" fmla="*/ 122101 h 1019392"/>
                <a:gd name="connsiteX110" fmla="*/ 799499 w 1358789"/>
                <a:gd name="connsiteY110" fmla="*/ 124844 h 1019392"/>
                <a:gd name="connsiteX111" fmla="*/ 799956 w 1358789"/>
                <a:gd name="connsiteY111" fmla="*/ 126901 h 1019392"/>
                <a:gd name="connsiteX112" fmla="*/ 800414 w 1358789"/>
                <a:gd name="connsiteY112" fmla="*/ 130102 h 1019392"/>
                <a:gd name="connsiteX113" fmla="*/ 800642 w 1358789"/>
                <a:gd name="connsiteY113" fmla="*/ 131702 h 1019392"/>
                <a:gd name="connsiteX114" fmla="*/ 801328 w 1358789"/>
                <a:gd name="connsiteY114" fmla="*/ 136731 h 1019392"/>
                <a:gd name="connsiteX115" fmla="*/ 791270 w 1358789"/>
                <a:gd name="connsiteY115" fmla="*/ 203254 h 1019392"/>
                <a:gd name="connsiteX116" fmla="*/ 783497 w 1358789"/>
                <a:gd name="connsiteY116" fmla="*/ 227028 h 1019392"/>
                <a:gd name="connsiteX117" fmla="*/ 776182 w 1358789"/>
                <a:gd name="connsiteY117" fmla="*/ 251031 h 1019392"/>
                <a:gd name="connsiteX118" fmla="*/ 776182 w 1358789"/>
                <a:gd name="connsiteY118" fmla="*/ 251031 h 1019392"/>
                <a:gd name="connsiteX119" fmla="*/ 775268 w 1358789"/>
                <a:gd name="connsiteY119" fmla="*/ 254917 h 1019392"/>
                <a:gd name="connsiteX120" fmla="*/ 775268 w 1358789"/>
                <a:gd name="connsiteY120" fmla="*/ 255603 h 1019392"/>
                <a:gd name="connsiteX121" fmla="*/ 774810 w 1358789"/>
                <a:gd name="connsiteY121" fmla="*/ 258803 h 1019392"/>
                <a:gd name="connsiteX122" fmla="*/ 774810 w 1358789"/>
                <a:gd name="connsiteY122" fmla="*/ 259032 h 1019392"/>
                <a:gd name="connsiteX123" fmla="*/ 774582 w 1358789"/>
                <a:gd name="connsiteY123" fmla="*/ 262461 h 1019392"/>
                <a:gd name="connsiteX124" fmla="*/ 774582 w 1358789"/>
                <a:gd name="connsiteY124" fmla="*/ 262461 h 1019392"/>
                <a:gd name="connsiteX125" fmla="*/ 774582 w 1358789"/>
                <a:gd name="connsiteY125" fmla="*/ 266119 h 1019392"/>
                <a:gd name="connsiteX126" fmla="*/ 793784 w 1358789"/>
                <a:gd name="connsiteY126" fmla="*/ 296294 h 1019392"/>
                <a:gd name="connsiteX127" fmla="*/ 844076 w 1358789"/>
                <a:gd name="connsiteY127" fmla="*/ 308638 h 1019392"/>
                <a:gd name="connsiteX128" fmla="*/ 966606 w 1358789"/>
                <a:gd name="connsiteY128" fmla="*/ 308410 h 1019392"/>
                <a:gd name="connsiteX129" fmla="*/ 969349 w 1358789"/>
                <a:gd name="connsiteY129" fmla="*/ 308638 h 1019392"/>
                <a:gd name="connsiteX130" fmla="*/ 978264 w 1358789"/>
                <a:gd name="connsiteY130" fmla="*/ 309781 h 1019392"/>
                <a:gd name="connsiteX131" fmla="*/ 981922 w 1358789"/>
                <a:gd name="connsiteY131" fmla="*/ 310238 h 1019392"/>
                <a:gd name="connsiteX132" fmla="*/ 990380 w 1358789"/>
                <a:gd name="connsiteY132" fmla="*/ 311381 h 1019392"/>
                <a:gd name="connsiteX133" fmla="*/ 993809 w 1358789"/>
                <a:gd name="connsiteY133" fmla="*/ 311839 h 1019392"/>
                <a:gd name="connsiteX134" fmla="*/ 1005468 w 1358789"/>
                <a:gd name="connsiteY134" fmla="*/ 313667 h 1019392"/>
                <a:gd name="connsiteX135" fmla="*/ 1025356 w 1358789"/>
                <a:gd name="connsiteY135" fmla="*/ 318468 h 1019392"/>
                <a:gd name="connsiteX136" fmla="*/ 1041129 w 1358789"/>
                <a:gd name="connsiteY136" fmla="*/ 326240 h 1019392"/>
                <a:gd name="connsiteX137" fmla="*/ 1058960 w 1358789"/>
                <a:gd name="connsiteY137" fmla="*/ 346586 h 1019392"/>
                <a:gd name="connsiteX138" fmla="*/ 1063075 w 1358789"/>
                <a:gd name="connsiteY138" fmla="*/ 357559 h 1019392"/>
                <a:gd name="connsiteX139" fmla="*/ 1064675 w 1358789"/>
                <a:gd name="connsiteY139" fmla="*/ 363731 h 1019392"/>
                <a:gd name="connsiteX140" fmla="*/ 1066504 w 1358789"/>
                <a:gd name="connsiteY140" fmla="*/ 377447 h 1019392"/>
                <a:gd name="connsiteX141" fmla="*/ 1067418 w 1358789"/>
                <a:gd name="connsiteY141" fmla="*/ 394363 h 1019392"/>
                <a:gd name="connsiteX142" fmla="*/ 1068104 w 1358789"/>
                <a:gd name="connsiteY142" fmla="*/ 411280 h 1019392"/>
                <a:gd name="connsiteX143" fmla="*/ 1068561 w 1358789"/>
                <a:gd name="connsiteY143" fmla="*/ 436654 h 1019392"/>
                <a:gd name="connsiteX144" fmla="*/ 1068333 w 1358789"/>
                <a:gd name="connsiteY144" fmla="*/ 453571 h 1019392"/>
                <a:gd name="connsiteX145" fmla="*/ 1067190 w 1358789"/>
                <a:gd name="connsiteY145" fmla="*/ 478945 h 1019392"/>
                <a:gd name="connsiteX146" fmla="*/ 1064904 w 1358789"/>
                <a:gd name="connsiteY146" fmla="*/ 504320 h 1019392"/>
                <a:gd name="connsiteX147" fmla="*/ 1063989 w 1358789"/>
                <a:gd name="connsiteY147" fmla="*/ 512778 h 1019392"/>
                <a:gd name="connsiteX148" fmla="*/ 1063989 w 1358789"/>
                <a:gd name="connsiteY148" fmla="*/ 527180 h 1019392"/>
                <a:gd name="connsiteX149" fmla="*/ 1075877 w 1358789"/>
                <a:gd name="connsiteY149" fmla="*/ 550268 h 1019392"/>
                <a:gd name="connsiteX150" fmla="*/ 1079534 w 1358789"/>
                <a:gd name="connsiteY150" fmla="*/ 552783 h 1019392"/>
                <a:gd name="connsiteX151" fmla="*/ 1113824 w 1358789"/>
                <a:gd name="connsiteY151" fmla="*/ 553926 h 1019392"/>
                <a:gd name="connsiteX152" fmla="*/ 1130055 w 1358789"/>
                <a:gd name="connsiteY152" fmla="*/ 547297 h 1019392"/>
                <a:gd name="connsiteX153" fmla="*/ 1155887 w 1358789"/>
                <a:gd name="connsiteY153" fmla="*/ 533352 h 1019392"/>
                <a:gd name="connsiteX154" fmla="*/ 1168917 w 1358789"/>
                <a:gd name="connsiteY154" fmla="*/ 525351 h 1019392"/>
                <a:gd name="connsiteX155" fmla="*/ 1196120 w 1358789"/>
                <a:gd name="connsiteY155" fmla="*/ 514607 h 1019392"/>
                <a:gd name="connsiteX156" fmla="*/ 1217151 w 1358789"/>
                <a:gd name="connsiteY156" fmla="*/ 510721 h 1019392"/>
                <a:gd name="connsiteX157" fmla="*/ 1231553 w 1358789"/>
                <a:gd name="connsiteY157" fmla="*/ 510263 h 1019392"/>
                <a:gd name="connsiteX158" fmla="*/ 1253499 w 1358789"/>
                <a:gd name="connsiteY158" fmla="*/ 512321 h 1019392"/>
                <a:gd name="connsiteX159" fmla="*/ 1268358 w 1358789"/>
                <a:gd name="connsiteY159" fmla="*/ 515521 h 1019392"/>
                <a:gd name="connsiteX160" fmla="*/ 1299905 w 1358789"/>
                <a:gd name="connsiteY160" fmla="*/ 531295 h 1019392"/>
                <a:gd name="connsiteX161" fmla="*/ 1308134 w 1358789"/>
                <a:gd name="connsiteY161" fmla="*/ 538610 h 1019392"/>
                <a:gd name="connsiteX162" fmla="*/ 1317964 w 1358789"/>
                <a:gd name="connsiteY162" fmla="*/ 550040 h 1019392"/>
                <a:gd name="connsiteX163" fmla="*/ 1324365 w 1358789"/>
                <a:gd name="connsiteY163" fmla="*/ 559870 h 1019392"/>
                <a:gd name="connsiteX164" fmla="*/ 1326194 w 1358789"/>
                <a:gd name="connsiteY164" fmla="*/ 563527 h 1019392"/>
                <a:gd name="connsiteX165" fmla="*/ 1329623 w 1358789"/>
                <a:gd name="connsiteY165" fmla="*/ 571071 h 1019392"/>
                <a:gd name="connsiteX166" fmla="*/ 1332594 w 1358789"/>
                <a:gd name="connsiteY166" fmla="*/ 579072 h 1019392"/>
                <a:gd name="connsiteX167" fmla="*/ 1333966 w 1358789"/>
                <a:gd name="connsiteY167" fmla="*/ 583187 h 1019392"/>
                <a:gd name="connsiteX168" fmla="*/ 1337624 w 1358789"/>
                <a:gd name="connsiteY168" fmla="*/ 601246 h 1019392"/>
                <a:gd name="connsiteX169" fmla="*/ 1338538 w 1358789"/>
                <a:gd name="connsiteY169" fmla="*/ 611076 h 1019392"/>
                <a:gd name="connsiteX170" fmla="*/ 1338995 w 1358789"/>
                <a:gd name="connsiteY170" fmla="*/ 625706 h 1019392"/>
                <a:gd name="connsiteX171" fmla="*/ 1338995 w 1358789"/>
                <a:gd name="connsiteY171" fmla="*/ 632107 h 1019392"/>
                <a:gd name="connsiteX172" fmla="*/ 1338767 w 1358789"/>
                <a:gd name="connsiteY172" fmla="*/ 635308 h 1019392"/>
                <a:gd name="connsiteX173" fmla="*/ 1337624 w 1358789"/>
                <a:gd name="connsiteY173" fmla="*/ 649024 h 1019392"/>
                <a:gd name="connsiteX174" fmla="*/ 1337166 w 1358789"/>
                <a:gd name="connsiteY174" fmla="*/ 652453 h 1019392"/>
                <a:gd name="connsiteX175" fmla="*/ 1238640 w 1358789"/>
                <a:gd name="connsiteY175" fmla="*/ 753037 h 1019392"/>
                <a:gd name="connsiteX176" fmla="*/ 1161830 w 1358789"/>
                <a:gd name="connsiteY176" fmla="*/ 740692 h 1019392"/>
                <a:gd name="connsiteX177" fmla="*/ 1147428 w 1358789"/>
                <a:gd name="connsiteY177" fmla="*/ 734749 h 1019392"/>
                <a:gd name="connsiteX178" fmla="*/ 1140113 w 1358789"/>
                <a:gd name="connsiteY178" fmla="*/ 732920 h 1019392"/>
                <a:gd name="connsiteX179" fmla="*/ 1132569 w 1358789"/>
                <a:gd name="connsiteY179" fmla="*/ 731777 h 1019392"/>
                <a:gd name="connsiteX180" fmla="*/ 1109481 w 1358789"/>
                <a:gd name="connsiteY180" fmla="*/ 731777 h 1019392"/>
                <a:gd name="connsiteX181" fmla="*/ 1101708 w 1358789"/>
                <a:gd name="connsiteY181" fmla="*/ 732691 h 1019392"/>
                <a:gd name="connsiteX182" fmla="*/ 1078848 w 1358789"/>
                <a:gd name="connsiteY182" fmla="*/ 741835 h 1019392"/>
                <a:gd name="connsiteX183" fmla="*/ 1075419 w 1358789"/>
                <a:gd name="connsiteY183" fmla="*/ 745950 h 1019392"/>
                <a:gd name="connsiteX184" fmla="*/ 1069247 w 1358789"/>
                <a:gd name="connsiteY184" fmla="*/ 764238 h 1019392"/>
                <a:gd name="connsiteX185" fmla="*/ 1068104 w 1358789"/>
                <a:gd name="connsiteY185" fmla="*/ 771553 h 1019392"/>
                <a:gd name="connsiteX186" fmla="*/ 1066275 w 1358789"/>
                <a:gd name="connsiteY186" fmla="*/ 786184 h 1019392"/>
                <a:gd name="connsiteX187" fmla="*/ 1064904 w 1358789"/>
                <a:gd name="connsiteY187" fmla="*/ 800814 h 1019392"/>
                <a:gd name="connsiteX188" fmla="*/ 1064218 w 1358789"/>
                <a:gd name="connsiteY188" fmla="*/ 815444 h 1019392"/>
                <a:gd name="connsiteX189" fmla="*/ 1064218 w 1358789"/>
                <a:gd name="connsiteY189" fmla="*/ 822760 h 1019392"/>
                <a:gd name="connsiteX190" fmla="*/ 1063761 w 1358789"/>
                <a:gd name="connsiteY190" fmla="*/ 846077 h 1019392"/>
                <a:gd name="connsiteX191" fmla="*/ 1061475 w 1358789"/>
                <a:gd name="connsiteY191" fmla="*/ 869165 h 1019392"/>
                <a:gd name="connsiteX192" fmla="*/ 1058046 w 1358789"/>
                <a:gd name="connsiteY192" fmla="*/ 892025 h 1019392"/>
                <a:gd name="connsiteX193" fmla="*/ 1053931 w 1358789"/>
                <a:gd name="connsiteY193" fmla="*/ 914885 h 1019392"/>
                <a:gd name="connsiteX194" fmla="*/ 1050959 w 1358789"/>
                <a:gd name="connsiteY194" fmla="*/ 929973 h 1019392"/>
                <a:gd name="connsiteX195" fmla="*/ 1047987 w 1358789"/>
                <a:gd name="connsiteY195" fmla="*/ 945061 h 1019392"/>
                <a:gd name="connsiteX196" fmla="*/ 1046387 w 1358789"/>
                <a:gd name="connsiteY196" fmla="*/ 952147 h 1019392"/>
                <a:gd name="connsiteX197" fmla="*/ 1044330 w 1358789"/>
                <a:gd name="connsiteY197" fmla="*/ 959234 h 1019392"/>
                <a:gd name="connsiteX198" fmla="*/ 1041587 w 1358789"/>
                <a:gd name="connsiteY198" fmla="*/ 966092 h 1019392"/>
                <a:gd name="connsiteX199" fmla="*/ 1037929 w 1358789"/>
                <a:gd name="connsiteY199" fmla="*/ 972493 h 1019392"/>
                <a:gd name="connsiteX200" fmla="*/ 1031071 w 1358789"/>
                <a:gd name="connsiteY200" fmla="*/ 981179 h 1019392"/>
                <a:gd name="connsiteX201" fmla="*/ 1002039 w 1358789"/>
                <a:gd name="connsiteY201" fmla="*/ 993524 h 1019392"/>
                <a:gd name="connsiteX202" fmla="*/ 987180 w 1358789"/>
                <a:gd name="connsiteY202" fmla="*/ 993752 h 1019392"/>
                <a:gd name="connsiteX203" fmla="*/ 981008 w 1358789"/>
                <a:gd name="connsiteY203" fmla="*/ 993752 h 1019392"/>
                <a:gd name="connsiteX204" fmla="*/ 977807 w 1358789"/>
                <a:gd name="connsiteY204" fmla="*/ 993752 h 1019392"/>
                <a:gd name="connsiteX205" fmla="*/ 970949 w 1358789"/>
                <a:gd name="connsiteY205" fmla="*/ 993752 h 1019392"/>
                <a:gd name="connsiteX206" fmla="*/ 967292 w 1358789"/>
                <a:gd name="connsiteY206" fmla="*/ 993752 h 1019392"/>
                <a:gd name="connsiteX207" fmla="*/ 959748 w 1358789"/>
                <a:gd name="connsiteY207" fmla="*/ 993752 h 1019392"/>
                <a:gd name="connsiteX208" fmla="*/ 947403 w 1358789"/>
                <a:gd name="connsiteY208" fmla="*/ 993981 h 1019392"/>
                <a:gd name="connsiteX209" fmla="*/ 938717 w 1358789"/>
                <a:gd name="connsiteY209" fmla="*/ 994210 h 1019392"/>
                <a:gd name="connsiteX210" fmla="*/ 934145 w 1358789"/>
                <a:gd name="connsiteY210" fmla="*/ 994210 h 1019392"/>
                <a:gd name="connsiteX211" fmla="*/ 919971 w 1358789"/>
                <a:gd name="connsiteY211" fmla="*/ 994438 h 1019392"/>
                <a:gd name="connsiteX212" fmla="*/ 899626 w 1358789"/>
                <a:gd name="connsiteY212" fmla="*/ 994667 h 1019392"/>
                <a:gd name="connsiteX213" fmla="*/ 860764 w 1358789"/>
                <a:gd name="connsiteY213" fmla="*/ 995124 h 1019392"/>
                <a:gd name="connsiteX214" fmla="*/ 849105 w 1358789"/>
                <a:gd name="connsiteY214" fmla="*/ 995353 h 1019392"/>
                <a:gd name="connsiteX215" fmla="*/ 687714 w 1358789"/>
                <a:gd name="connsiteY215" fmla="*/ 996724 h 1019392"/>
                <a:gd name="connsiteX216" fmla="*/ 681084 w 1358789"/>
                <a:gd name="connsiteY216" fmla="*/ 996724 h 1019392"/>
                <a:gd name="connsiteX217" fmla="*/ 667597 w 1358789"/>
                <a:gd name="connsiteY217" fmla="*/ 996724 h 1019392"/>
                <a:gd name="connsiteX218" fmla="*/ 660968 w 1358789"/>
                <a:gd name="connsiteY218" fmla="*/ 996724 h 1019392"/>
                <a:gd name="connsiteX219" fmla="*/ 620963 w 1358789"/>
                <a:gd name="connsiteY219" fmla="*/ 996724 h 1019392"/>
                <a:gd name="connsiteX220" fmla="*/ 620963 w 1358789"/>
                <a:gd name="connsiteY220" fmla="*/ 996724 h 1019392"/>
                <a:gd name="connsiteX221" fmla="*/ 532037 w 1358789"/>
                <a:gd name="connsiteY221" fmla="*/ 996496 h 1019392"/>
                <a:gd name="connsiteX222" fmla="*/ 508491 w 1358789"/>
                <a:gd name="connsiteY222" fmla="*/ 996267 h 1019392"/>
                <a:gd name="connsiteX223" fmla="*/ 480602 w 1358789"/>
                <a:gd name="connsiteY223" fmla="*/ 995810 h 1019392"/>
                <a:gd name="connsiteX224" fmla="*/ 475344 w 1358789"/>
                <a:gd name="connsiteY224" fmla="*/ 995810 h 1019392"/>
                <a:gd name="connsiteX225" fmla="*/ 454999 w 1358789"/>
                <a:gd name="connsiteY225" fmla="*/ 995353 h 1019392"/>
                <a:gd name="connsiteX226" fmla="*/ 450198 w 1358789"/>
                <a:gd name="connsiteY226" fmla="*/ 995124 h 1019392"/>
                <a:gd name="connsiteX227" fmla="*/ 445398 w 1358789"/>
                <a:gd name="connsiteY227" fmla="*/ 994895 h 1019392"/>
                <a:gd name="connsiteX228" fmla="*/ 436254 w 1358789"/>
                <a:gd name="connsiteY228" fmla="*/ 994667 h 1019392"/>
                <a:gd name="connsiteX229" fmla="*/ 427338 w 1358789"/>
                <a:gd name="connsiteY229" fmla="*/ 994438 h 1019392"/>
                <a:gd name="connsiteX230" fmla="*/ 418880 w 1358789"/>
                <a:gd name="connsiteY230" fmla="*/ 994210 h 1019392"/>
                <a:gd name="connsiteX231" fmla="*/ 411108 w 1358789"/>
                <a:gd name="connsiteY231" fmla="*/ 993981 h 1019392"/>
                <a:gd name="connsiteX232" fmla="*/ 407222 w 1358789"/>
                <a:gd name="connsiteY232" fmla="*/ 993752 h 1019392"/>
                <a:gd name="connsiteX233" fmla="*/ 400135 w 1358789"/>
                <a:gd name="connsiteY233" fmla="*/ 993295 h 1019392"/>
                <a:gd name="connsiteX234" fmla="*/ 396706 w 1358789"/>
                <a:gd name="connsiteY234" fmla="*/ 993067 h 1019392"/>
                <a:gd name="connsiteX235" fmla="*/ 393277 w 1358789"/>
                <a:gd name="connsiteY235" fmla="*/ 992838 h 1019392"/>
                <a:gd name="connsiteX236" fmla="*/ 387562 w 1358789"/>
                <a:gd name="connsiteY236" fmla="*/ 992381 h 1019392"/>
                <a:gd name="connsiteX237" fmla="*/ 384362 w 1358789"/>
                <a:gd name="connsiteY237" fmla="*/ 992152 h 1019392"/>
                <a:gd name="connsiteX238" fmla="*/ 379332 w 1358789"/>
                <a:gd name="connsiteY238" fmla="*/ 991695 h 1019392"/>
                <a:gd name="connsiteX239" fmla="*/ 374303 w 1358789"/>
                <a:gd name="connsiteY239" fmla="*/ 991238 h 1019392"/>
                <a:gd name="connsiteX240" fmla="*/ 370646 w 1358789"/>
                <a:gd name="connsiteY240" fmla="*/ 990781 h 1019392"/>
                <a:gd name="connsiteX241" fmla="*/ 368360 w 1358789"/>
                <a:gd name="connsiteY241" fmla="*/ 990323 h 1019392"/>
                <a:gd name="connsiteX242" fmla="*/ 365388 w 1358789"/>
                <a:gd name="connsiteY242" fmla="*/ 989866 h 1019392"/>
                <a:gd name="connsiteX243" fmla="*/ 362873 w 1358789"/>
                <a:gd name="connsiteY243" fmla="*/ 989180 h 1019392"/>
                <a:gd name="connsiteX244" fmla="*/ 362873 w 1358789"/>
                <a:gd name="connsiteY244" fmla="*/ 989180 h 1019392"/>
                <a:gd name="connsiteX245" fmla="*/ 361959 w 1358789"/>
                <a:gd name="connsiteY245" fmla="*/ 989180 h 1019392"/>
                <a:gd name="connsiteX246" fmla="*/ 360130 w 1358789"/>
                <a:gd name="connsiteY246" fmla="*/ 988952 h 1019392"/>
                <a:gd name="connsiteX247" fmla="*/ 359216 w 1358789"/>
                <a:gd name="connsiteY247" fmla="*/ 988723 h 1019392"/>
                <a:gd name="connsiteX248" fmla="*/ 357387 w 1358789"/>
                <a:gd name="connsiteY248" fmla="*/ 987809 h 1019392"/>
                <a:gd name="connsiteX249" fmla="*/ 352586 w 1358789"/>
                <a:gd name="connsiteY249" fmla="*/ 983694 h 1019392"/>
                <a:gd name="connsiteX250" fmla="*/ 351215 w 1358789"/>
                <a:gd name="connsiteY250" fmla="*/ 982094 h 1019392"/>
                <a:gd name="connsiteX251" fmla="*/ 350300 w 1358789"/>
                <a:gd name="connsiteY251" fmla="*/ 980951 h 1019392"/>
                <a:gd name="connsiteX252" fmla="*/ 348929 w 1358789"/>
                <a:gd name="connsiteY252" fmla="*/ 979351 h 1019392"/>
                <a:gd name="connsiteX253" fmla="*/ 346185 w 1358789"/>
                <a:gd name="connsiteY253" fmla="*/ 975693 h 1019392"/>
                <a:gd name="connsiteX254" fmla="*/ 345042 w 1358789"/>
                <a:gd name="connsiteY254" fmla="*/ 973864 h 1019392"/>
                <a:gd name="connsiteX255" fmla="*/ 340013 w 1358789"/>
                <a:gd name="connsiteY255" fmla="*/ 965635 h 1019392"/>
                <a:gd name="connsiteX256" fmla="*/ 339327 w 1358789"/>
                <a:gd name="connsiteY256" fmla="*/ 964492 h 1019392"/>
                <a:gd name="connsiteX257" fmla="*/ 336813 w 1358789"/>
                <a:gd name="connsiteY257" fmla="*/ 959691 h 1019392"/>
                <a:gd name="connsiteX258" fmla="*/ 322868 w 1358789"/>
                <a:gd name="connsiteY258" fmla="*/ 894769 h 1019392"/>
                <a:gd name="connsiteX259" fmla="*/ 322182 w 1358789"/>
                <a:gd name="connsiteY259" fmla="*/ 885167 h 1019392"/>
                <a:gd name="connsiteX260" fmla="*/ 321497 w 1358789"/>
                <a:gd name="connsiteY260" fmla="*/ 873509 h 1019392"/>
                <a:gd name="connsiteX261" fmla="*/ 321268 w 1358789"/>
                <a:gd name="connsiteY261" fmla="*/ 861850 h 1019392"/>
                <a:gd name="connsiteX262" fmla="*/ 321268 w 1358789"/>
                <a:gd name="connsiteY262" fmla="*/ 850192 h 1019392"/>
                <a:gd name="connsiteX263" fmla="*/ 321268 w 1358789"/>
                <a:gd name="connsiteY263" fmla="*/ 844248 h 1019392"/>
                <a:gd name="connsiteX264" fmla="*/ 321039 w 1358789"/>
                <a:gd name="connsiteY264" fmla="*/ 832589 h 1019392"/>
                <a:gd name="connsiteX265" fmla="*/ 319439 w 1358789"/>
                <a:gd name="connsiteY265" fmla="*/ 809044 h 1019392"/>
                <a:gd name="connsiteX266" fmla="*/ 316467 w 1358789"/>
                <a:gd name="connsiteY266" fmla="*/ 791441 h 1019392"/>
                <a:gd name="connsiteX267" fmla="*/ 310524 w 1358789"/>
                <a:gd name="connsiteY267" fmla="*/ 774068 h 1019392"/>
                <a:gd name="connsiteX268" fmla="*/ 307781 w 1358789"/>
                <a:gd name="connsiteY268" fmla="*/ 769267 h 1019392"/>
                <a:gd name="connsiteX269" fmla="*/ 304580 w 1358789"/>
                <a:gd name="connsiteY269" fmla="*/ 764924 h 1019392"/>
                <a:gd name="connsiteX270" fmla="*/ 302980 w 1358789"/>
                <a:gd name="connsiteY270" fmla="*/ 762866 h 1019392"/>
                <a:gd name="connsiteX271" fmla="*/ 299322 w 1358789"/>
                <a:gd name="connsiteY271" fmla="*/ 759209 h 1019392"/>
                <a:gd name="connsiteX272" fmla="*/ 297494 w 1358789"/>
                <a:gd name="connsiteY272" fmla="*/ 757609 h 1019392"/>
                <a:gd name="connsiteX273" fmla="*/ 294293 w 1358789"/>
                <a:gd name="connsiteY273" fmla="*/ 755323 h 1019392"/>
                <a:gd name="connsiteX274" fmla="*/ 291321 w 1358789"/>
                <a:gd name="connsiteY274" fmla="*/ 753494 h 1019392"/>
                <a:gd name="connsiteX275" fmla="*/ 289035 w 1358789"/>
                <a:gd name="connsiteY275" fmla="*/ 752351 h 1019392"/>
                <a:gd name="connsiteX276" fmla="*/ 284235 w 1358789"/>
                <a:gd name="connsiteY276" fmla="*/ 750522 h 1019392"/>
                <a:gd name="connsiteX277" fmla="*/ 278748 w 1358789"/>
                <a:gd name="connsiteY277" fmla="*/ 749150 h 1019392"/>
                <a:gd name="connsiteX278" fmla="*/ 268233 w 1358789"/>
                <a:gd name="connsiteY278" fmla="*/ 748236 h 1019392"/>
                <a:gd name="connsiteX279" fmla="*/ 268233 w 1358789"/>
                <a:gd name="connsiteY279" fmla="*/ 748236 h 1019392"/>
                <a:gd name="connsiteX280" fmla="*/ 249716 w 1358789"/>
                <a:gd name="connsiteY280" fmla="*/ 750979 h 1019392"/>
                <a:gd name="connsiteX281" fmla="*/ 185708 w 1358789"/>
                <a:gd name="connsiteY281" fmla="*/ 758294 h 1019392"/>
                <a:gd name="connsiteX282" fmla="*/ 113470 w 1358789"/>
                <a:gd name="connsiteY282" fmla="*/ 735206 h 1019392"/>
                <a:gd name="connsiteX283" fmla="*/ 102040 w 1358789"/>
                <a:gd name="connsiteY283" fmla="*/ 726748 h 1019392"/>
                <a:gd name="connsiteX284" fmla="*/ 89467 w 1358789"/>
                <a:gd name="connsiteY284" fmla="*/ 710288 h 1019392"/>
                <a:gd name="connsiteX285" fmla="*/ 84438 w 1358789"/>
                <a:gd name="connsiteY285" fmla="*/ 696344 h 1019392"/>
                <a:gd name="connsiteX286" fmla="*/ 83067 w 1358789"/>
                <a:gd name="connsiteY286" fmla="*/ 688343 h 1019392"/>
                <a:gd name="connsiteX287" fmla="*/ 83067 w 1358789"/>
                <a:gd name="connsiteY287" fmla="*/ 688343 h 1019392"/>
                <a:gd name="connsiteX288" fmla="*/ 101126 w 1358789"/>
                <a:gd name="connsiteY288" fmla="*/ 690172 h 1019392"/>
                <a:gd name="connsiteX289" fmla="*/ 114613 w 1358789"/>
                <a:gd name="connsiteY289" fmla="*/ 691315 h 1019392"/>
                <a:gd name="connsiteX290" fmla="*/ 155076 w 1358789"/>
                <a:gd name="connsiteY290" fmla="*/ 673484 h 1019392"/>
                <a:gd name="connsiteX291" fmla="*/ 151418 w 1358789"/>
                <a:gd name="connsiteY291" fmla="*/ 626164 h 1019392"/>
                <a:gd name="connsiteX292" fmla="*/ 114842 w 1358789"/>
                <a:gd name="connsiteY292" fmla="*/ 579986 h 1019392"/>
                <a:gd name="connsiteX293" fmla="*/ 114613 w 1358789"/>
                <a:gd name="connsiteY293" fmla="*/ 541810 h 1019392"/>
                <a:gd name="connsiteX294" fmla="*/ 275091 w 1358789"/>
                <a:gd name="connsiteY294" fmla="*/ 520322 h 1019392"/>
                <a:gd name="connsiteX295" fmla="*/ 316925 w 1358789"/>
                <a:gd name="connsiteY295" fmla="*/ 513235 h 1019392"/>
                <a:gd name="connsiteX296" fmla="*/ 324240 w 1358789"/>
                <a:gd name="connsiteY296" fmla="*/ 479174 h 1019392"/>
                <a:gd name="connsiteX297" fmla="*/ 321954 w 1358789"/>
                <a:gd name="connsiteY297" fmla="*/ 355501 h 1019392"/>
                <a:gd name="connsiteX298" fmla="*/ 323783 w 1358789"/>
                <a:gd name="connsiteY298" fmla="*/ 338128 h 1019392"/>
                <a:gd name="connsiteX299" fmla="*/ 365845 w 1358789"/>
                <a:gd name="connsiteY299" fmla="*/ 328984 h 1019392"/>
                <a:gd name="connsiteX300" fmla="*/ 377961 w 1358789"/>
                <a:gd name="connsiteY300" fmla="*/ 367388 h 1019392"/>
                <a:gd name="connsiteX301" fmla="*/ 382304 w 1358789"/>
                <a:gd name="connsiteY301" fmla="*/ 449456 h 1019392"/>
                <a:gd name="connsiteX302" fmla="*/ 414080 w 1358789"/>
                <a:gd name="connsiteY302" fmla="*/ 487632 h 1019392"/>
                <a:gd name="connsiteX303" fmla="*/ 461628 w 1358789"/>
                <a:gd name="connsiteY303" fmla="*/ 473002 h 1019392"/>
                <a:gd name="connsiteX304" fmla="*/ 489518 w 1358789"/>
                <a:gd name="connsiteY304" fmla="*/ 365788 h 1019392"/>
                <a:gd name="connsiteX305" fmla="*/ 475344 w 1358789"/>
                <a:gd name="connsiteY305" fmla="*/ 309324 h 1019392"/>
                <a:gd name="connsiteX306" fmla="*/ 513292 w 1358789"/>
                <a:gd name="connsiteY306" fmla="*/ 304523 h 1019392"/>
                <a:gd name="connsiteX307" fmla="*/ 34146 w 1358789"/>
                <a:gd name="connsiteY307" fmla="*/ 216741 h 1019392"/>
                <a:gd name="connsiteX308" fmla="*/ 146160 w 1358789"/>
                <a:gd name="connsiteY308" fmla="*/ 99241 h 1019392"/>
                <a:gd name="connsiteX309" fmla="*/ 268461 w 1358789"/>
                <a:gd name="connsiteY309" fmla="*/ 222685 h 1019392"/>
                <a:gd name="connsiteX310" fmla="*/ 153933 w 1358789"/>
                <a:gd name="connsiteY310" fmla="*/ 335384 h 1019392"/>
                <a:gd name="connsiteX311" fmla="*/ 34146 w 1358789"/>
                <a:gd name="connsiteY311" fmla="*/ 216741 h 1019392"/>
                <a:gd name="connsiteX312" fmla="*/ 127186 w 1358789"/>
                <a:gd name="connsiteY312" fmla="*/ 368760 h 1019392"/>
                <a:gd name="connsiteX313" fmla="*/ 143417 w 1358789"/>
                <a:gd name="connsiteY313" fmla="*/ 355044 h 1019392"/>
                <a:gd name="connsiteX314" fmla="*/ 278291 w 1358789"/>
                <a:gd name="connsiteY314" fmla="*/ 268862 h 1019392"/>
                <a:gd name="connsiteX315" fmla="*/ 282177 w 1358789"/>
                <a:gd name="connsiteY315" fmla="*/ 260861 h 1019392"/>
                <a:gd name="connsiteX316" fmla="*/ 300465 w 1358789"/>
                <a:gd name="connsiteY316" fmla="*/ 251031 h 1019392"/>
                <a:gd name="connsiteX317" fmla="*/ 437397 w 1358789"/>
                <a:gd name="connsiteY317" fmla="*/ 302009 h 1019392"/>
                <a:gd name="connsiteX318" fmla="*/ 454770 w 1358789"/>
                <a:gd name="connsiteY318" fmla="*/ 321440 h 1019392"/>
                <a:gd name="connsiteX319" fmla="*/ 461857 w 1358789"/>
                <a:gd name="connsiteY319" fmla="*/ 438483 h 1019392"/>
                <a:gd name="connsiteX320" fmla="*/ 453170 w 1358789"/>
                <a:gd name="connsiteY320" fmla="*/ 453571 h 1019392"/>
                <a:gd name="connsiteX321" fmla="*/ 423452 w 1358789"/>
                <a:gd name="connsiteY321" fmla="*/ 469115 h 1019392"/>
                <a:gd name="connsiteX322" fmla="*/ 402650 w 1358789"/>
                <a:gd name="connsiteY322" fmla="*/ 440083 h 1019392"/>
                <a:gd name="connsiteX323" fmla="*/ 397849 w 1358789"/>
                <a:gd name="connsiteY323" fmla="*/ 363731 h 1019392"/>
                <a:gd name="connsiteX324" fmla="*/ 379790 w 1358789"/>
                <a:gd name="connsiteY324" fmla="*/ 312296 h 1019392"/>
                <a:gd name="connsiteX325" fmla="*/ 308695 w 1358789"/>
                <a:gd name="connsiteY325" fmla="*/ 309553 h 1019392"/>
                <a:gd name="connsiteX326" fmla="*/ 299780 w 1358789"/>
                <a:gd name="connsiteY326" fmla="*/ 336527 h 1019392"/>
                <a:gd name="connsiteX327" fmla="*/ 301608 w 1358789"/>
                <a:gd name="connsiteY327" fmla="*/ 466144 h 1019392"/>
                <a:gd name="connsiteX328" fmla="*/ 300008 w 1358789"/>
                <a:gd name="connsiteY328" fmla="*/ 495404 h 1019392"/>
                <a:gd name="connsiteX329" fmla="*/ 283320 w 1358789"/>
                <a:gd name="connsiteY329" fmla="*/ 503405 h 1019392"/>
                <a:gd name="connsiteX330" fmla="*/ 122386 w 1358789"/>
                <a:gd name="connsiteY330" fmla="*/ 503177 h 1019392"/>
                <a:gd name="connsiteX331" fmla="*/ 114842 w 1358789"/>
                <a:gd name="connsiteY331" fmla="*/ 507063 h 1019392"/>
                <a:gd name="connsiteX332" fmla="*/ 82609 w 1358789"/>
                <a:gd name="connsiteY332" fmla="*/ 528094 h 1019392"/>
                <a:gd name="connsiteX333" fmla="*/ 82838 w 1358789"/>
                <a:gd name="connsiteY333" fmla="*/ 571071 h 1019392"/>
                <a:gd name="connsiteX334" fmla="*/ 127872 w 1358789"/>
                <a:gd name="connsiteY334" fmla="*/ 629364 h 1019392"/>
                <a:gd name="connsiteX335" fmla="*/ 136102 w 1358789"/>
                <a:gd name="connsiteY335" fmla="*/ 663654 h 1019392"/>
                <a:gd name="connsiteX336" fmla="*/ 95640 w 1358789"/>
                <a:gd name="connsiteY336" fmla="*/ 665026 h 1019392"/>
                <a:gd name="connsiteX337" fmla="*/ 35746 w 1358789"/>
                <a:gd name="connsiteY337" fmla="*/ 609247 h 1019392"/>
                <a:gd name="connsiteX338" fmla="*/ 30031 w 1358789"/>
                <a:gd name="connsiteY338" fmla="*/ 530152 h 1019392"/>
                <a:gd name="connsiteX339" fmla="*/ 50605 w 1358789"/>
                <a:gd name="connsiteY339" fmla="*/ 494490 h 1019392"/>
                <a:gd name="connsiteX340" fmla="*/ 127186 w 1358789"/>
                <a:gd name="connsiteY340" fmla="*/ 368760 h 101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1358789" h="1019392">
                  <a:moveTo>
                    <a:pt x="17230" y="508892"/>
                  </a:moveTo>
                  <a:cubicBezTo>
                    <a:pt x="-8145" y="549811"/>
                    <a:pt x="-5630" y="595074"/>
                    <a:pt x="25688" y="631421"/>
                  </a:cubicBezTo>
                  <a:cubicBezTo>
                    <a:pt x="42147" y="650624"/>
                    <a:pt x="52891" y="671426"/>
                    <a:pt x="59749" y="695429"/>
                  </a:cubicBezTo>
                  <a:cubicBezTo>
                    <a:pt x="66379" y="718518"/>
                    <a:pt x="74380" y="729491"/>
                    <a:pt x="100212" y="750751"/>
                  </a:cubicBezTo>
                  <a:cubicBezTo>
                    <a:pt x="138388" y="773611"/>
                    <a:pt x="140445" y="788698"/>
                    <a:pt x="136331" y="820474"/>
                  </a:cubicBezTo>
                  <a:cubicBezTo>
                    <a:pt x="135416" y="827332"/>
                    <a:pt x="135873" y="834190"/>
                    <a:pt x="135416" y="841048"/>
                  </a:cubicBezTo>
                  <a:cubicBezTo>
                    <a:pt x="133130" y="880367"/>
                    <a:pt x="130158" y="919457"/>
                    <a:pt x="128787" y="958777"/>
                  </a:cubicBezTo>
                  <a:cubicBezTo>
                    <a:pt x="127872" y="983465"/>
                    <a:pt x="137474" y="994210"/>
                    <a:pt x="161248" y="1000610"/>
                  </a:cubicBezTo>
                  <a:cubicBezTo>
                    <a:pt x="175878" y="1004497"/>
                    <a:pt x="190509" y="1002668"/>
                    <a:pt x="205139" y="1002668"/>
                  </a:cubicBezTo>
                  <a:cubicBezTo>
                    <a:pt x="221827" y="1002668"/>
                    <a:pt x="232343" y="994210"/>
                    <a:pt x="239201" y="979351"/>
                  </a:cubicBezTo>
                  <a:cubicBezTo>
                    <a:pt x="247887" y="960377"/>
                    <a:pt x="252231" y="940260"/>
                    <a:pt x="255431" y="919915"/>
                  </a:cubicBezTo>
                  <a:cubicBezTo>
                    <a:pt x="262061" y="877166"/>
                    <a:pt x="267776" y="834418"/>
                    <a:pt x="273948" y="791670"/>
                  </a:cubicBezTo>
                  <a:cubicBezTo>
                    <a:pt x="274634" y="786184"/>
                    <a:pt x="273719" y="778411"/>
                    <a:pt x="281720" y="778183"/>
                  </a:cubicBezTo>
                  <a:cubicBezTo>
                    <a:pt x="287892" y="777954"/>
                    <a:pt x="293150" y="782983"/>
                    <a:pt x="294065" y="789155"/>
                  </a:cubicBezTo>
                  <a:cubicBezTo>
                    <a:pt x="295893" y="802643"/>
                    <a:pt x="300694" y="815444"/>
                    <a:pt x="300923" y="829618"/>
                  </a:cubicBezTo>
                  <a:cubicBezTo>
                    <a:pt x="301151" y="865051"/>
                    <a:pt x="301380" y="900484"/>
                    <a:pt x="304580" y="935459"/>
                  </a:cubicBezTo>
                  <a:cubicBezTo>
                    <a:pt x="309381" y="985066"/>
                    <a:pt x="330869" y="1010897"/>
                    <a:pt x="361959" y="1012726"/>
                  </a:cubicBezTo>
                  <a:cubicBezTo>
                    <a:pt x="417737" y="1015927"/>
                    <a:pt x="941688" y="1019813"/>
                    <a:pt x="978950" y="1019356"/>
                  </a:cubicBezTo>
                  <a:cubicBezTo>
                    <a:pt x="1037929" y="1018441"/>
                    <a:pt x="1060332" y="996953"/>
                    <a:pt x="1071076" y="945289"/>
                  </a:cubicBezTo>
                  <a:cubicBezTo>
                    <a:pt x="1081592" y="894769"/>
                    <a:pt x="1081592" y="844019"/>
                    <a:pt x="1086164" y="793270"/>
                  </a:cubicBezTo>
                  <a:cubicBezTo>
                    <a:pt x="1089364" y="758752"/>
                    <a:pt x="1095765" y="752579"/>
                    <a:pt x="1130283" y="756008"/>
                  </a:cubicBezTo>
                  <a:cubicBezTo>
                    <a:pt x="1137141" y="756694"/>
                    <a:pt x="1225152" y="799671"/>
                    <a:pt x="1296476" y="756237"/>
                  </a:cubicBezTo>
                  <a:cubicBezTo>
                    <a:pt x="1350882" y="723090"/>
                    <a:pt x="1362770" y="665711"/>
                    <a:pt x="1357740" y="602389"/>
                  </a:cubicBezTo>
                  <a:cubicBezTo>
                    <a:pt x="1353854" y="552097"/>
                    <a:pt x="1318650" y="506377"/>
                    <a:pt x="1278188" y="494719"/>
                  </a:cubicBezTo>
                  <a:cubicBezTo>
                    <a:pt x="1231096" y="481231"/>
                    <a:pt x="1186748" y="487403"/>
                    <a:pt x="1145828" y="514378"/>
                  </a:cubicBezTo>
                  <a:cubicBezTo>
                    <a:pt x="1134170" y="522151"/>
                    <a:pt x="1121139" y="526265"/>
                    <a:pt x="1108566" y="531523"/>
                  </a:cubicBezTo>
                  <a:cubicBezTo>
                    <a:pt x="1097594" y="536324"/>
                    <a:pt x="1091421" y="530609"/>
                    <a:pt x="1088678" y="521008"/>
                  </a:cubicBezTo>
                  <a:cubicBezTo>
                    <a:pt x="1086849" y="514607"/>
                    <a:pt x="1087535" y="507292"/>
                    <a:pt x="1087535" y="500662"/>
                  </a:cubicBezTo>
                  <a:cubicBezTo>
                    <a:pt x="1087078" y="461343"/>
                    <a:pt x="1086392" y="422252"/>
                    <a:pt x="1086621" y="382933"/>
                  </a:cubicBezTo>
                  <a:cubicBezTo>
                    <a:pt x="1086849" y="332641"/>
                    <a:pt x="1063532" y="307724"/>
                    <a:pt x="1010954" y="292636"/>
                  </a:cubicBezTo>
                  <a:cubicBezTo>
                    <a:pt x="976436" y="282806"/>
                    <a:pt x="940774" y="286464"/>
                    <a:pt x="905570" y="284635"/>
                  </a:cubicBezTo>
                  <a:cubicBezTo>
                    <a:pt x="894825" y="284635"/>
                    <a:pt x="883853" y="284178"/>
                    <a:pt x="873108" y="284635"/>
                  </a:cubicBezTo>
                  <a:cubicBezTo>
                    <a:pt x="861450" y="285321"/>
                    <a:pt x="849563" y="287378"/>
                    <a:pt x="837904" y="287607"/>
                  </a:cubicBezTo>
                  <a:cubicBezTo>
                    <a:pt x="812072" y="288293"/>
                    <a:pt x="802014" y="277549"/>
                    <a:pt x="803157" y="252174"/>
                  </a:cubicBezTo>
                  <a:cubicBezTo>
                    <a:pt x="803843" y="236172"/>
                    <a:pt x="808872" y="221313"/>
                    <a:pt x="812758" y="206225"/>
                  </a:cubicBezTo>
                  <a:cubicBezTo>
                    <a:pt x="819616" y="180394"/>
                    <a:pt x="823274" y="154105"/>
                    <a:pt x="821673" y="127587"/>
                  </a:cubicBezTo>
                  <a:cubicBezTo>
                    <a:pt x="818473" y="68151"/>
                    <a:pt x="786240" y="28603"/>
                    <a:pt x="729548" y="12373"/>
                  </a:cubicBezTo>
                  <a:cubicBezTo>
                    <a:pt x="684285" y="-658"/>
                    <a:pt x="590559" y="-21917"/>
                    <a:pt x="531351" y="61979"/>
                  </a:cubicBezTo>
                  <a:cubicBezTo>
                    <a:pt x="510320" y="103355"/>
                    <a:pt x="501405" y="146561"/>
                    <a:pt x="514664" y="193195"/>
                  </a:cubicBezTo>
                  <a:cubicBezTo>
                    <a:pt x="521064" y="216055"/>
                    <a:pt x="531809" y="237086"/>
                    <a:pt x="537981" y="259946"/>
                  </a:cubicBezTo>
                  <a:cubicBezTo>
                    <a:pt x="542324" y="275491"/>
                    <a:pt x="536838" y="283264"/>
                    <a:pt x="521064" y="282806"/>
                  </a:cubicBezTo>
                  <a:cubicBezTo>
                    <a:pt x="486774" y="281663"/>
                    <a:pt x="450427" y="291493"/>
                    <a:pt x="420023" y="266119"/>
                  </a:cubicBezTo>
                  <a:cubicBezTo>
                    <a:pt x="417966" y="264290"/>
                    <a:pt x="414537" y="264290"/>
                    <a:pt x="411794" y="263375"/>
                  </a:cubicBezTo>
                  <a:cubicBezTo>
                    <a:pt x="379790" y="253774"/>
                    <a:pt x="348243" y="243487"/>
                    <a:pt x="316010" y="235258"/>
                  </a:cubicBezTo>
                  <a:cubicBezTo>
                    <a:pt x="300237" y="231143"/>
                    <a:pt x="290178" y="226571"/>
                    <a:pt x="287664" y="208054"/>
                  </a:cubicBezTo>
                  <a:cubicBezTo>
                    <a:pt x="283778" y="180394"/>
                    <a:pt x="270062" y="155933"/>
                    <a:pt x="253145" y="133988"/>
                  </a:cubicBezTo>
                  <a:cubicBezTo>
                    <a:pt x="200110" y="64951"/>
                    <a:pt x="113013" y="60836"/>
                    <a:pt x="55863" y="113185"/>
                  </a:cubicBezTo>
                  <a:cubicBezTo>
                    <a:pt x="-15460" y="178565"/>
                    <a:pt x="999" y="297437"/>
                    <a:pt x="78266" y="334470"/>
                  </a:cubicBezTo>
                  <a:cubicBezTo>
                    <a:pt x="83524" y="336985"/>
                    <a:pt x="88553" y="340185"/>
                    <a:pt x="93811" y="342928"/>
                  </a:cubicBezTo>
                  <a:cubicBezTo>
                    <a:pt x="114385" y="354358"/>
                    <a:pt x="113928" y="354130"/>
                    <a:pt x="102269" y="375389"/>
                  </a:cubicBezTo>
                  <a:cubicBezTo>
                    <a:pt x="77352" y="421567"/>
                    <a:pt x="45348" y="463858"/>
                    <a:pt x="17230" y="508892"/>
                  </a:cubicBezTo>
                  <a:close/>
                  <a:moveTo>
                    <a:pt x="253602" y="786641"/>
                  </a:moveTo>
                  <a:cubicBezTo>
                    <a:pt x="251774" y="809044"/>
                    <a:pt x="250402" y="831675"/>
                    <a:pt x="246973" y="853849"/>
                  </a:cubicBezTo>
                  <a:cubicBezTo>
                    <a:pt x="241258" y="889511"/>
                    <a:pt x="236915" y="925630"/>
                    <a:pt x="225027" y="960148"/>
                  </a:cubicBezTo>
                  <a:cubicBezTo>
                    <a:pt x="217026" y="983237"/>
                    <a:pt x="211083" y="985751"/>
                    <a:pt x="179079" y="982322"/>
                  </a:cubicBezTo>
                  <a:cubicBezTo>
                    <a:pt x="159876" y="980265"/>
                    <a:pt x="153476" y="973407"/>
                    <a:pt x="150961" y="951461"/>
                  </a:cubicBezTo>
                  <a:cubicBezTo>
                    <a:pt x="150047" y="942775"/>
                    <a:pt x="149589" y="933631"/>
                    <a:pt x="150961" y="925172"/>
                  </a:cubicBezTo>
                  <a:cubicBezTo>
                    <a:pt x="156905" y="885167"/>
                    <a:pt x="155076" y="844934"/>
                    <a:pt x="156447" y="804929"/>
                  </a:cubicBezTo>
                  <a:cubicBezTo>
                    <a:pt x="157362" y="777268"/>
                    <a:pt x="156905" y="777268"/>
                    <a:pt x="184337" y="778868"/>
                  </a:cubicBezTo>
                  <a:cubicBezTo>
                    <a:pt x="188223" y="779097"/>
                    <a:pt x="192109" y="779326"/>
                    <a:pt x="196224" y="779783"/>
                  </a:cubicBezTo>
                  <a:cubicBezTo>
                    <a:pt x="210626" y="778640"/>
                    <a:pt x="225256" y="781383"/>
                    <a:pt x="239429" y="775439"/>
                  </a:cubicBezTo>
                  <a:cubicBezTo>
                    <a:pt x="249716" y="770867"/>
                    <a:pt x="254517" y="776811"/>
                    <a:pt x="253602" y="786641"/>
                  </a:cubicBezTo>
                  <a:close/>
                  <a:moveTo>
                    <a:pt x="513292" y="304523"/>
                  </a:moveTo>
                  <a:cubicBezTo>
                    <a:pt x="523350" y="305895"/>
                    <a:pt x="532494" y="303838"/>
                    <a:pt x="541638" y="299037"/>
                  </a:cubicBezTo>
                  <a:cubicBezTo>
                    <a:pt x="565413" y="286693"/>
                    <a:pt x="571356" y="273434"/>
                    <a:pt x="560612" y="248745"/>
                  </a:cubicBezTo>
                  <a:cubicBezTo>
                    <a:pt x="550554" y="225428"/>
                    <a:pt x="538667" y="202796"/>
                    <a:pt x="535009" y="176965"/>
                  </a:cubicBezTo>
                  <a:cubicBezTo>
                    <a:pt x="532037" y="155248"/>
                    <a:pt x="532037" y="133988"/>
                    <a:pt x="537295" y="112728"/>
                  </a:cubicBezTo>
                  <a:cubicBezTo>
                    <a:pt x="552383" y="53521"/>
                    <a:pt x="596731" y="21517"/>
                    <a:pt x="658453" y="23574"/>
                  </a:cubicBezTo>
                  <a:cubicBezTo>
                    <a:pt x="680170" y="24260"/>
                    <a:pt x="701201" y="26546"/>
                    <a:pt x="722232" y="32489"/>
                  </a:cubicBezTo>
                  <a:cubicBezTo>
                    <a:pt x="726576" y="33861"/>
                    <a:pt x="730691" y="35233"/>
                    <a:pt x="734577" y="36604"/>
                  </a:cubicBezTo>
                  <a:cubicBezTo>
                    <a:pt x="734577" y="36604"/>
                    <a:pt x="734577" y="36604"/>
                    <a:pt x="734577" y="36604"/>
                  </a:cubicBezTo>
                  <a:cubicBezTo>
                    <a:pt x="735948" y="37061"/>
                    <a:pt x="737091" y="37519"/>
                    <a:pt x="738463" y="38204"/>
                  </a:cubicBezTo>
                  <a:cubicBezTo>
                    <a:pt x="738463" y="38204"/>
                    <a:pt x="738692" y="38204"/>
                    <a:pt x="738692" y="38204"/>
                  </a:cubicBezTo>
                  <a:cubicBezTo>
                    <a:pt x="739835" y="38662"/>
                    <a:pt x="741206" y="39347"/>
                    <a:pt x="742349" y="39805"/>
                  </a:cubicBezTo>
                  <a:cubicBezTo>
                    <a:pt x="742349" y="39805"/>
                    <a:pt x="742578" y="39805"/>
                    <a:pt x="742578" y="40033"/>
                  </a:cubicBezTo>
                  <a:cubicBezTo>
                    <a:pt x="743721" y="40490"/>
                    <a:pt x="744864" y="41176"/>
                    <a:pt x="746007" y="41633"/>
                  </a:cubicBezTo>
                  <a:cubicBezTo>
                    <a:pt x="746007" y="41633"/>
                    <a:pt x="746235" y="41633"/>
                    <a:pt x="746235" y="41862"/>
                  </a:cubicBezTo>
                  <a:cubicBezTo>
                    <a:pt x="747378" y="42548"/>
                    <a:pt x="748521" y="43005"/>
                    <a:pt x="749664" y="43691"/>
                  </a:cubicBezTo>
                  <a:cubicBezTo>
                    <a:pt x="749664" y="43691"/>
                    <a:pt x="749664" y="43691"/>
                    <a:pt x="749664" y="43691"/>
                  </a:cubicBezTo>
                  <a:cubicBezTo>
                    <a:pt x="757665" y="48034"/>
                    <a:pt x="764523" y="53292"/>
                    <a:pt x="770467" y="59236"/>
                  </a:cubicBezTo>
                  <a:cubicBezTo>
                    <a:pt x="770467" y="59236"/>
                    <a:pt x="770467" y="59236"/>
                    <a:pt x="770467" y="59236"/>
                  </a:cubicBezTo>
                  <a:cubicBezTo>
                    <a:pt x="771153" y="59921"/>
                    <a:pt x="771839" y="60836"/>
                    <a:pt x="772753" y="61522"/>
                  </a:cubicBezTo>
                  <a:cubicBezTo>
                    <a:pt x="772982" y="61750"/>
                    <a:pt x="772982" y="61750"/>
                    <a:pt x="773210" y="61979"/>
                  </a:cubicBezTo>
                  <a:cubicBezTo>
                    <a:pt x="773896" y="62665"/>
                    <a:pt x="774582" y="63579"/>
                    <a:pt x="775268" y="64265"/>
                  </a:cubicBezTo>
                  <a:cubicBezTo>
                    <a:pt x="775496" y="64493"/>
                    <a:pt x="775496" y="64722"/>
                    <a:pt x="775725" y="64722"/>
                  </a:cubicBezTo>
                  <a:cubicBezTo>
                    <a:pt x="776411" y="65408"/>
                    <a:pt x="776868" y="66322"/>
                    <a:pt x="777554" y="67008"/>
                  </a:cubicBezTo>
                  <a:cubicBezTo>
                    <a:pt x="777782" y="67237"/>
                    <a:pt x="778011" y="67465"/>
                    <a:pt x="778011" y="67694"/>
                  </a:cubicBezTo>
                  <a:cubicBezTo>
                    <a:pt x="778468" y="68380"/>
                    <a:pt x="779154" y="69294"/>
                    <a:pt x="779611" y="69980"/>
                  </a:cubicBezTo>
                  <a:cubicBezTo>
                    <a:pt x="779840" y="70208"/>
                    <a:pt x="780068" y="70437"/>
                    <a:pt x="780068" y="70666"/>
                  </a:cubicBezTo>
                  <a:cubicBezTo>
                    <a:pt x="780525" y="71351"/>
                    <a:pt x="781211" y="72266"/>
                    <a:pt x="781668" y="72952"/>
                  </a:cubicBezTo>
                  <a:cubicBezTo>
                    <a:pt x="781897" y="73180"/>
                    <a:pt x="781897" y="73409"/>
                    <a:pt x="782126" y="73637"/>
                  </a:cubicBezTo>
                  <a:cubicBezTo>
                    <a:pt x="782583" y="74552"/>
                    <a:pt x="783040" y="75238"/>
                    <a:pt x="783726" y="76152"/>
                  </a:cubicBezTo>
                  <a:cubicBezTo>
                    <a:pt x="783954" y="76381"/>
                    <a:pt x="783954" y="76609"/>
                    <a:pt x="784183" y="76838"/>
                  </a:cubicBezTo>
                  <a:cubicBezTo>
                    <a:pt x="784640" y="77752"/>
                    <a:pt x="785097" y="78667"/>
                    <a:pt x="785555" y="79352"/>
                  </a:cubicBezTo>
                  <a:cubicBezTo>
                    <a:pt x="785555" y="79581"/>
                    <a:pt x="785783" y="79581"/>
                    <a:pt x="785783" y="79810"/>
                  </a:cubicBezTo>
                  <a:cubicBezTo>
                    <a:pt x="787841" y="83696"/>
                    <a:pt x="789669" y="88039"/>
                    <a:pt x="791498" y="92383"/>
                  </a:cubicBezTo>
                  <a:cubicBezTo>
                    <a:pt x="791727" y="92840"/>
                    <a:pt x="791727" y="93068"/>
                    <a:pt x="791955" y="93526"/>
                  </a:cubicBezTo>
                  <a:cubicBezTo>
                    <a:pt x="792184" y="94211"/>
                    <a:pt x="792413" y="95126"/>
                    <a:pt x="792870" y="96040"/>
                  </a:cubicBezTo>
                  <a:cubicBezTo>
                    <a:pt x="793098" y="96497"/>
                    <a:pt x="793327" y="97183"/>
                    <a:pt x="793327" y="97640"/>
                  </a:cubicBezTo>
                  <a:cubicBezTo>
                    <a:pt x="793556" y="98326"/>
                    <a:pt x="793784" y="99241"/>
                    <a:pt x="794013" y="99926"/>
                  </a:cubicBezTo>
                  <a:cubicBezTo>
                    <a:pt x="794241" y="100612"/>
                    <a:pt x="794470" y="101069"/>
                    <a:pt x="794470" y="101755"/>
                  </a:cubicBezTo>
                  <a:cubicBezTo>
                    <a:pt x="794699" y="102441"/>
                    <a:pt x="794927" y="103355"/>
                    <a:pt x="795156" y="104041"/>
                  </a:cubicBezTo>
                  <a:cubicBezTo>
                    <a:pt x="795384" y="104727"/>
                    <a:pt x="795613" y="105413"/>
                    <a:pt x="795613" y="106099"/>
                  </a:cubicBezTo>
                  <a:cubicBezTo>
                    <a:pt x="795842" y="106784"/>
                    <a:pt x="796070" y="107470"/>
                    <a:pt x="796299" y="108385"/>
                  </a:cubicBezTo>
                  <a:cubicBezTo>
                    <a:pt x="796527" y="109070"/>
                    <a:pt x="796756" y="109756"/>
                    <a:pt x="796756" y="110671"/>
                  </a:cubicBezTo>
                  <a:cubicBezTo>
                    <a:pt x="796985" y="111356"/>
                    <a:pt x="797213" y="112042"/>
                    <a:pt x="797213" y="112957"/>
                  </a:cubicBezTo>
                  <a:cubicBezTo>
                    <a:pt x="797442" y="113642"/>
                    <a:pt x="797670" y="114557"/>
                    <a:pt x="797670" y="115243"/>
                  </a:cubicBezTo>
                  <a:cubicBezTo>
                    <a:pt x="797899" y="115928"/>
                    <a:pt x="797899" y="116614"/>
                    <a:pt x="798128" y="117529"/>
                  </a:cubicBezTo>
                  <a:cubicBezTo>
                    <a:pt x="798356" y="118443"/>
                    <a:pt x="798356" y="119129"/>
                    <a:pt x="798585" y="120043"/>
                  </a:cubicBezTo>
                  <a:cubicBezTo>
                    <a:pt x="798813" y="120729"/>
                    <a:pt x="798813" y="121415"/>
                    <a:pt x="799042" y="122101"/>
                  </a:cubicBezTo>
                  <a:cubicBezTo>
                    <a:pt x="799271" y="123015"/>
                    <a:pt x="799271" y="123929"/>
                    <a:pt x="799499" y="124844"/>
                  </a:cubicBezTo>
                  <a:cubicBezTo>
                    <a:pt x="799728" y="125530"/>
                    <a:pt x="799728" y="126215"/>
                    <a:pt x="799956" y="126901"/>
                  </a:cubicBezTo>
                  <a:cubicBezTo>
                    <a:pt x="800185" y="128044"/>
                    <a:pt x="800185" y="128959"/>
                    <a:pt x="800414" y="130102"/>
                  </a:cubicBezTo>
                  <a:cubicBezTo>
                    <a:pt x="800414" y="130559"/>
                    <a:pt x="800642" y="131245"/>
                    <a:pt x="800642" y="131702"/>
                  </a:cubicBezTo>
                  <a:cubicBezTo>
                    <a:pt x="800871" y="133302"/>
                    <a:pt x="801099" y="135131"/>
                    <a:pt x="801328" y="136731"/>
                  </a:cubicBezTo>
                  <a:cubicBezTo>
                    <a:pt x="804300" y="159362"/>
                    <a:pt x="798356" y="181537"/>
                    <a:pt x="791270" y="203254"/>
                  </a:cubicBezTo>
                  <a:cubicBezTo>
                    <a:pt x="788755" y="211255"/>
                    <a:pt x="786012" y="219027"/>
                    <a:pt x="783497" y="227028"/>
                  </a:cubicBezTo>
                  <a:cubicBezTo>
                    <a:pt x="780983" y="235029"/>
                    <a:pt x="778468" y="243030"/>
                    <a:pt x="776182" y="251031"/>
                  </a:cubicBezTo>
                  <a:cubicBezTo>
                    <a:pt x="776182" y="251031"/>
                    <a:pt x="776182" y="251031"/>
                    <a:pt x="776182" y="251031"/>
                  </a:cubicBezTo>
                  <a:cubicBezTo>
                    <a:pt x="775725" y="252403"/>
                    <a:pt x="775496" y="253546"/>
                    <a:pt x="775268" y="254917"/>
                  </a:cubicBezTo>
                  <a:cubicBezTo>
                    <a:pt x="775268" y="255146"/>
                    <a:pt x="775268" y="255374"/>
                    <a:pt x="775268" y="255603"/>
                  </a:cubicBezTo>
                  <a:cubicBezTo>
                    <a:pt x="775039" y="256746"/>
                    <a:pt x="774810" y="257889"/>
                    <a:pt x="774810" y="258803"/>
                  </a:cubicBezTo>
                  <a:cubicBezTo>
                    <a:pt x="774810" y="258803"/>
                    <a:pt x="774810" y="259032"/>
                    <a:pt x="774810" y="259032"/>
                  </a:cubicBezTo>
                  <a:cubicBezTo>
                    <a:pt x="774582" y="260175"/>
                    <a:pt x="774582" y="261318"/>
                    <a:pt x="774582" y="262461"/>
                  </a:cubicBezTo>
                  <a:cubicBezTo>
                    <a:pt x="774582" y="262461"/>
                    <a:pt x="774582" y="262461"/>
                    <a:pt x="774582" y="262461"/>
                  </a:cubicBezTo>
                  <a:cubicBezTo>
                    <a:pt x="774582" y="263604"/>
                    <a:pt x="774582" y="264747"/>
                    <a:pt x="774582" y="266119"/>
                  </a:cubicBezTo>
                  <a:cubicBezTo>
                    <a:pt x="775039" y="278692"/>
                    <a:pt x="781440" y="288521"/>
                    <a:pt x="793784" y="296294"/>
                  </a:cubicBezTo>
                  <a:cubicBezTo>
                    <a:pt x="809100" y="305666"/>
                    <a:pt x="825331" y="310924"/>
                    <a:pt x="844076" y="308638"/>
                  </a:cubicBezTo>
                  <a:cubicBezTo>
                    <a:pt x="884996" y="303380"/>
                    <a:pt x="925915" y="304066"/>
                    <a:pt x="966606" y="308410"/>
                  </a:cubicBezTo>
                  <a:cubicBezTo>
                    <a:pt x="967520" y="308410"/>
                    <a:pt x="968435" y="308638"/>
                    <a:pt x="969349" y="308638"/>
                  </a:cubicBezTo>
                  <a:cubicBezTo>
                    <a:pt x="972321" y="308867"/>
                    <a:pt x="975293" y="309324"/>
                    <a:pt x="978264" y="309781"/>
                  </a:cubicBezTo>
                  <a:cubicBezTo>
                    <a:pt x="979407" y="310010"/>
                    <a:pt x="980779" y="310010"/>
                    <a:pt x="981922" y="310238"/>
                  </a:cubicBezTo>
                  <a:cubicBezTo>
                    <a:pt x="984665" y="310696"/>
                    <a:pt x="987637" y="310924"/>
                    <a:pt x="990380" y="311381"/>
                  </a:cubicBezTo>
                  <a:cubicBezTo>
                    <a:pt x="991523" y="311610"/>
                    <a:pt x="992666" y="311610"/>
                    <a:pt x="993809" y="311839"/>
                  </a:cubicBezTo>
                  <a:cubicBezTo>
                    <a:pt x="997695" y="312296"/>
                    <a:pt x="1001582" y="312982"/>
                    <a:pt x="1005468" y="313667"/>
                  </a:cubicBezTo>
                  <a:cubicBezTo>
                    <a:pt x="1012783" y="314810"/>
                    <a:pt x="1019412" y="316411"/>
                    <a:pt x="1025356" y="318468"/>
                  </a:cubicBezTo>
                  <a:cubicBezTo>
                    <a:pt x="1031300" y="320525"/>
                    <a:pt x="1036557" y="323269"/>
                    <a:pt x="1041129" y="326240"/>
                  </a:cubicBezTo>
                  <a:cubicBezTo>
                    <a:pt x="1048902" y="331498"/>
                    <a:pt x="1054845" y="338128"/>
                    <a:pt x="1058960" y="346586"/>
                  </a:cubicBezTo>
                  <a:cubicBezTo>
                    <a:pt x="1060560" y="350015"/>
                    <a:pt x="1061932" y="353672"/>
                    <a:pt x="1063075" y="357559"/>
                  </a:cubicBezTo>
                  <a:cubicBezTo>
                    <a:pt x="1063532" y="359616"/>
                    <a:pt x="1064218" y="361673"/>
                    <a:pt x="1064675" y="363731"/>
                  </a:cubicBezTo>
                  <a:cubicBezTo>
                    <a:pt x="1065590" y="368074"/>
                    <a:pt x="1066047" y="372418"/>
                    <a:pt x="1066504" y="377447"/>
                  </a:cubicBezTo>
                  <a:cubicBezTo>
                    <a:pt x="1066961" y="383162"/>
                    <a:pt x="1067190" y="388648"/>
                    <a:pt x="1067418" y="394363"/>
                  </a:cubicBezTo>
                  <a:cubicBezTo>
                    <a:pt x="1067647" y="400078"/>
                    <a:pt x="1067876" y="405565"/>
                    <a:pt x="1068104" y="411280"/>
                  </a:cubicBezTo>
                  <a:cubicBezTo>
                    <a:pt x="1068333" y="419738"/>
                    <a:pt x="1068561" y="428196"/>
                    <a:pt x="1068561" y="436654"/>
                  </a:cubicBezTo>
                  <a:cubicBezTo>
                    <a:pt x="1068561" y="442369"/>
                    <a:pt x="1068561" y="447856"/>
                    <a:pt x="1068333" y="453571"/>
                  </a:cubicBezTo>
                  <a:cubicBezTo>
                    <a:pt x="1068104" y="462029"/>
                    <a:pt x="1067647" y="470487"/>
                    <a:pt x="1067190" y="478945"/>
                  </a:cubicBezTo>
                  <a:cubicBezTo>
                    <a:pt x="1066733" y="487403"/>
                    <a:pt x="1065818" y="495862"/>
                    <a:pt x="1064904" y="504320"/>
                  </a:cubicBezTo>
                  <a:cubicBezTo>
                    <a:pt x="1064675" y="507063"/>
                    <a:pt x="1064218" y="510035"/>
                    <a:pt x="1063989" y="512778"/>
                  </a:cubicBezTo>
                  <a:cubicBezTo>
                    <a:pt x="1063304" y="517807"/>
                    <a:pt x="1063304" y="522608"/>
                    <a:pt x="1063989" y="527180"/>
                  </a:cubicBezTo>
                  <a:cubicBezTo>
                    <a:pt x="1065361" y="537010"/>
                    <a:pt x="1069476" y="545011"/>
                    <a:pt x="1075877" y="550268"/>
                  </a:cubicBezTo>
                  <a:cubicBezTo>
                    <a:pt x="1077020" y="551183"/>
                    <a:pt x="1078163" y="552097"/>
                    <a:pt x="1079534" y="552783"/>
                  </a:cubicBezTo>
                  <a:cubicBezTo>
                    <a:pt x="1088450" y="558269"/>
                    <a:pt x="1100337" y="559184"/>
                    <a:pt x="1113824" y="553926"/>
                  </a:cubicBezTo>
                  <a:cubicBezTo>
                    <a:pt x="1119311" y="551869"/>
                    <a:pt x="1124568" y="549583"/>
                    <a:pt x="1130055" y="547297"/>
                  </a:cubicBezTo>
                  <a:cubicBezTo>
                    <a:pt x="1138970" y="543410"/>
                    <a:pt x="1147657" y="538838"/>
                    <a:pt x="1155887" y="533352"/>
                  </a:cubicBezTo>
                  <a:cubicBezTo>
                    <a:pt x="1160230" y="530380"/>
                    <a:pt x="1164573" y="527866"/>
                    <a:pt x="1168917" y="525351"/>
                  </a:cubicBezTo>
                  <a:cubicBezTo>
                    <a:pt x="1177832" y="520550"/>
                    <a:pt x="1186748" y="517121"/>
                    <a:pt x="1196120" y="514607"/>
                  </a:cubicBezTo>
                  <a:cubicBezTo>
                    <a:pt x="1202978" y="512778"/>
                    <a:pt x="1210065" y="511406"/>
                    <a:pt x="1217151" y="510721"/>
                  </a:cubicBezTo>
                  <a:cubicBezTo>
                    <a:pt x="1221952" y="510263"/>
                    <a:pt x="1226753" y="510035"/>
                    <a:pt x="1231553" y="510263"/>
                  </a:cubicBezTo>
                  <a:cubicBezTo>
                    <a:pt x="1238868" y="510263"/>
                    <a:pt x="1246184" y="511178"/>
                    <a:pt x="1253499" y="512321"/>
                  </a:cubicBezTo>
                  <a:cubicBezTo>
                    <a:pt x="1258299" y="513235"/>
                    <a:pt x="1263329" y="514150"/>
                    <a:pt x="1268358" y="515521"/>
                  </a:cubicBezTo>
                  <a:cubicBezTo>
                    <a:pt x="1279788" y="518493"/>
                    <a:pt x="1290532" y="523751"/>
                    <a:pt x="1299905" y="531295"/>
                  </a:cubicBezTo>
                  <a:cubicBezTo>
                    <a:pt x="1302648" y="533581"/>
                    <a:pt x="1305391" y="535867"/>
                    <a:pt x="1308134" y="538610"/>
                  </a:cubicBezTo>
                  <a:cubicBezTo>
                    <a:pt x="1311563" y="542039"/>
                    <a:pt x="1314992" y="545925"/>
                    <a:pt x="1317964" y="550040"/>
                  </a:cubicBezTo>
                  <a:cubicBezTo>
                    <a:pt x="1320250" y="553240"/>
                    <a:pt x="1322307" y="556441"/>
                    <a:pt x="1324365" y="559870"/>
                  </a:cubicBezTo>
                  <a:cubicBezTo>
                    <a:pt x="1325051" y="561013"/>
                    <a:pt x="1325736" y="562156"/>
                    <a:pt x="1326194" y="563527"/>
                  </a:cubicBezTo>
                  <a:cubicBezTo>
                    <a:pt x="1327337" y="566042"/>
                    <a:pt x="1328480" y="568556"/>
                    <a:pt x="1329623" y="571071"/>
                  </a:cubicBezTo>
                  <a:cubicBezTo>
                    <a:pt x="1330766" y="573586"/>
                    <a:pt x="1331680" y="576329"/>
                    <a:pt x="1332594" y="579072"/>
                  </a:cubicBezTo>
                  <a:cubicBezTo>
                    <a:pt x="1333052" y="580444"/>
                    <a:pt x="1333509" y="581815"/>
                    <a:pt x="1333966" y="583187"/>
                  </a:cubicBezTo>
                  <a:cubicBezTo>
                    <a:pt x="1335566" y="588902"/>
                    <a:pt x="1336938" y="594845"/>
                    <a:pt x="1337624" y="601246"/>
                  </a:cubicBezTo>
                  <a:cubicBezTo>
                    <a:pt x="1338081" y="604447"/>
                    <a:pt x="1338309" y="607647"/>
                    <a:pt x="1338538" y="611076"/>
                  </a:cubicBezTo>
                  <a:cubicBezTo>
                    <a:pt x="1338767" y="615648"/>
                    <a:pt x="1338995" y="620677"/>
                    <a:pt x="1338995" y="625706"/>
                  </a:cubicBezTo>
                  <a:cubicBezTo>
                    <a:pt x="1338995" y="627764"/>
                    <a:pt x="1338995" y="630050"/>
                    <a:pt x="1338995" y="632107"/>
                  </a:cubicBezTo>
                  <a:cubicBezTo>
                    <a:pt x="1338995" y="633250"/>
                    <a:pt x="1338995" y="634393"/>
                    <a:pt x="1338767" y="635308"/>
                  </a:cubicBezTo>
                  <a:cubicBezTo>
                    <a:pt x="1338538" y="639651"/>
                    <a:pt x="1338081" y="644223"/>
                    <a:pt x="1337624" y="649024"/>
                  </a:cubicBezTo>
                  <a:cubicBezTo>
                    <a:pt x="1337395" y="650167"/>
                    <a:pt x="1337395" y="651310"/>
                    <a:pt x="1337166" y="652453"/>
                  </a:cubicBezTo>
                  <a:cubicBezTo>
                    <a:pt x="1330994" y="698173"/>
                    <a:pt x="1307448" y="749836"/>
                    <a:pt x="1238640" y="753037"/>
                  </a:cubicBezTo>
                  <a:cubicBezTo>
                    <a:pt x="1217609" y="753951"/>
                    <a:pt x="1192234" y="750522"/>
                    <a:pt x="1161830" y="740692"/>
                  </a:cubicBezTo>
                  <a:cubicBezTo>
                    <a:pt x="1157258" y="738178"/>
                    <a:pt x="1152229" y="736120"/>
                    <a:pt x="1147428" y="734749"/>
                  </a:cubicBezTo>
                  <a:cubicBezTo>
                    <a:pt x="1144914" y="734063"/>
                    <a:pt x="1142399" y="733377"/>
                    <a:pt x="1140113" y="732920"/>
                  </a:cubicBezTo>
                  <a:cubicBezTo>
                    <a:pt x="1137599" y="732463"/>
                    <a:pt x="1135084" y="732005"/>
                    <a:pt x="1132569" y="731777"/>
                  </a:cubicBezTo>
                  <a:cubicBezTo>
                    <a:pt x="1125026" y="730862"/>
                    <a:pt x="1117253" y="731091"/>
                    <a:pt x="1109481" y="731777"/>
                  </a:cubicBezTo>
                  <a:cubicBezTo>
                    <a:pt x="1106966" y="732005"/>
                    <a:pt x="1104223" y="732463"/>
                    <a:pt x="1101708" y="732691"/>
                  </a:cubicBezTo>
                  <a:cubicBezTo>
                    <a:pt x="1091421" y="734291"/>
                    <a:pt x="1084106" y="737035"/>
                    <a:pt x="1078848" y="741835"/>
                  </a:cubicBezTo>
                  <a:cubicBezTo>
                    <a:pt x="1077477" y="742978"/>
                    <a:pt x="1076334" y="744350"/>
                    <a:pt x="1075419" y="745950"/>
                  </a:cubicBezTo>
                  <a:cubicBezTo>
                    <a:pt x="1072448" y="750522"/>
                    <a:pt x="1070390" y="756466"/>
                    <a:pt x="1069247" y="764238"/>
                  </a:cubicBezTo>
                  <a:cubicBezTo>
                    <a:pt x="1068790" y="766753"/>
                    <a:pt x="1068561" y="769039"/>
                    <a:pt x="1068104" y="771553"/>
                  </a:cubicBezTo>
                  <a:cubicBezTo>
                    <a:pt x="1067418" y="776354"/>
                    <a:pt x="1066733" y="781383"/>
                    <a:pt x="1066275" y="786184"/>
                  </a:cubicBezTo>
                  <a:cubicBezTo>
                    <a:pt x="1065590" y="790984"/>
                    <a:pt x="1065132" y="796013"/>
                    <a:pt x="1064904" y="800814"/>
                  </a:cubicBezTo>
                  <a:cubicBezTo>
                    <a:pt x="1064447" y="805615"/>
                    <a:pt x="1064218" y="810644"/>
                    <a:pt x="1064218" y="815444"/>
                  </a:cubicBezTo>
                  <a:cubicBezTo>
                    <a:pt x="1064218" y="817959"/>
                    <a:pt x="1064218" y="820245"/>
                    <a:pt x="1064218" y="822760"/>
                  </a:cubicBezTo>
                  <a:cubicBezTo>
                    <a:pt x="1064447" y="830532"/>
                    <a:pt x="1064218" y="838304"/>
                    <a:pt x="1063761" y="846077"/>
                  </a:cubicBezTo>
                  <a:cubicBezTo>
                    <a:pt x="1063304" y="853849"/>
                    <a:pt x="1062618" y="861393"/>
                    <a:pt x="1061475" y="869165"/>
                  </a:cubicBezTo>
                  <a:cubicBezTo>
                    <a:pt x="1060560" y="876709"/>
                    <a:pt x="1059417" y="884482"/>
                    <a:pt x="1058046" y="892025"/>
                  </a:cubicBezTo>
                  <a:cubicBezTo>
                    <a:pt x="1056674" y="899569"/>
                    <a:pt x="1055303" y="907113"/>
                    <a:pt x="1053931" y="914885"/>
                  </a:cubicBezTo>
                  <a:cubicBezTo>
                    <a:pt x="1053017" y="919915"/>
                    <a:pt x="1051874" y="924944"/>
                    <a:pt x="1050959" y="929973"/>
                  </a:cubicBezTo>
                  <a:cubicBezTo>
                    <a:pt x="1050045" y="935002"/>
                    <a:pt x="1048902" y="940031"/>
                    <a:pt x="1047987" y="945061"/>
                  </a:cubicBezTo>
                  <a:cubicBezTo>
                    <a:pt x="1047530" y="947347"/>
                    <a:pt x="1047073" y="949861"/>
                    <a:pt x="1046387" y="952147"/>
                  </a:cubicBezTo>
                  <a:cubicBezTo>
                    <a:pt x="1045701" y="954433"/>
                    <a:pt x="1045244" y="956948"/>
                    <a:pt x="1044330" y="959234"/>
                  </a:cubicBezTo>
                  <a:cubicBezTo>
                    <a:pt x="1043644" y="961520"/>
                    <a:pt x="1042730" y="963806"/>
                    <a:pt x="1041587" y="966092"/>
                  </a:cubicBezTo>
                  <a:cubicBezTo>
                    <a:pt x="1040444" y="968378"/>
                    <a:pt x="1039301" y="970435"/>
                    <a:pt x="1037929" y="972493"/>
                  </a:cubicBezTo>
                  <a:cubicBezTo>
                    <a:pt x="1035872" y="975693"/>
                    <a:pt x="1033586" y="978665"/>
                    <a:pt x="1031071" y="981179"/>
                  </a:cubicBezTo>
                  <a:cubicBezTo>
                    <a:pt x="1023756" y="988952"/>
                    <a:pt x="1015069" y="993295"/>
                    <a:pt x="1002039" y="993524"/>
                  </a:cubicBezTo>
                  <a:cubicBezTo>
                    <a:pt x="997924" y="993524"/>
                    <a:pt x="993123" y="993752"/>
                    <a:pt x="987180" y="993752"/>
                  </a:cubicBezTo>
                  <a:cubicBezTo>
                    <a:pt x="985351" y="993752"/>
                    <a:pt x="983294" y="993752"/>
                    <a:pt x="981008" y="993752"/>
                  </a:cubicBezTo>
                  <a:cubicBezTo>
                    <a:pt x="979865" y="993752"/>
                    <a:pt x="978950" y="993752"/>
                    <a:pt x="977807" y="993752"/>
                  </a:cubicBezTo>
                  <a:cubicBezTo>
                    <a:pt x="975521" y="993752"/>
                    <a:pt x="973235" y="993752"/>
                    <a:pt x="970949" y="993752"/>
                  </a:cubicBezTo>
                  <a:cubicBezTo>
                    <a:pt x="969806" y="993752"/>
                    <a:pt x="968663" y="993752"/>
                    <a:pt x="967292" y="993752"/>
                  </a:cubicBezTo>
                  <a:cubicBezTo>
                    <a:pt x="964777" y="993752"/>
                    <a:pt x="962262" y="993752"/>
                    <a:pt x="959748" y="993752"/>
                  </a:cubicBezTo>
                  <a:cubicBezTo>
                    <a:pt x="955862" y="993752"/>
                    <a:pt x="951747" y="993981"/>
                    <a:pt x="947403" y="993981"/>
                  </a:cubicBezTo>
                  <a:cubicBezTo>
                    <a:pt x="944660" y="993981"/>
                    <a:pt x="941688" y="993981"/>
                    <a:pt x="938717" y="994210"/>
                  </a:cubicBezTo>
                  <a:cubicBezTo>
                    <a:pt x="937116" y="994210"/>
                    <a:pt x="935745" y="994210"/>
                    <a:pt x="934145" y="994210"/>
                  </a:cubicBezTo>
                  <a:cubicBezTo>
                    <a:pt x="929573" y="994210"/>
                    <a:pt x="924772" y="994438"/>
                    <a:pt x="919971" y="994438"/>
                  </a:cubicBezTo>
                  <a:cubicBezTo>
                    <a:pt x="913342" y="994438"/>
                    <a:pt x="906713" y="994667"/>
                    <a:pt x="899626" y="994667"/>
                  </a:cubicBezTo>
                  <a:cubicBezTo>
                    <a:pt x="887282" y="994895"/>
                    <a:pt x="874480" y="994895"/>
                    <a:pt x="860764" y="995124"/>
                  </a:cubicBezTo>
                  <a:cubicBezTo>
                    <a:pt x="856878" y="995124"/>
                    <a:pt x="852992" y="995124"/>
                    <a:pt x="849105" y="995353"/>
                  </a:cubicBezTo>
                  <a:cubicBezTo>
                    <a:pt x="799728" y="995810"/>
                    <a:pt x="743721" y="996496"/>
                    <a:pt x="687714" y="996724"/>
                  </a:cubicBezTo>
                  <a:cubicBezTo>
                    <a:pt x="685428" y="996724"/>
                    <a:pt x="683142" y="996724"/>
                    <a:pt x="681084" y="996724"/>
                  </a:cubicBezTo>
                  <a:cubicBezTo>
                    <a:pt x="676512" y="996724"/>
                    <a:pt x="672169" y="996724"/>
                    <a:pt x="667597" y="996724"/>
                  </a:cubicBezTo>
                  <a:cubicBezTo>
                    <a:pt x="665311" y="996724"/>
                    <a:pt x="663025" y="996724"/>
                    <a:pt x="660968" y="996724"/>
                  </a:cubicBezTo>
                  <a:cubicBezTo>
                    <a:pt x="647480" y="996724"/>
                    <a:pt x="634221" y="996724"/>
                    <a:pt x="620963" y="996724"/>
                  </a:cubicBezTo>
                  <a:cubicBezTo>
                    <a:pt x="620963" y="996724"/>
                    <a:pt x="620963" y="996724"/>
                    <a:pt x="620963" y="996724"/>
                  </a:cubicBezTo>
                  <a:cubicBezTo>
                    <a:pt x="590102" y="996724"/>
                    <a:pt x="560155" y="996724"/>
                    <a:pt x="532037" y="996496"/>
                  </a:cubicBezTo>
                  <a:cubicBezTo>
                    <a:pt x="524036" y="996496"/>
                    <a:pt x="516264" y="996267"/>
                    <a:pt x="508491" y="996267"/>
                  </a:cubicBezTo>
                  <a:cubicBezTo>
                    <a:pt x="498890" y="996267"/>
                    <a:pt x="489518" y="996038"/>
                    <a:pt x="480602" y="995810"/>
                  </a:cubicBezTo>
                  <a:cubicBezTo>
                    <a:pt x="478773" y="995810"/>
                    <a:pt x="476945" y="995810"/>
                    <a:pt x="475344" y="995810"/>
                  </a:cubicBezTo>
                  <a:cubicBezTo>
                    <a:pt x="468258" y="995581"/>
                    <a:pt x="461400" y="995581"/>
                    <a:pt x="454999" y="995353"/>
                  </a:cubicBezTo>
                  <a:cubicBezTo>
                    <a:pt x="453399" y="995353"/>
                    <a:pt x="451799" y="995353"/>
                    <a:pt x="450198" y="995124"/>
                  </a:cubicBezTo>
                  <a:cubicBezTo>
                    <a:pt x="448598" y="995124"/>
                    <a:pt x="446998" y="995124"/>
                    <a:pt x="445398" y="994895"/>
                  </a:cubicBezTo>
                  <a:cubicBezTo>
                    <a:pt x="442197" y="994895"/>
                    <a:pt x="439226" y="994667"/>
                    <a:pt x="436254" y="994667"/>
                  </a:cubicBezTo>
                  <a:cubicBezTo>
                    <a:pt x="433282" y="994667"/>
                    <a:pt x="430310" y="994438"/>
                    <a:pt x="427338" y="994438"/>
                  </a:cubicBezTo>
                  <a:cubicBezTo>
                    <a:pt x="424367" y="994438"/>
                    <a:pt x="421623" y="994210"/>
                    <a:pt x="418880" y="994210"/>
                  </a:cubicBezTo>
                  <a:cubicBezTo>
                    <a:pt x="416137" y="994210"/>
                    <a:pt x="413622" y="993981"/>
                    <a:pt x="411108" y="993981"/>
                  </a:cubicBezTo>
                  <a:cubicBezTo>
                    <a:pt x="409736" y="993981"/>
                    <a:pt x="408365" y="993752"/>
                    <a:pt x="407222" y="993752"/>
                  </a:cubicBezTo>
                  <a:cubicBezTo>
                    <a:pt x="404707" y="993524"/>
                    <a:pt x="402421" y="993524"/>
                    <a:pt x="400135" y="993295"/>
                  </a:cubicBezTo>
                  <a:cubicBezTo>
                    <a:pt x="398992" y="993295"/>
                    <a:pt x="397849" y="993067"/>
                    <a:pt x="396706" y="993067"/>
                  </a:cubicBezTo>
                  <a:cubicBezTo>
                    <a:pt x="395563" y="993067"/>
                    <a:pt x="394420" y="992838"/>
                    <a:pt x="393277" y="992838"/>
                  </a:cubicBezTo>
                  <a:cubicBezTo>
                    <a:pt x="391220" y="992609"/>
                    <a:pt x="389391" y="992609"/>
                    <a:pt x="387562" y="992381"/>
                  </a:cubicBezTo>
                  <a:cubicBezTo>
                    <a:pt x="386419" y="992381"/>
                    <a:pt x="385276" y="992152"/>
                    <a:pt x="384362" y="992152"/>
                  </a:cubicBezTo>
                  <a:cubicBezTo>
                    <a:pt x="382533" y="991924"/>
                    <a:pt x="380933" y="991924"/>
                    <a:pt x="379332" y="991695"/>
                  </a:cubicBezTo>
                  <a:cubicBezTo>
                    <a:pt x="377504" y="991466"/>
                    <a:pt x="375903" y="991238"/>
                    <a:pt x="374303" y="991238"/>
                  </a:cubicBezTo>
                  <a:cubicBezTo>
                    <a:pt x="372932" y="991009"/>
                    <a:pt x="371789" y="991009"/>
                    <a:pt x="370646" y="990781"/>
                  </a:cubicBezTo>
                  <a:cubicBezTo>
                    <a:pt x="369731" y="990552"/>
                    <a:pt x="369045" y="990552"/>
                    <a:pt x="368360" y="990323"/>
                  </a:cubicBezTo>
                  <a:cubicBezTo>
                    <a:pt x="367217" y="990095"/>
                    <a:pt x="366302" y="989866"/>
                    <a:pt x="365388" y="989866"/>
                  </a:cubicBezTo>
                  <a:cubicBezTo>
                    <a:pt x="364473" y="989638"/>
                    <a:pt x="363559" y="989409"/>
                    <a:pt x="362873" y="989180"/>
                  </a:cubicBezTo>
                  <a:lnTo>
                    <a:pt x="362873" y="989180"/>
                  </a:lnTo>
                  <a:cubicBezTo>
                    <a:pt x="362645" y="989180"/>
                    <a:pt x="362187" y="989180"/>
                    <a:pt x="361959" y="989180"/>
                  </a:cubicBezTo>
                  <a:cubicBezTo>
                    <a:pt x="361273" y="989180"/>
                    <a:pt x="360816" y="989180"/>
                    <a:pt x="360130" y="988952"/>
                  </a:cubicBezTo>
                  <a:cubicBezTo>
                    <a:pt x="359901" y="988952"/>
                    <a:pt x="359444" y="988723"/>
                    <a:pt x="359216" y="988723"/>
                  </a:cubicBezTo>
                  <a:cubicBezTo>
                    <a:pt x="358530" y="988495"/>
                    <a:pt x="357844" y="988037"/>
                    <a:pt x="357387" y="987809"/>
                  </a:cubicBezTo>
                  <a:cubicBezTo>
                    <a:pt x="355787" y="986894"/>
                    <a:pt x="354186" y="985294"/>
                    <a:pt x="352586" y="983694"/>
                  </a:cubicBezTo>
                  <a:cubicBezTo>
                    <a:pt x="352129" y="983237"/>
                    <a:pt x="351672" y="982780"/>
                    <a:pt x="351215" y="982094"/>
                  </a:cubicBezTo>
                  <a:cubicBezTo>
                    <a:pt x="350986" y="981637"/>
                    <a:pt x="350529" y="981179"/>
                    <a:pt x="350300" y="980951"/>
                  </a:cubicBezTo>
                  <a:cubicBezTo>
                    <a:pt x="349843" y="980494"/>
                    <a:pt x="349386" y="979808"/>
                    <a:pt x="348929" y="979351"/>
                  </a:cubicBezTo>
                  <a:cubicBezTo>
                    <a:pt x="348014" y="978208"/>
                    <a:pt x="347100" y="976836"/>
                    <a:pt x="346185" y="975693"/>
                  </a:cubicBezTo>
                  <a:cubicBezTo>
                    <a:pt x="345728" y="975007"/>
                    <a:pt x="345500" y="974550"/>
                    <a:pt x="345042" y="973864"/>
                  </a:cubicBezTo>
                  <a:cubicBezTo>
                    <a:pt x="343214" y="971121"/>
                    <a:pt x="341613" y="968149"/>
                    <a:pt x="340013" y="965635"/>
                  </a:cubicBezTo>
                  <a:cubicBezTo>
                    <a:pt x="339785" y="965177"/>
                    <a:pt x="339556" y="964949"/>
                    <a:pt x="339327" y="964492"/>
                  </a:cubicBezTo>
                  <a:cubicBezTo>
                    <a:pt x="338413" y="962663"/>
                    <a:pt x="337499" y="961063"/>
                    <a:pt x="336813" y="959691"/>
                  </a:cubicBezTo>
                  <a:cubicBezTo>
                    <a:pt x="325383" y="939346"/>
                    <a:pt x="324240" y="916943"/>
                    <a:pt x="322868" y="894769"/>
                  </a:cubicBezTo>
                  <a:cubicBezTo>
                    <a:pt x="322640" y="891568"/>
                    <a:pt x="322411" y="888368"/>
                    <a:pt x="322182" y="885167"/>
                  </a:cubicBezTo>
                  <a:cubicBezTo>
                    <a:pt x="321954" y="881281"/>
                    <a:pt x="321725" y="877395"/>
                    <a:pt x="321497" y="873509"/>
                  </a:cubicBezTo>
                  <a:cubicBezTo>
                    <a:pt x="321268" y="869623"/>
                    <a:pt x="321268" y="865736"/>
                    <a:pt x="321268" y="861850"/>
                  </a:cubicBezTo>
                  <a:cubicBezTo>
                    <a:pt x="321268" y="857964"/>
                    <a:pt x="321268" y="854078"/>
                    <a:pt x="321268" y="850192"/>
                  </a:cubicBezTo>
                  <a:cubicBezTo>
                    <a:pt x="321268" y="848134"/>
                    <a:pt x="321268" y="846305"/>
                    <a:pt x="321268" y="844248"/>
                  </a:cubicBezTo>
                  <a:cubicBezTo>
                    <a:pt x="321268" y="840362"/>
                    <a:pt x="321268" y="836476"/>
                    <a:pt x="321039" y="832589"/>
                  </a:cubicBezTo>
                  <a:cubicBezTo>
                    <a:pt x="320811" y="824817"/>
                    <a:pt x="320354" y="816816"/>
                    <a:pt x="319439" y="809044"/>
                  </a:cubicBezTo>
                  <a:cubicBezTo>
                    <a:pt x="318753" y="803100"/>
                    <a:pt x="317839" y="797385"/>
                    <a:pt x="316467" y="791441"/>
                  </a:cubicBezTo>
                  <a:cubicBezTo>
                    <a:pt x="315096" y="785041"/>
                    <a:pt x="313038" y="779097"/>
                    <a:pt x="310524" y="774068"/>
                  </a:cubicBezTo>
                  <a:cubicBezTo>
                    <a:pt x="309609" y="772468"/>
                    <a:pt x="308695" y="770639"/>
                    <a:pt x="307781" y="769267"/>
                  </a:cubicBezTo>
                  <a:cubicBezTo>
                    <a:pt x="306866" y="767667"/>
                    <a:pt x="305723" y="766295"/>
                    <a:pt x="304580" y="764924"/>
                  </a:cubicBezTo>
                  <a:cubicBezTo>
                    <a:pt x="304123" y="764238"/>
                    <a:pt x="303437" y="763552"/>
                    <a:pt x="302980" y="762866"/>
                  </a:cubicBezTo>
                  <a:cubicBezTo>
                    <a:pt x="301837" y="761495"/>
                    <a:pt x="300694" y="760352"/>
                    <a:pt x="299322" y="759209"/>
                  </a:cubicBezTo>
                  <a:cubicBezTo>
                    <a:pt x="298637" y="758752"/>
                    <a:pt x="297951" y="758066"/>
                    <a:pt x="297494" y="757609"/>
                  </a:cubicBezTo>
                  <a:cubicBezTo>
                    <a:pt x="296351" y="756694"/>
                    <a:pt x="295436" y="756008"/>
                    <a:pt x="294293" y="755323"/>
                  </a:cubicBezTo>
                  <a:cubicBezTo>
                    <a:pt x="293379" y="754637"/>
                    <a:pt x="292236" y="753951"/>
                    <a:pt x="291321" y="753494"/>
                  </a:cubicBezTo>
                  <a:cubicBezTo>
                    <a:pt x="290636" y="753037"/>
                    <a:pt x="289950" y="752808"/>
                    <a:pt x="289035" y="752351"/>
                  </a:cubicBezTo>
                  <a:cubicBezTo>
                    <a:pt x="287435" y="751665"/>
                    <a:pt x="285835" y="750979"/>
                    <a:pt x="284235" y="750522"/>
                  </a:cubicBezTo>
                  <a:cubicBezTo>
                    <a:pt x="282406" y="749836"/>
                    <a:pt x="280577" y="749379"/>
                    <a:pt x="278748" y="749150"/>
                  </a:cubicBezTo>
                  <a:cubicBezTo>
                    <a:pt x="275319" y="748465"/>
                    <a:pt x="271890" y="748236"/>
                    <a:pt x="268233" y="748236"/>
                  </a:cubicBezTo>
                  <a:cubicBezTo>
                    <a:pt x="268233" y="748236"/>
                    <a:pt x="268233" y="748236"/>
                    <a:pt x="268233" y="748236"/>
                  </a:cubicBezTo>
                  <a:cubicBezTo>
                    <a:pt x="262518" y="748236"/>
                    <a:pt x="256346" y="749150"/>
                    <a:pt x="249716" y="750979"/>
                  </a:cubicBezTo>
                  <a:cubicBezTo>
                    <a:pt x="228456" y="756694"/>
                    <a:pt x="207425" y="759666"/>
                    <a:pt x="185708" y="758294"/>
                  </a:cubicBezTo>
                  <a:cubicBezTo>
                    <a:pt x="159648" y="756466"/>
                    <a:pt x="135645" y="748922"/>
                    <a:pt x="113470" y="735206"/>
                  </a:cubicBezTo>
                  <a:cubicBezTo>
                    <a:pt x="109356" y="732691"/>
                    <a:pt x="105469" y="729948"/>
                    <a:pt x="102040" y="726748"/>
                  </a:cubicBezTo>
                  <a:cubicBezTo>
                    <a:pt x="97011" y="722176"/>
                    <a:pt x="92668" y="716689"/>
                    <a:pt x="89467" y="710288"/>
                  </a:cubicBezTo>
                  <a:cubicBezTo>
                    <a:pt x="87410" y="706174"/>
                    <a:pt x="85581" y="701373"/>
                    <a:pt x="84438" y="696344"/>
                  </a:cubicBezTo>
                  <a:cubicBezTo>
                    <a:pt x="83752" y="693829"/>
                    <a:pt x="83524" y="691086"/>
                    <a:pt x="83067" y="688343"/>
                  </a:cubicBezTo>
                  <a:lnTo>
                    <a:pt x="83067" y="688343"/>
                  </a:lnTo>
                  <a:cubicBezTo>
                    <a:pt x="89467" y="689029"/>
                    <a:pt x="95182" y="689714"/>
                    <a:pt x="101126" y="690172"/>
                  </a:cubicBezTo>
                  <a:cubicBezTo>
                    <a:pt x="105698" y="690629"/>
                    <a:pt x="110041" y="691086"/>
                    <a:pt x="114613" y="691315"/>
                  </a:cubicBezTo>
                  <a:cubicBezTo>
                    <a:pt x="131073" y="692458"/>
                    <a:pt x="146389" y="689486"/>
                    <a:pt x="155076" y="673484"/>
                  </a:cubicBezTo>
                  <a:cubicBezTo>
                    <a:pt x="163763" y="657253"/>
                    <a:pt x="161705" y="640794"/>
                    <a:pt x="151418" y="626164"/>
                  </a:cubicBezTo>
                  <a:cubicBezTo>
                    <a:pt x="139988" y="610390"/>
                    <a:pt x="126729" y="595760"/>
                    <a:pt x="114842" y="579986"/>
                  </a:cubicBezTo>
                  <a:cubicBezTo>
                    <a:pt x="100669" y="561241"/>
                    <a:pt x="100897" y="561013"/>
                    <a:pt x="114613" y="541810"/>
                  </a:cubicBezTo>
                  <a:cubicBezTo>
                    <a:pt x="135645" y="511864"/>
                    <a:pt x="196452" y="476202"/>
                    <a:pt x="275091" y="520322"/>
                  </a:cubicBezTo>
                  <a:cubicBezTo>
                    <a:pt x="291093" y="532209"/>
                    <a:pt x="306638" y="530837"/>
                    <a:pt x="316925" y="513235"/>
                  </a:cubicBezTo>
                  <a:cubicBezTo>
                    <a:pt x="323097" y="502720"/>
                    <a:pt x="325611" y="491290"/>
                    <a:pt x="324240" y="479174"/>
                  </a:cubicBezTo>
                  <a:cubicBezTo>
                    <a:pt x="319439" y="438026"/>
                    <a:pt x="323783" y="396878"/>
                    <a:pt x="321954" y="355501"/>
                  </a:cubicBezTo>
                  <a:cubicBezTo>
                    <a:pt x="321725" y="349786"/>
                    <a:pt x="321954" y="343385"/>
                    <a:pt x="323783" y="338128"/>
                  </a:cubicBezTo>
                  <a:cubicBezTo>
                    <a:pt x="330412" y="318239"/>
                    <a:pt x="351443" y="313896"/>
                    <a:pt x="365845" y="328984"/>
                  </a:cubicBezTo>
                  <a:cubicBezTo>
                    <a:pt x="375903" y="339728"/>
                    <a:pt x="377732" y="353215"/>
                    <a:pt x="377961" y="367388"/>
                  </a:cubicBezTo>
                  <a:cubicBezTo>
                    <a:pt x="378418" y="394820"/>
                    <a:pt x="377046" y="422252"/>
                    <a:pt x="382304" y="449456"/>
                  </a:cubicBezTo>
                  <a:cubicBezTo>
                    <a:pt x="385962" y="469115"/>
                    <a:pt x="395563" y="481460"/>
                    <a:pt x="414080" y="487632"/>
                  </a:cubicBezTo>
                  <a:cubicBezTo>
                    <a:pt x="433739" y="494033"/>
                    <a:pt x="448827" y="486718"/>
                    <a:pt x="461628" y="473002"/>
                  </a:cubicBezTo>
                  <a:cubicBezTo>
                    <a:pt x="489975" y="442369"/>
                    <a:pt x="494318" y="404650"/>
                    <a:pt x="489518" y="365788"/>
                  </a:cubicBezTo>
                  <a:cubicBezTo>
                    <a:pt x="487232" y="346814"/>
                    <a:pt x="480145" y="328298"/>
                    <a:pt x="475344" y="309324"/>
                  </a:cubicBezTo>
                  <a:cubicBezTo>
                    <a:pt x="488146" y="303152"/>
                    <a:pt x="500490" y="302695"/>
                    <a:pt x="513292" y="304523"/>
                  </a:cubicBezTo>
                  <a:close/>
                  <a:moveTo>
                    <a:pt x="34146" y="216741"/>
                  </a:moveTo>
                  <a:cubicBezTo>
                    <a:pt x="33918" y="149533"/>
                    <a:pt x="79409" y="97412"/>
                    <a:pt x="146160" y="99241"/>
                  </a:cubicBezTo>
                  <a:cubicBezTo>
                    <a:pt x="214283" y="94211"/>
                    <a:pt x="268461" y="171935"/>
                    <a:pt x="268461" y="222685"/>
                  </a:cubicBezTo>
                  <a:cubicBezTo>
                    <a:pt x="268461" y="275034"/>
                    <a:pt x="213140" y="338813"/>
                    <a:pt x="153933" y="335384"/>
                  </a:cubicBezTo>
                  <a:cubicBezTo>
                    <a:pt x="83752" y="331498"/>
                    <a:pt x="34146" y="289893"/>
                    <a:pt x="34146" y="216741"/>
                  </a:cubicBezTo>
                  <a:close/>
                  <a:moveTo>
                    <a:pt x="127186" y="368760"/>
                  </a:moveTo>
                  <a:cubicBezTo>
                    <a:pt x="130387" y="361902"/>
                    <a:pt x="132902" y="354358"/>
                    <a:pt x="143417" y="355044"/>
                  </a:cubicBezTo>
                  <a:cubicBezTo>
                    <a:pt x="209254" y="359159"/>
                    <a:pt x="249259" y="322354"/>
                    <a:pt x="278291" y="268862"/>
                  </a:cubicBezTo>
                  <a:cubicBezTo>
                    <a:pt x="279663" y="266347"/>
                    <a:pt x="281263" y="263604"/>
                    <a:pt x="282177" y="260861"/>
                  </a:cubicBezTo>
                  <a:cubicBezTo>
                    <a:pt x="285606" y="252403"/>
                    <a:pt x="290864" y="249202"/>
                    <a:pt x="300465" y="251031"/>
                  </a:cubicBezTo>
                  <a:cubicBezTo>
                    <a:pt x="348929" y="260861"/>
                    <a:pt x="394649" y="277549"/>
                    <a:pt x="437397" y="302009"/>
                  </a:cubicBezTo>
                  <a:cubicBezTo>
                    <a:pt x="445169" y="306581"/>
                    <a:pt x="450884" y="312982"/>
                    <a:pt x="454770" y="321440"/>
                  </a:cubicBezTo>
                  <a:cubicBezTo>
                    <a:pt x="471458" y="359616"/>
                    <a:pt x="477402" y="398478"/>
                    <a:pt x="461857" y="438483"/>
                  </a:cubicBezTo>
                  <a:cubicBezTo>
                    <a:pt x="459800" y="443969"/>
                    <a:pt x="456828" y="449227"/>
                    <a:pt x="453170" y="453571"/>
                  </a:cubicBezTo>
                  <a:cubicBezTo>
                    <a:pt x="445398" y="462715"/>
                    <a:pt x="436482" y="471630"/>
                    <a:pt x="423452" y="469115"/>
                  </a:cubicBezTo>
                  <a:cubicBezTo>
                    <a:pt x="408365" y="466144"/>
                    <a:pt x="404707" y="452885"/>
                    <a:pt x="402650" y="440083"/>
                  </a:cubicBezTo>
                  <a:cubicBezTo>
                    <a:pt x="398306" y="414937"/>
                    <a:pt x="397392" y="389334"/>
                    <a:pt x="397849" y="363731"/>
                  </a:cubicBezTo>
                  <a:cubicBezTo>
                    <a:pt x="398306" y="344528"/>
                    <a:pt x="393963" y="326698"/>
                    <a:pt x="379790" y="312296"/>
                  </a:cubicBezTo>
                  <a:cubicBezTo>
                    <a:pt x="366302" y="298580"/>
                    <a:pt x="322411" y="296751"/>
                    <a:pt x="308695" y="309553"/>
                  </a:cubicBezTo>
                  <a:cubicBezTo>
                    <a:pt x="300923" y="316868"/>
                    <a:pt x="299780" y="326469"/>
                    <a:pt x="299780" y="336527"/>
                  </a:cubicBezTo>
                  <a:cubicBezTo>
                    <a:pt x="300008" y="360988"/>
                    <a:pt x="301608" y="447398"/>
                    <a:pt x="301608" y="466144"/>
                  </a:cubicBezTo>
                  <a:cubicBezTo>
                    <a:pt x="301608" y="475973"/>
                    <a:pt x="301837" y="485803"/>
                    <a:pt x="300008" y="495404"/>
                  </a:cubicBezTo>
                  <a:cubicBezTo>
                    <a:pt x="298408" y="504548"/>
                    <a:pt x="293607" y="509120"/>
                    <a:pt x="283320" y="503405"/>
                  </a:cubicBezTo>
                  <a:cubicBezTo>
                    <a:pt x="269604" y="495633"/>
                    <a:pt x="201253" y="447170"/>
                    <a:pt x="122386" y="503177"/>
                  </a:cubicBezTo>
                  <a:cubicBezTo>
                    <a:pt x="120328" y="505006"/>
                    <a:pt x="116671" y="507749"/>
                    <a:pt x="114842" y="507063"/>
                  </a:cubicBezTo>
                  <a:cubicBezTo>
                    <a:pt x="94497" y="499748"/>
                    <a:pt x="90382" y="516207"/>
                    <a:pt x="82609" y="528094"/>
                  </a:cubicBezTo>
                  <a:cubicBezTo>
                    <a:pt x="68208" y="550040"/>
                    <a:pt x="67750" y="550268"/>
                    <a:pt x="82838" y="571071"/>
                  </a:cubicBezTo>
                  <a:cubicBezTo>
                    <a:pt x="97240" y="590731"/>
                    <a:pt x="113242" y="609476"/>
                    <a:pt x="127872" y="629364"/>
                  </a:cubicBezTo>
                  <a:cubicBezTo>
                    <a:pt x="135188" y="639194"/>
                    <a:pt x="145475" y="649481"/>
                    <a:pt x="136102" y="663654"/>
                  </a:cubicBezTo>
                  <a:cubicBezTo>
                    <a:pt x="129472" y="673712"/>
                    <a:pt x="111870" y="674855"/>
                    <a:pt x="95640" y="665026"/>
                  </a:cubicBezTo>
                  <a:cubicBezTo>
                    <a:pt x="72094" y="650624"/>
                    <a:pt x="51063" y="632336"/>
                    <a:pt x="35746" y="609247"/>
                  </a:cubicBezTo>
                  <a:cubicBezTo>
                    <a:pt x="19516" y="584558"/>
                    <a:pt x="19973" y="557355"/>
                    <a:pt x="30031" y="530152"/>
                  </a:cubicBezTo>
                  <a:cubicBezTo>
                    <a:pt x="34832" y="517121"/>
                    <a:pt x="42604" y="505691"/>
                    <a:pt x="50605" y="494490"/>
                  </a:cubicBezTo>
                  <a:cubicBezTo>
                    <a:pt x="79638" y="454485"/>
                    <a:pt x="106155" y="413108"/>
                    <a:pt x="127186" y="368760"/>
                  </a:cubicBezTo>
                  <a:close/>
                </a:path>
              </a:pathLst>
            </a:custGeom>
            <a:solidFill>
              <a:srgbClr val="000000"/>
            </a:solidFill>
            <a:ln w="2286" cap="flat">
              <a:noFill/>
              <a:prstDash val="solid"/>
              <a:miter/>
            </a:ln>
          </p:spPr>
          <p:txBody>
            <a:bodyPr rtlCol="0" anchor="ctr"/>
            <a:lstStyle/>
            <a:p>
              <a:endParaRPr lang="en-US"/>
            </a:p>
          </p:txBody>
        </p:sp>
        <p:sp>
          <p:nvSpPr>
            <p:cNvPr id="97" name="Freeform 155">
              <a:extLst>
                <a:ext uri="{FF2B5EF4-FFF2-40B4-BE49-F238E27FC236}">
                  <a16:creationId xmlns:a16="http://schemas.microsoft.com/office/drawing/2014/main" id="{56142C69-43A0-6D52-755A-DD9E96937E99}"/>
                </a:ext>
              </a:extLst>
            </p:cNvPr>
            <p:cNvSpPr/>
            <p:nvPr/>
          </p:nvSpPr>
          <p:spPr>
            <a:xfrm>
              <a:off x="2318125" y="5630468"/>
              <a:ext cx="70050" cy="184493"/>
            </a:xfrm>
            <a:custGeom>
              <a:avLst/>
              <a:gdLst>
                <a:gd name="connsiteX0" fmla="*/ 62439 w 70050"/>
                <a:gd name="connsiteY0" fmla="*/ 184429 h 184493"/>
                <a:gd name="connsiteX1" fmla="*/ 69525 w 70050"/>
                <a:gd name="connsiteY1" fmla="*/ 180772 h 184493"/>
                <a:gd name="connsiteX2" fmla="*/ 68611 w 70050"/>
                <a:gd name="connsiteY2" fmla="*/ 172771 h 184493"/>
                <a:gd name="connsiteX3" fmla="*/ 62439 w 70050"/>
                <a:gd name="connsiteY3" fmla="*/ 166598 h 184493"/>
                <a:gd name="connsiteX4" fmla="*/ 30663 w 70050"/>
                <a:gd name="connsiteY4" fmla="*/ 55956 h 184493"/>
                <a:gd name="connsiteX5" fmla="*/ 46208 w 70050"/>
                <a:gd name="connsiteY5" fmla="*/ 15037 h 184493"/>
                <a:gd name="connsiteX6" fmla="*/ 44836 w 70050"/>
                <a:gd name="connsiteY6" fmla="*/ 2006 h 184493"/>
                <a:gd name="connsiteX7" fmla="*/ 31578 w 70050"/>
                <a:gd name="connsiteY7" fmla="*/ 3607 h 184493"/>
                <a:gd name="connsiteX8" fmla="*/ 17862 w 70050"/>
                <a:gd name="connsiteY8" fmla="*/ 18694 h 184493"/>
                <a:gd name="connsiteX9" fmla="*/ 259 w 70050"/>
                <a:gd name="connsiteY9" fmla="*/ 101219 h 184493"/>
                <a:gd name="connsiteX10" fmla="*/ 31349 w 70050"/>
                <a:gd name="connsiteY10" fmla="*/ 168427 h 184493"/>
                <a:gd name="connsiteX11" fmla="*/ 62439 w 70050"/>
                <a:gd name="connsiteY11" fmla="*/ 184429 h 18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050" h="184493">
                  <a:moveTo>
                    <a:pt x="62439" y="184429"/>
                  </a:moveTo>
                  <a:cubicBezTo>
                    <a:pt x="64496" y="184886"/>
                    <a:pt x="68382" y="182829"/>
                    <a:pt x="69525" y="180772"/>
                  </a:cubicBezTo>
                  <a:cubicBezTo>
                    <a:pt x="70668" y="178714"/>
                    <a:pt x="69754" y="175057"/>
                    <a:pt x="68611" y="172771"/>
                  </a:cubicBezTo>
                  <a:cubicBezTo>
                    <a:pt x="67239" y="170256"/>
                    <a:pt x="64725" y="168427"/>
                    <a:pt x="62439" y="166598"/>
                  </a:cubicBezTo>
                  <a:cubicBezTo>
                    <a:pt x="25405" y="137338"/>
                    <a:pt x="19005" y="99390"/>
                    <a:pt x="30663" y="55956"/>
                  </a:cubicBezTo>
                  <a:cubicBezTo>
                    <a:pt x="34549" y="41783"/>
                    <a:pt x="38893" y="27838"/>
                    <a:pt x="46208" y="15037"/>
                  </a:cubicBezTo>
                  <a:cubicBezTo>
                    <a:pt x="48723" y="10693"/>
                    <a:pt x="49637" y="5664"/>
                    <a:pt x="44836" y="2006"/>
                  </a:cubicBezTo>
                  <a:cubicBezTo>
                    <a:pt x="40036" y="-1651"/>
                    <a:pt x="35235" y="178"/>
                    <a:pt x="31578" y="3607"/>
                  </a:cubicBezTo>
                  <a:cubicBezTo>
                    <a:pt x="26548" y="8179"/>
                    <a:pt x="21062" y="12979"/>
                    <a:pt x="17862" y="18694"/>
                  </a:cubicBezTo>
                  <a:cubicBezTo>
                    <a:pt x="5746" y="41554"/>
                    <a:pt x="1174" y="66472"/>
                    <a:pt x="259" y="101219"/>
                  </a:cubicBezTo>
                  <a:cubicBezTo>
                    <a:pt x="-2027" y="122707"/>
                    <a:pt x="11004" y="146939"/>
                    <a:pt x="31349" y="168427"/>
                  </a:cubicBezTo>
                  <a:cubicBezTo>
                    <a:pt x="40264" y="177571"/>
                    <a:pt x="51009" y="181686"/>
                    <a:pt x="62439" y="184429"/>
                  </a:cubicBezTo>
                  <a:close/>
                </a:path>
              </a:pathLst>
            </a:custGeom>
            <a:solidFill>
              <a:srgbClr val="000000"/>
            </a:solidFill>
            <a:ln w="2286" cap="flat">
              <a:noFill/>
              <a:prstDash val="solid"/>
              <a:miter/>
            </a:ln>
          </p:spPr>
          <p:txBody>
            <a:bodyPr rtlCol="0" anchor="ctr"/>
            <a:lstStyle/>
            <a:p>
              <a:endParaRPr lang="en-US"/>
            </a:p>
          </p:txBody>
        </p:sp>
        <p:sp>
          <p:nvSpPr>
            <p:cNvPr id="98" name="Freeform 156">
              <a:extLst>
                <a:ext uri="{FF2B5EF4-FFF2-40B4-BE49-F238E27FC236}">
                  <a16:creationId xmlns:a16="http://schemas.microsoft.com/office/drawing/2014/main" id="{0AC5545B-30D5-D864-4015-76937E3A94F2}"/>
                </a:ext>
              </a:extLst>
            </p:cNvPr>
            <p:cNvSpPr/>
            <p:nvPr/>
          </p:nvSpPr>
          <p:spPr>
            <a:xfrm>
              <a:off x="3718331" y="5906475"/>
              <a:ext cx="148423" cy="136817"/>
            </a:xfrm>
            <a:custGeom>
              <a:avLst/>
              <a:gdLst>
                <a:gd name="connsiteX0" fmla="*/ 143104 w 148423"/>
                <a:gd name="connsiteY0" fmla="*/ 1006 h 136817"/>
                <a:gd name="connsiteX1" fmla="*/ 126873 w 148423"/>
                <a:gd name="connsiteY1" fmla="*/ 9693 h 136817"/>
                <a:gd name="connsiteX2" fmla="*/ 125273 w 148423"/>
                <a:gd name="connsiteY2" fmla="*/ 15179 h 136817"/>
                <a:gd name="connsiteX3" fmla="*/ 15088 w 148423"/>
                <a:gd name="connsiteY3" fmla="*/ 121478 h 136817"/>
                <a:gd name="connsiteX4" fmla="*/ 0 w 148423"/>
                <a:gd name="connsiteY4" fmla="*/ 131537 h 136817"/>
                <a:gd name="connsiteX5" fmla="*/ 2972 w 148423"/>
                <a:gd name="connsiteY5" fmla="*/ 135194 h 136817"/>
                <a:gd name="connsiteX6" fmla="*/ 11430 w 148423"/>
                <a:gd name="connsiteY6" fmla="*/ 136795 h 136817"/>
                <a:gd name="connsiteX7" fmla="*/ 114300 w 148423"/>
                <a:gd name="connsiteY7" fmla="*/ 81245 h 136817"/>
                <a:gd name="connsiteX8" fmla="*/ 147676 w 148423"/>
                <a:gd name="connsiteY8" fmla="*/ 16322 h 136817"/>
                <a:gd name="connsiteX9" fmla="*/ 143104 w 148423"/>
                <a:gd name="connsiteY9" fmla="*/ 1006 h 13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423" h="136817">
                  <a:moveTo>
                    <a:pt x="143104" y="1006"/>
                  </a:moveTo>
                  <a:cubicBezTo>
                    <a:pt x="135103" y="-2423"/>
                    <a:pt x="130531" y="3521"/>
                    <a:pt x="126873" y="9693"/>
                  </a:cubicBezTo>
                  <a:cubicBezTo>
                    <a:pt x="125959" y="11293"/>
                    <a:pt x="125730" y="13351"/>
                    <a:pt x="125273" y="15179"/>
                  </a:cubicBezTo>
                  <a:cubicBezTo>
                    <a:pt x="109957" y="72787"/>
                    <a:pt x="71780" y="106848"/>
                    <a:pt x="15088" y="121478"/>
                  </a:cubicBezTo>
                  <a:cubicBezTo>
                    <a:pt x="9373" y="122850"/>
                    <a:pt x="3658" y="124222"/>
                    <a:pt x="0" y="131537"/>
                  </a:cubicBezTo>
                  <a:cubicBezTo>
                    <a:pt x="1829" y="133823"/>
                    <a:pt x="2286" y="134966"/>
                    <a:pt x="2972" y="135194"/>
                  </a:cubicBezTo>
                  <a:cubicBezTo>
                    <a:pt x="5715" y="135880"/>
                    <a:pt x="8458" y="136566"/>
                    <a:pt x="11430" y="136795"/>
                  </a:cubicBezTo>
                  <a:cubicBezTo>
                    <a:pt x="56236" y="137709"/>
                    <a:pt x="86639" y="110963"/>
                    <a:pt x="114300" y="81245"/>
                  </a:cubicBezTo>
                  <a:cubicBezTo>
                    <a:pt x="130988" y="63185"/>
                    <a:pt x="141961" y="40783"/>
                    <a:pt x="147676" y="16322"/>
                  </a:cubicBezTo>
                  <a:cubicBezTo>
                    <a:pt x="148819" y="10836"/>
                    <a:pt x="149504" y="3749"/>
                    <a:pt x="143104" y="1006"/>
                  </a:cubicBezTo>
                  <a:close/>
                </a:path>
              </a:pathLst>
            </a:custGeom>
            <a:solidFill>
              <a:srgbClr val="000000"/>
            </a:solidFill>
            <a:ln w="2286" cap="flat">
              <a:noFill/>
              <a:prstDash val="solid"/>
              <a:miter/>
            </a:ln>
          </p:spPr>
          <p:txBody>
            <a:bodyPr rtlCol="0" anchor="ctr"/>
            <a:lstStyle/>
            <a:p>
              <a:endParaRPr lang="en-US"/>
            </a:p>
          </p:txBody>
        </p:sp>
        <p:sp>
          <p:nvSpPr>
            <p:cNvPr id="99" name="Freeform 157">
              <a:extLst>
                <a:ext uri="{FF2B5EF4-FFF2-40B4-BE49-F238E27FC236}">
                  <a16:creationId xmlns:a16="http://schemas.microsoft.com/office/drawing/2014/main" id="{60F4DBAA-FDBE-0F7E-0DB4-193170767DB6}"/>
                </a:ext>
              </a:extLst>
            </p:cNvPr>
            <p:cNvSpPr/>
            <p:nvPr/>
          </p:nvSpPr>
          <p:spPr>
            <a:xfrm>
              <a:off x="3520947" y="6180886"/>
              <a:ext cx="174066" cy="19649"/>
            </a:xfrm>
            <a:custGeom>
              <a:avLst/>
              <a:gdLst>
                <a:gd name="connsiteX0" fmla="*/ 174067 w 174066"/>
                <a:gd name="connsiteY0" fmla="*/ 12573 h 19649"/>
                <a:gd name="connsiteX1" fmla="*/ 117145 w 174066"/>
                <a:gd name="connsiteY1" fmla="*/ 1143 h 19649"/>
                <a:gd name="connsiteX2" fmla="*/ 14275 w 174066"/>
                <a:gd name="connsiteY2" fmla="*/ 0 h 19649"/>
                <a:gd name="connsiteX3" fmla="*/ 102 w 174066"/>
                <a:gd name="connsiteY3" fmla="*/ 7772 h 19649"/>
                <a:gd name="connsiteX4" fmla="*/ 14047 w 174066"/>
                <a:gd name="connsiteY4" fmla="*/ 18974 h 19649"/>
                <a:gd name="connsiteX5" fmla="*/ 28677 w 174066"/>
                <a:gd name="connsiteY5" fmla="*/ 18974 h 19649"/>
                <a:gd name="connsiteX6" fmla="*/ 93142 w 174066"/>
                <a:gd name="connsiteY6" fmla="*/ 19202 h 19649"/>
                <a:gd name="connsiteX7" fmla="*/ 174067 w 174066"/>
                <a:gd name="connsiteY7" fmla="*/ 12573 h 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66" h="19649">
                  <a:moveTo>
                    <a:pt x="174067" y="12573"/>
                  </a:moveTo>
                  <a:cubicBezTo>
                    <a:pt x="152350" y="228"/>
                    <a:pt x="134519" y="1371"/>
                    <a:pt x="117145" y="1143"/>
                  </a:cubicBezTo>
                  <a:cubicBezTo>
                    <a:pt x="82855" y="457"/>
                    <a:pt x="48565" y="228"/>
                    <a:pt x="14275" y="0"/>
                  </a:cubicBezTo>
                  <a:cubicBezTo>
                    <a:pt x="8560" y="0"/>
                    <a:pt x="1017" y="686"/>
                    <a:pt x="102" y="7772"/>
                  </a:cubicBezTo>
                  <a:cubicBezTo>
                    <a:pt x="-1041" y="16916"/>
                    <a:pt x="7646" y="17831"/>
                    <a:pt x="14047" y="18974"/>
                  </a:cubicBezTo>
                  <a:cubicBezTo>
                    <a:pt x="18847" y="19888"/>
                    <a:pt x="23877" y="19431"/>
                    <a:pt x="28677" y="18974"/>
                  </a:cubicBezTo>
                  <a:cubicBezTo>
                    <a:pt x="50166" y="17602"/>
                    <a:pt x="71654" y="18059"/>
                    <a:pt x="93142" y="19202"/>
                  </a:cubicBezTo>
                  <a:cubicBezTo>
                    <a:pt x="118288" y="20117"/>
                    <a:pt x="143434" y="20345"/>
                    <a:pt x="174067" y="12573"/>
                  </a:cubicBezTo>
                  <a:close/>
                </a:path>
              </a:pathLst>
            </a:custGeom>
            <a:solidFill>
              <a:srgbClr val="000000"/>
            </a:solidFill>
            <a:ln w="2286" cap="flat">
              <a:noFill/>
              <a:prstDash val="solid"/>
              <a:miter/>
            </a:ln>
          </p:spPr>
          <p:txBody>
            <a:bodyPr rtlCol="0" anchor="ctr"/>
            <a:lstStyle/>
            <a:p>
              <a:endParaRPr lang="en-US"/>
            </a:p>
          </p:txBody>
        </p:sp>
        <p:sp>
          <p:nvSpPr>
            <p:cNvPr id="100" name="Freeform 158">
              <a:extLst>
                <a:ext uri="{FF2B5EF4-FFF2-40B4-BE49-F238E27FC236}">
                  <a16:creationId xmlns:a16="http://schemas.microsoft.com/office/drawing/2014/main" id="{546716D3-4D9B-4EF7-95B3-E2072559632F}"/>
                </a:ext>
              </a:extLst>
            </p:cNvPr>
            <p:cNvSpPr/>
            <p:nvPr/>
          </p:nvSpPr>
          <p:spPr>
            <a:xfrm>
              <a:off x="2314720" y="6174987"/>
              <a:ext cx="138080" cy="22358"/>
            </a:xfrm>
            <a:custGeom>
              <a:avLst/>
              <a:gdLst>
                <a:gd name="connsiteX0" fmla="*/ 12808 w 138080"/>
                <a:gd name="connsiteY0" fmla="*/ 19387 h 22358"/>
                <a:gd name="connsiteX1" fmla="*/ 138081 w 138080"/>
                <a:gd name="connsiteY1" fmla="*/ 22359 h 22358"/>
                <a:gd name="connsiteX2" fmla="*/ 100133 w 138080"/>
                <a:gd name="connsiteY2" fmla="*/ 642 h 22358"/>
                <a:gd name="connsiteX3" fmla="*/ 12122 w 138080"/>
                <a:gd name="connsiteY3" fmla="*/ 413 h 22358"/>
                <a:gd name="connsiteX4" fmla="*/ 6 w 138080"/>
                <a:gd name="connsiteY4" fmla="*/ 10243 h 22358"/>
                <a:gd name="connsiteX5" fmla="*/ 12808 w 138080"/>
                <a:gd name="connsiteY5" fmla="*/ 19387 h 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80" h="22358">
                  <a:moveTo>
                    <a:pt x="12808" y="19387"/>
                  </a:moveTo>
                  <a:cubicBezTo>
                    <a:pt x="54413" y="22816"/>
                    <a:pt x="96018" y="18930"/>
                    <a:pt x="138081" y="22359"/>
                  </a:cubicBezTo>
                  <a:cubicBezTo>
                    <a:pt x="128022" y="7729"/>
                    <a:pt x="114764" y="1328"/>
                    <a:pt x="100133" y="642"/>
                  </a:cubicBezTo>
                  <a:cubicBezTo>
                    <a:pt x="70872" y="-501"/>
                    <a:pt x="41383" y="185"/>
                    <a:pt x="12122" y="413"/>
                  </a:cubicBezTo>
                  <a:cubicBezTo>
                    <a:pt x="5721" y="413"/>
                    <a:pt x="-222" y="3385"/>
                    <a:pt x="6" y="10243"/>
                  </a:cubicBezTo>
                  <a:cubicBezTo>
                    <a:pt x="6" y="17558"/>
                    <a:pt x="6864" y="18930"/>
                    <a:pt x="12808" y="19387"/>
                  </a:cubicBezTo>
                  <a:close/>
                </a:path>
              </a:pathLst>
            </a:custGeom>
            <a:solidFill>
              <a:srgbClr val="000000"/>
            </a:solidFill>
            <a:ln w="2286"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7036476E-9FC5-2D7F-A8CD-5B6F09460414}"/>
              </a:ext>
            </a:extLst>
          </p:cNvPr>
          <p:cNvGrpSpPr/>
          <p:nvPr/>
        </p:nvGrpSpPr>
        <p:grpSpPr>
          <a:xfrm>
            <a:off x="5990886" y="-61377"/>
            <a:ext cx="1754197" cy="1200329"/>
            <a:chOff x="819266" y="1028625"/>
            <a:chExt cx="1015997" cy="1177569"/>
          </a:xfrm>
          <a:solidFill>
            <a:srgbClr val="EE4F27"/>
          </a:solidFill>
        </p:grpSpPr>
        <p:sp>
          <p:nvSpPr>
            <p:cNvPr id="9" name="Oval 8">
              <a:extLst>
                <a:ext uri="{FF2B5EF4-FFF2-40B4-BE49-F238E27FC236}">
                  <a16:creationId xmlns:a16="http://schemas.microsoft.com/office/drawing/2014/main" id="{F88999E6-183C-421B-1464-D3A4F17ADC2B}"/>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12" name="TextBox 11">
              <a:extLst>
                <a:ext uri="{FF2B5EF4-FFF2-40B4-BE49-F238E27FC236}">
                  <a16:creationId xmlns:a16="http://schemas.microsoft.com/office/drawing/2014/main" id="{586FE028-AE85-2AE6-E7C2-46D8A3955857}"/>
                </a:ext>
              </a:extLst>
            </p:cNvPr>
            <p:cNvSpPr txBox="1"/>
            <p:nvPr/>
          </p:nvSpPr>
          <p:spPr>
            <a:xfrm>
              <a:off x="819266" y="1028625"/>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4</a:t>
              </a:r>
            </a:p>
          </p:txBody>
        </p:sp>
      </p:grpSp>
    </p:spTree>
    <p:extLst>
      <p:ext uri="{BB962C8B-B14F-4D97-AF65-F5344CB8AC3E}">
        <p14:creationId xmlns:p14="http://schemas.microsoft.com/office/powerpoint/2010/main" val="9216280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EC8BB-425C-29D5-0BBC-9B0ADAAD255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49CAE20-42CD-86B5-22D9-5466CA1C9309}"/>
              </a:ext>
            </a:extLst>
          </p:cNvPr>
          <p:cNvSpPr/>
          <p:nvPr/>
        </p:nvSpPr>
        <p:spPr>
          <a:xfrm>
            <a:off x="356853" y="268958"/>
            <a:ext cx="6845968" cy="2141835"/>
          </a:xfrm>
          <a:prstGeom prst="rect">
            <a:avLst/>
          </a:prstGeom>
          <a:solidFill>
            <a:srgbClr val="B5B2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TextBox 2">
            <a:extLst>
              <a:ext uri="{FF2B5EF4-FFF2-40B4-BE49-F238E27FC236}">
                <a16:creationId xmlns:a16="http://schemas.microsoft.com/office/drawing/2014/main" id="{35CA707A-DC6D-61B4-4CD4-09B04FEFB4E2}"/>
              </a:ext>
            </a:extLst>
          </p:cNvPr>
          <p:cNvSpPr txBox="1"/>
          <p:nvPr/>
        </p:nvSpPr>
        <p:spPr>
          <a:xfrm>
            <a:off x="2169436" y="581268"/>
            <a:ext cx="4698547" cy="1754326"/>
          </a:xfrm>
          <a:prstGeom prst="rect">
            <a:avLst/>
          </a:prstGeom>
          <a:noFill/>
        </p:spPr>
        <p:txBody>
          <a:bodyPr wrap="square" rtlCol="0">
            <a:spAutoFit/>
          </a:bodyPr>
          <a:lstStyle/>
          <a:p>
            <a:r>
              <a:rPr lang="en-US" sz="3600" b="1" dirty="0">
                <a:solidFill>
                  <a:schemeClr val="bg1"/>
                </a:solidFill>
              </a:rPr>
              <a:t>Implementation Clinic: </a:t>
            </a:r>
            <a:r>
              <a:rPr lang="en-US" sz="3600" dirty="0">
                <a:solidFill>
                  <a:schemeClr val="bg1"/>
                </a:solidFill>
              </a:rPr>
              <a:t>Monitor, Maintain, and Adapt</a:t>
            </a:r>
          </a:p>
        </p:txBody>
      </p:sp>
      <p:sp>
        <p:nvSpPr>
          <p:cNvPr id="10" name="Rectangle 9">
            <a:extLst>
              <a:ext uri="{FF2B5EF4-FFF2-40B4-BE49-F238E27FC236}">
                <a16:creationId xmlns:a16="http://schemas.microsoft.com/office/drawing/2014/main" id="{790EE2E8-3BDD-078A-7F7B-3C038CDFDD1F}"/>
              </a:ext>
            </a:extLst>
          </p:cNvPr>
          <p:cNvSpPr/>
          <p:nvPr/>
        </p:nvSpPr>
        <p:spPr>
          <a:xfrm>
            <a:off x="356853" y="2424070"/>
            <a:ext cx="6845968" cy="3820319"/>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8F364102-69CF-A27B-0F36-4A0294AF2A22}"/>
              </a:ext>
            </a:extLst>
          </p:cNvPr>
          <p:cNvSpPr txBox="1"/>
          <p:nvPr/>
        </p:nvSpPr>
        <p:spPr>
          <a:xfrm>
            <a:off x="691690" y="2545784"/>
            <a:ext cx="6176294" cy="3539430"/>
          </a:xfrm>
          <a:prstGeom prst="rect">
            <a:avLst/>
          </a:prstGeom>
          <a:noFill/>
        </p:spPr>
        <p:txBody>
          <a:bodyPr wrap="square" rtlCol="0">
            <a:spAutoFit/>
          </a:bodyPr>
          <a:lstStyle/>
          <a:p>
            <a:r>
              <a:rPr lang="en-US" sz="1600" dirty="0"/>
              <a:t>If you expand or update the experience, repeat the vetting process for new material.</a:t>
            </a:r>
          </a:p>
          <a:p>
            <a:endParaRPr lang="en-US" sz="1600" dirty="0"/>
          </a:p>
          <a:p>
            <a:r>
              <a:rPr lang="en-US" sz="1600" dirty="0"/>
              <a:t>The idea is to treat legal/ethical as an ongoing checklist, not one-and-done. Many </a:t>
            </a:r>
            <a:r>
              <a:rPr lang="en-US" sz="1600" dirty="0" err="1"/>
              <a:t>organisations</a:t>
            </a:r>
            <a:r>
              <a:rPr lang="en-US" sz="1600" dirty="0"/>
              <a:t> integrate this into standard operating procedures (e.g. every time we create new content, we fill a rights clearance form; every time we do an app update, we check compliance). By doing so, you create a culture of responsibility that ultimately protects and enhances your brand.</a:t>
            </a:r>
          </a:p>
          <a:p>
            <a:endParaRPr lang="en-US" sz="1600" dirty="0"/>
          </a:p>
          <a:p>
            <a:r>
              <a:rPr lang="en-US" sz="1600" dirty="0"/>
              <a:t>Plus, by being diligent you can advertise aspects like “officially licensed” or “created in partnership with local X community,” which actually boost the product’s appeal.</a:t>
            </a:r>
          </a:p>
          <a:p>
            <a:endParaRPr lang="en-IE" sz="1600" dirty="0">
              <a:solidFill>
                <a:schemeClr val="tx1">
                  <a:lumMod val="75000"/>
                  <a:lumOff val="25000"/>
                </a:schemeClr>
              </a:solidFill>
            </a:endParaRPr>
          </a:p>
        </p:txBody>
      </p:sp>
      <p:grpSp>
        <p:nvGrpSpPr>
          <p:cNvPr id="4" name="Graphic 4">
            <a:extLst>
              <a:ext uri="{FF2B5EF4-FFF2-40B4-BE49-F238E27FC236}">
                <a16:creationId xmlns:a16="http://schemas.microsoft.com/office/drawing/2014/main" id="{39DF8D16-950B-1398-2A9B-51AD77995C08}"/>
              </a:ext>
            </a:extLst>
          </p:cNvPr>
          <p:cNvGrpSpPr/>
          <p:nvPr/>
        </p:nvGrpSpPr>
        <p:grpSpPr>
          <a:xfrm>
            <a:off x="487129" y="830179"/>
            <a:ext cx="1552033" cy="1019392"/>
            <a:chOff x="2314720" y="5191934"/>
            <a:chExt cx="1552033" cy="1019392"/>
          </a:xfrm>
        </p:grpSpPr>
        <p:sp>
          <p:nvSpPr>
            <p:cNvPr id="5" name="Freeform 69">
              <a:extLst>
                <a:ext uri="{FF2B5EF4-FFF2-40B4-BE49-F238E27FC236}">
                  <a16:creationId xmlns:a16="http://schemas.microsoft.com/office/drawing/2014/main" id="{F87BE26D-BBF4-0AB0-AFFC-80A341776708}"/>
                </a:ext>
              </a:extLst>
            </p:cNvPr>
            <p:cNvSpPr/>
            <p:nvPr/>
          </p:nvSpPr>
          <p:spPr>
            <a:xfrm>
              <a:off x="3230956" y="5294376"/>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600"/>
                    <a:pt x="686" y="2286"/>
                  </a:cubicBezTo>
                  <a:cubicBezTo>
                    <a:pt x="457"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6" name="Freeform 70">
              <a:extLst>
                <a:ext uri="{FF2B5EF4-FFF2-40B4-BE49-F238E27FC236}">
                  <a16:creationId xmlns:a16="http://schemas.microsoft.com/office/drawing/2014/main" id="{5AED7916-27B2-B894-EBB7-AA24D9F01BEB}"/>
                </a:ext>
              </a:extLst>
            </p:cNvPr>
            <p:cNvSpPr/>
            <p:nvPr/>
          </p:nvSpPr>
          <p:spPr>
            <a:xfrm>
              <a:off x="3235299" y="5312206"/>
              <a:ext cx="457" cy="2057"/>
            </a:xfrm>
            <a:custGeom>
              <a:avLst/>
              <a:gdLst>
                <a:gd name="connsiteX0" fmla="*/ 0 w 457"/>
                <a:gd name="connsiteY0" fmla="*/ 0 h 2057"/>
                <a:gd name="connsiteX1" fmla="*/ 457 w 457"/>
                <a:gd name="connsiteY1" fmla="*/ 2057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1"/>
                    <a:pt x="457" y="2057"/>
                  </a:cubicBezTo>
                  <a:cubicBezTo>
                    <a:pt x="457" y="1371"/>
                    <a:pt x="229" y="686"/>
                    <a:pt x="0" y="0"/>
                  </a:cubicBezTo>
                  <a:close/>
                </a:path>
              </a:pathLst>
            </a:custGeom>
            <a:solidFill>
              <a:srgbClr val="FFFFFF"/>
            </a:solidFill>
            <a:ln w="2286" cap="flat">
              <a:noFill/>
              <a:prstDash val="solid"/>
              <a:miter/>
            </a:ln>
          </p:spPr>
          <p:txBody>
            <a:bodyPr rtlCol="0" anchor="ctr"/>
            <a:lstStyle/>
            <a:p>
              <a:endParaRPr lang="en-US"/>
            </a:p>
          </p:txBody>
        </p:sp>
        <p:sp>
          <p:nvSpPr>
            <p:cNvPr id="7" name="Freeform 71">
              <a:extLst>
                <a:ext uri="{FF2B5EF4-FFF2-40B4-BE49-F238E27FC236}">
                  <a16:creationId xmlns:a16="http://schemas.microsoft.com/office/drawing/2014/main" id="{4DC8FEE5-D1C0-EB84-79EA-12BCE5622BFF}"/>
                </a:ext>
              </a:extLst>
            </p:cNvPr>
            <p:cNvSpPr/>
            <p:nvPr/>
          </p:nvSpPr>
          <p:spPr>
            <a:xfrm>
              <a:off x="3234385" y="5307406"/>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229" y="1372"/>
                    <a:pt x="457" y="2286"/>
                  </a:cubicBezTo>
                  <a:cubicBezTo>
                    <a:pt x="229" y="1600"/>
                    <a:pt x="229" y="686"/>
                    <a:pt x="0" y="0"/>
                  </a:cubicBezTo>
                  <a:close/>
                </a:path>
              </a:pathLst>
            </a:custGeom>
            <a:solidFill>
              <a:srgbClr val="FFFFFF"/>
            </a:solidFill>
            <a:ln w="2286" cap="flat">
              <a:noFill/>
              <a:prstDash val="solid"/>
              <a:miter/>
            </a:ln>
          </p:spPr>
          <p:txBody>
            <a:bodyPr rtlCol="0" anchor="ctr"/>
            <a:lstStyle/>
            <a:p>
              <a:endParaRPr lang="en-US"/>
            </a:p>
          </p:txBody>
        </p:sp>
        <p:sp>
          <p:nvSpPr>
            <p:cNvPr id="14" name="Freeform 72">
              <a:extLst>
                <a:ext uri="{FF2B5EF4-FFF2-40B4-BE49-F238E27FC236}">
                  <a16:creationId xmlns:a16="http://schemas.microsoft.com/office/drawing/2014/main" id="{7A6E6909-C51F-1D73-6133-E03C8AB1D5DD}"/>
                </a:ext>
              </a:extLst>
            </p:cNvPr>
            <p:cNvSpPr/>
            <p:nvPr/>
          </p:nvSpPr>
          <p:spPr>
            <a:xfrm>
              <a:off x="3233470" y="5302834"/>
              <a:ext cx="457" cy="2286"/>
            </a:xfrm>
            <a:custGeom>
              <a:avLst/>
              <a:gdLst>
                <a:gd name="connsiteX0" fmla="*/ 0 w 457"/>
                <a:gd name="connsiteY0" fmla="*/ 0 h 2286"/>
                <a:gd name="connsiteX1" fmla="*/ 457 w 457"/>
                <a:gd name="connsiteY1" fmla="*/ 2286 h 2286"/>
                <a:gd name="connsiteX2" fmla="*/ 0 w 457"/>
                <a:gd name="connsiteY2" fmla="*/ 0 h 2286"/>
              </a:gdLst>
              <a:ahLst/>
              <a:cxnLst>
                <a:cxn ang="0">
                  <a:pos x="connsiteX0" y="connsiteY0"/>
                </a:cxn>
                <a:cxn ang="0">
                  <a:pos x="connsiteX1" y="connsiteY1"/>
                </a:cxn>
                <a:cxn ang="0">
                  <a:pos x="connsiteX2" y="connsiteY2"/>
                </a:cxn>
              </a:cxnLst>
              <a:rect l="l" t="t" r="r" b="b"/>
              <a:pathLst>
                <a:path w="457" h="2286">
                  <a:moveTo>
                    <a:pt x="0" y="0"/>
                  </a:moveTo>
                  <a:cubicBezTo>
                    <a:pt x="229" y="686"/>
                    <a:pt x="457" y="1372"/>
                    <a:pt x="457" y="2286"/>
                  </a:cubicBezTo>
                  <a:cubicBezTo>
                    <a:pt x="229" y="1600"/>
                    <a:pt x="0" y="915"/>
                    <a:pt x="0" y="0"/>
                  </a:cubicBezTo>
                  <a:close/>
                </a:path>
              </a:pathLst>
            </a:custGeom>
            <a:solidFill>
              <a:srgbClr val="FFFFFF"/>
            </a:solidFill>
            <a:ln w="2286" cap="flat">
              <a:noFill/>
              <a:prstDash val="solid"/>
              <a:miter/>
            </a:ln>
          </p:spPr>
          <p:txBody>
            <a:bodyPr rtlCol="0" anchor="ctr"/>
            <a:lstStyle/>
            <a:p>
              <a:endParaRPr lang="en-US"/>
            </a:p>
          </p:txBody>
        </p:sp>
        <p:sp>
          <p:nvSpPr>
            <p:cNvPr id="15" name="Freeform 73">
              <a:extLst>
                <a:ext uri="{FF2B5EF4-FFF2-40B4-BE49-F238E27FC236}">
                  <a16:creationId xmlns:a16="http://schemas.microsoft.com/office/drawing/2014/main" id="{F041F51D-E16B-E813-7B1D-5DF8700AE7BD}"/>
                </a:ext>
              </a:extLst>
            </p:cNvPr>
            <p:cNvSpPr/>
            <p:nvPr/>
          </p:nvSpPr>
          <p:spPr>
            <a:xfrm>
              <a:off x="3232327" y="5298490"/>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6"/>
                    <a:pt x="457" y="1371"/>
                    <a:pt x="686" y="2286"/>
                  </a:cubicBezTo>
                  <a:cubicBezTo>
                    <a:pt x="229" y="1600"/>
                    <a:pt x="0" y="686"/>
                    <a:pt x="0" y="0"/>
                  </a:cubicBezTo>
                  <a:close/>
                </a:path>
              </a:pathLst>
            </a:custGeom>
            <a:solidFill>
              <a:srgbClr val="FFFFFF"/>
            </a:solidFill>
            <a:ln w="2286" cap="flat">
              <a:noFill/>
              <a:prstDash val="solid"/>
              <a:miter/>
            </a:ln>
          </p:spPr>
          <p:txBody>
            <a:bodyPr rtlCol="0" anchor="ctr"/>
            <a:lstStyle/>
            <a:p>
              <a:endParaRPr lang="en-US"/>
            </a:p>
          </p:txBody>
        </p:sp>
        <p:sp>
          <p:nvSpPr>
            <p:cNvPr id="16" name="Freeform 74">
              <a:extLst>
                <a:ext uri="{FF2B5EF4-FFF2-40B4-BE49-F238E27FC236}">
                  <a16:creationId xmlns:a16="http://schemas.microsoft.com/office/drawing/2014/main" id="{01AF8A1D-F5D1-01D6-C5A5-A8CE7E26EF57}"/>
                </a:ext>
              </a:extLst>
            </p:cNvPr>
            <p:cNvSpPr/>
            <p:nvPr/>
          </p:nvSpPr>
          <p:spPr>
            <a:xfrm>
              <a:off x="3211525" y="5450967"/>
              <a:ext cx="2286" cy="228"/>
            </a:xfrm>
            <a:custGeom>
              <a:avLst/>
              <a:gdLst>
                <a:gd name="connsiteX0" fmla="*/ 0 w 2286"/>
                <a:gd name="connsiteY0" fmla="*/ 0 h 228"/>
                <a:gd name="connsiteX1" fmla="*/ 0 w 2286"/>
                <a:gd name="connsiteY1" fmla="*/ 229 h 228"/>
                <a:gd name="connsiteX2" fmla="*/ 0 w 2286"/>
                <a:gd name="connsiteY2" fmla="*/ 0 h 228"/>
              </a:gdLst>
              <a:ahLst/>
              <a:cxnLst>
                <a:cxn ang="0">
                  <a:pos x="connsiteX0" y="connsiteY0"/>
                </a:cxn>
                <a:cxn ang="0">
                  <a:pos x="connsiteX1" y="connsiteY1"/>
                </a:cxn>
                <a:cxn ang="0">
                  <a:pos x="connsiteX2" y="connsiteY2"/>
                </a:cxn>
              </a:cxnLst>
              <a:rect l="l" t="t" r="r" b="b"/>
              <a:pathLst>
                <a:path w="2286" h="228">
                  <a:moveTo>
                    <a:pt x="0" y="0"/>
                  </a:moveTo>
                  <a:cubicBezTo>
                    <a:pt x="0" y="0"/>
                    <a:pt x="0" y="229"/>
                    <a:pt x="0" y="229"/>
                  </a:cubicBezTo>
                  <a:cubicBezTo>
                    <a:pt x="0" y="229"/>
                    <a:pt x="0" y="0"/>
                    <a:pt x="0" y="0"/>
                  </a:cubicBezTo>
                  <a:close/>
                </a:path>
              </a:pathLst>
            </a:custGeom>
            <a:solidFill>
              <a:srgbClr val="FFFFFF"/>
            </a:solidFill>
            <a:ln w="2286" cap="flat">
              <a:noFill/>
              <a:prstDash val="solid"/>
              <a:miter/>
            </a:ln>
          </p:spPr>
          <p:txBody>
            <a:bodyPr rtlCol="0" anchor="ctr"/>
            <a:lstStyle/>
            <a:p>
              <a:endParaRPr lang="en-US"/>
            </a:p>
          </p:txBody>
        </p:sp>
        <p:sp>
          <p:nvSpPr>
            <p:cNvPr id="17" name="Freeform 75">
              <a:extLst>
                <a:ext uri="{FF2B5EF4-FFF2-40B4-BE49-F238E27FC236}">
                  <a16:creationId xmlns:a16="http://schemas.microsoft.com/office/drawing/2014/main" id="{DAA2A439-4815-5E6E-3DDE-727735023EB7}"/>
                </a:ext>
              </a:extLst>
            </p:cNvPr>
            <p:cNvSpPr/>
            <p:nvPr/>
          </p:nvSpPr>
          <p:spPr>
            <a:xfrm>
              <a:off x="3212039" y="5447080"/>
              <a:ext cx="171" cy="685"/>
            </a:xfrm>
            <a:custGeom>
              <a:avLst/>
              <a:gdLst>
                <a:gd name="connsiteX0" fmla="*/ 171 w 171"/>
                <a:gd name="connsiteY0" fmla="*/ 0 h 685"/>
                <a:gd name="connsiteX1" fmla="*/ 171 w 171"/>
                <a:gd name="connsiteY1" fmla="*/ 686 h 685"/>
                <a:gd name="connsiteX2" fmla="*/ 171 w 171"/>
                <a:gd name="connsiteY2" fmla="*/ 0 h 685"/>
              </a:gdLst>
              <a:ahLst/>
              <a:cxnLst>
                <a:cxn ang="0">
                  <a:pos x="connsiteX0" y="connsiteY0"/>
                </a:cxn>
                <a:cxn ang="0">
                  <a:pos x="connsiteX1" y="connsiteY1"/>
                </a:cxn>
                <a:cxn ang="0">
                  <a:pos x="connsiteX2" y="connsiteY2"/>
                </a:cxn>
              </a:cxnLst>
              <a:rect l="l" t="t" r="r" b="b"/>
              <a:pathLst>
                <a:path w="171" h="685">
                  <a:moveTo>
                    <a:pt x="171" y="0"/>
                  </a:moveTo>
                  <a:cubicBezTo>
                    <a:pt x="171" y="228"/>
                    <a:pt x="171" y="457"/>
                    <a:pt x="171" y="686"/>
                  </a:cubicBezTo>
                  <a:cubicBezTo>
                    <a:pt x="-57" y="457"/>
                    <a:pt x="-57" y="228"/>
                    <a:pt x="171" y="0"/>
                  </a:cubicBezTo>
                  <a:close/>
                </a:path>
              </a:pathLst>
            </a:custGeom>
            <a:solidFill>
              <a:srgbClr val="FFFFFF"/>
            </a:solidFill>
            <a:ln w="2286" cap="flat">
              <a:noFill/>
              <a:prstDash val="solid"/>
              <a:miter/>
            </a:ln>
          </p:spPr>
          <p:txBody>
            <a:bodyPr rtlCol="0" anchor="ctr"/>
            <a:lstStyle/>
            <a:p>
              <a:endParaRPr lang="en-US"/>
            </a:p>
          </p:txBody>
        </p:sp>
        <p:sp>
          <p:nvSpPr>
            <p:cNvPr id="18" name="Freeform 76">
              <a:extLst>
                <a:ext uri="{FF2B5EF4-FFF2-40B4-BE49-F238E27FC236}">
                  <a16:creationId xmlns:a16="http://schemas.microsoft.com/office/drawing/2014/main" id="{ABB51FCA-95B3-43F2-B13D-A567A07A4A3F}"/>
                </a:ext>
              </a:extLst>
            </p:cNvPr>
            <p:cNvSpPr/>
            <p:nvPr/>
          </p:nvSpPr>
          <p:spPr>
            <a:xfrm>
              <a:off x="3236214" y="5317007"/>
              <a:ext cx="457" cy="2057"/>
            </a:xfrm>
            <a:custGeom>
              <a:avLst/>
              <a:gdLst>
                <a:gd name="connsiteX0" fmla="*/ 0 w 457"/>
                <a:gd name="connsiteY0" fmla="*/ 0 h 2057"/>
                <a:gd name="connsiteX1" fmla="*/ 457 w 457"/>
                <a:gd name="connsiteY1" fmla="*/ 2058 h 2057"/>
                <a:gd name="connsiteX2" fmla="*/ 0 w 457"/>
                <a:gd name="connsiteY2" fmla="*/ 0 h 2057"/>
              </a:gdLst>
              <a:ahLst/>
              <a:cxnLst>
                <a:cxn ang="0">
                  <a:pos x="connsiteX0" y="connsiteY0"/>
                </a:cxn>
                <a:cxn ang="0">
                  <a:pos x="connsiteX1" y="connsiteY1"/>
                </a:cxn>
                <a:cxn ang="0">
                  <a:pos x="connsiteX2" y="connsiteY2"/>
                </a:cxn>
              </a:cxnLst>
              <a:rect l="l" t="t" r="r" b="b"/>
              <a:pathLst>
                <a:path w="457" h="2057">
                  <a:moveTo>
                    <a:pt x="0" y="0"/>
                  </a:moveTo>
                  <a:cubicBezTo>
                    <a:pt x="229" y="686"/>
                    <a:pt x="229" y="1372"/>
                    <a:pt x="457" y="2058"/>
                  </a:cubicBezTo>
                  <a:cubicBezTo>
                    <a:pt x="229" y="1372"/>
                    <a:pt x="229" y="686"/>
                    <a:pt x="0" y="0"/>
                  </a:cubicBezTo>
                  <a:close/>
                </a:path>
              </a:pathLst>
            </a:custGeom>
            <a:solidFill>
              <a:srgbClr val="FFFFFF"/>
            </a:solidFill>
            <a:ln w="2286" cap="flat">
              <a:noFill/>
              <a:prstDash val="solid"/>
              <a:miter/>
            </a:ln>
          </p:spPr>
          <p:txBody>
            <a:bodyPr rtlCol="0" anchor="ctr"/>
            <a:lstStyle/>
            <a:p>
              <a:endParaRPr lang="en-US"/>
            </a:p>
          </p:txBody>
        </p:sp>
        <p:sp>
          <p:nvSpPr>
            <p:cNvPr id="19" name="Freeform 77">
              <a:extLst>
                <a:ext uri="{FF2B5EF4-FFF2-40B4-BE49-F238E27FC236}">
                  <a16:creationId xmlns:a16="http://schemas.microsoft.com/office/drawing/2014/main" id="{00FBCDF4-F6EA-BBA7-AD3D-30C5F424E55B}"/>
                </a:ext>
              </a:extLst>
            </p:cNvPr>
            <p:cNvSpPr/>
            <p:nvPr/>
          </p:nvSpPr>
          <p:spPr>
            <a:xfrm>
              <a:off x="3229813" y="5290032"/>
              <a:ext cx="685" cy="2286"/>
            </a:xfrm>
            <a:custGeom>
              <a:avLst/>
              <a:gdLst>
                <a:gd name="connsiteX0" fmla="*/ 0 w 685"/>
                <a:gd name="connsiteY0" fmla="*/ 0 h 2286"/>
                <a:gd name="connsiteX1" fmla="*/ 686 w 685"/>
                <a:gd name="connsiteY1" fmla="*/ 2286 h 2286"/>
                <a:gd name="connsiteX2" fmla="*/ 0 w 685"/>
                <a:gd name="connsiteY2" fmla="*/ 0 h 2286"/>
              </a:gdLst>
              <a:ahLst/>
              <a:cxnLst>
                <a:cxn ang="0">
                  <a:pos x="connsiteX0" y="connsiteY0"/>
                </a:cxn>
                <a:cxn ang="0">
                  <a:pos x="connsiteX1" y="connsiteY1"/>
                </a:cxn>
                <a:cxn ang="0">
                  <a:pos x="connsiteX2" y="connsiteY2"/>
                </a:cxn>
              </a:cxnLst>
              <a:rect l="l" t="t" r="r" b="b"/>
              <a:pathLst>
                <a:path w="685" h="2286">
                  <a:moveTo>
                    <a:pt x="0" y="0"/>
                  </a:moveTo>
                  <a:cubicBezTo>
                    <a:pt x="229" y="685"/>
                    <a:pt x="457" y="1600"/>
                    <a:pt x="686" y="2286"/>
                  </a:cubicBezTo>
                  <a:cubicBezTo>
                    <a:pt x="457" y="1600"/>
                    <a:pt x="229" y="914"/>
                    <a:pt x="0" y="0"/>
                  </a:cubicBezTo>
                  <a:close/>
                </a:path>
              </a:pathLst>
            </a:custGeom>
            <a:solidFill>
              <a:srgbClr val="FFFFFF"/>
            </a:solidFill>
            <a:ln w="2286" cap="flat">
              <a:noFill/>
              <a:prstDash val="solid"/>
              <a:miter/>
            </a:ln>
          </p:spPr>
          <p:txBody>
            <a:bodyPr rtlCol="0" anchor="ctr"/>
            <a:lstStyle/>
            <a:p>
              <a:endParaRPr lang="en-US"/>
            </a:p>
          </p:txBody>
        </p:sp>
        <p:sp>
          <p:nvSpPr>
            <p:cNvPr id="20" name="Freeform 78">
              <a:extLst>
                <a:ext uri="{FF2B5EF4-FFF2-40B4-BE49-F238E27FC236}">
                  <a16:creationId xmlns:a16="http://schemas.microsoft.com/office/drawing/2014/main" id="{34FEF004-8275-F41A-4180-C8E34DEEBC68}"/>
                </a:ext>
              </a:extLst>
            </p:cNvPr>
            <p:cNvSpPr/>
            <p:nvPr/>
          </p:nvSpPr>
          <p:spPr>
            <a:xfrm>
              <a:off x="3220212" y="5395417"/>
              <a:ext cx="7772" cy="23774"/>
            </a:xfrm>
            <a:custGeom>
              <a:avLst/>
              <a:gdLst>
                <a:gd name="connsiteX0" fmla="*/ 7772 w 7772"/>
                <a:gd name="connsiteY0" fmla="*/ 0 h 23774"/>
                <a:gd name="connsiteX1" fmla="*/ 0 w 7772"/>
                <a:gd name="connsiteY1" fmla="*/ 23775 h 23774"/>
                <a:gd name="connsiteX2" fmla="*/ 7772 w 7772"/>
                <a:gd name="connsiteY2" fmla="*/ 0 h 23774"/>
              </a:gdLst>
              <a:ahLst/>
              <a:cxnLst>
                <a:cxn ang="0">
                  <a:pos x="connsiteX0" y="connsiteY0"/>
                </a:cxn>
                <a:cxn ang="0">
                  <a:pos x="connsiteX1" y="connsiteY1"/>
                </a:cxn>
                <a:cxn ang="0">
                  <a:pos x="connsiteX2" y="connsiteY2"/>
                </a:cxn>
              </a:cxnLst>
              <a:rect l="l" t="t" r="r" b="b"/>
              <a:pathLst>
                <a:path w="7772" h="23774">
                  <a:moveTo>
                    <a:pt x="7772" y="0"/>
                  </a:moveTo>
                  <a:cubicBezTo>
                    <a:pt x="5258" y="8001"/>
                    <a:pt x="2515" y="15774"/>
                    <a:pt x="0" y="23775"/>
                  </a:cubicBezTo>
                  <a:cubicBezTo>
                    <a:pt x="2743" y="16002"/>
                    <a:pt x="5258" y="8001"/>
                    <a:pt x="7772" y="0"/>
                  </a:cubicBezTo>
                  <a:close/>
                </a:path>
              </a:pathLst>
            </a:custGeom>
            <a:solidFill>
              <a:srgbClr val="FFFFFF"/>
            </a:solidFill>
            <a:ln w="2286" cap="flat">
              <a:noFill/>
              <a:prstDash val="solid"/>
              <a:miter/>
            </a:ln>
          </p:spPr>
          <p:txBody>
            <a:bodyPr rtlCol="0" anchor="ctr"/>
            <a:lstStyle/>
            <a:p>
              <a:endParaRPr lang="en-US"/>
            </a:p>
          </p:txBody>
        </p:sp>
        <p:sp>
          <p:nvSpPr>
            <p:cNvPr id="21" name="Freeform 79">
              <a:extLst>
                <a:ext uri="{FF2B5EF4-FFF2-40B4-BE49-F238E27FC236}">
                  <a16:creationId xmlns:a16="http://schemas.microsoft.com/office/drawing/2014/main" id="{160ACECD-32F2-54D8-9C1C-A5496186BFE9}"/>
                </a:ext>
              </a:extLst>
            </p:cNvPr>
            <p:cNvSpPr/>
            <p:nvPr/>
          </p:nvSpPr>
          <p:spPr>
            <a:xfrm>
              <a:off x="3237128" y="5322265"/>
              <a:ext cx="228" cy="1600"/>
            </a:xfrm>
            <a:custGeom>
              <a:avLst/>
              <a:gdLst>
                <a:gd name="connsiteX0" fmla="*/ 0 w 228"/>
                <a:gd name="connsiteY0" fmla="*/ 0 h 1600"/>
                <a:gd name="connsiteX1" fmla="*/ 229 w 228"/>
                <a:gd name="connsiteY1" fmla="*/ 1600 h 1600"/>
                <a:gd name="connsiteX2" fmla="*/ 0 w 228"/>
                <a:gd name="connsiteY2" fmla="*/ 0 h 1600"/>
              </a:gdLst>
              <a:ahLst/>
              <a:cxnLst>
                <a:cxn ang="0">
                  <a:pos x="connsiteX0" y="connsiteY0"/>
                </a:cxn>
                <a:cxn ang="0">
                  <a:pos x="connsiteX1" y="connsiteY1"/>
                </a:cxn>
                <a:cxn ang="0">
                  <a:pos x="connsiteX2" y="connsiteY2"/>
                </a:cxn>
              </a:cxnLst>
              <a:rect l="l" t="t" r="r" b="b"/>
              <a:pathLst>
                <a:path w="228" h="1600">
                  <a:moveTo>
                    <a:pt x="0" y="0"/>
                  </a:moveTo>
                  <a:cubicBezTo>
                    <a:pt x="0" y="457"/>
                    <a:pt x="229" y="1143"/>
                    <a:pt x="229" y="1600"/>
                  </a:cubicBezTo>
                  <a:cubicBezTo>
                    <a:pt x="229" y="1143"/>
                    <a:pt x="0" y="686"/>
                    <a:pt x="0" y="0"/>
                  </a:cubicBezTo>
                  <a:close/>
                </a:path>
              </a:pathLst>
            </a:custGeom>
            <a:solidFill>
              <a:srgbClr val="FFFFFF"/>
            </a:solidFill>
            <a:ln w="2286" cap="flat">
              <a:noFill/>
              <a:prstDash val="solid"/>
              <a:miter/>
            </a:ln>
          </p:spPr>
          <p:txBody>
            <a:bodyPr rtlCol="0" anchor="ctr"/>
            <a:lstStyle/>
            <a:p>
              <a:endParaRPr lang="en-US"/>
            </a:p>
          </p:txBody>
        </p:sp>
        <p:sp>
          <p:nvSpPr>
            <p:cNvPr id="22" name="Freeform 80">
              <a:extLst>
                <a:ext uri="{FF2B5EF4-FFF2-40B4-BE49-F238E27FC236}">
                  <a16:creationId xmlns:a16="http://schemas.microsoft.com/office/drawing/2014/main" id="{6CDC0440-0DCA-E001-7343-996A8333D828}"/>
                </a:ext>
              </a:extLst>
            </p:cNvPr>
            <p:cNvSpPr/>
            <p:nvPr/>
          </p:nvSpPr>
          <p:spPr>
            <a:xfrm>
              <a:off x="3206953" y="5251170"/>
              <a:ext cx="2286" cy="2286"/>
            </a:xfrm>
            <a:custGeom>
              <a:avLst/>
              <a:gdLst>
                <a:gd name="connsiteX0" fmla="*/ 0 w 2286"/>
                <a:gd name="connsiteY0" fmla="*/ 0 h 2286"/>
                <a:gd name="connsiteX1" fmla="*/ 2286 w 2286"/>
                <a:gd name="connsiteY1" fmla="*/ 2286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686" y="685"/>
                    <a:pt x="1372" y="1600"/>
                    <a:pt x="2286" y="2286"/>
                  </a:cubicBezTo>
                  <a:cubicBezTo>
                    <a:pt x="1600" y="1600"/>
                    <a:pt x="914" y="914"/>
                    <a:pt x="0" y="0"/>
                  </a:cubicBezTo>
                  <a:close/>
                </a:path>
              </a:pathLst>
            </a:custGeom>
            <a:solidFill>
              <a:srgbClr val="FFFFFF"/>
            </a:solidFill>
            <a:ln w="2286" cap="flat">
              <a:noFill/>
              <a:prstDash val="solid"/>
              <a:miter/>
            </a:ln>
          </p:spPr>
          <p:txBody>
            <a:bodyPr rtlCol="0" anchor="ctr"/>
            <a:lstStyle/>
            <a:p>
              <a:endParaRPr lang="en-US"/>
            </a:p>
          </p:txBody>
        </p:sp>
        <p:sp>
          <p:nvSpPr>
            <p:cNvPr id="23" name="Freeform 81">
              <a:extLst>
                <a:ext uri="{FF2B5EF4-FFF2-40B4-BE49-F238E27FC236}">
                  <a16:creationId xmlns:a16="http://schemas.microsoft.com/office/drawing/2014/main" id="{24689618-435D-58EE-2AE1-DEE492291695}"/>
                </a:ext>
              </a:extLst>
            </p:cNvPr>
            <p:cNvSpPr/>
            <p:nvPr/>
          </p:nvSpPr>
          <p:spPr>
            <a:xfrm>
              <a:off x="3182721" y="5233568"/>
              <a:ext cx="3429" cy="1828"/>
            </a:xfrm>
            <a:custGeom>
              <a:avLst/>
              <a:gdLst>
                <a:gd name="connsiteX0" fmla="*/ 0 w 3429"/>
                <a:gd name="connsiteY0" fmla="*/ 0 h 1828"/>
                <a:gd name="connsiteX1" fmla="*/ 3429 w 3429"/>
                <a:gd name="connsiteY1" fmla="*/ 1829 h 1828"/>
                <a:gd name="connsiteX2" fmla="*/ 0 w 3429"/>
                <a:gd name="connsiteY2" fmla="*/ 0 h 1828"/>
              </a:gdLst>
              <a:ahLst/>
              <a:cxnLst>
                <a:cxn ang="0">
                  <a:pos x="connsiteX0" y="connsiteY0"/>
                </a:cxn>
                <a:cxn ang="0">
                  <a:pos x="connsiteX1" y="connsiteY1"/>
                </a:cxn>
                <a:cxn ang="0">
                  <a:pos x="connsiteX2" y="connsiteY2"/>
                </a:cxn>
              </a:cxnLst>
              <a:rect l="l" t="t" r="r" b="b"/>
              <a:pathLst>
                <a:path w="3429" h="1828">
                  <a:moveTo>
                    <a:pt x="0" y="0"/>
                  </a:moveTo>
                  <a:cubicBezTo>
                    <a:pt x="1143" y="686"/>
                    <a:pt x="2286" y="1143"/>
                    <a:pt x="3429" y="1829"/>
                  </a:cubicBezTo>
                  <a:cubicBezTo>
                    <a:pt x="2286" y="1143"/>
                    <a:pt x="1143" y="686"/>
                    <a:pt x="0" y="0"/>
                  </a:cubicBezTo>
                  <a:close/>
                </a:path>
              </a:pathLst>
            </a:custGeom>
            <a:solidFill>
              <a:srgbClr val="FFFFFF"/>
            </a:solidFill>
            <a:ln w="2286" cap="flat">
              <a:noFill/>
              <a:prstDash val="solid"/>
              <a:miter/>
            </a:ln>
          </p:spPr>
          <p:txBody>
            <a:bodyPr rtlCol="0" anchor="ctr"/>
            <a:lstStyle/>
            <a:p>
              <a:endParaRPr lang="en-US"/>
            </a:p>
          </p:txBody>
        </p:sp>
        <p:sp>
          <p:nvSpPr>
            <p:cNvPr id="24" name="Freeform 82">
              <a:extLst>
                <a:ext uri="{FF2B5EF4-FFF2-40B4-BE49-F238E27FC236}">
                  <a16:creationId xmlns:a16="http://schemas.microsoft.com/office/drawing/2014/main" id="{51C5FF5E-180A-CA9B-7305-9A4497E1C102}"/>
                </a:ext>
              </a:extLst>
            </p:cNvPr>
            <p:cNvSpPr/>
            <p:nvPr/>
          </p:nvSpPr>
          <p:spPr>
            <a:xfrm>
              <a:off x="3171291" y="5228539"/>
              <a:ext cx="3886" cy="1600"/>
            </a:xfrm>
            <a:custGeom>
              <a:avLst/>
              <a:gdLst>
                <a:gd name="connsiteX0" fmla="*/ 0 w 3886"/>
                <a:gd name="connsiteY0" fmla="*/ 0 h 1600"/>
                <a:gd name="connsiteX1" fmla="*/ 3886 w 3886"/>
                <a:gd name="connsiteY1" fmla="*/ 1600 h 1600"/>
                <a:gd name="connsiteX2" fmla="*/ 0 w 3886"/>
                <a:gd name="connsiteY2" fmla="*/ 0 h 1600"/>
              </a:gdLst>
              <a:ahLst/>
              <a:cxnLst>
                <a:cxn ang="0">
                  <a:pos x="connsiteX0" y="connsiteY0"/>
                </a:cxn>
                <a:cxn ang="0">
                  <a:pos x="connsiteX1" y="connsiteY1"/>
                </a:cxn>
                <a:cxn ang="0">
                  <a:pos x="connsiteX2" y="connsiteY2"/>
                </a:cxn>
              </a:cxnLst>
              <a:rect l="l" t="t" r="r" b="b"/>
              <a:pathLst>
                <a:path w="3886" h="1600">
                  <a:moveTo>
                    <a:pt x="0" y="0"/>
                  </a:moveTo>
                  <a:cubicBezTo>
                    <a:pt x="1372" y="457"/>
                    <a:pt x="2515" y="915"/>
                    <a:pt x="3886" y="1600"/>
                  </a:cubicBezTo>
                  <a:cubicBezTo>
                    <a:pt x="2515" y="915"/>
                    <a:pt x="1143" y="457"/>
                    <a:pt x="0" y="0"/>
                  </a:cubicBezTo>
                  <a:close/>
                </a:path>
              </a:pathLst>
            </a:custGeom>
            <a:solidFill>
              <a:srgbClr val="FFFFFF"/>
            </a:solidFill>
            <a:ln w="2286" cap="flat">
              <a:noFill/>
              <a:prstDash val="solid"/>
              <a:miter/>
            </a:ln>
          </p:spPr>
          <p:txBody>
            <a:bodyPr rtlCol="0" anchor="ctr"/>
            <a:lstStyle/>
            <a:p>
              <a:endParaRPr lang="en-US"/>
            </a:p>
          </p:txBody>
        </p:sp>
        <p:sp>
          <p:nvSpPr>
            <p:cNvPr id="25" name="Freeform 83">
              <a:extLst>
                <a:ext uri="{FF2B5EF4-FFF2-40B4-BE49-F238E27FC236}">
                  <a16:creationId xmlns:a16="http://schemas.microsoft.com/office/drawing/2014/main" id="{AFB948A6-DBFC-FBE7-2C30-1469A049F000}"/>
                </a:ext>
              </a:extLst>
            </p:cNvPr>
            <p:cNvSpPr/>
            <p:nvPr/>
          </p:nvSpPr>
          <p:spPr>
            <a:xfrm>
              <a:off x="3228213" y="5286146"/>
              <a:ext cx="914" cy="2514"/>
            </a:xfrm>
            <a:custGeom>
              <a:avLst/>
              <a:gdLst>
                <a:gd name="connsiteX0" fmla="*/ 0 w 914"/>
                <a:gd name="connsiteY0" fmla="*/ 0 h 2514"/>
                <a:gd name="connsiteX1" fmla="*/ 914 w 914"/>
                <a:gd name="connsiteY1" fmla="*/ 2515 h 2514"/>
                <a:gd name="connsiteX2" fmla="*/ 0 w 914"/>
                <a:gd name="connsiteY2" fmla="*/ 0 h 2514"/>
              </a:gdLst>
              <a:ahLst/>
              <a:cxnLst>
                <a:cxn ang="0">
                  <a:pos x="connsiteX0" y="connsiteY0"/>
                </a:cxn>
                <a:cxn ang="0">
                  <a:pos x="connsiteX1" y="connsiteY1"/>
                </a:cxn>
                <a:cxn ang="0">
                  <a:pos x="connsiteX2" y="connsiteY2"/>
                </a:cxn>
              </a:cxnLst>
              <a:rect l="l" t="t" r="r" b="b"/>
              <a:pathLst>
                <a:path w="914" h="2514">
                  <a:moveTo>
                    <a:pt x="0" y="0"/>
                  </a:moveTo>
                  <a:cubicBezTo>
                    <a:pt x="229" y="686"/>
                    <a:pt x="457" y="1601"/>
                    <a:pt x="914" y="2515"/>
                  </a:cubicBezTo>
                  <a:cubicBezTo>
                    <a:pt x="686" y="1601"/>
                    <a:pt x="457" y="686"/>
                    <a:pt x="0" y="0"/>
                  </a:cubicBezTo>
                  <a:close/>
                </a:path>
              </a:pathLst>
            </a:custGeom>
            <a:solidFill>
              <a:srgbClr val="FFFFFF"/>
            </a:solidFill>
            <a:ln w="2286" cap="flat">
              <a:noFill/>
              <a:prstDash val="solid"/>
              <a:miter/>
            </a:ln>
          </p:spPr>
          <p:txBody>
            <a:bodyPr rtlCol="0" anchor="ctr"/>
            <a:lstStyle/>
            <a:p>
              <a:endParaRPr lang="en-US"/>
            </a:p>
          </p:txBody>
        </p:sp>
        <p:sp>
          <p:nvSpPr>
            <p:cNvPr id="26" name="Freeform 84">
              <a:extLst>
                <a:ext uri="{FF2B5EF4-FFF2-40B4-BE49-F238E27FC236}">
                  <a16:creationId xmlns:a16="http://schemas.microsoft.com/office/drawing/2014/main" id="{BD4DFF5F-D580-2C82-39A4-F9F8C7107503}"/>
                </a:ext>
              </a:extLst>
            </p:cNvPr>
            <p:cNvSpPr/>
            <p:nvPr/>
          </p:nvSpPr>
          <p:spPr>
            <a:xfrm>
              <a:off x="3209467" y="5253913"/>
              <a:ext cx="2057" cy="2286"/>
            </a:xfrm>
            <a:custGeom>
              <a:avLst/>
              <a:gdLst>
                <a:gd name="connsiteX0" fmla="*/ 0 w 2057"/>
                <a:gd name="connsiteY0" fmla="*/ 0 h 2286"/>
                <a:gd name="connsiteX1" fmla="*/ 2057 w 2057"/>
                <a:gd name="connsiteY1" fmla="*/ 2286 h 2286"/>
                <a:gd name="connsiteX2" fmla="*/ 0 w 2057"/>
                <a:gd name="connsiteY2" fmla="*/ 0 h 2286"/>
              </a:gdLst>
              <a:ahLst/>
              <a:cxnLst>
                <a:cxn ang="0">
                  <a:pos x="connsiteX0" y="connsiteY0"/>
                </a:cxn>
                <a:cxn ang="0">
                  <a:pos x="connsiteX1" y="connsiteY1"/>
                </a:cxn>
                <a:cxn ang="0">
                  <a:pos x="connsiteX2" y="connsiteY2"/>
                </a:cxn>
              </a:cxnLst>
              <a:rect l="l" t="t" r="r" b="b"/>
              <a:pathLst>
                <a:path w="2057" h="2286">
                  <a:moveTo>
                    <a:pt x="0" y="0"/>
                  </a:moveTo>
                  <a:cubicBezTo>
                    <a:pt x="686" y="686"/>
                    <a:pt x="1372" y="1600"/>
                    <a:pt x="2057" y="2286"/>
                  </a:cubicBezTo>
                  <a:cubicBezTo>
                    <a:pt x="1372" y="1600"/>
                    <a:pt x="686" y="914"/>
                    <a:pt x="0" y="0"/>
                  </a:cubicBezTo>
                  <a:close/>
                </a:path>
              </a:pathLst>
            </a:custGeom>
            <a:solidFill>
              <a:srgbClr val="FFFFFF"/>
            </a:solidFill>
            <a:ln w="2286" cap="flat">
              <a:noFill/>
              <a:prstDash val="solid"/>
              <a:miter/>
            </a:ln>
          </p:spPr>
          <p:txBody>
            <a:bodyPr rtlCol="0" anchor="ctr"/>
            <a:lstStyle/>
            <a:p>
              <a:endParaRPr lang="en-US"/>
            </a:p>
          </p:txBody>
        </p:sp>
        <p:sp>
          <p:nvSpPr>
            <p:cNvPr id="27" name="Freeform 85">
              <a:extLst>
                <a:ext uri="{FF2B5EF4-FFF2-40B4-BE49-F238E27FC236}">
                  <a16:creationId xmlns:a16="http://schemas.microsoft.com/office/drawing/2014/main" id="{FCA4DF79-B147-B10A-AAD4-8DE6FBA6C878}"/>
                </a:ext>
              </a:extLst>
            </p:cNvPr>
            <p:cNvSpPr/>
            <p:nvPr/>
          </p:nvSpPr>
          <p:spPr>
            <a:xfrm>
              <a:off x="3175177" y="5230139"/>
              <a:ext cx="3657" cy="1600"/>
            </a:xfrm>
            <a:custGeom>
              <a:avLst/>
              <a:gdLst>
                <a:gd name="connsiteX0" fmla="*/ 0 w 3657"/>
                <a:gd name="connsiteY0" fmla="*/ 0 h 1600"/>
                <a:gd name="connsiteX1" fmla="*/ 3658 w 3657"/>
                <a:gd name="connsiteY1" fmla="*/ 1601 h 1600"/>
                <a:gd name="connsiteX2" fmla="*/ 0 w 3657"/>
                <a:gd name="connsiteY2" fmla="*/ 0 h 1600"/>
              </a:gdLst>
              <a:ahLst/>
              <a:cxnLst>
                <a:cxn ang="0">
                  <a:pos x="connsiteX0" y="connsiteY0"/>
                </a:cxn>
                <a:cxn ang="0">
                  <a:pos x="connsiteX1" y="connsiteY1"/>
                </a:cxn>
                <a:cxn ang="0">
                  <a:pos x="connsiteX2" y="connsiteY2"/>
                </a:cxn>
              </a:cxnLst>
              <a:rect l="l" t="t" r="r" b="b"/>
              <a:pathLst>
                <a:path w="3657" h="1600">
                  <a:moveTo>
                    <a:pt x="0" y="0"/>
                  </a:moveTo>
                  <a:cubicBezTo>
                    <a:pt x="1143" y="458"/>
                    <a:pt x="2515" y="1143"/>
                    <a:pt x="3658" y="1601"/>
                  </a:cubicBezTo>
                  <a:cubicBezTo>
                    <a:pt x="2515" y="1143"/>
                    <a:pt x="1372" y="458"/>
                    <a:pt x="0" y="0"/>
                  </a:cubicBezTo>
                  <a:close/>
                </a:path>
              </a:pathLst>
            </a:custGeom>
            <a:solidFill>
              <a:srgbClr val="FFFFFF"/>
            </a:solidFill>
            <a:ln w="2286" cap="flat">
              <a:noFill/>
              <a:prstDash val="solid"/>
              <a:miter/>
            </a:ln>
          </p:spPr>
          <p:txBody>
            <a:bodyPr rtlCol="0" anchor="ctr"/>
            <a:lstStyle/>
            <a:p>
              <a:endParaRPr lang="en-US"/>
            </a:p>
          </p:txBody>
        </p:sp>
        <p:sp>
          <p:nvSpPr>
            <p:cNvPr id="28" name="Freeform 86">
              <a:extLst>
                <a:ext uri="{FF2B5EF4-FFF2-40B4-BE49-F238E27FC236}">
                  <a16:creationId xmlns:a16="http://schemas.microsoft.com/office/drawing/2014/main" id="{E9B9B333-3B1D-D6FD-E855-DFA3755110FB}"/>
                </a:ext>
              </a:extLst>
            </p:cNvPr>
            <p:cNvSpPr/>
            <p:nvPr/>
          </p:nvSpPr>
          <p:spPr>
            <a:xfrm>
              <a:off x="3179064" y="5231739"/>
              <a:ext cx="3429" cy="1600"/>
            </a:xfrm>
            <a:custGeom>
              <a:avLst/>
              <a:gdLst>
                <a:gd name="connsiteX0" fmla="*/ 0 w 3429"/>
                <a:gd name="connsiteY0" fmla="*/ 0 h 1600"/>
                <a:gd name="connsiteX1" fmla="*/ 3429 w 3429"/>
                <a:gd name="connsiteY1" fmla="*/ 1600 h 1600"/>
                <a:gd name="connsiteX2" fmla="*/ 0 w 3429"/>
                <a:gd name="connsiteY2" fmla="*/ 0 h 1600"/>
              </a:gdLst>
              <a:ahLst/>
              <a:cxnLst>
                <a:cxn ang="0">
                  <a:pos x="connsiteX0" y="connsiteY0"/>
                </a:cxn>
                <a:cxn ang="0">
                  <a:pos x="connsiteX1" y="connsiteY1"/>
                </a:cxn>
                <a:cxn ang="0">
                  <a:pos x="connsiteX2" y="connsiteY2"/>
                </a:cxn>
              </a:cxnLst>
              <a:rect l="l" t="t" r="r" b="b"/>
              <a:pathLst>
                <a:path w="3429" h="1600">
                  <a:moveTo>
                    <a:pt x="0" y="0"/>
                  </a:moveTo>
                  <a:cubicBezTo>
                    <a:pt x="1143" y="457"/>
                    <a:pt x="2286" y="1143"/>
                    <a:pt x="3429" y="1600"/>
                  </a:cubicBezTo>
                  <a:cubicBezTo>
                    <a:pt x="2286" y="1143"/>
                    <a:pt x="1143" y="685"/>
                    <a:pt x="0" y="0"/>
                  </a:cubicBezTo>
                  <a:close/>
                </a:path>
              </a:pathLst>
            </a:custGeom>
            <a:solidFill>
              <a:srgbClr val="FFFFFF"/>
            </a:solidFill>
            <a:ln w="2286" cap="flat">
              <a:noFill/>
              <a:prstDash val="solid"/>
              <a:miter/>
            </a:ln>
          </p:spPr>
          <p:txBody>
            <a:bodyPr rtlCol="0" anchor="ctr"/>
            <a:lstStyle/>
            <a:p>
              <a:endParaRPr lang="en-US"/>
            </a:p>
          </p:txBody>
        </p:sp>
        <p:sp>
          <p:nvSpPr>
            <p:cNvPr id="29" name="Freeform 87">
              <a:extLst>
                <a:ext uri="{FF2B5EF4-FFF2-40B4-BE49-F238E27FC236}">
                  <a16:creationId xmlns:a16="http://schemas.microsoft.com/office/drawing/2014/main" id="{79018A8C-B41F-F961-7B19-FC0438AB6D5E}"/>
                </a:ext>
              </a:extLst>
            </p:cNvPr>
            <p:cNvSpPr/>
            <p:nvPr/>
          </p:nvSpPr>
          <p:spPr>
            <a:xfrm>
              <a:off x="2537383" y="5215205"/>
              <a:ext cx="900694" cy="908365"/>
            </a:xfrm>
            <a:custGeom>
              <a:avLst/>
              <a:gdLst>
                <a:gd name="connsiteX0" fmla="*/ 360502 w 900694"/>
                <a:gd name="connsiteY0" fmla="*/ 449960 h 908365"/>
                <a:gd name="connsiteX1" fmla="*/ 312953 w 900694"/>
                <a:gd name="connsiteY1" fmla="*/ 464590 h 908365"/>
                <a:gd name="connsiteX2" fmla="*/ 281178 w 900694"/>
                <a:gd name="connsiteY2" fmla="*/ 426414 h 908365"/>
                <a:gd name="connsiteX3" fmla="*/ 276835 w 900694"/>
                <a:gd name="connsiteY3" fmla="*/ 344347 h 908365"/>
                <a:gd name="connsiteX4" fmla="*/ 264719 w 900694"/>
                <a:gd name="connsiteY4" fmla="*/ 305942 h 908365"/>
                <a:gd name="connsiteX5" fmla="*/ 222656 w 900694"/>
                <a:gd name="connsiteY5" fmla="*/ 315086 h 908365"/>
                <a:gd name="connsiteX6" fmla="*/ 220828 w 900694"/>
                <a:gd name="connsiteY6" fmla="*/ 332459 h 908365"/>
                <a:gd name="connsiteX7" fmla="*/ 223114 w 900694"/>
                <a:gd name="connsiteY7" fmla="*/ 456132 h 908365"/>
                <a:gd name="connsiteX8" fmla="*/ 215798 w 900694"/>
                <a:gd name="connsiteY8" fmla="*/ 490193 h 908365"/>
                <a:gd name="connsiteX9" fmla="*/ 173965 w 900694"/>
                <a:gd name="connsiteY9" fmla="*/ 497280 h 908365"/>
                <a:gd name="connsiteX10" fmla="*/ 13487 w 900694"/>
                <a:gd name="connsiteY10" fmla="*/ 518768 h 908365"/>
                <a:gd name="connsiteX11" fmla="*/ 13716 w 900694"/>
                <a:gd name="connsiteY11" fmla="*/ 556945 h 908365"/>
                <a:gd name="connsiteX12" fmla="*/ 50292 w 900694"/>
                <a:gd name="connsiteY12" fmla="*/ 603122 h 908365"/>
                <a:gd name="connsiteX13" fmla="*/ 53950 w 900694"/>
                <a:gd name="connsiteY13" fmla="*/ 650442 h 908365"/>
                <a:gd name="connsiteX14" fmla="*/ 13487 w 900694"/>
                <a:gd name="connsiteY14" fmla="*/ 668273 h 908365"/>
                <a:gd name="connsiteX15" fmla="*/ 0 w 900694"/>
                <a:gd name="connsiteY15" fmla="*/ 667130 h 908365"/>
                <a:gd name="connsiteX16" fmla="*/ 20803 w 900694"/>
                <a:gd name="connsiteY16" fmla="*/ 674217 h 908365"/>
                <a:gd name="connsiteX17" fmla="*/ 171907 w 900694"/>
                <a:gd name="connsiteY17" fmla="*/ 675817 h 908365"/>
                <a:gd name="connsiteX18" fmla="*/ 294437 w 900694"/>
                <a:gd name="connsiteY18" fmla="*/ 770686 h 908365"/>
                <a:gd name="connsiteX19" fmla="*/ 338099 w 900694"/>
                <a:gd name="connsiteY19" fmla="*/ 841095 h 908365"/>
                <a:gd name="connsiteX20" fmla="*/ 422681 w 900694"/>
                <a:gd name="connsiteY20" fmla="*/ 884300 h 908365"/>
                <a:gd name="connsiteX21" fmla="*/ 531724 w 900694"/>
                <a:gd name="connsiteY21" fmla="*/ 897330 h 908365"/>
                <a:gd name="connsiteX22" fmla="*/ 629336 w 900694"/>
                <a:gd name="connsiteY22" fmla="*/ 901216 h 908365"/>
                <a:gd name="connsiteX23" fmla="*/ 779297 w 900694"/>
                <a:gd name="connsiteY23" fmla="*/ 899388 h 908365"/>
                <a:gd name="connsiteX24" fmla="*/ 877367 w 900694"/>
                <a:gd name="connsiteY24" fmla="*/ 796746 h 908365"/>
                <a:gd name="connsiteX25" fmla="*/ 890397 w 900694"/>
                <a:gd name="connsiteY25" fmla="*/ 703477 h 908365"/>
                <a:gd name="connsiteX26" fmla="*/ 887425 w 900694"/>
                <a:gd name="connsiteY26" fmla="*/ 726337 h 908365"/>
                <a:gd name="connsiteX27" fmla="*/ 900227 w 900694"/>
                <a:gd name="connsiteY27" fmla="*/ 459790 h 908365"/>
                <a:gd name="connsiteX28" fmla="*/ 896112 w 900694"/>
                <a:gd name="connsiteY28" fmla="*/ 348919 h 908365"/>
                <a:gd name="connsiteX29" fmla="*/ 854050 w 900694"/>
                <a:gd name="connsiteY29" fmla="*/ 284225 h 908365"/>
                <a:gd name="connsiteX30" fmla="*/ 865937 w 900694"/>
                <a:gd name="connsiteY30" fmla="*/ 285368 h 908365"/>
                <a:gd name="connsiteX31" fmla="*/ 743407 w 900694"/>
                <a:gd name="connsiteY31" fmla="*/ 285596 h 908365"/>
                <a:gd name="connsiteX32" fmla="*/ 693115 w 900694"/>
                <a:gd name="connsiteY32" fmla="*/ 273252 h 908365"/>
                <a:gd name="connsiteX33" fmla="*/ 673913 w 900694"/>
                <a:gd name="connsiteY33" fmla="*/ 243077 h 908365"/>
                <a:gd name="connsiteX34" fmla="*/ 673913 w 900694"/>
                <a:gd name="connsiteY34" fmla="*/ 243077 h 908365"/>
                <a:gd name="connsiteX35" fmla="*/ 650367 w 900694"/>
                <a:gd name="connsiteY35" fmla="*/ 72998 h 908365"/>
                <a:gd name="connsiteX36" fmla="*/ 633908 w 900694"/>
                <a:gd name="connsiteY36" fmla="*/ 13105 h 908365"/>
                <a:gd name="connsiteX37" fmla="*/ 621563 w 900694"/>
                <a:gd name="connsiteY37" fmla="*/ 8990 h 908365"/>
                <a:gd name="connsiteX38" fmla="*/ 557784 w 900694"/>
                <a:gd name="connsiteY38" fmla="*/ 75 h 908365"/>
                <a:gd name="connsiteX39" fmla="*/ 436626 w 900694"/>
                <a:gd name="connsiteY39" fmla="*/ 89229 h 908365"/>
                <a:gd name="connsiteX40" fmla="*/ 434340 w 900694"/>
                <a:gd name="connsiteY40" fmla="*/ 153466 h 908365"/>
                <a:gd name="connsiteX41" fmla="*/ 459943 w 900694"/>
                <a:gd name="connsiteY41" fmla="*/ 225246 h 908365"/>
                <a:gd name="connsiteX42" fmla="*/ 440969 w 900694"/>
                <a:gd name="connsiteY42" fmla="*/ 275538 h 908365"/>
                <a:gd name="connsiteX43" fmla="*/ 412623 w 900694"/>
                <a:gd name="connsiteY43" fmla="*/ 281024 h 908365"/>
                <a:gd name="connsiteX44" fmla="*/ 374218 w 900694"/>
                <a:gd name="connsiteY44" fmla="*/ 286054 h 908365"/>
                <a:gd name="connsiteX45" fmla="*/ 388391 w 900694"/>
                <a:gd name="connsiteY45" fmla="*/ 342518 h 908365"/>
                <a:gd name="connsiteX46" fmla="*/ 360502 w 900694"/>
                <a:gd name="connsiteY46" fmla="*/ 449960 h 90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0694" h="908365">
                  <a:moveTo>
                    <a:pt x="360502" y="449960"/>
                  </a:moveTo>
                  <a:cubicBezTo>
                    <a:pt x="347701" y="463676"/>
                    <a:pt x="332384" y="471220"/>
                    <a:pt x="312953" y="464590"/>
                  </a:cubicBezTo>
                  <a:cubicBezTo>
                    <a:pt x="294208" y="458418"/>
                    <a:pt x="284836" y="446074"/>
                    <a:pt x="281178" y="426414"/>
                  </a:cubicBezTo>
                  <a:cubicBezTo>
                    <a:pt x="275920" y="398982"/>
                    <a:pt x="277292" y="371779"/>
                    <a:pt x="276835" y="344347"/>
                  </a:cubicBezTo>
                  <a:cubicBezTo>
                    <a:pt x="276606" y="330173"/>
                    <a:pt x="275006" y="316686"/>
                    <a:pt x="264719" y="305942"/>
                  </a:cubicBezTo>
                  <a:cubicBezTo>
                    <a:pt x="250317" y="290626"/>
                    <a:pt x="229286" y="295198"/>
                    <a:pt x="222656" y="315086"/>
                  </a:cubicBezTo>
                  <a:cubicBezTo>
                    <a:pt x="220828" y="320572"/>
                    <a:pt x="220599" y="326744"/>
                    <a:pt x="220828" y="332459"/>
                  </a:cubicBezTo>
                  <a:cubicBezTo>
                    <a:pt x="222656" y="373607"/>
                    <a:pt x="218542" y="414984"/>
                    <a:pt x="223114" y="456132"/>
                  </a:cubicBezTo>
                  <a:cubicBezTo>
                    <a:pt x="224485" y="468019"/>
                    <a:pt x="221971" y="479678"/>
                    <a:pt x="215798" y="490193"/>
                  </a:cubicBezTo>
                  <a:cubicBezTo>
                    <a:pt x="205511" y="507567"/>
                    <a:pt x="189738" y="508939"/>
                    <a:pt x="173965" y="497280"/>
                  </a:cubicBezTo>
                  <a:cubicBezTo>
                    <a:pt x="95326" y="453160"/>
                    <a:pt x="34519" y="488822"/>
                    <a:pt x="13487" y="518768"/>
                  </a:cubicBezTo>
                  <a:cubicBezTo>
                    <a:pt x="0" y="537971"/>
                    <a:pt x="-457" y="538200"/>
                    <a:pt x="13716" y="556945"/>
                  </a:cubicBezTo>
                  <a:cubicBezTo>
                    <a:pt x="25603" y="572490"/>
                    <a:pt x="38862" y="587120"/>
                    <a:pt x="50292" y="603122"/>
                  </a:cubicBezTo>
                  <a:cubicBezTo>
                    <a:pt x="60808" y="617752"/>
                    <a:pt x="62865" y="634212"/>
                    <a:pt x="53950" y="650442"/>
                  </a:cubicBezTo>
                  <a:cubicBezTo>
                    <a:pt x="45263" y="666444"/>
                    <a:pt x="29947" y="669416"/>
                    <a:pt x="13487" y="668273"/>
                  </a:cubicBezTo>
                  <a:cubicBezTo>
                    <a:pt x="9144" y="668044"/>
                    <a:pt x="4572" y="667587"/>
                    <a:pt x="0" y="667130"/>
                  </a:cubicBezTo>
                  <a:cubicBezTo>
                    <a:pt x="6858" y="669873"/>
                    <a:pt x="13716" y="672388"/>
                    <a:pt x="20803" y="674217"/>
                  </a:cubicBezTo>
                  <a:cubicBezTo>
                    <a:pt x="70866" y="687704"/>
                    <a:pt x="121387" y="683361"/>
                    <a:pt x="171907" y="675817"/>
                  </a:cubicBezTo>
                  <a:cubicBezTo>
                    <a:pt x="183109" y="674217"/>
                    <a:pt x="249860" y="670559"/>
                    <a:pt x="294437" y="770686"/>
                  </a:cubicBezTo>
                  <a:cubicBezTo>
                    <a:pt x="305867" y="796289"/>
                    <a:pt x="316611" y="822121"/>
                    <a:pt x="338099" y="841095"/>
                  </a:cubicBezTo>
                  <a:cubicBezTo>
                    <a:pt x="362331" y="862583"/>
                    <a:pt x="391135" y="876985"/>
                    <a:pt x="422681" y="884300"/>
                  </a:cubicBezTo>
                  <a:cubicBezTo>
                    <a:pt x="457886" y="892530"/>
                    <a:pt x="495376" y="895273"/>
                    <a:pt x="531724" y="897330"/>
                  </a:cubicBezTo>
                  <a:cubicBezTo>
                    <a:pt x="564185" y="899388"/>
                    <a:pt x="596875" y="900302"/>
                    <a:pt x="629336" y="901216"/>
                  </a:cubicBezTo>
                  <a:cubicBezTo>
                    <a:pt x="680085" y="902588"/>
                    <a:pt x="729463" y="917676"/>
                    <a:pt x="779297" y="899388"/>
                  </a:cubicBezTo>
                  <a:cubicBezTo>
                    <a:pt x="827761" y="881557"/>
                    <a:pt x="861822" y="846352"/>
                    <a:pt x="877367" y="796746"/>
                  </a:cubicBezTo>
                  <a:cubicBezTo>
                    <a:pt x="886739" y="766800"/>
                    <a:pt x="886739" y="734567"/>
                    <a:pt x="890397" y="703477"/>
                  </a:cubicBezTo>
                  <a:lnTo>
                    <a:pt x="887425" y="726337"/>
                  </a:lnTo>
                  <a:cubicBezTo>
                    <a:pt x="899312" y="638326"/>
                    <a:pt x="900227" y="548487"/>
                    <a:pt x="900227" y="459790"/>
                  </a:cubicBezTo>
                  <a:cubicBezTo>
                    <a:pt x="900227" y="422985"/>
                    <a:pt x="902741" y="385266"/>
                    <a:pt x="896112" y="348919"/>
                  </a:cubicBezTo>
                  <a:cubicBezTo>
                    <a:pt x="891311" y="322172"/>
                    <a:pt x="875309" y="299770"/>
                    <a:pt x="854050" y="284225"/>
                  </a:cubicBezTo>
                  <a:cubicBezTo>
                    <a:pt x="857936" y="284682"/>
                    <a:pt x="862051" y="284911"/>
                    <a:pt x="865937" y="285368"/>
                  </a:cubicBezTo>
                  <a:cubicBezTo>
                    <a:pt x="825246" y="281024"/>
                    <a:pt x="784327" y="280110"/>
                    <a:pt x="743407" y="285596"/>
                  </a:cubicBezTo>
                  <a:cubicBezTo>
                    <a:pt x="724433" y="288111"/>
                    <a:pt x="708431" y="282625"/>
                    <a:pt x="693115" y="273252"/>
                  </a:cubicBezTo>
                  <a:cubicBezTo>
                    <a:pt x="680542" y="265708"/>
                    <a:pt x="674370" y="255650"/>
                    <a:pt x="673913" y="243077"/>
                  </a:cubicBezTo>
                  <a:cubicBezTo>
                    <a:pt x="673913" y="243077"/>
                    <a:pt x="673913" y="243077"/>
                    <a:pt x="673913" y="243077"/>
                  </a:cubicBezTo>
                  <a:cubicBezTo>
                    <a:pt x="629564" y="221817"/>
                    <a:pt x="655853" y="113232"/>
                    <a:pt x="650367" y="72998"/>
                  </a:cubicBezTo>
                  <a:cubicBezTo>
                    <a:pt x="647624" y="52882"/>
                    <a:pt x="642366" y="32308"/>
                    <a:pt x="633908" y="13105"/>
                  </a:cubicBezTo>
                  <a:cubicBezTo>
                    <a:pt x="630022" y="11505"/>
                    <a:pt x="625907" y="10133"/>
                    <a:pt x="621563" y="8990"/>
                  </a:cubicBezTo>
                  <a:cubicBezTo>
                    <a:pt x="600761" y="3047"/>
                    <a:pt x="579730" y="761"/>
                    <a:pt x="557784" y="75"/>
                  </a:cubicBezTo>
                  <a:cubicBezTo>
                    <a:pt x="496062" y="-1754"/>
                    <a:pt x="451714" y="30022"/>
                    <a:pt x="436626" y="89229"/>
                  </a:cubicBezTo>
                  <a:cubicBezTo>
                    <a:pt x="431140" y="110489"/>
                    <a:pt x="431140" y="131749"/>
                    <a:pt x="434340" y="153466"/>
                  </a:cubicBezTo>
                  <a:cubicBezTo>
                    <a:pt x="437998" y="179297"/>
                    <a:pt x="449885" y="201929"/>
                    <a:pt x="459943" y="225246"/>
                  </a:cubicBezTo>
                  <a:cubicBezTo>
                    <a:pt x="470687" y="249935"/>
                    <a:pt x="464972" y="263422"/>
                    <a:pt x="440969" y="275538"/>
                  </a:cubicBezTo>
                  <a:cubicBezTo>
                    <a:pt x="431825" y="280110"/>
                    <a:pt x="422681" y="282396"/>
                    <a:pt x="412623" y="281024"/>
                  </a:cubicBezTo>
                  <a:cubicBezTo>
                    <a:pt x="399821" y="279196"/>
                    <a:pt x="387477" y="279881"/>
                    <a:pt x="374218" y="286054"/>
                  </a:cubicBezTo>
                  <a:cubicBezTo>
                    <a:pt x="379247" y="305027"/>
                    <a:pt x="386105" y="323544"/>
                    <a:pt x="388391" y="342518"/>
                  </a:cubicBezTo>
                  <a:cubicBezTo>
                    <a:pt x="393192" y="381608"/>
                    <a:pt x="389077" y="419327"/>
                    <a:pt x="360502" y="449960"/>
                  </a:cubicBezTo>
                  <a:close/>
                </a:path>
              </a:pathLst>
            </a:custGeom>
            <a:solidFill>
              <a:srgbClr val="FFFFFF"/>
            </a:solidFill>
            <a:ln w="2286" cap="flat">
              <a:noFill/>
              <a:prstDash val="solid"/>
              <a:miter/>
            </a:ln>
          </p:spPr>
          <p:txBody>
            <a:bodyPr rtlCol="0" anchor="ctr"/>
            <a:lstStyle/>
            <a:p>
              <a:endParaRPr lang="en-US"/>
            </a:p>
          </p:txBody>
        </p:sp>
        <p:sp>
          <p:nvSpPr>
            <p:cNvPr id="30" name="Freeform 88">
              <a:extLst>
                <a:ext uri="{FF2B5EF4-FFF2-40B4-BE49-F238E27FC236}">
                  <a16:creationId xmlns:a16="http://schemas.microsoft.com/office/drawing/2014/main" id="{A286205F-C1FA-1E6A-CB3A-3CF932A06097}"/>
                </a:ext>
              </a:extLst>
            </p:cNvPr>
            <p:cNvSpPr/>
            <p:nvPr/>
          </p:nvSpPr>
          <p:spPr>
            <a:xfrm>
              <a:off x="3186150" y="5235397"/>
              <a:ext cx="20802" cy="15544"/>
            </a:xfrm>
            <a:custGeom>
              <a:avLst/>
              <a:gdLst>
                <a:gd name="connsiteX0" fmla="*/ 0 w 20802"/>
                <a:gd name="connsiteY0" fmla="*/ 0 h 15544"/>
                <a:gd name="connsiteX1" fmla="*/ 20803 w 20802"/>
                <a:gd name="connsiteY1" fmla="*/ 15545 h 15544"/>
                <a:gd name="connsiteX2" fmla="*/ 0 w 20802"/>
                <a:gd name="connsiteY2" fmla="*/ 0 h 15544"/>
              </a:gdLst>
              <a:ahLst/>
              <a:cxnLst>
                <a:cxn ang="0">
                  <a:pos x="connsiteX0" y="connsiteY0"/>
                </a:cxn>
                <a:cxn ang="0">
                  <a:pos x="connsiteX1" y="connsiteY1"/>
                </a:cxn>
                <a:cxn ang="0">
                  <a:pos x="connsiteX2" y="connsiteY2"/>
                </a:cxn>
              </a:cxnLst>
              <a:rect l="l" t="t" r="r" b="b"/>
              <a:pathLst>
                <a:path w="20802" h="15544">
                  <a:moveTo>
                    <a:pt x="0" y="0"/>
                  </a:moveTo>
                  <a:cubicBezTo>
                    <a:pt x="8001" y="4344"/>
                    <a:pt x="14859" y="9601"/>
                    <a:pt x="20803" y="15545"/>
                  </a:cubicBezTo>
                  <a:cubicBezTo>
                    <a:pt x="14859" y="9830"/>
                    <a:pt x="8001" y="4572"/>
                    <a:pt x="0" y="0"/>
                  </a:cubicBezTo>
                  <a:close/>
                </a:path>
              </a:pathLst>
            </a:custGeom>
            <a:solidFill>
              <a:srgbClr val="FFFFFF"/>
            </a:solidFill>
            <a:ln w="2286" cap="flat">
              <a:noFill/>
              <a:prstDash val="solid"/>
              <a:miter/>
            </a:ln>
          </p:spPr>
          <p:txBody>
            <a:bodyPr rtlCol="0" anchor="ctr"/>
            <a:lstStyle/>
            <a:p>
              <a:endParaRPr lang="en-US"/>
            </a:p>
          </p:txBody>
        </p:sp>
        <p:sp>
          <p:nvSpPr>
            <p:cNvPr id="31" name="Freeform 89">
              <a:extLst>
                <a:ext uri="{FF2B5EF4-FFF2-40B4-BE49-F238E27FC236}">
                  <a16:creationId xmlns:a16="http://schemas.microsoft.com/office/drawing/2014/main" id="{67BD3824-537E-B164-9926-AC8AF703F38D}"/>
                </a:ext>
              </a:extLst>
            </p:cNvPr>
            <p:cNvSpPr/>
            <p:nvPr/>
          </p:nvSpPr>
          <p:spPr>
            <a:xfrm>
              <a:off x="3220440" y="5269230"/>
              <a:ext cx="1371" cy="2514"/>
            </a:xfrm>
            <a:custGeom>
              <a:avLst/>
              <a:gdLst>
                <a:gd name="connsiteX0" fmla="*/ 0 w 1371"/>
                <a:gd name="connsiteY0" fmla="*/ 0 h 2514"/>
                <a:gd name="connsiteX1" fmla="*/ 1372 w 1371"/>
                <a:gd name="connsiteY1" fmla="*/ 2515 h 2514"/>
                <a:gd name="connsiteX2" fmla="*/ 0 w 1371"/>
                <a:gd name="connsiteY2" fmla="*/ 0 h 2514"/>
              </a:gdLst>
              <a:ahLst/>
              <a:cxnLst>
                <a:cxn ang="0">
                  <a:pos x="connsiteX0" y="connsiteY0"/>
                </a:cxn>
                <a:cxn ang="0">
                  <a:pos x="connsiteX1" y="connsiteY1"/>
                </a:cxn>
                <a:cxn ang="0">
                  <a:pos x="connsiteX2" y="connsiteY2"/>
                </a:cxn>
              </a:cxnLst>
              <a:rect l="l" t="t" r="r" b="b"/>
              <a:pathLst>
                <a:path w="1371" h="2514">
                  <a:moveTo>
                    <a:pt x="0" y="0"/>
                  </a:moveTo>
                  <a:cubicBezTo>
                    <a:pt x="457" y="914"/>
                    <a:pt x="914" y="1829"/>
                    <a:pt x="1372" y="2515"/>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2" name="Freeform 90">
              <a:extLst>
                <a:ext uri="{FF2B5EF4-FFF2-40B4-BE49-F238E27FC236}">
                  <a16:creationId xmlns:a16="http://schemas.microsoft.com/office/drawing/2014/main" id="{93C239E4-F981-F6A1-C033-08AD6808AFDA}"/>
                </a:ext>
              </a:extLst>
            </p:cNvPr>
            <p:cNvSpPr/>
            <p:nvPr/>
          </p:nvSpPr>
          <p:spPr>
            <a:xfrm>
              <a:off x="3218611" y="5266029"/>
              <a:ext cx="1600" cy="2514"/>
            </a:xfrm>
            <a:custGeom>
              <a:avLst/>
              <a:gdLst>
                <a:gd name="connsiteX0" fmla="*/ 0 w 1600"/>
                <a:gd name="connsiteY0" fmla="*/ 0 h 2514"/>
                <a:gd name="connsiteX1" fmla="*/ 1600 w 1600"/>
                <a:gd name="connsiteY1" fmla="*/ 2514 h 2514"/>
                <a:gd name="connsiteX2" fmla="*/ 0 w 1600"/>
                <a:gd name="connsiteY2" fmla="*/ 0 h 2514"/>
              </a:gdLst>
              <a:ahLst/>
              <a:cxnLst>
                <a:cxn ang="0">
                  <a:pos x="connsiteX0" y="connsiteY0"/>
                </a:cxn>
                <a:cxn ang="0">
                  <a:pos x="connsiteX1" y="connsiteY1"/>
                </a:cxn>
                <a:cxn ang="0">
                  <a:pos x="connsiteX2" y="connsiteY2"/>
                </a:cxn>
              </a:cxnLst>
              <a:rect l="l" t="t" r="r" b="b"/>
              <a:pathLst>
                <a:path w="1600" h="2514">
                  <a:moveTo>
                    <a:pt x="0" y="0"/>
                  </a:moveTo>
                  <a:cubicBezTo>
                    <a:pt x="457" y="914"/>
                    <a:pt x="914" y="1600"/>
                    <a:pt x="1600" y="2514"/>
                  </a:cubicBezTo>
                  <a:cubicBezTo>
                    <a:pt x="914" y="1600"/>
                    <a:pt x="457" y="685"/>
                    <a:pt x="0" y="0"/>
                  </a:cubicBezTo>
                  <a:close/>
                </a:path>
              </a:pathLst>
            </a:custGeom>
            <a:solidFill>
              <a:srgbClr val="FFFFFF"/>
            </a:solidFill>
            <a:ln w="2286" cap="flat">
              <a:noFill/>
              <a:prstDash val="solid"/>
              <a:miter/>
            </a:ln>
          </p:spPr>
          <p:txBody>
            <a:bodyPr rtlCol="0" anchor="ctr"/>
            <a:lstStyle/>
            <a:p>
              <a:endParaRPr lang="en-US"/>
            </a:p>
          </p:txBody>
        </p:sp>
        <p:sp>
          <p:nvSpPr>
            <p:cNvPr id="33" name="Freeform 91">
              <a:extLst>
                <a:ext uri="{FF2B5EF4-FFF2-40B4-BE49-F238E27FC236}">
                  <a16:creationId xmlns:a16="http://schemas.microsoft.com/office/drawing/2014/main" id="{A0794F95-6238-140F-7327-43546868337A}"/>
                </a:ext>
              </a:extLst>
            </p:cNvPr>
            <p:cNvSpPr/>
            <p:nvPr/>
          </p:nvSpPr>
          <p:spPr>
            <a:xfrm>
              <a:off x="3222269" y="5272201"/>
              <a:ext cx="5715" cy="12573"/>
            </a:xfrm>
            <a:custGeom>
              <a:avLst/>
              <a:gdLst>
                <a:gd name="connsiteX0" fmla="*/ 0 w 5715"/>
                <a:gd name="connsiteY0" fmla="*/ 0 h 12573"/>
                <a:gd name="connsiteX1" fmla="*/ 5715 w 5715"/>
                <a:gd name="connsiteY1" fmla="*/ 12573 h 12573"/>
                <a:gd name="connsiteX2" fmla="*/ 0 w 5715"/>
                <a:gd name="connsiteY2" fmla="*/ 0 h 12573"/>
              </a:gdLst>
              <a:ahLst/>
              <a:cxnLst>
                <a:cxn ang="0">
                  <a:pos x="connsiteX0" y="connsiteY0"/>
                </a:cxn>
                <a:cxn ang="0">
                  <a:pos x="connsiteX1" y="connsiteY1"/>
                </a:cxn>
                <a:cxn ang="0">
                  <a:pos x="connsiteX2" y="connsiteY2"/>
                </a:cxn>
              </a:cxnLst>
              <a:rect l="l" t="t" r="r" b="b"/>
              <a:pathLst>
                <a:path w="5715" h="12573">
                  <a:moveTo>
                    <a:pt x="0" y="0"/>
                  </a:moveTo>
                  <a:cubicBezTo>
                    <a:pt x="2057" y="3886"/>
                    <a:pt x="3886" y="8229"/>
                    <a:pt x="5715" y="12573"/>
                  </a:cubicBezTo>
                  <a:cubicBezTo>
                    <a:pt x="3886" y="8229"/>
                    <a:pt x="2057" y="4115"/>
                    <a:pt x="0" y="0"/>
                  </a:cubicBezTo>
                  <a:close/>
                </a:path>
              </a:pathLst>
            </a:custGeom>
            <a:solidFill>
              <a:srgbClr val="FFFFFF"/>
            </a:solidFill>
            <a:ln w="2286" cap="flat">
              <a:noFill/>
              <a:prstDash val="solid"/>
              <a:miter/>
            </a:ln>
          </p:spPr>
          <p:txBody>
            <a:bodyPr rtlCol="0" anchor="ctr"/>
            <a:lstStyle/>
            <a:p>
              <a:endParaRPr lang="en-US"/>
            </a:p>
          </p:txBody>
        </p:sp>
        <p:sp>
          <p:nvSpPr>
            <p:cNvPr id="34" name="Freeform 92">
              <a:extLst>
                <a:ext uri="{FF2B5EF4-FFF2-40B4-BE49-F238E27FC236}">
                  <a16:creationId xmlns:a16="http://schemas.microsoft.com/office/drawing/2014/main" id="{447C04DB-0164-73C2-175D-DE7128153110}"/>
                </a:ext>
              </a:extLst>
            </p:cNvPr>
            <p:cNvSpPr/>
            <p:nvPr/>
          </p:nvSpPr>
          <p:spPr>
            <a:xfrm>
              <a:off x="3211982" y="5256885"/>
              <a:ext cx="1828" cy="2286"/>
            </a:xfrm>
            <a:custGeom>
              <a:avLst/>
              <a:gdLst>
                <a:gd name="connsiteX0" fmla="*/ 0 w 1828"/>
                <a:gd name="connsiteY0" fmla="*/ 0 h 2286"/>
                <a:gd name="connsiteX1" fmla="*/ 1829 w 1828"/>
                <a:gd name="connsiteY1" fmla="*/ 2286 h 2286"/>
                <a:gd name="connsiteX2" fmla="*/ 0 w 1828"/>
                <a:gd name="connsiteY2" fmla="*/ 0 h 2286"/>
              </a:gdLst>
              <a:ahLst/>
              <a:cxnLst>
                <a:cxn ang="0">
                  <a:pos x="connsiteX0" y="connsiteY0"/>
                </a:cxn>
                <a:cxn ang="0">
                  <a:pos x="connsiteX1" y="connsiteY1"/>
                </a:cxn>
                <a:cxn ang="0">
                  <a:pos x="connsiteX2" y="connsiteY2"/>
                </a:cxn>
              </a:cxnLst>
              <a:rect l="l" t="t" r="r" b="b"/>
              <a:pathLst>
                <a:path w="1828" h="2286">
                  <a:moveTo>
                    <a:pt x="0" y="0"/>
                  </a:moveTo>
                  <a:cubicBezTo>
                    <a:pt x="686" y="685"/>
                    <a:pt x="1143" y="1600"/>
                    <a:pt x="1829" y="2286"/>
                  </a:cubicBezTo>
                  <a:cubicBezTo>
                    <a:pt x="1143" y="1371"/>
                    <a:pt x="686" y="685"/>
                    <a:pt x="0" y="0"/>
                  </a:cubicBezTo>
                  <a:close/>
                </a:path>
              </a:pathLst>
            </a:custGeom>
            <a:solidFill>
              <a:srgbClr val="FFFFFF"/>
            </a:solidFill>
            <a:ln w="2286" cap="flat">
              <a:noFill/>
              <a:prstDash val="solid"/>
              <a:miter/>
            </a:ln>
          </p:spPr>
          <p:txBody>
            <a:bodyPr rtlCol="0" anchor="ctr"/>
            <a:lstStyle/>
            <a:p>
              <a:endParaRPr lang="en-US"/>
            </a:p>
          </p:txBody>
        </p:sp>
        <p:sp>
          <p:nvSpPr>
            <p:cNvPr id="35" name="Freeform 93">
              <a:extLst>
                <a:ext uri="{FF2B5EF4-FFF2-40B4-BE49-F238E27FC236}">
                  <a16:creationId xmlns:a16="http://schemas.microsoft.com/office/drawing/2014/main" id="{8AE3820B-B64F-4D05-1943-905B2FCCFEB7}"/>
                </a:ext>
              </a:extLst>
            </p:cNvPr>
            <p:cNvSpPr/>
            <p:nvPr/>
          </p:nvSpPr>
          <p:spPr>
            <a:xfrm>
              <a:off x="3216554" y="5262829"/>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0"/>
                    <a:pt x="1600" y="2286"/>
                  </a:cubicBezTo>
                  <a:cubicBezTo>
                    <a:pt x="914" y="1600"/>
                    <a:pt x="457" y="686"/>
                    <a:pt x="0" y="0"/>
                  </a:cubicBezTo>
                  <a:close/>
                </a:path>
              </a:pathLst>
            </a:custGeom>
            <a:solidFill>
              <a:srgbClr val="FFFFFF"/>
            </a:solidFill>
            <a:ln w="2286" cap="flat">
              <a:noFill/>
              <a:prstDash val="solid"/>
              <a:miter/>
            </a:ln>
          </p:spPr>
          <p:txBody>
            <a:bodyPr rtlCol="0" anchor="ctr"/>
            <a:lstStyle/>
            <a:p>
              <a:endParaRPr lang="en-US"/>
            </a:p>
          </p:txBody>
        </p:sp>
        <p:sp>
          <p:nvSpPr>
            <p:cNvPr id="36" name="Freeform 94">
              <a:extLst>
                <a:ext uri="{FF2B5EF4-FFF2-40B4-BE49-F238E27FC236}">
                  <a16:creationId xmlns:a16="http://schemas.microsoft.com/office/drawing/2014/main" id="{F8EE6D31-5E7F-126F-9B66-237428A27E47}"/>
                </a:ext>
              </a:extLst>
            </p:cNvPr>
            <p:cNvSpPr/>
            <p:nvPr/>
          </p:nvSpPr>
          <p:spPr>
            <a:xfrm>
              <a:off x="3214268" y="5259857"/>
              <a:ext cx="1600" cy="2286"/>
            </a:xfrm>
            <a:custGeom>
              <a:avLst/>
              <a:gdLst>
                <a:gd name="connsiteX0" fmla="*/ 0 w 1600"/>
                <a:gd name="connsiteY0" fmla="*/ 0 h 2286"/>
                <a:gd name="connsiteX1" fmla="*/ 1600 w 1600"/>
                <a:gd name="connsiteY1" fmla="*/ 2286 h 2286"/>
                <a:gd name="connsiteX2" fmla="*/ 0 w 1600"/>
                <a:gd name="connsiteY2" fmla="*/ 0 h 2286"/>
              </a:gdLst>
              <a:ahLst/>
              <a:cxnLst>
                <a:cxn ang="0">
                  <a:pos x="connsiteX0" y="connsiteY0"/>
                </a:cxn>
                <a:cxn ang="0">
                  <a:pos x="connsiteX1" y="connsiteY1"/>
                </a:cxn>
                <a:cxn ang="0">
                  <a:pos x="connsiteX2" y="connsiteY2"/>
                </a:cxn>
              </a:cxnLst>
              <a:rect l="l" t="t" r="r" b="b"/>
              <a:pathLst>
                <a:path w="1600" h="2286">
                  <a:moveTo>
                    <a:pt x="0" y="0"/>
                  </a:moveTo>
                  <a:cubicBezTo>
                    <a:pt x="457" y="686"/>
                    <a:pt x="1143" y="1601"/>
                    <a:pt x="1600" y="2286"/>
                  </a:cubicBezTo>
                  <a:cubicBezTo>
                    <a:pt x="1143" y="1372"/>
                    <a:pt x="686" y="686"/>
                    <a:pt x="0" y="0"/>
                  </a:cubicBezTo>
                  <a:close/>
                </a:path>
              </a:pathLst>
            </a:custGeom>
            <a:solidFill>
              <a:srgbClr val="FFFFFF"/>
            </a:solidFill>
            <a:ln w="2286" cap="flat">
              <a:noFill/>
              <a:prstDash val="solid"/>
              <a:miter/>
            </a:ln>
          </p:spPr>
          <p:txBody>
            <a:bodyPr rtlCol="0" anchor="ctr"/>
            <a:lstStyle/>
            <a:p>
              <a:endParaRPr lang="en-US"/>
            </a:p>
          </p:txBody>
        </p:sp>
        <p:sp>
          <p:nvSpPr>
            <p:cNvPr id="37" name="Freeform 95">
              <a:extLst>
                <a:ext uri="{FF2B5EF4-FFF2-40B4-BE49-F238E27FC236}">
                  <a16:creationId xmlns:a16="http://schemas.microsoft.com/office/drawing/2014/main" id="{009D34A8-561A-FC23-DF3C-98C3B63B68FB}"/>
                </a:ext>
              </a:extLst>
            </p:cNvPr>
            <p:cNvSpPr/>
            <p:nvPr/>
          </p:nvSpPr>
          <p:spPr>
            <a:xfrm>
              <a:off x="3490417" y="6084417"/>
              <a:ext cx="4114" cy="22860"/>
            </a:xfrm>
            <a:custGeom>
              <a:avLst/>
              <a:gdLst>
                <a:gd name="connsiteX0" fmla="*/ 4115 w 4114"/>
                <a:gd name="connsiteY0" fmla="*/ 0 h 22860"/>
                <a:gd name="connsiteX1" fmla="*/ 0 w 4114"/>
                <a:gd name="connsiteY1" fmla="*/ 22860 h 22860"/>
                <a:gd name="connsiteX2" fmla="*/ 4115 w 4114"/>
                <a:gd name="connsiteY2" fmla="*/ 0 h 22860"/>
              </a:gdLst>
              <a:ahLst/>
              <a:cxnLst>
                <a:cxn ang="0">
                  <a:pos x="connsiteX0" y="connsiteY0"/>
                </a:cxn>
                <a:cxn ang="0">
                  <a:pos x="connsiteX1" y="connsiteY1"/>
                </a:cxn>
                <a:cxn ang="0">
                  <a:pos x="connsiteX2" y="connsiteY2"/>
                </a:cxn>
              </a:cxnLst>
              <a:rect l="l" t="t" r="r" b="b"/>
              <a:pathLst>
                <a:path w="4114" h="22860">
                  <a:moveTo>
                    <a:pt x="4115" y="0"/>
                  </a:moveTo>
                  <a:cubicBezTo>
                    <a:pt x="2743" y="7543"/>
                    <a:pt x="1372" y="15087"/>
                    <a:pt x="0" y="22860"/>
                  </a:cubicBezTo>
                  <a:cubicBezTo>
                    <a:pt x="1372" y="15087"/>
                    <a:pt x="2743" y="7543"/>
                    <a:pt x="4115" y="0"/>
                  </a:cubicBezTo>
                  <a:close/>
                </a:path>
              </a:pathLst>
            </a:custGeom>
            <a:solidFill>
              <a:srgbClr val="FFFFFF"/>
            </a:solidFill>
            <a:ln w="2286" cap="flat">
              <a:noFill/>
              <a:prstDash val="solid"/>
              <a:miter/>
            </a:ln>
          </p:spPr>
          <p:txBody>
            <a:bodyPr rtlCol="0" anchor="ctr"/>
            <a:lstStyle/>
            <a:p>
              <a:endParaRPr lang="en-US"/>
            </a:p>
          </p:txBody>
        </p:sp>
        <p:sp>
          <p:nvSpPr>
            <p:cNvPr id="38" name="Freeform 96">
              <a:extLst>
                <a:ext uri="{FF2B5EF4-FFF2-40B4-BE49-F238E27FC236}">
                  <a16:creationId xmlns:a16="http://schemas.microsoft.com/office/drawing/2014/main" id="{D8D6A7A6-FBEB-1360-21D0-3DC5C8CC22C2}"/>
                </a:ext>
              </a:extLst>
            </p:cNvPr>
            <p:cNvSpPr/>
            <p:nvPr/>
          </p:nvSpPr>
          <p:spPr>
            <a:xfrm>
              <a:off x="2787472" y="6174943"/>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686"/>
                    <a:pt x="0" y="0"/>
                  </a:cubicBezTo>
                  <a:cubicBezTo>
                    <a:pt x="457" y="457"/>
                    <a:pt x="914" y="1143"/>
                    <a:pt x="1372" y="1600"/>
                  </a:cubicBezTo>
                  <a:close/>
                </a:path>
              </a:pathLst>
            </a:custGeom>
            <a:solidFill>
              <a:srgbClr val="FFFFFF"/>
            </a:solidFill>
            <a:ln w="2286" cap="flat">
              <a:noFill/>
              <a:prstDash val="solid"/>
              <a:miter/>
            </a:ln>
          </p:spPr>
          <p:txBody>
            <a:bodyPr rtlCol="0" anchor="ctr"/>
            <a:lstStyle/>
            <a:p>
              <a:endParaRPr lang="en-US"/>
            </a:p>
          </p:txBody>
        </p:sp>
        <p:sp>
          <p:nvSpPr>
            <p:cNvPr id="39" name="Freeform 97">
              <a:extLst>
                <a:ext uri="{FF2B5EF4-FFF2-40B4-BE49-F238E27FC236}">
                  <a16:creationId xmlns:a16="http://schemas.microsoft.com/office/drawing/2014/main" id="{5AF53C3B-C771-9BB8-FB65-C466DA0CEE33}"/>
                </a:ext>
              </a:extLst>
            </p:cNvPr>
            <p:cNvSpPr/>
            <p:nvPr/>
          </p:nvSpPr>
          <p:spPr>
            <a:xfrm>
              <a:off x="3213125" y="5419191"/>
              <a:ext cx="7315" cy="24003"/>
            </a:xfrm>
            <a:custGeom>
              <a:avLst/>
              <a:gdLst>
                <a:gd name="connsiteX0" fmla="*/ 0 w 7315"/>
                <a:gd name="connsiteY0" fmla="*/ 24003 h 24003"/>
                <a:gd name="connsiteX1" fmla="*/ 0 w 7315"/>
                <a:gd name="connsiteY1" fmla="*/ 24003 h 24003"/>
                <a:gd name="connsiteX2" fmla="*/ 7315 w 7315"/>
                <a:gd name="connsiteY2" fmla="*/ 0 h 24003"/>
                <a:gd name="connsiteX3" fmla="*/ 0 w 7315"/>
                <a:gd name="connsiteY3" fmla="*/ 24003 h 24003"/>
                <a:gd name="connsiteX4" fmla="*/ 0 w 7315"/>
                <a:gd name="connsiteY4" fmla="*/ 24003 h 24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 h="24003">
                  <a:moveTo>
                    <a:pt x="0" y="24003"/>
                  </a:moveTo>
                  <a:cubicBezTo>
                    <a:pt x="0" y="24003"/>
                    <a:pt x="0" y="24003"/>
                    <a:pt x="0" y="24003"/>
                  </a:cubicBezTo>
                  <a:cubicBezTo>
                    <a:pt x="2286" y="16002"/>
                    <a:pt x="4801" y="8001"/>
                    <a:pt x="7315" y="0"/>
                  </a:cubicBezTo>
                  <a:cubicBezTo>
                    <a:pt x="4572" y="8001"/>
                    <a:pt x="2286" y="16002"/>
                    <a:pt x="0" y="24003"/>
                  </a:cubicBezTo>
                  <a:cubicBezTo>
                    <a:pt x="0" y="24003"/>
                    <a:pt x="0" y="24003"/>
                    <a:pt x="0" y="24003"/>
                  </a:cubicBezTo>
                  <a:close/>
                </a:path>
              </a:pathLst>
            </a:custGeom>
            <a:solidFill>
              <a:srgbClr val="FFFFFF"/>
            </a:solidFill>
            <a:ln w="2286" cap="flat">
              <a:noFill/>
              <a:prstDash val="solid"/>
              <a:miter/>
            </a:ln>
          </p:spPr>
          <p:txBody>
            <a:bodyPr rtlCol="0" anchor="ctr"/>
            <a:lstStyle/>
            <a:p>
              <a:endParaRPr lang="en-US"/>
            </a:p>
          </p:txBody>
        </p:sp>
        <p:sp>
          <p:nvSpPr>
            <p:cNvPr id="40" name="Freeform 98">
              <a:extLst>
                <a:ext uri="{FF2B5EF4-FFF2-40B4-BE49-F238E27FC236}">
                  <a16:creationId xmlns:a16="http://schemas.microsoft.com/office/drawing/2014/main" id="{F2A4F5CA-E57E-7981-06DD-AD93943623AF}"/>
                </a:ext>
              </a:extLst>
            </p:cNvPr>
            <p:cNvSpPr/>
            <p:nvPr/>
          </p:nvSpPr>
          <p:spPr>
            <a:xfrm>
              <a:off x="2796387" y="6182029"/>
              <a:ext cx="1828" cy="228"/>
            </a:xfrm>
            <a:custGeom>
              <a:avLst/>
              <a:gdLst>
                <a:gd name="connsiteX0" fmla="*/ 1829 w 1828"/>
                <a:gd name="connsiteY0" fmla="*/ 228 h 228"/>
                <a:gd name="connsiteX1" fmla="*/ 0 w 1828"/>
                <a:gd name="connsiteY1" fmla="*/ 0 h 228"/>
                <a:gd name="connsiteX2" fmla="*/ 1829 w 1828"/>
                <a:gd name="connsiteY2" fmla="*/ 228 h 228"/>
              </a:gdLst>
              <a:ahLst/>
              <a:cxnLst>
                <a:cxn ang="0">
                  <a:pos x="connsiteX0" y="connsiteY0"/>
                </a:cxn>
                <a:cxn ang="0">
                  <a:pos x="connsiteX1" y="connsiteY1"/>
                </a:cxn>
                <a:cxn ang="0">
                  <a:pos x="connsiteX2" y="connsiteY2"/>
                </a:cxn>
              </a:cxnLst>
              <a:rect l="l" t="t" r="r" b="b"/>
              <a:pathLst>
                <a:path w="1828" h="228">
                  <a:moveTo>
                    <a:pt x="1829" y="228"/>
                  </a:moveTo>
                  <a:cubicBezTo>
                    <a:pt x="1143" y="228"/>
                    <a:pt x="686" y="228"/>
                    <a:pt x="0" y="0"/>
                  </a:cubicBezTo>
                  <a:cubicBezTo>
                    <a:pt x="686" y="0"/>
                    <a:pt x="1372" y="228"/>
                    <a:pt x="1829" y="228"/>
                  </a:cubicBezTo>
                  <a:close/>
                </a:path>
              </a:pathLst>
            </a:custGeom>
            <a:solidFill>
              <a:srgbClr val="FFFFFF"/>
            </a:solidFill>
            <a:ln w="2286" cap="flat">
              <a:noFill/>
              <a:prstDash val="solid"/>
              <a:miter/>
            </a:ln>
          </p:spPr>
          <p:txBody>
            <a:bodyPr rtlCol="0" anchor="ctr"/>
            <a:lstStyle/>
            <a:p>
              <a:endParaRPr lang="en-US"/>
            </a:p>
          </p:txBody>
        </p:sp>
        <p:sp>
          <p:nvSpPr>
            <p:cNvPr id="41" name="Freeform 99">
              <a:extLst>
                <a:ext uri="{FF2B5EF4-FFF2-40B4-BE49-F238E27FC236}">
                  <a16:creationId xmlns:a16="http://schemas.microsoft.com/office/drawing/2014/main" id="{2FB91183-5DC1-842D-7CED-9F7C6BCFAC0C}"/>
                </a:ext>
              </a:extLst>
            </p:cNvPr>
            <p:cNvSpPr/>
            <p:nvPr/>
          </p:nvSpPr>
          <p:spPr>
            <a:xfrm>
              <a:off x="2793644" y="6180658"/>
              <a:ext cx="1828" cy="914"/>
            </a:xfrm>
            <a:custGeom>
              <a:avLst/>
              <a:gdLst>
                <a:gd name="connsiteX0" fmla="*/ 1829 w 1828"/>
                <a:gd name="connsiteY0" fmla="*/ 915 h 914"/>
                <a:gd name="connsiteX1" fmla="*/ 0 w 1828"/>
                <a:gd name="connsiteY1" fmla="*/ 0 h 914"/>
                <a:gd name="connsiteX2" fmla="*/ 1829 w 1828"/>
                <a:gd name="connsiteY2" fmla="*/ 915 h 914"/>
              </a:gdLst>
              <a:ahLst/>
              <a:cxnLst>
                <a:cxn ang="0">
                  <a:pos x="connsiteX0" y="connsiteY0"/>
                </a:cxn>
                <a:cxn ang="0">
                  <a:pos x="connsiteX1" y="connsiteY1"/>
                </a:cxn>
                <a:cxn ang="0">
                  <a:pos x="connsiteX2" y="connsiteY2"/>
                </a:cxn>
              </a:cxnLst>
              <a:rect l="l" t="t" r="r" b="b"/>
              <a:pathLst>
                <a:path w="1828" h="914">
                  <a:moveTo>
                    <a:pt x="1829" y="915"/>
                  </a:moveTo>
                  <a:cubicBezTo>
                    <a:pt x="1143" y="686"/>
                    <a:pt x="457" y="229"/>
                    <a:pt x="0" y="0"/>
                  </a:cubicBezTo>
                  <a:cubicBezTo>
                    <a:pt x="686" y="229"/>
                    <a:pt x="1143" y="686"/>
                    <a:pt x="1829" y="915"/>
                  </a:cubicBezTo>
                  <a:close/>
                </a:path>
              </a:pathLst>
            </a:custGeom>
            <a:solidFill>
              <a:srgbClr val="FFFFFF"/>
            </a:solidFill>
            <a:ln w="2286" cap="flat">
              <a:noFill/>
              <a:prstDash val="solid"/>
              <a:miter/>
            </a:ln>
          </p:spPr>
          <p:txBody>
            <a:bodyPr rtlCol="0" anchor="ctr"/>
            <a:lstStyle/>
            <a:p>
              <a:endParaRPr lang="en-US"/>
            </a:p>
          </p:txBody>
        </p:sp>
        <p:sp>
          <p:nvSpPr>
            <p:cNvPr id="42" name="Freeform 100">
              <a:extLst>
                <a:ext uri="{FF2B5EF4-FFF2-40B4-BE49-F238E27FC236}">
                  <a16:creationId xmlns:a16="http://schemas.microsoft.com/office/drawing/2014/main" id="{E252DD5B-F3F4-CAC4-646B-4CF82D614B37}"/>
                </a:ext>
              </a:extLst>
            </p:cNvPr>
            <p:cNvSpPr/>
            <p:nvPr/>
          </p:nvSpPr>
          <p:spPr>
            <a:xfrm>
              <a:off x="2785186" y="6172200"/>
              <a:ext cx="1371" cy="1600"/>
            </a:xfrm>
            <a:custGeom>
              <a:avLst/>
              <a:gdLst>
                <a:gd name="connsiteX0" fmla="*/ 1372 w 1371"/>
                <a:gd name="connsiteY0" fmla="*/ 1600 h 1600"/>
                <a:gd name="connsiteX1" fmla="*/ 0 w 1371"/>
                <a:gd name="connsiteY1" fmla="*/ 0 h 1600"/>
                <a:gd name="connsiteX2" fmla="*/ 1372 w 1371"/>
                <a:gd name="connsiteY2" fmla="*/ 1600 h 1600"/>
              </a:gdLst>
              <a:ahLst/>
              <a:cxnLst>
                <a:cxn ang="0">
                  <a:pos x="connsiteX0" y="connsiteY0"/>
                </a:cxn>
                <a:cxn ang="0">
                  <a:pos x="connsiteX1" y="connsiteY1"/>
                </a:cxn>
                <a:cxn ang="0">
                  <a:pos x="connsiteX2" y="connsiteY2"/>
                </a:cxn>
              </a:cxnLst>
              <a:rect l="l" t="t" r="r" b="b"/>
              <a:pathLst>
                <a:path w="1371" h="1600">
                  <a:moveTo>
                    <a:pt x="1372" y="1600"/>
                  </a:moveTo>
                  <a:cubicBezTo>
                    <a:pt x="914" y="1143"/>
                    <a:pt x="457" y="457"/>
                    <a:pt x="0" y="0"/>
                  </a:cubicBezTo>
                  <a:cubicBezTo>
                    <a:pt x="457" y="457"/>
                    <a:pt x="914" y="914"/>
                    <a:pt x="1372" y="1600"/>
                  </a:cubicBezTo>
                  <a:close/>
                </a:path>
              </a:pathLst>
            </a:custGeom>
            <a:solidFill>
              <a:srgbClr val="FFFFFF"/>
            </a:solidFill>
            <a:ln w="2286" cap="flat">
              <a:noFill/>
              <a:prstDash val="solid"/>
              <a:miter/>
            </a:ln>
          </p:spPr>
          <p:txBody>
            <a:bodyPr rtlCol="0" anchor="ctr"/>
            <a:lstStyle/>
            <a:p>
              <a:endParaRPr lang="en-US"/>
            </a:p>
          </p:txBody>
        </p:sp>
        <p:sp>
          <p:nvSpPr>
            <p:cNvPr id="43" name="Freeform 101">
              <a:extLst>
                <a:ext uri="{FF2B5EF4-FFF2-40B4-BE49-F238E27FC236}">
                  <a16:creationId xmlns:a16="http://schemas.microsoft.com/office/drawing/2014/main" id="{D833B182-C4DC-E2F5-29FE-253201C8E843}"/>
                </a:ext>
              </a:extLst>
            </p:cNvPr>
            <p:cNvSpPr/>
            <p:nvPr/>
          </p:nvSpPr>
          <p:spPr>
            <a:xfrm>
              <a:off x="2781300" y="6166485"/>
              <a:ext cx="1143" cy="1828"/>
            </a:xfrm>
            <a:custGeom>
              <a:avLst/>
              <a:gdLst>
                <a:gd name="connsiteX0" fmla="*/ 1143 w 1143"/>
                <a:gd name="connsiteY0" fmla="*/ 1829 h 1828"/>
                <a:gd name="connsiteX1" fmla="*/ 0 w 1143"/>
                <a:gd name="connsiteY1" fmla="*/ 0 h 1828"/>
                <a:gd name="connsiteX2" fmla="*/ 1143 w 1143"/>
                <a:gd name="connsiteY2" fmla="*/ 1829 h 1828"/>
              </a:gdLst>
              <a:ahLst/>
              <a:cxnLst>
                <a:cxn ang="0">
                  <a:pos x="connsiteX0" y="connsiteY0"/>
                </a:cxn>
                <a:cxn ang="0">
                  <a:pos x="connsiteX1" y="connsiteY1"/>
                </a:cxn>
                <a:cxn ang="0">
                  <a:pos x="connsiteX2" y="connsiteY2"/>
                </a:cxn>
              </a:cxnLst>
              <a:rect l="l" t="t" r="r" b="b"/>
              <a:pathLst>
                <a:path w="1143" h="1828">
                  <a:moveTo>
                    <a:pt x="1143" y="1829"/>
                  </a:moveTo>
                  <a:cubicBezTo>
                    <a:pt x="686" y="1143"/>
                    <a:pt x="457" y="686"/>
                    <a:pt x="0" y="0"/>
                  </a:cubicBezTo>
                  <a:cubicBezTo>
                    <a:pt x="457" y="686"/>
                    <a:pt x="914" y="1143"/>
                    <a:pt x="1143" y="1829"/>
                  </a:cubicBezTo>
                  <a:close/>
                </a:path>
              </a:pathLst>
            </a:custGeom>
            <a:solidFill>
              <a:srgbClr val="FFFFFF"/>
            </a:solidFill>
            <a:ln w="2286" cap="flat">
              <a:noFill/>
              <a:prstDash val="solid"/>
              <a:miter/>
            </a:ln>
          </p:spPr>
          <p:txBody>
            <a:bodyPr rtlCol="0" anchor="ctr"/>
            <a:lstStyle/>
            <a:p>
              <a:endParaRPr lang="en-US"/>
            </a:p>
          </p:txBody>
        </p:sp>
        <p:sp>
          <p:nvSpPr>
            <p:cNvPr id="44" name="Freeform 102">
              <a:extLst>
                <a:ext uri="{FF2B5EF4-FFF2-40B4-BE49-F238E27FC236}">
                  <a16:creationId xmlns:a16="http://schemas.microsoft.com/office/drawing/2014/main" id="{35126589-38F5-F480-4C2A-D310D98C9543}"/>
                </a:ext>
              </a:extLst>
            </p:cNvPr>
            <p:cNvSpPr/>
            <p:nvPr/>
          </p:nvSpPr>
          <p:spPr>
            <a:xfrm>
              <a:off x="3211068" y="545485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45" name="Freeform 103">
              <a:extLst>
                <a:ext uri="{FF2B5EF4-FFF2-40B4-BE49-F238E27FC236}">
                  <a16:creationId xmlns:a16="http://schemas.microsoft.com/office/drawing/2014/main" id="{08BEFD1B-8185-C618-FA56-EF299B9921EF}"/>
                </a:ext>
              </a:extLst>
            </p:cNvPr>
            <p:cNvSpPr/>
            <p:nvPr/>
          </p:nvSpPr>
          <p:spPr>
            <a:xfrm>
              <a:off x="3418636" y="5502402"/>
              <a:ext cx="8458" cy="1143"/>
            </a:xfrm>
            <a:custGeom>
              <a:avLst/>
              <a:gdLst>
                <a:gd name="connsiteX0" fmla="*/ 0 w 8458"/>
                <a:gd name="connsiteY0" fmla="*/ 0 h 1143"/>
                <a:gd name="connsiteX1" fmla="*/ 8458 w 8458"/>
                <a:gd name="connsiteY1" fmla="*/ 1143 h 1143"/>
                <a:gd name="connsiteX2" fmla="*/ 0 w 8458"/>
                <a:gd name="connsiteY2" fmla="*/ 0 h 1143"/>
              </a:gdLst>
              <a:ahLst/>
              <a:cxnLst>
                <a:cxn ang="0">
                  <a:pos x="connsiteX0" y="connsiteY0"/>
                </a:cxn>
                <a:cxn ang="0">
                  <a:pos x="connsiteX1" y="connsiteY1"/>
                </a:cxn>
                <a:cxn ang="0">
                  <a:pos x="connsiteX2" y="connsiteY2"/>
                </a:cxn>
              </a:cxnLst>
              <a:rect l="l" t="t" r="r" b="b"/>
              <a:pathLst>
                <a:path w="8458" h="1143">
                  <a:moveTo>
                    <a:pt x="0" y="0"/>
                  </a:moveTo>
                  <a:cubicBezTo>
                    <a:pt x="2743" y="457"/>
                    <a:pt x="5715" y="686"/>
                    <a:pt x="8458" y="1143"/>
                  </a:cubicBezTo>
                  <a:cubicBezTo>
                    <a:pt x="5715" y="686"/>
                    <a:pt x="2743" y="457"/>
                    <a:pt x="0" y="0"/>
                  </a:cubicBezTo>
                  <a:close/>
                </a:path>
              </a:pathLst>
            </a:custGeom>
            <a:solidFill>
              <a:srgbClr val="FFFFFF"/>
            </a:solidFill>
            <a:ln w="2286" cap="flat">
              <a:noFill/>
              <a:prstDash val="solid"/>
              <a:miter/>
            </a:ln>
          </p:spPr>
          <p:txBody>
            <a:bodyPr rtlCol="0" anchor="ctr"/>
            <a:lstStyle/>
            <a:p>
              <a:endParaRPr lang="en-US"/>
            </a:p>
          </p:txBody>
        </p:sp>
        <p:sp>
          <p:nvSpPr>
            <p:cNvPr id="46" name="Freeform 104">
              <a:extLst>
                <a:ext uri="{FF2B5EF4-FFF2-40B4-BE49-F238E27FC236}">
                  <a16:creationId xmlns:a16="http://schemas.microsoft.com/office/drawing/2014/main" id="{7E3DE99D-4AFF-1A3D-F60C-B584DA074C5B}"/>
                </a:ext>
              </a:extLst>
            </p:cNvPr>
            <p:cNvSpPr/>
            <p:nvPr/>
          </p:nvSpPr>
          <p:spPr>
            <a:xfrm>
              <a:off x="2810560" y="6184087"/>
              <a:ext cx="5029" cy="457"/>
            </a:xfrm>
            <a:custGeom>
              <a:avLst/>
              <a:gdLst>
                <a:gd name="connsiteX0" fmla="*/ 5029 w 5029"/>
                <a:gd name="connsiteY0" fmla="*/ 457 h 457"/>
                <a:gd name="connsiteX1" fmla="*/ 0 w 5029"/>
                <a:gd name="connsiteY1" fmla="*/ 0 h 457"/>
                <a:gd name="connsiteX2" fmla="*/ 5029 w 5029"/>
                <a:gd name="connsiteY2" fmla="*/ 457 h 457"/>
              </a:gdLst>
              <a:ahLst/>
              <a:cxnLst>
                <a:cxn ang="0">
                  <a:pos x="connsiteX0" y="connsiteY0"/>
                </a:cxn>
                <a:cxn ang="0">
                  <a:pos x="connsiteX1" y="connsiteY1"/>
                </a:cxn>
                <a:cxn ang="0">
                  <a:pos x="connsiteX2" y="connsiteY2"/>
                </a:cxn>
              </a:cxnLst>
              <a:rect l="l" t="t" r="r" b="b"/>
              <a:pathLst>
                <a:path w="5029" h="457">
                  <a:moveTo>
                    <a:pt x="5029" y="457"/>
                  </a:moveTo>
                  <a:cubicBezTo>
                    <a:pt x="3200" y="229"/>
                    <a:pt x="1600" y="0"/>
                    <a:pt x="0" y="0"/>
                  </a:cubicBezTo>
                  <a:cubicBezTo>
                    <a:pt x="1600" y="229"/>
                    <a:pt x="3200" y="457"/>
                    <a:pt x="5029" y="457"/>
                  </a:cubicBezTo>
                  <a:close/>
                </a:path>
              </a:pathLst>
            </a:custGeom>
            <a:solidFill>
              <a:srgbClr val="FFFFFF"/>
            </a:solidFill>
            <a:ln w="2286" cap="flat">
              <a:noFill/>
              <a:prstDash val="solid"/>
              <a:miter/>
            </a:ln>
          </p:spPr>
          <p:txBody>
            <a:bodyPr rtlCol="0" anchor="ctr"/>
            <a:lstStyle/>
            <a:p>
              <a:endParaRPr lang="en-US"/>
            </a:p>
          </p:txBody>
        </p:sp>
        <p:sp>
          <p:nvSpPr>
            <p:cNvPr id="47" name="Freeform 105">
              <a:extLst>
                <a:ext uri="{FF2B5EF4-FFF2-40B4-BE49-F238E27FC236}">
                  <a16:creationId xmlns:a16="http://schemas.microsoft.com/office/drawing/2014/main" id="{5218A310-D93F-D9D3-09FE-81318E8DFFF6}"/>
                </a:ext>
              </a:extLst>
            </p:cNvPr>
            <p:cNvSpPr/>
            <p:nvPr/>
          </p:nvSpPr>
          <p:spPr>
            <a:xfrm>
              <a:off x="2757525" y="6054699"/>
              <a:ext cx="228" cy="11658"/>
            </a:xfrm>
            <a:custGeom>
              <a:avLst/>
              <a:gdLst>
                <a:gd name="connsiteX0" fmla="*/ 229 w 228"/>
                <a:gd name="connsiteY0" fmla="*/ 11658 h 11658"/>
                <a:gd name="connsiteX1" fmla="*/ 0 w 228"/>
                <a:gd name="connsiteY1" fmla="*/ 0 h 11658"/>
                <a:gd name="connsiteX2" fmla="*/ 229 w 228"/>
                <a:gd name="connsiteY2" fmla="*/ 11658 h 11658"/>
              </a:gdLst>
              <a:ahLst/>
              <a:cxnLst>
                <a:cxn ang="0">
                  <a:pos x="connsiteX0" y="connsiteY0"/>
                </a:cxn>
                <a:cxn ang="0">
                  <a:pos x="connsiteX1" y="connsiteY1"/>
                </a:cxn>
                <a:cxn ang="0">
                  <a:pos x="connsiteX2" y="connsiteY2"/>
                </a:cxn>
              </a:cxnLst>
              <a:rect l="l" t="t" r="r" b="b"/>
              <a:pathLst>
                <a:path w="228" h="11658">
                  <a:moveTo>
                    <a:pt x="229" y="11658"/>
                  </a:moveTo>
                  <a:cubicBezTo>
                    <a:pt x="0" y="7772"/>
                    <a:pt x="0" y="3886"/>
                    <a:pt x="0" y="0"/>
                  </a:cubicBezTo>
                  <a:cubicBezTo>
                    <a:pt x="0" y="3657"/>
                    <a:pt x="229" y="7772"/>
                    <a:pt x="229" y="11658"/>
                  </a:cubicBezTo>
                  <a:close/>
                </a:path>
              </a:pathLst>
            </a:custGeom>
            <a:solidFill>
              <a:srgbClr val="FFFFFF"/>
            </a:solidFill>
            <a:ln w="2286" cap="flat">
              <a:noFill/>
              <a:prstDash val="solid"/>
              <a:miter/>
            </a:ln>
          </p:spPr>
          <p:txBody>
            <a:bodyPr rtlCol="0" anchor="ctr"/>
            <a:lstStyle/>
            <a:p>
              <a:endParaRPr lang="en-US"/>
            </a:p>
          </p:txBody>
        </p:sp>
        <p:sp>
          <p:nvSpPr>
            <p:cNvPr id="48" name="Freeform 106">
              <a:extLst>
                <a:ext uri="{FF2B5EF4-FFF2-40B4-BE49-F238E27FC236}">
                  <a16:creationId xmlns:a16="http://schemas.microsoft.com/office/drawing/2014/main" id="{544194FE-038E-8AA3-5940-F62875E8EE8D}"/>
                </a:ext>
              </a:extLst>
            </p:cNvPr>
            <p:cNvSpPr/>
            <p:nvPr/>
          </p:nvSpPr>
          <p:spPr>
            <a:xfrm>
              <a:off x="3430524" y="5504002"/>
              <a:ext cx="11658" cy="1828"/>
            </a:xfrm>
            <a:custGeom>
              <a:avLst/>
              <a:gdLst>
                <a:gd name="connsiteX0" fmla="*/ 0 w 11658"/>
                <a:gd name="connsiteY0" fmla="*/ 0 h 1828"/>
                <a:gd name="connsiteX1" fmla="*/ 11659 w 11658"/>
                <a:gd name="connsiteY1" fmla="*/ 1829 h 1828"/>
                <a:gd name="connsiteX2" fmla="*/ 0 w 11658"/>
                <a:gd name="connsiteY2" fmla="*/ 0 h 1828"/>
              </a:gdLst>
              <a:ahLst/>
              <a:cxnLst>
                <a:cxn ang="0">
                  <a:pos x="connsiteX0" y="connsiteY0"/>
                </a:cxn>
                <a:cxn ang="0">
                  <a:pos x="connsiteX1" y="connsiteY1"/>
                </a:cxn>
                <a:cxn ang="0">
                  <a:pos x="connsiteX2" y="connsiteY2"/>
                </a:cxn>
              </a:cxnLst>
              <a:rect l="l" t="t" r="r" b="b"/>
              <a:pathLst>
                <a:path w="11658" h="1828">
                  <a:moveTo>
                    <a:pt x="0" y="0"/>
                  </a:moveTo>
                  <a:cubicBezTo>
                    <a:pt x="3886" y="457"/>
                    <a:pt x="7772" y="1143"/>
                    <a:pt x="11659" y="1829"/>
                  </a:cubicBezTo>
                  <a:cubicBezTo>
                    <a:pt x="7772" y="1143"/>
                    <a:pt x="3886" y="686"/>
                    <a:pt x="0" y="0"/>
                  </a:cubicBezTo>
                  <a:close/>
                </a:path>
              </a:pathLst>
            </a:custGeom>
            <a:solidFill>
              <a:srgbClr val="FFFFFF"/>
            </a:solidFill>
            <a:ln w="2286" cap="flat">
              <a:noFill/>
              <a:prstDash val="solid"/>
              <a:miter/>
            </a:ln>
          </p:spPr>
          <p:txBody>
            <a:bodyPr rtlCol="0" anchor="ctr"/>
            <a:lstStyle/>
            <a:p>
              <a:endParaRPr lang="en-US"/>
            </a:p>
          </p:txBody>
        </p:sp>
        <p:sp>
          <p:nvSpPr>
            <p:cNvPr id="49" name="Freeform 107">
              <a:extLst>
                <a:ext uri="{FF2B5EF4-FFF2-40B4-BE49-F238E27FC236}">
                  <a16:creationId xmlns:a16="http://schemas.microsoft.com/office/drawing/2014/main" id="{81D937F4-7618-AC8B-45B6-3D3FB09B6D32}"/>
                </a:ext>
              </a:extLst>
            </p:cNvPr>
            <p:cNvSpPr/>
            <p:nvPr/>
          </p:nvSpPr>
          <p:spPr>
            <a:xfrm>
              <a:off x="3406063" y="5500801"/>
              <a:ext cx="8915" cy="1143"/>
            </a:xfrm>
            <a:custGeom>
              <a:avLst/>
              <a:gdLst>
                <a:gd name="connsiteX0" fmla="*/ 0 w 8915"/>
                <a:gd name="connsiteY0" fmla="*/ 0 h 1143"/>
                <a:gd name="connsiteX1" fmla="*/ 8915 w 8915"/>
                <a:gd name="connsiteY1" fmla="*/ 1143 h 1143"/>
                <a:gd name="connsiteX2" fmla="*/ 0 w 8915"/>
                <a:gd name="connsiteY2" fmla="*/ 0 h 1143"/>
              </a:gdLst>
              <a:ahLst/>
              <a:cxnLst>
                <a:cxn ang="0">
                  <a:pos x="connsiteX0" y="connsiteY0"/>
                </a:cxn>
                <a:cxn ang="0">
                  <a:pos x="connsiteX1" y="connsiteY1"/>
                </a:cxn>
                <a:cxn ang="0">
                  <a:pos x="connsiteX2" y="connsiteY2"/>
                </a:cxn>
              </a:cxnLst>
              <a:rect l="l" t="t" r="r" b="b"/>
              <a:pathLst>
                <a:path w="8915" h="1143">
                  <a:moveTo>
                    <a:pt x="0" y="0"/>
                  </a:moveTo>
                  <a:cubicBezTo>
                    <a:pt x="2972" y="228"/>
                    <a:pt x="5944" y="686"/>
                    <a:pt x="8915" y="1143"/>
                  </a:cubicBezTo>
                  <a:cubicBezTo>
                    <a:pt x="5944" y="686"/>
                    <a:pt x="2972" y="457"/>
                    <a:pt x="0" y="0"/>
                  </a:cubicBezTo>
                  <a:close/>
                </a:path>
              </a:pathLst>
            </a:custGeom>
            <a:solidFill>
              <a:srgbClr val="FFFFFF"/>
            </a:solidFill>
            <a:ln w="2286" cap="flat">
              <a:noFill/>
              <a:prstDash val="solid"/>
              <a:miter/>
            </a:ln>
          </p:spPr>
          <p:txBody>
            <a:bodyPr rtlCol="0" anchor="ctr"/>
            <a:lstStyle/>
            <a:p>
              <a:endParaRPr lang="en-US"/>
            </a:p>
          </p:txBody>
        </p:sp>
        <p:sp>
          <p:nvSpPr>
            <p:cNvPr id="50" name="Freeform 108">
              <a:extLst>
                <a:ext uri="{FF2B5EF4-FFF2-40B4-BE49-F238E27FC236}">
                  <a16:creationId xmlns:a16="http://schemas.microsoft.com/office/drawing/2014/main" id="{203B4BF8-2A49-3819-FEBA-A7E5DE9FB3B0}"/>
                </a:ext>
              </a:extLst>
            </p:cNvPr>
            <p:cNvSpPr/>
            <p:nvPr/>
          </p:nvSpPr>
          <p:spPr>
            <a:xfrm>
              <a:off x="2804845" y="6183172"/>
              <a:ext cx="2286" cy="457"/>
            </a:xfrm>
            <a:custGeom>
              <a:avLst/>
              <a:gdLst>
                <a:gd name="connsiteX0" fmla="*/ 2286 w 2286"/>
                <a:gd name="connsiteY0" fmla="*/ 457 h 457"/>
                <a:gd name="connsiteX1" fmla="*/ 0 w 2286"/>
                <a:gd name="connsiteY1" fmla="*/ 0 h 457"/>
                <a:gd name="connsiteX2" fmla="*/ 2286 w 2286"/>
                <a:gd name="connsiteY2" fmla="*/ 457 h 457"/>
              </a:gdLst>
              <a:ahLst/>
              <a:cxnLst>
                <a:cxn ang="0">
                  <a:pos x="connsiteX0" y="connsiteY0"/>
                </a:cxn>
                <a:cxn ang="0">
                  <a:pos x="connsiteX1" y="connsiteY1"/>
                </a:cxn>
                <a:cxn ang="0">
                  <a:pos x="connsiteX2" y="connsiteY2"/>
                </a:cxn>
              </a:cxnLst>
              <a:rect l="l" t="t" r="r" b="b"/>
              <a:pathLst>
                <a:path w="2286" h="457">
                  <a:moveTo>
                    <a:pt x="2286" y="457"/>
                  </a:moveTo>
                  <a:cubicBezTo>
                    <a:pt x="1372" y="228"/>
                    <a:pt x="686" y="228"/>
                    <a:pt x="0" y="0"/>
                  </a:cubicBezTo>
                  <a:cubicBezTo>
                    <a:pt x="457" y="228"/>
                    <a:pt x="1372" y="228"/>
                    <a:pt x="2286" y="457"/>
                  </a:cubicBezTo>
                  <a:close/>
                </a:path>
              </a:pathLst>
            </a:custGeom>
            <a:solidFill>
              <a:srgbClr val="FFFFFF"/>
            </a:solidFill>
            <a:ln w="2286" cap="flat">
              <a:noFill/>
              <a:prstDash val="solid"/>
              <a:miter/>
            </a:ln>
          </p:spPr>
          <p:txBody>
            <a:bodyPr rtlCol="0" anchor="ctr"/>
            <a:lstStyle/>
            <a:p>
              <a:endParaRPr lang="en-US"/>
            </a:p>
          </p:txBody>
        </p:sp>
        <p:sp>
          <p:nvSpPr>
            <p:cNvPr id="51" name="Freeform 109">
              <a:extLst>
                <a:ext uri="{FF2B5EF4-FFF2-40B4-BE49-F238E27FC236}">
                  <a16:creationId xmlns:a16="http://schemas.microsoft.com/office/drawing/2014/main" id="{1CDEAE51-14D2-A3B3-634F-1AD3577C9F3E}"/>
                </a:ext>
              </a:extLst>
            </p:cNvPr>
            <p:cNvSpPr/>
            <p:nvPr/>
          </p:nvSpPr>
          <p:spPr>
            <a:xfrm>
              <a:off x="2727579" y="5945886"/>
              <a:ext cx="2971" cy="1828"/>
            </a:xfrm>
            <a:custGeom>
              <a:avLst/>
              <a:gdLst>
                <a:gd name="connsiteX0" fmla="*/ 2972 w 2971"/>
                <a:gd name="connsiteY0" fmla="*/ 1829 h 1828"/>
                <a:gd name="connsiteX1" fmla="*/ 0 w 2971"/>
                <a:gd name="connsiteY1" fmla="*/ 0 h 1828"/>
                <a:gd name="connsiteX2" fmla="*/ 2972 w 2971"/>
                <a:gd name="connsiteY2" fmla="*/ 1829 h 1828"/>
              </a:gdLst>
              <a:ahLst/>
              <a:cxnLst>
                <a:cxn ang="0">
                  <a:pos x="connsiteX0" y="connsiteY0"/>
                </a:cxn>
                <a:cxn ang="0">
                  <a:pos x="connsiteX1" y="connsiteY1"/>
                </a:cxn>
                <a:cxn ang="0">
                  <a:pos x="connsiteX2" y="connsiteY2"/>
                </a:cxn>
              </a:cxnLst>
              <a:rect l="l" t="t" r="r" b="b"/>
              <a:pathLst>
                <a:path w="2971" h="1828">
                  <a:moveTo>
                    <a:pt x="2972" y="1829"/>
                  </a:moveTo>
                  <a:cubicBezTo>
                    <a:pt x="2057" y="1143"/>
                    <a:pt x="914" y="457"/>
                    <a:pt x="0" y="0"/>
                  </a:cubicBezTo>
                  <a:cubicBezTo>
                    <a:pt x="914" y="457"/>
                    <a:pt x="1829" y="1143"/>
                    <a:pt x="2972" y="1829"/>
                  </a:cubicBezTo>
                  <a:close/>
                </a:path>
              </a:pathLst>
            </a:custGeom>
            <a:solidFill>
              <a:srgbClr val="FFFFFF"/>
            </a:solidFill>
            <a:ln w="2286" cap="flat">
              <a:noFill/>
              <a:prstDash val="solid"/>
              <a:miter/>
            </a:ln>
          </p:spPr>
          <p:txBody>
            <a:bodyPr rtlCol="0" anchor="ctr"/>
            <a:lstStyle/>
            <a:p>
              <a:endParaRPr lang="en-US"/>
            </a:p>
          </p:txBody>
        </p:sp>
        <p:sp>
          <p:nvSpPr>
            <p:cNvPr id="52" name="Freeform 110">
              <a:extLst>
                <a:ext uri="{FF2B5EF4-FFF2-40B4-BE49-F238E27FC236}">
                  <a16:creationId xmlns:a16="http://schemas.microsoft.com/office/drawing/2014/main" id="{44492E8B-D8AE-6B49-E8F4-400FCF727E6C}"/>
                </a:ext>
              </a:extLst>
            </p:cNvPr>
            <p:cNvSpPr/>
            <p:nvPr/>
          </p:nvSpPr>
          <p:spPr>
            <a:xfrm>
              <a:off x="2519781" y="5880277"/>
              <a:ext cx="1371" cy="8001"/>
            </a:xfrm>
            <a:custGeom>
              <a:avLst/>
              <a:gdLst>
                <a:gd name="connsiteX0" fmla="*/ 0 w 1371"/>
                <a:gd name="connsiteY0" fmla="*/ 0 h 8001"/>
                <a:gd name="connsiteX1" fmla="*/ 1372 w 1371"/>
                <a:gd name="connsiteY1" fmla="*/ 8001 h 8001"/>
                <a:gd name="connsiteX2" fmla="*/ 0 w 1371"/>
                <a:gd name="connsiteY2" fmla="*/ 0 h 8001"/>
                <a:gd name="connsiteX3" fmla="*/ 0 w 1371"/>
                <a:gd name="connsiteY3" fmla="*/ 0 h 8001"/>
              </a:gdLst>
              <a:ahLst/>
              <a:cxnLst>
                <a:cxn ang="0">
                  <a:pos x="connsiteX0" y="connsiteY0"/>
                </a:cxn>
                <a:cxn ang="0">
                  <a:pos x="connsiteX1" y="connsiteY1"/>
                </a:cxn>
                <a:cxn ang="0">
                  <a:pos x="connsiteX2" y="connsiteY2"/>
                </a:cxn>
                <a:cxn ang="0">
                  <a:pos x="connsiteX3" y="connsiteY3"/>
                </a:cxn>
              </a:cxnLst>
              <a:rect l="l" t="t" r="r" b="b"/>
              <a:pathLst>
                <a:path w="1371" h="8001">
                  <a:moveTo>
                    <a:pt x="0" y="0"/>
                  </a:moveTo>
                  <a:cubicBezTo>
                    <a:pt x="229" y="2743"/>
                    <a:pt x="686" y="5486"/>
                    <a:pt x="1372" y="8001"/>
                  </a:cubicBezTo>
                  <a:cubicBezTo>
                    <a:pt x="686" y="5486"/>
                    <a:pt x="229" y="2972"/>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3" name="Freeform 111">
              <a:extLst>
                <a:ext uri="{FF2B5EF4-FFF2-40B4-BE49-F238E27FC236}">
                  <a16:creationId xmlns:a16="http://schemas.microsoft.com/office/drawing/2014/main" id="{6D5E0DD1-C52A-0DA8-F645-8EB35063462A}"/>
                </a:ext>
              </a:extLst>
            </p:cNvPr>
            <p:cNvSpPr/>
            <p:nvPr/>
          </p:nvSpPr>
          <p:spPr>
            <a:xfrm>
              <a:off x="2520924" y="5888278"/>
              <a:ext cx="5029" cy="13944"/>
            </a:xfrm>
            <a:custGeom>
              <a:avLst/>
              <a:gdLst>
                <a:gd name="connsiteX0" fmla="*/ 5029 w 5029"/>
                <a:gd name="connsiteY0" fmla="*/ 13944 h 13944"/>
                <a:gd name="connsiteX1" fmla="*/ 0 w 5029"/>
                <a:gd name="connsiteY1" fmla="*/ 0 h 13944"/>
                <a:gd name="connsiteX2" fmla="*/ 5029 w 5029"/>
                <a:gd name="connsiteY2" fmla="*/ 13944 h 13944"/>
              </a:gdLst>
              <a:ahLst/>
              <a:cxnLst>
                <a:cxn ang="0">
                  <a:pos x="connsiteX0" y="connsiteY0"/>
                </a:cxn>
                <a:cxn ang="0">
                  <a:pos x="connsiteX1" y="connsiteY1"/>
                </a:cxn>
                <a:cxn ang="0">
                  <a:pos x="connsiteX2" y="connsiteY2"/>
                </a:cxn>
              </a:cxnLst>
              <a:rect l="l" t="t" r="r" b="b"/>
              <a:pathLst>
                <a:path w="5029" h="13944">
                  <a:moveTo>
                    <a:pt x="5029" y="13944"/>
                  </a:moveTo>
                  <a:cubicBezTo>
                    <a:pt x="2972" y="9830"/>
                    <a:pt x="1143" y="5029"/>
                    <a:pt x="0" y="0"/>
                  </a:cubicBezTo>
                  <a:cubicBezTo>
                    <a:pt x="1143" y="5258"/>
                    <a:pt x="2972" y="9830"/>
                    <a:pt x="5029" y="13944"/>
                  </a:cubicBezTo>
                  <a:close/>
                </a:path>
              </a:pathLst>
            </a:custGeom>
            <a:solidFill>
              <a:srgbClr val="FFFFFF"/>
            </a:solidFill>
            <a:ln w="2286" cap="flat">
              <a:noFill/>
              <a:prstDash val="solid"/>
              <a:miter/>
            </a:ln>
          </p:spPr>
          <p:txBody>
            <a:bodyPr rtlCol="0" anchor="ctr"/>
            <a:lstStyle/>
            <a:p>
              <a:endParaRPr lang="en-US"/>
            </a:p>
          </p:txBody>
        </p:sp>
        <p:sp>
          <p:nvSpPr>
            <p:cNvPr id="54" name="Freeform 112">
              <a:extLst>
                <a:ext uri="{FF2B5EF4-FFF2-40B4-BE49-F238E27FC236}">
                  <a16:creationId xmlns:a16="http://schemas.microsoft.com/office/drawing/2014/main" id="{8AA54351-F706-35C8-5DCA-FF952D4093C5}"/>
                </a:ext>
              </a:extLst>
            </p:cNvPr>
            <p:cNvSpPr/>
            <p:nvPr/>
          </p:nvSpPr>
          <p:spPr>
            <a:xfrm>
              <a:off x="2704490" y="5940399"/>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55" name="Freeform 113">
              <a:extLst>
                <a:ext uri="{FF2B5EF4-FFF2-40B4-BE49-F238E27FC236}">
                  <a16:creationId xmlns:a16="http://schemas.microsoft.com/office/drawing/2014/main" id="{99B88931-F60A-5A60-2665-75C7D14AC1E0}"/>
                </a:ext>
              </a:extLst>
            </p:cNvPr>
            <p:cNvSpPr/>
            <p:nvPr/>
          </p:nvSpPr>
          <p:spPr>
            <a:xfrm>
              <a:off x="2715006" y="5941314"/>
              <a:ext cx="5486" cy="1371"/>
            </a:xfrm>
            <a:custGeom>
              <a:avLst/>
              <a:gdLst>
                <a:gd name="connsiteX0" fmla="*/ 5486 w 5486"/>
                <a:gd name="connsiteY0" fmla="*/ 1372 h 1371"/>
                <a:gd name="connsiteX1" fmla="*/ 0 w 5486"/>
                <a:gd name="connsiteY1" fmla="*/ 0 h 1371"/>
                <a:gd name="connsiteX2" fmla="*/ 5486 w 5486"/>
                <a:gd name="connsiteY2" fmla="*/ 1372 h 1371"/>
              </a:gdLst>
              <a:ahLst/>
              <a:cxnLst>
                <a:cxn ang="0">
                  <a:pos x="connsiteX0" y="connsiteY0"/>
                </a:cxn>
                <a:cxn ang="0">
                  <a:pos x="connsiteX1" y="connsiteY1"/>
                </a:cxn>
                <a:cxn ang="0">
                  <a:pos x="connsiteX2" y="connsiteY2"/>
                </a:cxn>
              </a:cxnLst>
              <a:rect l="l" t="t" r="r" b="b"/>
              <a:pathLst>
                <a:path w="5486" h="1371">
                  <a:moveTo>
                    <a:pt x="5486" y="1372"/>
                  </a:moveTo>
                  <a:cubicBezTo>
                    <a:pt x="3658" y="686"/>
                    <a:pt x="1829" y="229"/>
                    <a:pt x="0" y="0"/>
                  </a:cubicBezTo>
                  <a:cubicBezTo>
                    <a:pt x="1829" y="457"/>
                    <a:pt x="3658" y="914"/>
                    <a:pt x="5486" y="1372"/>
                  </a:cubicBezTo>
                  <a:close/>
                </a:path>
              </a:pathLst>
            </a:custGeom>
            <a:solidFill>
              <a:srgbClr val="FFFFFF"/>
            </a:solidFill>
            <a:ln w="2286" cap="flat">
              <a:noFill/>
              <a:prstDash val="solid"/>
              <a:miter/>
            </a:ln>
          </p:spPr>
          <p:txBody>
            <a:bodyPr rtlCol="0" anchor="ctr"/>
            <a:lstStyle/>
            <a:p>
              <a:endParaRPr lang="en-US"/>
            </a:p>
          </p:txBody>
        </p:sp>
        <p:sp>
          <p:nvSpPr>
            <p:cNvPr id="56" name="Freeform 114">
              <a:extLst>
                <a:ext uri="{FF2B5EF4-FFF2-40B4-BE49-F238E27FC236}">
                  <a16:creationId xmlns:a16="http://schemas.microsoft.com/office/drawing/2014/main" id="{95C738E2-1C98-82AB-B9E2-0DBA04FFABA8}"/>
                </a:ext>
              </a:extLst>
            </p:cNvPr>
            <p:cNvSpPr/>
            <p:nvPr/>
          </p:nvSpPr>
          <p:spPr>
            <a:xfrm>
              <a:off x="2820847" y="6185001"/>
              <a:ext cx="3200" cy="228"/>
            </a:xfrm>
            <a:custGeom>
              <a:avLst/>
              <a:gdLst>
                <a:gd name="connsiteX0" fmla="*/ 3200 w 3200"/>
                <a:gd name="connsiteY0" fmla="*/ 228 h 228"/>
                <a:gd name="connsiteX1" fmla="*/ 0 w 3200"/>
                <a:gd name="connsiteY1" fmla="*/ 0 h 228"/>
                <a:gd name="connsiteX2" fmla="*/ 3200 w 3200"/>
                <a:gd name="connsiteY2" fmla="*/ 228 h 228"/>
              </a:gdLst>
              <a:ahLst/>
              <a:cxnLst>
                <a:cxn ang="0">
                  <a:pos x="connsiteX0" y="connsiteY0"/>
                </a:cxn>
                <a:cxn ang="0">
                  <a:pos x="connsiteX1" y="connsiteY1"/>
                </a:cxn>
                <a:cxn ang="0">
                  <a:pos x="connsiteX2" y="connsiteY2"/>
                </a:cxn>
              </a:cxnLst>
              <a:rect l="l" t="t" r="r" b="b"/>
              <a:pathLst>
                <a:path w="3200" h="228">
                  <a:moveTo>
                    <a:pt x="3200" y="228"/>
                  </a:moveTo>
                  <a:cubicBezTo>
                    <a:pt x="2057" y="228"/>
                    <a:pt x="914" y="0"/>
                    <a:pt x="0" y="0"/>
                  </a:cubicBezTo>
                  <a:cubicBezTo>
                    <a:pt x="914" y="228"/>
                    <a:pt x="2057" y="228"/>
                    <a:pt x="3200" y="228"/>
                  </a:cubicBezTo>
                  <a:close/>
                </a:path>
              </a:pathLst>
            </a:custGeom>
            <a:solidFill>
              <a:srgbClr val="FFFFFF"/>
            </a:solidFill>
            <a:ln w="2286" cap="flat">
              <a:noFill/>
              <a:prstDash val="solid"/>
              <a:miter/>
            </a:ln>
          </p:spPr>
          <p:txBody>
            <a:bodyPr rtlCol="0" anchor="ctr"/>
            <a:lstStyle/>
            <a:p>
              <a:endParaRPr lang="en-US"/>
            </a:p>
          </p:txBody>
        </p:sp>
        <p:sp>
          <p:nvSpPr>
            <p:cNvPr id="57" name="Freeform 115">
              <a:extLst>
                <a:ext uri="{FF2B5EF4-FFF2-40B4-BE49-F238E27FC236}">
                  <a16:creationId xmlns:a16="http://schemas.microsoft.com/office/drawing/2014/main" id="{E55C708E-D3D6-2603-3686-26D952B73AEA}"/>
                </a:ext>
              </a:extLst>
            </p:cNvPr>
            <p:cNvSpPr/>
            <p:nvPr/>
          </p:nvSpPr>
          <p:spPr>
            <a:xfrm>
              <a:off x="2799130" y="6182258"/>
              <a:ext cx="2514" cy="685"/>
            </a:xfrm>
            <a:custGeom>
              <a:avLst/>
              <a:gdLst>
                <a:gd name="connsiteX0" fmla="*/ 0 w 2514"/>
                <a:gd name="connsiteY0" fmla="*/ 0 h 685"/>
                <a:gd name="connsiteX1" fmla="*/ 2515 w 2514"/>
                <a:gd name="connsiteY1" fmla="*/ 686 h 685"/>
                <a:gd name="connsiteX2" fmla="*/ 0 w 2514"/>
                <a:gd name="connsiteY2" fmla="*/ 0 h 685"/>
                <a:gd name="connsiteX3" fmla="*/ 0 w 2514"/>
                <a:gd name="connsiteY3" fmla="*/ 0 h 685"/>
              </a:gdLst>
              <a:ahLst/>
              <a:cxnLst>
                <a:cxn ang="0">
                  <a:pos x="connsiteX0" y="connsiteY0"/>
                </a:cxn>
                <a:cxn ang="0">
                  <a:pos x="connsiteX1" y="connsiteY1"/>
                </a:cxn>
                <a:cxn ang="0">
                  <a:pos x="connsiteX2" y="connsiteY2"/>
                </a:cxn>
                <a:cxn ang="0">
                  <a:pos x="connsiteX3" y="connsiteY3"/>
                </a:cxn>
              </a:cxnLst>
              <a:rect l="l" t="t" r="r" b="b"/>
              <a:pathLst>
                <a:path w="2514" h="685">
                  <a:moveTo>
                    <a:pt x="0" y="0"/>
                  </a:moveTo>
                  <a:cubicBezTo>
                    <a:pt x="686" y="229"/>
                    <a:pt x="1600" y="458"/>
                    <a:pt x="2515" y="686"/>
                  </a:cubicBezTo>
                  <a:cubicBezTo>
                    <a:pt x="1600" y="229"/>
                    <a:pt x="914" y="0"/>
                    <a:pt x="0" y="0"/>
                  </a:cubicBezTo>
                  <a:lnTo>
                    <a:pt x="0" y="0"/>
                  </a:lnTo>
                  <a:close/>
                </a:path>
              </a:pathLst>
            </a:custGeom>
            <a:solidFill>
              <a:srgbClr val="FFFFFF"/>
            </a:solidFill>
            <a:ln w="2286" cap="flat">
              <a:noFill/>
              <a:prstDash val="solid"/>
              <a:miter/>
            </a:ln>
          </p:spPr>
          <p:txBody>
            <a:bodyPr rtlCol="0" anchor="ctr"/>
            <a:lstStyle/>
            <a:p>
              <a:endParaRPr lang="en-US"/>
            </a:p>
          </p:txBody>
        </p:sp>
        <p:sp>
          <p:nvSpPr>
            <p:cNvPr id="58" name="Freeform 116">
              <a:extLst>
                <a:ext uri="{FF2B5EF4-FFF2-40B4-BE49-F238E27FC236}">
                  <a16:creationId xmlns:a16="http://schemas.microsoft.com/office/drawing/2014/main" id="{7E2934A3-3972-D47C-DA82-D1D182F3FF0D}"/>
                </a:ext>
              </a:extLst>
            </p:cNvPr>
            <p:cNvSpPr/>
            <p:nvPr/>
          </p:nvSpPr>
          <p:spPr>
            <a:xfrm>
              <a:off x="3566312" y="5717286"/>
              <a:ext cx="38862" cy="21945"/>
            </a:xfrm>
            <a:custGeom>
              <a:avLst/>
              <a:gdLst>
                <a:gd name="connsiteX0" fmla="*/ 38862 w 38862"/>
                <a:gd name="connsiteY0" fmla="*/ 0 h 21945"/>
                <a:gd name="connsiteX1" fmla="*/ 25832 w 38862"/>
                <a:gd name="connsiteY1" fmla="*/ 8001 h 21945"/>
                <a:gd name="connsiteX2" fmla="*/ 0 w 38862"/>
                <a:gd name="connsiteY2" fmla="*/ 21946 h 21945"/>
                <a:gd name="connsiteX3" fmla="*/ 25832 w 38862"/>
                <a:gd name="connsiteY3" fmla="*/ 8001 h 21945"/>
                <a:gd name="connsiteX4" fmla="*/ 38862 w 38862"/>
                <a:gd name="connsiteY4" fmla="*/ 0 h 21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 h="21945">
                  <a:moveTo>
                    <a:pt x="38862" y="0"/>
                  </a:moveTo>
                  <a:cubicBezTo>
                    <a:pt x="34519" y="2286"/>
                    <a:pt x="30175" y="5029"/>
                    <a:pt x="25832" y="8001"/>
                  </a:cubicBezTo>
                  <a:cubicBezTo>
                    <a:pt x="17602" y="13716"/>
                    <a:pt x="8915" y="18059"/>
                    <a:pt x="0" y="21946"/>
                  </a:cubicBezTo>
                  <a:cubicBezTo>
                    <a:pt x="8915" y="18059"/>
                    <a:pt x="17602" y="13487"/>
                    <a:pt x="25832" y="8001"/>
                  </a:cubicBezTo>
                  <a:cubicBezTo>
                    <a:pt x="30175" y="5029"/>
                    <a:pt x="34519" y="2515"/>
                    <a:pt x="38862" y="0"/>
                  </a:cubicBezTo>
                  <a:close/>
                </a:path>
              </a:pathLst>
            </a:custGeom>
            <a:solidFill>
              <a:srgbClr val="FFFFFF"/>
            </a:solidFill>
            <a:ln w="2286" cap="flat">
              <a:noFill/>
              <a:prstDash val="solid"/>
              <a:miter/>
            </a:ln>
          </p:spPr>
          <p:txBody>
            <a:bodyPr rtlCol="0" anchor="ctr"/>
            <a:lstStyle/>
            <a:p>
              <a:endParaRPr lang="en-US"/>
            </a:p>
          </p:txBody>
        </p:sp>
        <p:sp>
          <p:nvSpPr>
            <p:cNvPr id="59" name="Freeform 117">
              <a:extLst>
                <a:ext uri="{FF2B5EF4-FFF2-40B4-BE49-F238E27FC236}">
                  <a16:creationId xmlns:a16="http://schemas.microsoft.com/office/drawing/2014/main" id="{B62EBAC3-1EB7-A5AF-76A6-80DB27E3BC77}"/>
                </a:ext>
              </a:extLst>
            </p:cNvPr>
            <p:cNvSpPr/>
            <p:nvPr/>
          </p:nvSpPr>
          <p:spPr>
            <a:xfrm>
              <a:off x="3499961" y="5696483"/>
              <a:ext cx="1428" cy="22860"/>
            </a:xfrm>
            <a:custGeom>
              <a:avLst/>
              <a:gdLst>
                <a:gd name="connsiteX0" fmla="*/ 514 w 1428"/>
                <a:gd name="connsiteY0" fmla="*/ 22860 h 22860"/>
                <a:gd name="connsiteX1" fmla="*/ 514 w 1428"/>
                <a:gd name="connsiteY1" fmla="*/ 8459 h 22860"/>
                <a:gd name="connsiteX2" fmla="*/ 1429 w 1428"/>
                <a:gd name="connsiteY2" fmla="*/ 0 h 22860"/>
                <a:gd name="connsiteX3" fmla="*/ 514 w 1428"/>
                <a:gd name="connsiteY3" fmla="*/ 8459 h 22860"/>
                <a:gd name="connsiteX4" fmla="*/ 514 w 1428"/>
                <a:gd name="connsiteY4" fmla="*/ 22860 h 22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 h="22860">
                  <a:moveTo>
                    <a:pt x="514" y="22860"/>
                  </a:moveTo>
                  <a:cubicBezTo>
                    <a:pt x="-171" y="18517"/>
                    <a:pt x="-171" y="13488"/>
                    <a:pt x="514" y="8459"/>
                  </a:cubicBezTo>
                  <a:cubicBezTo>
                    <a:pt x="972" y="5715"/>
                    <a:pt x="1200" y="2744"/>
                    <a:pt x="1429" y="0"/>
                  </a:cubicBezTo>
                  <a:cubicBezTo>
                    <a:pt x="1200" y="2744"/>
                    <a:pt x="743" y="5715"/>
                    <a:pt x="514" y="8459"/>
                  </a:cubicBezTo>
                  <a:cubicBezTo>
                    <a:pt x="-171" y="13488"/>
                    <a:pt x="-171" y="18288"/>
                    <a:pt x="514" y="22860"/>
                  </a:cubicBezTo>
                  <a:close/>
                </a:path>
              </a:pathLst>
            </a:custGeom>
            <a:solidFill>
              <a:srgbClr val="FFFFFF"/>
            </a:solidFill>
            <a:ln w="2286" cap="flat">
              <a:noFill/>
              <a:prstDash val="solid"/>
              <a:miter/>
            </a:ln>
          </p:spPr>
          <p:txBody>
            <a:bodyPr rtlCol="0" anchor="ctr"/>
            <a:lstStyle/>
            <a:p>
              <a:endParaRPr lang="en-US"/>
            </a:p>
          </p:txBody>
        </p:sp>
        <p:sp>
          <p:nvSpPr>
            <p:cNvPr id="60" name="Freeform 118">
              <a:extLst>
                <a:ext uri="{FF2B5EF4-FFF2-40B4-BE49-F238E27FC236}">
                  <a16:creationId xmlns:a16="http://schemas.microsoft.com/office/drawing/2014/main" id="{C4530927-B07C-92B6-C0F0-1DFF30C03209}"/>
                </a:ext>
              </a:extLst>
            </p:cNvPr>
            <p:cNvSpPr/>
            <p:nvPr/>
          </p:nvSpPr>
          <p:spPr>
            <a:xfrm>
              <a:off x="2757525" y="6042812"/>
              <a:ext cx="2286" cy="11658"/>
            </a:xfrm>
            <a:custGeom>
              <a:avLst/>
              <a:gdLst>
                <a:gd name="connsiteX0" fmla="*/ 0 w 2286"/>
                <a:gd name="connsiteY0" fmla="*/ 11659 h 11658"/>
                <a:gd name="connsiteX1" fmla="*/ 0 w 2286"/>
                <a:gd name="connsiteY1" fmla="*/ 0 h 11658"/>
                <a:gd name="connsiteX2" fmla="*/ 0 w 2286"/>
                <a:gd name="connsiteY2" fmla="*/ 11659 h 11658"/>
              </a:gdLst>
              <a:ahLst/>
              <a:cxnLst>
                <a:cxn ang="0">
                  <a:pos x="connsiteX0" y="connsiteY0"/>
                </a:cxn>
                <a:cxn ang="0">
                  <a:pos x="connsiteX1" y="connsiteY1"/>
                </a:cxn>
                <a:cxn ang="0">
                  <a:pos x="connsiteX2" y="connsiteY2"/>
                </a:cxn>
              </a:cxnLst>
              <a:rect l="l" t="t" r="r" b="b"/>
              <a:pathLst>
                <a:path w="2286" h="11658">
                  <a:moveTo>
                    <a:pt x="0" y="11659"/>
                  </a:moveTo>
                  <a:cubicBezTo>
                    <a:pt x="0" y="7773"/>
                    <a:pt x="0" y="3887"/>
                    <a:pt x="0" y="0"/>
                  </a:cubicBezTo>
                  <a:cubicBezTo>
                    <a:pt x="0" y="3887"/>
                    <a:pt x="0" y="7773"/>
                    <a:pt x="0" y="11659"/>
                  </a:cubicBezTo>
                  <a:close/>
                </a:path>
              </a:pathLst>
            </a:custGeom>
            <a:solidFill>
              <a:srgbClr val="FFFFFF"/>
            </a:solidFill>
            <a:ln w="2286" cap="flat">
              <a:noFill/>
              <a:prstDash val="solid"/>
              <a:miter/>
            </a:ln>
          </p:spPr>
          <p:txBody>
            <a:bodyPr rtlCol="0" anchor="ctr"/>
            <a:lstStyle/>
            <a:p>
              <a:endParaRPr lang="en-US"/>
            </a:p>
          </p:txBody>
        </p:sp>
        <p:sp>
          <p:nvSpPr>
            <p:cNvPr id="61" name="Freeform 119">
              <a:extLst>
                <a:ext uri="{FF2B5EF4-FFF2-40B4-BE49-F238E27FC236}">
                  <a16:creationId xmlns:a16="http://schemas.microsoft.com/office/drawing/2014/main" id="{EB694AEB-5313-6F3A-2F25-D1E2B4087361}"/>
                </a:ext>
              </a:extLst>
            </p:cNvPr>
            <p:cNvSpPr/>
            <p:nvPr/>
          </p:nvSpPr>
          <p:spPr>
            <a:xfrm>
              <a:off x="3689985" y="5704255"/>
              <a:ext cx="46405" cy="18973"/>
            </a:xfrm>
            <a:custGeom>
              <a:avLst/>
              <a:gdLst>
                <a:gd name="connsiteX0" fmla="*/ 46406 w 46405"/>
                <a:gd name="connsiteY0" fmla="*/ 18974 h 18973"/>
                <a:gd name="connsiteX1" fmla="*/ 14859 w 46405"/>
                <a:gd name="connsiteY1" fmla="*/ 3200 h 18973"/>
                <a:gd name="connsiteX2" fmla="*/ 0 w 46405"/>
                <a:gd name="connsiteY2" fmla="*/ 0 h 18973"/>
                <a:gd name="connsiteX3" fmla="*/ 14859 w 46405"/>
                <a:gd name="connsiteY3" fmla="*/ 3200 h 18973"/>
                <a:gd name="connsiteX4" fmla="*/ 46406 w 46405"/>
                <a:gd name="connsiteY4" fmla="*/ 18974 h 18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5" h="18973">
                  <a:moveTo>
                    <a:pt x="46406" y="18974"/>
                  </a:moveTo>
                  <a:cubicBezTo>
                    <a:pt x="36805" y="11658"/>
                    <a:pt x="26060" y="6401"/>
                    <a:pt x="14859" y="3200"/>
                  </a:cubicBezTo>
                  <a:cubicBezTo>
                    <a:pt x="9830" y="1829"/>
                    <a:pt x="5029" y="686"/>
                    <a:pt x="0" y="0"/>
                  </a:cubicBezTo>
                  <a:cubicBezTo>
                    <a:pt x="4801" y="914"/>
                    <a:pt x="9830" y="1829"/>
                    <a:pt x="14859" y="3200"/>
                  </a:cubicBezTo>
                  <a:cubicBezTo>
                    <a:pt x="26060" y="6172"/>
                    <a:pt x="36805" y="11430"/>
                    <a:pt x="46406" y="18974"/>
                  </a:cubicBezTo>
                  <a:close/>
                </a:path>
              </a:pathLst>
            </a:custGeom>
            <a:solidFill>
              <a:srgbClr val="FFFFFF"/>
            </a:solidFill>
            <a:ln w="2286" cap="flat">
              <a:noFill/>
              <a:prstDash val="solid"/>
              <a:miter/>
            </a:ln>
          </p:spPr>
          <p:txBody>
            <a:bodyPr rtlCol="0" anchor="ctr"/>
            <a:lstStyle/>
            <a:p>
              <a:endParaRPr lang="en-US"/>
            </a:p>
          </p:txBody>
        </p:sp>
        <p:sp>
          <p:nvSpPr>
            <p:cNvPr id="62" name="Freeform 120">
              <a:extLst>
                <a:ext uri="{FF2B5EF4-FFF2-40B4-BE49-F238E27FC236}">
                  <a16:creationId xmlns:a16="http://schemas.microsoft.com/office/drawing/2014/main" id="{61E0FA69-BC85-C6B0-554F-A5F1A6E6F89C}"/>
                </a:ext>
              </a:extLst>
            </p:cNvPr>
            <p:cNvSpPr/>
            <p:nvPr/>
          </p:nvSpPr>
          <p:spPr>
            <a:xfrm>
              <a:off x="3467785" y="6158484"/>
              <a:ext cx="10515" cy="15087"/>
            </a:xfrm>
            <a:custGeom>
              <a:avLst/>
              <a:gdLst>
                <a:gd name="connsiteX0" fmla="*/ 0 w 10515"/>
                <a:gd name="connsiteY0" fmla="*/ 15088 h 15087"/>
                <a:gd name="connsiteX1" fmla="*/ 6858 w 10515"/>
                <a:gd name="connsiteY1" fmla="*/ 6401 h 15087"/>
                <a:gd name="connsiteX2" fmla="*/ 10516 w 10515"/>
                <a:gd name="connsiteY2" fmla="*/ 0 h 15087"/>
                <a:gd name="connsiteX3" fmla="*/ 6858 w 10515"/>
                <a:gd name="connsiteY3" fmla="*/ 6401 h 15087"/>
                <a:gd name="connsiteX4" fmla="*/ 0 w 10515"/>
                <a:gd name="connsiteY4" fmla="*/ 15088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15087">
                  <a:moveTo>
                    <a:pt x="0" y="15088"/>
                  </a:moveTo>
                  <a:cubicBezTo>
                    <a:pt x="2515" y="12573"/>
                    <a:pt x="4572" y="9601"/>
                    <a:pt x="6858" y="6401"/>
                  </a:cubicBezTo>
                  <a:cubicBezTo>
                    <a:pt x="8230" y="4343"/>
                    <a:pt x="9601" y="2057"/>
                    <a:pt x="10516" y="0"/>
                  </a:cubicBezTo>
                  <a:cubicBezTo>
                    <a:pt x="9373" y="2286"/>
                    <a:pt x="8230" y="4343"/>
                    <a:pt x="6858" y="6401"/>
                  </a:cubicBezTo>
                  <a:cubicBezTo>
                    <a:pt x="4572" y="9830"/>
                    <a:pt x="2286" y="12573"/>
                    <a:pt x="0" y="15088"/>
                  </a:cubicBezTo>
                  <a:close/>
                </a:path>
              </a:pathLst>
            </a:custGeom>
            <a:solidFill>
              <a:srgbClr val="FFFFFF"/>
            </a:solidFill>
            <a:ln w="2286" cap="flat">
              <a:noFill/>
              <a:prstDash val="solid"/>
              <a:miter/>
            </a:ln>
          </p:spPr>
          <p:txBody>
            <a:bodyPr rtlCol="0" anchor="ctr"/>
            <a:lstStyle/>
            <a:p>
              <a:endParaRPr lang="en-US"/>
            </a:p>
          </p:txBody>
        </p:sp>
        <p:sp>
          <p:nvSpPr>
            <p:cNvPr id="63" name="Freeform 121">
              <a:extLst>
                <a:ext uri="{FF2B5EF4-FFF2-40B4-BE49-F238E27FC236}">
                  <a16:creationId xmlns:a16="http://schemas.microsoft.com/office/drawing/2014/main" id="{1994E5B7-0FE4-518A-DDFF-EC3BA1D99036}"/>
                </a:ext>
              </a:extLst>
            </p:cNvPr>
            <p:cNvSpPr/>
            <p:nvPr/>
          </p:nvSpPr>
          <p:spPr>
            <a:xfrm>
              <a:off x="3583914" y="5926912"/>
              <a:ext cx="91211" cy="18489"/>
            </a:xfrm>
            <a:custGeom>
              <a:avLst/>
              <a:gdLst>
                <a:gd name="connsiteX0" fmla="*/ 14402 w 91211"/>
                <a:gd name="connsiteY0" fmla="*/ 5944 h 18489"/>
                <a:gd name="connsiteX1" fmla="*/ 0 w 91211"/>
                <a:gd name="connsiteY1" fmla="*/ 0 h 18489"/>
                <a:gd name="connsiteX2" fmla="*/ 14402 w 91211"/>
                <a:gd name="connsiteY2" fmla="*/ 5944 h 18489"/>
                <a:gd name="connsiteX3" fmla="*/ 91211 w 91211"/>
                <a:gd name="connsiteY3" fmla="*/ 18288 h 18489"/>
                <a:gd name="connsiteX4" fmla="*/ 14402 w 91211"/>
                <a:gd name="connsiteY4" fmla="*/ 5944 h 18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11" h="18489">
                  <a:moveTo>
                    <a:pt x="14402" y="5944"/>
                  </a:moveTo>
                  <a:cubicBezTo>
                    <a:pt x="9830" y="3429"/>
                    <a:pt x="4801" y="1372"/>
                    <a:pt x="0" y="0"/>
                  </a:cubicBezTo>
                  <a:cubicBezTo>
                    <a:pt x="4801" y="1600"/>
                    <a:pt x="9601" y="3658"/>
                    <a:pt x="14402" y="5944"/>
                  </a:cubicBezTo>
                  <a:cubicBezTo>
                    <a:pt x="44806" y="15545"/>
                    <a:pt x="70180" y="19203"/>
                    <a:pt x="91211" y="18288"/>
                  </a:cubicBezTo>
                  <a:cubicBezTo>
                    <a:pt x="69952" y="19431"/>
                    <a:pt x="44577" y="15774"/>
                    <a:pt x="14402" y="5944"/>
                  </a:cubicBezTo>
                  <a:close/>
                </a:path>
              </a:pathLst>
            </a:custGeom>
            <a:solidFill>
              <a:srgbClr val="FFFFFF"/>
            </a:solidFill>
            <a:ln w="2286" cap="flat">
              <a:noFill/>
              <a:prstDash val="solid"/>
              <a:miter/>
            </a:ln>
          </p:spPr>
          <p:txBody>
            <a:bodyPr rtlCol="0" anchor="ctr"/>
            <a:lstStyle/>
            <a:p>
              <a:endParaRPr lang="en-US"/>
            </a:p>
          </p:txBody>
        </p:sp>
        <p:sp>
          <p:nvSpPr>
            <p:cNvPr id="64" name="Freeform 122">
              <a:extLst>
                <a:ext uri="{FF2B5EF4-FFF2-40B4-BE49-F238E27FC236}">
                  <a16:creationId xmlns:a16="http://schemas.microsoft.com/office/drawing/2014/main" id="{B884909A-9A95-3487-71D7-4B94D76C0EC3}"/>
                </a:ext>
              </a:extLst>
            </p:cNvPr>
            <p:cNvSpPr/>
            <p:nvPr/>
          </p:nvSpPr>
          <p:spPr>
            <a:xfrm>
              <a:off x="2881884" y="6187744"/>
              <a:ext cx="4800" cy="228"/>
            </a:xfrm>
            <a:custGeom>
              <a:avLst/>
              <a:gdLst>
                <a:gd name="connsiteX0" fmla="*/ 4801 w 4800"/>
                <a:gd name="connsiteY0" fmla="*/ 228 h 228"/>
                <a:gd name="connsiteX1" fmla="*/ 0 w 4800"/>
                <a:gd name="connsiteY1" fmla="*/ 0 h 228"/>
                <a:gd name="connsiteX2" fmla="*/ 4801 w 4800"/>
                <a:gd name="connsiteY2" fmla="*/ 228 h 228"/>
              </a:gdLst>
              <a:ahLst/>
              <a:cxnLst>
                <a:cxn ang="0">
                  <a:pos x="connsiteX0" y="connsiteY0"/>
                </a:cxn>
                <a:cxn ang="0">
                  <a:pos x="connsiteX1" y="connsiteY1"/>
                </a:cxn>
                <a:cxn ang="0">
                  <a:pos x="connsiteX2" y="connsiteY2"/>
                </a:cxn>
              </a:cxnLst>
              <a:rect l="l" t="t" r="r" b="b"/>
              <a:pathLst>
                <a:path w="4800" h="228">
                  <a:moveTo>
                    <a:pt x="4801" y="228"/>
                  </a:moveTo>
                  <a:cubicBezTo>
                    <a:pt x="3200" y="228"/>
                    <a:pt x="1600" y="228"/>
                    <a:pt x="0" y="0"/>
                  </a:cubicBezTo>
                  <a:cubicBezTo>
                    <a:pt x="1600" y="228"/>
                    <a:pt x="3200" y="228"/>
                    <a:pt x="4801" y="228"/>
                  </a:cubicBezTo>
                  <a:close/>
                </a:path>
              </a:pathLst>
            </a:custGeom>
            <a:solidFill>
              <a:srgbClr val="FFFFFF"/>
            </a:solidFill>
            <a:ln w="2286" cap="flat">
              <a:noFill/>
              <a:prstDash val="solid"/>
              <a:miter/>
            </a:ln>
          </p:spPr>
          <p:txBody>
            <a:bodyPr rtlCol="0" anchor="ctr"/>
            <a:lstStyle/>
            <a:p>
              <a:endParaRPr lang="en-US"/>
            </a:p>
          </p:txBody>
        </p:sp>
        <p:sp>
          <p:nvSpPr>
            <p:cNvPr id="65" name="Freeform 123">
              <a:extLst>
                <a:ext uri="{FF2B5EF4-FFF2-40B4-BE49-F238E27FC236}">
                  <a16:creationId xmlns:a16="http://schemas.microsoft.com/office/drawing/2014/main" id="{BD1A1807-409A-808A-C498-106663F0BD90}"/>
                </a:ext>
              </a:extLst>
            </p:cNvPr>
            <p:cNvSpPr/>
            <p:nvPr/>
          </p:nvSpPr>
          <p:spPr>
            <a:xfrm>
              <a:off x="3668039" y="5702198"/>
              <a:ext cx="21945" cy="2057"/>
            </a:xfrm>
            <a:custGeom>
              <a:avLst/>
              <a:gdLst>
                <a:gd name="connsiteX0" fmla="*/ 0 w 21945"/>
                <a:gd name="connsiteY0" fmla="*/ 0 h 2057"/>
                <a:gd name="connsiteX1" fmla="*/ 21946 w 21945"/>
                <a:gd name="connsiteY1" fmla="*/ 2058 h 2057"/>
                <a:gd name="connsiteX2" fmla="*/ 0 w 21945"/>
                <a:gd name="connsiteY2" fmla="*/ 0 h 2057"/>
              </a:gdLst>
              <a:ahLst/>
              <a:cxnLst>
                <a:cxn ang="0">
                  <a:pos x="connsiteX0" y="connsiteY0"/>
                </a:cxn>
                <a:cxn ang="0">
                  <a:pos x="connsiteX1" y="connsiteY1"/>
                </a:cxn>
                <a:cxn ang="0">
                  <a:pos x="connsiteX2" y="connsiteY2"/>
                </a:cxn>
              </a:cxnLst>
              <a:rect l="l" t="t" r="r" b="b"/>
              <a:pathLst>
                <a:path w="21945" h="2057">
                  <a:moveTo>
                    <a:pt x="0" y="0"/>
                  </a:moveTo>
                  <a:cubicBezTo>
                    <a:pt x="7315" y="0"/>
                    <a:pt x="14630" y="915"/>
                    <a:pt x="21946" y="2058"/>
                  </a:cubicBezTo>
                  <a:cubicBezTo>
                    <a:pt x="14402" y="686"/>
                    <a:pt x="7087" y="0"/>
                    <a:pt x="0" y="0"/>
                  </a:cubicBezTo>
                  <a:close/>
                </a:path>
              </a:pathLst>
            </a:custGeom>
            <a:solidFill>
              <a:srgbClr val="FFFFFF"/>
            </a:solidFill>
            <a:ln w="2286" cap="flat">
              <a:noFill/>
              <a:prstDash val="solid"/>
              <a:miter/>
            </a:ln>
          </p:spPr>
          <p:txBody>
            <a:bodyPr rtlCol="0" anchor="ctr"/>
            <a:lstStyle/>
            <a:p>
              <a:endParaRPr lang="en-US"/>
            </a:p>
          </p:txBody>
        </p:sp>
        <p:sp>
          <p:nvSpPr>
            <p:cNvPr id="66" name="Freeform 124">
              <a:extLst>
                <a:ext uri="{FF2B5EF4-FFF2-40B4-BE49-F238E27FC236}">
                  <a16:creationId xmlns:a16="http://schemas.microsoft.com/office/drawing/2014/main" id="{861EEC68-EE9B-DF9C-8760-06A6B2F4E17D}"/>
                </a:ext>
              </a:extLst>
            </p:cNvPr>
            <p:cNvSpPr/>
            <p:nvPr/>
          </p:nvSpPr>
          <p:spPr>
            <a:xfrm>
              <a:off x="3605174" y="5706541"/>
              <a:ext cx="27203" cy="10744"/>
            </a:xfrm>
            <a:custGeom>
              <a:avLst/>
              <a:gdLst>
                <a:gd name="connsiteX0" fmla="*/ 0 w 27203"/>
                <a:gd name="connsiteY0" fmla="*/ 10744 h 10744"/>
                <a:gd name="connsiteX1" fmla="*/ 27203 w 27203"/>
                <a:gd name="connsiteY1" fmla="*/ 0 h 10744"/>
                <a:gd name="connsiteX2" fmla="*/ 0 w 27203"/>
                <a:gd name="connsiteY2" fmla="*/ 10744 h 10744"/>
              </a:gdLst>
              <a:ahLst/>
              <a:cxnLst>
                <a:cxn ang="0">
                  <a:pos x="connsiteX0" y="connsiteY0"/>
                </a:cxn>
                <a:cxn ang="0">
                  <a:pos x="connsiteX1" y="connsiteY1"/>
                </a:cxn>
                <a:cxn ang="0">
                  <a:pos x="connsiteX2" y="connsiteY2"/>
                </a:cxn>
              </a:cxnLst>
              <a:rect l="l" t="t" r="r" b="b"/>
              <a:pathLst>
                <a:path w="27203" h="10744">
                  <a:moveTo>
                    <a:pt x="0" y="10744"/>
                  </a:moveTo>
                  <a:cubicBezTo>
                    <a:pt x="8915" y="5943"/>
                    <a:pt x="17831" y="2514"/>
                    <a:pt x="27203" y="0"/>
                  </a:cubicBezTo>
                  <a:cubicBezTo>
                    <a:pt x="18059" y="2514"/>
                    <a:pt x="8915" y="6172"/>
                    <a:pt x="0" y="10744"/>
                  </a:cubicBezTo>
                  <a:close/>
                </a:path>
              </a:pathLst>
            </a:custGeom>
            <a:solidFill>
              <a:srgbClr val="FFFFFF"/>
            </a:solidFill>
            <a:ln w="2286" cap="flat">
              <a:noFill/>
              <a:prstDash val="solid"/>
              <a:miter/>
            </a:ln>
          </p:spPr>
          <p:txBody>
            <a:bodyPr rtlCol="0" anchor="ctr"/>
            <a:lstStyle/>
            <a:p>
              <a:endParaRPr lang="en-US"/>
            </a:p>
          </p:txBody>
        </p:sp>
        <p:sp>
          <p:nvSpPr>
            <p:cNvPr id="67" name="Freeform 125">
              <a:extLst>
                <a:ext uri="{FF2B5EF4-FFF2-40B4-BE49-F238E27FC236}">
                  <a16:creationId xmlns:a16="http://schemas.microsoft.com/office/drawing/2014/main" id="{31D3DBE9-68F4-BC75-8EC8-A43518A023BC}"/>
                </a:ext>
              </a:extLst>
            </p:cNvPr>
            <p:cNvSpPr/>
            <p:nvPr/>
          </p:nvSpPr>
          <p:spPr>
            <a:xfrm>
              <a:off x="3744620" y="5730316"/>
              <a:ext cx="9829" cy="11430"/>
            </a:xfrm>
            <a:custGeom>
              <a:avLst/>
              <a:gdLst>
                <a:gd name="connsiteX0" fmla="*/ 0 w 9829"/>
                <a:gd name="connsiteY0" fmla="*/ 0 h 11430"/>
                <a:gd name="connsiteX1" fmla="*/ 9830 w 9829"/>
                <a:gd name="connsiteY1" fmla="*/ 11430 h 11430"/>
                <a:gd name="connsiteX2" fmla="*/ 0 w 9829"/>
                <a:gd name="connsiteY2" fmla="*/ 0 h 11430"/>
              </a:gdLst>
              <a:ahLst/>
              <a:cxnLst>
                <a:cxn ang="0">
                  <a:pos x="connsiteX0" y="connsiteY0"/>
                </a:cxn>
                <a:cxn ang="0">
                  <a:pos x="connsiteX1" y="connsiteY1"/>
                </a:cxn>
                <a:cxn ang="0">
                  <a:pos x="connsiteX2" y="connsiteY2"/>
                </a:cxn>
              </a:cxnLst>
              <a:rect l="l" t="t" r="r" b="b"/>
              <a:pathLst>
                <a:path w="9829" h="11430">
                  <a:moveTo>
                    <a:pt x="0" y="0"/>
                  </a:moveTo>
                  <a:cubicBezTo>
                    <a:pt x="3429" y="3429"/>
                    <a:pt x="6858" y="7315"/>
                    <a:pt x="9830" y="11430"/>
                  </a:cubicBezTo>
                  <a:cubicBezTo>
                    <a:pt x="6629" y="7315"/>
                    <a:pt x="3429" y="3658"/>
                    <a:pt x="0" y="0"/>
                  </a:cubicBezTo>
                  <a:close/>
                </a:path>
              </a:pathLst>
            </a:custGeom>
            <a:solidFill>
              <a:srgbClr val="FFFFFF"/>
            </a:solidFill>
            <a:ln w="2286" cap="flat">
              <a:noFill/>
              <a:prstDash val="solid"/>
              <a:miter/>
            </a:ln>
          </p:spPr>
          <p:txBody>
            <a:bodyPr rtlCol="0" anchor="ctr"/>
            <a:lstStyle/>
            <a:p>
              <a:endParaRPr lang="en-US"/>
            </a:p>
          </p:txBody>
        </p:sp>
        <p:sp>
          <p:nvSpPr>
            <p:cNvPr id="68" name="Freeform 126">
              <a:extLst>
                <a:ext uri="{FF2B5EF4-FFF2-40B4-BE49-F238E27FC236}">
                  <a16:creationId xmlns:a16="http://schemas.microsoft.com/office/drawing/2014/main" id="{ACA1C5AC-DA55-C57F-3305-06A886DB1259}"/>
                </a:ext>
              </a:extLst>
            </p:cNvPr>
            <p:cNvSpPr/>
            <p:nvPr/>
          </p:nvSpPr>
          <p:spPr>
            <a:xfrm>
              <a:off x="3754221" y="5741746"/>
              <a:ext cx="6400" cy="9829"/>
            </a:xfrm>
            <a:custGeom>
              <a:avLst/>
              <a:gdLst>
                <a:gd name="connsiteX0" fmla="*/ 0 w 6400"/>
                <a:gd name="connsiteY0" fmla="*/ 0 h 9829"/>
                <a:gd name="connsiteX1" fmla="*/ 6401 w 6400"/>
                <a:gd name="connsiteY1" fmla="*/ 9830 h 9829"/>
                <a:gd name="connsiteX2" fmla="*/ 0 w 6400"/>
                <a:gd name="connsiteY2" fmla="*/ 0 h 9829"/>
              </a:gdLst>
              <a:ahLst/>
              <a:cxnLst>
                <a:cxn ang="0">
                  <a:pos x="connsiteX0" y="connsiteY0"/>
                </a:cxn>
                <a:cxn ang="0">
                  <a:pos x="connsiteX1" y="connsiteY1"/>
                </a:cxn>
                <a:cxn ang="0">
                  <a:pos x="connsiteX2" y="connsiteY2"/>
                </a:cxn>
              </a:cxnLst>
              <a:rect l="l" t="t" r="r" b="b"/>
              <a:pathLst>
                <a:path w="6400" h="9829">
                  <a:moveTo>
                    <a:pt x="0" y="0"/>
                  </a:moveTo>
                  <a:cubicBezTo>
                    <a:pt x="2286" y="3201"/>
                    <a:pt x="4343" y="6401"/>
                    <a:pt x="6401" y="9830"/>
                  </a:cubicBezTo>
                  <a:cubicBezTo>
                    <a:pt x="4343" y="6630"/>
                    <a:pt x="2286" y="3201"/>
                    <a:pt x="0" y="0"/>
                  </a:cubicBezTo>
                  <a:close/>
                </a:path>
              </a:pathLst>
            </a:custGeom>
            <a:solidFill>
              <a:srgbClr val="FFFFFF"/>
            </a:solidFill>
            <a:ln w="2286" cap="flat">
              <a:noFill/>
              <a:prstDash val="solid"/>
              <a:miter/>
            </a:ln>
          </p:spPr>
          <p:txBody>
            <a:bodyPr rtlCol="0" anchor="ctr"/>
            <a:lstStyle/>
            <a:p>
              <a:endParaRPr lang="en-US"/>
            </a:p>
          </p:txBody>
        </p:sp>
        <p:sp>
          <p:nvSpPr>
            <p:cNvPr id="69" name="Freeform 127">
              <a:extLst>
                <a:ext uri="{FF2B5EF4-FFF2-40B4-BE49-F238E27FC236}">
                  <a16:creationId xmlns:a16="http://schemas.microsoft.com/office/drawing/2014/main" id="{258C829A-3A19-A84F-F214-48F36D3C2148}"/>
                </a:ext>
              </a:extLst>
            </p:cNvPr>
            <p:cNvSpPr/>
            <p:nvPr/>
          </p:nvSpPr>
          <p:spPr>
            <a:xfrm>
              <a:off x="3512362" y="5742203"/>
              <a:ext cx="3657" cy="2514"/>
            </a:xfrm>
            <a:custGeom>
              <a:avLst/>
              <a:gdLst>
                <a:gd name="connsiteX0" fmla="*/ 0 w 3657"/>
                <a:gd name="connsiteY0" fmla="*/ 0 h 2514"/>
                <a:gd name="connsiteX1" fmla="*/ 3658 w 3657"/>
                <a:gd name="connsiteY1" fmla="*/ 2515 h 2514"/>
                <a:gd name="connsiteX2" fmla="*/ 0 w 3657"/>
                <a:gd name="connsiteY2" fmla="*/ 0 h 2514"/>
              </a:gdLst>
              <a:ahLst/>
              <a:cxnLst>
                <a:cxn ang="0">
                  <a:pos x="connsiteX0" y="connsiteY0"/>
                </a:cxn>
                <a:cxn ang="0">
                  <a:pos x="connsiteX1" y="connsiteY1"/>
                </a:cxn>
                <a:cxn ang="0">
                  <a:pos x="connsiteX2" y="connsiteY2"/>
                </a:cxn>
              </a:cxnLst>
              <a:rect l="l" t="t" r="r" b="b"/>
              <a:pathLst>
                <a:path w="3657" h="2514">
                  <a:moveTo>
                    <a:pt x="0" y="0"/>
                  </a:moveTo>
                  <a:cubicBezTo>
                    <a:pt x="1143" y="915"/>
                    <a:pt x="2286" y="1829"/>
                    <a:pt x="3658" y="2515"/>
                  </a:cubicBezTo>
                  <a:cubicBezTo>
                    <a:pt x="2286" y="1829"/>
                    <a:pt x="1143" y="915"/>
                    <a:pt x="0" y="0"/>
                  </a:cubicBezTo>
                  <a:close/>
                </a:path>
              </a:pathLst>
            </a:custGeom>
            <a:solidFill>
              <a:srgbClr val="FFFFFF"/>
            </a:solidFill>
            <a:ln w="2286" cap="flat">
              <a:noFill/>
              <a:prstDash val="solid"/>
              <a:miter/>
            </a:ln>
          </p:spPr>
          <p:txBody>
            <a:bodyPr rtlCol="0" anchor="ctr"/>
            <a:lstStyle/>
            <a:p>
              <a:endParaRPr lang="en-US"/>
            </a:p>
          </p:txBody>
        </p:sp>
        <p:sp>
          <p:nvSpPr>
            <p:cNvPr id="70" name="Freeform 128">
              <a:extLst>
                <a:ext uri="{FF2B5EF4-FFF2-40B4-BE49-F238E27FC236}">
                  <a16:creationId xmlns:a16="http://schemas.microsoft.com/office/drawing/2014/main" id="{704CCF3F-540E-73F6-5D16-21A7DAE7E7B1}"/>
                </a:ext>
              </a:extLst>
            </p:cNvPr>
            <p:cNvSpPr/>
            <p:nvPr/>
          </p:nvSpPr>
          <p:spPr>
            <a:xfrm>
              <a:off x="3501161" y="5978575"/>
              <a:ext cx="1371" cy="14630"/>
            </a:xfrm>
            <a:custGeom>
              <a:avLst/>
              <a:gdLst>
                <a:gd name="connsiteX0" fmla="*/ 1372 w 1371"/>
                <a:gd name="connsiteY0" fmla="*/ 0 h 14630"/>
                <a:gd name="connsiteX1" fmla="*/ 0 w 1371"/>
                <a:gd name="connsiteY1" fmla="*/ 14630 h 14630"/>
                <a:gd name="connsiteX2" fmla="*/ 1372 w 1371"/>
                <a:gd name="connsiteY2" fmla="*/ 0 h 14630"/>
              </a:gdLst>
              <a:ahLst/>
              <a:cxnLst>
                <a:cxn ang="0">
                  <a:pos x="connsiteX0" y="connsiteY0"/>
                </a:cxn>
                <a:cxn ang="0">
                  <a:pos x="connsiteX1" y="connsiteY1"/>
                </a:cxn>
                <a:cxn ang="0">
                  <a:pos x="connsiteX2" y="connsiteY2"/>
                </a:cxn>
              </a:cxnLst>
              <a:rect l="l" t="t" r="r" b="b"/>
              <a:pathLst>
                <a:path w="1371" h="14630">
                  <a:moveTo>
                    <a:pt x="1372" y="0"/>
                  </a:moveTo>
                  <a:cubicBezTo>
                    <a:pt x="686" y="4800"/>
                    <a:pt x="229" y="9830"/>
                    <a:pt x="0" y="14630"/>
                  </a:cubicBezTo>
                  <a:cubicBezTo>
                    <a:pt x="229" y="9601"/>
                    <a:pt x="914" y="4800"/>
                    <a:pt x="1372" y="0"/>
                  </a:cubicBezTo>
                  <a:close/>
                </a:path>
              </a:pathLst>
            </a:custGeom>
            <a:solidFill>
              <a:srgbClr val="FFFFFF"/>
            </a:solidFill>
            <a:ln w="2286" cap="flat">
              <a:noFill/>
              <a:prstDash val="solid"/>
              <a:miter/>
            </a:ln>
          </p:spPr>
          <p:txBody>
            <a:bodyPr rtlCol="0" anchor="ctr"/>
            <a:lstStyle/>
            <a:p>
              <a:endParaRPr lang="en-US"/>
            </a:p>
          </p:txBody>
        </p:sp>
        <p:sp>
          <p:nvSpPr>
            <p:cNvPr id="71" name="Freeform 129">
              <a:extLst>
                <a:ext uri="{FF2B5EF4-FFF2-40B4-BE49-F238E27FC236}">
                  <a16:creationId xmlns:a16="http://schemas.microsoft.com/office/drawing/2014/main" id="{0AB5314E-9958-91F2-42F0-31927CDD45B8}"/>
                </a:ext>
              </a:extLst>
            </p:cNvPr>
            <p:cNvSpPr/>
            <p:nvPr/>
          </p:nvSpPr>
          <p:spPr>
            <a:xfrm>
              <a:off x="3501390" y="5671108"/>
              <a:ext cx="2286" cy="25374"/>
            </a:xfrm>
            <a:custGeom>
              <a:avLst/>
              <a:gdLst>
                <a:gd name="connsiteX0" fmla="*/ 2286 w 2286"/>
                <a:gd name="connsiteY0" fmla="*/ 0 h 25374"/>
                <a:gd name="connsiteX1" fmla="*/ 0 w 2286"/>
                <a:gd name="connsiteY1" fmla="*/ 25374 h 25374"/>
                <a:gd name="connsiteX2" fmla="*/ 2286 w 2286"/>
                <a:gd name="connsiteY2" fmla="*/ 0 h 25374"/>
              </a:gdLst>
              <a:ahLst/>
              <a:cxnLst>
                <a:cxn ang="0">
                  <a:pos x="connsiteX0" y="connsiteY0"/>
                </a:cxn>
                <a:cxn ang="0">
                  <a:pos x="connsiteX1" y="connsiteY1"/>
                </a:cxn>
                <a:cxn ang="0">
                  <a:pos x="connsiteX2" y="connsiteY2"/>
                </a:cxn>
              </a:cxnLst>
              <a:rect l="l" t="t" r="r" b="b"/>
              <a:pathLst>
                <a:path w="2286" h="25374">
                  <a:moveTo>
                    <a:pt x="2286" y="0"/>
                  </a:moveTo>
                  <a:cubicBezTo>
                    <a:pt x="1829" y="8458"/>
                    <a:pt x="914" y="16916"/>
                    <a:pt x="0" y="25374"/>
                  </a:cubicBezTo>
                  <a:cubicBezTo>
                    <a:pt x="914" y="16916"/>
                    <a:pt x="1829" y="8458"/>
                    <a:pt x="2286" y="0"/>
                  </a:cubicBezTo>
                  <a:close/>
                </a:path>
              </a:pathLst>
            </a:custGeom>
            <a:solidFill>
              <a:srgbClr val="FFFFFF"/>
            </a:solidFill>
            <a:ln w="2286" cap="flat">
              <a:noFill/>
              <a:prstDash val="solid"/>
              <a:miter/>
            </a:ln>
          </p:spPr>
          <p:txBody>
            <a:bodyPr rtlCol="0" anchor="ctr"/>
            <a:lstStyle/>
            <a:p>
              <a:endParaRPr lang="en-US"/>
            </a:p>
          </p:txBody>
        </p:sp>
        <p:sp>
          <p:nvSpPr>
            <p:cNvPr id="72" name="Freeform 130">
              <a:extLst>
                <a:ext uri="{FF2B5EF4-FFF2-40B4-BE49-F238E27FC236}">
                  <a16:creationId xmlns:a16="http://schemas.microsoft.com/office/drawing/2014/main" id="{F72C2D06-87C9-5A93-C65B-AFD09B5F18E9}"/>
                </a:ext>
              </a:extLst>
            </p:cNvPr>
            <p:cNvSpPr/>
            <p:nvPr/>
          </p:nvSpPr>
          <p:spPr>
            <a:xfrm>
              <a:off x="3537966" y="5923940"/>
              <a:ext cx="7772" cy="914"/>
            </a:xfrm>
            <a:custGeom>
              <a:avLst/>
              <a:gdLst>
                <a:gd name="connsiteX0" fmla="*/ 7772 w 7772"/>
                <a:gd name="connsiteY0" fmla="*/ 0 h 914"/>
                <a:gd name="connsiteX1" fmla="*/ 0 w 7772"/>
                <a:gd name="connsiteY1" fmla="*/ 915 h 914"/>
                <a:gd name="connsiteX2" fmla="*/ 7772 w 7772"/>
                <a:gd name="connsiteY2" fmla="*/ 0 h 914"/>
              </a:gdLst>
              <a:ahLst/>
              <a:cxnLst>
                <a:cxn ang="0">
                  <a:pos x="connsiteX0" y="connsiteY0"/>
                </a:cxn>
                <a:cxn ang="0">
                  <a:pos x="connsiteX1" y="connsiteY1"/>
                </a:cxn>
                <a:cxn ang="0">
                  <a:pos x="connsiteX2" y="connsiteY2"/>
                </a:cxn>
              </a:cxnLst>
              <a:rect l="l" t="t" r="r" b="b"/>
              <a:pathLst>
                <a:path w="7772" h="914">
                  <a:moveTo>
                    <a:pt x="7772" y="0"/>
                  </a:moveTo>
                  <a:cubicBezTo>
                    <a:pt x="5258" y="229"/>
                    <a:pt x="2515" y="686"/>
                    <a:pt x="0" y="915"/>
                  </a:cubicBezTo>
                  <a:cubicBezTo>
                    <a:pt x="2515" y="686"/>
                    <a:pt x="5258" y="229"/>
                    <a:pt x="7772" y="0"/>
                  </a:cubicBezTo>
                  <a:close/>
                </a:path>
              </a:pathLst>
            </a:custGeom>
            <a:solidFill>
              <a:srgbClr val="FFFFFF"/>
            </a:solidFill>
            <a:ln w="2286" cap="flat">
              <a:noFill/>
              <a:prstDash val="solid"/>
              <a:miter/>
            </a:ln>
          </p:spPr>
          <p:txBody>
            <a:bodyPr rtlCol="0" anchor="ctr"/>
            <a:lstStyle/>
            <a:p>
              <a:endParaRPr lang="en-US"/>
            </a:p>
          </p:txBody>
        </p:sp>
        <p:sp>
          <p:nvSpPr>
            <p:cNvPr id="73" name="Freeform 131">
              <a:extLst>
                <a:ext uri="{FF2B5EF4-FFF2-40B4-BE49-F238E27FC236}">
                  <a16:creationId xmlns:a16="http://schemas.microsoft.com/office/drawing/2014/main" id="{218A3698-265A-492E-58EA-0CB8B9D14518}"/>
                </a:ext>
              </a:extLst>
            </p:cNvPr>
            <p:cNvSpPr/>
            <p:nvPr/>
          </p:nvSpPr>
          <p:spPr>
            <a:xfrm>
              <a:off x="3511677" y="5934227"/>
              <a:ext cx="3429" cy="4114"/>
            </a:xfrm>
            <a:custGeom>
              <a:avLst/>
              <a:gdLst>
                <a:gd name="connsiteX0" fmla="*/ 3429 w 3429"/>
                <a:gd name="connsiteY0" fmla="*/ 0 h 4114"/>
                <a:gd name="connsiteX1" fmla="*/ 0 w 3429"/>
                <a:gd name="connsiteY1" fmla="*/ 4115 h 4114"/>
                <a:gd name="connsiteX2" fmla="*/ 3429 w 3429"/>
                <a:gd name="connsiteY2" fmla="*/ 0 h 4114"/>
              </a:gdLst>
              <a:ahLst/>
              <a:cxnLst>
                <a:cxn ang="0">
                  <a:pos x="connsiteX0" y="connsiteY0"/>
                </a:cxn>
                <a:cxn ang="0">
                  <a:pos x="connsiteX1" y="connsiteY1"/>
                </a:cxn>
                <a:cxn ang="0">
                  <a:pos x="connsiteX2" y="connsiteY2"/>
                </a:cxn>
              </a:cxnLst>
              <a:rect l="l" t="t" r="r" b="b"/>
              <a:pathLst>
                <a:path w="3429" h="4114">
                  <a:moveTo>
                    <a:pt x="3429" y="0"/>
                  </a:moveTo>
                  <a:cubicBezTo>
                    <a:pt x="2057" y="1143"/>
                    <a:pt x="914" y="2515"/>
                    <a:pt x="0" y="4115"/>
                  </a:cubicBezTo>
                  <a:cubicBezTo>
                    <a:pt x="1143" y="2515"/>
                    <a:pt x="2286" y="1143"/>
                    <a:pt x="3429" y="0"/>
                  </a:cubicBezTo>
                  <a:close/>
                </a:path>
              </a:pathLst>
            </a:custGeom>
            <a:solidFill>
              <a:srgbClr val="FFFFFF"/>
            </a:solidFill>
            <a:ln w="2286" cap="flat">
              <a:noFill/>
              <a:prstDash val="solid"/>
              <a:miter/>
            </a:ln>
          </p:spPr>
          <p:txBody>
            <a:bodyPr rtlCol="0" anchor="ctr"/>
            <a:lstStyle/>
            <a:p>
              <a:endParaRPr lang="en-US"/>
            </a:p>
          </p:txBody>
        </p:sp>
        <p:sp>
          <p:nvSpPr>
            <p:cNvPr id="74" name="Freeform 132">
              <a:extLst>
                <a:ext uri="{FF2B5EF4-FFF2-40B4-BE49-F238E27FC236}">
                  <a16:creationId xmlns:a16="http://schemas.microsoft.com/office/drawing/2014/main" id="{07E10A1C-5F23-5605-956C-3E0E66F5EB69}"/>
                </a:ext>
              </a:extLst>
            </p:cNvPr>
            <p:cNvSpPr/>
            <p:nvPr/>
          </p:nvSpPr>
          <p:spPr>
            <a:xfrm>
              <a:off x="2829763" y="6185687"/>
              <a:ext cx="3429" cy="228"/>
            </a:xfrm>
            <a:custGeom>
              <a:avLst/>
              <a:gdLst>
                <a:gd name="connsiteX0" fmla="*/ 3429 w 3429"/>
                <a:gd name="connsiteY0" fmla="*/ 229 h 228"/>
                <a:gd name="connsiteX1" fmla="*/ 0 w 3429"/>
                <a:gd name="connsiteY1" fmla="*/ 0 h 228"/>
                <a:gd name="connsiteX2" fmla="*/ 3429 w 3429"/>
                <a:gd name="connsiteY2" fmla="*/ 229 h 228"/>
              </a:gdLst>
              <a:ahLst/>
              <a:cxnLst>
                <a:cxn ang="0">
                  <a:pos x="connsiteX0" y="connsiteY0"/>
                </a:cxn>
                <a:cxn ang="0">
                  <a:pos x="connsiteX1" y="connsiteY1"/>
                </a:cxn>
                <a:cxn ang="0">
                  <a:pos x="connsiteX2" y="connsiteY2"/>
                </a:cxn>
              </a:cxnLst>
              <a:rect l="l" t="t" r="r" b="b"/>
              <a:pathLst>
                <a:path w="3429" h="228">
                  <a:moveTo>
                    <a:pt x="3429" y="229"/>
                  </a:moveTo>
                  <a:cubicBezTo>
                    <a:pt x="2286" y="229"/>
                    <a:pt x="1143" y="0"/>
                    <a:pt x="0" y="0"/>
                  </a:cubicBezTo>
                  <a:cubicBezTo>
                    <a:pt x="1143" y="0"/>
                    <a:pt x="2286" y="229"/>
                    <a:pt x="3429" y="229"/>
                  </a:cubicBezTo>
                  <a:close/>
                </a:path>
              </a:pathLst>
            </a:custGeom>
            <a:solidFill>
              <a:srgbClr val="FFFFFF"/>
            </a:solidFill>
            <a:ln w="2286" cap="flat">
              <a:noFill/>
              <a:prstDash val="solid"/>
              <a:miter/>
            </a:ln>
          </p:spPr>
          <p:txBody>
            <a:bodyPr rtlCol="0" anchor="ctr"/>
            <a:lstStyle/>
            <a:p>
              <a:endParaRPr lang="en-US"/>
            </a:p>
          </p:txBody>
        </p:sp>
        <p:sp>
          <p:nvSpPr>
            <p:cNvPr id="75" name="Freeform 133">
              <a:extLst>
                <a:ext uri="{FF2B5EF4-FFF2-40B4-BE49-F238E27FC236}">
                  <a16:creationId xmlns:a16="http://schemas.microsoft.com/office/drawing/2014/main" id="{91CDE437-CD1A-3D77-10D9-7F53363B2B86}"/>
                </a:ext>
              </a:extLst>
            </p:cNvPr>
            <p:cNvSpPr/>
            <p:nvPr/>
          </p:nvSpPr>
          <p:spPr>
            <a:xfrm>
              <a:off x="3765880" y="5762777"/>
              <a:ext cx="2971" cy="8001"/>
            </a:xfrm>
            <a:custGeom>
              <a:avLst/>
              <a:gdLst>
                <a:gd name="connsiteX0" fmla="*/ 0 w 2971"/>
                <a:gd name="connsiteY0" fmla="*/ 0 h 8001"/>
                <a:gd name="connsiteX1" fmla="*/ 2972 w 2971"/>
                <a:gd name="connsiteY1" fmla="*/ 8001 h 8001"/>
                <a:gd name="connsiteX2" fmla="*/ 0 w 2971"/>
                <a:gd name="connsiteY2" fmla="*/ 0 h 8001"/>
              </a:gdLst>
              <a:ahLst/>
              <a:cxnLst>
                <a:cxn ang="0">
                  <a:pos x="connsiteX0" y="connsiteY0"/>
                </a:cxn>
                <a:cxn ang="0">
                  <a:pos x="connsiteX1" y="connsiteY1"/>
                </a:cxn>
                <a:cxn ang="0">
                  <a:pos x="connsiteX2" y="connsiteY2"/>
                </a:cxn>
              </a:cxnLst>
              <a:rect l="l" t="t" r="r" b="b"/>
              <a:pathLst>
                <a:path w="2971" h="8001">
                  <a:moveTo>
                    <a:pt x="0" y="0"/>
                  </a:moveTo>
                  <a:cubicBezTo>
                    <a:pt x="1143" y="2515"/>
                    <a:pt x="2057" y="5258"/>
                    <a:pt x="2972" y="8001"/>
                  </a:cubicBezTo>
                  <a:cubicBezTo>
                    <a:pt x="2057" y="5258"/>
                    <a:pt x="1143" y="2744"/>
                    <a:pt x="0" y="0"/>
                  </a:cubicBezTo>
                  <a:close/>
                </a:path>
              </a:pathLst>
            </a:custGeom>
            <a:solidFill>
              <a:srgbClr val="FFFFFF"/>
            </a:solidFill>
            <a:ln w="2286" cap="flat">
              <a:noFill/>
              <a:prstDash val="solid"/>
              <a:miter/>
            </a:ln>
          </p:spPr>
          <p:txBody>
            <a:bodyPr rtlCol="0" anchor="ctr"/>
            <a:lstStyle/>
            <a:p>
              <a:endParaRPr lang="en-US"/>
            </a:p>
          </p:txBody>
        </p:sp>
        <p:sp>
          <p:nvSpPr>
            <p:cNvPr id="76" name="Freeform 134">
              <a:extLst>
                <a:ext uri="{FF2B5EF4-FFF2-40B4-BE49-F238E27FC236}">
                  <a16:creationId xmlns:a16="http://schemas.microsoft.com/office/drawing/2014/main" id="{F0E1C631-B352-69E6-985E-DB9FBCED6486}"/>
                </a:ext>
              </a:extLst>
            </p:cNvPr>
            <p:cNvSpPr/>
            <p:nvPr/>
          </p:nvSpPr>
          <p:spPr>
            <a:xfrm>
              <a:off x="3762451" y="5755462"/>
              <a:ext cx="3429" cy="7543"/>
            </a:xfrm>
            <a:custGeom>
              <a:avLst/>
              <a:gdLst>
                <a:gd name="connsiteX0" fmla="*/ 0 w 3429"/>
                <a:gd name="connsiteY0" fmla="*/ 0 h 7543"/>
                <a:gd name="connsiteX1" fmla="*/ 3429 w 3429"/>
                <a:gd name="connsiteY1" fmla="*/ 7544 h 7543"/>
                <a:gd name="connsiteX2" fmla="*/ 0 w 3429"/>
                <a:gd name="connsiteY2" fmla="*/ 0 h 7543"/>
              </a:gdLst>
              <a:ahLst/>
              <a:cxnLst>
                <a:cxn ang="0">
                  <a:pos x="connsiteX0" y="connsiteY0"/>
                </a:cxn>
                <a:cxn ang="0">
                  <a:pos x="connsiteX1" y="connsiteY1"/>
                </a:cxn>
                <a:cxn ang="0">
                  <a:pos x="connsiteX2" y="connsiteY2"/>
                </a:cxn>
              </a:cxnLst>
              <a:rect l="l" t="t" r="r" b="b"/>
              <a:pathLst>
                <a:path w="3429" h="7543">
                  <a:moveTo>
                    <a:pt x="0" y="0"/>
                  </a:moveTo>
                  <a:cubicBezTo>
                    <a:pt x="1143" y="2515"/>
                    <a:pt x="2286" y="5029"/>
                    <a:pt x="3429" y="7544"/>
                  </a:cubicBezTo>
                  <a:cubicBezTo>
                    <a:pt x="2286" y="4801"/>
                    <a:pt x="1143" y="2286"/>
                    <a:pt x="0" y="0"/>
                  </a:cubicBezTo>
                  <a:close/>
                </a:path>
              </a:pathLst>
            </a:custGeom>
            <a:solidFill>
              <a:srgbClr val="FFFFFF"/>
            </a:solidFill>
            <a:ln w="2286" cap="flat">
              <a:noFill/>
              <a:prstDash val="solid"/>
              <a:miter/>
            </a:ln>
          </p:spPr>
          <p:txBody>
            <a:bodyPr rtlCol="0" anchor="ctr"/>
            <a:lstStyle/>
            <a:p>
              <a:endParaRPr lang="en-US"/>
            </a:p>
          </p:txBody>
        </p:sp>
        <p:sp>
          <p:nvSpPr>
            <p:cNvPr id="77" name="Freeform 135">
              <a:extLst>
                <a:ext uri="{FF2B5EF4-FFF2-40B4-BE49-F238E27FC236}">
                  <a16:creationId xmlns:a16="http://schemas.microsoft.com/office/drawing/2014/main" id="{06133162-0E8A-D852-B52E-116FC74053C8}"/>
                </a:ext>
              </a:extLst>
            </p:cNvPr>
            <p:cNvSpPr/>
            <p:nvPr/>
          </p:nvSpPr>
          <p:spPr>
            <a:xfrm>
              <a:off x="3769995" y="5775121"/>
              <a:ext cx="3657" cy="18059"/>
            </a:xfrm>
            <a:custGeom>
              <a:avLst/>
              <a:gdLst>
                <a:gd name="connsiteX0" fmla="*/ 0 w 3657"/>
                <a:gd name="connsiteY0" fmla="*/ 0 h 18059"/>
                <a:gd name="connsiteX1" fmla="*/ 3658 w 3657"/>
                <a:gd name="connsiteY1" fmla="*/ 18059 h 18059"/>
                <a:gd name="connsiteX2" fmla="*/ 0 w 3657"/>
                <a:gd name="connsiteY2" fmla="*/ 0 h 18059"/>
              </a:gdLst>
              <a:ahLst/>
              <a:cxnLst>
                <a:cxn ang="0">
                  <a:pos x="connsiteX0" y="connsiteY0"/>
                </a:cxn>
                <a:cxn ang="0">
                  <a:pos x="connsiteX1" y="connsiteY1"/>
                </a:cxn>
                <a:cxn ang="0">
                  <a:pos x="connsiteX2" y="connsiteY2"/>
                </a:cxn>
              </a:cxnLst>
              <a:rect l="l" t="t" r="r" b="b"/>
              <a:pathLst>
                <a:path w="3657" h="18059">
                  <a:moveTo>
                    <a:pt x="0" y="0"/>
                  </a:moveTo>
                  <a:cubicBezTo>
                    <a:pt x="1600" y="5715"/>
                    <a:pt x="2972" y="11658"/>
                    <a:pt x="3658" y="18059"/>
                  </a:cubicBezTo>
                  <a:cubicBezTo>
                    <a:pt x="2972" y="11658"/>
                    <a:pt x="1600" y="5715"/>
                    <a:pt x="0" y="0"/>
                  </a:cubicBezTo>
                  <a:close/>
                </a:path>
              </a:pathLst>
            </a:custGeom>
            <a:solidFill>
              <a:srgbClr val="FFFFFF"/>
            </a:solidFill>
            <a:ln w="2286" cap="flat">
              <a:noFill/>
              <a:prstDash val="solid"/>
              <a:miter/>
            </a:ln>
          </p:spPr>
          <p:txBody>
            <a:bodyPr rtlCol="0" anchor="ctr"/>
            <a:lstStyle/>
            <a:p>
              <a:endParaRPr lang="en-US"/>
            </a:p>
          </p:txBody>
        </p:sp>
        <p:sp>
          <p:nvSpPr>
            <p:cNvPr id="78" name="Freeform 136">
              <a:extLst>
                <a:ext uri="{FF2B5EF4-FFF2-40B4-BE49-F238E27FC236}">
                  <a16:creationId xmlns:a16="http://schemas.microsoft.com/office/drawing/2014/main" id="{9F2B3DFB-62A5-A422-E451-9A3E7B026CCB}"/>
                </a:ext>
              </a:extLst>
            </p:cNvPr>
            <p:cNvSpPr/>
            <p:nvPr/>
          </p:nvSpPr>
          <p:spPr>
            <a:xfrm>
              <a:off x="3497732" y="6038469"/>
              <a:ext cx="2286" cy="23088"/>
            </a:xfrm>
            <a:custGeom>
              <a:avLst/>
              <a:gdLst>
                <a:gd name="connsiteX0" fmla="*/ 2286 w 2286"/>
                <a:gd name="connsiteY0" fmla="*/ 0 h 23088"/>
                <a:gd name="connsiteX1" fmla="*/ 0 w 2286"/>
                <a:gd name="connsiteY1" fmla="*/ 23089 h 23088"/>
                <a:gd name="connsiteX2" fmla="*/ 2286 w 2286"/>
                <a:gd name="connsiteY2" fmla="*/ 0 h 23088"/>
              </a:gdLst>
              <a:ahLst/>
              <a:cxnLst>
                <a:cxn ang="0">
                  <a:pos x="connsiteX0" y="connsiteY0"/>
                </a:cxn>
                <a:cxn ang="0">
                  <a:pos x="connsiteX1" y="connsiteY1"/>
                </a:cxn>
                <a:cxn ang="0">
                  <a:pos x="connsiteX2" y="connsiteY2"/>
                </a:cxn>
              </a:cxnLst>
              <a:rect l="l" t="t" r="r" b="b"/>
              <a:pathLst>
                <a:path w="2286" h="23088">
                  <a:moveTo>
                    <a:pt x="2286" y="0"/>
                  </a:moveTo>
                  <a:cubicBezTo>
                    <a:pt x="1829" y="7772"/>
                    <a:pt x="1143" y="15316"/>
                    <a:pt x="0" y="23089"/>
                  </a:cubicBezTo>
                  <a:cubicBezTo>
                    <a:pt x="1143" y="15316"/>
                    <a:pt x="1829" y="7772"/>
                    <a:pt x="2286" y="0"/>
                  </a:cubicBezTo>
                  <a:close/>
                </a:path>
              </a:pathLst>
            </a:custGeom>
            <a:solidFill>
              <a:srgbClr val="FFFFFF"/>
            </a:solidFill>
            <a:ln w="2286" cap="flat">
              <a:noFill/>
              <a:prstDash val="solid"/>
              <a:miter/>
            </a:ln>
          </p:spPr>
          <p:txBody>
            <a:bodyPr rtlCol="0" anchor="ctr"/>
            <a:lstStyle/>
            <a:p>
              <a:endParaRPr lang="en-US"/>
            </a:p>
          </p:txBody>
        </p:sp>
        <p:sp>
          <p:nvSpPr>
            <p:cNvPr id="79" name="Freeform 137">
              <a:extLst>
                <a:ext uri="{FF2B5EF4-FFF2-40B4-BE49-F238E27FC236}">
                  <a16:creationId xmlns:a16="http://schemas.microsoft.com/office/drawing/2014/main" id="{A66518C3-2EC0-1714-273F-725051ED0BF0}"/>
                </a:ext>
              </a:extLst>
            </p:cNvPr>
            <p:cNvSpPr/>
            <p:nvPr/>
          </p:nvSpPr>
          <p:spPr>
            <a:xfrm>
              <a:off x="2757068" y="6025210"/>
              <a:ext cx="228" cy="11658"/>
            </a:xfrm>
            <a:custGeom>
              <a:avLst/>
              <a:gdLst>
                <a:gd name="connsiteX0" fmla="*/ 229 w 228"/>
                <a:gd name="connsiteY0" fmla="*/ 11659 h 11658"/>
                <a:gd name="connsiteX1" fmla="*/ 0 w 228"/>
                <a:gd name="connsiteY1" fmla="*/ 0 h 11658"/>
                <a:gd name="connsiteX2" fmla="*/ 229 w 228"/>
                <a:gd name="connsiteY2" fmla="*/ 11659 h 11658"/>
              </a:gdLst>
              <a:ahLst/>
              <a:cxnLst>
                <a:cxn ang="0">
                  <a:pos x="connsiteX0" y="connsiteY0"/>
                </a:cxn>
                <a:cxn ang="0">
                  <a:pos x="connsiteX1" y="connsiteY1"/>
                </a:cxn>
                <a:cxn ang="0">
                  <a:pos x="connsiteX2" y="connsiteY2"/>
                </a:cxn>
              </a:cxnLst>
              <a:rect l="l" t="t" r="r" b="b"/>
              <a:pathLst>
                <a:path w="228" h="11658">
                  <a:moveTo>
                    <a:pt x="229" y="11659"/>
                  </a:moveTo>
                  <a:cubicBezTo>
                    <a:pt x="229" y="7773"/>
                    <a:pt x="229" y="3886"/>
                    <a:pt x="0" y="0"/>
                  </a:cubicBezTo>
                  <a:cubicBezTo>
                    <a:pt x="229" y="3886"/>
                    <a:pt x="229" y="7773"/>
                    <a:pt x="229" y="11659"/>
                  </a:cubicBezTo>
                  <a:close/>
                </a:path>
              </a:pathLst>
            </a:custGeom>
            <a:solidFill>
              <a:srgbClr val="FFFFFF"/>
            </a:solidFill>
            <a:ln w="2286" cap="flat">
              <a:noFill/>
              <a:prstDash val="solid"/>
              <a:miter/>
            </a:ln>
          </p:spPr>
          <p:txBody>
            <a:bodyPr rtlCol="0" anchor="ctr"/>
            <a:lstStyle/>
            <a:p>
              <a:endParaRPr lang="en-US"/>
            </a:p>
          </p:txBody>
        </p:sp>
        <p:sp>
          <p:nvSpPr>
            <p:cNvPr id="80" name="Freeform 138">
              <a:extLst>
                <a:ext uri="{FF2B5EF4-FFF2-40B4-BE49-F238E27FC236}">
                  <a16:creationId xmlns:a16="http://schemas.microsoft.com/office/drawing/2014/main" id="{0153420A-29BB-A805-0DC8-6BB9DDFCEFA4}"/>
                </a:ext>
              </a:extLst>
            </p:cNvPr>
            <p:cNvSpPr/>
            <p:nvPr/>
          </p:nvSpPr>
          <p:spPr>
            <a:xfrm>
              <a:off x="2863824" y="6187516"/>
              <a:ext cx="8915" cy="228"/>
            </a:xfrm>
            <a:custGeom>
              <a:avLst/>
              <a:gdLst>
                <a:gd name="connsiteX0" fmla="*/ 8915 w 8915"/>
                <a:gd name="connsiteY0" fmla="*/ 229 h 228"/>
                <a:gd name="connsiteX1" fmla="*/ 0 w 8915"/>
                <a:gd name="connsiteY1" fmla="*/ 0 h 228"/>
                <a:gd name="connsiteX2" fmla="*/ 8915 w 8915"/>
                <a:gd name="connsiteY2" fmla="*/ 229 h 228"/>
              </a:gdLst>
              <a:ahLst/>
              <a:cxnLst>
                <a:cxn ang="0">
                  <a:pos x="connsiteX0" y="connsiteY0"/>
                </a:cxn>
                <a:cxn ang="0">
                  <a:pos x="connsiteX1" y="connsiteY1"/>
                </a:cxn>
                <a:cxn ang="0">
                  <a:pos x="connsiteX2" y="connsiteY2"/>
                </a:cxn>
              </a:cxnLst>
              <a:rect l="l" t="t" r="r" b="b"/>
              <a:pathLst>
                <a:path w="8915" h="228">
                  <a:moveTo>
                    <a:pt x="8915" y="229"/>
                  </a:moveTo>
                  <a:cubicBezTo>
                    <a:pt x="5944" y="229"/>
                    <a:pt x="2972" y="0"/>
                    <a:pt x="0" y="0"/>
                  </a:cubicBezTo>
                  <a:cubicBezTo>
                    <a:pt x="2972" y="0"/>
                    <a:pt x="5944" y="0"/>
                    <a:pt x="8915" y="229"/>
                  </a:cubicBezTo>
                  <a:close/>
                </a:path>
              </a:pathLst>
            </a:custGeom>
            <a:solidFill>
              <a:srgbClr val="FFFFFF"/>
            </a:solidFill>
            <a:ln w="2286" cap="flat">
              <a:noFill/>
              <a:prstDash val="solid"/>
              <a:miter/>
            </a:ln>
          </p:spPr>
          <p:txBody>
            <a:bodyPr rtlCol="0" anchor="ctr"/>
            <a:lstStyle/>
            <a:p>
              <a:endParaRPr lang="en-US"/>
            </a:p>
          </p:txBody>
        </p:sp>
        <p:sp>
          <p:nvSpPr>
            <p:cNvPr id="81" name="Freeform 139">
              <a:extLst>
                <a:ext uri="{FF2B5EF4-FFF2-40B4-BE49-F238E27FC236}">
                  <a16:creationId xmlns:a16="http://schemas.microsoft.com/office/drawing/2014/main" id="{F042F22A-CB92-81CA-E3DC-416014AD26A2}"/>
                </a:ext>
              </a:extLst>
            </p:cNvPr>
            <p:cNvSpPr/>
            <p:nvPr/>
          </p:nvSpPr>
          <p:spPr>
            <a:xfrm>
              <a:off x="3057448" y="6189573"/>
              <a:ext cx="2286" cy="2286"/>
            </a:xfrm>
            <a:custGeom>
              <a:avLst/>
              <a:gdLst>
                <a:gd name="connsiteX0" fmla="*/ 0 w 2286"/>
                <a:gd name="connsiteY0" fmla="*/ 0 h 2286"/>
                <a:gd name="connsiteX1" fmla="*/ 0 w 2286"/>
                <a:gd name="connsiteY1" fmla="*/ 0 h 2286"/>
                <a:gd name="connsiteX2" fmla="*/ 0 w 2286"/>
                <a:gd name="connsiteY2" fmla="*/ 0 h 2286"/>
              </a:gdLst>
              <a:ahLst/>
              <a:cxnLst>
                <a:cxn ang="0">
                  <a:pos x="connsiteX0" y="connsiteY0"/>
                </a:cxn>
                <a:cxn ang="0">
                  <a:pos x="connsiteX1" y="connsiteY1"/>
                </a:cxn>
                <a:cxn ang="0">
                  <a:pos x="connsiteX2" y="connsiteY2"/>
                </a:cxn>
              </a:cxnLst>
              <a:rect l="l" t="t" r="r" b="b"/>
              <a:pathLst>
                <a:path w="2286" h="2286">
                  <a:moveTo>
                    <a:pt x="0" y="0"/>
                  </a:moveTo>
                  <a:cubicBezTo>
                    <a:pt x="0" y="0"/>
                    <a:pt x="0" y="0"/>
                    <a:pt x="0" y="0"/>
                  </a:cubicBezTo>
                  <a:cubicBezTo>
                    <a:pt x="0" y="0"/>
                    <a:pt x="0" y="0"/>
                    <a:pt x="0" y="0"/>
                  </a:cubicBezTo>
                  <a:close/>
                </a:path>
              </a:pathLst>
            </a:custGeom>
            <a:solidFill>
              <a:srgbClr val="FFFFFF"/>
            </a:solidFill>
            <a:ln w="2286" cap="flat">
              <a:noFill/>
              <a:prstDash val="solid"/>
              <a:miter/>
            </a:ln>
          </p:spPr>
          <p:txBody>
            <a:bodyPr rtlCol="0" anchor="ctr"/>
            <a:lstStyle/>
            <a:p>
              <a:endParaRPr lang="en-US"/>
            </a:p>
          </p:txBody>
        </p:sp>
        <p:sp>
          <p:nvSpPr>
            <p:cNvPr id="82" name="Freeform 140">
              <a:extLst>
                <a:ext uri="{FF2B5EF4-FFF2-40B4-BE49-F238E27FC236}">
                  <a16:creationId xmlns:a16="http://schemas.microsoft.com/office/drawing/2014/main" id="{A379FD9F-9DDE-BE35-948C-CAB623127193}"/>
                </a:ext>
              </a:extLst>
            </p:cNvPr>
            <p:cNvSpPr/>
            <p:nvPr/>
          </p:nvSpPr>
          <p:spPr>
            <a:xfrm>
              <a:off x="3097682" y="6189573"/>
              <a:ext cx="6629" cy="2286"/>
            </a:xfrm>
            <a:custGeom>
              <a:avLst/>
              <a:gdLst>
                <a:gd name="connsiteX0" fmla="*/ 6629 w 6629"/>
                <a:gd name="connsiteY0" fmla="*/ 0 h 2286"/>
                <a:gd name="connsiteX1" fmla="*/ 0 w 6629"/>
                <a:gd name="connsiteY1" fmla="*/ 0 h 2286"/>
                <a:gd name="connsiteX2" fmla="*/ 6629 w 6629"/>
                <a:gd name="connsiteY2" fmla="*/ 0 h 2286"/>
              </a:gdLst>
              <a:ahLst/>
              <a:cxnLst>
                <a:cxn ang="0">
                  <a:pos x="connsiteX0" y="connsiteY0"/>
                </a:cxn>
                <a:cxn ang="0">
                  <a:pos x="connsiteX1" y="connsiteY1"/>
                </a:cxn>
                <a:cxn ang="0">
                  <a:pos x="connsiteX2" y="connsiteY2"/>
                </a:cxn>
              </a:cxnLst>
              <a:rect l="l" t="t" r="r" b="b"/>
              <a:pathLst>
                <a:path w="6629" h="2286">
                  <a:moveTo>
                    <a:pt x="6629" y="0"/>
                  </a:moveTo>
                  <a:cubicBezTo>
                    <a:pt x="4343" y="0"/>
                    <a:pt x="2057" y="0"/>
                    <a:pt x="0" y="0"/>
                  </a:cubicBezTo>
                  <a:cubicBezTo>
                    <a:pt x="2057" y="0"/>
                    <a:pt x="4343" y="0"/>
                    <a:pt x="6629" y="0"/>
                  </a:cubicBezTo>
                  <a:close/>
                </a:path>
              </a:pathLst>
            </a:custGeom>
            <a:solidFill>
              <a:srgbClr val="FFFFFF"/>
            </a:solidFill>
            <a:ln w="2286" cap="flat">
              <a:noFill/>
              <a:prstDash val="solid"/>
              <a:miter/>
            </a:ln>
          </p:spPr>
          <p:txBody>
            <a:bodyPr rtlCol="0" anchor="ctr"/>
            <a:lstStyle/>
            <a:p>
              <a:endParaRPr lang="en-US"/>
            </a:p>
          </p:txBody>
        </p:sp>
        <p:sp>
          <p:nvSpPr>
            <p:cNvPr id="83" name="Freeform 141">
              <a:extLst>
                <a:ext uri="{FF2B5EF4-FFF2-40B4-BE49-F238E27FC236}">
                  <a16:creationId xmlns:a16="http://schemas.microsoft.com/office/drawing/2014/main" id="{B5CA5B1A-2611-6410-94EA-943E57B88938}"/>
                </a:ext>
              </a:extLst>
            </p:cNvPr>
            <p:cNvSpPr/>
            <p:nvPr/>
          </p:nvSpPr>
          <p:spPr>
            <a:xfrm>
              <a:off x="2836849" y="6186144"/>
              <a:ext cx="7086" cy="457"/>
            </a:xfrm>
            <a:custGeom>
              <a:avLst/>
              <a:gdLst>
                <a:gd name="connsiteX0" fmla="*/ 7087 w 7086"/>
                <a:gd name="connsiteY0" fmla="*/ 457 h 457"/>
                <a:gd name="connsiteX1" fmla="*/ 0 w 7086"/>
                <a:gd name="connsiteY1" fmla="*/ 0 h 457"/>
                <a:gd name="connsiteX2" fmla="*/ 7087 w 7086"/>
                <a:gd name="connsiteY2" fmla="*/ 457 h 457"/>
              </a:gdLst>
              <a:ahLst/>
              <a:cxnLst>
                <a:cxn ang="0">
                  <a:pos x="connsiteX0" y="connsiteY0"/>
                </a:cxn>
                <a:cxn ang="0">
                  <a:pos x="connsiteX1" y="connsiteY1"/>
                </a:cxn>
                <a:cxn ang="0">
                  <a:pos x="connsiteX2" y="connsiteY2"/>
                </a:cxn>
              </a:cxnLst>
              <a:rect l="l" t="t" r="r" b="b"/>
              <a:pathLst>
                <a:path w="7086" h="457">
                  <a:moveTo>
                    <a:pt x="7087" y="457"/>
                  </a:moveTo>
                  <a:cubicBezTo>
                    <a:pt x="4572" y="228"/>
                    <a:pt x="2286" y="228"/>
                    <a:pt x="0" y="0"/>
                  </a:cubicBezTo>
                  <a:cubicBezTo>
                    <a:pt x="2057" y="228"/>
                    <a:pt x="4572" y="228"/>
                    <a:pt x="7087" y="457"/>
                  </a:cubicBezTo>
                  <a:close/>
                </a:path>
              </a:pathLst>
            </a:custGeom>
            <a:solidFill>
              <a:srgbClr val="FFFFFF"/>
            </a:solidFill>
            <a:ln w="2286" cap="flat">
              <a:noFill/>
              <a:prstDash val="solid"/>
              <a:miter/>
            </a:ln>
          </p:spPr>
          <p:txBody>
            <a:bodyPr rtlCol="0" anchor="ctr"/>
            <a:lstStyle/>
            <a:p>
              <a:endParaRPr lang="en-US"/>
            </a:p>
          </p:txBody>
        </p:sp>
        <p:sp>
          <p:nvSpPr>
            <p:cNvPr id="84" name="Freeform 142">
              <a:extLst>
                <a:ext uri="{FF2B5EF4-FFF2-40B4-BE49-F238E27FC236}">
                  <a16:creationId xmlns:a16="http://schemas.microsoft.com/office/drawing/2014/main" id="{A468592C-CC42-F33F-3F95-14AE2380C588}"/>
                </a:ext>
              </a:extLst>
            </p:cNvPr>
            <p:cNvSpPr/>
            <p:nvPr/>
          </p:nvSpPr>
          <p:spPr>
            <a:xfrm>
              <a:off x="2843936" y="6186373"/>
              <a:ext cx="3886" cy="228"/>
            </a:xfrm>
            <a:custGeom>
              <a:avLst/>
              <a:gdLst>
                <a:gd name="connsiteX0" fmla="*/ 3886 w 3886"/>
                <a:gd name="connsiteY0" fmla="*/ 229 h 228"/>
                <a:gd name="connsiteX1" fmla="*/ 0 w 3886"/>
                <a:gd name="connsiteY1" fmla="*/ 0 h 228"/>
                <a:gd name="connsiteX2" fmla="*/ 3886 w 3886"/>
                <a:gd name="connsiteY2" fmla="*/ 229 h 228"/>
              </a:gdLst>
              <a:ahLst/>
              <a:cxnLst>
                <a:cxn ang="0">
                  <a:pos x="connsiteX0" y="connsiteY0"/>
                </a:cxn>
                <a:cxn ang="0">
                  <a:pos x="connsiteX1" y="connsiteY1"/>
                </a:cxn>
                <a:cxn ang="0">
                  <a:pos x="connsiteX2" y="connsiteY2"/>
                </a:cxn>
              </a:cxnLst>
              <a:rect l="l" t="t" r="r" b="b"/>
              <a:pathLst>
                <a:path w="3886" h="228">
                  <a:moveTo>
                    <a:pt x="3886" y="229"/>
                  </a:moveTo>
                  <a:cubicBezTo>
                    <a:pt x="2515" y="229"/>
                    <a:pt x="1143" y="0"/>
                    <a:pt x="0" y="0"/>
                  </a:cubicBezTo>
                  <a:cubicBezTo>
                    <a:pt x="1143" y="229"/>
                    <a:pt x="2515" y="229"/>
                    <a:pt x="3886" y="229"/>
                  </a:cubicBezTo>
                  <a:close/>
                </a:path>
              </a:pathLst>
            </a:custGeom>
            <a:solidFill>
              <a:srgbClr val="FFFFFF"/>
            </a:solidFill>
            <a:ln w="2286" cap="flat">
              <a:noFill/>
              <a:prstDash val="solid"/>
              <a:miter/>
            </a:ln>
          </p:spPr>
          <p:txBody>
            <a:bodyPr rtlCol="0" anchor="ctr"/>
            <a:lstStyle/>
            <a:p>
              <a:endParaRPr lang="en-US"/>
            </a:p>
          </p:txBody>
        </p:sp>
        <p:sp>
          <p:nvSpPr>
            <p:cNvPr id="85" name="Freeform 143">
              <a:extLst>
                <a:ext uri="{FF2B5EF4-FFF2-40B4-BE49-F238E27FC236}">
                  <a16:creationId xmlns:a16="http://schemas.microsoft.com/office/drawing/2014/main" id="{FA47F2F9-C4A9-D258-5D64-925D4818EC92}"/>
                </a:ext>
              </a:extLst>
            </p:cNvPr>
            <p:cNvSpPr/>
            <p:nvPr/>
          </p:nvSpPr>
          <p:spPr>
            <a:xfrm>
              <a:off x="3285820" y="6187973"/>
              <a:ext cx="11658" cy="228"/>
            </a:xfrm>
            <a:custGeom>
              <a:avLst/>
              <a:gdLst>
                <a:gd name="connsiteX0" fmla="*/ 11659 w 11658"/>
                <a:gd name="connsiteY0" fmla="*/ 0 h 228"/>
                <a:gd name="connsiteX1" fmla="*/ 0 w 11658"/>
                <a:gd name="connsiteY1" fmla="*/ 229 h 228"/>
                <a:gd name="connsiteX2" fmla="*/ 11659 w 11658"/>
                <a:gd name="connsiteY2" fmla="*/ 0 h 228"/>
              </a:gdLst>
              <a:ahLst/>
              <a:cxnLst>
                <a:cxn ang="0">
                  <a:pos x="connsiteX0" y="connsiteY0"/>
                </a:cxn>
                <a:cxn ang="0">
                  <a:pos x="connsiteX1" y="connsiteY1"/>
                </a:cxn>
                <a:cxn ang="0">
                  <a:pos x="connsiteX2" y="connsiteY2"/>
                </a:cxn>
              </a:cxnLst>
              <a:rect l="l" t="t" r="r" b="b"/>
              <a:pathLst>
                <a:path w="11658" h="228">
                  <a:moveTo>
                    <a:pt x="11659" y="0"/>
                  </a:moveTo>
                  <a:cubicBezTo>
                    <a:pt x="7772" y="0"/>
                    <a:pt x="3886" y="0"/>
                    <a:pt x="0" y="229"/>
                  </a:cubicBezTo>
                  <a:cubicBezTo>
                    <a:pt x="3886" y="229"/>
                    <a:pt x="7772" y="0"/>
                    <a:pt x="11659" y="0"/>
                  </a:cubicBezTo>
                  <a:close/>
                </a:path>
              </a:pathLst>
            </a:custGeom>
            <a:solidFill>
              <a:srgbClr val="FFFFFF"/>
            </a:solidFill>
            <a:ln w="2286" cap="flat">
              <a:noFill/>
              <a:prstDash val="solid"/>
              <a:miter/>
            </a:ln>
          </p:spPr>
          <p:txBody>
            <a:bodyPr rtlCol="0" anchor="ctr"/>
            <a:lstStyle/>
            <a:p>
              <a:endParaRPr lang="en-US"/>
            </a:p>
          </p:txBody>
        </p:sp>
        <p:sp>
          <p:nvSpPr>
            <p:cNvPr id="86" name="Freeform 144">
              <a:extLst>
                <a:ext uri="{FF2B5EF4-FFF2-40B4-BE49-F238E27FC236}">
                  <a16:creationId xmlns:a16="http://schemas.microsoft.com/office/drawing/2014/main" id="{BCC35FEE-76AE-B624-788B-D195F7EB5539}"/>
                </a:ext>
              </a:extLst>
            </p:cNvPr>
            <p:cNvSpPr/>
            <p:nvPr/>
          </p:nvSpPr>
          <p:spPr>
            <a:xfrm>
              <a:off x="3461842" y="5510631"/>
              <a:ext cx="15773" cy="7772"/>
            </a:xfrm>
            <a:custGeom>
              <a:avLst/>
              <a:gdLst>
                <a:gd name="connsiteX0" fmla="*/ 0 w 15773"/>
                <a:gd name="connsiteY0" fmla="*/ 0 h 7772"/>
                <a:gd name="connsiteX1" fmla="*/ 15773 w 15773"/>
                <a:gd name="connsiteY1" fmla="*/ 7772 h 7772"/>
                <a:gd name="connsiteX2" fmla="*/ 0 w 15773"/>
                <a:gd name="connsiteY2" fmla="*/ 0 h 7772"/>
              </a:gdLst>
              <a:ahLst/>
              <a:cxnLst>
                <a:cxn ang="0">
                  <a:pos x="connsiteX0" y="connsiteY0"/>
                </a:cxn>
                <a:cxn ang="0">
                  <a:pos x="connsiteX1" y="connsiteY1"/>
                </a:cxn>
                <a:cxn ang="0">
                  <a:pos x="connsiteX2" y="connsiteY2"/>
                </a:cxn>
              </a:cxnLst>
              <a:rect l="l" t="t" r="r" b="b"/>
              <a:pathLst>
                <a:path w="15773" h="7772">
                  <a:moveTo>
                    <a:pt x="0" y="0"/>
                  </a:moveTo>
                  <a:cubicBezTo>
                    <a:pt x="5944" y="2057"/>
                    <a:pt x="11201" y="4800"/>
                    <a:pt x="15773" y="7772"/>
                  </a:cubicBezTo>
                  <a:cubicBezTo>
                    <a:pt x="11201" y="4800"/>
                    <a:pt x="5944" y="2057"/>
                    <a:pt x="0" y="0"/>
                  </a:cubicBezTo>
                  <a:close/>
                </a:path>
              </a:pathLst>
            </a:custGeom>
            <a:solidFill>
              <a:srgbClr val="FFFFFF"/>
            </a:solidFill>
            <a:ln w="2286" cap="flat">
              <a:noFill/>
              <a:prstDash val="solid"/>
              <a:miter/>
            </a:ln>
          </p:spPr>
          <p:txBody>
            <a:bodyPr rtlCol="0" anchor="ctr"/>
            <a:lstStyle/>
            <a:p>
              <a:endParaRPr lang="en-US"/>
            </a:p>
          </p:txBody>
        </p:sp>
        <p:sp>
          <p:nvSpPr>
            <p:cNvPr id="87" name="Freeform 145">
              <a:extLst>
                <a:ext uri="{FF2B5EF4-FFF2-40B4-BE49-F238E27FC236}">
                  <a16:creationId xmlns:a16="http://schemas.microsoft.com/office/drawing/2014/main" id="{79ECCA9E-F8BE-4442-5782-729573645922}"/>
                </a:ext>
              </a:extLst>
            </p:cNvPr>
            <p:cNvSpPr/>
            <p:nvPr/>
          </p:nvSpPr>
          <p:spPr>
            <a:xfrm>
              <a:off x="3484245" y="6122365"/>
              <a:ext cx="2971" cy="15087"/>
            </a:xfrm>
            <a:custGeom>
              <a:avLst/>
              <a:gdLst>
                <a:gd name="connsiteX0" fmla="*/ 2972 w 2971"/>
                <a:gd name="connsiteY0" fmla="*/ 0 h 15087"/>
                <a:gd name="connsiteX1" fmla="*/ 0 w 2971"/>
                <a:gd name="connsiteY1" fmla="*/ 15088 h 15087"/>
                <a:gd name="connsiteX2" fmla="*/ 2972 w 2971"/>
                <a:gd name="connsiteY2" fmla="*/ 0 h 15087"/>
              </a:gdLst>
              <a:ahLst/>
              <a:cxnLst>
                <a:cxn ang="0">
                  <a:pos x="connsiteX0" y="connsiteY0"/>
                </a:cxn>
                <a:cxn ang="0">
                  <a:pos x="connsiteX1" y="connsiteY1"/>
                </a:cxn>
                <a:cxn ang="0">
                  <a:pos x="connsiteX2" y="connsiteY2"/>
                </a:cxn>
              </a:cxnLst>
              <a:rect l="l" t="t" r="r" b="b"/>
              <a:pathLst>
                <a:path w="2971" h="15087">
                  <a:moveTo>
                    <a:pt x="2972" y="0"/>
                  </a:moveTo>
                  <a:cubicBezTo>
                    <a:pt x="2057" y="5029"/>
                    <a:pt x="914" y="10059"/>
                    <a:pt x="0" y="15088"/>
                  </a:cubicBezTo>
                  <a:cubicBezTo>
                    <a:pt x="1143" y="10059"/>
                    <a:pt x="2057" y="5029"/>
                    <a:pt x="2972" y="0"/>
                  </a:cubicBezTo>
                  <a:close/>
                </a:path>
              </a:pathLst>
            </a:custGeom>
            <a:solidFill>
              <a:srgbClr val="FFFFFF"/>
            </a:solidFill>
            <a:ln w="2286" cap="flat">
              <a:noFill/>
              <a:prstDash val="solid"/>
              <a:miter/>
            </a:ln>
          </p:spPr>
          <p:txBody>
            <a:bodyPr rtlCol="0" anchor="ctr"/>
            <a:lstStyle/>
            <a:p>
              <a:endParaRPr lang="en-US"/>
            </a:p>
          </p:txBody>
        </p:sp>
        <p:sp>
          <p:nvSpPr>
            <p:cNvPr id="88" name="Freeform 146">
              <a:extLst>
                <a:ext uri="{FF2B5EF4-FFF2-40B4-BE49-F238E27FC236}">
                  <a16:creationId xmlns:a16="http://schemas.microsoft.com/office/drawing/2014/main" id="{AD868A1D-2779-9CD0-D230-0C13E1F598B0}"/>
                </a:ext>
              </a:extLst>
            </p:cNvPr>
            <p:cNvSpPr/>
            <p:nvPr/>
          </p:nvSpPr>
          <p:spPr>
            <a:xfrm>
              <a:off x="3500475" y="5993206"/>
              <a:ext cx="685" cy="14630"/>
            </a:xfrm>
            <a:custGeom>
              <a:avLst/>
              <a:gdLst>
                <a:gd name="connsiteX0" fmla="*/ 686 w 685"/>
                <a:gd name="connsiteY0" fmla="*/ 0 h 14630"/>
                <a:gd name="connsiteX1" fmla="*/ 0 w 685"/>
                <a:gd name="connsiteY1" fmla="*/ 14631 h 14630"/>
                <a:gd name="connsiteX2" fmla="*/ 686 w 685"/>
                <a:gd name="connsiteY2" fmla="*/ 0 h 14630"/>
              </a:gdLst>
              <a:ahLst/>
              <a:cxnLst>
                <a:cxn ang="0">
                  <a:pos x="connsiteX0" y="connsiteY0"/>
                </a:cxn>
                <a:cxn ang="0">
                  <a:pos x="connsiteX1" y="connsiteY1"/>
                </a:cxn>
                <a:cxn ang="0">
                  <a:pos x="connsiteX2" y="connsiteY2"/>
                </a:cxn>
              </a:cxnLst>
              <a:rect l="l" t="t" r="r" b="b"/>
              <a:pathLst>
                <a:path w="685" h="14630">
                  <a:moveTo>
                    <a:pt x="686" y="0"/>
                  </a:moveTo>
                  <a:cubicBezTo>
                    <a:pt x="229" y="4801"/>
                    <a:pt x="0" y="9830"/>
                    <a:pt x="0" y="14631"/>
                  </a:cubicBezTo>
                  <a:cubicBezTo>
                    <a:pt x="0" y="9601"/>
                    <a:pt x="229" y="4801"/>
                    <a:pt x="686" y="0"/>
                  </a:cubicBezTo>
                  <a:close/>
                </a:path>
              </a:pathLst>
            </a:custGeom>
            <a:solidFill>
              <a:srgbClr val="FFFFFF"/>
            </a:solidFill>
            <a:ln w="2286" cap="flat">
              <a:noFill/>
              <a:prstDash val="solid"/>
              <a:miter/>
            </a:ln>
          </p:spPr>
          <p:txBody>
            <a:bodyPr rtlCol="0" anchor="ctr"/>
            <a:lstStyle/>
            <a:p>
              <a:endParaRPr lang="en-US"/>
            </a:p>
          </p:txBody>
        </p:sp>
        <p:sp>
          <p:nvSpPr>
            <p:cNvPr id="89" name="Freeform 147">
              <a:extLst>
                <a:ext uri="{FF2B5EF4-FFF2-40B4-BE49-F238E27FC236}">
                  <a16:creationId xmlns:a16="http://schemas.microsoft.com/office/drawing/2014/main" id="{8C171C8A-B9D1-12B6-DFE1-8915164CE75E}"/>
                </a:ext>
              </a:extLst>
            </p:cNvPr>
            <p:cNvSpPr/>
            <p:nvPr/>
          </p:nvSpPr>
          <p:spPr>
            <a:xfrm>
              <a:off x="3375431" y="6186830"/>
              <a:ext cx="8686" cy="228"/>
            </a:xfrm>
            <a:custGeom>
              <a:avLst/>
              <a:gdLst>
                <a:gd name="connsiteX0" fmla="*/ 8687 w 8686"/>
                <a:gd name="connsiteY0" fmla="*/ 0 h 228"/>
                <a:gd name="connsiteX1" fmla="*/ 0 w 8686"/>
                <a:gd name="connsiteY1" fmla="*/ 229 h 228"/>
                <a:gd name="connsiteX2" fmla="*/ 8687 w 8686"/>
                <a:gd name="connsiteY2" fmla="*/ 0 h 228"/>
              </a:gdLst>
              <a:ahLst/>
              <a:cxnLst>
                <a:cxn ang="0">
                  <a:pos x="connsiteX0" y="connsiteY0"/>
                </a:cxn>
                <a:cxn ang="0">
                  <a:pos x="connsiteX1" y="connsiteY1"/>
                </a:cxn>
                <a:cxn ang="0">
                  <a:pos x="connsiteX2" y="connsiteY2"/>
                </a:cxn>
              </a:cxnLst>
              <a:rect l="l" t="t" r="r" b="b"/>
              <a:pathLst>
                <a:path w="8686" h="228">
                  <a:moveTo>
                    <a:pt x="8687" y="0"/>
                  </a:moveTo>
                  <a:cubicBezTo>
                    <a:pt x="5944" y="0"/>
                    <a:pt x="2972" y="0"/>
                    <a:pt x="0" y="229"/>
                  </a:cubicBezTo>
                  <a:cubicBezTo>
                    <a:pt x="2972" y="229"/>
                    <a:pt x="5944" y="0"/>
                    <a:pt x="8687" y="0"/>
                  </a:cubicBezTo>
                  <a:close/>
                </a:path>
              </a:pathLst>
            </a:custGeom>
            <a:solidFill>
              <a:srgbClr val="FFFFFF"/>
            </a:solidFill>
            <a:ln w="2286" cap="flat">
              <a:noFill/>
              <a:prstDash val="solid"/>
              <a:miter/>
            </a:ln>
          </p:spPr>
          <p:txBody>
            <a:bodyPr rtlCol="0" anchor="ctr"/>
            <a:lstStyle/>
            <a:p>
              <a:endParaRPr lang="en-US"/>
            </a:p>
          </p:txBody>
        </p:sp>
        <p:sp>
          <p:nvSpPr>
            <p:cNvPr id="90" name="Freeform 148">
              <a:extLst>
                <a:ext uri="{FF2B5EF4-FFF2-40B4-BE49-F238E27FC236}">
                  <a16:creationId xmlns:a16="http://schemas.microsoft.com/office/drawing/2014/main" id="{1267B591-8D49-960E-BB69-3700D6ABA634}"/>
                </a:ext>
              </a:extLst>
            </p:cNvPr>
            <p:cNvSpPr/>
            <p:nvPr/>
          </p:nvSpPr>
          <p:spPr>
            <a:xfrm>
              <a:off x="3480816" y="6144539"/>
              <a:ext cx="2057" cy="7086"/>
            </a:xfrm>
            <a:custGeom>
              <a:avLst/>
              <a:gdLst>
                <a:gd name="connsiteX0" fmla="*/ 2057 w 2057"/>
                <a:gd name="connsiteY0" fmla="*/ 0 h 7086"/>
                <a:gd name="connsiteX1" fmla="*/ 0 w 2057"/>
                <a:gd name="connsiteY1" fmla="*/ 7087 h 7086"/>
                <a:gd name="connsiteX2" fmla="*/ 2057 w 2057"/>
                <a:gd name="connsiteY2" fmla="*/ 0 h 7086"/>
              </a:gdLst>
              <a:ahLst/>
              <a:cxnLst>
                <a:cxn ang="0">
                  <a:pos x="connsiteX0" y="connsiteY0"/>
                </a:cxn>
                <a:cxn ang="0">
                  <a:pos x="connsiteX1" y="connsiteY1"/>
                </a:cxn>
                <a:cxn ang="0">
                  <a:pos x="connsiteX2" y="connsiteY2"/>
                </a:cxn>
              </a:cxnLst>
              <a:rect l="l" t="t" r="r" b="b"/>
              <a:pathLst>
                <a:path w="2057" h="7086">
                  <a:moveTo>
                    <a:pt x="2057" y="0"/>
                  </a:moveTo>
                  <a:cubicBezTo>
                    <a:pt x="1372" y="2286"/>
                    <a:pt x="914" y="4801"/>
                    <a:pt x="0" y="7087"/>
                  </a:cubicBezTo>
                  <a:cubicBezTo>
                    <a:pt x="914" y="4801"/>
                    <a:pt x="1600" y="2515"/>
                    <a:pt x="2057" y="0"/>
                  </a:cubicBezTo>
                  <a:close/>
                </a:path>
              </a:pathLst>
            </a:custGeom>
            <a:solidFill>
              <a:srgbClr val="FFFFFF"/>
            </a:solidFill>
            <a:ln w="2286" cap="flat">
              <a:noFill/>
              <a:prstDash val="solid"/>
              <a:miter/>
            </a:ln>
          </p:spPr>
          <p:txBody>
            <a:bodyPr rtlCol="0" anchor="ctr"/>
            <a:lstStyle/>
            <a:p>
              <a:endParaRPr lang="en-US"/>
            </a:p>
          </p:txBody>
        </p:sp>
        <p:sp>
          <p:nvSpPr>
            <p:cNvPr id="91" name="Freeform 149">
              <a:extLst>
                <a:ext uri="{FF2B5EF4-FFF2-40B4-BE49-F238E27FC236}">
                  <a16:creationId xmlns:a16="http://schemas.microsoft.com/office/drawing/2014/main" id="{0BC5D019-2547-9E0A-5F10-4BE26436ABF5}"/>
                </a:ext>
              </a:extLst>
            </p:cNvPr>
            <p:cNvSpPr/>
            <p:nvPr/>
          </p:nvSpPr>
          <p:spPr>
            <a:xfrm>
              <a:off x="2470632" y="5290943"/>
              <a:ext cx="234315" cy="236525"/>
            </a:xfrm>
            <a:custGeom>
              <a:avLst/>
              <a:gdLst>
                <a:gd name="connsiteX0" fmla="*/ 234315 w 234315"/>
                <a:gd name="connsiteY0" fmla="*/ 123676 h 236525"/>
                <a:gd name="connsiteX1" fmla="*/ 112014 w 234315"/>
                <a:gd name="connsiteY1" fmla="*/ 232 h 236525"/>
                <a:gd name="connsiteX2" fmla="*/ 0 w 234315"/>
                <a:gd name="connsiteY2" fmla="*/ 117733 h 236525"/>
                <a:gd name="connsiteX3" fmla="*/ 119786 w 234315"/>
                <a:gd name="connsiteY3" fmla="*/ 236376 h 236525"/>
                <a:gd name="connsiteX4" fmla="*/ 234315 w 234315"/>
                <a:gd name="connsiteY4" fmla="*/ 123676 h 23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315" h="236525">
                  <a:moveTo>
                    <a:pt x="234315" y="123676"/>
                  </a:moveTo>
                  <a:cubicBezTo>
                    <a:pt x="234315" y="72927"/>
                    <a:pt x="180137" y="-4797"/>
                    <a:pt x="112014" y="232"/>
                  </a:cubicBezTo>
                  <a:cubicBezTo>
                    <a:pt x="45491" y="-1596"/>
                    <a:pt x="0" y="50524"/>
                    <a:pt x="0" y="117733"/>
                  </a:cubicBezTo>
                  <a:cubicBezTo>
                    <a:pt x="229" y="190656"/>
                    <a:pt x="49606" y="232490"/>
                    <a:pt x="119786" y="236376"/>
                  </a:cubicBezTo>
                  <a:cubicBezTo>
                    <a:pt x="179222" y="240034"/>
                    <a:pt x="234544" y="176026"/>
                    <a:pt x="234315" y="123676"/>
                  </a:cubicBezTo>
                  <a:close/>
                </a:path>
              </a:pathLst>
            </a:custGeom>
            <a:solidFill>
              <a:srgbClr val="FFFFFF"/>
            </a:solidFill>
            <a:ln w="2286" cap="flat">
              <a:noFill/>
              <a:prstDash val="solid"/>
              <a:miter/>
            </a:ln>
          </p:spPr>
          <p:txBody>
            <a:bodyPr rtlCol="0" anchor="ctr"/>
            <a:lstStyle/>
            <a:p>
              <a:endParaRPr lang="en-US"/>
            </a:p>
          </p:txBody>
        </p:sp>
        <p:sp>
          <p:nvSpPr>
            <p:cNvPr id="92" name="Freeform 150">
              <a:extLst>
                <a:ext uri="{FF2B5EF4-FFF2-40B4-BE49-F238E27FC236}">
                  <a16:creationId xmlns:a16="http://schemas.microsoft.com/office/drawing/2014/main" id="{9DD9CFF1-5A2C-7076-E5C6-7C449E6FAA12}"/>
                </a:ext>
              </a:extLst>
            </p:cNvPr>
            <p:cNvSpPr/>
            <p:nvPr/>
          </p:nvSpPr>
          <p:spPr>
            <a:xfrm>
              <a:off x="2586810" y="5965591"/>
              <a:ext cx="103616" cy="209454"/>
            </a:xfrm>
            <a:custGeom>
              <a:avLst/>
              <a:gdLst>
                <a:gd name="connsiteX0" fmla="*/ 89334 w 103616"/>
                <a:gd name="connsiteY0" fmla="*/ 1326 h 209454"/>
                <a:gd name="connsiteX1" fmla="*/ 46128 w 103616"/>
                <a:gd name="connsiteY1" fmla="*/ 5670 h 209454"/>
                <a:gd name="connsiteX2" fmla="*/ 34241 w 103616"/>
                <a:gd name="connsiteY2" fmla="*/ 4755 h 209454"/>
                <a:gd name="connsiteX3" fmla="*/ 6352 w 103616"/>
                <a:gd name="connsiteY3" fmla="*/ 30816 h 209454"/>
                <a:gd name="connsiteX4" fmla="*/ 866 w 103616"/>
                <a:gd name="connsiteY4" fmla="*/ 151059 h 209454"/>
                <a:gd name="connsiteX5" fmla="*/ 866 w 103616"/>
                <a:gd name="connsiteY5" fmla="*/ 177348 h 209454"/>
                <a:gd name="connsiteX6" fmla="*/ 28983 w 103616"/>
                <a:gd name="connsiteY6" fmla="*/ 208209 h 209454"/>
                <a:gd name="connsiteX7" fmla="*/ 74932 w 103616"/>
                <a:gd name="connsiteY7" fmla="*/ 186035 h 209454"/>
                <a:gd name="connsiteX8" fmla="*/ 96878 w 103616"/>
                <a:gd name="connsiteY8" fmla="*/ 79736 h 209454"/>
                <a:gd name="connsiteX9" fmla="*/ 103507 w 103616"/>
                <a:gd name="connsiteY9" fmla="*/ 12528 h 209454"/>
                <a:gd name="connsiteX10" fmla="*/ 89334 w 103616"/>
                <a:gd name="connsiteY10" fmla="*/ 1326 h 20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616" h="209454">
                  <a:moveTo>
                    <a:pt x="89334" y="1326"/>
                  </a:moveTo>
                  <a:cubicBezTo>
                    <a:pt x="75161" y="7270"/>
                    <a:pt x="60302" y="4527"/>
                    <a:pt x="46128" y="5670"/>
                  </a:cubicBezTo>
                  <a:cubicBezTo>
                    <a:pt x="42014" y="5441"/>
                    <a:pt x="38127" y="4984"/>
                    <a:pt x="34241" y="4755"/>
                  </a:cubicBezTo>
                  <a:cubicBezTo>
                    <a:pt x="6809" y="3155"/>
                    <a:pt x="7266" y="3155"/>
                    <a:pt x="6352" y="30816"/>
                  </a:cubicBezTo>
                  <a:cubicBezTo>
                    <a:pt x="4980" y="70821"/>
                    <a:pt x="6809" y="111283"/>
                    <a:pt x="866" y="151059"/>
                  </a:cubicBezTo>
                  <a:cubicBezTo>
                    <a:pt x="-506" y="159746"/>
                    <a:pt x="-49" y="168661"/>
                    <a:pt x="866" y="177348"/>
                  </a:cubicBezTo>
                  <a:cubicBezTo>
                    <a:pt x="3380" y="199294"/>
                    <a:pt x="9781" y="205923"/>
                    <a:pt x="28983" y="208209"/>
                  </a:cubicBezTo>
                  <a:cubicBezTo>
                    <a:pt x="61216" y="211638"/>
                    <a:pt x="67160" y="209124"/>
                    <a:pt x="74932" y="186035"/>
                  </a:cubicBezTo>
                  <a:cubicBezTo>
                    <a:pt x="86819" y="151516"/>
                    <a:pt x="91163" y="115626"/>
                    <a:pt x="96878" y="79736"/>
                  </a:cubicBezTo>
                  <a:cubicBezTo>
                    <a:pt x="100307" y="57562"/>
                    <a:pt x="101678" y="34930"/>
                    <a:pt x="103507" y="12528"/>
                  </a:cubicBezTo>
                  <a:cubicBezTo>
                    <a:pt x="104421" y="3155"/>
                    <a:pt x="99621" y="-2789"/>
                    <a:pt x="89334" y="1326"/>
                  </a:cubicBezTo>
                  <a:close/>
                </a:path>
              </a:pathLst>
            </a:custGeom>
            <a:solidFill>
              <a:srgbClr val="FFFFFF"/>
            </a:solidFill>
            <a:ln w="2286" cap="flat">
              <a:noFill/>
              <a:prstDash val="solid"/>
              <a:miter/>
            </a:ln>
          </p:spPr>
          <p:txBody>
            <a:bodyPr rtlCol="0" anchor="ctr"/>
            <a:lstStyle/>
            <a:p>
              <a:endParaRPr lang="en-US"/>
            </a:p>
          </p:txBody>
        </p:sp>
        <p:sp>
          <p:nvSpPr>
            <p:cNvPr id="93" name="Freeform 151">
              <a:extLst>
                <a:ext uri="{FF2B5EF4-FFF2-40B4-BE49-F238E27FC236}">
                  <a16:creationId xmlns:a16="http://schemas.microsoft.com/office/drawing/2014/main" id="{13112B46-388C-2977-2A2B-DF3BB39A05C8}"/>
                </a:ext>
              </a:extLst>
            </p:cNvPr>
            <p:cNvSpPr/>
            <p:nvPr/>
          </p:nvSpPr>
          <p:spPr>
            <a:xfrm>
              <a:off x="2460238" y="5442155"/>
              <a:ext cx="447947" cy="421378"/>
            </a:xfrm>
            <a:custGeom>
              <a:avLst/>
              <a:gdLst>
                <a:gd name="connsiteX0" fmla="*/ 7194 w 447947"/>
                <a:gd name="connsiteY0" fmla="*/ 279702 h 421378"/>
                <a:gd name="connsiteX1" fmla="*/ 12909 w 447947"/>
                <a:gd name="connsiteY1" fmla="*/ 358798 h 421378"/>
                <a:gd name="connsiteX2" fmla="*/ 72802 w 447947"/>
                <a:gd name="connsiteY2" fmla="*/ 414576 h 421378"/>
                <a:gd name="connsiteX3" fmla="*/ 113264 w 447947"/>
                <a:gd name="connsiteY3" fmla="*/ 413205 h 421378"/>
                <a:gd name="connsiteX4" fmla="*/ 105035 w 447947"/>
                <a:gd name="connsiteY4" fmla="*/ 378915 h 421378"/>
                <a:gd name="connsiteX5" fmla="*/ 60000 w 447947"/>
                <a:gd name="connsiteY5" fmla="*/ 320622 h 421378"/>
                <a:gd name="connsiteX6" fmla="*/ 59772 w 447947"/>
                <a:gd name="connsiteY6" fmla="*/ 277645 h 421378"/>
                <a:gd name="connsiteX7" fmla="*/ 92004 w 447947"/>
                <a:gd name="connsiteY7" fmla="*/ 256614 h 421378"/>
                <a:gd name="connsiteX8" fmla="*/ 99548 w 447947"/>
                <a:gd name="connsiteY8" fmla="*/ 252728 h 421378"/>
                <a:gd name="connsiteX9" fmla="*/ 260483 w 447947"/>
                <a:gd name="connsiteY9" fmla="*/ 252956 h 421378"/>
                <a:gd name="connsiteX10" fmla="*/ 277170 w 447947"/>
                <a:gd name="connsiteY10" fmla="*/ 244955 h 421378"/>
                <a:gd name="connsiteX11" fmla="*/ 278771 w 447947"/>
                <a:gd name="connsiteY11" fmla="*/ 215694 h 421378"/>
                <a:gd name="connsiteX12" fmla="*/ 276942 w 447947"/>
                <a:gd name="connsiteY12" fmla="*/ 86078 h 421378"/>
                <a:gd name="connsiteX13" fmla="*/ 285857 w 447947"/>
                <a:gd name="connsiteY13" fmla="*/ 59103 h 421378"/>
                <a:gd name="connsiteX14" fmla="*/ 356952 w 447947"/>
                <a:gd name="connsiteY14" fmla="*/ 61847 h 421378"/>
                <a:gd name="connsiteX15" fmla="*/ 375011 w 447947"/>
                <a:gd name="connsiteY15" fmla="*/ 113282 h 421378"/>
                <a:gd name="connsiteX16" fmla="*/ 379812 w 447947"/>
                <a:gd name="connsiteY16" fmla="*/ 189634 h 421378"/>
                <a:gd name="connsiteX17" fmla="*/ 400614 w 447947"/>
                <a:gd name="connsiteY17" fmla="*/ 218666 h 421378"/>
                <a:gd name="connsiteX18" fmla="*/ 430332 w 447947"/>
                <a:gd name="connsiteY18" fmla="*/ 203121 h 421378"/>
                <a:gd name="connsiteX19" fmla="*/ 439019 w 447947"/>
                <a:gd name="connsiteY19" fmla="*/ 188034 h 421378"/>
                <a:gd name="connsiteX20" fmla="*/ 431933 w 447947"/>
                <a:gd name="connsiteY20" fmla="*/ 70991 h 421378"/>
                <a:gd name="connsiteX21" fmla="*/ 414559 w 447947"/>
                <a:gd name="connsiteY21" fmla="*/ 51560 h 421378"/>
                <a:gd name="connsiteX22" fmla="*/ 277628 w 447947"/>
                <a:gd name="connsiteY22" fmla="*/ 582 h 421378"/>
                <a:gd name="connsiteX23" fmla="*/ 259340 w 447947"/>
                <a:gd name="connsiteY23" fmla="*/ 10412 h 421378"/>
                <a:gd name="connsiteX24" fmla="*/ 255453 w 447947"/>
                <a:gd name="connsiteY24" fmla="*/ 18413 h 421378"/>
                <a:gd name="connsiteX25" fmla="*/ 120579 w 447947"/>
                <a:gd name="connsiteY25" fmla="*/ 104595 h 421378"/>
                <a:gd name="connsiteX26" fmla="*/ 104349 w 447947"/>
                <a:gd name="connsiteY26" fmla="*/ 118311 h 421378"/>
                <a:gd name="connsiteX27" fmla="*/ 28454 w 447947"/>
                <a:gd name="connsiteY27" fmla="*/ 244041 h 421378"/>
                <a:gd name="connsiteX28" fmla="*/ 7194 w 447947"/>
                <a:gd name="connsiteY28" fmla="*/ 279702 h 42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7947" h="421378">
                  <a:moveTo>
                    <a:pt x="7194" y="279702"/>
                  </a:moveTo>
                  <a:cubicBezTo>
                    <a:pt x="-3093" y="306906"/>
                    <a:pt x="-3322" y="333881"/>
                    <a:pt x="12909" y="358798"/>
                  </a:cubicBezTo>
                  <a:cubicBezTo>
                    <a:pt x="28225" y="382115"/>
                    <a:pt x="49256" y="400175"/>
                    <a:pt x="72802" y="414576"/>
                  </a:cubicBezTo>
                  <a:cubicBezTo>
                    <a:pt x="88804" y="424406"/>
                    <a:pt x="106406" y="423263"/>
                    <a:pt x="113264" y="413205"/>
                  </a:cubicBezTo>
                  <a:cubicBezTo>
                    <a:pt x="122865" y="399260"/>
                    <a:pt x="112350" y="388973"/>
                    <a:pt x="105035" y="378915"/>
                  </a:cubicBezTo>
                  <a:cubicBezTo>
                    <a:pt x="90404" y="359255"/>
                    <a:pt x="74631" y="340510"/>
                    <a:pt x="60000" y="320622"/>
                  </a:cubicBezTo>
                  <a:cubicBezTo>
                    <a:pt x="44913" y="299819"/>
                    <a:pt x="45370" y="299591"/>
                    <a:pt x="59772" y="277645"/>
                  </a:cubicBezTo>
                  <a:cubicBezTo>
                    <a:pt x="67544" y="265986"/>
                    <a:pt x="71659" y="249299"/>
                    <a:pt x="92004" y="256614"/>
                  </a:cubicBezTo>
                  <a:cubicBezTo>
                    <a:pt x="93833" y="257300"/>
                    <a:pt x="97491" y="254556"/>
                    <a:pt x="99548" y="252728"/>
                  </a:cubicBezTo>
                  <a:cubicBezTo>
                    <a:pt x="178415" y="196721"/>
                    <a:pt x="246767" y="245184"/>
                    <a:pt x="260483" y="252956"/>
                  </a:cubicBezTo>
                  <a:cubicBezTo>
                    <a:pt x="270770" y="258671"/>
                    <a:pt x="275799" y="254099"/>
                    <a:pt x="277170" y="244955"/>
                  </a:cubicBezTo>
                  <a:cubicBezTo>
                    <a:pt x="278771" y="235354"/>
                    <a:pt x="278542" y="225524"/>
                    <a:pt x="278771" y="215694"/>
                  </a:cubicBezTo>
                  <a:cubicBezTo>
                    <a:pt x="278999" y="196949"/>
                    <a:pt x="277170" y="110767"/>
                    <a:pt x="276942" y="86078"/>
                  </a:cubicBezTo>
                  <a:cubicBezTo>
                    <a:pt x="276942" y="76020"/>
                    <a:pt x="277856" y="66419"/>
                    <a:pt x="285857" y="59103"/>
                  </a:cubicBezTo>
                  <a:cubicBezTo>
                    <a:pt x="299573" y="46073"/>
                    <a:pt x="343464" y="48131"/>
                    <a:pt x="356952" y="61847"/>
                  </a:cubicBezTo>
                  <a:cubicBezTo>
                    <a:pt x="370896" y="76248"/>
                    <a:pt x="375240" y="94079"/>
                    <a:pt x="375011" y="113282"/>
                  </a:cubicBezTo>
                  <a:cubicBezTo>
                    <a:pt x="374554" y="138885"/>
                    <a:pt x="375468" y="164259"/>
                    <a:pt x="379812" y="189634"/>
                  </a:cubicBezTo>
                  <a:cubicBezTo>
                    <a:pt x="382098" y="202436"/>
                    <a:pt x="385527" y="215694"/>
                    <a:pt x="400614" y="218666"/>
                  </a:cubicBezTo>
                  <a:cubicBezTo>
                    <a:pt x="413645" y="221181"/>
                    <a:pt x="422789" y="212265"/>
                    <a:pt x="430332" y="203121"/>
                  </a:cubicBezTo>
                  <a:cubicBezTo>
                    <a:pt x="433990" y="198778"/>
                    <a:pt x="436962" y="193292"/>
                    <a:pt x="439019" y="188034"/>
                  </a:cubicBezTo>
                  <a:cubicBezTo>
                    <a:pt x="454335" y="148029"/>
                    <a:pt x="448620" y="109167"/>
                    <a:pt x="431933" y="70991"/>
                  </a:cubicBezTo>
                  <a:cubicBezTo>
                    <a:pt x="428275" y="62532"/>
                    <a:pt x="422331" y="55903"/>
                    <a:pt x="414559" y="51560"/>
                  </a:cubicBezTo>
                  <a:cubicBezTo>
                    <a:pt x="371811" y="27099"/>
                    <a:pt x="326091" y="10412"/>
                    <a:pt x="277628" y="582"/>
                  </a:cubicBezTo>
                  <a:cubicBezTo>
                    <a:pt x="267798" y="-1476"/>
                    <a:pt x="262769" y="1953"/>
                    <a:pt x="259340" y="10412"/>
                  </a:cubicBezTo>
                  <a:cubicBezTo>
                    <a:pt x="258197" y="13155"/>
                    <a:pt x="256825" y="15669"/>
                    <a:pt x="255453" y="18413"/>
                  </a:cubicBezTo>
                  <a:cubicBezTo>
                    <a:pt x="226193" y="71905"/>
                    <a:pt x="186416" y="108938"/>
                    <a:pt x="120579" y="104595"/>
                  </a:cubicBezTo>
                  <a:cubicBezTo>
                    <a:pt x="109835" y="103909"/>
                    <a:pt x="107549" y="111453"/>
                    <a:pt x="104349" y="118311"/>
                  </a:cubicBezTo>
                  <a:cubicBezTo>
                    <a:pt x="83318" y="162888"/>
                    <a:pt x="56800" y="204036"/>
                    <a:pt x="28454" y="244041"/>
                  </a:cubicBezTo>
                  <a:cubicBezTo>
                    <a:pt x="19767" y="255471"/>
                    <a:pt x="11994" y="266901"/>
                    <a:pt x="7194" y="279702"/>
                  </a:cubicBezTo>
                  <a:close/>
                </a:path>
              </a:pathLst>
            </a:custGeom>
            <a:solidFill>
              <a:srgbClr val="FFFFFF"/>
            </a:solidFill>
            <a:ln w="2286" cap="flat">
              <a:noFill/>
              <a:prstDash val="solid"/>
              <a:miter/>
            </a:ln>
          </p:spPr>
          <p:txBody>
            <a:bodyPr rtlCol="0" anchor="ctr"/>
            <a:lstStyle/>
            <a:p>
              <a:endParaRPr lang="en-US"/>
            </a:p>
          </p:txBody>
        </p:sp>
        <p:sp>
          <p:nvSpPr>
            <p:cNvPr id="94" name="Freeform 152">
              <a:extLst>
                <a:ext uri="{FF2B5EF4-FFF2-40B4-BE49-F238E27FC236}">
                  <a16:creationId xmlns:a16="http://schemas.microsoft.com/office/drawing/2014/main" id="{EEB50B42-6C57-53E3-74C3-378837BD75EF}"/>
                </a:ext>
              </a:extLst>
            </p:cNvPr>
            <p:cNvSpPr/>
            <p:nvPr/>
          </p:nvSpPr>
          <p:spPr>
            <a:xfrm>
              <a:off x="3171063" y="5228767"/>
              <a:ext cx="67534" cy="229514"/>
            </a:xfrm>
            <a:custGeom>
              <a:avLst/>
              <a:gdLst>
                <a:gd name="connsiteX0" fmla="*/ 40005 w 67534"/>
                <a:gd name="connsiteY0" fmla="*/ 229514 h 229514"/>
                <a:gd name="connsiteX1" fmla="*/ 40005 w 67534"/>
                <a:gd name="connsiteY1" fmla="*/ 229514 h 229514"/>
                <a:gd name="connsiteX2" fmla="*/ 40005 w 67534"/>
                <a:gd name="connsiteY2" fmla="*/ 225857 h 229514"/>
                <a:gd name="connsiteX3" fmla="*/ 40005 w 67534"/>
                <a:gd name="connsiteY3" fmla="*/ 225857 h 229514"/>
                <a:gd name="connsiteX4" fmla="*/ 40234 w 67534"/>
                <a:gd name="connsiteY4" fmla="*/ 222428 h 229514"/>
                <a:gd name="connsiteX5" fmla="*/ 40234 w 67534"/>
                <a:gd name="connsiteY5" fmla="*/ 222199 h 229514"/>
                <a:gd name="connsiteX6" fmla="*/ 40691 w 67534"/>
                <a:gd name="connsiteY6" fmla="*/ 218999 h 229514"/>
                <a:gd name="connsiteX7" fmla="*/ 40691 w 67534"/>
                <a:gd name="connsiteY7" fmla="*/ 218313 h 229514"/>
                <a:gd name="connsiteX8" fmla="*/ 41605 w 67534"/>
                <a:gd name="connsiteY8" fmla="*/ 214427 h 229514"/>
                <a:gd name="connsiteX9" fmla="*/ 41605 w 67534"/>
                <a:gd name="connsiteY9" fmla="*/ 214427 h 229514"/>
                <a:gd name="connsiteX10" fmla="*/ 48920 w 67534"/>
                <a:gd name="connsiteY10" fmla="*/ 190424 h 229514"/>
                <a:gd name="connsiteX11" fmla="*/ 56693 w 67534"/>
                <a:gd name="connsiteY11" fmla="*/ 166649 h 229514"/>
                <a:gd name="connsiteX12" fmla="*/ 66751 w 67534"/>
                <a:gd name="connsiteY12" fmla="*/ 100127 h 229514"/>
                <a:gd name="connsiteX13" fmla="*/ 66065 w 67534"/>
                <a:gd name="connsiteY13" fmla="*/ 95097 h 229514"/>
                <a:gd name="connsiteX14" fmla="*/ 65837 w 67534"/>
                <a:gd name="connsiteY14" fmla="*/ 93497 h 229514"/>
                <a:gd name="connsiteX15" fmla="*/ 65380 w 67534"/>
                <a:gd name="connsiteY15" fmla="*/ 90297 h 229514"/>
                <a:gd name="connsiteX16" fmla="*/ 64922 w 67534"/>
                <a:gd name="connsiteY16" fmla="*/ 88239 h 229514"/>
                <a:gd name="connsiteX17" fmla="*/ 64465 w 67534"/>
                <a:gd name="connsiteY17" fmla="*/ 85496 h 229514"/>
                <a:gd name="connsiteX18" fmla="*/ 64008 w 67534"/>
                <a:gd name="connsiteY18" fmla="*/ 83439 h 229514"/>
                <a:gd name="connsiteX19" fmla="*/ 63551 w 67534"/>
                <a:gd name="connsiteY19" fmla="*/ 80924 h 229514"/>
                <a:gd name="connsiteX20" fmla="*/ 63094 w 67534"/>
                <a:gd name="connsiteY20" fmla="*/ 78638 h 229514"/>
                <a:gd name="connsiteX21" fmla="*/ 62636 w 67534"/>
                <a:gd name="connsiteY21" fmla="*/ 76352 h 229514"/>
                <a:gd name="connsiteX22" fmla="*/ 62179 w 67534"/>
                <a:gd name="connsiteY22" fmla="*/ 74066 h 229514"/>
                <a:gd name="connsiteX23" fmla="*/ 61722 w 67534"/>
                <a:gd name="connsiteY23" fmla="*/ 71780 h 229514"/>
                <a:gd name="connsiteX24" fmla="*/ 61036 w 67534"/>
                <a:gd name="connsiteY24" fmla="*/ 69494 h 229514"/>
                <a:gd name="connsiteX25" fmla="*/ 60579 w 67534"/>
                <a:gd name="connsiteY25" fmla="*/ 67437 h 229514"/>
                <a:gd name="connsiteX26" fmla="*/ 59893 w 67534"/>
                <a:gd name="connsiteY26" fmla="*/ 65151 h 229514"/>
                <a:gd name="connsiteX27" fmla="*/ 59436 w 67534"/>
                <a:gd name="connsiteY27" fmla="*/ 63322 h 229514"/>
                <a:gd name="connsiteX28" fmla="*/ 58750 w 67534"/>
                <a:gd name="connsiteY28" fmla="*/ 61036 h 229514"/>
                <a:gd name="connsiteX29" fmla="*/ 58293 w 67534"/>
                <a:gd name="connsiteY29" fmla="*/ 59436 h 229514"/>
                <a:gd name="connsiteX30" fmla="*/ 57379 w 67534"/>
                <a:gd name="connsiteY30" fmla="*/ 56921 h 229514"/>
                <a:gd name="connsiteX31" fmla="*/ 56921 w 67534"/>
                <a:gd name="connsiteY31" fmla="*/ 55778 h 229514"/>
                <a:gd name="connsiteX32" fmla="*/ 51206 w 67534"/>
                <a:gd name="connsiteY32" fmla="*/ 43205 h 229514"/>
                <a:gd name="connsiteX33" fmla="*/ 50978 w 67534"/>
                <a:gd name="connsiteY33" fmla="*/ 42748 h 229514"/>
                <a:gd name="connsiteX34" fmla="*/ 49606 w 67534"/>
                <a:gd name="connsiteY34" fmla="*/ 40233 h 229514"/>
                <a:gd name="connsiteX35" fmla="*/ 49149 w 67534"/>
                <a:gd name="connsiteY35" fmla="*/ 39548 h 229514"/>
                <a:gd name="connsiteX36" fmla="*/ 47549 w 67534"/>
                <a:gd name="connsiteY36" fmla="*/ 37033 h 229514"/>
                <a:gd name="connsiteX37" fmla="*/ 47092 w 67534"/>
                <a:gd name="connsiteY37" fmla="*/ 36347 h 229514"/>
                <a:gd name="connsiteX38" fmla="*/ 45491 w 67534"/>
                <a:gd name="connsiteY38" fmla="*/ 34061 h 229514"/>
                <a:gd name="connsiteX39" fmla="*/ 45034 w 67534"/>
                <a:gd name="connsiteY39" fmla="*/ 33375 h 229514"/>
                <a:gd name="connsiteX40" fmla="*/ 43434 w 67534"/>
                <a:gd name="connsiteY40" fmla="*/ 31089 h 229514"/>
                <a:gd name="connsiteX41" fmla="*/ 42977 w 67534"/>
                <a:gd name="connsiteY41" fmla="*/ 30404 h 229514"/>
                <a:gd name="connsiteX42" fmla="*/ 41148 w 67534"/>
                <a:gd name="connsiteY42" fmla="*/ 28118 h 229514"/>
                <a:gd name="connsiteX43" fmla="*/ 40691 w 67534"/>
                <a:gd name="connsiteY43" fmla="*/ 27660 h 229514"/>
                <a:gd name="connsiteX44" fmla="*/ 38633 w 67534"/>
                <a:gd name="connsiteY44" fmla="*/ 25374 h 229514"/>
                <a:gd name="connsiteX45" fmla="*/ 38176 w 67534"/>
                <a:gd name="connsiteY45" fmla="*/ 24917 h 229514"/>
                <a:gd name="connsiteX46" fmla="*/ 35890 w 67534"/>
                <a:gd name="connsiteY46" fmla="*/ 22631 h 229514"/>
                <a:gd name="connsiteX47" fmla="*/ 35890 w 67534"/>
                <a:gd name="connsiteY47" fmla="*/ 22631 h 229514"/>
                <a:gd name="connsiteX48" fmla="*/ 15088 w 67534"/>
                <a:gd name="connsiteY48" fmla="*/ 7086 h 229514"/>
                <a:gd name="connsiteX49" fmla="*/ 15088 w 67534"/>
                <a:gd name="connsiteY49" fmla="*/ 7086 h 229514"/>
                <a:gd name="connsiteX50" fmla="*/ 11659 w 67534"/>
                <a:gd name="connsiteY50" fmla="*/ 5258 h 229514"/>
                <a:gd name="connsiteX51" fmla="*/ 11430 w 67534"/>
                <a:gd name="connsiteY51" fmla="*/ 5029 h 229514"/>
                <a:gd name="connsiteX52" fmla="*/ 8001 w 67534"/>
                <a:gd name="connsiteY52" fmla="*/ 3429 h 229514"/>
                <a:gd name="connsiteX53" fmla="*/ 7772 w 67534"/>
                <a:gd name="connsiteY53" fmla="*/ 3200 h 229514"/>
                <a:gd name="connsiteX54" fmla="*/ 4115 w 67534"/>
                <a:gd name="connsiteY54" fmla="*/ 1600 h 229514"/>
                <a:gd name="connsiteX55" fmla="*/ 3886 w 67534"/>
                <a:gd name="connsiteY55" fmla="*/ 1600 h 229514"/>
                <a:gd name="connsiteX56" fmla="*/ 0 w 67534"/>
                <a:gd name="connsiteY56" fmla="*/ 0 h 229514"/>
                <a:gd name="connsiteX57" fmla="*/ 0 w 67534"/>
                <a:gd name="connsiteY57" fmla="*/ 0 h 229514"/>
                <a:gd name="connsiteX58" fmla="*/ 16459 w 67534"/>
                <a:gd name="connsiteY58" fmla="*/ 59893 h 229514"/>
                <a:gd name="connsiteX59" fmla="*/ 40005 w 67534"/>
                <a:gd name="connsiteY59" fmla="*/ 229514 h 22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7534" h="229514">
                  <a:moveTo>
                    <a:pt x="40005" y="229514"/>
                  </a:moveTo>
                  <a:cubicBezTo>
                    <a:pt x="40005" y="229514"/>
                    <a:pt x="40005" y="229514"/>
                    <a:pt x="40005" y="229514"/>
                  </a:cubicBezTo>
                  <a:cubicBezTo>
                    <a:pt x="40005" y="228371"/>
                    <a:pt x="40005" y="227228"/>
                    <a:pt x="40005" y="225857"/>
                  </a:cubicBezTo>
                  <a:cubicBezTo>
                    <a:pt x="40005" y="225857"/>
                    <a:pt x="40005" y="225857"/>
                    <a:pt x="40005" y="225857"/>
                  </a:cubicBezTo>
                  <a:cubicBezTo>
                    <a:pt x="40005" y="224714"/>
                    <a:pt x="40234" y="223571"/>
                    <a:pt x="40234" y="222428"/>
                  </a:cubicBezTo>
                  <a:cubicBezTo>
                    <a:pt x="40234" y="222428"/>
                    <a:pt x="40234" y="222199"/>
                    <a:pt x="40234" y="222199"/>
                  </a:cubicBezTo>
                  <a:cubicBezTo>
                    <a:pt x="40462" y="221056"/>
                    <a:pt x="40462" y="219913"/>
                    <a:pt x="40691" y="218999"/>
                  </a:cubicBezTo>
                  <a:cubicBezTo>
                    <a:pt x="40691" y="218770"/>
                    <a:pt x="40691" y="218541"/>
                    <a:pt x="40691" y="218313"/>
                  </a:cubicBezTo>
                  <a:cubicBezTo>
                    <a:pt x="40919" y="216941"/>
                    <a:pt x="41377" y="215798"/>
                    <a:pt x="41605" y="214427"/>
                  </a:cubicBezTo>
                  <a:cubicBezTo>
                    <a:pt x="41605" y="214427"/>
                    <a:pt x="41605" y="214427"/>
                    <a:pt x="41605" y="214427"/>
                  </a:cubicBezTo>
                  <a:cubicBezTo>
                    <a:pt x="43891" y="206426"/>
                    <a:pt x="46406" y="198425"/>
                    <a:pt x="48920" y="190424"/>
                  </a:cubicBezTo>
                  <a:cubicBezTo>
                    <a:pt x="51435" y="182423"/>
                    <a:pt x="54178" y="174650"/>
                    <a:pt x="56693" y="166649"/>
                  </a:cubicBezTo>
                  <a:cubicBezTo>
                    <a:pt x="63779" y="144932"/>
                    <a:pt x="69723" y="122987"/>
                    <a:pt x="66751" y="100127"/>
                  </a:cubicBezTo>
                  <a:cubicBezTo>
                    <a:pt x="66523" y="98526"/>
                    <a:pt x="66294" y="96698"/>
                    <a:pt x="66065" y="95097"/>
                  </a:cubicBezTo>
                  <a:cubicBezTo>
                    <a:pt x="66065" y="94640"/>
                    <a:pt x="65837" y="93954"/>
                    <a:pt x="65837" y="93497"/>
                  </a:cubicBezTo>
                  <a:cubicBezTo>
                    <a:pt x="65608" y="92354"/>
                    <a:pt x="65608" y="91440"/>
                    <a:pt x="65380" y="90297"/>
                  </a:cubicBezTo>
                  <a:cubicBezTo>
                    <a:pt x="65380" y="89611"/>
                    <a:pt x="65151" y="88925"/>
                    <a:pt x="64922" y="88239"/>
                  </a:cubicBezTo>
                  <a:cubicBezTo>
                    <a:pt x="64694" y="87325"/>
                    <a:pt x="64694" y="86411"/>
                    <a:pt x="64465" y="85496"/>
                  </a:cubicBezTo>
                  <a:cubicBezTo>
                    <a:pt x="64237" y="84810"/>
                    <a:pt x="64237" y="84125"/>
                    <a:pt x="64008" y="83439"/>
                  </a:cubicBezTo>
                  <a:cubicBezTo>
                    <a:pt x="63779" y="82524"/>
                    <a:pt x="63779" y="81839"/>
                    <a:pt x="63551" y="80924"/>
                  </a:cubicBezTo>
                  <a:cubicBezTo>
                    <a:pt x="63322" y="80238"/>
                    <a:pt x="63322" y="79553"/>
                    <a:pt x="63094" y="78638"/>
                  </a:cubicBezTo>
                  <a:cubicBezTo>
                    <a:pt x="62865" y="77952"/>
                    <a:pt x="62636" y="77038"/>
                    <a:pt x="62636" y="76352"/>
                  </a:cubicBezTo>
                  <a:cubicBezTo>
                    <a:pt x="62408" y="75666"/>
                    <a:pt x="62179" y="74981"/>
                    <a:pt x="62179" y="74066"/>
                  </a:cubicBezTo>
                  <a:cubicBezTo>
                    <a:pt x="61951" y="73380"/>
                    <a:pt x="61722" y="72695"/>
                    <a:pt x="61722" y="71780"/>
                  </a:cubicBezTo>
                  <a:cubicBezTo>
                    <a:pt x="61493" y="71094"/>
                    <a:pt x="61265" y="70180"/>
                    <a:pt x="61036" y="69494"/>
                  </a:cubicBezTo>
                  <a:cubicBezTo>
                    <a:pt x="60808" y="68808"/>
                    <a:pt x="60579" y="68123"/>
                    <a:pt x="60579" y="67437"/>
                  </a:cubicBezTo>
                  <a:cubicBezTo>
                    <a:pt x="60350" y="66751"/>
                    <a:pt x="60122" y="65837"/>
                    <a:pt x="59893" y="65151"/>
                  </a:cubicBezTo>
                  <a:cubicBezTo>
                    <a:pt x="59665" y="64465"/>
                    <a:pt x="59436" y="64008"/>
                    <a:pt x="59436" y="63322"/>
                  </a:cubicBezTo>
                  <a:cubicBezTo>
                    <a:pt x="59207" y="62636"/>
                    <a:pt x="58979" y="61722"/>
                    <a:pt x="58750" y="61036"/>
                  </a:cubicBezTo>
                  <a:cubicBezTo>
                    <a:pt x="58522" y="60579"/>
                    <a:pt x="58293" y="59893"/>
                    <a:pt x="58293" y="59436"/>
                  </a:cubicBezTo>
                  <a:cubicBezTo>
                    <a:pt x="58064" y="58521"/>
                    <a:pt x="57836" y="57836"/>
                    <a:pt x="57379" y="56921"/>
                  </a:cubicBezTo>
                  <a:cubicBezTo>
                    <a:pt x="57150" y="56464"/>
                    <a:pt x="57150" y="56235"/>
                    <a:pt x="56921" y="55778"/>
                  </a:cubicBezTo>
                  <a:cubicBezTo>
                    <a:pt x="55321" y="51435"/>
                    <a:pt x="53264" y="47091"/>
                    <a:pt x="51206" y="43205"/>
                  </a:cubicBezTo>
                  <a:cubicBezTo>
                    <a:pt x="51206" y="42977"/>
                    <a:pt x="50978" y="42977"/>
                    <a:pt x="50978" y="42748"/>
                  </a:cubicBezTo>
                  <a:cubicBezTo>
                    <a:pt x="50521" y="41834"/>
                    <a:pt x="50063" y="40919"/>
                    <a:pt x="49606" y="40233"/>
                  </a:cubicBezTo>
                  <a:cubicBezTo>
                    <a:pt x="49378" y="40005"/>
                    <a:pt x="49378" y="39776"/>
                    <a:pt x="49149" y="39548"/>
                  </a:cubicBezTo>
                  <a:cubicBezTo>
                    <a:pt x="48692" y="38633"/>
                    <a:pt x="48235" y="37947"/>
                    <a:pt x="47549" y="37033"/>
                  </a:cubicBezTo>
                  <a:cubicBezTo>
                    <a:pt x="47320" y="36804"/>
                    <a:pt x="47320" y="36576"/>
                    <a:pt x="47092" y="36347"/>
                  </a:cubicBezTo>
                  <a:cubicBezTo>
                    <a:pt x="46634" y="35661"/>
                    <a:pt x="45949" y="34747"/>
                    <a:pt x="45491" y="34061"/>
                  </a:cubicBezTo>
                  <a:cubicBezTo>
                    <a:pt x="45263" y="33833"/>
                    <a:pt x="45034" y="33604"/>
                    <a:pt x="45034" y="33375"/>
                  </a:cubicBezTo>
                  <a:cubicBezTo>
                    <a:pt x="44577" y="32690"/>
                    <a:pt x="43891" y="31775"/>
                    <a:pt x="43434" y="31089"/>
                  </a:cubicBezTo>
                  <a:cubicBezTo>
                    <a:pt x="43205" y="30861"/>
                    <a:pt x="42977" y="30632"/>
                    <a:pt x="42977" y="30404"/>
                  </a:cubicBezTo>
                  <a:cubicBezTo>
                    <a:pt x="42291" y="29718"/>
                    <a:pt x="41834" y="28803"/>
                    <a:pt x="41148" y="28118"/>
                  </a:cubicBezTo>
                  <a:cubicBezTo>
                    <a:pt x="40919" y="27889"/>
                    <a:pt x="40919" y="27660"/>
                    <a:pt x="40691" y="27660"/>
                  </a:cubicBezTo>
                  <a:cubicBezTo>
                    <a:pt x="40005" y="26975"/>
                    <a:pt x="39319" y="26060"/>
                    <a:pt x="38633" y="25374"/>
                  </a:cubicBezTo>
                  <a:cubicBezTo>
                    <a:pt x="38405" y="25146"/>
                    <a:pt x="38405" y="25146"/>
                    <a:pt x="38176" y="24917"/>
                  </a:cubicBezTo>
                  <a:cubicBezTo>
                    <a:pt x="37490" y="24231"/>
                    <a:pt x="36805" y="23317"/>
                    <a:pt x="35890" y="22631"/>
                  </a:cubicBezTo>
                  <a:cubicBezTo>
                    <a:pt x="35890" y="22631"/>
                    <a:pt x="35890" y="22631"/>
                    <a:pt x="35890" y="22631"/>
                  </a:cubicBezTo>
                  <a:cubicBezTo>
                    <a:pt x="29947" y="16688"/>
                    <a:pt x="23089" y="11430"/>
                    <a:pt x="15088" y="7086"/>
                  </a:cubicBezTo>
                  <a:cubicBezTo>
                    <a:pt x="15088" y="7086"/>
                    <a:pt x="15088" y="7086"/>
                    <a:pt x="15088" y="7086"/>
                  </a:cubicBezTo>
                  <a:cubicBezTo>
                    <a:pt x="13945" y="6401"/>
                    <a:pt x="12802" y="5943"/>
                    <a:pt x="11659" y="5258"/>
                  </a:cubicBezTo>
                  <a:cubicBezTo>
                    <a:pt x="11659" y="5258"/>
                    <a:pt x="11430" y="5258"/>
                    <a:pt x="11430" y="5029"/>
                  </a:cubicBezTo>
                  <a:cubicBezTo>
                    <a:pt x="10287" y="4572"/>
                    <a:pt x="9144" y="3886"/>
                    <a:pt x="8001" y="3429"/>
                  </a:cubicBezTo>
                  <a:cubicBezTo>
                    <a:pt x="8001" y="3429"/>
                    <a:pt x="7772" y="3429"/>
                    <a:pt x="7772" y="3200"/>
                  </a:cubicBezTo>
                  <a:cubicBezTo>
                    <a:pt x="6629" y="2743"/>
                    <a:pt x="5486" y="2057"/>
                    <a:pt x="4115" y="1600"/>
                  </a:cubicBezTo>
                  <a:cubicBezTo>
                    <a:pt x="4115" y="1600"/>
                    <a:pt x="3886" y="1600"/>
                    <a:pt x="3886" y="1600"/>
                  </a:cubicBezTo>
                  <a:cubicBezTo>
                    <a:pt x="2743" y="1143"/>
                    <a:pt x="1372" y="457"/>
                    <a:pt x="0" y="0"/>
                  </a:cubicBezTo>
                  <a:cubicBezTo>
                    <a:pt x="0" y="0"/>
                    <a:pt x="0" y="0"/>
                    <a:pt x="0" y="0"/>
                  </a:cubicBezTo>
                  <a:cubicBezTo>
                    <a:pt x="8230" y="18974"/>
                    <a:pt x="13716" y="39776"/>
                    <a:pt x="16459" y="59893"/>
                  </a:cubicBezTo>
                  <a:cubicBezTo>
                    <a:pt x="21946" y="99669"/>
                    <a:pt x="-4343" y="208254"/>
                    <a:pt x="40005" y="229514"/>
                  </a:cubicBezTo>
                  <a:close/>
                </a:path>
              </a:pathLst>
            </a:custGeom>
            <a:solidFill>
              <a:srgbClr val="FFFFFF"/>
            </a:solidFill>
            <a:ln w="2286" cap="flat">
              <a:noFill/>
              <a:prstDash val="solid"/>
              <a:miter/>
            </a:ln>
          </p:spPr>
          <p:txBody>
            <a:bodyPr rtlCol="0" anchor="ctr"/>
            <a:lstStyle/>
            <a:p>
              <a:endParaRPr lang="en-US"/>
            </a:p>
          </p:txBody>
        </p:sp>
        <p:sp>
          <p:nvSpPr>
            <p:cNvPr id="95" name="Freeform 153">
              <a:extLst>
                <a:ext uri="{FF2B5EF4-FFF2-40B4-BE49-F238E27FC236}">
                  <a16:creationId xmlns:a16="http://schemas.microsoft.com/office/drawing/2014/main" id="{83E094F0-D7BE-4DD1-844A-F573D4698B82}"/>
                </a:ext>
              </a:extLst>
            </p:cNvPr>
            <p:cNvSpPr/>
            <p:nvPr/>
          </p:nvSpPr>
          <p:spPr>
            <a:xfrm>
              <a:off x="2519324" y="5499430"/>
              <a:ext cx="1255928" cy="689457"/>
            </a:xfrm>
            <a:custGeom>
              <a:avLst/>
              <a:gdLst>
                <a:gd name="connsiteX0" fmla="*/ 914171 w 1255928"/>
                <a:gd name="connsiteY0" fmla="*/ 64694 h 689457"/>
                <a:gd name="connsiteX1" fmla="*/ 918286 w 1255928"/>
                <a:gd name="connsiteY1" fmla="*/ 175565 h 689457"/>
                <a:gd name="connsiteX2" fmla="*/ 905485 w 1255928"/>
                <a:gd name="connsiteY2" fmla="*/ 442113 h 689457"/>
                <a:gd name="connsiteX3" fmla="*/ 908456 w 1255928"/>
                <a:gd name="connsiteY3" fmla="*/ 419253 h 689457"/>
                <a:gd name="connsiteX4" fmla="*/ 895426 w 1255928"/>
                <a:gd name="connsiteY4" fmla="*/ 512521 h 689457"/>
                <a:gd name="connsiteX5" fmla="*/ 797357 w 1255928"/>
                <a:gd name="connsiteY5" fmla="*/ 615163 h 689457"/>
                <a:gd name="connsiteX6" fmla="*/ 647395 w 1255928"/>
                <a:gd name="connsiteY6" fmla="*/ 616992 h 689457"/>
                <a:gd name="connsiteX7" fmla="*/ 549783 w 1255928"/>
                <a:gd name="connsiteY7" fmla="*/ 613105 h 689457"/>
                <a:gd name="connsiteX8" fmla="*/ 440741 w 1255928"/>
                <a:gd name="connsiteY8" fmla="*/ 600075 h 689457"/>
                <a:gd name="connsiteX9" fmla="*/ 356159 w 1255928"/>
                <a:gd name="connsiteY9" fmla="*/ 556870 h 689457"/>
                <a:gd name="connsiteX10" fmla="*/ 312496 w 1255928"/>
                <a:gd name="connsiteY10" fmla="*/ 486461 h 689457"/>
                <a:gd name="connsiteX11" fmla="*/ 189967 w 1255928"/>
                <a:gd name="connsiteY11" fmla="*/ 391592 h 689457"/>
                <a:gd name="connsiteX12" fmla="*/ 38862 w 1255928"/>
                <a:gd name="connsiteY12" fmla="*/ 389992 h 689457"/>
                <a:gd name="connsiteX13" fmla="*/ 18059 w 1255928"/>
                <a:gd name="connsiteY13" fmla="*/ 382905 h 689457"/>
                <a:gd name="connsiteX14" fmla="*/ 0 w 1255928"/>
                <a:gd name="connsiteY14" fmla="*/ 381076 h 689457"/>
                <a:gd name="connsiteX15" fmla="*/ 1372 w 1255928"/>
                <a:gd name="connsiteY15" fmla="*/ 389077 h 689457"/>
                <a:gd name="connsiteX16" fmla="*/ 6401 w 1255928"/>
                <a:gd name="connsiteY16" fmla="*/ 403022 h 689457"/>
                <a:gd name="connsiteX17" fmla="*/ 18974 w 1255928"/>
                <a:gd name="connsiteY17" fmla="*/ 419481 h 689457"/>
                <a:gd name="connsiteX18" fmla="*/ 30404 w 1255928"/>
                <a:gd name="connsiteY18" fmla="*/ 427939 h 689457"/>
                <a:gd name="connsiteX19" fmla="*/ 102641 w 1255928"/>
                <a:gd name="connsiteY19" fmla="*/ 451028 h 689457"/>
                <a:gd name="connsiteX20" fmla="*/ 166649 w 1255928"/>
                <a:gd name="connsiteY20" fmla="*/ 443713 h 689457"/>
                <a:gd name="connsiteX21" fmla="*/ 185166 w 1255928"/>
                <a:gd name="connsiteY21" fmla="*/ 440970 h 689457"/>
                <a:gd name="connsiteX22" fmla="*/ 185166 w 1255928"/>
                <a:gd name="connsiteY22" fmla="*/ 440970 h 689457"/>
                <a:gd name="connsiteX23" fmla="*/ 195682 w 1255928"/>
                <a:gd name="connsiteY23" fmla="*/ 441884 h 689457"/>
                <a:gd name="connsiteX24" fmla="*/ 201168 w 1255928"/>
                <a:gd name="connsiteY24" fmla="*/ 443256 h 689457"/>
                <a:gd name="connsiteX25" fmla="*/ 205969 w 1255928"/>
                <a:gd name="connsiteY25" fmla="*/ 445084 h 689457"/>
                <a:gd name="connsiteX26" fmla="*/ 208255 w 1255928"/>
                <a:gd name="connsiteY26" fmla="*/ 446227 h 689457"/>
                <a:gd name="connsiteX27" fmla="*/ 211226 w 1255928"/>
                <a:gd name="connsiteY27" fmla="*/ 448056 h 689457"/>
                <a:gd name="connsiteX28" fmla="*/ 214427 w 1255928"/>
                <a:gd name="connsiteY28" fmla="*/ 450342 h 689457"/>
                <a:gd name="connsiteX29" fmla="*/ 216256 w 1255928"/>
                <a:gd name="connsiteY29" fmla="*/ 451942 h 689457"/>
                <a:gd name="connsiteX30" fmla="*/ 219913 w 1255928"/>
                <a:gd name="connsiteY30" fmla="*/ 455600 h 689457"/>
                <a:gd name="connsiteX31" fmla="*/ 221513 w 1255928"/>
                <a:gd name="connsiteY31" fmla="*/ 457657 h 689457"/>
                <a:gd name="connsiteX32" fmla="*/ 224714 w 1255928"/>
                <a:gd name="connsiteY32" fmla="*/ 462001 h 689457"/>
                <a:gd name="connsiteX33" fmla="*/ 227457 w 1255928"/>
                <a:gd name="connsiteY33" fmla="*/ 466801 h 689457"/>
                <a:gd name="connsiteX34" fmla="*/ 233401 w 1255928"/>
                <a:gd name="connsiteY34" fmla="*/ 484175 h 689457"/>
                <a:gd name="connsiteX35" fmla="*/ 236372 w 1255928"/>
                <a:gd name="connsiteY35" fmla="*/ 501777 h 689457"/>
                <a:gd name="connsiteX36" fmla="*/ 237973 w 1255928"/>
                <a:gd name="connsiteY36" fmla="*/ 525323 h 689457"/>
                <a:gd name="connsiteX37" fmla="*/ 238201 w 1255928"/>
                <a:gd name="connsiteY37" fmla="*/ 536982 h 689457"/>
                <a:gd name="connsiteX38" fmla="*/ 238201 w 1255928"/>
                <a:gd name="connsiteY38" fmla="*/ 542925 h 689457"/>
                <a:gd name="connsiteX39" fmla="*/ 238201 w 1255928"/>
                <a:gd name="connsiteY39" fmla="*/ 554584 h 689457"/>
                <a:gd name="connsiteX40" fmla="*/ 238430 w 1255928"/>
                <a:gd name="connsiteY40" fmla="*/ 566242 h 689457"/>
                <a:gd name="connsiteX41" fmla="*/ 239116 w 1255928"/>
                <a:gd name="connsiteY41" fmla="*/ 577901 h 689457"/>
                <a:gd name="connsiteX42" fmla="*/ 239801 w 1255928"/>
                <a:gd name="connsiteY42" fmla="*/ 587502 h 689457"/>
                <a:gd name="connsiteX43" fmla="*/ 253746 w 1255928"/>
                <a:gd name="connsiteY43" fmla="*/ 652425 h 689457"/>
                <a:gd name="connsiteX44" fmla="*/ 256261 w 1255928"/>
                <a:gd name="connsiteY44" fmla="*/ 657225 h 689457"/>
                <a:gd name="connsiteX45" fmla="*/ 256946 w 1255928"/>
                <a:gd name="connsiteY45" fmla="*/ 658368 h 689457"/>
                <a:gd name="connsiteX46" fmla="*/ 261976 w 1255928"/>
                <a:gd name="connsiteY46" fmla="*/ 666598 h 689457"/>
                <a:gd name="connsiteX47" fmla="*/ 263119 w 1255928"/>
                <a:gd name="connsiteY47" fmla="*/ 668427 h 689457"/>
                <a:gd name="connsiteX48" fmla="*/ 265862 w 1255928"/>
                <a:gd name="connsiteY48" fmla="*/ 672084 h 689457"/>
                <a:gd name="connsiteX49" fmla="*/ 267233 w 1255928"/>
                <a:gd name="connsiteY49" fmla="*/ 673684 h 689457"/>
                <a:gd name="connsiteX50" fmla="*/ 268148 w 1255928"/>
                <a:gd name="connsiteY50" fmla="*/ 674827 h 689457"/>
                <a:gd name="connsiteX51" fmla="*/ 269519 w 1255928"/>
                <a:gd name="connsiteY51" fmla="*/ 676428 h 689457"/>
                <a:gd name="connsiteX52" fmla="*/ 274320 w 1255928"/>
                <a:gd name="connsiteY52" fmla="*/ 680542 h 689457"/>
                <a:gd name="connsiteX53" fmla="*/ 276149 w 1255928"/>
                <a:gd name="connsiteY53" fmla="*/ 681457 h 689457"/>
                <a:gd name="connsiteX54" fmla="*/ 277063 w 1255928"/>
                <a:gd name="connsiteY54" fmla="*/ 681685 h 689457"/>
                <a:gd name="connsiteX55" fmla="*/ 278892 w 1255928"/>
                <a:gd name="connsiteY55" fmla="*/ 681914 h 689457"/>
                <a:gd name="connsiteX56" fmla="*/ 279806 w 1255928"/>
                <a:gd name="connsiteY56" fmla="*/ 681914 h 689457"/>
                <a:gd name="connsiteX57" fmla="*/ 279806 w 1255928"/>
                <a:gd name="connsiteY57" fmla="*/ 681914 h 689457"/>
                <a:gd name="connsiteX58" fmla="*/ 279806 w 1255928"/>
                <a:gd name="connsiteY58" fmla="*/ 681914 h 689457"/>
                <a:gd name="connsiteX59" fmla="*/ 282321 w 1255928"/>
                <a:gd name="connsiteY59" fmla="*/ 682600 h 689457"/>
                <a:gd name="connsiteX60" fmla="*/ 285293 w 1255928"/>
                <a:gd name="connsiteY60" fmla="*/ 683057 h 689457"/>
                <a:gd name="connsiteX61" fmla="*/ 287579 w 1255928"/>
                <a:gd name="connsiteY61" fmla="*/ 683514 h 689457"/>
                <a:gd name="connsiteX62" fmla="*/ 291236 w 1255928"/>
                <a:gd name="connsiteY62" fmla="*/ 683971 h 689457"/>
                <a:gd name="connsiteX63" fmla="*/ 296266 w 1255928"/>
                <a:gd name="connsiteY63" fmla="*/ 684429 h 689457"/>
                <a:gd name="connsiteX64" fmla="*/ 301295 w 1255928"/>
                <a:gd name="connsiteY64" fmla="*/ 684886 h 689457"/>
                <a:gd name="connsiteX65" fmla="*/ 304495 w 1255928"/>
                <a:gd name="connsiteY65" fmla="*/ 685114 h 689457"/>
                <a:gd name="connsiteX66" fmla="*/ 310210 w 1255928"/>
                <a:gd name="connsiteY66" fmla="*/ 685572 h 689457"/>
                <a:gd name="connsiteX67" fmla="*/ 313639 w 1255928"/>
                <a:gd name="connsiteY67" fmla="*/ 685800 h 689457"/>
                <a:gd name="connsiteX68" fmla="*/ 317068 w 1255928"/>
                <a:gd name="connsiteY68" fmla="*/ 686029 h 689457"/>
                <a:gd name="connsiteX69" fmla="*/ 324155 w 1255928"/>
                <a:gd name="connsiteY69" fmla="*/ 686486 h 689457"/>
                <a:gd name="connsiteX70" fmla="*/ 328041 w 1255928"/>
                <a:gd name="connsiteY70" fmla="*/ 686715 h 689457"/>
                <a:gd name="connsiteX71" fmla="*/ 335813 w 1255928"/>
                <a:gd name="connsiteY71" fmla="*/ 686943 h 689457"/>
                <a:gd name="connsiteX72" fmla="*/ 344272 w 1255928"/>
                <a:gd name="connsiteY72" fmla="*/ 687172 h 689457"/>
                <a:gd name="connsiteX73" fmla="*/ 353187 w 1255928"/>
                <a:gd name="connsiteY73" fmla="*/ 687400 h 689457"/>
                <a:gd name="connsiteX74" fmla="*/ 362331 w 1255928"/>
                <a:gd name="connsiteY74" fmla="*/ 687629 h 689457"/>
                <a:gd name="connsiteX75" fmla="*/ 367132 w 1255928"/>
                <a:gd name="connsiteY75" fmla="*/ 687858 h 689457"/>
                <a:gd name="connsiteX76" fmla="*/ 371932 w 1255928"/>
                <a:gd name="connsiteY76" fmla="*/ 688086 h 689457"/>
                <a:gd name="connsiteX77" fmla="*/ 392278 w 1255928"/>
                <a:gd name="connsiteY77" fmla="*/ 688543 h 689457"/>
                <a:gd name="connsiteX78" fmla="*/ 397535 w 1255928"/>
                <a:gd name="connsiteY78" fmla="*/ 688543 h 689457"/>
                <a:gd name="connsiteX79" fmla="*/ 425425 w 1255928"/>
                <a:gd name="connsiteY79" fmla="*/ 689001 h 689457"/>
                <a:gd name="connsiteX80" fmla="*/ 448970 w 1255928"/>
                <a:gd name="connsiteY80" fmla="*/ 689229 h 689457"/>
                <a:gd name="connsiteX81" fmla="*/ 537896 w 1255928"/>
                <a:gd name="connsiteY81" fmla="*/ 689458 h 689457"/>
                <a:gd name="connsiteX82" fmla="*/ 537896 w 1255928"/>
                <a:gd name="connsiteY82" fmla="*/ 689458 h 689457"/>
                <a:gd name="connsiteX83" fmla="*/ 577901 w 1255928"/>
                <a:gd name="connsiteY83" fmla="*/ 689458 h 689457"/>
                <a:gd name="connsiteX84" fmla="*/ 584530 w 1255928"/>
                <a:gd name="connsiteY84" fmla="*/ 689458 h 689457"/>
                <a:gd name="connsiteX85" fmla="*/ 598018 w 1255928"/>
                <a:gd name="connsiteY85" fmla="*/ 689458 h 689457"/>
                <a:gd name="connsiteX86" fmla="*/ 604647 w 1255928"/>
                <a:gd name="connsiteY86" fmla="*/ 689458 h 689457"/>
                <a:gd name="connsiteX87" fmla="*/ 766039 w 1255928"/>
                <a:gd name="connsiteY87" fmla="*/ 688086 h 689457"/>
                <a:gd name="connsiteX88" fmla="*/ 777697 w 1255928"/>
                <a:gd name="connsiteY88" fmla="*/ 687858 h 689457"/>
                <a:gd name="connsiteX89" fmla="*/ 816559 w 1255928"/>
                <a:gd name="connsiteY89" fmla="*/ 687400 h 689457"/>
                <a:gd name="connsiteX90" fmla="*/ 836905 w 1255928"/>
                <a:gd name="connsiteY90" fmla="*/ 687172 h 689457"/>
                <a:gd name="connsiteX91" fmla="*/ 851078 w 1255928"/>
                <a:gd name="connsiteY91" fmla="*/ 686943 h 689457"/>
                <a:gd name="connsiteX92" fmla="*/ 855650 w 1255928"/>
                <a:gd name="connsiteY92" fmla="*/ 686943 h 689457"/>
                <a:gd name="connsiteX93" fmla="*/ 864337 w 1255928"/>
                <a:gd name="connsiteY93" fmla="*/ 686715 h 689457"/>
                <a:gd name="connsiteX94" fmla="*/ 876681 w 1255928"/>
                <a:gd name="connsiteY94" fmla="*/ 686486 h 689457"/>
                <a:gd name="connsiteX95" fmla="*/ 884225 w 1255928"/>
                <a:gd name="connsiteY95" fmla="*/ 686486 h 689457"/>
                <a:gd name="connsiteX96" fmla="*/ 887882 w 1255928"/>
                <a:gd name="connsiteY96" fmla="*/ 686486 h 689457"/>
                <a:gd name="connsiteX97" fmla="*/ 894740 w 1255928"/>
                <a:gd name="connsiteY97" fmla="*/ 686486 h 689457"/>
                <a:gd name="connsiteX98" fmla="*/ 897941 w 1255928"/>
                <a:gd name="connsiteY98" fmla="*/ 686486 h 689457"/>
                <a:gd name="connsiteX99" fmla="*/ 904113 w 1255928"/>
                <a:gd name="connsiteY99" fmla="*/ 686486 h 689457"/>
                <a:gd name="connsiteX100" fmla="*/ 918972 w 1255928"/>
                <a:gd name="connsiteY100" fmla="*/ 686257 h 689457"/>
                <a:gd name="connsiteX101" fmla="*/ 948004 w 1255928"/>
                <a:gd name="connsiteY101" fmla="*/ 673913 h 689457"/>
                <a:gd name="connsiteX102" fmla="*/ 954862 w 1255928"/>
                <a:gd name="connsiteY102" fmla="*/ 665226 h 689457"/>
                <a:gd name="connsiteX103" fmla="*/ 958520 w 1255928"/>
                <a:gd name="connsiteY103" fmla="*/ 658825 h 689457"/>
                <a:gd name="connsiteX104" fmla="*/ 961263 w 1255928"/>
                <a:gd name="connsiteY104" fmla="*/ 651967 h 689457"/>
                <a:gd name="connsiteX105" fmla="*/ 963320 w 1255928"/>
                <a:gd name="connsiteY105" fmla="*/ 644881 h 689457"/>
                <a:gd name="connsiteX106" fmla="*/ 964921 w 1255928"/>
                <a:gd name="connsiteY106" fmla="*/ 637794 h 689457"/>
                <a:gd name="connsiteX107" fmla="*/ 967892 w 1255928"/>
                <a:gd name="connsiteY107" fmla="*/ 622707 h 689457"/>
                <a:gd name="connsiteX108" fmla="*/ 970864 w 1255928"/>
                <a:gd name="connsiteY108" fmla="*/ 607619 h 689457"/>
                <a:gd name="connsiteX109" fmla="*/ 974979 w 1255928"/>
                <a:gd name="connsiteY109" fmla="*/ 584759 h 689457"/>
                <a:gd name="connsiteX110" fmla="*/ 978408 w 1255928"/>
                <a:gd name="connsiteY110" fmla="*/ 561899 h 689457"/>
                <a:gd name="connsiteX111" fmla="*/ 980694 w 1255928"/>
                <a:gd name="connsiteY111" fmla="*/ 538810 h 689457"/>
                <a:gd name="connsiteX112" fmla="*/ 981151 w 1255928"/>
                <a:gd name="connsiteY112" fmla="*/ 515493 h 689457"/>
                <a:gd name="connsiteX113" fmla="*/ 981151 w 1255928"/>
                <a:gd name="connsiteY113" fmla="*/ 508178 h 689457"/>
                <a:gd name="connsiteX114" fmla="*/ 981837 w 1255928"/>
                <a:gd name="connsiteY114" fmla="*/ 493548 h 689457"/>
                <a:gd name="connsiteX115" fmla="*/ 983209 w 1255928"/>
                <a:gd name="connsiteY115" fmla="*/ 478917 h 689457"/>
                <a:gd name="connsiteX116" fmla="*/ 985037 w 1255928"/>
                <a:gd name="connsiteY116" fmla="*/ 464287 h 689457"/>
                <a:gd name="connsiteX117" fmla="*/ 986180 w 1255928"/>
                <a:gd name="connsiteY117" fmla="*/ 456972 h 689457"/>
                <a:gd name="connsiteX118" fmla="*/ 992353 w 1255928"/>
                <a:gd name="connsiteY118" fmla="*/ 438684 h 689457"/>
                <a:gd name="connsiteX119" fmla="*/ 995782 w 1255928"/>
                <a:gd name="connsiteY119" fmla="*/ 434569 h 689457"/>
                <a:gd name="connsiteX120" fmla="*/ 1018642 w 1255928"/>
                <a:gd name="connsiteY120" fmla="*/ 425425 h 689457"/>
                <a:gd name="connsiteX121" fmla="*/ 1026414 w 1255928"/>
                <a:gd name="connsiteY121" fmla="*/ 424510 h 689457"/>
                <a:gd name="connsiteX122" fmla="*/ 1049503 w 1255928"/>
                <a:gd name="connsiteY122" fmla="*/ 424510 h 689457"/>
                <a:gd name="connsiteX123" fmla="*/ 1057046 w 1255928"/>
                <a:gd name="connsiteY123" fmla="*/ 425653 h 689457"/>
                <a:gd name="connsiteX124" fmla="*/ 1064362 w 1255928"/>
                <a:gd name="connsiteY124" fmla="*/ 427482 h 689457"/>
                <a:gd name="connsiteX125" fmla="*/ 1078763 w 1255928"/>
                <a:gd name="connsiteY125" fmla="*/ 433426 h 689457"/>
                <a:gd name="connsiteX126" fmla="*/ 1155573 w 1255928"/>
                <a:gd name="connsiteY126" fmla="*/ 445770 h 689457"/>
                <a:gd name="connsiteX127" fmla="*/ 1254100 w 1255928"/>
                <a:gd name="connsiteY127" fmla="*/ 345186 h 689457"/>
                <a:gd name="connsiteX128" fmla="*/ 1254557 w 1255928"/>
                <a:gd name="connsiteY128" fmla="*/ 341757 h 689457"/>
                <a:gd name="connsiteX129" fmla="*/ 1255700 w 1255928"/>
                <a:gd name="connsiteY129" fmla="*/ 328041 h 689457"/>
                <a:gd name="connsiteX130" fmla="*/ 1255928 w 1255928"/>
                <a:gd name="connsiteY130" fmla="*/ 324841 h 689457"/>
                <a:gd name="connsiteX131" fmla="*/ 1255928 w 1255928"/>
                <a:gd name="connsiteY131" fmla="*/ 318440 h 689457"/>
                <a:gd name="connsiteX132" fmla="*/ 1255471 w 1255928"/>
                <a:gd name="connsiteY132" fmla="*/ 303810 h 689457"/>
                <a:gd name="connsiteX133" fmla="*/ 1254557 w 1255928"/>
                <a:gd name="connsiteY133" fmla="*/ 293980 h 689457"/>
                <a:gd name="connsiteX134" fmla="*/ 1250899 w 1255928"/>
                <a:gd name="connsiteY134" fmla="*/ 275920 h 689457"/>
                <a:gd name="connsiteX135" fmla="*/ 1249528 w 1255928"/>
                <a:gd name="connsiteY135" fmla="*/ 271806 h 689457"/>
                <a:gd name="connsiteX136" fmla="*/ 1246556 w 1255928"/>
                <a:gd name="connsiteY136" fmla="*/ 263805 h 689457"/>
                <a:gd name="connsiteX137" fmla="*/ 1243127 w 1255928"/>
                <a:gd name="connsiteY137" fmla="*/ 256261 h 689457"/>
                <a:gd name="connsiteX138" fmla="*/ 1241298 w 1255928"/>
                <a:gd name="connsiteY138" fmla="*/ 252603 h 689457"/>
                <a:gd name="connsiteX139" fmla="*/ 1234897 w 1255928"/>
                <a:gd name="connsiteY139" fmla="*/ 242773 h 689457"/>
                <a:gd name="connsiteX140" fmla="*/ 1225067 w 1255928"/>
                <a:gd name="connsiteY140" fmla="*/ 231343 h 689457"/>
                <a:gd name="connsiteX141" fmla="*/ 1216838 w 1255928"/>
                <a:gd name="connsiteY141" fmla="*/ 224028 h 689457"/>
                <a:gd name="connsiteX142" fmla="*/ 1185291 w 1255928"/>
                <a:gd name="connsiteY142" fmla="*/ 208255 h 689457"/>
                <a:gd name="connsiteX143" fmla="*/ 1170432 w 1255928"/>
                <a:gd name="connsiteY143" fmla="*/ 205054 h 689457"/>
                <a:gd name="connsiteX144" fmla="*/ 1148486 w 1255928"/>
                <a:gd name="connsiteY144" fmla="*/ 202997 h 689457"/>
                <a:gd name="connsiteX145" fmla="*/ 1134085 w 1255928"/>
                <a:gd name="connsiteY145" fmla="*/ 203454 h 689457"/>
                <a:gd name="connsiteX146" fmla="*/ 1113053 w 1255928"/>
                <a:gd name="connsiteY146" fmla="*/ 207340 h 689457"/>
                <a:gd name="connsiteX147" fmla="*/ 1085850 w 1255928"/>
                <a:gd name="connsiteY147" fmla="*/ 218085 h 689457"/>
                <a:gd name="connsiteX148" fmla="*/ 1072820 w 1255928"/>
                <a:gd name="connsiteY148" fmla="*/ 226086 h 689457"/>
                <a:gd name="connsiteX149" fmla="*/ 1046988 w 1255928"/>
                <a:gd name="connsiteY149" fmla="*/ 240030 h 689457"/>
                <a:gd name="connsiteX150" fmla="*/ 1030757 w 1255928"/>
                <a:gd name="connsiteY150" fmla="*/ 246660 h 689457"/>
                <a:gd name="connsiteX151" fmla="*/ 996467 w 1255928"/>
                <a:gd name="connsiteY151" fmla="*/ 245517 h 689457"/>
                <a:gd name="connsiteX152" fmla="*/ 992810 w 1255928"/>
                <a:gd name="connsiteY152" fmla="*/ 243002 h 689457"/>
                <a:gd name="connsiteX153" fmla="*/ 980923 w 1255928"/>
                <a:gd name="connsiteY153" fmla="*/ 219913 h 689457"/>
                <a:gd name="connsiteX154" fmla="*/ 980923 w 1255928"/>
                <a:gd name="connsiteY154" fmla="*/ 205512 h 689457"/>
                <a:gd name="connsiteX155" fmla="*/ 981837 w 1255928"/>
                <a:gd name="connsiteY155" fmla="*/ 197053 h 689457"/>
                <a:gd name="connsiteX156" fmla="*/ 984123 w 1255928"/>
                <a:gd name="connsiteY156" fmla="*/ 171679 h 689457"/>
                <a:gd name="connsiteX157" fmla="*/ 985266 w 1255928"/>
                <a:gd name="connsiteY157" fmla="*/ 146304 h 689457"/>
                <a:gd name="connsiteX158" fmla="*/ 985495 w 1255928"/>
                <a:gd name="connsiteY158" fmla="*/ 129388 h 689457"/>
                <a:gd name="connsiteX159" fmla="*/ 985037 w 1255928"/>
                <a:gd name="connsiteY159" fmla="*/ 104013 h 689457"/>
                <a:gd name="connsiteX160" fmla="*/ 984352 w 1255928"/>
                <a:gd name="connsiteY160" fmla="*/ 87097 h 689457"/>
                <a:gd name="connsiteX161" fmla="*/ 983437 w 1255928"/>
                <a:gd name="connsiteY161" fmla="*/ 70180 h 689457"/>
                <a:gd name="connsiteX162" fmla="*/ 981608 w 1255928"/>
                <a:gd name="connsiteY162" fmla="*/ 56464 h 689457"/>
                <a:gd name="connsiteX163" fmla="*/ 980008 w 1255928"/>
                <a:gd name="connsiteY163" fmla="*/ 50292 h 689457"/>
                <a:gd name="connsiteX164" fmla="*/ 975893 w 1255928"/>
                <a:gd name="connsiteY164" fmla="*/ 39319 h 689457"/>
                <a:gd name="connsiteX165" fmla="*/ 958063 w 1255928"/>
                <a:gd name="connsiteY165" fmla="*/ 18974 h 689457"/>
                <a:gd name="connsiteX166" fmla="*/ 942289 w 1255928"/>
                <a:gd name="connsiteY166" fmla="*/ 11202 h 689457"/>
                <a:gd name="connsiteX167" fmla="*/ 922401 w 1255928"/>
                <a:gd name="connsiteY167" fmla="*/ 6401 h 689457"/>
                <a:gd name="connsiteX168" fmla="*/ 910742 w 1255928"/>
                <a:gd name="connsiteY168" fmla="*/ 4572 h 689457"/>
                <a:gd name="connsiteX169" fmla="*/ 907313 w 1255928"/>
                <a:gd name="connsiteY169" fmla="*/ 4115 h 689457"/>
                <a:gd name="connsiteX170" fmla="*/ 898855 w 1255928"/>
                <a:gd name="connsiteY170" fmla="*/ 2972 h 689457"/>
                <a:gd name="connsiteX171" fmla="*/ 895198 w 1255928"/>
                <a:gd name="connsiteY171" fmla="*/ 2515 h 689457"/>
                <a:gd name="connsiteX172" fmla="*/ 886282 w 1255928"/>
                <a:gd name="connsiteY172" fmla="*/ 1372 h 689457"/>
                <a:gd name="connsiteX173" fmla="*/ 883539 w 1255928"/>
                <a:gd name="connsiteY173" fmla="*/ 1143 h 689457"/>
                <a:gd name="connsiteX174" fmla="*/ 871652 w 1255928"/>
                <a:gd name="connsiteY174" fmla="*/ 0 h 689457"/>
                <a:gd name="connsiteX175" fmla="*/ 914171 w 1255928"/>
                <a:gd name="connsiteY175" fmla="*/ 64694 h 68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255928" h="689457">
                  <a:moveTo>
                    <a:pt x="914171" y="64694"/>
                  </a:moveTo>
                  <a:cubicBezTo>
                    <a:pt x="920801" y="101041"/>
                    <a:pt x="918286" y="138760"/>
                    <a:pt x="918286" y="175565"/>
                  </a:cubicBezTo>
                  <a:cubicBezTo>
                    <a:pt x="918286" y="264262"/>
                    <a:pt x="917372" y="354102"/>
                    <a:pt x="905485" y="442113"/>
                  </a:cubicBezTo>
                  <a:lnTo>
                    <a:pt x="908456" y="419253"/>
                  </a:lnTo>
                  <a:cubicBezTo>
                    <a:pt x="904570" y="450114"/>
                    <a:pt x="904799" y="482575"/>
                    <a:pt x="895426" y="512521"/>
                  </a:cubicBezTo>
                  <a:cubicBezTo>
                    <a:pt x="879881" y="561899"/>
                    <a:pt x="846049" y="597332"/>
                    <a:pt x="797357" y="615163"/>
                  </a:cubicBezTo>
                  <a:cubicBezTo>
                    <a:pt x="747522" y="633451"/>
                    <a:pt x="698144" y="618592"/>
                    <a:pt x="647395" y="616992"/>
                  </a:cubicBezTo>
                  <a:cubicBezTo>
                    <a:pt x="614934" y="616077"/>
                    <a:pt x="582244" y="615163"/>
                    <a:pt x="549783" y="613105"/>
                  </a:cubicBezTo>
                  <a:cubicBezTo>
                    <a:pt x="513664" y="611048"/>
                    <a:pt x="476174" y="608305"/>
                    <a:pt x="440741" y="600075"/>
                  </a:cubicBezTo>
                  <a:cubicBezTo>
                    <a:pt x="409194" y="592760"/>
                    <a:pt x="380390" y="578130"/>
                    <a:pt x="356159" y="556870"/>
                  </a:cubicBezTo>
                  <a:cubicBezTo>
                    <a:pt x="334670" y="537896"/>
                    <a:pt x="323926" y="512064"/>
                    <a:pt x="312496" y="486461"/>
                  </a:cubicBezTo>
                  <a:cubicBezTo>
                    <a:pt x="267919" y="386106"/>
                    <a:pt x="201168" y="389763"/>
                    <a:pt x="189967" y="391592"/>
                  </a:cubicBezTo>
                  <a:cubicBezTo>
                    <a:pt x="139675" y="399136"/>
                    <a:pt x="88925" y="403479"/>
                    <a:pt x="38862" y="389992"/>
                  </a:cubicBezTo>
                  <a:cubicBezTo>
                    <a:pt x="31775" y="388163"/>
                    <a:pt x="24917" y="385648"/>
                    <a:pt x="18059" y="382905"/>
                  </a:cubicBezTo>
                  <a:cubicBezTo>
                    <a:pt x="12344" y="382219"/>
                    <a:pt x="6401" y="381762"/>
                    <a:pt x="0" y="381076"/>
                  </a:cubicBezTo>
                  <a:cubicBezTo>
                    <a:pt x="229" y="383820"/>
                    <a:pt x="686" y="386563"/>
                    <a:pt x="1372" y="389077"/>
                  </a:cubicBezTo>
                  <a:cubicBezTo>
                    <a:pt x="2515" y="394107"/>
                    <a:pt x="4115" y="398907"/>
                    <a:pt x="6401" y="403022"/>
                  </a:cubicBezTo>
                  <a:cubicBezTo>
                    <a:pt x="9601" y="409423"/>
                    <a:pt x="13945" y="414681"/>
                    <a:pt x="18974" y="419481"/>
                  </a:cubicBezTo>
                  <a:cubicBezTo>
                    <a:pt x="22403" y="422682"/>
                    <a:pt x="26289" y="425425"/>
                    <a:pt x="30404" y="427939"/>
                  </a:cubicBezTo>
                  <a:cubicBezTo>
                    <a:pt x="52349" y="441655"/>
                    <a:pt x="76581" y="449428"/>
                    <a:pt x="102641" y="451028"/>
                  </a:cubicBezTo>
                  <a:cubicBezTo>
                    <a:pt x="124358" y="452400"/>
                    <a:pt x="145390" y="449656"/>
                    <a:pt x="166649" y="443713"/>
                  </a:cubicBezTo>
                  <a:cubicBezTo>
                    <a:pt x="173279" y="441884"/>
                    <a:pt x="179451" y="440970"/>
                    <a:pt x="185166" y="440970"/>
                  </a:cubicBezTo>
                  <a:cubicBezTo>
                    <a:pt x="185166" y="440970"/>
                    <a:pt x="185166" y="440970"/>
                    <a:pt x="185166" y="440970"/>
                  </a:cubicBezTo>
                  <a:cubicBezTo>
                    <a:pt x="188824" y="440970"/>
                    <a:pt x="192253" y="441198"/>
                    <a:pt x="195682" y="441884"/>
                  </a:cubicBezTo>
                  <a:cubicBezTo>
                    <a:pt x="197510" y="442341"/>
                    <a:pt x="199339" y="442798"/>
                    <a:pt x="201168" y="443256"/>
                  </a:cubicBezTo>
                  <a:cubicBezTo>
                    <a:pt x="202768" y="443713"/>
                    <a:pt x="204368" y="444399"/>
                    <a:pt x="205969" y="445084"/>
                  </a:cubicBezTo>
                  <a:cubicBezTo>
                    <a:pt x="206654" y="445542"/>
                    <a:pt x="207569" y="445770"/>
                    <a:pt x="208255" y="446227"/>
                  </a:cubicBezTo>
                  <a:cubicBezTo>
                    <a:pt x="209398" y="446685"/>
                    <a:pt x="210312" y="447370"/>
                    <a:pt x="211226" y="448056"/>
                  </a:cubicBezTo>
                  <a:cubicBezTo>
                    <a:pt x="212369" y="448742"/>
                    <a:pt x="213512" y="449656"/>
                    <a:pt x="214427" y="450342"/>
                  </a:cubicBezTo>
                  <a:cubicBezTo>
                    <a:pt x="215113" y="450799"/>
                    <a:pt x="215798" y="451485"/>
                    <a:pt x="216256" y="451942"/>
                  </a:cubicBezTo>
                  <a:cubicBezTo>
                    <a:pt x="217399" y="453085"/>
                    <a:pt x="218770" y="454228"/>
                    <a:pt x="219913" y="455600"/>
                  </a:cubicBezTo>
                  <a:cubicBezTo>
                    <a:pt x="220599" y="456286"/>
                    <a:pt x="221056" y="456972"/>
                    <a:pt x="221513" y="457657"/>
                  </a:cubicBezTo>
                  <a:cubicBezTo>
                    <a:pt x="222656" y="459029"/>
                    <a:pt x="223571" y="460629"/>
                    <a:pt x="224714" y="462001"/>
                  </a:cubicBezTo>
                  <a:cubicBezTo>
                    <a:pt x="225628" y="463601"/>
                    <a:pt x="226543" y="465201"/>
                    <a:pt x="227457" y="466801"/>
                  </a:cubicBezTo>
                  <a:cubicBezTo>
                    <a:pt x="229972" y="471831"/>
                    <a:pt x="232029" y="477774"/>
                    <a:pt x="233401" y="484175"/>
                  </a:cubicBezTo>
                  <a:cubicBezTo>
                    <a:pt x="234772" y="489890"/>
                    <a:pt x="235687" y="495834"/>
                    <a:pt x="236372" y="501777"/>
                  </a:cubicBezTo>
                  <a:cubicBezTo>
                    <a:pt x="237287" y="509550"/>
                    <a:pt x="237744" y="517322"/>
                    <a:pt x="237973" y="525323"/>
                  </a:cubicBezTo>
                  <a:cubicBezTo>
                    <a:pt x="237973" y="529209"/>
                    <a:pt x="238201" y="533095"/>
                    <a:pt x="238201" y="536982"/>
                  </a:cubicBezTo>
                  <a:cubicBezTo>
                    <a:pt x="238201" y="539039"/>
                    <a:pt x="238201" y="540868"/>
                    <a:pt x="238201" y="542925"/>
                  </a:cubicBezTo>
                  <a:cubicBezTo>
                    <a:pt x="238201" y="546811"/>
                    <a:pt x="238201" y="550698"/>
                    <a:pt x="238201" y="554584"/>
                  </a:cubicBezTo>
                  <a:cubicBezTo>
                    <a:pt x="238201" y="558470"/>
                    <a:pt x="238430" y="562356"/>
                    <a:pt x="238430" y="566242"/>
                  </a:cubicBezTo>
                  <a:cubicBezTo>
                    <a:pt x="238658" y="570129"/>
                    <a:pt x="238887" y="574015"/>
                    <a:pt x="239116" y="577901"/>
                  </a:cubicBezTo>
                  <a:cubicBezTo>
                    <a:pt x="239344" y="581101"/>
                    <a:pt x="239573" y="584302"/>
                    <a:pt x="239801" y="587502"/>
                  </a:cubicBezTo>
                  <a:cubicBezTo>
                    <a:pt x="241173" y="609676"/>
                    <a:pt x="242545" y="632079"/>
                    <a:pt x="253746" y="652425"/>
                  </a:cubicBezTo>
                  <a:cubicBezTo>
                    <a:pt x="254432" y="653568"/>
                    <a:pt x="255346" y="655396"/>
                    <a:pt x="256261" y="657225"/>
                  </a:cubicBezTo>
                  <a:cubicBezTo>
                    <a:pt x="256489" y="657682"/>
                    <a:pt x="256718" y="657911"/>
                    <a:pt x="256946" y="658368"/>
                  </a:cubicBezTo>
                  <a:cubicBezTo>
                    <a:pt x="258318" y="660883"/>
                    <a:pt x="260147" y="663855"/>
                    <a:pt x="261976" y="666598"/>
                  </a:cubicBezTo>
                  <a:cubicBezTo>
                    <a:pt x="262433" y="667284"/>
                    <a:pt x="262661" y="667741"/>
                    <a:pt x="263119" y="668427"/>
                  </a:cubicBezTo>
                  <a:cubicBezTo>
                    <a:pt x="264033" y="669798"/>
                    <a:pt x="264947" y="670941"/>
                    <a:pt x="265862" y="672084"/>
                  </a:cubicBezTo>
                  <a:cubicBezTo>
                    <a:pt x="266319" y="672770"/>
                    <a:pt x="266776" y="673227"/>
                    <a:pt x="267233" y="673684"/>
                  </a:cubicBezTo>
                  <a:cubicBezTo>
                    <a:pt x="267462" y="674142"/>
                    <a:pt x="267919" y="674599"/>
                    <a:pt x="268148" y="674827"/>
                  </a:cubicBezTo>
                  <a:cubicBezTo>
                    <a:pt x="268605" y="675285"/>
                    <a:pt x="269062" y="675970"/>
                    <a:pt x="269519" y="676428"/>
                  </a:cubicBezTo>
                  <a:cubicBezTo>
                    <a:pt x="271120" y="678028"/>
                    <a:pt x="272720" y="679628"/>
                    <a:pt x="274320" y="680542"/>
                  </a:cubicBezTo>
                  <a:cubicBezTo>
                    <a:pt x="275006" y="681000"/>
                    <a:pt x="275692" y="681228"/>
                    <a:pt x="276149" y="681457"/>
                  </a:cubicBezTo>
                  <a:cubicBezTo>
                    <a:pt x="276377" y="681685"/>
                    <a:pt x="276835" y="681685"/>
                    <a:pt x="277063" y="681685"/>
                  </a:cubicBezTo>
                  <a:cubicBezTo>
                    <a:pt x="277749" y="681914"/>
                    <a:pt x="278206" y="681914"/>
                    <a:pt x="278892" y="681914"/>
                  </a:cubicBezTo>
                  <a:cubicBezTo>
                    <a:pt x="279121" y="681914"/>
                    <a:pt x="279578" y="681914"/>
                    <a:pt x="279806" y="681914"/>
                  </a:cubicBezTo>
                  <a:lnTo>
                    <a:pt x="279806" y="681914"/>
                  </a:lnTo>
                  <a:lnTo>
                    <a:pt x="279806" y="681914"/>
                  </a:lnTo>
                  <a:cubicBezTo>
                    <a:pt x="280492" y="682143"/>
                    <a:pt x="281407" y="682371"/>
                    <a:pt x="282321" y="682600"/>
                  </a:cubicBezTo>
                  <a:cubicBezTo>
                    <a:pt x="283235" y="682828"/>
                    <a:pt x="284150" y="683057"/>
                    <a:pt x="285293" y="683057"/>
                  </a:cubicBezTo>
                  <a:cubicBezTo>
                    <a:pt x="285979" y="683286"/>
                    <a:pt x="286893" y="683286"/>
                    <a:pt x="287579" y="683514"/>
                  </a:cubicBezTo>
                  <a:cubicBezTo>
                    <a:pt x="288722" y="683743"/>
                    <a:pt x="289865" y="683743"/>
                    <a:pt x="291236" y="683971"/>
                  </a:cubicBezTo>
                  <a:cubicBezTo>
                    <a:pt x="292837" y="684200"/>
                    <a:pt x="294437" y="684429"/>
                    <a:pt x="296266" y="684429"/>
                  </a:cubicBezTo>
                  <a:cubicBezTo>
                    <a:pt x="297866" y="684657"/>
                    <a:pt x="299695" y="684657"/>
                    <a:pt x="301295" y="684886"/>
                  </a:cubicBezTo>
                  <a:cubicBezTo>
                    <a:pt x="302438" y="684886"/>
                    <a:pt x="303352" y="685114"/>
                    <a:pt x="304495" y="685114"/>
                  </a:cubicBezTo>
                  <a:cubicBezTo>
                    <a:pt x="306324" y="685343"/>
                    <a:pt x="308153" y="685343"/>
                    <a:pt x="310210" y="685572"/>
                  </a:cubicBezTo>
                  <a:cubicBezTo>
                    <a:pt x="311353" y="685572"/>
                    <a:pt x="312496" y="685800"/>
                    <a:pt x="313639" y="685800"/>
                  </a:cubicBezTo>
                  <a:cubicBezTo>
                    <a:pt x="314782" y="685800"/>
                    <a:pt x="315925" y="686029"/>
                    <a:pt x="317068" y="686029"/>
                  </a:cubicBezTo>
                  <a:cubicBezTo>
                    <a:pt x="319354" y="686257"/>
                    <a:pt x="321869" y="686257"/>
                    <a:pt x="324155" y="686486"/>
                  </a:cubicBezTo>
                  <a:cubicBezTo>
                    <a:pt x="325526" y="686486"/>
                    <a:pt x="326669" y="686715"/>
                    <a:pt x="328041" y="686715"/>
                  </a:cubicBezTo>
                  <a:cubicBezTo>
                    <a:pt x="330556" y="686943"/>
                    <a:pt x="333070" y="686943"/>
                    <a:pt x="335813" y="686943"/>
                  </a:cubicBezTo>
                  <a:cubicBezTo>
                    <a:pt x="338557" y="686943"/>
                    <a:pt x="341300" y="687172"/>
                    <a:pt x="344272" y="687172"/>
                  </a:cubicBezTo>
                  <a:cubicBezTo>
                    <a:pt x="347243" y="687172"/>
                    <a:pt x="349987" y="687400"/>
                    <a:pt x="353187" y="687400"/>
                  </a:cubicBezTo>
                  <a:cubicBezTo>
                    <a:pt x="356159" y="687400"/>
                    <a:pt x="359131" y="687629"/>
                    <a:pt x="362331" y="687629"/>
                  </a:cubicBezTo>
                  <a:cubicBezTo>
                    <a:pt x="363931" y="687629"/>
                    <a:pt x="365531" y="687629"/>
                    <a:pt x="367132" y="687858"/>
                  </a:cubicBezTo>
                  <a:cubicBezTo>
                    <a:pt x="368732" y="687858"/>
                    <a:pt x="370332" y="687858"/>
                    <a:pt x="371932" y="688086"/>
                  </a:cubicBezTo>
                  <a:cubicBezTo>
                    <a:pt x="378562" y="688315"/>
                    <a:pt x="385420" y="688315"/>
                    <a:pt x="392278" y="688543"/>
                  </a:cubicBezTo>
                  <a:cubicBezTo>
                    <a:pt x="394106" y="688543"/>
                    <a:pt x="395707" y="688543"/>
                    <a:pt x="397535" y="688543"/>
                  </a:cubicBezTo>
                  <a:cubicBezTo>
                    <a:pt x="406451" y="688772"/>
                    <a:pt x="415823" y="688772"/>
                    <a:pt x="425425" y="689001"/>
                  </a:cubicBezTo>
                  <a:cubicBezTo>
                    <a:pt x="433197" y="689001"/>
                    <a:pt x="440969" y="689229"/>
                    <a:pt x="448970" y="689229"/>
                  </a:cubicBezTo>
                  <a:cubicBezTo>
                    <a:pt x="477088" y="689458"/>
                    <a:pt x="507035" y="689458"/>
                    <a:pt x="537896" y="689458"/>
                  </a:cubicBezTo>
                  <a:cubicBezTo>
                    <a:pt x="537896" y="689458"/>
                    <a:pt x="537896" y="689458"/>
                    <a:pt x="537896" y="689458"/>
                  </a:cubicBezTo>
                  <a:cubicBezTo>
                    <a:pt x="551155" y="689458"/>
                    <a:pt x="564413" y="689458"/>
                    <a:pt x="577901" y="689458"/>
                  </a:cubicBezTo>
                  <a:cubicBezTo>
                    <a:pt x="580187" y="689458"/>
                    <a:pt x="582473" y="689458"/>
                    <a:pt x="584530" y="689458"/>
                  </a:cubicBezTo>
                  <a:cubicBezTo>
                    <a:pt x="589102" y="689458"/>
                    <a:pt x="593446" y="689458"/>
                    <a:pt x="598018" y="689458"/>
                  </a:cubicBezTo>
                  <a:cubicBezTo>
                    <a:pt x="600304" y="689458"/>
                    <a:pt x="602590" y="689458"/>
                    <a:pt x="604647" y="689458"/>
                  </a:cubicBezTo>
                  <a:cubicBezTo>
                    <a:pt x="660654" y="689229"/>
                    <a:pt x="716661" y="688772"/>
                    <a:pt x="766039" y="688086"/>
                  </a:cubicBezTo>
                  <a:cubicBezTo>
                    <a:pt x="769925" y="688086"/>
                    <a:pt x="773811" y="688086"/>
                    <a:pt x="777697" y="687858"/>
                  </a:cubicBezTo>
                  <a:cubicBezTo>
                    <a:pt x="791185" y="687629"/>
                    <a:pt x="804215" y="687629"/>
                    <a:pt x="816559" y="687400"/>
                  </a:cubicBezTo>
                  <a:cubicBezTo>
                    <a:pt x="823646" y="687400"/>
                    <a:pt x="830275" y="687172"/>
                    <a:pt x="836905" y="687172"/>
                  </a:cubicBezTo>
                  <a:cubicBezTo>
                    <a:pt x="841705" y="687172"/>
                    <a:pt x="846506" y="686943"/>
                    <a:pt x="851078" y="686943"/>
                  </a:cubicBezTo>
                  <a:cubicBezTo>
                    <a:pt x="852678" y="686943"/>
                    <a:pt x="854050" y="686943"/>
                    <a:pt x="855650" y="686943"/>
                  </a:cubicBezTo>
                  <a:cubicBezTo>
                    <a:pt x="858622" y="686943"/>
                    <a:pt x="861593" y="686943"/>
                    <a:pt x="864337" y="686715"/>
                  </a:cubicBezTo>
                  <a:cubicBezTo>
                    <a:pt x="868680" y="686715"/>
                    <a:pt x="872795" y="686486"/>
                    <a:pt x="876681" y="686486"/>
                  </a:cubicBezTo>
                  <a:cubicBezTo>
                    <a:pt x="879196" y="686486"/>
                    <a:pt x="881939" y="686486"/>
                    <a:pt x="884225" y="686486"/>
                  </a:cubicBezTo>
                  <a:cubicBezTo>
                    <a:pt x="885368" y="686486"/>
                    <a:pt x="886739" y="686486"/>
                    <a:pt x="887882" y="686486"/>
                  </a:cubicBezTo>
                  <a:cubicBezTo>
                    <a:pt x="890168" y="686486"/>
                    <a:pt x="892454" y="686486"/>
                    <a:pt x="894740" y="686486"/>
                  </a:cubicBezTo>
                  <a:cubicBezTo>
                    <a:pt x="895883" y="686486"/>
                    <a:pt x="897026" y="686486"/>
                    <a:pt x="897941" y="686486"/>
                  </a:cubicBezTo>
                  <a:cubicBezTo>
                    <a:pt x="899998" y="686486"/>
                    <a:pt x="902056" y="686486"/>
                    <a:pt x="904113" y="686486"/>
                  </a:cubicBezTo>
                  <a:cubicBezTo>
                    <a:pt x="909828" y="686486"/>
                    <a:pt x="914857" y="686257"/>
                    <a:pt x="918972" y="686257"/>
                  </a:cubicBezTo>
                  <a:cubicBezTo>
                    <a:pt x="932002" y="686029"/>
                    <a:pt x="940689" y="681457"/>
                    <a:pt x="948004" y="673913"/>
                  </a:cubicBezTo>
                  <a:cubicBezTo>
                    <a:pt x="950519" y="671398"/>
                    <a:pt x="952576" y="668427"/>
                    <a:pt x="954862" y="665226"/>
                  </a:cubicBezTo>
                  <a:cubicBezTo>
                    <a:pt x="956234" y="663169"/>
                    <a:pt x="957605" y="660883"/>
                    <a:pt x="958520" y="658825"/>
                  </a:cubicBezTo>
                  <a:cubicBezTo>
                    <a:pt x="959663" y="656539"/>
                    <a:pt x="960577" y="654253"/>
                    <a:pt x="961263" y="651967"/>
                  </a:cubicBezTo>
                  <a:cubicBezTo>
                    <a:pt x="961949" y="649681"/>
                    <a:pt x="962635" y="647395"/>
                    <a:pt x="963320" y="644881"/>
                  </a:cubicBezTo>
                  <a:cubicBezTo>
                    <a:pt x="964006" y="642595"/>
                    <a:pt x="964463" y="640080"/>
                    <a:pt x="964921" y="637794"/>
                  </a:cubicBezTo>
                  <a:cubicBezTo>
                    <a:pt x="965835" y="632765"/>
                    <a:pt x="966749" y="627736"/>
                    <a:pt x="967892" y="622707"/>
                  </a:cubicBezTo>
                  <a:cubicBezTo>
                    <a:pt x="968807" y="617677"/>
                    <a:pt x="969950" y="612648"/>
                    <a:pt x="970864" y="607619"/>
                  </a:cubicBezTo>
                  <a:cubicBezTo>
                    <a:pt x="972236" y="600075"/>
                    <a:pt x="973836" y="592531"/>
                    <a:pt x="974979" y="584759"/>
                  </a:cubicBezTo>
                  <a:cubicBezTo>
                    <a:pt x="976351" y="577215"/>
                    <a:pt x="977494" y="569443"/>
                    <a:pt x="978408" y="561899"/>
                  </a:cubicBezTo>
                  <a:cubicBezTo>
                    <a:pt x="979322" y="554355"/>
                    <a:pt x="980237" y="546583"/>
                    <a:pt x="980694" y="538810"/>
                  </a:cubicBezTo>
                  <a:cubicBezTo>
                    <a:pt x="981151" y="531038"/>
                    <a:pt x="981380" y="523266"/>
                    <a:pt x="981151" y="515493"/>
                  </a:cubicBezTo>
                  <a:cubicBezTo>
                    <a:pt x="981151" y="512979"/>
                    <a:pt x="981151" y="510693"/>
                    <a:pt x="981151" y="508178"/>
                  </a:cubicBezTo>
                  <a:cubicBezTo>
                    <a:pt x="981151" y="503377"/>
                    <a:pt x="981380" y="498348"/>
                    <a:pt x="981837" y="493548"/>
                  </a:cubicBezTo>
                  <a:cubicBezTo>
                    <a:pt x="982294" y="488747"/>
                    <a:pt x="982751" y="483718"/>
                    <a:pt x="983209" y="478917"/>
                  </a:cubicBezTo>
                  <a:cubicBezTo>
                    <a:pt x="983894" y="474117"/>
                    <a:pt x="984352" y="469087"/>
                    <a:pt x="985037" y="464287"/>
                  </a:cubicBezTo>
                  <a:cubicBezTo>
                    <a:pt x="985495" y="461772"/>
                    <a:pt x="985723" y="459486"/>
                    <a:pt x="986180" y="456972"/>
                  </a:cubicBezTo>
                  <a:cubicBezTo>
                    <a:pt x="987323" y="449199"/>
                    <a:pt x="989381" y="443256"/>
                    <a:pt x="992353" y="438684"/>
                  </a:cubicBezTo>
                  <a:cubicBezTo>
                    <a:pt x="993267" y="437083"/>
                    <a:pt x="994410" y="435712"/>
                    <a:pt x="995782" y="434569"/>
                  </a:cubicBezTo>
                  <a:cubicBezTo>
                    <a:pt x="1000811" y="429768"/>
                    <a:pt x="1008126" y="427025"/>
                    <a:pt x="1018642" y="425425"/>
                  </a:cubicBezTo>
                  <a:cubicBezTo>
                    <a:pt x="1021156" y="424968"/>
                    <a:pt x="1023899" y="424739"/>
                    <a:pt x="1026414" y="424510"/>
                  </a:cubicBezTo>
                  <a:cubicBezTo>
                    <a:pt x="1034186" y="423825"/>
                    <a:pt x="1041959" y="423596"/>
                    <a:pt x="1049503" y="424510"/>
                  </a:cubicBezTo>
                  <a:cubicBezTo>
                    <a:pt x="1052017" y="424739"/>
                    <a:pt x="1054532" y="425196"/>
                    <a:pt x="1057046" y="425653"/>
                  </a:cubicBezTo>
                  <a:cubicBezTo>
                    <a:pt x="1059561" y="426111"/>
                    <a:pt x="1062076" y="426796"/>
                    <a:pt x="1064362" y="427482"/>
                  </a:cubicBezTo>
                  <a:cubicBezTo>
                    <a:pt x="1069162" y="428854"/>
                    <a:pt x="1073963" y="430911"/>
                    <a:pt x="1078763" y="433426"/>
                  </a:cubicBezTo>
                  <a:cubicBezTo>
                    <a:pt x="1109167" y="443027"/>
                    <a:pt x="1134542" y="446685"/>
                    <a:pt x="1155573" y="445770"/>
                  </a:cubicBezTo>
                  <a:cubicBezTo>
                    <a:pt x="1224382" y="442570"/>
                    <a:pt x="1247927" y="390678"/>
                    <a:pt x="1254100" y="345186"/>
                  </a:cubicBezTo>
                  <a:cubicBezTo>
                    <a:pt x="1254328" y="344043"/>
                    <a:pt x="1254328" y="342900"/>
                    <a:pt x="1254557" y="341757"/>
                  </a:cubicBezTo>
                  <a:cubicBezTo>
                    <a:pt x="1255014" y="337185"/>
                    <a:pt x="1255471" y="332613"/>
                    <a:pt x="1255700" y="328041"/>
                  </a:cubicBezTo>
                  <a:cubicBezTo>
                    <a:pt x="1255700" y="326898"/>
                    <a:pt x="1255700" y="325755"/>
                    <a:pt x="1255928" y="324841"/>
                  </a:cubicBezTo>
                  <a:cubicBezTo>
                    <a:pt x="1255928" y="322555"/>
                    <a:pt x="1255928" y="320497"/>
                    <a:pt x="1255928" y="318440"/>
                  </a:cubicBezTo>
                  <a:cubicBezTo>
                    <a:pt x="1255928" y="313182"/>
                    <a:pt x="1255700" y="308153"/>
                    <a:pt x="1255471" y="303810"/>
                  </a:cubicBezTo>
                  <a:cubicBezTo>
                    <a:pt x="1255243" y="300381"/>
                    <a:pt x="1254785" y="297180"/>
                    <a:pt x="1254557" y="293980"/>
                  </a:cubicBezTo>
                  <a:cubicBezTo>
                    <a:pt x="1253642" y="287579"/>
                    <a:pt x="1252499" y="281635"/>
                    <a:pt x="1250899" y="275920"/>
                  </a:cubicBezTo>
                  <a:cubicBezTo>
                    <a:pt x="1250442" y="274549"/>
                    <a:pt x="1249985" y="273177"/>
                    <a:pt x="1249528" y="271806"/>
                  </a:cubicBezTo>
                  <a:cubicBezTo>
                    <a:pt x="1248613" y="269062"/>
                    <a:pt x="1247699" y="266319"/>
                    <a:pt x="1246556" y="263805"/>
                  </a:cubicBezTo>
                  <a:cubicBezTo>
                    <a:pt x="1245413" y="261290"/>
                    <a:pt x="1244270" y="258775"/>
                    <a:pt x="1243127" y="256261"/>
                  </a:cubicBezTo>
                  <a:cubicBezTo>
                    <a:pt x="1242441" y="255118"/>
                    <a:pt x="1241984" y="253975"/>
                    <a:pt x="1241298" y="252603"/>
                  </a:cubicBezTo>
                  <a:cubicBezTo>
                    <a:pt x="1239469" y="249174"/>
                    <a:pt x="1237183" y="245745"/>
                    <a:pt x="1234897" y="242773"/>
                  </a:cubicBezTo>
                  <a:cubicBezTo>
                    <a:pt x="1231925" y="238659"/>
                    <a:pt x="1228725" y="234772"/>
                    <a:pt x="1225067" y="231343"/>
                  </a:cubicBezTo>
                  <a:cubicBezTo>
                    <a:pt x="1222553" y="228829"/>
                    <a:pt x="1219810" y="226314"/>
                    <a:pt x="1216838" y="224028"/>
                  </a:cubicBezTo>
                  <a:cubicBezTo>
                    <a:pt x="1207237" y="216713"/>
                    <a:pt x="1196492" y="211455"/>
                    <a:pt x="1185291" y="208255"/>
                  </a:cubicBezTo>
                  <a:cubicBezTo>
                    <a:pt x="1180262" y="206883"/>
                    <a:pt x="1175461" y="205740"/>
                    <a:pt x="1170432" y="205054"/>
                  </a:cubicBezTo>
                  <a:cubicBezTo>
                    <a:pt x="1163117" y="203683"/>
                    <a:pt x="1155802" y="202997"/>
                    <a:pt x="1148486" y="202997"/>
                  </a:cubicBezTo>
                  <a:cubicBezTo>
                    <a:pt x="1143686" y="202997"/>
                    <a:pt x="1138885" y="202997"/>
                    <a:pt x="1134085" y="203454"/>
                  </a:cubicBezTo>
                  <a:cubicBezTo>
                    <a:pt x="1126998" y="204140"/>
                    <a:pt x="1119911" y="205512"/>
                    <a:pt x="1113053" y="207340"/>
                  </a:cubicBezTo>
                  <a:cubicBezTo>
                    <a:pt x="1103681" y="209855"/>
                    <a:pt x="1094765" y="213513"/>
                    <a:pt x="1085850" y="218085"/>
                  </a:cubicBezTo>
                  <a:cubicBezTo>
                    <a:pt x="1081507" y="220371"/>
                    <a:pt x="1077163" y="223114"/>
                    <a:pt x="1072820" y="226086"/>
                  </a:cubicBezTo>
                  <a:cubicBezTo>
                    <a:pt x="1064590" y="231801"/>
                    <a:pt x="1055903" y="236144"/>
                    <a:pt x="1046988" y="240030"/>
                  </a:cubicBezTo>
                  <a:cubicBezTo>
                    <a:pt x="1041730" y="242316"/>
                    <a:pt x="1036244" y="244602"/>
                    <a:pt x="1030757" y="246660"/>
                  </a:cubicBezTo>
                  <a:cubicBezTo>
                    <a:pt x="1017499" y="251917"/>
                    <a:pt x="1005383" y="251003"/>
                    <a:pt x="996467" y="245517"/>
                  </a:cubicBezTo>
                  <a:cubicBezTo>
                    <a:pt x="995096" y="244831"/>
                    <a:pt x="993953" y="243916"/>
                    <a:pt x="992810" y="243002"/>
                  </a:cubicBezTo>
                  <a:cubicBezTo>
                    <a:pt x="986638" y="237744"/>
                    <a:pt x="982294" y="229743"/>
                    <a:pt x="980923" y="219913"/>
                  </a:cubicBezTo>
                  <a:cubicBezTo>
                    <a:pt x="980237" y="215570"/>
                    <a:pt x="980237" y="210541"/>
                    <a:pt x="980923" y="205512"/>
                  </a:cubicBezTo>
                  <a:cubicBezTo>
                    <a:pt x="981380" y="202768"/>
                    <a:pt x="981608" y="199797"/>
                    <a:pt x="981837" y="197053"/>
                  </a:cubicBezTo>
                  <a:cubicBezTo>
                    <a:pt x="982751" y="188595"/>
                    <a:pt x="983437" y="180137"/>
                    <a:pt x="984123" y="171679"/>
                  </a:cubicBezTo>
                  <a:cubicBezTo>
                    <a:pt x="984580" y="163221"/>
                    <a:pt x="985037" y="154762"/>
                    <a:pt x="985266" y="146304"/>
                  </a:cubicBezTo>
                  <a:cubicBezTo>
                    <a:pt x="985495" y="140589"/>
                    <a:pt x="985495" y="135103"/>
                    <a:pt x="985495" y="129388"/>
                  </a:cubicBezTo>
                  <a:cubicBezTo>
                    <a:pt x="985495" y="120930"/>
                    <a:pt x="985495" y="112471"/>
                    <a:pt x="985037" y="104013"/>
                  </a:cubicBezTo>
                  <a:cubicBezTo>
                    <a:pt x="984809" y="98298"/>
                    <a:pt x="984580" y="92812"/>
                    <a:pt x="984352" y="87097"/>
                  </a:cubicBezTo>
                  <a:cubicBezTo>
                    <a:pt x="984123" y="81382"/>
                    <a:pt x="983666" y="75895"/>
                    <a:pt x="983437" y="70180"/>
                  </a:cubicBezTo>
                  <a:cubicBezTo>
                    <a:pt x="983209" y="65380"/>
                    <a:pt x="982523" y="60808"/>
                    <a:pt x="981608" y="56464"/>
                  </a:cubicBezTo>
                  <a:cubicBezTo>
                    <a:pt x="981151" y="54407"/>
                    <a:pt x="980694" y="52350"/>
                    <a:pt x="980008" y="50292"/>
                  </a:cubicBezTo>
                  <a:cubicBezTo>
                    <a:pt x="978865" y="46406"/>
                    <a:pt x="977494" y="42748"/>
                    <a:pt x="975893" y="39319"/>
                  </a:cubicBezTo>
                  <a:cubicBezTo>
                    <a:pt x="971779" y="30861"/>
                    <a:pt x="965835" y="24232"/>
                    <a:pt x="958063" y="18974"/>
                  </a:cubicBezTo>
                  <a:cubicBezTo>
                    <a:pt x="953491" y="15774"/>
                    <a:pt x="948233" y="13259"/>
                    <a:pt x="942289" y="11202"/>
                  </a:cubicBezTo>
                  <a:cubicBezTo>
                    <a:pt x="936346" y="9144"/>
                    <a:pt x="929716" y="7544"/>
                    <a:pt x="922401" y="6401"/>
                  </a:cubicBezTo>
                  <a:cubicBezTo>
                    <a:pt x="918515" y="5715"/>
                    <a:pt x="914629" y="5258"/>
                    <a:pt x="910742" y="4572"/>
                  </a:cubicBezTo>
                  <a:cubicBezTo>
                    <a:pt x="909599" y="4344"/>
                    <a:pt x="908456" y="4344"/>
                    <a:pt x="907313" y="4115"/>
                  </a:cubicBezTo>
                  <a:cubicBezTo>
                    <a:pt x="904570" y="3658"/>
                    <a:pt x="901598" y="3429"/>
                    <a:pt x="898855" y="2972"/>
                  </a:cubicBezTo>
                  <a:cubicBezTo>
                    <a:pt x="897712" y="2743"/>
                    <a:pt x="896341" y="2743"/>
                    <a:pt x="895198" y="2515"/>
                  </a:cubicBezTo>
                  <a:cubicBezTo>
                    <a:pt x="892226" y="2058"/>
                    <a:pt x="889254" y="1829"/>
                    <a:pt x="886282" y="1372"/>
                  </a:cubicBezTo>
                  <a:cubicBezTo>
                    <a:pt x="885368" y="1372"/>
                    <a:pt x="884453" y="1143"/>
                    <a:pt x="883539" y="1143"/>
                  </a:cubicBezTo>
                  <a:cubicBezTo>
                    <a:pt x="879653" y="686"/>
                    <a:pt x="875538" y="229"/>
                    <a:pt x="871652" y="0"/>
                  </a:cubicBezTo>
                  <a:cubicBezTo>
                    <a:pt x="893369" y="15545"/>
                    <a:pt x="909371" y="38176"/>
                    <a:pt x="914171" y="64694"/>
                  </a:cubicBezTo>
                  <a:close/>
                </a:path>
              </a:pathLst>
            </a:custGeom>
            <a:solidFill>
              <a:srgbClr val="FFFFFF"/>
            </a:solidFill>
            <a:ln w="2286" cap="flat">
              <a:noFill/>
              <a:prstDash val="solid"/>
              <a:miter/>
            </a:ln>
          </p:spPr>
          <p:txBody>
            <a:bodyPr rtlCol="0" anchor="ctr"/>
            <a:lstStyle/>
            <a:p>
              <a:endParaRPr lang="en-US"/>
            </a:p>
          </p:txBody>
        </p:sp>
        <p:sp>
          <p:nvSpPr>
            <p:cNvPr id="96" name="Freeform 154">
              <a:extLst>
                <a:ext uri="{FF2B5EF4-FFF2-40B4-BE49-F238E27FC236}">
                  <a16:creationId xmlns:a16="http://schemas.microsoft.com/office/drawing/2014/main" id="{D8CCBB4C-14BE-447B-C0A2-4819C37A7312}"/>
                </a:ext>
              </a:extLst>
            </p:cNvPr>
            <p:cNvSpPr/>
            <p:nvPr/>
          </p:nvSpPr>
          <p:spPr>
            <a:xfrm>
              <a:off x="2436714" y="5191934"/>
              <a:ext cx="1358789" cy="1019392"/>
            </a:xfrm>
            <a:custGeom>
              <a:avLst/>
              <a:gdLst>
                <a:gd name="connsiteX0" fmla="*/ 17230 w 1358789"/>
                <a:gd name="connsiteY0" fmla="*/ 508892 h 1019392"/>
                <a:gd name="connsiteX1" fmla="*/ 25688 w 1358789"/>
                <a:gd name="connsiteY1" fmla="*/ 631421 h 1019392"/>
                <a:gd name="connsiteX2" fmla="*/ 59749 w 1358789"/>
                <a:gd name="connsiteY2" fmla="*/ 695429 h 1019392"/>
                <a:gd name="connsiteX3" fmla="*/ 100212 w 1358789"/>
                <a:gd name="connsiteY3" fmla="*/ 750751 h 1019392"/>
                <a:gd name="connsiteX4" fmla="*/ 136331 w 1358789"/>
                <a:gd name="connsiteY4" fmla="*/ 820474 h 1019392"/>
                <a:gd name="connsiteX5" fmla="*/ 135416 w 1358789"/>
                <a:gd name="connsiteY5" fmla="*/ 841048 h 1019392"/>
                <a:gd name="connsiteX6" fmla="*/ 128787 w 1358789"/>
                <a:gd name="connsiteY6" fmla="*/ 958777 h 1019392"/>
                <a:gd name="connsiteX7" fmla="*/ 161248 w 1358789"/>
                <a:gd name="connsiteY7" fmla="*/ 1000610 h 1019392"/>
                <a:gd name="connsiteX8" fmla="*/ 205139 w 1358789"/>
                <a:gd name="connsiteY8" fmla="*/ 1002668 h 1019392"/>
                <a:gd name="connsiteX9" fmla="*/ 239201 w 1358789"/>
                <a:gd name="connsiteY9" fmla="*/ 979351 h 1019392"/>
                <a:gd name="connsiteX10" fmla="*/ 255431 w 1358789"/>
                <a:gd name="connsiteY10" fmla="*/ 919915 h 1019392"/>
                <a:gd name="connsiteX11" fmla="*/ 273948 w 1358789"/>
                <a:gd name="connsiteY11" fmla="*/ 791670 h 1019392"/>
                <a:gd name="connsiteX12" fmla="*/ 281720 w 1358789"/>
                <a:gd name="connsiteY12" fmla="*/ 778183 h 1019392"/>
                <a:gd name="connsiteX13" fmla="*/ 294065 w 1358789"/>
                <a:gd name="connsiteY13" fmla="*/ 789155 h 1019392"/>
                <a:gd name="connsiteX14" fmla="*/ 300923 w 1358789"/>
                <a:gd name="connsiteY14" fmla="*/ 829618 h 1019392"/>
                <a:gd name="connsiteX15" fmla="*/ 304580 w 1358789"/>
                <a:gd name="connsiteY15" fmla="*/ 935459 h 1019392"/>
                <a:gd name="connsiteX16" fmla="*/ 361959 w 1358789"/>
                <a:gd name="connsiteY16" fmla="*/ 1012726 h 1019392"/>
                <a:gd name="connsiteX17" fmla="*/ 978950 w 1358789"/>
                <a:gd name="connsiteY17" fmla="*/ 1019356 h 1019392"/>
                <a:gd name="connsiteX18" fmla="*/ 1071076 w 1358789"/>
                <a:gd name="connsiteY18" fmla="*/ 945289 h 1019392"/>
                <a:gd name="connsiteX19" fmla="*/ 1086164 w 1358789"/>
                <a:gd name="connsiteY19" fmla="*/ 793270 h 1019392"/>
                <a:gd name="connsiteX20" fmla="*/ 1130283 w 1358789"/>
                <a:gd name="connsiteY20" fmla="*/ 756008 h 1019392"/>
                <a:gd name="connsiteX21" fmla="*/ 1296476 w 1358789"/>
                <a:gd name="connsiteY21" fmla="*/ 756237 h 1019392"/>
                <a:gd name="connsiteX22" fmla="*/ 1357740 w 1358789"/>
                <a:gd name="connsiteY22" fmla="*/ 602389 h 1019392"/>
                <a:gd name="connsiteX23" fmla="*/ 1278188 w 1358789"/>
                <a:gd name="connsiteY23" fmla="*/ 494719 h 1019392"/>
                <a:gd name="connsiteX24" fmla="*/ 1145828 w 1358789"/>
                <a:gd name="connsiteY24" fmla="*/ 514378 h 1019392"/>
                <a:gd name="connsiteX25" fmla="*/ 1108566 w 1358789"/>
                <a:gd name="connsiteY25" fmla="*/ 531523 h 1019392"/>
                <a:gd name="connsiteX26" fmla="*/ 1088678 w 1358789"/>
                <a:gd name="connsiteY26" fmla="*/ 521008 h 1019392"/>
                <a:gd name="connsiteX27" fmla="*/ 1087535 w 1358789"/>
                <a:gd name="connsiteY27" fmla="*/ 500662 h 1019392"/>
                <a:gd name="connsiteX28" fmla="*/ 1086621 w 1358789"/>
                <a:gd name="connsiteY28" fmla="*/ 382933 h 1019392"/>
                <a:gd name="connsiteX29" fmla="*/ 1010954 w 1358789"/>
                <a:gd name="connsiteY29" fmla="*/ 292636 h 1019392"/>
                <a:gd name="connsiteX30" fmla="*/ 905570 w 1358789"/>
                <a:gd name="connsiteY30" fmla="*/ 284635 h 1019392"/>
                <a:gd name="connsiteX31" fmla="*/ 873108 w 1358789"/>
                <a:gd name="connsiteY31" fmla="*/ 284635 h 1019392"/>
                <a:gd name="connsiteX32" fmla="*/ 837904 w 1358789"/>
                <a:gd name="connsiteY32" fmla="*/ 287607 h 1019392"/>
                <a:gd name="connsiteX33" fmla="*/ 803157 w 1358789"/>
                <a:gd name="connsiteY33" fmla="*/ 252174 h 1019392"/>
                <a:gd name="connsiteX34" fmla="*/ 812758 w 1358789"/>
                <a:gd name="connsiteY34" fmla="*/ 206225 h 1019392"/>
                <a:gd name="connsiteX35" fmla="*/ 821673 w 1358789"/>
                <a:gd name="connsiteY35" fmla="*/ 127587 h 1019392"/>
                <a:gd name="connsiteX36" fmla="*/ 729548 w 1358789"/>
                <a:gd name="connsiteY36" fmla="*/ 12373 h 1019392"/>
                <a:gd name="connsiteX37" fmla="*/ 531351 w 1358789"/>
                <a:gd name="connsiteY37" fmla="*/ 61979 h 1019392"/>
                <a:gd name="connsiteX38" fmla="*/ 514664 w 1358789"/>
                <a:gd name="connsiteY38" fmla="*/ 193195 h 1019392"/>
                <a:gd name="connsiteX39" fmla="*/ 537981 w 1358789"/>
                <a:gd name="connsiteY39" fmla="*/ 259946 h 1019392"/>
                <a:gd name="connsiteX40" fmla="*/ 521064 w 1358789"/>
                <a:gd name="connsiteY40" fmla="*/ 282806 h 1019392"/>
                <a:gd name="connsiteX41" fmla="*/ 420023 w 1358789"/>
                <a:gd name="connsiteY41" fmla="*/ 266119 h 1019392"/>
                <a:gd name="connsiteX42" fmla="*/ 411794 w 1358789"/>
                <a:gd name="connsiteY42" fmla="*/ 263375 h 1019392"/>
                <a:gd name="connsiteX43" fmla="*/ 316010 w 1358789"/>
                <a:gd name="connsiteY43" fmla="*/ 235258 h 1019392"/>
                <a:gd name="connsiteX44" fmla="*/ 287664 w 1358789"/>
                <a:gd name="connsiteY44" fmla="*/ 208054 h 1019392"/>
                <a:gd name="connsiteX45" fmla="*/ 253145 w 1358789"/>
                <a:gd name="connsiteY45" fmla="*/ 133988 h 1019392"/>
                <a:gd name="connsiteX46" fmla="*/ 55863 w 1358789"/>
                <a:gd name="connsiteY46" fmla="*/ 113185 h 1019392"/>
                <a:gd name="connsiteX47" fmla="*/ 78266 w 1358789"/>
                <a:gd name="connsiteY47" fmla="*/ 334470 h 1019392"/>
                <a:gd name="connsiteX48" fmla="*/ 93811 w 1358789"/>
                <a:gd name="connsiteY48" fmla="*/ 342928 h 1019392"/>
                <a:gd name="connsiteX49" fmla="*/ 102269 w 1358789"/>
                <a:gd name="connsiteY49" fmla="*/ 375389 h 1019392"/>
                <a:gd name="connsiteX50" fmla="*/ 17230 w 1358789"/>
                <a:gd name="connsiteY50" fmla="*/ 508892 h 1019392"/>
                <a:gd name="connsiteX51" fmla="*/ 253602 w 1358789"/>
                <a:gd name="connsiteY51" fmla="*/ 786641 h 1019392"/>
                <a:gd name="connsiteX52" fmla="*/ 246973 w 1358789"/>
                <a:gd name="connsiteY52" fmla="*/ 853849 h 1019392"/>
                <a:gd name="connsiteX53" fmla="*/ 225027 w 1358789"/>
                <a:gd name="connsiteY53" fmla="*/ 960148 h 1019392"/>
                <a:gd name="connsiteX54" fmla="*/ 179079 w 1358789"/>
                <a:gd name="connsiteY54" fmla="*/ 982322 h 1019392"/>
                <a:gd name="connsiteX55" fmla="*/ 150961 w 1358789"/>
                <a:gd name="connsiteY55" fmla="*/ 951461 h 1019392"/>
                <a:gd name="connsiteX56" fmla="*/ 150961 w 1358789"/>
                <a:gd name="connsiteY56" fmla="*/ 925172 h 1019392"/>
                <a:gd name="connsiteX57" fmla="*/ 156447 w 1358789"/>
                <a:gd name="connsiteY57" fmla="*/ 804929 h 1019392"/>
                <a:gd name="connsiteX58" fmla="*/ 184337 w 1358789"/>
                <a:gd name="connsiteY58" fmla="*/ 778868 h 1019392"/>
                <a:gd name="connsiteX59" fmla="*/ 196224 w 1358789"/>
                <a:gd name="connsiteY59" fmla="*/ 779783 h 1019392"/>
                <a:gd name="connsiteX60" fmla="*/ 239429 w 1358789"/>
                <a:gd name="connsiteY60" fmla="*/ 775439 h 1019392"/>
                <a:gd name="connsiteX61" fmla="*/ 253602 w 1358789"/>
                <a:gd name="connsiteY61" fmla="*/ 786641 h 1019392"/>
                <a:gd name="connsiteX62" fmla="*/ 513292 w 1358789"/>
                <a:gd name="connsiteY62" fmla="*/ 304523 h 1019392"/>
                <a:gd name="connsiteX63" fmla="*/ 541638 w 1358789"/>
                <a:gd name="connsiteY63" fmla="*/ 299037 h 1019392"/>
                <a:gd name="connsiteX64" fmla="*/ 560612 w 1358789"/>
                <a:gd name="connsiteY64" fmla="*/ 248745 h 1019392"/>
                <a:gd name="connsiteX65" fmla="*/ 535009 w 1358789"/>
                <a:gd name="connsiteY65" fmla="*/ 176965 h 1019392"/>
                <a:gd name="connsiteX66" fmla="*/ 537295 w 1358789"/>
                <a:gd name="connsiteY66" fmla="*/ 112728 h 1019392"/>
                <a:gd name="connsiteX67" fmla="*/ 658453 w 1358789"/>
                <a:gd name="connsiteY67" fmla="*/ 23574 h 1019392"/>
                <a:gd name="connsiteX68" fmla="*/ 722232 w 1358789"/>
                <a:gd name="connsiteY68" fmla="*/ 32489 h 1019392"/>
                <a:gd name="connsiteX69" fmla="*/ 734577 w 1358789"/>
                <a:gd name="connsiteY69" fmla="*/ 36604 h 1019392"/>
                <a:gd name="connsiteX70" fmla="*/ 734577 w 1358789"/>
                <a:gd name="connsiteY70" fmla="*/ 36604 h 1019392"/>
                <a:gd name="connsiteX71" fmla="*/ 738463 w 1358789"/>
                <a:gd name="connsiteY71" fmla="*/ 38204 h 1019392"/>
                <a:gd name="connsiteX72" fmla="*/ 738692 w 1358789"/>
                <a:gd name="connsiteY72" fmla="*/ 38204 h 1019392"/>
                <a:gd name="connsiteX73" fmla="*/ 742349 w 1358789"/>
                <a:gd name="connsiteY73" fmla="*/ 39805 h 1019392"/>
                <a:gd name="connsiteX74" fmla="*/ 742578 w 1358789"/>
                <a:gd name="connsiteY74" fmla="*/ 40033 h 1019392"/>
                <a:gd name="connsiteX75" fmla="*/ 746007 w 1358789"/>
                <a:gd name="connsiteY75" fmla="*/ 41633 h 1019392"/>
                <a:gd name="connsiteX76" fmla="*/ 746235 w 1358789"/>
                <a:gd name="connsiteY76" fmla="*/ 41862 h 1019392"/>
                <a:gd name="connsiteX77" fmla="*/ 749664 w 1358789"/>
                <a:gd name="connsiteY77" fmla="*/ 43691 h 1019392"/>
                <a:gd name="connsiteX78" fmla="*/ 749664 w 1358789"/>
                <a:gd name="connsiteY78" fmla="*/ 43691 h 1019392"/>
                <a:gd name="connsiteX79" fmla="*/ 770467 w 1358789"/>
                <a:gd name="connsiteY79" fmla="*/ 59236 h 1019392"/>
                <a:gd name="connsiteX80" fmla="*/ 770467 w 1358789"/>
                <a:gd name="connsiteY80" fmla="*/ 59236 h 1019392"/>
                <a:gd name="connsiteX81" fmla="*/ 772753 w 1358789"/>
                <a:gd name="connsiteY81" fmla="*/ 61522 h 1019392"/>
                <a:gd name="connsiteX82" fmla="*/ 773210 w 1358789"/>
                <a:gd name="connsiteY82" fmla="*/ 61979 h 1019392"/>
                <a:gd name="connsiteX83" fmla="*/ 775268 w 1358789"/>
                <a:gd name="connsiteY83" fmla="*/ 64265 h 1019392"/>
                <a:gd name="connsiteX84" fmla="*/ 775725 w 1358789"/>
                <a:gd name="connsiteY84" fmla="*/ 64722 h 1019392"/>
                <a:gd name="connsiteX85" fmla="*/ 777554 w 1358789"/>
                <a:gd name="connsiteY85" fmla="*/ 67008 h 1019392"/>
                <a:gd name="connsiteX86" fmla="*/ 778011 w 1358789"/>
                <a:gd name="connsiteY86" fmla="*/ 67694 h 1019392"/>
                <a:gd name="connsiteX87" fmla="*/ 779611 w 1358789"/>
                <a:gd name="connsiteY87" fmla="*/ 69980 h 1019392"/>
                <a:gd name="connsiteX88" fmla="*/ 780068 w 1358789"/>
                <a:gd name="connsiteY88" fmla="*/ 70666 h 1019392"/>
                <a:gd name="connsiteX89" fmla="*/ 781668 w 1358789"/>
                <a:gd name="connsiteY89" fmla="*/ 72952 h 1019392"/>
                <a:gd name="connsiteX90" fmla="*/ 782126 w 1358789"/>
                <a:gd name="connsiteY90" fmla="*/ 73637 h 1019392"/>
                <a:gd name="connsiteX91" fmla="*/ 783726 w 1358789"/>
                <a:gd name="connsiteY91" fmla="*/ 76152 h 1019392"/>
                <a:gd name="connsiteX92" fmla="*/ 784183 w 1358789"/>
                <a:gd name="connsiteY92" fmla="*/ 76838 h 1019392"/>
                <a:gd name="connsiteX93" fmla="*/ 785555 w 1358789"/>
                <a:gd name="connsiteY93" fmla="*/ 79352 h 1019392"/>
                <a:gd name="connsiteX94" fmla="*/ 785783 w 1358789"/>
                <a:gd name="connsiteY94" fmla="*/ 79810 h 1019392"/>
                <a:gd name="connsiteX95" fmla="*/ 791498 w 1358789"/>
                <a:gd name="connsiteY95" fmla="*/ 92383 h 1019392"/>
                <a:gd name="connsiteX96" fmla="*/ 791955 w 1358789"/>
                <a:gd name="connsiteY96" fmla="*/ 93526 h 1019392"/>
                <a:gd name="connsiteX97" fmla="*/ 792870 w 1358789"/>
                <a:gd name="connsiteY97" fmla="*/ 96040 h 1019392"/>
                <a:gd name="connsiteX98" fmla="*/ 793327 w 1358789"/>
                <a:gd name="connsiteY98" fmla="*/ 97640 h 1019392"/>
                <a:gd name="connsiteX99" fmla="*/ 794013 w 1358789"/>
                <a:gd name="connsiteY99" fmla="*/ 99926 h 1019392"/>
                <a:gd name="connsiteX100" fmla="*/ 794470 w 1358789"/>
                <a:gd name="connsiteY100" fmla="*/ 101755 h 1019392"/>
                <a:gd name="connsiteX101" fmla="*/ 795156 w 1358789"/>
                <a:gd name="connsiteY101" fmla="*/ 104041 h 1019392"/>
                <a:gd name="connsiteX102" fmla="*/ 795613 w 1358789"/>
                <a:gd name="connsiteY102" fmla="*/ 106099 h 1019392"/>
                <a:gd name="connsiteX103" fmla="*/ 796299 w 1358789"/>
                <a:gd name="connsiteY103" fmla="*/ 108385 h 1019392"/>
                <a:gd name="connsiteX104" fmla="*/ 796756 w 1358789"/>
                <a:gd name="connsiteY104" fmla="*/ 110671 h 1019392"/>
                <a:gd name="connsiteX105" fmla="*/ 797213 w 1358789"/>
                <a:gd name="connsiteY105" fmla="*/ 112957 h 1019392"/>
                <a:gd name="connsiteX106" fmla="*/ 797670 w 1358789"/>
                <a:gd name="connsiteY106" fmla="*/ 115243 h 1019392"/>
                <a:gd name="connsiteX107" fmla="*/ 798128 w 1358789"/>
                <a:gd name="connsiteY107" fmla="*/ 117529 h 1019392"/>
                <a:gd name="connsiteX108" fmla="*/ 798585 w 1358789"/>
                <a:gd name="connsiteY108" fmla="*/ 120043 h 1019392"/>
                <a:gd name="connsiteX109" fmla="*/ 799042 w 1358789"/>
                <a:gd name="connsiteY109" fmla="*/ 122101 h 1019392"/>
                <a:gd name="connsiteX110" fmla="*/ 799499 w 1358789"/>
                <a:gd name="connsiteY110" fmla="*/ 124844 h 1019392"/>
                <a:gd name="connsiteX111" fmla="*/ 799956 w 1358789"/>
                <a:gd name="connsiteY111" fmla="*/ 126901 h 1019392"/>
                <a:gd name="connsiteX112" fmla="*/ 800414 w 1358789"/>
                <a:gd name="connsiteY112" fmla="*/ 130102 h 1019392"/>
                <a:gd name="connsiteX113" fmla="*/ 800642 w 1358789"/>
                <a:gd name="connsiteY113" fmla="*/ 131702 h 1019392"/>
                <a:gd name="connsiteX114" fmla="*/ 801328 w 1358789"/>
                <a:gd name="connsiteY114" fmla="*/ 136731 h 1019392"/>
                <a:gd name="connsiteX115" fmla="*/ 791270 w 1358789"/>
                <a:gd name="connsiteY115" fmla="*/ 203254 h 1019392"/>
                <a:gd name="connsiteX116" fmla="*/ 783497 w 1358789"/>
                <a:gd name="connsiteY116" fmla="*/ 227028 h 1019392"/>
                <a:gd name="connsiteX117" fmla="*/ 776182 w 1358789"/>
                <a:gd name="connsiteY117" fmla="*/ 251031 h 1019392"/>
                <a:gd name="connsiteX118" fmla="*/ 776182 w 1358789"/>
                <a:gd name="connsiteY118" fmla="*/ 251031 h 1019392"/>
                <a:gd name="connsiteX119" fmla="*/ 775268 w 1358789"/>
                <a:gd name="connsiteY119" fmla="*/ 254917 h 1019392"/>
                <a:gd name="connsiteX120" fmla="*/ 775268 w 1358789"/>
                <a:gd name="connsiteY120" fmla="*/ 255603 h 1019392"/>
                <a:gd name="connsiteX121" fmla="*/ 774810 w 1358789"/>
                <a:gd name="connsiteY121" fmla="*/ 258803 h 1019392"/>
                <a:gd name="connsiteX122" fmla="*/ 774810 w 1358789"/>
                <a:gd name="connsiteY122" fmla="*/ 259032 h 1019392"/>
                <a:gd name="connsiteX123" fmla="*/ 774582 w 1358789"/>
                <a:gd name="connsiteY123" fmla="*/ 262461 h 1019392"/>
                <a:gd name="connsiteX124" fmla="*/ 774582 w 1358789"/>
                <a:gd name="connsiteY124" fmla="*/ 262461 h 1019392"/>
                <a:gd name="connsiteX125" fmla="*/ 774582 w 1358789"/>
                <a:gd name="connsiteY125" fmla="*/ 266119 h 1019392"/>
                <a:gd name="connsiteX126" fmla="*/ 793784 w 1358789"/>
                <a:gd name="connsiteY126" fmla="*/ 296294 h 1019392"/>
                <a:gd name="connsiteX127" fmla="*/ 844076 w 1358789"/>
                <a:gd name="connsiteY127" fmla="*/ 308638 h 1019392"/>
                <a:gd name="connsiteX128" fmla="*/ 966606 w 1358789"/>
                <a:gd name="connsiteY128" fmla="*/ 308410 h 1019392"/>
                <a:gd name="connsiteX129" fmla="*/ 969349 w 1358789"/>
                <a:gd name="connsiteY129" fmla="*/ 308638 h 1019392"/>
                <a:gd name="connsiteX130" fmla="*/ 978264 w 1358789"/>
                <a:gd name="connsiteY130" fmla="*/ 309781 h 1019392"/>
                <a:gd name="connsiteX131" fmla="*/ 981922 w 1358789"/>
                <a:gd name="connsiteY131" fmla="*/ 310238 h 1019392"/>
                <a:gd name="connsiteX132" fmla="*/ 990380 w 1358789"/>
                <a:gd name="connsiteY132" fmla="*/ 311381 h 1019392"/>
                <a:gd name="connsiteX133" fmla="*/ 993809 w 1358789"/>
                <a:gd name="connsiteY133" fmla="*/ 311839 h 1019392"/>
                <a:gd name="connsiteX134" fmla="*/ 1005468 w 1358789"/>
                <a:gd name="connsiteY134" fmla="*/ 313667 h 1019392"/>
                <a:gd name="connsiteX135" fmla="*/ 1025356 w 1358789"/>
                <a:gd name="connsiteY135" fmla="*/ 318468 h 1019392"/>
                <a:gd name="connsiteX136" fmla="*/ 1041129 w 1358789"/>
                <a:gd name="connsiteY136" fmla="*/ 326240 h 1019392"/>
                <a:gd name="connsiteX137" fmla="*/ 1058960 w 1358789"/>
                <a:gd name="connsiteY137" fmla="*/ 346586 h 1019392"/>
                <a:gd name="connsiteX138" fmla="*/ 1063075 w 1358789"/>
                <a:gd name="connsiteY138" fmla="*/ 357559 h 1019392"/>
                <a:gd name="connsiteX139" fmla="*/ 1064675 w 1358789"/>
                <a:gd name="connsiteY139" fmla="*/ 363731 h 1019392"/>
                <a:gd name="connsiteX140" fmla="*/ 1066504 w 1358789"/>
                <a:gd name="connsiteY140" fmla="*/ 377447 h 1019392"/>
                <a:gd name="connsiteX141" fmla="*/ 1067418 w 1358789"/>
                <a:gd name="connsiteY141" fmla="*/ 394363 h 1019392"/>
                <a:gd name="connsiteX142" fmla="*/ 1068104 w 1358789"/>
                <a:gd name="connsiteY142" fmla="*/ 411280 h 1019392"/>
                <a:gd name="connsiteX143" fmla="*/ 1068561 w 1358789"/>
                <a:gd name="connsiteY143" fmla="*/ 436654 h 1019392"/>
                <a:gd name="connsiteX144" fmla="*/ 1068333 w 1358789"/>
                <a:gd name="connsiteY144" fmla="*/ 453571 h 1019392"/>
                <a:gd name="connsiteX145" fmla="*/ 1067190 w 1358789"/>
                <a:gd name="connsiteY145" fmla="*/ 478945 h 1019392"/>
                <a:gd name="connsiteX146" fmla="*/ 1064904 w 1358789"/>
                <a:gd name="connsiteY146" fmla="*/ 504320 h 1019392"/>
                <a:gd name="connsiteX147" fmla="*/ 1063989 w 1358789"/>
                <a:gd name="connsiteY147" fmla="*/ 512778 h 1019392"/>
                <a:gd name="connsiteX148" fmla="*/ 1063989 w 1358789"/>
                <a:gd name="connsiteY148" fmla="*/ 527180 h 1019392"/>
                <a:gd name="connsiteX149" fmla="*/ 1075877 w 1358789"/>
                <a:gd name="connsiteY149" fmla="*/ 550268 h 1019392"/>
                <a:gd name="connsiteX150" fmla="*/ 1079534 w 1358789"/>
                <a:gd name="connsiteY150" fmla="*/ 552783 h 1019392"/>
                <a:gd name="connsiteX151" fmla="*/ 1113824 w 1358789"/>
                <a:gd name="connsiteY151" fmla="*/ 553926 h 1019392"/>
                <a:gd name="connsiteX152" fmla="*/ 1130055 w 1358789"/>
                <a:gd name="connsiteY152" fmla="*/ 547297 h 1019392"/>
                <a:gd name="connsiteX153" fmla="*/ 1155887 w 1358789"/>
                <a:gd name="connsiteY153" fmla="*/ 533352 h 1019392"/>
                <a:gd name="connsiteX154" fmla="*/ 1168917 w 1358789"/>
                <a:gd name="connsiteY154" fmla="*/ 525351 h 1019392"/>
                <a:gd name="connsiteX155" fmla="*/ 1196120 w 1358789"/>
                <a:gd name="connsiteY155" fmla="*/ 514607 h 1019392"/>
                <a:gd name="connsiteX156" fmla="*/ 1217151 w 1358789"/>
                <a:gd name="connsiteY156" fmla="*/ 510721 h 1019392"/>
                <a:gd name="connsiteX157" fmla="*/ 1231553 w 1358789"/>
                <a:gd name="connsiteY157" fmla="*/ 510263 h 1019392"/>
                <a:gd name="connsiteX158" fmla="*/ 1253499 w 1358789"/>
                <a:gd name="connsiteY158" fmla="*/ 512321 h 1019392"/>
                <a:gd name="connsiteX159" fmla="*/ 1268358 w 1358789"/>
                <a:gd name="connsiteY159" fmla="*/ 515521 h 1019392"/>
                <a:gd name="connsiteX160" fmla="*/ 1299905 w 1358789"/>
                <a:gd name="connsiteY160" fmla="*/ 531295 h 1019392"/>
                <a:gd name="connsiteX161" fmla="*/ 1308134 w 1358789"/>
                <a:gd name="connsiteY161" fmla="*/ 538610 h 1019392"/>
                <a:gd name="connsiteX162" fmla="*/ 1317964 w 1358789"/>
                <a:gd name="connsiteY162" fmla="*/ 550040 h 1019392"/>
                <a:gd name="connsiteX163" fmla="*/ 1324365 w 1358789"/>
                <a:gd name="connsiteY163" fmla="*/ 559870 h 1019392"/>
                <a:gd name="connsiteX164" fmla="*/ 1326194 w 1358789"/>
                <a:gd name="connsiteY164" fmla="*/ 563527 h 1019392"/>
                <a:gd name="connsiteX165" fmla="*/ 1329623 w 1358789"/>
                <a:gd name="connsiteY165" fmla="*/ 571071 h 1019392"/>
                <a:gd name="connsiteX166" fmla="*/ 1332594 w 1358789"/>
                <a:gd name="connsiteY166" fmla="*/ 579072 h 1019392"/>
                <a:gd name="connsiteX167" fmla="*/ 1333966 w 1358789"/>
                <a:gd name="connsiteY167" fmla="*/ 583187 h 1019392"/>
                <a:gd name="connsiteX168" fmla="*/ 1337624 w 1358789"/>
                <a:gd name="connsiteY168" fmla="*/ 601246 h 1019392"/>
                <a:gd name="connsiteX169" fmla="*/ 1338538 w 1358789"/>
                <a:gd name="connsiteY169" fmla="*/ 611076 h 1019392"/>
                <a:gd name="connsiteX170" fmla="*/ 1338995 w 1358789"/>
                <a:gd name="connsiteY170" fmla="*/ 625706 h 1019392"/>
                <a:gd name="connsiteX171" fmla="*/ 1338995 w 1358789"/>
                <a:gd name="connsiteY171" fmla="*/ 632107 h 1019392"/>
                <a:gd name="connsiteX172" fmla="*/ 1338767 w 1358789"/>
                <a:gd name="connsiteY172" fmla="*/ 635308 h 1019392"/>
                <a:gd name="connsiteX173" fmla="*/ 1337624 w 1358789"/>
                <a:gd name="connsiteY173" fmla="*/ 649024 h 1019392"/>
                <a:gd name="connsiteX174" fmla="*/ 1337166 w 1358789"/>
                <a:gd name="connsiteY174" fmla="*/ 652453 h 1019392"/>
                <a:gd name="connsiteX175" fmla="*/ 1238640 w 1358789"/>
                <a:gd name="connsiteY175" fmla="*/ 753037 h 1019392"/>
                <a:gd name="connsiteX176" fmla="*/ 1161830 w 1358789"/>
                <a:gd name="connsiteY176" fmla="*/ 740692 h 1019392"/>
                <a:gd name="connsiteX177" fmla="*/ 1147428 w 1358789"/>
                <a:gd name="connsiteY177" fmla="*/ 734749 h 1019392"/>
                <a:gd name="connsiteX178" fmla="*/ 1140113 w 1358789"/>
                <a:gd name="connsiteY178" fmla="*/ 732920 h 1019392"/>
                <a:gd name="connsiteX179" fmla="*/ 1132569 w 1358789"/>
                <a:gd name="connsiteY179" fmla="*/ 731777 h 1019392"/>
                <a:gd name="connsiteX180" fmla="*/ 1109481 w 1358789"/>
                <a:gd name="connsiteY180" fmla="*/ 731777 h 1019392"/>
                <a:gd name="connsiteX181" fmla="*/ 1101708 w 1358789"/>
                <a:gd name="connsiteY181" fmla="*/ 732691 h 1019392"/>
                <a:gd name="connsiteX182" fmla="*/ 1078848 w 1358789"/>
                <a:gd name="connsiteY182" fmla="*/ 741835 h 1019392"/>
                <a:gd name="connsiteX183" fmla="*/ 1075419 w 1358789"/>
                <a:gd name="connsiteY183" fmla="*/ 745950 h 1019392"/>
                <a:gd name="connsiteX184" fmla="*/ 1069247 w 1358789"/>
                <a:gd name="connsiteY184" fmla="*/ 764238 h 1019392"/>
                <a:gd name="connsiteX185" fmla="*/ 1068104 w 1358789"/>
                <a:gd name="connsiteY185" fmla="*/ 771553 h 1019392"/>
                <a:gd name="connsiteX186" fmla="*/ 1066275 w 1358789"/>
                <a:gd name="connsiteY186" fmla="*/ 786184 h 1019392"/>
                <a:gd name="connsiteX187" fmla="*/ 1064904 w 1358789"/>
                <a:gd name="connsiteY187" fmla="*/ 800814 h 1019392"/>
                <a:gd name="connsiteX188" fmla="*/ 1064218 w 1358789"/>
                <a:gd name="connsiteY188" fmla="*/ 815444 h 1019392"/>
                <a:gd name="connsiteX189" fmla="*/ 1064218 w 1358789"/>
                <a:gd name="connsiteY189" fmla="*/ 822760 h 1019392"/>
                <a:gd name="connsiteX190" fmla="*/ 1063761 w 1358789"/>
                <a:gd name="connsiteY190" fmla="*/ 846077 h 1019392"/>
                <a:gd name="connsiteX191" fmla="*/ 1061475 w 1358789"/>
                <a:gd name="connsiteY191" fmla="*/ 869165 h 1019392"/>
                <a:gd name="connsiteX192" fmla="*/ 1058046 w 1358789"/>
                <a:gd name="connsiteY192" fmla="*/ 892025 h 1019392"/>
                <a:gd name="connsiteX193" fmla="*/ 1053931 w 1358789"/>
                <a:gd name="connsiteY193" fmla="*/ 914885 h 1019392"/>
                <a:gd name="connsiteX194" fmla="*/ 1050959 w 1358789"/>
                <a:gd name="connsiteY194" fmla="*/ 929973 h 1019392"/>
                <a:gd name="connsiteX195" fmla="*/ 1047987 w 1358789"/>
                <a:gd name="connsiteY195" fmla="*/ 945061 h 1019392"/>
                <a:gd name="connsiteX196" fmla="*/ 1046387 w 1358789"/>
                <a:gd name="connsiteY196" fmla="*/ 952147 h 1019392"/>
                <a:gd name="connsiteX197" fmla="*/ 1044330 w 1358789"/>
                <a:gd name="connsiteY197" fmla="*/ 959234 h 1019392"/>
                <a:gd name="connsiteX198" fmla="*/ 1041587 w 1358789"/>
                <a:gd name="connsiteY198" fmla="*/ 966092 h 1019392"/>
                <a:gd name="connsiteX199" fmla="*/ 1037929 w 1358789"/>
                <a:gd name="connsiteY199" fmla="*/ 972493 h 1019392"/>
                <a:gd name="connsiteX200" fmla="*/ 1031071 w 1358789"/>
                <a:gd name="connsiteY200" fmla="*/ 981179 h 1019392"/>
                <a:gd name="connsiteX201" fmla="*/ 1002039 w 1358789"/>
                <a:gd name="connsiteY201" fmla="*/ 993524 h 1019392"/>
                <a:gd name="connsiteX202" fmla="*/ 987180 w 1358789"/>
                <a:gd name="connsiteY202" fmla="*/ 993752 h 1019392"/>
                <a:gd name="connsiteX203" fmla="*/ 981008 w 1358789"/>
                <a:gd name="connsiteY203" fmla="*/ 993752 h 1019392"/>
                <a:gd name="connsiteX204" fmla="*/ 977807 w 1358789"/>
                <a:gd name="connsiteY204" fmla="*/ 993752 h 1019392"/>
                <a:gd name="connsiteX205" fmla="*/ 970949 w 1358789"/>
                <a:gd name="connsiteY205" fmla="*/ 993752 h 1019392"/>
                <a:gd name="connsiteX206" fmla="*/ 967292 w 1358789"/>
                <a:gd name="connsiteY206" fmla="*/ 993752 h 1019392"/>
                <a:gd name="connsiteX207" fmla="*/ 959748 w 1358789"/>
                <a:gd name="connsiteY207" fmla="*/ 993752 h 1019392"/>
                <a:gd name="connsiteX208" fmla="*/ 947403 w 1358789"/>
                <a:gd name="connsiteY208" fmla="*/ 993981 h 1019392"/>
                <a:gd name="connsiteX209" fmla="*/ 938717 w 1358789"/>
                <a:gd name="connsiteY209" fmla="*/ 994210 h 1019392"/>
                <a:gd name="connsiteX210" fmla="*/ 934145 w 1358789"/>
                <a:gd name="connsiteY210" fmla="*/ 994210 h 1019392"/>
                <a:gd name="connsiteX211" fmla="*/ 919971 w 1358789"/>
                <a:gd name="connsiteY211" fmla="*/ 994438 h 1019392"/>
                <a:gd name="connsiteX212" fmla="*/ 899626 w 1358789"/>
                <a:gd name="connsiteY212" fmla="*/ 994667 h 1019392"/>
                <a:gd name="connsiteX213" fmla="*/ 860764 w 1358789"/>
                <a:gd name="connsiteY213" fmla="*/ 995124 h 1019392"/>
                <a:gd name="connsiteX214" fmla="*/ 849105 w 1358789"/>
                <a:gd name="connsiteY214" fmla="*/ 995353 h 1019392"/>
                <a:gd name="connsiteX215" fmla="*/ 687714 w 1358789"/>
                <a:gd name="connsiteY215" fmla="*/ 996724 h 1019392"/>
                <a:gd name="connsiteX216" fmla="*/ 681084 w 1358789"/>
                <a:gd name="connsiteY216" fmla="*/ 996724 h 1019392"/>
                <a:gd name="connsiteX217" fmla="*/ 667597 w 1358789"/>
                <a:gd name="connsiteY217" fmla="*/ 996724 h 1019392"/>
                <a:gd name="connsiteX218" fmla="*/ 660968 w 1358789"/>
                <a:gd name="connsiteY218" fmla="*/ 996724 h 1019392"/>
                <a:gd name="connsiteX219" fmla="*/ 620963 w 1358789"/>
                <a:gd name="connsiteY219" fmla="*/ 996724 h 1019392"/>
                <a:gd name="connsiteX220" fmla="*/ 620963 w 1358789"/>
                <a:gd name="connsiteY220" fmla="*/ 996724 h 1019392"/>
                <a:gd name="connsiteX221" fmla="*/ 532037 w 1358789"/>
                <a:gd name="connsiteY221" fmla="*/ 996496 h 1019392"/>
                <a:gd name="connsiteX222" fmla="*/ 508491 w 1358789"/>
                <a:gd name="connsiteY222" fmla="*/ 996267 h 1019392"/>
                <a:gd name="connsiteX223" fmla="*/ 480602 w 1358789"/>
                <a:gd name="connsiteY223" fmla="*/ 995810 h 1019392"/>
                <a:gd name="connsiteX224" fmla="*/ 475344 w 1358789"/>
                <a:gd name="connsiteY224" fmla="*/ 995810 h 1019392"/>
                <a:gd name="connsiteX225" fmla="*/ 454999 w 1358789"/>
                <a:gd name="connsiteY225" fmla="*/ 995353 h 1019392"/>
                <a:gd name="connsiteX226" fmla="*/ 450198 w 1358789"/>
                <a:gd name="connsiteY226" fmla="*/ 995124 h 1019392"/>
                <a:gd name="connsiteX227" fmla="*/ 445398 w 1358789"/>
                <a:gd name="connsiteY227" fmla="*/ 994895 h 1019392"/>
                <a:gd name="connsiteX228" fmla="*/ 436254 w 1358789"/>
                <a:gd name="connsiteY228" fmla="*/ 994667 h 1019392"/>
                <a:gd name="connsiteX229" fmla="*/ 427338 w 1358789"/>
                <a:gd name="connsiteY229" fmla="*/ 994438 h 1019392"/>
                <a:gd name="connsiteX230" fmla="*/ 418880 w 1358789"/>
                <a:gd name="connsiteY230" fmla="*/ 994210 h 1019392"/>
                <a:gd name="connsiteX231" fmla="*/ 411108 w 1358789"/>
                <a:gd name="connsiteY231" fmla="*/ 993981 h 1019392"/>
                <a:gd name="connsiteX232" fmla="*/ 407222 w 1358789"/>
                <a:gd name="connsiteY232" fmla="*/ 993752 h 1019392"/>
                <a:gd name="connsiteX233" fmla="*/ 400135 w 1358789"/>
                <a:gd name="connsiteY233" fmla="*/ 993295 h 1019392"/>
                <a:gd name="connsiteX234" fmla="*/ 396706 w 1358789"/>
                <a:gd name="connsiteY234" fmla="*/ 993067 h 1019392"/>
                <a:gd name="connsiteX235" fmla="*/ 393277 w 1358789"/>
                <a:gd name="connsiteY235" fmla="*/ 992838 h 1019392"/>
                <a:gd name="connsiteX236" fmla="*/ 387562 w 1358789"/>
                <a:gd name="connsiteY236" fmla="*/ 992381 h 1019392"/>
                <a:gd name="connsiteX237" fmla="*/ 384362 w 1358789"/>
                <a:gd name="connsiteY237" fmla="*/ 992152 h 1019392"/>
                <a:gd name="connsiteX238" fmla="*/ 379332 w 1358789"/>
                <a:gd name="connsiteY238" fmla="*/ 991695 h 1019392"/>
                <a:gd name="connsiteX239" fmla="*/ 374303 w 1358789"/>
                <a:gd name="connsiteY239" fmla="*/ 991238 h 1019392"/>
                <a:gd name="connsiteX240" fmla="*/ 370646 w 1358789"/>
                <a:gd name="connsiteY240" fmla="*/ 990781 h 1019392"/>
                <a:gd name="connsiteX241" fmla="*/ 368360 w 1358789"/>
                <a:gd name="connsiteY241" fmla="*/ 990323 h 1019392"/>
                <a:gd name="connsiteX242" fmla="*/ 365388 w 1358789"/>
                <a:gd name="connsiteY242" fmla="*/ 989866 h 1019392"/>
                <a:gd name="connsiteX243" fmla="*/ 362873 w 1358789"/>
                <a:gd name="connsiteY243" fmla="*/ 989180 h 1019392"/>
                <a:gd name="connsiteX244" fmla="*/ 362873 w 1358789"/>
                <a:gd name="connsiteY244" fmla="*/ 989180 h 1019392"/>
                <a:gd name="connsiteX245" fmla="*/ 361959 w 1358789"/>
                <a:gd name="connsiteY245" fmla="*/ 989180 h 1019392"/>
                <a:gd name="connsiteX246" fmla="*/ 360130 w 1358789"/>
                <a:gd name="connsiteY246" fmla="*/ 988952 h 1019392"/>
                <a:gd name="connsiteX247" fmla="*/ 359216 w 1358789"/>
                <a:gd name="connsiteY247" fmla="*/ 988723 h 1019392"/>
                <a:gd name="connsiteX248" fmla="*/ 357387 w 1358789"/>
                <a:gd name="connsiteY248" fmla="*/ 987809 h 1019392"/>
                <a:gd name="connsiteX249" fmla="*/ 352586 w 1358789"/>
                <a:gd name="connsiteY249" fmla="*/ 983694 h 1019392"/>
                <a:gd name="connsiteX250" fmla="*/ 351215 w 1358789"/>
                <a:gd name="connsiteY250" fmla="*/ 982094 h 1019392"/>
                <a:gd name="connsiteX251" fmla="*/ 350300 w 1358789"/>
                <a:gd name="connsiteY251" fmla="*/ 980951 h 1019392"/>
                <a:gd name="connsiteX252" fmla="*/ 348929 w 1358789"/>
                <a:gd name="connsiteY252" fmla="*/ 979351 h 1019392"/>
                <a:gd name="connsiteX253" fmla="*/ 346185 w 1358789"/>
                <a:gd name="connsiteY253" fmla="*/ 975693 h 1019392"/>
                <a:gd name="connsiteX254" fmla="*/ 345042 w 1358789"/>
                <a:gd name="connsiteY254" fmla="*/ 973864 h 1019392"/>
                <a:gd name="connsiteX255" fmla="*/ 340013 w 1358789"/>
                <a:gd name="connsiteY255" fmla="*/ 965635 h 1019392"/>
                <a:gd name="connsiteX256" fmla="*/ 339327 w 1358789"/>
                <a:gd name="connsiteY256" fmla="*/ 964492 h 1019392"/>
                <a:gd name="connsiteX257" fmla="*/ 336813 w 1358789"/>
                <a:gd name="connsiteY257" fmla="*/ 959691 h 1019392"/>
                <a:gd name="connsiteX258" fmla="*/ 322868 w 1358789"/>
                <a:gd name="connsiteY258" fmla="*/ 894769 h 1019392"/>
                <a:gd name="connsiteX259" fmla="*/ 322182 w 1358789"/>
                <a:gd name="connsiteY259" fmla="*/ 885167 h 1019392"/>
                <a:gd name="connsiteX260" fmla="*/ 321497 w 1358789"/>
                <a:gd name="connsiteY260" fmla="*/ 873509 h 1019392"/>
                <a:gd name="connsiteX261" fmla="*/ 321268 w 1358789"/>
                <a:gd name="connsiteY261" fmla="*/ 861850 h 1019392"/>
                <a:gd name="connsiteX262" fmla="*/ 321268 w 1358789"/>
                <a:gd name="connsiteY262" fmla="*/ 850192 h 1019392"/>
                <a:gd name="connsiteX263" fmla="*/ 321268 w 1358789"/>
                <a:gd name="connsiteY263" fmla="*/ 844248 h 1019392"/>
                <a:gd name="connsiteX264" fmla="*/ 321039 w 1358789"/>
                <a:gd name="connsiteY264" fmla="*/ 832589 h 1019392"/>
                <a:gd name="connsiteX265" fmla="*/ 319439 w 1358789"/>
                <a:gd name="connsiteY265" fmla="*/ 809044 h 1019392"/>
                <a:gd name="connsiteX266" fmla="*/ 316467 w 1358789"/>
                <a:gd name="connsiteY266" fmla="*/ 791441 h 1019392"/>
                <a:gd name="connsiteX267" fmla="*/ 310524 w 1358789"/>
                <a:gd name="connsiteY267" fmla="*/ 774068 h 1019392"/>
                <a:gd name="connsiteX268" fmla="*/ 307781 w 1358789"/>
                <a:gd name="connsiteY268" fmla="*/ 769267 h 1019392"/>
                <a:gd name="connsiteX269" fmla="*/ 304580 w 1358789"/>
                <a:gd name="connsiteY269" fmla="*/ 764924 h 1019392"/>
                <a:gd name="connsiteX270" fmla="*/ 302980 w 1358789"/>
                <a:gd name="connsiteY270" fmla="*/ 762866 h 1019392"/>
                <a:gd name="connsiteX271" fmla="*/ 299322 w 1358789"/>
                <a:gd name="connsiteY271" fmla="*/ 759209 h 1019392"/>
                <a:gd name="connsiteX272" fmla="*/ 297494 w 1358789"/>
                <a:gd name="connsiteY272" fmla="*/ 757609 h 1019392"/>
                <a:gd name="connsiteX273" fmla="*/ 294293 w 1358789"/>
                <a:gd name="connsiteY273" fmla="*/ 755323 h 1019392"/>
                <a:gd name="connsiteX274" fmla="*/ 291321 w 1358789"/>
                <a:gd name="connsiteY274" fmla="*/ 753494 h 1019392"/>
                <a:gd name="connsiteX275" fmla="*/ 289035 w 1358789"/>
                <a:gd name="connsiteY275" fmla="*/ 752351 h 1019392"/>
                <a:gd name="connsiteX276" fmla="*/ 284235 w 1358789"/>
                <a:gd name="connsiteY276" fmla="*/ 750522 h 1019392"/>
                <a:gd name="connsiteX277" fmla="*/ 278748 w 1358789"/>
                <a:gd name="connsiteY277" fmla="*/ 749150 h 1019392"/>
                <a:gd name="connsiteX278" fmla="*/ 268233 w 1358789"/>
                <a:gd name="connsiteY278" fmla="*/ 748236 h 1019392"/>
                <a:gd name="connsiteX279" fmla="*/ 268233 w 1358789"/>
                <a:gd name="connsiteY279" fmla="*/ 748236 h 1019392"/>
                <a:gd name="connsiteX280" fmla="*/ 249716 w 1358789"/>
                <a:gd name="connsiteY280" fmla="*/ 750979 h 1019392"/>
                <a:gd name="connsiteX281" fmla="*/ 185708 w 1358789"/>
                <a:gd name="connsiteY281" fmla="*/ 758294 h 1019392"/>
                <a:gd name="connsiteX282" fmla="*/ 113470 w 1358789"/>
                <a:gd name="connsiteY282" fmla="*/ 735206 h 1019392"/>
                <a:gd name="connsiteX283" fmla="*/ 102040 w 1358789"/>
                <a:gd name="connsiteY283" fmla="*/ 726748 h 1019392"/>
                <a:gd name="connsiteX284" fmla="*/ 89467 w 1358789"/>
                <a:gd name="connsiteY284" fmla="*/ 710288 h 1019392"/>
                <a:gd name="connsiteX285" fmla="*/ 84438 w 1358789"/>
                <a:gd name="connsiteY285" fmla="*/ 696344 h 1019392"/>
                <a:gd name="connsiteX286" fmla="*/ 83067 w 1358789"/>
                <a:gd name="connsiteY286" fmla="*/ 688343 h 1019392"/>
                <a:gd name="connsiteX287" fmla="*/ 83067 w 1358789"/>
                <a:gd name="connsiteY287" fmla="*/ 688343 h 1019392"/>
                <a:gd name="connsiteX288" fmla="*/ 101126 w 1358789"/>
                <a:gd name="connsiteY288" fmla="*/ 690172 h 1019392"/>
                <a:gd name="connsiteX289" fmla="*/ 114613 w 1358789"/>
                <a:gd name="connsiteY289" fmla="*/ 691315 h 1019392"/>
                <a:gd name="connsiteX290" fmla="*/ 155076 w 1358789"/>
                <a:gd name="connsiteY290" fmla="*/ 673484 h 1019392"/>
                <a:gd name="connsiteX291" fmla="*/ 151418 w 1358789"/>
                <a:gd name="connsiteY291" fmla="*/ 626164 h 1019392"/>
                <a:gd name="connsiteX292" fmla="*/ 114842 w 1358789"/>
                <a:gd name="connsiteY292" fmla="*/ 579986 h 1019392"/>
                <a:gd name="connsiteX293" fmla="*/ 114613 w 1358789"/>
                <a:gd name="connsiteY293" fmla="*/ 541810 h 1019392"/>
                <a:gd name="connsiteX294" fmla="*/ 275091 w 1358789"/>
                <a:gd name="connsiteY294" fmla="*/ 520322 h 1019392"/>
                <a:gd name="connsiteX295" fmla="*/ 316925 w 1358789"/>
                <a:gd name="connsiteY295" fmla="*/ 513235 h 1019392"/>
                <a:gd name="connsiteX296" fmla="*/ 324240 w 1358789"/>
                <a:gd name="connsiteY296" fmla="*/ 479174 h 1019392"/>
                <a:gd name="connsiteX297" fmla="*/ 321954 w 1358789"/>
                <a:gd name="connsiteY297" fmla="*/ 355501 h 1019392"/>
                <a:gd name="connsiteX298" fmla="*/ 323783 w 1358789"/>
                <a:gd name="connsiteY298" fmla="*/ 338128 h 1019392"/>
                <a:gd name="connsiteX299" fmla="*/ 365845 w 1358789"/>
                <a:gd name="connsiteY299" fmla="*/ 328984 h 1019392"/>
                <a:gd name="connsiteX300" fmla="*/ 377961 w 1358789"/>
                <a:gd name="connsiteY300" fmla="*/ 367388 h 1019392"/>
                <a:gd name="connsiteX301" fmla="*/ 382304 w 1358789"/>
                <a:gd name="connsiteY301" fmla="*/ 449456 h 1019392"/>
                <a:gd name="connsiteX302" fmla="*/ 414080 w 1358789"/>
                <a:gd name="connsiteY302" fmla="*/ 487632 h 1019392"/>
                <a:gd name="connsiteX303" fmla="*/ 461628 w 1358789"/>
                <a:gd name="connsiteY303" fmla="*/ 473002 h 1019392"/>
                <a:gd name="connsiteX304" fmla="*/ 489518 w 1358789"/>
                <a:gd name="connsiteY304" fmla="*/ 365788 h 1019392"/>
                <a:gd name="connsiteX305" fmla="*/ 475344 w 1358789"/>
                <a:gd name="connsiteY305" fmla="*/ 309324 h 1019392"/>
                <a:gd name="connsiteX306" fmla="*/ 513292 w 1358789"/>
                <a:gd name="connsiteY306" fmla="*/ 304523 h 1019392"/>
                <a:gd name="connsiteX307" fmla="*/ 34146 w 1358789"/>
                <a:gd name="connsiteY307" fmla="*/ 216741 h 1019392"/>
                <a:gd name="connsiteX308" fmla="*/ 146160 w 1358789"/>
                <a:gd name="connsiteY308" fmla="*/ 99241 h 1019392"/>
                <a:gd name="connsiteX309" fmla="*/ 268461 w 1358789"/>
                <a:gd name="connsiteY309" fmla="*/ 222685 h 1019392"/>
                <a:gd name="connsiteX310" fmla="*/ 153933 w 1358789"/>
                <a:gd name="connsiteY310" fmla="*/ 335384 h 1019392"/>
                <a:gd name="connsiteX311" fmla="*/ 34146 w 1358789"/>
                <a:gd name="connsiteY311" fmla="*/ 216741 h 1019392"/>
                <a:gd name="connsiteX312" fmla="*/ 127186 w 1358789"/>
                <a:gd name="connsiteY312" fmla="*/ 368760 h 1019392"/>
                <a:gd name="connsiteX313" fmla="*/ 143417 w 1358789"/>
                <a:gd name="connsiteY313" fmla="*/ 355044 h 1019392"/>
                <a:gd name="connsiteX314" fmla="*/ 278291 w 1358789"/>
                <a:gd name="connsiteY314" fmla="*/ 268862 h 1019392"/>
                <a:gd name="connsiteX315" fmla="*/ 282177 w 1358789"/>
                <a:gd name="connsiteY315" fmla="*/ 260861 h 1019392"/>
                <a:gd name="connsiteX316" fmla="*/ 300465 w 1358789"/>
                <a:gd name="connsiteY316" fmla="*/ 251031 h 1019392"/>
                <a:gd name="connsiteX317" fmla="*/ 437397 w 1358789"/>
                <a:gd name="connsiteY317" fmla="*/ 302009 h 1019392"/>
                <a:gd name="connsiteX318" fmla="*/ 454770 w 1358789"/>
                <a:gd name="connsiteY318" fmla="*/ 321440 h 1019392"/>
                <a:gd name="connsiteX319" fmla="*/ 461857 w 1358789"/>
                <a:gd name="connsiteY319" fmla="*/ 438483 h 1019392"/>
                <a:gd name="connsiteX320" fmla="*/ 453170 w 1358789"/>
                <a:gd name="connsiteY320" fmla="*/ 453571 h 1019392"/>
                <a:gd name="connsiteX321" fmla="*/ 423452 w 1358789"/>
                <a:gd name="connsiteY321" fmla="*/ 469115 h 1019392"/>
                <a:gd name="connsiteX322" fmla="*/ 402650 w 1358789"/>
                <a:gd name="connsiteY322" fmla="*/ 440083 h 1019392"/>
                <a:gd name="connsiteX323" fmla="*/ 397849 w 1358789"/>
                <a:gd name="connsiteY323" fmla="*/ 363731 h 1019392"/>
                <a:gd name="connsiteX324" fmla="*/ 379790 w 1358789"/>
                <a:gd name="connsiteY324" fmla="*/ 312296 h 1019392"/>
                <a:gd name="connsiteX325" fmla="*/ 308695 w 1358789"/>
                <a:gd name="connsiteY325" fmla="*/ 309553 h 1019392"/>
                <a:gd name="connsiteX326" fmla="*/ 299780 w 1358789"/>
                <a:gd name="connsiteY326" fmla="*/ 336527 h 1019392"/>
                <a:gd name="connsiteX327" fmla="*/ 301608 w 1358789"/>
                <a:gd name="connsiteY327" fmla="*/ 466144 h 1019392"/>
                <a:gd name="connsiteX328" fmla="*/ 300008 w 1358789"/>
                <a:gd name="connsiteY328" fmla="*/ 495404 h 1019392"/>
                <a:gd name="connsiteX329" fmla="*/ 283320 w 1358789"/>
                <a:gd name="connsiteY329" fmla="*/ 503405 h 1019392"/>
                <a:gd name="connsiteX330" fmla="*/ 122386 w 1358789"/>
                <a:gd name="connsiteY330" fmla="*/ 503177 h 1019392"/>
                <a:gd name="connsiteX331" fmla="*/ 114842 w 1358789"/>
                <a:gd name="connsiteY331" fmla="*/ 507063 h 1019392"/>
                <a:gd name="connsiteX332" fmla="*/ 82609 w 1358789"/>
                <a:gd name="connsiteY332" fmla="*/ 528094 h 1019392"/>
                <a:gd name="connsiteX333" fmla="*/ 82838 w 1358789"/>
                <a:gd name="connsiteY333" fmla="*/ 571071 h 1019392"/>
                <a:gd name="connsiteX334" fmla="*/ 127872 w 1358789"/>
                <a:gd name="connsiteY334" fmla="*/ 629364 h 1019392"/>
                <a:gd name="connsiteX335" fmla="*/ 136102 w 1358789"/>
                <a:gd name="connsiteY335" fmla="*/ 663654 h 1019392"/>
                <a:gd name="connsiteX336" fmla="*/ 95640 w 1358789"/>
                <a:gd name="connsiteY336" fmla="*/ 665026 h 1019392"/>
                <a:gd name="connsiteX337" fmla="*/ 35746 w 1358789"/>
                <a:gd name="connsiteY337" fmla="*/ 609247 h 1019392"/>
                <a:gd name="connsiteX338" fmla="*/ 30031 w 1358789"/>
                <a:gd name="connsiteY338" fmla="*/ 530152 h 1019392"/>
                <a:gd name="connsiteX339" fmla="*/ 50605 w 1358789"/>
                <a:gd name="connsiteY339" fmla="*/ 494490 h 1019392"/>
                <a:gd name="connsiteX340" fmla="*/ 127186 w 1358789"/>
                <a:gd name="connsiteY340" fmla="*/ 368760 h 101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1358789" h="1019392">
                  <a:moveTo>
                    <a:pt x="17230" y="508892"/>
                  </a:moveTo>
                  <a:cubicBezTo>
                    <a:pt x="-8145" y="549811"/>
                    <a:pt x="-5630" y="595074"/>
                    <a:pt x="25688" y="631421"/>
                  </a:cubicBezTo>
                  <a:cubicBezTo>
                    <a:pt x="42147" y="650624"/>
                    <a:pt x="52891" y="671426"/>
                    <a:pt x="59749" y="695429"/>
                  </a:cubicBezTo>
                  <a:cubicBezTo>
                    <a:pt x="66379" y="718518"/>
                    <a:pt x="74380" y="729491"/>
                    <a:pt x="100212" y="750751"/>
                  </a:cubicBezTo>
                  <a:cubicBezTo>
                    <a:pt x="138388" y="773611"/>
                    <a:pt x="140445" y="788698"/>
                    <a:pt x="136331" y="820474"/>
                  </a:cubicBezTo>
                  <a:cubicBezTo>
                    <a:pt x="135416" y="827332"/>
                    <a:pt x="135873" y="834190"/>
                    <a:pt x="135416" y="841048"/>
                  </a:cubicBezTo>
                  <a:cubicBezTo>
                    <a:pt x="133130" y="880367"/>
                    <a:pt x="130158" y="919457"/>
                    <a:pt x="128787" y="958777"/>
                  </a:cubicBezTo>
                  <a:cubicBezTo>
                    <a:pt x="127872" y="983465"/>
                    <a:pt x="137474" y="994210"/>
                    <a:pt x="161248" y="1000610"/>
                  </a:cubicBezTo>
                  <a:cubicBezTo>
                    <a:pt x="175878" y="1004497"/>
                    <a:pt x="190509" y="1002668"/>
                    <a:pt x="205139" y="1002668"/>
                  </a:cubicBezTo>
                  <a:cubicBezTo>
                    <a:pt x="221827" y="1002668"/>
                    <a:pt x="232343" y="994210"/>
                    <a:pt x="239201" y="979351"/>
                  </a:cubicBezTo>
                  <a:cubicBezTo>
                    <a:pt x="247887" y="960377"/>
                    <a:pt x="252231" y="940260"/>
                    <a:pt x="255431" y="919915"/>
                  </a:cubicBezTo>
                  <a:cubicBezTo>
                    <a:pt x="262061" y="877166"/>
                    <a:pt x="267776" y="834418"/>
                    <a:pt x="273948" y="791670"/>
                  </a:cubicBezTo>
                  <a:cubicBezTo>
                    <a:pt x="274634" y="786184"/>
                    <a:pt x="273719" y="778411"/>
                    <a:pt x="281720" y="778183"/>
                  </a:cubicBezTo>
                  <a:cubicBezTo>
                    <a:pt x="287892" y="777954"/>
                    <a:pt x="293150" y="782983"/>
                    <a:pt x="294065" y="789155"/>
                  </a:cubicBezTo>
                  <a:cubicBezTo>
                    <a:pt x="295893" y="802643"/>
                    <a:pt x="300694" y="815444"/>
                    <a:pt x="300923" y="829618"/>
                  </a:cubicBezTo>
                  <a:cubicBezTo>
                    <a:pt x="301151" y="865051"/>
                    <a:pt x="301380" y="900484"/>
                    <a:pt x="304580" y="935459"/>
                  </a:cubicBezTo>
                  <a:cubicBezTo>
                    <a:pt x="309381" y="985066"/>
                    <a:pt x="330869" y="1010897"/>
                    <a:pt x="361959" y="1012726"/>
                  </a:cubicBezTo>
                  <a:cubicBezTo>
                    <a:pt x="417737" y="1015927"/>
                    <a:pt x="941688" y="1019813"/>
                    <a:pt x="978950" y="1019356"/>
                  </a:cubicBezTo>
                  <a:cubicBezTo>
                    <a:pt x="1037929" y="1018441"/>
                    <a:pt x="1060332" y="996953"/>
                    <a:pt x="1071076" y="945289"/>
                  </a:cubicBezTo>
                  <a:cubicBezTo>
                    <a:pt x="1081592" y="894769"/>
                    <a:pt x="1081592" y="844019"/>
                    <a:pt x="1086164" y="793270"/>
                  </a:cubicBezTo>
                  <a:cubicBezTo>
                    <a:pt x="1089364" y="758752"/>
                    <a:pt x="1095765" y="752579"/>
                    <a:pt x="1130283" y="756008"/>
                  </a:cubicBezTo>
                  <a:cubicBezTo>
                    <a:pt x="1137141" y="756694"/>
                    <a:pt x="1225152" y="799671"/>
                    <a:pt x="1296476" y="756237"/>
                  </a:cubicBezTo>
                  <a:cubicBezTo>
                    <a:pt x="1350882" y="723090"/>
                    <a:pt x="1362770" y="665711"/>
                    <a:pt x="1357740" y="602389"/>
                  </a:cubicBezTo>
                  <a:cubicBezTo>
                    <a:pt x="1353854" y="552097"/>
                    <a:pt x="1318650" y="506377"/>
                    <a:pt x="1278188" y="494719"/>
                  </a:cubicBezTo>
                  <a:cubicBezTo>
                    <a:pt x="1231096" y="481231"/>
                    <a:pt x="1186748" y="487403"/>
                    <a:pt x="1145828" y="514378"/>
                  </a:cubicBezTo>
                  <a:cubicBezTo>
                    <a:pt x="1134170" y="522151"/>
                    <a:pt x="1121139" y="526265"/>
                    <a:pt x="1108566" y="531523"/>
                  </a:cubicBezTo>
                  <a:cubicBezTo>
                    <a:pt x="1097594" y="536324"/>
                    <a:pt x="1091421" y="530609"/>
                    <a:pt x="1088678" y="521008"/>
                  </a:cubicBezTo>
                  <a:cubicBezTo>
                    <a:pt x="1086849" y="514607"/>
                    <a:pt x="1087535" y="507292"/>
                    <a:pt x="1087535" y="500662"/>
                  </a:cubicBezTo>
                  <a:cubicBezTo>
                    <a:pt x="1087078" y="461343"/>
                    <a:pt x="1086392" y="422252"/>
                    <a:pt x="1086621" y="382933"/>
                  </a:cubicBezTo>
                  <a:cubicBezTo>
                    <a:pt x="1086849" y="332641"/>
                    <a:pt x="1063532" y="307724"/>
                    <a:pt x="1010954" y="292636"/>
                  </a:cubicBezTo>
                  <a:cubicBezTo>
                    <a:pt x="976436" y="282806"/>
                    <a:pt x="940774" y="286464"/>
                    <a:pt x="905570" y="284635"/>
                  </a:cubicBezTo>
                  <a:cubicBezTo>
                    <a:pt x="894825" y="284635"/>
                    <a:pt x="883853" y="284178"/>
                    <a:pt x="873108" y="284635"/>
                  </a:cubicBezTo>
                  <a:cubicBezTo>
                    <a:pt x="861450" y="285321"/>
                    <a:pt x="849563" y="287378"/>
                    <a:pt x="837904" y="287607"/>
                  </a:cubicBezTo>
                  <a:cubicBezTo>
                    <a:pt x="812072" y="288293"/>
                    <a:pt x="802014" y="277549"/>
                    <a:pt x="803157" y="252174"/>
                  </a:cubicBezTo>
                  <a:cubicBezTo>
                    <a:pt x="803843" y="236172"/>
                    <a:pt x="808872" y="221313"/>
                    <a:pt x="812758" y="206225"/>
                  </a:cubicBezTo>
                  <a:cubicBezTo>
                    <a:pt x="819616" y="180394"/>
                    <a:pt x="823274" y="154105"/>
                    <a:pt x="821673" y="127587"/>
                  </a:cubicBezTo>
                  <a:cubicBezTo>
                    <a:pt x="818473" y="68151"/>
                    <a:pt x="786240" y="28603"/>
                    <a:pt x="729548" y="12373"/>
                  </a:cubicBezTo>
                  <a:cubicBezTo>
                    <a:pt x="684285" y="-658"/>
                    <a:pt x="590559" y="-21917"/>
                    <a:pt x="531351" y="61979"/>
                  </a:cubicBezTo>
                  <a:cubicBezTo>
                    <a:pt x="510320" y="103355"/>
                    <a:pt x="501405" y="146561"/>
                    <a:pt x="514664" y="193195"/>
                  </a:cubicBezTo>
                  <a:cubicBezTo>
                    <a:pt x="521064" y="216055"/>
                    <a:pt x="531809" y="237086"/>
                    <a:pt x="537981" y="259946"/>
                  </a:cubicBezTo>
                  <a:cubicBezTo>
                    <a:pt x="542324" y="275491"/>
                    <a:pt x="536838" y="283264"/>
                    <a:pt x="521064" y="282806"/>
                  </a:cubicBezTo>
                  <a:cubicBezTo>
                    <a:pt x="486774" y="281663"/>
                    <a:pt x="450427" y="291493"/>
                    <a:pt x="420023" y="266119"/>
                  </a:cubicBezTo>
                  <a:cubicBezTo>
                    <a:pt x="417966" y="264290"/>
                    <a:pt x="414537" y="264290"/>
                    <a:pt x="411794" y="263375"/>
                  </a:cubicBezTo>
                  <a:cubicBezTo>
                    <a:pt x="379790" y="253774"/>
                    <a:pt x="348243" y="243487"/>
                    <a:pt x="316010" y="235258"/>
                  </a:cubicBezTo>
                  <a:cubicBezTo>
                    <a:pt x="300237" y="231143"/>
                    <a:pt x="290178" y="226571"/>
                    <a:pt x="287664" y="208054"/>
                  </a:cubicBezTo>
                  <a:cubicBezTo>
                    <a:pt x="283778" y="180394"/>
                    <a:pt x="270062" y="155933"/>
                    <a:pt x="253145" y="133988"/>
                  </a:cubicBezTo>
                  <a:cubicBezTo>
                    <a:pt x="200110" y="64951"/>
                    <a:pt x="113013" y="60836"/>
                    <a:pt x="55863" y="113185"/>
                  </a:cubicBezTo>
                  <a:cubicBezTo>
                    <a:pt x="-15460" y="178565"/>
                    <a:pt x="999" y="297437"/>
                    <a:pt x="78266" y="334470"/>
                  </a:cubicBezTo>
                  <a:cubicBezTo>
                    <a:pt x="83524" y="336985"/>
                    <a:pt x="88553" y="340185"/>
                    <a:pt x="93811" y="342928"/>
                  </a:cubicBezTo>
                  <a:cubicBezTo>
                    <a:pt x="114385" y="354358"/>
                    <a:pt x="113928" y="354130"/>
                    <a:pt x="102269" y="375389"/>
                  </a:cubicBezTo>
                  <a:cubicBezTo>
                    <a:pt x="77352" y="421567"/>
                    <a:pt x="45348" y="463858"/>
                    <a:pt x="17230" y="508892"/>
                  </a:cubicBezTo>
                  <a:close/>
                  <a:moveTo>
                    <a:pt x="253602" y="786641"/>
                  </a:moveTo>
                  <a:cubicBezTo>
                    <a:pt x="251774" y="809044"/>
                    <a:pt x="250402" y="831675"/>
                    <a:pt x="246973" y="853849"/>
                  </a:cubicBezTo>
                  <a:cubicBezTo>
                    <a:pt x="241258" y="889511"/>
                    <a:pt x="236915" y="925630"/>
                    <a:pt x="225027" y="960148"/>
                  </a:cubicBezTo>
                  <a:cubicBezTo>
                    <a:pt x="217026" y="983237"/>
                    <a:pt x="211083" y="985751"/>
                    <a:pt x="179079" y="982322"/>
                  </a:cubicBezTo>
                  <a:cubicBezTo>
                    <a:pt x="159876" y="980265"/>
                    <a:pt x="153476" y="973407"/>
                    <a:pt x="150961" y="951461"/>
                  </a:cubicBezTo>
                  <a:cubicBezTo>
                    <a:pt x="150047" y="942775"/>
                    <a:pt x="149589" y="933631"/>
                    <a:pt x="150961" y="925172"/>
                  </a:cubicBezTo>
                  <a:cubicBezTo>
                    <a:pt x="156905" y="885167"/>
                    <a:pt x="155076" y="844934"/>
                    <a:pt x="156447" y="804929"/>
                  </a:cubicBezTo>
                  <a:cubicBezTo>
                    <a:pt x="157362" y="777268"/>
                    <a:pt x="156905" y="777268"/>
                    <a:pt x="184337" y="778868"/>
                  </a:cubicBezTo>
                  <a:cubicBezTo>
                    <a:pt x="188223" y="779097"/>
                    <a:pt x="192109" y="779326"/>
                    <a:pt x="196224" y="779783"/>
                  </a:cubicBezTo>
                  <a:cubicBezTo>
                    <a:pt x="210626" y="778640"/>
                    <a:pt x="225256" y="781383"/>
                    <a:pt x="239429" y="775439"/>
                  </a:cubicBezTo>
                  <a:cubicBezTo>
                    <a:pt x="249716" y="770867"/>
                    <a:pt x="254517" y="776811"/>
                    <a:pt x="253602" y="786641"/>
                  </a:cubicBezTo>
                  <a:close/>
                  <a:moveTo>
                    <a:pt x="513292" y="304523"/>
                  </a:moveTo>
                  <a:cubicBezTo>
                    <a:pt x="523350" y="305895"/>
                    <a:pt x="532494" y="303838"/>
                    <a:pt x="541638" y="299037"/>
                  </a:cubicBezTo>
                  <a:cubicBezTo>
                    <a:pt x="565413" y="286693"/>
                    <a:pt x="571356" y="273434"/>
                    <a:pt x="560612" y="248745"/>
                  </a:cubicBezTo>
                  <a:cubicBezTo>
                    <a:pt x="550554" y="225428"/>
                    <a:pt x="538667" y="202796"/>
                    <a:pt x="535009" y="176965"/>
                  </a:cubicBezTo>
                  <a:cubicBezTo>
                    <a:pt x="532037" y="155248"/>
                    <a:pt x="532037" y="133988"/>
                    <a:pt x="537295" y="112728"/>
                  </a:cubicBezTo>
                  <a:cubicBezTo>
                    <a:pt x="552383" y="53521"/>
                    <a:pt x="596731" y="21517"/>
                    <a:pt x="658453" y="23574"/>
                  </a:cubicBezTo>
                  <a:cubicBezTo>
                    <a:pt x="680170" y="24260"/>
                    <a:pt x="701201" y="26546"/>
                    <a:pt x="722232" y="32489"/>
                  </a:cubicBezTo>
                  <a:cubicBezTo>
                    <a:pt x="726576" y="33861"/>
                    <a:pt x="730691" y="35233"/>
                    <a:pt x="734577" y="36604"/>
                  </a:cubicBezTo>
                  <a:cubicBezTo>
                    <a:pt x="734577" y="36604"/>
                    <a:pt x="734577" y="36604"/>
                    <a:pt x="734577" y="36604"/>
                  </a:cubicBezTo>
                  <a:cubicBezTo>
                    <a:pt x="735948" y="37061"/>
                    <a:pt x="737091" y="37519"/>
                    <a:pt x="738463" y="38204"/>
                  </a:cubicBezTo>
                  <a:cubicBezTo>
                    <a:pt x="738463" y="38204"/>
                    <a:pt x="738692" y="38204"/>
                    <a:pt x="738692" y="38204"/>
                  </a:cubicBezTo>
                  <a:cubicBezTo>
                    <a:pt x="739835" y="38662"/>
                    <a:pt x="741206" y="39347"/>
                    <a:pt x="742349" y="39805"/>
                  </a:cubicBezTo>
                  <a:cubicBezTo>
                    <a:pt x="742349" y="39805"/>
                    <a:pt x="742578" y="39805"/>
                    <a:pt x="742578" y="40033"/>
                  </a:cubicBezTo>
                  <a:cubicBezTo>
                    <a:pt x="743721" y="40490"/>
                    <a:pt x="744864" y="41176"/>
                    <a:pt x="746007" y="41633"/>
                  </a:cubicBezTo>
                  <a:cubicBezTo>
                    <a:pt x="746007" y="41633"/>
                    <a:pt x="746235" y="41633"/>
                    <a:pt x="746235" y="41862"/>
                  </a:cubicBezTo>
                  <a:cubicBezTo>
                    <a:pt x="747378" y="42548"/>
                    <a:pt x="748521" y="43005"/>
                    <a:pt x="749664" y="43691"/>
                  </a:cubicBezTo>
                  <a:cubicBezTo>
                    <a:pt x="749664" y="43691"/>
                    <a:pt x="749664" y="43691"/>
                    <a:pt x="749664" y="43691"/>
                  </a:cubicBezTo>
                  <a:cubicBezTo>
                    <a:pt x="757665" y="48034"/>
                    <a:pt x="764523" y="53292"/>
                    <a:pt x="770467" y="59236"/>
                  </a:cubicBezTo>
                  <a:cubicBezTo>
                    <a:pt x="770467" y="59236"/>
                    <a:pt x="770467" y="59236"/>
                    <a:pt x="770467" y="59236"/>
                  </a:cubicBezTo>
                  <a:cubicBezTo>
                    <a:pt x="771153" y="59921"/>
                    <a:pt x="771839" y="60836"/>
                    <a:pt x="772753" y="61522"/>
                  </a:cubicBezTo>
                  <a:cubicBezTo>
                    <a:pt x="772982" y="61750"/>
                    <a:pt x="772982" y="61750"/>
                    <a:pt x="773210" y="61979"/>
                  </a:cubicBezTo>
                  <a:cubicBezTo>
                    <a:pt x="773896" y="62665"/>
                    <a:pt x="774582" y="63579"/>
                    <a:pt x="775268" y="64265"/>
                  </a:cubicBezTo>
                  <a:cubicBezTo>
                    <a:pt x="775496" y="64493"/>
                    <a:pt x="775496" y="64722"/>
                    <a:pt x="775725" y="64722"/>
                  </a:cubicBezTo>
                  <a:cubicBezTo>
                    <a:pt x="776411" y="65408"/>
                    <a:pt x="776868" y="66322"/>
                    <a:pt x="777554" y="67008"/>
                  </a:cubicBezTo>
                  <a:cubicBezTo>
                    <a:pt x="777782" y="67237"/>
                    <a:pt x="778011" y="67465"/>
                    <a:pt x="778011" y="67694"/>
                  </a:cubicBezTo>
                  <a:cubicBezTo>
                    <a:pt x="778468" y="68380"/>
                    <a:pt x="779154" y="69294"/>
                    <a:pt x="779611" y="69980"/>
                  </a:cubicBezTo>
                  <a:cubicBezTo>
                    <a:pt x="779840" y="70208"/>
                    <a:pt x="780068" y="70437"/>
                    <a:pt x="780068" y="70666"/>
                  </a:cubicBezTo>
                  <a:cubicBezTo>
                    <a:pt x="780525" y="71351"/>
                    <a:pt x="781211" y="72266"/>
                    <a:pt x="781668" y="72952"/>
                  </a:cubicBezTo>
                  <a:cubicBezTo>
                    <a:pt x="781897" y="73180"/>
                    <a:pt x="781897" y="73409"/>
                    <a:pt x="782126" y="73637"/>
                  </a:cubicBezTo>
                  <a:cubicBezTo>
                    <a:pt x="782583" y="74552"/>
                    <a:pt x="783040" y="75238"/>
                    <a:pt x="783726" y="76152"/>
                  </a:cubicBezTo>
                  <a:cubicBezTo>
                    <a:pt x="783954" y="76381"/>
                    <a:pt x="783954" y="76609"/>
                    <a:pt x="784183" y="76838"/>
                  </a:cubicBezTo>
                  <a:cubicBezTo>
                    <a:pt x="784640" y="77752"/>
                    <a:pt x="785097" y="78667"/>
                    <a:pt x="785555" y="79352"/>
                  </a:cubicBezTo>
                  <a:cubicBezTo>
                    <a:pt x="785555" y="79581"/>
                    <a:pt x="785783" y="79581"/>
                    <a:pt x="785783" y="79810"/>
                  </a:cubicBezTo>
                  <a:cubicBezTo>
                    <a:pt x="787841" y="83696"/>
                    <a:pt x="789669" y="88039"/>
                    <a:pt x="791498" y="92383"/>
                  </a:cubicBezTo>
                  <a:cubicBezTo>
                    <a:pt x="791727" y="92840"/>
                    <a:pt x="791727" y="93068"/>
                    <a:pt x="791955" y="93526"/>
                  </a:cubicBezTo>
                  <a:cubicBezTo>
                    <a:pt x="792184" y="94211"/>
                    <a:pt x="792413" y="95126"/>
                    <a:pt x="792870" y="96040"/>
                  </a:cubicBezTo>
                  <a:cubicBezTo>
                    <a:pt x="793098" y="96497"/>
                    <a:pt x="793327" y="97183"/>
                    <a:pt x="793327" y="97640"/>
                  </a:cubicBezTo>
                  <a:cubicBezTo>
                    <a:pt x="793556" y="98326"/>
                    <a:pt x="793784" y="99241"/>
                    <a:pt x="794013" y="99926"/>
                  </a:cubicBezTo>
                  <a:cubicBezTo>
                    <a:pt x="794241" y="100612"/>
                    <a:pt x="794470" y="101069"/>
                    <a:pt x="794470" y="101755"/>
                  </a:cubicBezTo>
                  <a:cubicBezTo>
                    <a:pt x="794699" y="102441"/>
                    <a:pt x="794927" y="103355"/>
                    <a:pt x="795156" y="104041"/>
                  </a:cubicBezTo>
                  <a:cubicBezTo>
                    <a:pt x="795384" y="104727"/>
                    <a:pt x="795613" y="105413"/>
                    <a:pt x="795613" y="106099"/>
                  </a:cubicBezTo>
                  <a:cubicBezTo>
                    <a:pt x="795842" y="106784"/>
                    <a:pt x="796070" y="107470"/>
                    <a:pt x="796299" y="108385"/>
                  </a:cubicBezTo>
                  <a:cubicBezTo>
                    <a:pt x="796527" y="109070"/>
                    <a:pt x="796756" y="109756"/>
                    <a:pt x="796756" y="110671"/>
                  </a:cubicBezTo>
                  <a:cubicBezTo>
                    <a:pt x="796985" y="111356"/>
                    <a:pt x="797213" y="112042"/>
                    <a:pt x="797213" y="112957"/>
                  </a:cubicBezTo>
                  <a:cubicBezTo>
                    <a:pt x="797442" y="113642"/>
                    <a:pt x="797670" y="114557"/>
                    <a:pt x="797670" y="115243"/>
                  </a:cubicBezTo>
                  <a:cubicBezTo>
                    <a:pt x="797899" y="115928"/>
                    <a:pt x="797899" y="116614"/>
                    <a:pt x="798128" y="117529"/>
                  </a:cubicBezTo>
                  <a:cubicBezTo>
                    <a:pt x="798356" y="118443"/>
                    <a:pt x="798356" y="119129"/>
                    <a:pt x="798585" y="120043"/>
                  </a:cubicBezTo>
                  <a:cubicBezTo>
                    <a:pt x="798813" y="120729"/>
                    <a:pt x="798813" y="121415"/>
                    <a:pt x="799042" y="122101"/>
                  </a:cubicBezTo>
                  <a:cubicBezTo>
                    <a:pt x="799271" y="123015"/>
                    <a:pt x="799271" y="123929"/>
                    <a:pt x="799499" y="124844"/>
                  </a:cubicBezTo>
                  <a:cubicBezTo>
                    <a:pt x="799728" y="125530"/>
                    <a:pt x="799728" y="126215"/>
                    <a:pt x="799956" y="126901"/>
                  </a:cubicBezTo>
                  <a:cubicBezTo>
                    <a:pt x="800185" y="128044"/>
                    <a:pt x="800185" y="128959"/>
                    <a:pt x="800414" y="130102"/>
                  </a:cubicBezTo>
                  <a:cubicBezTo>
                    <a:pt x="800414" y="130559"/>
                    <a:pt x="800642" y="131245"/>
                    <a:pt x="800642" y="131702"/>
                  </a:cubicBezTo>
                  <a:cubicBezTo>
                    <a:pt x="800871" y="133302"/>
                    <a:pt x="801099" y="135131"/>
                    <a:pt x="801328" y="136731"/>
                  </a:cubicBezTo>
                  <a:cubicBezTo>
                    <a:pt x="804300" y="159362"/>
                    <a:pt x="798356" y="181537"/>
                    <a:pt x="791270" y="203254"/>
                  </a:cubicBezTo>
                  <a:cubicBezTo>
                    <a:pt x="788755" y="211255"/>
                    <a:pt x="786012" y="219027"/>
                    <a:pt x="783497" y="227028"/>
                  </a:cubicBezTo>
                  <a:cubicBezTo>
                    <a:pt x="780983" y="235029"/>
                    <a:pt x="778468" y="243030"/>
                    <a:pt x="776182" y="251031"/>
                  </a:cubicBezTo>
                  <a:cubicBezTo>
                    <a:pt x="776182" y="251031"/>
                    <a:pt x="776182" y="251031"/>
                    <a:pt x="776182" y="251031"/>
                  </a:cubicBezTo>
                  <a:cubicBezTo>
                    <a:pt x="775725" y="252403"/>
                    <a:pt x="775496" y="253546"/>
                    <a:pt x="775268" y="254917"/>
                  </a:cubicBezTo>
                  <a:cubicBezTo>
                    <a:pt x="775268" y="255146"/>
                    <a:pt x="775268" y="255374"/>
                    <a:pt x="775268" y="255603"/>
                  </a:cubicBezTo>
                  <a:cubicBezTo>
                    <a:pt x="775039" y="256746"/>
                    <a:pt x="774810" y="257889"/>
                    <a:pt x="774810" y="258803"/>
                  </a:cubicBezTo>
                  <a:cubicBezTo>
                    <a:pt x="774810" y="258803"/>
                    <a:pt x="774810" y="259032"/>
                    <a:pt x="774810" y="259032"/>
                  </a:cubicBezTo>
                  <a:cubicBezTo>
                    <a:pt x="774582" y="260175"/>
                    <a:pt x="774582" y="261318"/>
                    <a:pt x="774582" y="262461"/>
                  </a:cubicBezTo>
                  <a:cubicBezTo>
                    <a:pt x="774582" y="262461"/>
                    <a:pt x="774582" y="262461"/>
                    <a:pt x="774582" y="262461"/>
                  </a:cubicBezTo>
                  <a:cubicBezTo>
                    <a:pt x="774582" y="263604"/>
                    <a:pt x="774582" y="264747"/>
                    <a:pt x="774582" y="266119"/>
                  </a:cubicBezTo>
                  <a:cubicBezTo>
                    <a:pt x="775039" y="278692"/>
                    <a:pt x="781440" y="288521"/>
                    <a:pt x="793784" y="296294"/>
                  </a:cubicBezTo>
                  <a:cubicBezTo>
                    <a:pt x="809100" y="305666"/>
                    <a:pt x="825331" y="310924"/>
                    <a:pt x="844076" y="308638"/>
                  </a:cubicBezTo>
                  <a:cubicBezTo>
                    <a:pt x="884996" y="303380"/>
                    <a:pt x="925915" y="304066"/>
                    <a:pt x="966606" y="308410"/>
                  </a:cubicBezTo>
                  <a:cubicBezTo>
                    <a:pt x="967520" y="308410"/>
                    <a:pt x="968435" y="308638"/>
                    <a:pt x="969349" y="308638"/>
                  </a:cubicBezTo>
                  <a:cubicBezTo>
                    <a:pt x="972321" y="308867"/>
                    <a:pt x="975293" y="309324"/>
                    <a:pt x="978264" y="309781"/>
                  </a:cubicBezTo>
                  <a:cubicBezTo>
                    <a:pt x="979407" y="310010"/>
                    <a:pt x="980779" y="310010"/>
                    <a:pt x="981922" y="310238"/>
                  </a:cubicBezTo>
                  <a:cubicBezTo>
                    <a:pt x="984665" y="310696"/>
                    <a:pt x="987637" y="310924"/>
                    <a:pt x="990380" y="311381"/>
                  </a:cubicBezTo>
                  <a:cubicBezTo>
                    <a:pt x="991523" y="311610"/>
                    <a:pt x="992666" y="311610"/>
                    <a:pt x="993809" y="311839"/>
                  </a:cubicBezTo>
                  <a:cubicBezTo>
                    <a:pt x="997695" y="312296"/>
                    <a:pt x="1001582" y="312982"/>
                    <a:pt x="1005468" y="313667"/>
                  </a:cubicBezTo>
                  <a:cubicBezTo>
                    <a:pt x="1012783" y="314810"/>
                    <a:pt x="1019412" y="316411"/>
                    <a:pt x="1025356" y="318468"/>
                  </a:cubicBezTo>
                  <a:cubicBezTo>
                    <a:pt x="1031300" y="320525"/>
                    <a:pt x="1036557" y="323269"/>
                    <a:pt x="1041129" y="326240"/>
                  </a:cubicBezTo>
                  <a:cubicBezTo>
                    <a:pt x="1048902" y="331498"/>
                    <a:pt x="1054845" y="338128"/>
                    <a:pt x="1058960" y="346586"/>
                  </a:cubicBezTo>
                  <a:cubicBezTo>
                    <a:pt x="1060560" y="350015"/>
                    <a:pt x="1061932" y="353672"/>
                    <a:pt x="1063075" y="357559"/>
                  </a:cubicBezTo>
                  <a:cubicBezTo>
                    <a:pt x="1063532" y="359616"/>
                    <a:pt x="1064218" y="361673"/>
                    <a:pt x="1064675" y="363731"/>
                  </a:cubicBezTo>
                  <a:cubicBezTo>
                    <a:pt x="1065590" y="368074"/>
                    <a:pt x="1066047" y="372418"/>
                    <a:pt x="1066504" y="377447"/>
                  </a:cubicBezTo>
                  <a:cubicBezTo>
                    <a:pt x="1066961" y="383162"/>
                    <a:pt x="1067190" y="388648"/>
                    <a:pt x="1067418" y="394363"/>
                  </a:cubicBezTo>
                  <a:cubicBezTo>
                    <a:pt x="1067647" y="400078"/>
                    <a:pt x="1067876" y="405565"/>
                    <a:pt x="1068104" y="411280"/>
                  </a:cubicBezTo>
                  <a:cubicBezTo>
                    <a:pt x="1068333" y="419738"/>
                    <a:pt x="1068561" y="428196"/>
                    <a:pt x="1068561" y="436654"/>
                  </a:cubicBezTo>
                  <a:cubicBezTo>
                    <a:pt x="1068561" y="442369"/>
                    <a:pt x="1068561" y="447856"/>
                    <a:pt x="1068333" y="453571"/>
                  </a:cubicBezTo>
                  <a:cubicBezTo>
                    <a:pt x="1068104" y="462029"/>
                    <a:pt x="1067647" y="470487"/>
                    <a:pt x="1067190" y="478945"/>
                  </a:cubicBezTo>
                  <a:cubicBezTo>
                    <a:pt x="1066733" y="487403"/>
                    <a:pt x="1065818" y="495862"/>
                    <a:pt x="1064904" y="504320"/>
                  </a:cubicBezTo>
                  <a:cubicBezTo>
                    <a:pt x="1064675" y="507063"/>
                    <a:pt x="1064218" y="510035"/>
                    <a:pt x="1063989" y="512778"/>
                  </a:cubicBezTo>
                  <a:cubicBezTo>
                    <a:pt x="1063304" y="517807"/>
                    <a:pt x="1063304" y="522608"/>
                    <a:pt x="1063989" y="527180"/>
                  </a:cubicBezTo>
                  <a:cubicBezTo>
                    <a:pt x="1065361" y="537010"/>
                    <a:pt x="1069476" y="545011"/>
                    <a:pt x="1075877" y="550268"/>
                  </a:cubicBezTo>
                  <a:cubicBezTo>
                    <a:pt x="1077020" y="551183"/>
                    <a:pt x="1078163" y="552097"/>
                    <a:pt x="1079534" y="552783"/>
                  </a:cubicBezTo>
                  <a:cubicBezTo>
                    <a:pt x="1088450" y="558269"/>
                    <a:pt x="1100337" y="559184"/>
                    <a:pt x="1113824" y="553926"/>
                  </a:cubicBezTo>
                  <a:cubicBezTo>
                    <a:pt x="1119311" y="551869"/>
                    <a:pt x="1124568" y="549583"/>
                    <a:pt x="1130055" y="547297"/>
                  </a:cubicBezTo>
                  <a:cubicBezTo>
                    <a:pt x="1138970" y="543410"/>
                    <a:pt x="1147657" y="538838"/>
                    <a:pt x="1155887" y="533352"/>
                  </a:cubicBezTo>
                  <a:cubicBezTo>
                    <a:pt x="1160230" y="530380"/>
                    <a:pt x="1164573" y="527866"/>
                    <a:pt x="1168917" y="525351"/>
                  </a:cubicBezTo>
                  <a:cubicBezTo>
                    <a:pt x="1177832" y="520550"/>
                    <a:pt x="1186748" y="517121"/>
                    <a:pt x="1196120" y="514607"/>
                  </a:cubicBezTo>
                  <a:cubicBezTo>
                    <a:pt x="1202978" y="512778"/>
                    <a:pt x="1210065" y="511406"/>
                    <a:pt x="1217151" y="510721"/>
                  </a:cubicBezTo>
                  <a:cubicBezTo>
                    <a:pt x="1221952" y="510263"/>
                    <a:pt x="1226753" y="510035"/>
                    <a:pt x="1231553" y="510263"/>
                  </a:cubicBezTo>
                  <a:cubicBezTo>
                    <a:pt x="1238868" y="510263"/>
                    <a:pt x="1246184" y="511178"/>
                    <a:pt x="1253499" y="512321"/>
                  </a:cubicBezTo>
                  <a:cubicBezTo>
                    <a:pt x="1258299" y="513235"/>
                    <a:pt x="1263329" y="514150"/>
                    <a:pt x="1268358" y="515521"/>
                  </a:cubicBezTo>
                  <a:cubicBezTo>
                    <a:pt x="1279788" y="518493"/>
                    <a:pt x="1290532" y="523751"/>
                    <a:pt x="1299905" y="531295"/>
                  </a:cubicBezTo>
                  <a:cubicBezTo>
                    <a:pt x="1302648" y="533581"/>
                    <a:pt x="1305391" y="535867"/>
                    <a:pt x="1308134" y="538610"/>
                  </a:cubicBezTo>
                  <a:cubicBezTo>
                    <a:pt x="1311563" y="542039"/>
                    <a:pt x="1314992" y="545925"/>
                    <a:pt x="1317964" y="550040"/>
                  </a:cubicBezTo>
                  <a:cubicBezTo>
                    <a:pt x="1320250" y="553240"/>
                    <a:pt x="1322307" y="556441"/>
                    <a:pt x="1324365" y="559870"/>
                  </a:cubicBezTo>
                  <a:cubicBezTo>
                    <a:pt x="1325051" y="561013"/>
                    <a:pt x="1325736" y="562156"/>
                    <a:pt x="1326194" y="563527"/>
                  </a:cubicBezTo>
                  <a:cubicBezTo>
                    <a:pt x="1327337" y="566042"/>
                    <a:pt x="1328480" y="568556"/>
                    <a:pt x="1329623" y="571071"/>
                  </a:cubicBezTo>
                  <a:cubicBezTo>
                    <a:pt x="1330766" y="573586"/>
                    <a:pt x="1331680" y="576329"/>
                    <a:pt x="1332594" y="579072"/>
                  </a:cubicBezTo>
                  <a:cubicBezTo>
                    <a:pt x="1333052" y="580444"/>
                    <a:pt x="1333509" y="581815"/>
                    <a:pt x="1333966" y="583187"/>
                  </a:cubicBezTo>
                  <a:cubicBezTo>
                    <a:pt x="1335566" y="588902"/>
                    <a:pt x="1336938" y="594845"/>
                    <a:pt x="1337624" y="601246"/>
                  </a:cubicBezTo>
                  <a:cubicBezTo>
                    <a:pt x="1338081" y="604447"/>
                    <a:pt x="1338309" y="607647"/>
                    <a:pt x="1338538" y="611076"/>
                  </a:cubicBezTo>
                  <a:cubicBezTo>
                    <a:pt x="1338767" y="615648"/>
                    <a:pt x="1338995" y="620677"/>
                    <a:pt x="1338995" y="625706"/>
                  </a:cubicBezTo>
                  <a:cubicBezTo>
                    <a:pt x="1338995" y="627764"/>
                    <a:pt x="1338995" y="630050"/>
                    <a:pt x="1338995" y="632107"/>
                  </a:cubicBezTo>
                  <a:cubicBezTo>
                    <a:pt x="1338995" y="633250"/>
                    <a:pt x="1338995" y="634393"/>
                    <a:pt x="1338767" y="635308"/>
                  </a:cubicBezTo>
                  <a:cubicBezTo>
                    <a:pt x="1338538" y="639651"/>
                    <a:pt x="1338081" y="644223"/>
                    <a:pt x="1337624" y="649024"/>
                  </a:cubicBezTo>
                  <a:cubicBezTo>
                    <a:pt x="1337395" y="650167"/>
                    <a:pt x="1337395" y="651310"/>
                    <a:pt x="1337166" y="652453"/>
                  </a:cubicBezTo>
                  <a:cubicBezTo>
                    <a:pt x="1330994" y="698173"/>
                    <a:pt x="1307448" y="749836"/>
                    <a:pt x="1238640" y="753037"/>
                  </a:cubicBezTo>
                  <a:cubicBezTo>
                    <a:pt x="1217609" y="753951"/>
                    <a:pt x="1192234" y="750522"/>
                    <a:pt x="1161830" y="740692"/>
                  </a:cubicBezTo>
                  <a:cubicBezTo>
                    <a:pt x="1157258" y="738178"/>
                    <a:pt x="1152229" y="736120"/>
                    <a:pt x="1147428" y="734749"/>
                  </a:cubicBezTo>
                  <a:cubicBezTo>
                    <a:pt x="1144914" y="734063"/>
                    <a:pt x="1142399" y="733377"/>
                    <a:pt x="1140113" y="732920"/>
                  </a:cubicBezTo>
                  <a:cubicBezTo>
                    <a:pt x="1137599" y="732463"/>
                    <a:pt x="1135084" y="732005"/>
                    <a:pt x="1132569" y="731777"/>
                  </a:cubicBezTo>
                  <a:cubicBezTo>
                    <a:pt x="1125026" y="730862"/>
                    <a:pt x="1117253" y="731091"/>
                    <a:pt x="1109481" y="731777"/>
                  </a:cubicBezTo>
                  <a:cubicBezTo>
                    <a:pt x="1106966" y="732005"/>
                    <a:pt x="1104223" y="732463"/>
                    <a:pt x="1101708" y="732691"/>
                  </a:cubicBezTo>
                  <a:cubicBezTo>
                    <a:pt x="1091421" y="734291"/>
                    <a:pt x="1084106" y="737035"/>
                    <a:pt x="1078848" y="741835"/>
                  </a:cubicBezTo>
                  <a:cubicBezTo>
                    <a:pt x="1077477" y="742978"/>
                    <a:pt x="1076334" y="744350"/>
                    <a:pt x="1075419" y="745950"/>
                  </a:cubicBezTo>
                  <a:cubicBezTo>
                    <a:pt x="1072448" y="750522"/>
                    <a:pt x="1070390" y="756466"/>
                    <a:pt x="1069247" y="764238"/>
                  </a:cubicBezTo>
                  <a:cubicBezTo>
                    <a:pt x="1068790" y="766753"/>
                    <a:pt x="1068561" y="769039"/>
                    <a:pt x="1068104" y="771553"/>
                  </a:cubicBezTo>
                  <a:cubicBezTo>
                    <a:pt x="1067418" y="776354"/>
                    <a:pt x="1066733" y="781383"/>
                    <a:pt x="1066275" y="786184"/>
                  </a:cubicBezTo>
                  <a:cubicBezTo>
                    <a:pt x="1065590" y="790984"/>
                    <a:pt x="1065132" y="796013"/>
                    <a:pt x="1064904" y="800814"/>
                  </a:cubicBezTo>
                  <a:cubicBezTo>
                    <a:pt x="1064447" y="805615"/>
                    <a:pt x="1064218" y="810644"/>
                    <a:pt x="1064218" y="815444"/>
                  </a:cubicBezTo>
                  <a:cubicBezTo>
                    <a:pt x="1064218" y="817959"/>
                    <a:pt x="1064218" y="820245"/>
                    <a:pt x="1064218" y="822760"/>
                  </a:cubicBezTo>
                  <a:cubicBezTo>
                    <a:pt x="1064447" y="830532"/>
                    <a:pt x="1064218" y="838304"/>
                    <a:pt x="1063761" y="846077"/>
                  </a:cubicBezTo>
                  <a:cubicBezTo>
                    <a:pt x="1063304" y="853849"/>
                    <a:pt x="1062618" y="861393"/>
                    <a:pt x="1061475" y="869165"/>
                  </a:cubicBezTo>
                  <a:cubicBezTo>
                    <a:pt x="1060560" y="876709"/>
                    <a:pt x="1059417" y="884482"/>
                    <a:pt x="1058046" y="892025"/>
                  </a:cubicBezTo>
                  <a:cubicBezTo>
                    <a:pt x="1056674" y="899569"/>
                    <a:pt x="1055303" y="907113"/>
                    <a:pt x="1053931" y="914885"/>
                  </a:cubicBezTo>
                  <a:cubicBezTo>
                    <a:pt x="1053017" y="919915"/>
                    <a:pt x="1051874" y="924944"/>
                    <a:pt x="1050959" y="929973"/>
                  </a:cubicBezTo>
                  <a:cubicBezTo>
                    <a:pt x="1050045" y="935002"/>
                    <a:pt x="1048902" y="940031"/>
                    <a:pt x="1047987" y="945061"/>
                  </a:cubicBezTo>
                  <a:cubicBezTo>
                    <a:pt x="1047530" y="947347"/>
                    <a:pt x="1047073" y="949861"/>
                    <a:pt x="1046387" y="952147"/>
                  </a:cubicBezTo>
                  <a:cubicBezTo>
                    <a:pt x="1045701" y="954433"/>
                    <a:pt x="1045244" y="956948"/>
                    <a:pt x="1044330" y="959234"/>
                  </a:cubicBezTo>
                  <a:cubicBezTo>
                    <a:pt x="1043644" y="961520"/>
                    <a:pt x="1042730" y="963806"/>
                    <a:pt x="1041587" y="966092"/>
                  </a:cubicBezTo>
                  <a:cubicBezTo>
                    <a:pt x="1040444" y="968378"/>
                    <a:pt x="1039301" y="970435"/>
                    <a:pt x="1037929" y="972493"/>
                  </a:cubicBezTo>
                  <a:cubicBezTo>
                    <a:pt x="1035872" y="975693"/>
                    <a:pt x="1033586" y="978665"/>
                    <a:pt x="1031071" y="981179"/>
                  </a:cubicBezTo>
                  <a:cubicBezTo>
                    <a:pt x="1023756" y="988952"/>
                    <a:pt x="1015069" y="993295"/>
                    <a:pt x="1002039" y="993524"/>
                  </a:cubicBezTo>
                  <a:cubicBezTo>
                    <a:pt x="997924" y="993524"/>
                    <a:pt x="993123" y="993752"/>
                    <a:pt x="987180" y="993752"/>
                  </a:cubicBezTo>
                  <a:cubicBezTo>
                    <a:pt x="985351" y="993752"/>
                    <a:pt x="983294" y="993752"/>
                    <a:pt x="981008" y="993752"/>
                  </a:cubicBezTo>
                  <a:cubicBezTo>
                    <a:pt x="979865" y="993752"/>
                    <a:pt x="978950" y="993752"/>
                    <a:pt x="977807" y="993752"/>
                  </a:cubicBezTo>
                  <a:cubicBezTo>
                    <a:pt x="975521" y="993752"/>
                    <a:pt x="973235" y="993752"/>
                    <a:pt x="970949" y="993752"/>
                  </a:cubicBezTo>
                  <a:cubicBezTo>
                    <a:pt x="969806" y="993752"/>
                    <a:pt x="968663" y="993752"/>
                    <a:pt x="967292" y="993752"/>
                  </a:cubicBezTo>
                  <a:cubicBezTo>
                    <a:pt x="964777" y="993752"/>
                    <a:pt x="962262" y="993752"/>
                    <a:pt x="959748" y="993752"/>
                  </a:cubicBezTo>
                  <a:cubicBezTo>
                    <a:pt x="955862" y="993752"/>
                    <a:pt x="951747" y="993981"/>
                    <a:pt x="947403" y="993981"/>
                  </a:cubicBezTo>
                  <a:cubicBezTo>
                    <a:pt x="944660" y="993981"/>
                    <a:pt x="941688" y="993981"/>
                    <a:pt x="938717" y="994210"/>
                  </a:cubicBezTo>
                  <a:cubicBezTo>
                    <a:pt x="937116" y="994210"/>
                    <a:pt x="935745" y="994210"/>
                    <a:pt x="934145" y="994210"/>
                  </a:cubicBezTo>
                  <a:cubicBezTo>
                    <a:pt x="929573" y="994210"/>
                    <a:pt x="924772" y="994438"/>
                    <a:pt x="919971" y="994438"/>
                  </a:cubicBezTo>
                  <a:cubicBezTo>
                    <a:pt x="913342" y="994438"/>
                    <a:pt x="906713" y="994667"/>
                    <a:pt x="899626" y="994667"/>
                  </a:cubicBezTo>
                  <a:cubicBezTo>
                    <a:pt x="887282" y="994895"/>
                    <a:pt x="874480" y="994895"/>
                    <a:pt x="860764" y="995124"/>
                  </a:cubicBezTo>
                  <a:cubicBezTo>
                    <a:pt x="856878" y="995124"/>
                    <a:pt x="852992" y="995124"/>
                    <a:pt x="849105" y="995353"/>
                  </a:cubicBezTo>
                  <a:cubicBezTo>
                    <a:pt x="799728" y="995810"/>
                    <a:pt x="743721" y="996496"/>
                    <a:pt x="687714" y="996724"/>
                  </a:cubicBezTo>
                  <a:cubicBezTo>
                    <a:pt x="685428" y="996724"/>
                    <a:pt x="683142" y="996724"/>
                    <a:pt x="681084" y="996724"/>
                  </a:cubicBezTo>
                  <a:cubicBezTo>
                    <a:pt x="676512" y="996724"/>
                    <a:pt x="672169" y="996724"/>
                    <a:pt x="667597" y="996724"/>
                  </a:cubicBezTo>
                  <a:cubicBezTo>
                    <a:pt x="665311" y="996724"/>
                    <a:pt x="663025" y="996724"/>
                    <a:pt x="660968" y="996724"/>
                  </a:cubicBezTo>
                  <a:cubicBezTo>
                    <a:pt x="647480" y="996724"/>
                    <a:pt x="634221" y="996724"/>
                    <a:pt x="620963" y="996724"/>
                  </a:cubicBezTo>
                  <a:cubicBezTo>
                    <a:pt x="620963" y="996724"/>
                    <a:pt x="620963" y="996724"/>
                    <a:pt x="620963" y="996724"/>
                  </a:cubicBezTo>
                  <a:cubicBezTo>
                    <a:pt x="590102" y="996724"/>
                    <a:pt x="560155" y="996724"/>
                    <a:pt x="532037" y="996496"/>
                  </a:cubicBezTo>
                  <a:cubicBezTo>
                    <a:pt x="524036" y="996496"/>
                    <a:pt x="516264" y="996267"/>
                    <a:pt x="508491" y="996267"/>
                  </a:cubicBezTo>
                  <a:cubicBezTo>
                    <a:pt x="498890" y="996267"/>
                    <a:pt x="489518" y="996038"/>
                    <a:pt x="480602" y="995810"/>
                  </a:cubicBezTo>
                  <a:cubicBezTo>
                    <a:pt x="478773" y="995810"/>
                    <a:pt x="476945" y="995810"/>
                    <a:pt x="475344" y="995810"/>
                  </a:cubicBezTo>
                  <a:cubicBezTo>
                    <a:pt x="468258" y="995581"/>
                    <a:pt x="461400" y="995581"/>
                    <a:pt x="454999" y="995353"/>
                  </a:cubicBezTo>
                  <a:cubicBezTo>
                    <a:pt x="453399" y="995353"/>
                    <a:pt x="451799" y="995353"/>
                    <a:pt x="450198" y="995124"/>
                  </a:cubicBezTo>
                  <a:cubicBezTo>
                    <a:pt x="448598" y="995124"/>
                    <a:pt x="446998" y="995124"/>
                    <a:pt x="445398" y="994895"/>
                  </a:cubicBezTo>
                  <a:cubicBezTo>
                    <a:pt x="442197" y="994895"/>
                    <a:pt x="439226" y="994667"/>
                    <a:pt x="436254" y="994667"/>
                  </a:cubicBezTo>
                  <a:cubicBezTo>
                    <a:pt x="433282" y="994667"/>
                    <a:pt x="430310" y="994438"/>
                    <a:pt x="427338" y="994438"/>
                  </a:cubicBezTo>
                  <a:cubicBezTo>
                    <a:pt x="424367" y="994438"/>
                    <a:pt x="421623" y="994210"/>
                    <a:pt x="418880" y="994210"/>
                  </a:cubicBezTo>
                  <a:cubicBezTo>
                    <a:pt x="416137" y="994210"/>
                    <a:pt x="413622" y="993981"/>
                    <a:pt x="411108" y="993981"/>
                  </a:cubicBezTo>
                  <a:cubicBezTo>
                    <a:pt x="409736" y="993981"/>
                    <a:pt x="408365" y="993752"/>
                    <a:pt x="407222" y="993752"/>
                  </a:cubicBezTo>
                  <a:cubicBezTo>
                    <a:pt x="404707" y="993524"/>
                    <a:pt x="402421" y="993524"/>
                    <a:pt x="400135" y="993295"/>
                  </a:cubicBezTo>
                  <a:cubicBezTo>
                    <a:pt x="398992" y="993295"/>
                    <a:pt x="397849" y="993067"/>
                    <a:pt x="396706" y="993067"/>
                  </a:cubicBezTo>
                  <a:cubicBezTo>
                    <a:pt x="395563" y="993067"/>
                    <a:pt x="394420" y="992838"/>
                    <a:pt x="393277" y="992838"/>
                  </a:cubicBezTo>
                  <a:cubicBezTo>
                    <a:pt x="391220" y="992609"/>
                    <a:pt x="389391" y="992609"/>
                    <a:pt x="387562" y="992381"/>
                  </a:cubicBezTo>
                  <a:cubicBezTo>
                    <a:pt x="386419" y="992381"/>
                    <a:pt x="385276" y="992152"/>
                    <a:pt x="384362" y="992152"/>
                  </a:cubicBezTo>
                  <a:cubicBezTo>
                    <a:pt x="382533" y="991924"/>
                    <a:pt x="380933" y="991924"/>
                    <a:pt x="379332" y="991695"/>
                  </a:cubicBezTo>
                  <a:cubicBezTo>
                    <a:pt x="377504" y="991466"/>
                    <a:pt x="375903" y="991238"/>
                    <a:pt x="374303" y="991238"/>
                  </a:cubicBezTo>
                  <a:cubicBezTo>
                    <a:pt x="372932" y="991009"/>
                    <a:pt x="371789" y="991009"/>
                    <a:pt x="370646" y="990781"/>
                  </a:cubicBezTo>
                  <a:cubicBezTo>
                    <a:pt x="369731" y="990552"/>
                    <a:pt x="369045" y="990552"/>
                    <a:pt x="368360" y="990323"/>
                  </a:cubicBezTo>
                  <a:cubicBezTo>
                    <a:pt x="367217" y="990095"/>
                    <a:pt x="366302" y="989866"/>
                    <a:pt x="365388" y="989866"/>
                  </a:cubicBezTo>
                  <a:cubicBezTo>
                    <a:pt x="364473" y="989638"/>
                    <a:pt x="363559" y="989409"/>
                    <a:pt x="362873" y="989180"/>
                  </a:cubicBezTo>
                  <a:lnTo>
                    <a:pt x="362873" y="989180"/>
                  </a:lnTo>
                  <a:cubicBezTo>
                    <a:pt x="362645" y="989180"/>
                    <a:pt x="362187" y="989180"/>
                    <a:pt x="361959" y="989180"/>
                  </a:cubicBezTo>
                  <a:cubicBezTo>
                    <a:pt x="361273" y="989180"/>
                    <a:pt x="360816" y="989180"/>
                    <a:pt x="360130" y="988952"/>
                  </a:cubicBezTo>
                  <a:cubicBezTo>
                    <a:pt x="359901" y="988952"/>
                    <a:pt x="359444" y="988723"/>
                    <a:pt x="359216" y="988723"/>
                  </a:cubicBezTo>
                  <a:cubicBezTo>
                    <a:pt x="358530" y="988495"/>
                    <a:pt x="357844" y="988037"/>
                    <a:pt x="357387" y="987809"/>
                  </a:cubicBezTo>
                  <a:cubicBezTo>
                    <a:pt x="355787" y="986894"/>
                    <a:pt x="354186" y="985294"/>
                    <a:pt x="352586" y="983694"/>
                  </a:cubicBezTo>
                  <a:cubicBezTo>
                    <a:pt x="352129" y="983237"/>
                    <a:pt x="351672" y="982780"/>
                    <a:pt x="351215" y="982094"/>
                  </a:cubicBezTo>
                  <a:cubicBezTo>
                    <a:pt x="350986" y="981637"/>
                    <a:pt x="350529" y="981179"/>
                    <a:pt x="350300" y="980951"/>
                  </a:cubicBezTo>
                  <a:cubicBezTo>
                    <a:pt x="349843" y="980494"/>
                    <a:pt x="349386" y="979808"/>
                    <a:pt x="348929" y="979351"/>
                  </a:cubicBezTo>
                  <a:cubicBezTo>
                    <a:pt x="348014" y="978208"/>
                    <a:pt x="347100" y="976836"/>
                    <a:pt x="346185" y="975693"/>
                  </a:cubicBezTo>
                  <a:cubicBezTo>
                    <a:pt x="345728" y="975007"/>
                    <a:pt x="345500" y="974550"/>
                    <a:pt x="345042" y="973864"/>
                  </a:cubicBezTo>
                  <a:cubicBezTo>
                    <a:pt x="343214" y="971121"/>
                    <a:pt x="341613" y="968149"/>
                    <a:pt x="340013" y="965635"/>
                  </a:cubicBezTo>
                  <a:cubicBezTo>
                    <a:pt x="339785" y="965177"/>
                    <a:pt x="339556" y="964949"/>
                    <a:pt x="339327" y="964492"/>
                  </a:cubicBezTo>
                  <a:cubicBezTo>
                    <a:pt x="338413" y="962663"/>
                    <a:pt x="337499" y="961063"/>
                    <a:pt x="336813" y="959691"/>
                  </a:cubicBezTo>
                  <a:cubicBezTo>
                    <a:pt x="325383" y="939346"/>
                    <a:pt x="324240" y="916943"/>
                    <a:pt x="322868" y="894769"/>
                  </a:cubicBezTo>
                  <a:cubicBezTo>
                    <a:pt x="322640" y="891568"/>
                    <a:pt x="322411" y="888368"/>
                    <a:pt x="322182" y="885167"/>
                  </a:cubicBezTo>
                  <a:cubicBezTo>
                    <a:pt x="321954" y="881281"/>
                    <a:pt x="321725" y="877395"/>
                    <a:pt x="321497" y="873509"/>
                  </a:cubicBezTo>
                  <a:cubicBezTo>
                    <a:pt x="321268" y="869623"/>
                    <a:pt x="321268" y="865736"/>
                    <a:pt x="321268" y="861850"/>
                  </a:cubicBezTo>
                  <a:cubicBezTo>
                    <a:pt x="321268" y="857964"/>
                    <a:pt x="321268" y="854078"/>
                    <a:pt x="321268" y="850192"/>
                  </a:cubicBezTo>
                  <a:cubicBezTo>
                    <a:pt x="321268" y="848134"/>
                    <a:pt x="321268" y="846305"/>
                    <a:pt x="321268" y="844248"/>
                  </a:cubicBezTo>
                  <a:cubicBezTo>
                    <a:pt x="321268" y="840362"/>
                    <a:pt x="321268" y="836476"/>
                    <a:pt x="321039" y="832589"/>
                  </a:cubicBezTo>
                  <a:cubicBezTo>
                    <a:pt x="320811" y="824817"/>
                    <a:pt x="320354" y="816816"/>
                    <a:pt x="319439" y="809044"/>
                  </a:cubicBezTo>
                  <a:cubicBezTo>
                    <a:pt x="318753" y="803100"/>
                    <a:pt x="317839" y="797385"/>
                    <a:pt x="316467" y="791441"/>
                  </a:cubicBezTo>
                  <a:cubicBezTo>
                    <a:pt x="315096" y="785041"/>
                    <a:pt x="313038" y="779097"/>
                    <a:pt x="310524" y="774068"/>
                  </a:cubicBezTo>
                  <a:cubicBezTo>
                    <a:pt x="309609" y="772468"/>
                    <a:pt x="308695" y="770639"/>
                    <a:pt x="307781" y="769267"/>
                  </a:cubicBezTo>
                  <a:cubicBezTo>
                    <a:pt x="306866" y="767667"/>
                    <a:pt x="305723" y="766295"/>
                    <a:pt x="304580" y="764924"/>
                  </a:cubicBezTo>
                  <a:cubicBezTo>
                    <a:pt x="304123" y="764238"/>
                    <a:pt x="303437" y="763552"/>
                    <a:pt x="302980" y="762866"/>
                  </a:cubicBezTo>
                  <a:cubicBezTo>
                    <a:pt x="301837" y="761495"/>
                    <a:pt x="300694" y="760352"/>
                    <a:pt x="299322" y="759209"/>
                  </a:cubicBezTo>
                  <a:cubicBezTo>
                    <a:pt x="298637" y="758752"/>
                    <a:pt x="297951" y="758066"/>
                    <a:pt x="297494" y="757609"/>
                  </a:cubicBezTo>
                  <a:cubicBezTo>
                    <a:pt x="296351" y="756694"/>
                    <a:pt x="295436" y="756008"/>
                    <a:pt x="294293" y="755323"/>
                  </a:cubicBezTo>
                  <a:cubicBezTo>
                    <a:pt x="293379" y="754637"/>
                    <a:pt x="292236" y="753951"/>
                    <a:pt x="291321" y="753494"/>
                  </a:cubicBezTo>
                  <a:cubicBezTo>
                    <a:pt x="290636" y="753037"/>
                    <a:pt x="289950" y="752808"/>
                    <a:pt x="289035" y="752351"/>
                  </a:cubicBezTo>
                  <a:cubicBezTo>
                    <a:pt x="287435" y="751665"/>
                    <a:pt x="285835" y="750979"/>
                    <a:pt x="284235" y="750522"/>
                  </a:cubicBezTo>
                  <a:cubicBezTo>
                    <a:pt x="282406" y="749836"/>
                    <a:pt x="280577" y="749379"/>
                    <a:pt x="278748" y="749150"/>
                  </a:cubicBezTo>
                  <a:cubicBezTo>
                    <a:pt x="275319" y="748465"/>
                    <a:pt x="271890" y="748236"/>
                    <a:pt x="268233" y="748236"/>
                  </a:cubicBezTo>
                  <a:cubicBezTo>
                    <a:pt x="268233" y="748236"/>
                    <a:pt x="268233" y="748236"/>
                    <a:pt x="268233" y="748236"/>
                  </a:cubicBezTo>
                  <a:cubicBezTo>
                    <a:pt x="262518" y="748236"/>
                    <a:pt x="256346" y="749150"/>
                    <a:pt x="249716" y="750979"/>
                  </a:cubicBezTo>
                  <a:cubicBezTo>
                    <a:pt x="228456" y="756694"/>
                    <a:pt x="207425" y="759666"/>
                    <a:pt x="185708" y="758294"/>
                  </a:cubicBezTo>
                  <a:cubicBezTo>
                    <a:pt x="159648" y="756466"/>
                    <a:pt x="135645" y="748922"/>
                    <a:pt x="113470" y="735206"/>
                  </a:cubicBezTo>
                  <a:cubicBezTo>
                    <a:pt x="109356" y="732691"/>
                    <a:pt x="105469" y="729948"/>
                    <a:pt x="102040" y="726748"/>
                  </a:cubicBezTo>
                  <a:cubicBezTo>
                    <a:pt x="97011" y="722176"/>
                    <a:pt x="92668" y="716689"/>
                    <a:pt x="89467" y="710288"/>
                  </a:cubicBezTo>
                  <a:cubicBezTo>
                    <a:pt x="87410" y="706174"/>
                    <a:pt x="85581" y="701373"/>
                    <a:pt x="84438" y="696344"/>
                  </a:cubicBezTo>
                  <a:cubicBezTo>
                    <a:pt x="83752" y="693829"/>
                    <a:pt x="83524" y="691086"/>
                    <a:pt x="83067" y="688343"/>
                  </a:cubicBezTo>
                  <a:lnTo>
                    <a:pt x="83067" y="688343"/>
                  </a:lnTo>
                  <a:cubicBezTo>
                    <a:pt x="89467" y="689029"/>
                    <a:pt x="95182" y="689714"/>
                    <a:pt x="101126" y="690172"/>
                  </a:cubicBezTo>
                  <a:cubicBezTo>
                    <a:pt x="105698" y="690629"/>
                    <a:pt x="110041" y="691086"/>
                    <a:pt x="114613" y="691315"/>
                  </a:cubicBezTo>
                  <a:cubicBezTo>
                    <a:pt x="131073" y="692458"/>
                    <a:pt x="146389" y="689486"/>
                    <a:pt x="155076" y="673484"/>
                  </a:cubicBezTo>
                  <a:cubicBezTo>
                    <a:pt x="163763" y="657253"/>
                    <a:pt x="161705" y="640794"/>
                    <a:pt x="151418" y="626164"/>
                  </a:cubicBezTo>
                  <a:cubicBezTo>
                    <a:pt x="139988" y="610390"/>
                    <a:pt x="126729" y="595760"/>
                    <a:pt x="114842" y="579986"/>
                  </a:cubicBezTo>
                  <a:cubicBezTo>
                    <a:pt x="100669" y="561241"/>
                    <a:pt x="100897" y="561013"/>
                    <a:pt x="114613" y="541810"/>
                  </a:cubicBezTo>
                  <a:cubicBezTo>
                    <a:pt x="135645" y="511864"/>
                    <a:pt x="196452" y="476202"/>
                    <a:pt x="275091" y="520322"/>
                  </a:cubicBezTo>
                  <a:cubicBezTo>
                    <a:pt x="291093" y="532209"/>
                    <a:pt x="306638" y="530837"/>
                    <a:pt x="316925" y="513235"/>
                  </a:cubicBezTo>
                  <a:cubicBezTo>
                    <a:pt x="323097" y="502720"/>
                    <a:pt x="325611" y="491290"/>
                    <a:pt x="324240" y="479174"/>
                  </a:cubicBezTo>
                  <a:cubicBezTo>
                    <a:pt x="319439" y="438026"/>
                    <a:pt x="323783" y="396878"/>
                    <a:pt x="321954" y="355501"/>
                  </a:cubicBezTo>
                  <a:cubicBezTo>
                    <a:pt x="321725" y="349786"/>
                    <a:pt x="321954" y="343385"/>
                    <a:pt x="323783" y="338128"/>
                  </a:cubicBezTo>
                  <a:cubicBezTo>
                    <a:pt x="330412" y="318239"/>
                    <a:pt x="351443" y="313896"/>
                    <a:pt x="365845" y="328984"/>
                  </a:cubicBezTo>
                  <a:cubicBezTo>
                    <a:pt x="375903" y="339728"/>
                    <a:pt x="377732" y="353215"/>
                    <a:pt x="377961" y="367388"/>
                  </a:cubicBezTo>
                  <a:cubicBezTo>
                    <a:pt x="378418" y="394820"/>
                    <a:pt x="377046" y="422252"/>
                    <a:pt x="382304" y="449456"/>
                  </a:cubicBezTo>
                  <a:cubicBezTo>
                    <a:pt x="385962" y="469115"/>
                    <a:pt x="395563" y="481460"/>
                    <a:pt x="414080" y="487632"/>
                  </a:cubicBezTo>
                  <a:cubicBezTo>
                    <a:pt x="433739" y="494033"/>
                    <a:pt x="448827" y="486718"/>
                    <a:pt x="461628" y="473002"/>
                  </a:cubicBezTo>
                  <a:cubicBezTo>
                    <a:pt x="489975" y="442369"/>
                    <a:pt x="494318" y="404650"/>
                    <a:pt x="489518" y="365788"/>
                  </a:cubicBezTo>
                  <a:cubicBezTo>
                    <a:pt x="487232" y="346814"/>
                    <a:pt x="480145" y="328298"/>
                    <a:pt x="475344" y="309324"/>
                  </a:cubicBezTo>
                  <a:cubicBezTo>
                    <a:pt x="488146" y="303152"/>
                    <a:pt x="500490" y="302695"/>
                    <a:pt x="513292" y="304523"/>
                  </a:cubicBezTo>
                  <a:close/>
                  <a:moveTo>
                    <a:pt x="34146" y="216741"/>
                  </a:moveTo>
                  <a:cubicBezTo>
                    <a:pt x="33918" y="149533"/>
                    <a:pt x="79409" y="97412"/>
                    <a:pt x="146160" y="99241"/>
                  </a:cubicBezTo>
                  <a:cubicBezTo>
                    <a:pt x="214283" y="94211"/>
                    <a:pt x="268461" y="171935"/>
                    <a:pt x="268461" y="222685"/>
                  </a:cubicBezTo>
                  <a:cubicBezTo>
                    <a:pt x="268461" y="275034"/>
                    <a:pt x="213140" y="338813"/>
                    <a:pt x="153933" y="335384"/>
                  </a:cubicBezTo>
                  <a:cubicBezTo>
                    <a:pt x="83752" y="331498"/>
                    <a:pt x="34146" y="289893"/>
                    <a:pt x="34146" y="216741"/>
                  </a:cubicBezTo>
                  <a:close/>
                  <a:moveTo>
                    <a:pt x="127186" y="368760"/>
                  </a:moveTo>
                  <a:cubicBezTo>
                    <a:pt x="130387" y="361902"/>
                    <a:pt x="132902" y="354358"/>
                    <a:pt x="143417" y="355044"/>
                  </a:cubicBezTo>
                  <a:cubicBezTo>
                    <a:pt x="209254" y="359159"/>
                    <a:pt x="249259" y="322354"/>
                    <a:pt x="278291" y="268862"/>
                  </a:cubicBezTo>
                  <a:cubicBezTo>
                    <a:pt x="279663" y="266347"/>
                    <a:pt x="281263" y="263604"/>
                    <a:pt x="282177" y="260861"/>
                  </a:cubicBezTo>
                  <a:cubicBezTo>
                    <a:pt x="285606" y="252403"/>
                    <a:pt x="290864" y="249202"/>
                    <a:pt x="300465" y="251031"/>
                  </a:cubicBezTo>
                  <a:cubicBezTo>
                    <a:pt x="348929" y="260861"/>
                    <a:pt x="394649" y="277549"/>
                    <a:pt x="437397" y="302009"/>
                  </a:cubicBezTo>
                  <a:cubicBezTo>
                    <a:pt x="445169" y="306581"/>
                    <a:pt x="450884" y="312982"/>
                    <a:pt x="454770" y="321440"/>
                  </a:cubicBezTo>
                  <a:cubicBezTo>
                    <a:pt x="471458" y="359616"/>
                    <a:pt x="477402" y="398478"/>
                    <a:pt x="461857" y="438483"/>
                  </a:cubicBezTo>
                  <a:cubicBezTo>
                    <a:pt x="459800" y="443969"/>
                    <a:pt x="456828" y="449227"/>
                    <a:pt x="453170" y="453571"/>
                  </a:cubicBezTo>
                  <a:cubicBezTo>
                    <a:pt x="445398" y="462715"/>
                    <a:pt x="436482" y="471630"/>
                    <a:pt x="423452" y="469115"/>
                  </a:cubicBezTo>
                  <a:cubicBezTo>
                    <a:pt x="408365" y="466144"/>
                    <a:pt x="404707" y="452885"/>
                    <a:pt x="402650" y="440083"/>
                  </a:cubicBezTo>
                  <a:cubicBezTo>
                    <a:pt x="398306" y="414937"/>
                    <a:pt x="397392" y="389334"/>
                    <a:pt x="397849" y="363731"/>
                  </a:cubicBezTo>
                  <a:cubicBezTo>
                    <a:pt x="398306" y="344528"/>
                    <a:pt x="393963" y="326698"/>
                    <a:pt x="379790" y="312296"/>
                  </a:cubicBezTo>
                  <a:cubicBezTo>
                    <a:pt x="366302" y="298580"/>
                    <a:pt x="322411" y="296751"/>
                    <a:pt x="308695" y="309553"/>
                  </a:cubicBezTo>
                  <a:cubicBezTo>
                    <a:pt x="300923" y="316868"/>
                    <a:pt x="299780" y="326469"/>
                    <a:pt x="299780" y="336527"/>
                  </a:cubicBezTo>
                  <a:cubicBezTo>
                    <a:pt x="300008" y="360988"/>
                    <a:pt x="301608" y="447398"/>
                    <a:pt x="301608" y="466144"/>
                  </a:cubicBezTo>
                  <a:cubicBezTo>
                    <a:pt x="301608" y="475973"/>
                    <a:pt x="301837" y="485803"/>
                    <a:pt x="300008" y="495404"/>
                  </a:cubicBezTo>
                  <a:cubicBezTo>
                    <a:pt x="298408" y="504548"/>
                    <a:pt x="293607" y="509120"/>
                    <a:pt x="283320" y="503405"/>
                  </a:cubicBezTo>
                  <a:cubicBezTo>
                    <a:pt x="269604" y="495633"/>
                    <a:pt x="201253" y="447170"/>
                    <a:pt x="122386" y="503177"/>
                  </a:cubicBezTo>
                  <a:cubicBezTo>
                    <a:pt x="120328" y="505006"/>
                    <a:pt x="116671" y="507749"/>
                    <a:pt x="114842" y="507063"/>
                  </a:cubicBezTo>
                  <a:cubicBezTo>
                    <a:pt x="94497" y="499748"/>
                    <a:pt x="90382" y="516207"/>
                    <a:pt x="82609" y="528094"/>
                  </a:cubicBezTo>
                  <a:cubicBezTo>
                    <a:pt x="68208" y="550040"/>
                    <a:pt x="67750" y="550268"/>
                    <a:pt x="82838" y="571071"/>
                  </a:cubicBezTo>
                  <a:cubicBezTo>
                    <a:pt x="97240" y="590731"/>
                    <a:pt x="113242" y="609476"/>
                    <a:pt x="127872" y="629364"/>
                  </a:cubicBezTo>
                  <a:cubicBezTo>
                    <a:pt x="135188" y="639194"/>
                    <a:pt x="145475" y="649481"/>
                    <a:pt x="136102" y="663654"/>
                  </a:cubicBezTo>
                  <a:cubicBezTo>
                    <a:pt x="129472" y="673712"/>
                    <a:pt x="111870" y="674855"/>
                    <a:pt x="95640" y="665026"/>
                  </a:cubicBezTo>
                  <a:cubicBezTo>
                    <a:pt x="72094" y="650624"/>
                    <a:pt x="51063" y="632336"/>
                    <a:pt x="35746" y="609247"/>
                  </a:cubicBezTo>
                  <a:cubicBezTo>
                    <a:pt x="19516" y="584558"/>
                    <a:pt x="19973" y="557355"/>
                    <a:pt x="30031" y="530152"/>
                  </a:cubicBezTo>
                  <a:cubicBezTo>
                    <a:pt x="34832" y="517121"/>
                    <a:pt x="42604" y="505691"/>
                    <a:pt x="50605" y="494490"/>
                  </a:cubicBezTo>
                  <a:cubicBezTo>
                    <a:pt x="79638" y="454485"/>
                    <a:pt x="106155" y="413108"/>
                    <a:pt x="127186" y="368760"/>
                  </a:cubicBezTo>
                  <a:close/>
                </a:path>
              </a:pathLst>
            </a:custGeom>
            <a:solidFill>
              <a:srgbClr val="000000"/>
            </a:solidFill>
            <a:ln w="2286" cap="flat">
              <a:noFill/>
              <a:prstDash val="solid"/>
              <a:miter/>
            </a:ln>
          </p:spPr>
          <p:txBody>
            <a:bodyPr rtlCol="0" anchor="ctr"/>
            <a:lstStyle/>
            <a:p>
              <a:endParaRPr lang="en-US"/>
            </a:p>
          </p:txBody>
        </p:sp>
        <p:sp>
          <p:nvSpPr>
            <p:cNvPr id="97" name="Freeform 155">
              <a:extLst>
                <a:ext uri="{FF2B5EF4-FFF2-40B4-BE49-F238E27FC236}">
                  <a16:creationId xmlns:a16="http://schemas.microsoft.com/office/drawing/2014/main" id="{174185BC-1639-B629-290B-079B855D5A33}"/>
                </a:ext>
              </a:extLst>
            </p:cNvPr>
            <p:cNvSpPr/>
            <p:nvPr/>
          </p:nvSpPr>
          <p:spPr>
            <a:xfrm>
              <a:off x="2318125" y="5630468"/>
              <a:ext cx="70050" cy="184493"/>
            </a:xfrm>
            <a:custGeom>
              <a:avLst/>
              <a:gdLst>
                <a:gd name="connsiteX0" fmla="*/ 62439 w 70050"/>
                <a:gd name="connsiteY0" fmla="*/ 184429 h 184493"/>
                <a:gd name="connsiteX1" fmla="*/ 69525 w 70050"/>
                <a:gd name="connsiteY1" fmla="*/ 180772 h 184493"/>
                <a:gd name="connsiteX2" fmla="*/ 68611 w 70050"/>
                <a:gd name="connsiteY2" fmla="*/ 172771 h 184493"/>
                <a:gd name="connsiteX3" fmla="*/ 62439 w 70050"/>
                <a:gd name="connsiteY3" fmla="*/ 166598 h 184493"/>
                <a:gd name="connsiteX4" fmla="*/ 30663 w 70050"/>
                <a:gd name="connsiteY4" fmla="*/ 55956 h 184493"/>
                <a:gd name="connsiteX5" fmla="*/ 46208 w 70050"/>
                <a:gd name="connsiteY5" fmla="*/ 15037 h 184493"/>
                <a:gd name="connsiteX6" fmla="*/ 44836 w 70050"/>
                <a:gd name="connsiteY6" fmla="*/ 2006 h 184493"/>
                <a:gd name="connsiteX7" fmla="*/ 31578 w 70050"/>
                <a:gd name="connsiteY7" fmla="*/ 3607 h 184493"/>
                <a:gd name="connsiteX8" fmla="*/ 17862 w 70050"/>
                <a:gd name="connsiteY8" fmla="*/ 18694 h 184493"/>
                <a:gd name="connsiteX9" fmla="*/ 259 w 70050"/>
                <a:gd name="connsiteY9" fmla="*/ 101219 h 184493"/>
                <a:gd name="connsiteX10" fmla="*/ 31349 w 70050"/>
                <a:gd name="connsiteY10" fmla="*/ 168427 h 184493"/>
                <a:gd name="connsiteX11" fmla="*/ 62439 w 70050"/>
                <a:gd name="connsiteY11" fmla="*/ 184429 h 18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050" h="184493">
                  <a:moveTo>
                    <a:pt x="62439" y="184429"/>
                  </a:moveTo>
                  <a:cubicBezTo>
                    <a:pt x="64496" y="184886"/>
                    <a:pt x="68382" y="182829"/>
                    <a:pt x="69525" y="180772"/>
                  </a:cubicBezTo>
                  <a:cubicBezTo>
                    <a:pt x="70668" y="178714"/>
                    <a:pt x="69754" y="175057"/>
                    <a:pt x="68611" y="172771"/>
                  </a:cubicBezTo>
                  <a:cubicBezTo>
                    <a:pt x="67239" y="170256"/>
                    <a:pt x="64725" y="168427"/>
                    <a:pt x="62439" y="166598"/>
                  </a:cubicBezTo>
                  <a:cubicBezTo>
                    <a:pt x="25405" y="137338"/>
                    <a:pt x="19005" y="99390"/>
                    <a:pt x="30663" y="55956"/>
                  </a:cubicBezTo>
                  <a:cubicBezTo>
                    <a:pt x="34549" y="41783"/>
                    <a:pt x="38893" y="27838"/>
                    <a:pt x="46208" y="15037"/>
                  </a:cubicBezTo>
                  <a:cubicBezTo>
                    <a:pt x="48723" y="10693"/>
                    <a:pt x="49637" y="5664"/>
                    <a:pt x="44836" y="2006"/>
                  </a:cubicBezTo>
                  <a:cubicBezTo>
                    <a:pt x="40036" y="-1651"/>
                    <a:pt x="35235" y="178"/>
                    <a:pt x="31578" y="3607"/>
                  </a:cubicBezTo>
                  <a:cubicBezTo>
                    <a:pt x="26548" y="8179"/>
                    <a:pt x="21062" y="12979"/>
                    <a:pt x="17862" y="18694"/>
                  </a:cubicBezTo>
                  <a:cubicBezTo>
                    <a:pt x="5746" y="41554"/>
                    <a:pt x="1174" y="66472"/>
                    <a:pt x="259" y="101219"/>
                  </a:cubicBezTo>
                  <a:cubicBezTo>
                    <a:pt x="-2027" y="122707"/>
                    <a:pt x="11004" y="146939"/>
                    <a:pt x="31349" y="168427"/>
                  </a:cubicBezTo>
                  <a:cubicBezTo>
                    <a:pt x="40264" y="177571"/>
                    <a:pt x="51009" y="181686"/>
                    <a:pt x="62439" y="184429"/>
                  </a:cubicBezTo>
                  <a:close/>
                </a:path>
              </a:pathLst>
            </a:custGeom>
            <a:solidFill>
              <a:srgbClr val="000000"/>
            </a:solidFill>
            <a:ln w="2286" cap="flat">
              <a:noFill/>
              <a:prstDash val="solid"/>
              <a:miter/>
            </a:ln>
          </p:spPr>
          <p:txBody>
            <a:bodyPr rtlCol="0" anchor="ctr"/>
            <a:lstStyle/>
            <a:p>
              <a:endParaRPr lang="en-US"/>
            </a:p>
          </p:txBody>
        </p:sp>
        <p:sp>
          <p:nvSpPr>
            <p:cNvPr id="98" name="Freeform 156">
              <a:extLst>
                <a:ext uri="{FF2B5EF4-FFF2-40B4-BE49-F238E27FC236}">
                  <a16:creationId xmlns:a16="http://schemas.microsoft.com/office/drawing/2014/main" id="{DB0397FD-2D45-0FB4-FF66-4DC549BC516D}"/>
                </a:ext>
              </a:extLst>
            </p:cNvPr>
            <p:cNvSpPr/>
            <p:nvPr/>
          </p:nvSpPr>
          <p:spPr>
            <a:xfrm>
              <a:off x="3718331" y="5906475"/>
              <a:ext cx="148423" cy="136817"/>
            </a:xfrm>
            <a:custGeom>
              <a:avLst/>
              <a:gdLst>
                <a:gd name="connsiteX0" fmla="*/ 143104 w 148423"/>
                <a:gd name="connsiteY0" fmla="*/ 1006 h 136817"/>
                <a:gd name="connsiteX1" fmla="*/ 126873 w 148423"/>
                <a:gd name="connsiteY1" fmla="*/ 9693 h 136817"/>
                <a:gd name="connsiteX2" fmla="*/ 125273 w 148423"/>
                <a:gd name="connsiteY2" fmla="*/ 15179 h 136817"/>
                <a:gd name="connsiteX3" fmla="*/ 15088 w 148423"/>
                <a:gd name="connsiteY3" fmla="*/ 121478 h 136817"/>
                <a:gd name="connsiteX4" fmla="*/ 0 w 148423"/>
                <a:gd name="connsiteY4" fmla="*/ 131537 h 136817"/>
                <a:gd name="connsiteX5" fmla="*/ 2972 w 148423"/>
                <a:gd name="connsiteY5" fmla="*/ 135194 h 136817"/>
                <a:gd name="connsiteX6" fmla="*/ 11430 w 148423"/>
                <a:gd name="connsiteY6" fmla="*/ 136795 h 136817"/>
                <a:gd name="connsiteX7" fmla="*/ 114300 w 148423"/>
                <a:gd name="connsiteY7" fmla="*/ 81245 h 136817"/>
                <a:gd name="connsiteX8" fmla="*/ 147676 w 148423"/>
                <a:gd name="connsiteY8" fmla="*/ 16322 h 136817"/>
                <a:gd name="connsiteX9" fmla="*/ 143104 w 148423"/>
                <a:gd name="connsiteY9" fmla="*/ 1006 h 13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423" h="136817">
                  <a:moveTo>
                    <a:pt x="143104" y="1006"/>
                  </a:moveTo>
                  <a:cubicBezTo>
                    <a:pt x="135103" y="-2423"/>
                    <a:pt x="130531" y="3521"/>
                    <a:pt x="126873" y="9693"/>
                  </a:cubicBezTo>
                  <a:cubicBezTo>
                    <a:pt x="125959" y="11293"/>
                    <a:pt x="125730" y="13351"/>
                    <a:pt x="125273" y="15179"/>
                  </a:cubicBezTo>
                  <a:cubicBezTo>
                    <a:pt x="109957" y="72787"/>
                    <a:pt x="71780" y="106848"/>
                    <a:pt x="15088" y="121478"/>
                  </a:cubicBezTo>
                  <a:cubicBezTo>
                    <a:pt x="9373" y="122850"/>
                    <a:pt x="3658" y="124222"/>
                    <a:pt x="0" y="131537"/>
                  </a:cubicBezTo>
                  <a:cubicBezTo>
                    <a:pt x="1829" y="133823"/>
                    <a:pt x="2286" y="134966"/>
                    <a:pt x="2972" y="135194"/>
                  </a:cubicBezTo>
                  <a:cubicBezTo>
                    <a:pt x="5715" y="135880"/>
                    <a:pt x="8458" y="136566"/>
                    <a:pt x="11430" y="136795"/>
                  </a:cubicBezTo>
                  <a:cubicBezTo>
                    <a:pt x="56236" y="137709"/>
                    <a:pt x="86639" y="110963"/>
                    <a:pt x="114300" y="81245"/>
                  </a:cubicBezTo>
                  <a:cubicBezTo>
                    <a:pt x="130988" y="63185"/>
                    <a:pt x="141961" y="40783"/>
                    <a:pt x="147676" y="16322"/>
                  </a:cubicBezTo>
                  <a:cubicBezTo>
                    <a:pt x="148819" y="10836"/>
                    <a:pt x="149504" y="3749"/>
                    <a:pt x="143104" y="1006"/>
                  </a:cubicBezTo>
                  <a:close/>
                </a:path>
              </a:pathLst>
            </a:custGeom>
            <a:solidFill>
              <a:srgbClr val="000000"/>
            </a:solidFill>
            <a:ln w="2286" cap="flat">
              <a:noFill/>
              <a:prstDash val="solid"/>
              <a:miter/>
            </a:ln>
          </p:spPr>
          <p:txBody>
            <a:bodyPr rtlCol="0" anchor="ctr"/>
            <a:lstStyle/>
            <a:p>
              <a:endParaRPr lang="en-US"/>
            </a:p>
          </p:txBody>
        </p:sp>
        <p:sp>
          <p:nvSpPr>
            <p:cNvPr id="99" name="Freeform 157">
              <a:extLst>
                <a:ext uri="{FF2B5EF4-FFF2-40B4-BE49-F238E27FC236}">
                  <a16:creationId xmlns:a16="http://schemas.microsoft.com/office/drawing/2014/main" id="{B002F892-E85B-73AD-C86E-0C1026CE1C32}"/>
                </a:ext>
              </a:extLst>
            </p:cNvPr>
            <p:cNvSpPr/>
            <p:nvPr/>
          </p:nvSpPr>
          <p:spPr>
            <a:xfrm>
              <a:off x="3520947" y="6180886"/>
              <a:ext cx="174066" cy="19649"/>
            </a:xfrm>
            <a:custGeom>
              <a:avLst/>
              <a:gdLst>
                <a:gd name="connsiteX0" fmla="*/ 174067 w 174066"/>
                <a:gd name="connsiteY0" fmla="*/ 12573 h 19649"/>
                <a:gd name="connsiteX1" fmla="*/ 117145 w 174066"/>
                <a:gd name="connsiteY1" fmla="*/ 1143 h 19649"/>
                <a:gd name="connsiteX2" fmla="*/ 14275 w 174066"/>
                <a:gd name="connsiteY2" fmla="*/ 0 h 19649"/>
                <a:gd name="connsiteX3" fmla="*/ 102 w 174066"/>
                <a:gd name="connsiteY3" fmla="*/ 7772 h 19649"/>
                <a:gd name="connsiteX4" fmla="*/ 14047 w 174066"/>
                <a:gd name="connsiteY4" fmla="*/ 18974 h 19649"/>
                <a:gd name="connsiteX5" fmla="*/ 28677 w 174066"/>
                <a:gd name="connsiteY5" fmla="*/ 18974 h 19649"/>
                <a:gd name="connsiteX6" fmla="*/ 93142 w 174066"/>
                <a:gd name="connsiteY6" fmla="*/ 19202 h 19649"/>
                <a:gd name="connsiteX7" fmla="*/ 174067 w 174066"/>
                <a:gd name="connsiteY7" fmla="*/ 12573 h 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066" h="19649">
                  <a:moveTo>
                    <a:pt x="174067" y="12573"/>
                  </a:moveTo>
                  <a:cubicBezTo>
                    <a:pt x="152350" y="228"/>
                    <a:pt x="134519" y="1371"/>
                    <a:pt x="117145" y="1143"/>
                  </a:cubicBezTo>
                  <a:cubicBezTo>
                    <a:pt x="82855" y="457"/>
                    <a:pt x="48565" y="228"/>
                    <a:pt x="14275" y="0"/>
                  </a:cubicBezTo>
                  <a:cubicBezTo>
                    <a:pt x="8560" y="0"/>
                    <a:pt x="1017" y="686"/>
                    <a:pt x="102" y="7772"/>
                  </a:cubicBezTo>
                  <a:cubicBezTo>
                    <a:pt x="-1041" y="16916"/>
                    <a:pt x="7646" y="17831"/>
                    <a:pt x="14047" y="18974"/>
                  </a:cubicBezTo>
                  <a:cubicBezTo>
                    <a:pt x="18847" y="19888"/>
                    <a:pt x="23877" y="19431"/>
                    <a:pt x="28677" y="18974"/>
                  </a:cubicBezTo>
                  <a:cubicBezTo>
                    <a:pt x="50166" y="17602"/>
                    <a:pt x="71654" y="18059"/>
                    <a:pt x="93142" y="19202"/>
                  </a:cubicBezTo>
                  <a:cubicBezTo>
                    <a:pt x="118288" y="20117"/>
                    <a:pt x="143434" y="20345"/>
                    <a:pt x="174067" y="12573"/>
                  </a:cubicBezTo>
                  <a:close/>
                </a:path>
              </a:pathLst>
            </a:custGeom>
            <a:solidFill>
              <a:srgbClr val="000000"/>
            </a:solidFill>
            <a:ln w="2286" cap="flat">
              <a:noFill/>
              <a:prstDash val="solid"/>
              <a:miter/>
            </a:ln>
          </p:spPr>
          <p:txBody>
            <a:bodyPr rtlCol="0" anchor="ctr"/>
            <a:lstStyle/>
            <a:p>
              <a:endParaRPr lang="en-US"/>
            </a:p>
          </p:txBody>
        </p:sp>
        <p:sp>
          <p:nvSpPr>
            <p:cNvPr id="100" name="Freeform 158">
              <a:extLst>
                <a:ext uri="{FF2B5EF4-FFF2-40B4-BE49-F238E27FC236}">
                  <a16:creationId xmlns:a16="http://schemas.microsoft.com/office/drawing/2014/main" id="{8B9BAA41-3F06-BB54-BA6F-E74720E93099}"/>
                </a:ext>
              </a:extLst>
            </p:cNvPr>
            <p:cNvSpPr/>
            <p:nvPr/>
          </p:nvSpPr>
          <p:spPr>
            <a:xfrm>
              <a:off x="2314720" y="6174987"/>
              <a:ext cx="138080" cy="22358"/>
            </a:xfrm>
            <a:custGeom>
              <a:avLst/>
              <a:gdLst>
                <a:gd name="connsiteX0" fmla="*/ 12808 w 138080"/>
                <a:gd name="connsiteY0" fmla="*/ 19387 h 22358"/>
                <a:gd name="connsiteX1" fmla="*/ 138081 w 138080"/>
                <a:gd name="connsiteY1" fmla="*/ 22359 h 22358"/>
                <a:gd name="connsiteX2" fmla="*/ 100133 w 138080"/>
                <a:gd name="connsiteY2" fmla="*/ 642 h 22358"/>
                <a:gd name="connsiteX3" fmla="*/ 12122 w 138080"/>
                <a:gd name="connsiteY3" fmla="*/ 413 h 22358"/>
                <a:gd name="connsiteX4" fmla="*/ 6 w 138080"/>
                <a:gd name="connsiteY4" fmla="*/ 10243 h 22358"/>
                <a:gd name="connsiteX5" fmla="*/ 12808 w 138080"/>
                <a:gd name="connsiteY5" fmla="*/ 19387 h 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80" h="22358">
                  <a:moveTo>
                    <a:pt x="12808" y="19387"/>
                  </a:moveTo>
                  <a:cubicBezTo>
                    <a:pt x="54413" y="22816"/>
                    <a:pt x="96018" y="18930"/>
                    <a:pt x="138081" y="22359"/>
                  </a:cubicBezTo>
                  <a:cubicBezTo>
                    <a:pt x="128022" y="7729"/>
                    <a:pt x="114764" y="1328"/>
                    <a:pt x="100133" y="642"/>
                  </a:cubicBezTo>
                  <a:cubicBezTo>
                    <a:pt x="70872" y="-501"/>
                    <a:pt x="41383" y="185"/>
                    <a:pt x="12122" y="413"/>
                  </a:cubicBezTo>
                  <a:cubicBezTo>
                    <a:pt x="5721" y="413"/>
                    <a:pt x="-222" y="3385"/>
                    <a:pt x="6" y="10243"/>
                  </a:cubicBezTo>
                  <a:cubicBezTo>
                    <a:pt x="6" y="17558"/>
                    <a:pt x="6864" y="18930"/>
                    <a:pt x="12808" y="19387"/>
                  </a:cubicBezTo>
                  <a:close/>
                </a:path>
              </a:pathLst>
            </a:custGeom>
            <a:solidFill>
              <a:srgbClr val="000000"/>
            </a:solidFill>
            <a:ln w="2286" cap="flat">
              <a:noFill/>
              <a:prstDash val="solid"/>
              <a:miter/>
            </a:ln>
          </p:spPr>
          <p:txBody>
            <a:bodyPr rtlCol="0" anchor="ctr"/>
            <a:lstStyle/>
            <a:p>
              <a:endParaRPr lang="en-US"/>
            </a:p>
          </p:txBody>
        </p:sp>
      </p:grpSp>
    </p:spTree>
    <p:extLst>
      <p:ext uri="{BB962C8B-B14F-4D97-AF65-F5344CB8AC3E}">
        <p14:creationId xmlns:p14="http://schemas.microsoft.com/office/powerpoint/2010/main" val="14435861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2A887EC-B282-484E-E16A-4867EBF148CB}"/>
              </a:ext>
            </a:extLst>
          </p:cNvPr>
          <p:cNvPicPr>
            <a:picLocks noChangeAspect="1"/>
          </p:cNvPicPr>
          <p:nvPr/>
        </p:nvPicPr>
        <p:blipFill>
          <a:blip r:embed="rId2">
            <a:extLst>
              <a:ext uri="{28A0092B-C50C-407E-A947-70E740481C1C}">
                <a14:useLocalDpi xmlns:a14="http://schemas.microsoft.com/office/drawing/2010/main" val="0"/>
              </a:ext>
            </a:extLst>
          </a:blip>
          <a:srcRect l="-735" t="18038" r="735" b="25630"/>
          <a:stretch>
            <a:fillRect/>
          </a:stretch>
        </p:blipFill>
        <p:spPr>
          <a:xfrm>
            <a:off x="502583" y="-4330"/>
            <a:ext cx="5558288" cy="4696646"/>
          </a:xfrm>
          <a:prstGeom prst="rect">
            <a:avLst/>
          </a:prstGeom>
        </p:spPr>
      </p:pic>
      <p:sp>
        <p:nvSpPr>
          <p:cNvPr id="24" name="Text Placeholder 10">
            <a:extLst>
              <a:ext uri="{FF2B5EF4-FFF2-40B4-BE49-F238E27FC236}">
                <a16:creationId xmlns:a16="http://schemas.microsoft.com/office/drawing/2014/main" id="{7D88398F-B8D7-902A-EE4A-F587E0205841}"/>
              </a:ext>
            </a:extLst>
          </p:cNvPr>
          <p:cNvSpPr>
            <a:spLocks noGrp="1"/>
          </p:cNvSpPr>
          <p:nvPr>
            <p:ph type="body" sz="quarter" idx="61"/>
          </p:nvPr>
        </p:nvSpPr>
        <p:spPr/>
        <p:txBody>
          <a:bodyPr/>
          <a:lstStyle/>
          <a:p>
            <a:pPr marL="188913" indent="0" algn="l"/>
            <a:r>
              <a:rPr lang="en-US" sz="4800" dirty="0">
                <a:solidFill>
                  <a:schemeClr val="bg1"/>
                </a:solidFill>
              </a:rPr>
              <a:t>CASE STUDY</a:t>
            </a:r>
          </a:p>
        </p:txBody>
      </p:sp>
      <p:sp>
        <p:nvSpPr>
          <p:cNvPr id="16" name="Text Placeholder 15">
            <a:extLst>
              <a:ext uri="{FF2B5EF4-FFF2-40B4-BE49-F238E27FC236}">
                <a16:creationId xmlns:a16="http://schemas.microsoft.com/office/drawing/2014/main" id="{00E9D39C-6F13-9884-7481-E0B5391D5244}"/>
              </a:ext>
            </a:extLst>
          </p:cNvPr>
          <p:cNvSpPr>
            <a:spLocks noGrp="1"/>
          </p:cNvSpPr>
          <p:nvPr>
            <p:ph type="body" sz="quarter" idx="93"/>
          </p:nvPr>
        </p:nvSpPr>
        <p:spPr>
          <a:xfrm>
            <a:off x="502583" y="5015327"/>
            <a:ext cx="5224449" cy="750097"/>
          </a:xfrm>
        </p:spPr>
        <p:txBody>
          <a:bodyPr/>
          <a:lstStyle/>
          <a:p>
            <a:r>
              <a:rPr lang="en-US" sz="2400" dirty="0"/>
              <a:t>Licensed Literary Apps </a:t>
            </a:r>
          </a:p>
          <a:p>
            <a:r>
              <a:rPr lang="en-US" sz="2400" dirty="0"/>
              <a:t>Public Domain Positioning</a:t>
            </a:r>
          </a:p>
        </p:txBody>
      </p:sp>
      <p:sp>
        <p:nvSpPr>
          <p:cNvPr id="12" name="Text Placeholder 11">
            <a:extLst>
              <a:ext uri="{FF2B5EF4-FFF2-40B4-BE49-F238E27FC236}">
                <a16:creationId xmlns:a16="http://schemas.microsoft.com/office/drawing/2014/main" id="{C88E9ED0-FB9C-7818-0706-95EB4203FDFD}"/>
              </a:ext>
            </a:extLst>
          </p:cNvPr>
          <p:cNvSpPr>
            <a:spLocks noGrp="1"/>
          </p:cNvSpPr>
          <p:nvPr>
            <p:ph type="body" sz="quarter" idx="64"/>
          </p:nvPr>
        </p:nvSpPr>
        <p:spPr>
          <a:xfrm>
            <a:off x="537306" y="5966916"/>
            <a:ext cx="6528145" cy="3440690"/>
          </a:xfrm>
        </p:spPr>
        <p:txBody>
          <a:bodyPr/>
          <a:lstStyle/>
          <a:p>
            <a:pPr>
              <a:lnSpc>
                <a:spcPct val="100000"/>
              </a:lnSpc>
            </a:pPr>
            <a:r>
              <a:rPr lang="en-US" sz="1400" dirty="0"/>
              <a:t>The Sherlock Holmes Museum in London (as a hypothetical example) might want an AR app where Holmes appears. </a:t>
            </a:r>
          </a:p>
          <a:p>
            <a:pPr>
              <a:lnSpc>
                <a:spcPct val="100000"/>
              </a:lnSpc>
            </a:pPr>
            <a:endParaRPr lang="en-US" sz="1400" dirty="0"/>
          </a:p>
          <a:p>
            <a:pPr>
              <a:lnSpc>
                <a:spcPct val="100000"/>
              </a:lnSpc>
            </a:pPr>
            <a:r>
              <a:rPr lang="en-US" sz="1400" dirty="0"/>
              <a:t>Sherlock Holmes stories are mostly public domain, but the character and some stories had lingering copyrights until recently.</a:t>
            </a:r>
          </a:p>
          <a:p>
            <a:pPr>
              <a:lnSpc>
                <a:spcPct val="100000"/>
              </a:lnSpc>
            </a:pPr>
            <a:endParaRPr lang="en-US" sz="1400" dirty="0"/>
          </a:p>
          <a:p>
            <a:pPr>
              <a:lnSpc>
                <a:spcPct val="100000"/>
              </a:lnSpc>
            </a:pPr>
            <a:r>
              <a:rPr lang="en-US" sz="1400" dirty="0"/>
              <a:t>They ensured everything they used was from the public domain stories, and for the deerstalker image (which is a classic trademark-</a:t>
            </a:r>
            <a:r>
              <a:rPr lang="en-US" sz="1400" dirty="0" err="1"/>
              <a:t>ish</a:t>
            </a:r>
            <a:r>
              <a:rPr lang="en-US" sz="1400" dirty="0"/>
              <a:t> icon from movies), they avoided using specific film imagery. </a:t>
            </a:r>
          </a:p>
          <a:p>
            <a:pPr>
              <a:lnSpc>
                <a:spcPct val="100000"/>
              </a:lnSpc>
            </a:pPr>
            <a:endParaRPr lang="en-US" sz="1400" dirty="0"/>
          </a:p>
          <a:p>
            <a:pPr>
              <a:lnSpc>
                <a:spcPct val="100000"/>
              </a:lnSpc>
            </a:pPr>
            <a:r>
              <a:rPr lang="en-US" sz="1400" dirty="0"/>
              <a:t>Instead, they created their own 3D model of Holmes that was generic enough. They proudly state the app uses “the original Arthur Conan Doyle stories” (which signals it’s legit usage). This case shows working within public domain to avoid issues, and being transparent about source material.</a:t>
            </a:r>
          </a:p>
          <a:p>
            <a:pPr>
              <a:lnSpc>
                <a:spcPct val="100000"/>
              </a:lnSpc>
            </a:pPr>
            <a:endParaRPr lang="en-US" sz="1400" dirty="0"/>
          </a:p>
          <a:p>
            <a:pPr>
              <a:lnSpc>
                <a:spcPct val="100000"/>
              </a:lnSpc>
            </a:pPr>
            <a:r>
              <a:rPr lang="en-US" sz="1400" b="1" dirty="0"/>
              <a:t>Conversely, consider unlicensed tours: </a:t>
            </a:r>
            <a:r>
              <a:rPr lang="en-US" sz="1400" dirty="0"/>
              <a:t>there have been “Harry Potter tours” in cities which Warner Bros. have sometimes warned if they use trademarked names heavily. These tours got around it by marketing as “Wizard Walks” and focusing on the inspiration and public facts rather than direct quotes or images. They instruct guides to speak about “the author of a famous boy-wizard series” rather than say the name too often, and definitely not use the movie logo anywhere. It’s a delicate dance but demonstrates how to avoid legal trouble by adjusting presentation.</a:t>
            </a:r>
          </a:p>
          <a:p>
            <a:pPr>
              <a:lnSpc>
                <a:spcPct val="100000"/>
              </a:lnSpc>
            </a:pPr>
            <a:endParaRPr lang="en-US" sz="1400" dirty="0"/>
          </a:p>
        </p:txBody>
      </p:sp>
      <p:sp>
        <p:nvSpPr>
          <p:cNvPr id="31" name="Slide Number Placeholder 2">
            <a:extLst>
              <a:ext uri="{FF2B5EF4-FFF2-40B4-BE49-F238E27FC236}">
                <a16:creationId xmlns:a16="http://schemas.microsoft.com/office/drawing/2014/main" id="{8AAA026A-3E8C-710B-120C-4180D254DCB6}"/>
              </a:ext>
            </a:extLst>
          </p:cNvPr>
          <p:cNvSpPr>
            <a:spLocks noGrp="1"/>
          </p:cNvSpPr>
          <p:nvPr>
            <p:ph type="sldNum" sz="quarter" idx="4"/>
          </p:nvPr>
        </p:nvSpPr>
        <p:spPr/>
        <p:txBody>
          <a:bodyPr/>
          <a:lstStyle/>
          <a:p>
            <a:fld id="{48F63A3B-78C7-47BE-AE5E-E10140E04643}" type="slidenum">
              <a:rPr lang="en-US" smtClean="0"/>
              <a:pPr/>
              <a:t>48</a:t>
            </a:fld>
            <a:endParaRPr lang="en-US" dirty="0"/>
          </a:p>
        </p:txBody>
      </p:sp>
      <p:pic>
        <p:nvPicPr>
          <p:cNvPr id="23" name="Picture 22">
            <a:extLst>
              <a:ext uri="{FF2B5EF4-FFF2-40B4-BE49-F238E27FC236}">
                <a16:creationId xmlns:a16="http://schemas.microsoft.com/office/drawing/2014/main" id="{07708BBC-BFFA-592F-351D-031A380CC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2972" y="4263297"/>
            <a:ext cx="2729474" cy="814318"/>
          </a:xfrm>
          <a:prstGeom prst="rect">
            <a:avLst/>
          </a:prstGeom>
        </p:spPr>
      </p:pic>
      <p:cxnSp>
        <p:nvCxnSpPr>
          <p:cNvPr id="29" name="Straight Connector 28">
            <a:extLst>
              <a:ext uri="{FF2B5EF4-FFF2-40B4-BE49-F238E27FC236}">
                <a16:creationId xmlns:a16="http://schemas.microsoft.com/office/drawing/2014/main" id="{59555307-2172-6DF5-F8E1-B19583E3C254}"/>
              </a:ext>
            </a:extLst>
          </p:cNvPr>
          <p:cNvCxnSpPr>
            <a:cxnSpLocks/>
          </p:cNvCxnSpPr>
          <p:nvPr/>
        </p:nvCxnSpPr>
        <p:spPr>
          <a:xfrm>
            <a:off x="13648" y="5875243"/>
            <a:ext cx="4026090" cy="0"/>
          </a:xfrm>
          <a:prstGeom prst="line">
            <a:avLst/>
          </a:prstGeom>
          <a:ln w="28575">
            <a:solidFill>
              <a:srgbClr val="C77362"/>
            </a:solidFill>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FC8FC5F1-8119-778D-A3BB-0A65DF97B89D}"/>
              </a:ext>
            </a:extLst>
          </p:cNvPr>
          <p:cNvPicPr>
            <a:picLocks noChangeAspect="1"/>
          </p:cNvPicPr>
          <p:nvPr/>
        </p:nvPicPr>
        <p:blipFill>
          <a:blip r:embed="rId4">
            <a:extLst>
              <a:ext uri="{96DAC541-7B7A-43D3-8B79-37D633B846F1}">
                <asvg:svgBlip xmlns:asvg="http://schemas.microsoft.com/office/drawing/2016/SVG/main" r:embed="rId5"/>
              </a:ext>
            </a:extLst>
          </a:blip>
          <a:srcRect r="76371" b="33826"/>
          <a:stretch/>
        </p:blipFill>
        <p:spPr>
          <a:xfrm>
            <a:off x="4039738" y="-518313"/>
            <a:ext cx="3519937" cy="4010453"/>
          </a:xfrm>
          <a:prstGeom prst="rect">
            <a:avLst/>
          </a:prstGeom>
        </p:spPr>
      </p:pic>
      <p:sp>
        <p:nvSpPr>
          <p:cNvPr id="2" name="Text Placeholder 16">
            <a:extLst>
              <a:ext uri="{FF2B5EF4-FFF2-40B4-BE49-F238E27FC236}">
                <a16:creationId xmlns:a16="http://schemas.microsoft.com/office/drawing/2014/main" id="{C38CFBD5-254D-F175-EFB5-8A5EE8B1151B}"/>
              </a:ext>
            </a:extLst>
          </p:cNvPr>
          <p:cNvSpPr txBox="1">
            <a:spLocks/>
          </p:cNvSpPr>
          <p:nvPr/>
        </p:nvSpPr>
        <p:spPr>
          <a:xfrm>
            <a:off x="4347627" y="828111"/>
            <a:ext cx="2462646" cy="159088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lnSpc>
                <a:spcPts val="3500"/>
              </a:lnSpc>
              <a:spcBef>
                <a:spcPts val="0"/>
              </a:spcBef>
              <a:buNone/>
            </a:pPr>
            <a:r>
              <a:rPr lang="en-GB" sz="3500" b="1" dirty="0">
                <a:solidFill>
                  <a:schemeClr val="bg1"/>
                </a:solidFill>
              </a:rPr>
              <a:t>Sherlock Holmes Museum </a:t>
            </a:r>
          </a:p>
        </p:txBody>
      </p:sp>
    </p:spTree>
    <p:extLst>
      <p:ext uri="{BB962C8B-B14F-4D97-AF65-F5344CB8AC3E}">
        <p14:creationId xmlns:p14="http://schemas.microsoft.com/office/powerpoint/2010/main" val="45067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B783F-2696-A14D-2D56-D4139448DBF4}"/>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891B3629-2E68-C080-6FDA-E46445D2EEFE}"/>
              </a:ext>
            </a:extLst>
          </p:cNvPr>
          <p:cNvPicPr>
            <a:picLocks noChangeAspect="1"/>
          </p:cNvPicPr>
          <p:nvPr/>
        </p:nvPicPr>
        <p:blipFill>
          <a:blip r:embed="rId2">
            <a:extLst>
              <a:ext uri="{28A0092B-C50C-407E-A947-70E740481C1C}">
                <a14:useLocalDpi xmlns:a14="http://schemas.microsoft.com/office/drawing/2010/main" val="0"/>
              </a:ext>
            </a:extLst>
          </a:blip>
          <a:srcRect l="-735" t="18038" r="735" b="25630"/>
          <a:stretch>
            <a:fillRect/>
          </a:stretch>
        </p:blipFill>
        <p:spPr>
          <a:xfrm>
            <a:off x="502583" y="-4330"/>
            <a:ext cx="5558288" cy="4696646"/>
          </a:xfrm>
          <a:prstGeom prst="rect">
            <a:avLst/>
          </a:prstGeom>
        </p:spPr>
      </p:pic>
      <p:sp>
        <p:nvSpPr>
          <p:cNvPr id="24" name="Text Placeholder 10">
            <a:extLst>
              <a:ext uri="{FF2B5EF4-FFF2-40B4-BE49-F238E27FC236}">
                <a16:creationId xmlns:a16="http://schemas.microsoft.com/office/drawing/2014/main" id="{08C6FE77-CA29-EEDC-465F-7B1E2AD2C630}"/>
              </a:ext>
            </a:extLst>
          </p:cNvPr>
          <p:cNvSpPr>
            <a:spLocks noGrp="1"/>
          </p:cNvSpPr>
          <p:nvPr>
            <p:ph type="body" sz="quarter" idx="61"/>
          </p:nvPr>
        </p:nvSpPr>
        <p:spPr/>
        <p:txBody>
          <a:bodyPr/>
          <a:lstStyle/>
          <a:p>
            <a:pPr marL="188913" indent="0" algn="l"/>
            <a:r>
              <a:rPr lang="en-US" sz="4800" dirty="0">
                <a:solidFill>
                  <a:schemeClr val="bg1"/>
                </a:solidFill>
              </a:rPr>
              <a:t>CASE STUDY</a:t>
            </a:r>
          </a:p>
        </p:txBody>
      </p:sp>
      <p:sp>
        <p:nvSpPr>
          <p:cNvPr id="16" name="Text Placeholder 15">
            <a:extLst>
              <a:ext uri="{FF2B5EF4-FFF2-40B4-BE49-F238E27FC236}">
                <a16:creationId xmlns:a16="http://schemas.microsoft.com/office/drawing/2014/main" id="{7C18E415-91F5-3F45-D957-3D705ACABF22}"/>
              </a:ext>
            </a:extLst>
          </p:cNvPr>
          <p:cNvSpPr>
            <a:spLocks noGrp="1"/>
          </p:cNvSpPr>
          <p:nvPr>
            <p:ph type="body" sz="quarter" idx="93"/>
          </p:nvPr>
        </p:nvSpPr>
        <p:spPr>
          <a:xfrm>
            <a:off x="502583" y="5015327"/>
            <a:ext cx="5224449" cy="750097"/>
          </a:xfrm>
        </p:spPr>
        <p:txBody>
          <a:bodyPr/>
          <a:lstStyle/>
          <a:p>
            <a:r>
              <a:rPr lang="en-US" sz="2400" dirty="0"/>
              <a:t>Privacy in AR Games</a:t>
            </a:r>
          </a:p>
        </p:txBody>
      </p:sp>
      <p:sp>
        <p:nvSpPr>
          <p:cNvPr id="12" name="Text Placeholder 11">
            <a:extLst>
              <a:ext uri="{FF2B5EF4-FFF2-40B4-BE49-F238E27FC236}">
                <a16:creationId xmlns:a16="http://schemas.microsoft.com/office/drawing/2014/main" id="{23FBB163-3548-31E1-E5AD-D19A6662565E}"/>
              </a:ext>
            </a:extLst>
          </p:cNvPr>
          <p:cNvSpPr>
            <a:spLocks noGrp="1"/>
          </p:cNvSpPr>
          <p:nvPr>
            <p:ph type="body" sz="quarter" idx="64"/>
          </p:nvPr>
        </p:nvSpPr>
        <p:spPr>
          <a:xfrm>
            <a:off x="537306" y="5966916"/>
            <a:ext cx="6528145" cy="3440690"/>
          </a:xfrm>
        </p:spPr>
        <p:txBody>
          <a:bodyPr/>
          <a:lstStyle/>
          <a:p>
            <a:pPr>
              <a:lnSpc>
                <a:spcPct val="100000"/>
              </a:lnSpc>
            </a:pPr>
            <a:r>
              <a:rPr lang="en-US" sz="1400" dirty="0"/>
              <a:t>The makers of Pokémon Go learned quickly about ethics – when the game launched, some </a:t>
            </a:r>
            <a:r>
              <a:rPr lang="en-US" sz="1400" dirty="0" err="1"/>
              <a:t>PokéStops</a:t>
            </a:r>
            <a:r>
              <a:rPr lang="en-US" sz="1400" dirty="0"/>
              <a:t> were in inappropriate places (like memorials or private yards). They had to respond by allowing removal requests and creating policies about sensitive locations.</a:t>
            </a:r>
          </a:p>
          <a:p>
            <a:pPr>
              <a:lnSpc>
                <a:spcPct val="100000"/>
              </a:lnSpc>
            </a:pPr>
            <a:endParaRPr lang="en-US" sz="1400" dirty="0"/>
          </a:p>
          <a:p>
            <a:pPr>
              <a:lnSpc>
                <a:spcPct val="100000"/>
              </a:lnSpc>
            </a:pPr>
            <a:r>
              <a:rPr lang="en-US" sz="1400" dirty="0"/>
              <a:t>For a tourism SME’s AR, similarly if your experience inadvertently points people’s cameras at private homes or crowds, you need to think ahead.</a:t>
            </a:r>
          </a:p>
          <a:p>
            <a:pPr>
              <a:lnSpc>
                <a:spcPct val="100000"/>
              </a:lnSpc>
            </a:pPr>
            <a:endParaRPr lang="en-US" sz="1400" dirty="0"/>
          </a:p>
          <a:p>
            <a:pPr>
              <a:lnSpc>
                <a:spcPct val="100000"/>
              </a:lnSpc>
            </a:pPr>
            <a:r>
              <a:rPr lang="en-US" sz="1400" dirty="0"/>
              <a:t>One real example: an AR history app overlayed old photos on current streets, but one photo included identifiable people from the 1920s – which was fine legally (they’re likely deceased and no privacy rights after so long), but the app creators still chose to blur a face after a descendant said they felt it was not right to use great-grandpa’s image without asking. Ethically, they did the polite thing, even though legally maybe not required. It earned community respect.</a:t>
            </a:r>
          </a:p>
        </p:txBody>
      </p:sp>
      <p:sp>
        <p:nvSpPr>
          <p:cNvPr id="31" name="Slide Number Placeholder 2">
            <a:extLst>
              <a:ext uri="{FF2B5EF4-FFF2-40B4-BE49-F238E27FC236}">
                <a16:creationId xmlns:a16="http://schemas.microsoft.com/office/drawing/2014/main" id="{4196345E-DC45-6003-E494-F1B7AD39A81B}"/>
              </a:ext>
            </a:extLst>
          </p:cNvPr>
          <p:cNvSpPr>
            <a:spLocks noGrp="1"/>
          </p:cNvSpPr>
          <p:nvPr>
            <p:ph type="sldNum" sz="quarter" idx="4"/>
          </p:nvPr>
        </p:nvSpPr>
        <p:spPr/>
        <p:txBody>
          <a:bodyPr/>
          <a:lstStyle/>
          <a:p>
            <a:fld id="{48F63A3B-78C7-47BE-AE5E-E10140E04643}" type="slidenum">
              <a:rPr lang="en-US" smtClean="0"/>
              <a:pPr/>
              <a:t>49</a:t>
            </a:fld>
            <a:endParaRPr lang="en-US" dirty="0"/>
          </a:p>
        </p:txBody>
      </p:sp>
      <p:pic>
        <p:nvPicPr>
          <p:cNvPr id="23" name="Picture 22">
            <a:extLst>
              <a:ext uri="{FF2B5EF4-FFF2-40B4-BE49-F238E27FC236}">
                <a16:creationId xmlns:a16="http://schemas.microsoft.com/office/drawing/2014/main" id="{8A5178A1-48B7-F8C4-4BA1-9D021DB60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2972" y="4263297"/>
            <a:ext cx="2729474" cy="814318"/>
          </a:xfrm>
          <a:prstGeom prst="rect">
            <a:avLst/>
          </a:prstGeom>
        </p:spPr>
      </p:pic>
      <p:cxnSp>
        <p:nvCxnSpPr>
          <p:cNvPr id="29" name="Straight Connector 28">
            <a:extLst>
              <a:ext uri="{FF2B5EF4-FFF2-40B4-BE49-F238E27FC236}">
                <a16:creationId xmlns:a16="http://schemas.microsoft.com/office/drawing/2014/main" id="{6BC6960E-C61E-5E9A-1CC8-140B2EFFEAA9}"/>
              </a:ext>
            </a:extLst>
          </p:cNvPr>
          <p:cNvCxnSpPr>
            <a:cxnSpLocks/>
          </p:cNvCxnSpPr>
          <p:nvPr/>
        </p:nvCxnSpPr>
        <p:spPr>
          <a:xfrm>
            <a:off x="13648" y="5875243"/>
            <a:ext cx="4026090" cy="0"/>
          </a:xfrm>
          <a:prstGeom prst="line">
            <a:avLst/>
          </a:prstGeom>
          <a:ln w="28575">
            <a:solidFill>
              <a:srgbClr val="C77362"/>
            </a:solidFill>
          </a:ln>
        </p:spPr>
        <p:style>
          <a:lnRef idx="1">
            <a:schemeClr val="accent1"/>
          </a:lnRef>
          <a:fillRef idx="0">
            <a:schemeClr val="accent1"/>
          </a:fillRef>
          <a:effectRef idx="0">
            <a:schemeClr val="accent1"/>
          </a:effectRef>
          <a:fontRef idx="minor">
            <a:schemeClr val="tx1"/>
          </a:fontRef>
        </p:style>
      </p:cxnSp>
      <p:pic>
        <p:nvPicPr>
          <p:cNvPr id="30" name="Graphic 29">
            <a:extLst>
              <a:ext uri="{FF2B5EF4-FFF2-40B4-BE49-F238E27FC236}">
                <a16:creationId xmlns:a16="http://schemas.microsoft.com/office/drawing/2014/main" id="{A5B46BAA-77C7-C1EF-29B4-1BDD28D498DD}"/>
              </a:ext>
            </a:extLst>
          </p:cNvPr>
          <p:cNvPicPr>
            <a:picLocks noChangeAspect="1"/>
          </p:cNvPicPr>
          <p:nvPr/>
        </p:nvPicPr>
        <p:blipFill>
          <a:blip r:embed="rId4">
            <a:extLst>
              <a:ext uri="{96DAC541-7B7A-43D3-8B79-37D633B846F1}">
                <asvg:svgBlip xmlns:asvg="http://schemas.microsoft.com/office/drawing/2016/SVG/main" r:embed="rId5"/>
              </a:ext>
            </a:extLst>
          </a:blip>
          <a:srcRect r="76371" b="33826"/>
          <a:stretch/>
        </p:blipFill>
        <p:spPr>
          <a:xfrm>
            <a:off x="4039738" y="-518313"/>
            <a:ext cx="3519937" cy="4010453"/>
          </a:xfrm>
          <a:prstGeom prst="rect">
            <a:avLst/>
          </a:prstGeom>
        </p:spPr>
      </p:pic>
      <p:sp>
        <p:nvSpPr>
          <p:cNvPr id="2" name="Text Placeholder 16">
            <a:extLst>
              <a:ext uri="{FF2B5EF4-FFF2-40B4-BE49-F238E27FC236}">
                <a16:creationId xmlns:a16="http://schemas.microsoft.com/office/drawing/2014/main" id="{DD703E18-72D5-2E31-A342-E3FED582A4A2}"/>
              </a:ext>
            </a:extLst>
          </p:cNvPr>
          <p:cNvSpPr txBox="1">
            <a:spLocks/>
          </p:cNvSpPr>
          <p:nvPr/>
        </p:nvSpPr>
        <p:spPr>
          <a:xfrm>
            <a:off x="4347627" y="828111"/>
            <a:ext cx="2462646" cy="159088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lnSpc>
                <a:spcPts val="3500"/>
              </a:lnSpc>
              <a:spcBef>
                <a:spcPts val="0"/>
              </a:spcBef>
              <a:buNone/>
            </a:pPr>
            <a:r>
              <a:rPr lang="en-GB" sz="3500" b="1" dirty="0">
                <a:solidFill>
                  <a:schemeClr val="bg1"/>
                </a:solidFill>
              </a:rPr>
              <a:t>Sherlock Holmes Museum </a:t>
            </a:r>
          </a:p>
        </p:txBody>
      </p:sp>
    </p:spTree>
    <p:extLst>
      <p:ext uri="{BB962C8B-B14F-4D97-AF65-F5344CB8AC3E}">
        <p14:creationId xmlns:p14="http://schemas.microsoft.com/office/powerpoint/2010/main" val="242511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8B5F2-60DD-1DC1-90E0-1319416D2D7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41AF242-A2CE-A8D7-0D0C-BD0F7C64B9C8}"/>
              </a:ext>
            </a:extLst>
          </p:cNvPr>
          <p:cNvSpPr/>
          <p:nvPr/>
        </p:nvSpPr>
        <p:spPr>
          <a:xfrm>
            <a:off x="-9335" y="-1"/>
            <a:ext cx="7185990" cy="10177177"/>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 Placeholder 6">
            <a:extLst>
              <a:ext uri="{FF2B5EF4-FFF2-40B4-BE49-F238E27FC236}">
                <a16:creationId xmlns:a16="http://schemas.microsoft.com/office/drawing/2014/main" id="{150A77E8-1723-B97E-4DE5-0B6A8D314753}"/>
              </a:ext>
            </a:extLst>
          </p:cNvPr>
          <p:cNvSpPr>
            <a:spLocks noGrp="1"/>
          </p:cNvSpPr>
          <p:nvPr>
            <p:ph type="body" sz="quarter" idx="61"/>
          </p:nvPr>
        </p:nvSpPr>
        <p:spPr>
          <a:xfrm>
            <a:off x="-9335" y="644872"/>
            <a:ext cx="7185990" cy="586086"/>
          </a:xfrm>
          <a:solidFill>
            <a:schemeClr val="bg1"/>
          </a:solidFill>
        </p:spPr>
        <p:txBody>
          <a:bodyPr/>
          <a:lstStyle/>
          <a:p>
            <a:r>
              <a:rPr lang="en-IE" b="0" dirty="0">
                <a:solidFill>
                  <a:srgbClr val="469395"/>
                </a:solidFill>
              </a:rPr>
              <a:t>Ethical &amp; Legal Approaches &amp; Solutions</a:t>
            </a:r>
          </a:p>
        </p:txBody>
      </p:sp>
      <p:sp>
        <p:nvSpPr>
          <p:cNvPr id="8" name="Text Placeholder 7">
            <a:extLst>
              <a:ext uri="{FF2B5EF4-FFF2-40B4-BE49-F238E27FC236}">
                <a16:creationId xmlns:a16="http://schemas.microsoft.com/office/drawing/2014/main" id="{98C91865-A141-08D4-1346-C40D46B960F7}"/>
              </a:ext>
            </a:extLst>
          </p:cNvPr>
          <p:cNvSpPr>
            <a:spLocks noGrp="1"/>
          </p:cNvSpPr>
          <p:nvPr>
            <p:ph type="body" sz="quarter" idx="64"/>
          </p:nvPr>
        </p:nvSpPr>
        <p:spPr>
          <a:xfrm>
            <a:off x="558735" y="1495063"/>
            <a:ext cx="6076734" cy="7187048"/>
          </a:xfrm>
        </p:spPr>
        <p:txBody>
          <a:bodyPr/>
          <a:lstStyle/>
          <a:p>
            <a:pPr marL="285750" lvl="0" indent="-285750">
              <a:buFont typeface="Wingdings" panose="05000000000000000000" pitchFamily="2" charset="2"/>
              <a:buChar char="v"/>
            </a:pPr>
            <a:r>
              <a:rPr lang="en-US" sz="1800" b="1" dirty="0">
                <a:solidFill>
                  <a:schemeClr val="bg1"/>
                </a:solidFill>
              </a:rPr>
              <a:t>When in Doubt, Ask (or Avoid)</a:t>
            </a:r>
          </a:p>
          <a:p>
            <a:pPr lvl="0"/>
            <a:r>
              <a:rPr lang="en-US" sz="1600" b="1" dirty="0">
                <a:solidFill>
                  <a:schemeClr val="bg1"/>
                </a:solidFill>
              </a:rPr>
              <a:t>For intellectual property, if you’re unsure about using something, either seek permission or choose an alternative.</a:t>
            </a:r>
          </a:p>
          <a:p>
            <a:pPr lvl="0"/>
            <a:endParaRPr lang="en-US" sz="1600" dirty="0">
              <a:solidFill>
                <a:schemeClr val="bg1"/>
              </a:solidFill>
            </a:endParaRPr>
          </a:p>
          <a:p>
            <a:pPr lvl="0"/>
            <a:r>
              <a:rPr lang="en-US" sz="1600" dirty="0">
                <a:solidFill>
                  <a:schemeClr val="bg1"/>
                </a:solidFill>
              </a:rPr>
              <a:t>Reaching out to rights holders might seem intimidating, but sometimes they’re supportive (especially if you’re essentially promoting their content by bringing fans). For example, contacting an author’s estate or publisher to say “We’d like to create a tour about this book, including some quotes” might result in a reasonable license or even a free blessing if it’s non-profit/educational. Keep the communication professional and highlight how it benefits their IP (more readers, etc.).</a:t>
            </a:r>
          </a:p>
          <a:p>
            <a:pPr lvl="0"/>
            <a:endParaRPr lang="en-US" sz="1600" dirty="0">
              <a:solidFill>
                <a:schemeClr val="bg1"/>
              </a:solidFill>
            </a:endParaRPr>
          </a:p>
          <a:p>
            <a:pPr lvl="0"/>
            <a:r>
              <a:rPr lang="en-US" sz="1600" dirty="0">
                <a:solidFill>
                  <a:schemeClr val="bg1"/>
                </a:solidFill>
              </a:rPr>
              <a:t>However, if the IP owner is known to be strict (some studios fiercely protect their brands), it might be wiser to design your content in a way that doesn’t require direct use of protected material. Remember, you can always talk about factual events and public domain aspects. For instance, you can say “This scene was filmed here” (fact) and describe it in your own words, without using the film’s footage or trademarked names in promotional material.</a:t>
            </a:r>
          </a:p>
          <a:p>
            <a:pPr lvl="0"/>
            <a:endParaRPr lang="en-US" sz="1600" dirty="0">
              <a:solidFill>
                <a:schemeClr val="bg1"/>
              </a:solidFill>
            </a:endParaRPr>
          </a:p>
          <a:p>
            <a:pPr lvl="0"/>
            <a:r>
              <a:rPr lang="en-US" sz="1600" dirty="0">
                <a:solidFill>
                  <a:schemeClr val="bg1"/>
                </a:solidFill>
              </a:rPr>
              <a:t>Also, consider limiting use of any licensed material to on-site only (if you have permission for that) and not posting it online, as online is where enforcement is tighter.</a:t>
            </a:r>
          </a:p>
          <a:p>
            <a:pPr lvl="0"/>
            <a:endParaRPr lang="en-US" sz="1600" dirty="0">
              <a:solidFill>
                <a:schemeClr val="bg1"/>
              </a:solidFill>
            </a:endParaRPr>
          </a:p>
          <a:p>
            <a:pPr marL="285750" lvl="0" indent="-285750">
              <a:buFont typeface="Wingdings" panose="05000000000000000000" pitchFamily="2" charset="2"/>
              <a:buChar char="v"/>
            </a:pPr>
            <a:r>
              <a:rPr lang="en-US" sz="1800" b="1" dirty="0">
                <a:solidFill>
                  <a:schemeClr val="bg1"/>
                </a:solidFill>
              </a:rPr>
              <a:t>Embrace Public Domain &amp; Local Content: </a:t>
            </a:r>
          </a:p>
          <a:p>
            <a:pPr lvl="0"/>
            <a:r>
              <a:rPr lang="en-US" sz="1600" b="1" dirty="0">
                <a:solidFill>
                  <a:schemeClr val="bg1"/>
                </a:solidFill>
              </a:rPr>
              <a:t>Building your experience around public domain stories or historical facts gives you a lot more freedom. Many literary tourism efforts focus on classic authors precisely for this reason (no copyright headaches with Shakespeare or Jane Austen!).</a:t>
            </a:r>
          </a:p>
          <a:p>
            <a:pPr lvl="0"/>
            <a:endParaRPr lang="en-US" sz="1600" dirty="0">
              <a:solidFill>
                <a:schemeClr val="bg1"/>
              </a:solidFill>
            </a:endParaRPr>
          </a:p>
          <a:p>
            <a:pPr lvl="0"/>
            <a:r>
              <a:rPr lang="en-US" sz="1600" dirty="0">
                <a:solidFill>
                  <a:schemeClr val="bg1"/>
                </a:solidFill>
              </a:rPr>
              <a:t>If your subject isn’t public domain, think of adding elements that are uniquely yours or locally sourced – like original stories from local folklore, or your own fictional narrative that ties into the theme. That way, you’re creating new IP that you own.</a:t>
            </a:r>
            <a:endParaRPr lang="en-IE" sz="1600" dirty="0">
              <a:solidFill>
                <a:schemeClr val="bg1"/>
              </a:solidFill>
            </a:endParaRPr>
          </a:p>
        </p:txBody>
      </p:sp>
      <p:sp>
        <p:nvSpPr>
          <p:cNvPr id="6" name="Slide Number Placeholder 5">
            <a:extLst>
              <a:ext uri="{FF2B5EF4-FFF2-40B4-BE49-F238E27FC236}">
                <a16:creationId xmlns:a16="http://schemas.microsoft.com/office/drawing/2014/main" id="{BE94C271-42E7-D2D8-3F2A-57EFE7A6349C}"/>
              </a:ext>
            </a:extLst>
          </p:cNvPr>
          <p:cNvSpPr>
            <a:spLocks noGrp="1"/>
          </p:cNvSpPr>
          <p:nvPr>
            <p:ph type="sldNum" sz="quarter" idx="4"/>
          </p:nvPr>
        </p:nvSpPr>
        <p:spPr/>
        <p:txBody>
          <a:bodyPr/>
          <a:lstStyle/>
          <a:p>
            <a:fld id="{48F63A3B-78C7-47BE-AE5E-E10140E04643}" type="slidenum">
              <a:rPr lang="en-US" smtClean="0"/>
              <a:pPr/>
              <a:t>50</a:t>
            </a:fld>
            <a:endParaRPr lang="en-US" dirty="0"/>
          </a:p>
        </p:txBody>
      </p:sp>
    </p:spTree>
    <p:extLst>
      <p:ext uri="{BB962C8B-B14F-4D97-AF65-F5344CB8AC3E}">
        <p14:creationId xmlns:p14="http://schemas.microsoft.com/office/powerpoint/2010/main" val="41190898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95A83-1785-D4F8-1490-E8FC51A2A6A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77A579E-4841-EF34-29C4-327ED3440ABF}"/>
              </a:ext>
            </a:extLst>
          </p:cNvPr>
          <p:cNvSpPr/>
          <p:nvPr/>
        </p:nvSpPr>
        <p:spPr>
          <a:xfrm>
            <a:off x="-9335" y="-1"/>
            <a:ext cx="7185990" cy="10177177"/>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 Placeholder 6">
            <a:extLst>
              <a:ext uri="{FF2B5EF4-FFF2-40B4-BE49-F238E27FC236}">
                <a16:creationId xmlns:a16="http://schemas.microsoft.com/office/drawing/2014/main" id="{8659321E-B61C-368D-B3F4-9DCF059DAA08}"/>
              </a:ext>
            </a:extLst>
          </p:cNvPr>
          <p:cNvSpPr>
            <a:spLocks noGrp="1"/>
          </p:cNvSpPr>
          <p:nvPr>
            <p:ph type="body" sz="quarter" idx="61"/>
          </p:nvPr>
        </p:nvSpPr>
        <p:spPr>
          <a:xfrm>
            <a:off x="-9335" y="644872"/>
            <a:ext cx="7185990" cy="586086"/>
          </a:xfrm>
          <a:solidFill>
            <a:schemeClr val="bg1"/>
          </a:solidFill>
        </p:spPr>
        <p:txBody>
          <a:bodyPr/>
          <a:lstStyle/>
          <a:p>
            <a:r>
              <a:rPr lang="en-IE" b="0" dirty="0">
                <a:solidFill>
                  <a:srgbClr val="469395"/>
                </a:solidFill>
              </a:rPr>
              <a:t>Ethical &amp; Legal Approaches &amp; Solutions</a:t>
            </a:r>
          </a:p>
        </p:txBody>
      </p:sp>
      <p:sp>
        <p:nvSpPr>
          <p:cNvPr id="8" name="Text Placeholder 7">
            <a:extLst>
              <a:ext uri="{FF2B5EF4-FFF2-40B4-BE49-F238E27FC236}">
                <a16:creationId xmlns:a16="http://schemas.microsoft.com/office/drawing/2014/main" id="{C3855BF5-72D3-4A9F-B446-C258757B4B86}"/>
              </a:ext>
            </a:extLst>
          </p:cNvPr>
          <p:cNvSpPr>
            <a:spLocks noGrp="1"/>
          </p:cNvSpPr>
          <p:nvPr>
            <p:ph type="body" sz="quarter" idx="64"/>
          </p:nvPr>
        </p:nvSpPr>
        <p:spPr>
          <a:xfrm>
            <a:off x="558735" y="1495063"/>
            <a:ext cx="6076734" cy="7187048"/>
          </a:xfrm>
        </p:spPr>
        <p:txBody>
          <a:bodyPr/>
          <a:lstStyle/>
          <a:p>
            <a:pPr lvl="0"/>
            <a:r>
              <a:rPr lang="en-US" sz="1600" dirty="0">
                <a:solidFill>
                  <a:schemeClr val="bg1"/>
                </a:solidFill>
              </a:rPr>
              <a:t>For example, a castle that can’t use Game of Thrones names could still market a “Dragon’s Tale Quest” that invokes the spirit of the show but is actually based on a local legend of a dragon, combined with the castle’s real history. This creative pivot not only sidesteps legal issues but can enrich the experience with authentic culture.</a:t>
            </a:r>
          </a:p>
          <a:p>
            <a:pPr lvl="0"/>
            <a:endParaRPr lang="en-US" sz="1600" dirty="0">
              <a:solidFill>
                <a:schemeClr val="bg1"/>
              </a:solidFill>
            </a:endParaRPr>
          </a:p>
          <a:p>
            <a:pPr marL="285750" lvl="0" indent="-285750">
              <a:buFont typeface="Wingdings" panose="05000000000000000000" pitchFamily="2" charset="2"/>
              <a:buChar char="v"/>
            </a:pPr>
            <a:r>
              <a:rPr lang="en-US" sz="1800" b="1" dirty="0">
                <a:solidFill>
                  <a:schemeClr val="bg1"/>
                </a:solidFill>
              </a:rPr>
              <a:t>Secure Necessary Permits &amp; Insurance: </a:t>
            </a:r>
          </a:p>
          <a:p>
            <a:pPr lvl="0"/>
            <a:r>
              <a:rPr lang="en-US" sz="1600" b="1" dirty="0">
                <a:solidFill>
                  <a:schemeClr val="bg1"/>
                </a:solidFill>
              </a:rPr>
              <a:t>Ensure</a:t>
            </a:r>
            <a:r>
              <a:rPr lang="en-US" sz="1800" b="1" dirty="0">
                <a:solidFill>
                  <a:schemeClr val="bg1"/>
                </a:solidFill>
              </a:rPr>
              <a:t> </a:t>
            </a:r>
            <a:r>
              <a:rPr lang="en-US" sz="1600" b="1" dirty="0">
                <a:solidFill>
                  <a:schemeClr val="bg1"/>
                </a:solidFill>
              </a:rPr>
              <a:t>you have any needed permits for tours or events. Check if guiding requires a license in your area (some cities require tour guides to be registered). If you use drones for filming or VR, adhere to regulations.</a:t>
            </a:r>
          </a:p>
          <a:p>
            <a:pPr lvl="0"/>
            <a:endParaRPr lang="en-US" sz="1600" dirty="0">
              <a:solidFill>
                <a:schemeClr val="bg1"/>
              </a:solidFill>
            </a:endParaRPr>
          </a:p>
          <a:p>
            <a:pPr lvl="0"/>
            <a:r>
              <a:rPr lang="en-US" sz="1600" dirty="0">
                <a:solidFill>
                  <a:schemeClr val="bg1"/>
                </a:solidFill>
              </a:rPr>
              <a:t>It’s also wise to get liability insurance for your activities – accidents can happen in tourism, and insurance protects you and gives peace of mind to partners.</a:t>
            </a:r>
          </a:p>
          <a:p>
            <a:pPr lvl="0"/>
            <a:endParaRPr lang="en-US" sz="1600" dirty="0">
              <a:solidFill>
                <a:schemeClr val="bg1"/>
              </a:solidFill>
            </a:endParaRPr>
          </a:p>
          <a:p>
            <a:pPr lvl="0"/>
            <a:r>
              <a:rPr lang="en-US" sz="1600" dirty="0">
                <a:solidFill>
                  <a:schemeClr val="bg1"/>
                </a:solidFill>
              </a:rPr>
              <a:t>If you’re using tech with user-generated data, have a privacy policy and maybe a liability waiver for participants if doing something physically involving.</a:t>
            </a:r>
          </a:p>
          <a:p>
            <a:pPr lvl="0"/>
            <a:endParaRPr lang="en-US" sz="1600" dirty="0">
              <a:solidFill>
                <a:schemeClr val="bg1"/>
              </a:solidFill>
            </a:endParaRPr>
          </a:p>
          <a:p>
            <a:pPr marL="285750" lvl="0" indent="-285750">
              <a:buFont typeface="Wingdings" panose="05000000000000000000" pitchFamily="2" charset="2"/>
              <a:buChar char="v"/>
            </a:pPr>
            <a:r>
              <a:rPr lang="en-US" sz="1800" b="1" dirty="0">
                <a:solidFill>
                  <a:schemeClr val="bg1"/>
                </a:solidFill>
              </a:rPr>
              <a:t>Respect and Include Locals</a:t>
            </a:r>
          </a:p>
          <a:p>
            <a:pPr lvl="0"/>
            <a:r>
              <a:rPr lang="en-US" sz="1600" b="1" dirty="0">
                <a:solidFill>
                  <a:schemeClr val="bg1"/>
                </a:solidFill>
              </a:rPr>
              <a:t>Make the well-being of the local community a design criterion, not an afterthought.</a:t>
            </a:r>
          </a:p>
          <a:p>
            <a:pPr lvl="0"/>
            <a:endParaRPr lang="en-US" sz="1600" dirty="0">
              <a:solidFill>
                <a:schemeClr val="bg1"/>
              </a:solidFill>
            </a:endParaRPr>
          </a:p>
          <a:p>
            <a:pPr lvl="0"/>
            <a:r>
              <a:rPr lang="en-US" sz="1600" dirty="0">
                <a:solidFill>
                  <a:schemeClr val="bg1"/>
                </a:solidFill>
              </a:rPr>
              <a:t>For example, if one spot on your tour is a quiet residential street that just so happens to have a famous film house, maybe schedule your visits at respectful hours (not early morning or late night). Inform residents of when tours run, so they aren’t caught off guard.</a:t>
            </a:r>
          </a:p>
          <a:p>
            <a:pPr lvl="0"/>
            <a:endParaRPr lang="en-US" sz="1600" dirty="0">
              <a:solidFill>
                <a:schemeClr val="bg1"/>
              </a:solidFill>
            </a:endParaRPr>
          </a:p>
          <a:p>
            <a:pPr lvl="0"/>
            <a:r>
              <a:rPr lang="en-US" sz="1600" dirty="0">
                <a:solidFill>
                  <a:schemeClr val="bg1"/>
                </a:solidFill>
              </a:rPr>
              <a:t>Perhaps include a positive angle for them – like your tour stops by a local family-run cafe (bringing business) or you share some of the tour proceeds with a community fund for upkeep of an area. By doing this, you turn potential critics into stakeholders.</a:t>
            </a:r>
          </a:p>
          <a:p>
            <a:pPr lvl="0"/>
            <a:endParaRPr lang="en-US" sz="1600" dirty="0">
              <a:solidFill>
                <a:schemeClr val="bg1"/>
              </a:solidFill>
            </a:endParaRPr>
          </a:p>
        </p:txBody>
      </p:sp>
      <p:sp>
        <p:nvSpPr>
          <p:cNvPr id="6" name="Slide Number Placeholder 5">
            <a:extLst>
              <a:ext uri="{FF2B5EF4-FFF2-40B4-BE49-F238E27FC236}">
                <a16:creationId xmlns:a16="http://schemas.microsoft.com/office/drawing/2014/main" id="{02E539B6-7AD8-DE43-2A0F-097BDEBA8C57}"/>
              </a:ext>
            </a:extLst>
          </p:cNvPr>
          <p:cNvSpPr>
            <a:spLocks noGrp="1"/>
          </p:cNvSpPr>
          <p:nvPr>
            <p:ph type="sldNum" sz="quarter" idx="4"/>
          </p:nvPr>
        </p:nvSpPr>
        <p:spPr/>
        <p:txBody>
          <a:bodyPr/>
          <a:lstStyle/>
          <a:p>
            <a:fld id="{48F63A3B-78C7-47BE-AE5E-E10140E04643}" type="slidenum">
              <a:rPr lang="en-US" smtClean="0"/>
              <a:pPr/>
              <a:t>51</a:t>
            </a:fld>
            <a:endParaRPr lang="en-US" dirty="0"/>
          </a:p>
        </p:txBody>
      </p:sp>
    </p:spTree>
    <p:extLst>
      <p:ext uri="{BB962C8B-B14F-4D97-AF65-F5344CB8AC3E}">
        <p14:creationId xmlns:p14="http://schemas.microsoft.com/office/powerpoint/2010/main" val="1662018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35435-99A0-8C0B-137F-92582B1537E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3F1AB59-5C5F-D8FB-A5B9-07ABC16B3937}"/>
              </a:ext>
            </a:extLst>
          </p:cNvPr>
          <p:cNvSpPr/>
          <p:nvPr/>
        </p:nvSpPr>
        <p:spPr>
          <a:xfrm>
            <a:off x="-9335" y="-1"/>
            <a:ext cx="7185990" cy="10177177"/>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8" name="Text Placeholder 7">
            <a:extLst>
              <a:ext uri="{FF2B5EF4-FFF2-40B4-BE49-F238E27FC236}">
                <a16:creationId xmlns:a16="http://schemas.microsoft.com/office/drawing/2014/main" id="{C06536B5-9CCC-3B47-87E6-E2AE3F1DAB7B}"/>
              </a:ext>
            </a:extLst>
          </p:cNvPr>
          <p:cNvSpPr>
            <a:spLocks noGrp="1"/>
          </p:cNvSpPr>
          <p:nvPr>
            <p:ph type="body" sz="quarter" idx="64"/>
          </p:nvPr>
        </p:nvSpPr>
        <p:spPr>
          <a:xfrm>
            <a:off x="545293" y="414408"/>
            <a:ext cx="6076734" cy="7187048"/>
          </a:xfrm>
        </p:spPr>
        <p:txBody>
          <a:bodyPr/>
          <a:lstStyle/>
          <a:p>
            <a:pPr lvl="0"/>
            <a:r>
              <a:rPr lang="en-US" sz="1600" dirty="0">
                <a:solidFill>
                  <a:schemeClr val="bg1"/>
                </a:solidFill>
              </a:rPr>
              <a:t>Some film tourism destinations have had to implement crowd control or ban tours due to resident complaints; it’s far better to pre-empt that by designing responsibly.</a:t>
            </a:r>
          </a:p>
          <a:p>
            <a:pPr lvl="0"/>
            <a:endParaRPr lang="en-US" sz="1600" dirty="0">
              <a:solidFill>
                <a:schemeClr val="bg1"/>
              </a:solidFill>
            </a:endParaRPr>
          </a:p>
          <a:p>
            <a:pPr lvl="0"/>
            <a:r>
              <a:rPr lang="en-US" sz="1600" dirty="0">
                <a:solidFill>
                  <a:schemeClr val="bg1"/>
                </a:solidFill>
              </a:rPr>
              <a:t>Ethically, always ensure your immersive experience does no harm – culturally, environmentally, or socially. This might mean adjusting routes to avoid erosion on a popular trail, or explicitly educating tourists to be respectful.</a:t>
            </a:r>
          </a:p>
          <a:p>
            <a:pPr lvl="0"/>
            <a:endParaRPr lang="en-US" sz="1600" dirty="0">
              <a:solidFill>
                <a:schemeClr val="bg1"/>
              </a:solidFill>
            </a:endParaRPr>
          </a:p>
          <a:p>
            <a:pPr marL="285750" lvl="0" indent="-285750">
              <a:buFont typeface="Wingdings" panose="05000000000000000000" pitchFamily="2" charset="2"/>
              <a:buChar char="v"/>
            </a:pPr>
            <a:r>
              <a:rPr lang="en-US" sz="1800" b="1" dirty="0">
                <a:solidFill>
                  <a:schemeClr val="bg1"/>
                </a:solidFill>
              </a:rPr>
              <a:t>Data Ethics and Safety</a:t>
            </a:r>
          </a:p>
          <a:p>
            <a:pPr lvl="0"/>
            <a:r>
              <a:rPr lang="en-US" sz="1600" b="1" dirty="0">
                <a:solidFill>
                  <a:schemeClr val="bg1"/>
                </a:solidFill>
              </a:rPr>
              <a:t>If your experience uses an app or any data collection (like taking visitor emails for AR logins or photos for a “share your experience” wall), be transparent about it.</a:t>
            </a:r>
          </a:p>
          <a:p>
            <a:pPr lvl="0"/>
            <a:endParaRPr lang="en-US" sz="1600" dirty="0">
              <a:solidFill>
                <a:schemeClr val="bg1"/>
              </a:solidFill>
            </a:endParaRPr>
          </a:p>
          <a:p>
            <a:pPr lvl="0"/>
            <a:r>
              <a:rPr lang="en-US" sz="1600" dirty="0">
                <a:solidFill>
                  <a:schemeClr val="bg1"/>
                </a:solidFill>
              </a:rPr>
              <a:t>Have an opt-in for any data use, comply with GDPR by, for example, not collecting more info than necessary and allowing users to delete their data. This builds trust.</a:t>
            </a:r>
          </a:p>
          <a:p>
            <a:pPr lvl="0"/>
            <a:endParaRPr lang="en-US" sz="1600" dirty="0">
              <a:solidFill>
                <a:schemeClr val="bg1"/>
              </a:solidFill>
            </a:endParaRPr>
          </a:p>
          <a:p>
            <a:pPr lvl="0"/>
            <a:r>
              <a:rPr lang="en-US" sz="1600" dirty="0">
                <a:solidFill>
                  <a:schemeClr val="bg1"/>
                </a:solidFill>
              </a:rPr>
              <a:t>Also, implement safety measures for tech: for AR games, maybe have built-in alerts like “Stop and look around you now” if they’ve been looking down too long, or use geofencing so certain hazardous areas are not included. Little things like offering water and breaks during a VR session show you care about visitor well-being.</a:t>
            </a:r>
          </a:p>
          <a:p>
            <a:pPr lvl="0"/>
            <a:endParaRPr lang="en-US" sz="1600" dirty="0">
              <a:solidFill>
                <a:schemeClr val="bg1"/>
              </a:solidFill>
            </a:endParaRPr>
          </a:p>
          <a:p>
            <a:pPr marL="285750" lvl="0" indent="-285750">
              <a:buFont typeface="Wingdings" panose="05000000000000000000" pitchFamily="2" charset="2"/>
              <a:buChar char="v"/>
            </a:pPr>
            <a:r>
              <a:rPr lang="en-US" sz="1800" b="1" dirty="0">
                <a:solidFill>
                  <a:schemeClr val="bg1"/>
                </a:solidFill>
              </a:rPr>
              <a:t>Train Your Staff/Guides</a:t>
            </a:r>
          </a:p>
          <a:p>
            <a:pPr lvl="0"/>
            <a:r>
              <a:rPr lang="en-US" sz="1600" b="1" dirty="0">
                <a:solidFill>
                  <a:schemeClr val="bg1"/>
                </a:solidFill>
              </a:rPr>
              <a:t>Ensure anyone working on the experience understands these legal and ethical guidelines. Provide them with the dos and don’ts (maybe from your earlier copyright checklist and visitor guidelines).</a:t>
            </a:r>
          </a:p>
          <a:p>
            <a:pPr lvl="0"/>
            <a:endParaRPr lang="en-US" sz="1600" dirty="0">
              <a:solidFill>
                <a:schemeClr val="bg1"/>
              </a:solidFill>
            </a:endParaRPr>
          </a:p>
          <a:p>
            <a:pPr lvl="0"/>
            <a:r>
              <a:rPr lang="en-US" sz="1600" dirty="0">
                <a:solidFill>
                  <a:schemeClr val="bg1"/>
                </a:solidFill>
              </a:rPr>
              <a:t>Role-play scenarios – like how to handle if a tourist attempts to wander somewhere off-limits (“I’m sorry, that area is private, we’re not allowed beyond this point”), or if someone asks a sensitive question (guide knows how to respond accurately yet sensitively).</a:t>
            </a:r>
          </a:p>
          <a:p>
            <a:pPr lvl="0"/>
            <a:endParaRPr lang="en-US" sz="1600" dirty="0">
              <a:solidFill>
                <a:schemeClr val="bg1"/>
              </a:solidFill>
            </a:endParaRPr>
          </a:p>
          <a:p>
            <a:pPr lvl="0"/>
            <a:r>
              <a:rPr lang="en-US" sz="1600" dirty="0">
                <a:solidFill>
                  <a:schemeClr val="bg1"/>
                </a:solidFill>
              </a:rPr>
              <a:t>A well-trained guide can diffuse potential issues on the spot – for example, if a visitor is being disrespectful (climbing on a fragile monument for a selfie), the guide should politely intervene.</a:t>
            </a:r>
            <a:endParaRPr lang="en-IE" sz="1600" dirty="0">
              <a:solidFill>
                <a:schemeClr val="bg1"/>
              </a:solidFill>
            </a:endParaRPr>
          </a:p>
        </p:txBody>
      </p:sp>
      <p:sp>
        <p:nvSpPr>
          <p:cNvPr id="6" name="Slide Number Placeholder 5">
            <a:extLst>
              <a:ext uri="{FF2B5EF4-FFF2-40B4-BE49-F238E27FC236}">
                <a16:creationId xmlns:a16="http://schemas.microsoft.com/office/drawing/2014/main" id="{6719EF3B-7D05-E3B5-8454-C7683E2888F2}"/>
              </a:ext>
            </a:extLst>
          </p:cNvPr>
          <p:cNvSpPr>
            <a:spLocks noGrp="1"/>
          </p:cNvSpPr>
          <p:nvPr>
            <p:ph type="sldNum" sz="quarter" idx="4"/>
          </p:nvPr>
        </p:nvSpPr>
        <p:spPr/>
        <p:txBody>
          <a:bodyPr/>
          <a:lstStyle/>
          <a:p>
            <a:fld id="{48F63A3B-78C7-47BE-AE5E-E10140E04643}" type="slidenum">
              <a:rPr lang="en-US" smtClean="0"/>
              <a:pPr/>
              <a:t>52</a:t>
            </a:fld>
            <a:endParaRPr lang="en-US" dirty="0"/>
          </a:p>
        </p:txBody>
      </p:sp>
    </p:spTree>
    <p:extLst>
      <p:ext uri="{BB962C8B-B14F-4D97-AF65-F5344CB8AC3E}">
        <p14:creationId xmlns:p14="http://schemas.microsoft.com/office/powerpoint/2010/main" val="25732388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8BD05-C3D3-7A9A-3796-989EF07AFE4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B7112F1-E66B-F1C9-83CD-E3F4806A40B8}"/>
              </a:ext>
            </a:extLst>
          </p:cNvPr>
          <p:cNvSpPr>
            <a:spLocks noGrp="1"/>
          </p:cNvSpPr>
          <p:nvPr>
            <p:ph type="body" sz="quarter" idx="61"/>
          </p:nvPr>
        </p:nvSpPr>
        <p:spPr>
          <a:xfrm>
            <a:off x="0" y="166406"/>
            <a:ext cx="5243072" cy="586086"/>
          </a:xfrm>
          <a:solidFill>
            <a:srgbClr val="C77362"/>
          </a:solidFill>
        </p:spPr>
        <p:txBody>
          <a:bodyPr/>
          <a:lstStyle/>
          <a:p>
            <a:r>
              <a:rPr lang="en-IE" b="0" dirty="0"/>
              <a:t>Develop Your Action Plan</a:t>
            </a:r>
          </a:p>
        </p:txBody>
      </p:sp>
      <p:sp>
        <p:nvSpPr>
          <p:cNvPr id="8" name="Text Placeholder 7">
            <a:extLst>
              <a:ext uri="{FF2B5EF4-FFF2-40B4-BE49-F238E27FC236}">
                <a16:creationId xmlns:a16="http://schemas.microsoft.com/office/drawing/2014/main" id="{0B79E9C3-9D59-38E4-B69A-5AE9073AF64B}"/>
              </a:ext>
            </a:extLst>
          </p:cNvPr>
          <p:cNvSpPr>
            <a:spLocks noGrp="1"/>
          </p:cNvSpPr>
          <p:nvPr>
            <p:ph type="body" sz="quarter" idx="64"/>
          </p:nvPr>
        </p:nvSpPr>
        <p:spPr/>
        <p:txBody>
          <a:bodyPr/>
          <a:lstStyle/>
          <a:p>
            <a:r>
              <a:rPr lang="en-IE" sz="1400" dirty="0">
                <a:solidFill>
                  <a:schemeClr val="bg1"/>
                </a:solidFill>
              </a:rPr>
              <a:t>without smartphones. If a VR experience isn’t wheelchair accessible (due to space or hardware), consider having a 2D video version. This inclusive approach keeps the experience positive for all.</a:t>
            </a:r>
          </a:p>
        </p:txBody>
      </p:sp>
      <p:sp>
        <p:nvSpPr>
          <p:cNvPr id="6" name="Slide Number Placeholder 5">
            <a:extLst>
              <a:ext uri="{FF2B5EF4-FFF2-40B4-BE49-F238E27FC236}">
                <a16:creationId xmlns:a16="http://schemas.microsoft.com/office/drawing/2014/main" id="{6FB4AB00-08CD-9C53-BAB2-D5A5E893C1D0}"/>
              </a:ext>
            </a:extLst>
          </p:cNvPr>
          <p:cNvSpPr>
            <a:spLocks noGrp="1"/>
          </p:cNvSpPr>
          <p:nvPr>
            <p:ph type="sldNum" sz="quarter" idx="4"/>
          </p:nvPr>
        </p:nvSpPr>
        <p:spPr/>
        <p:txBody>
          <a:bodyPr/>
          <a:lstStyle/>
          <a:p>
            <a:fld id="{48F63A3B-78C7-47BE-AE5E-E10140E04643}" type="slidenum">
              <a:rPr lang="en-US" smtClean="0"/>
              <a:pPr/>
              <a:t>53</a:t>
            </a:fld>
            <a:endParaRPr lang="en-US" dirty="0"/>
          </a:p>
        </p:txBody>
      </p:sp>
      <p:graphicFrame>
        <p:nvGraphicFramePr>
          <p:cNvPr id="2" name="Table 1">
            <a:extLst>
              <a:ext uri="{FF2B5EF4-FFF2-40B4-BE49-F238E27FC236}">
                <a16:creationId xmlns:a16="http://schemas.microsoft.com/office/drawing/2014/main" id="{A5431EF2-C74C-CBE8-0030-9F2D254B1948}"/>
              </a:ext>
            </a:extLst>
          </p:cNvPr>
          <p:cNvGraphicFramePr>
            <a:graphicFrameLocks noGrp="1"/>
          </p:cNvGraphicFramePr>
          <p:nvPr>
            <p:extLst>
              <p:ext uri="{D42A27DB-BD31-4B8C-83A1-F6EECF244321}">
                <p14:modId xmlns:p14="http://schemas.microsoft.com/office/powerpoint/2010/main" val="1523268536"/>
              </p:ext>
            </p:extLst>
          </p:nvPr>
        </p:nvGraphicFramePr>
        <p:xfrm>
          <a:off x="379231" y="1905346"/>
          <a:ext cx="6801211" cy="8496701"/>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33651">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Phase 1 </a:t>
                      </a:r>
                      <a:r>
                        <a:rPr lang="en-US" sz="1800" b="0" dirty="0">
                          <a:solidFill>
                            <a:schemeClr val="bg1"/>
                          </a:solidFill>
                        </a:rPr>
                        <a:t>(Year 0-1: Setup &amp; Pilot)</a:t>
                      </a:r>
                      <a:endParaRPr lang="en-IE" b="0" dirty="0"/>
                    </a:p>
                  </a:txBody>
                  <a:tcPr anchor="ct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C77362"/>
                    </a:solidFill>
                  </a:tcPr>
                </a:tc>
                <a:extLst>
                  <a:ext uri="{0D108BD9-81ED-4DB2-BD59-A6C34878D82A}">
                    <a16:rowId xmlns:a16="http://schemas.microsoft.com/office/drawing/2014/main" val="3716033017"/>
                  </a:ext>
                </a:extLst>
              </a:tr>
              <a:tr h="1959983">
                <a:tc>
                  <a:txBody>
                    <a:bodyPr/>
                    <a:lstStyle/>
                    <a:p>
                      <a:r>
                        <a:rPr lang="en-US" sz="1600" dirty="0">
                          <a:solidFill>
                            <a:schemeClr val="tx1">
                              <a:lumMod val="75000"/>
                              <a:lumOff val="25000"/>
                            </a:schemeClr>
                          </a:solidFill>
                        </a:rPr>
                        <a:t>They spent months planning, getting buy-in from the town council and local businesses. They set a modest goal: a weekend “immersive film festival” event to test interest, including guided location tours, screenings, and simple cosplay. </a:t>
                      </a:r>
                    </a:p>
                    <a:p>
                      <a:endParaRPr lang="en-US" sz="1600" dirty="0">
                        <a:solidFill>
                          <a:schemeClr val="tx1">
                            <a:lumMod val="75000"/>
                            <a:lumOff val="25000"/>
                          </a:schemeClr>
                        </a:solidFill>
                      </a:endParaRPr>
                    </a:p>
                    <a:p>
                      <a:r>
                        <a:rPr lang="en-US" sz="1600" dirty="0">
                          <a:solidFill>
                            <a:schemeClr val="tx1">
                              <a:lumMod val="75000"/>
                              <a:lumOff val="25000"/>
                            </a:schemeClr>
                          </a:solidFill>
                        </a:rPr>
                        <a:t>They secured a small grant and sponsorship from a local hotel. They marketed primarily to fans via online forums. The event happened, attendance was decent (say 200 fans came), feedback was positive especially for the tours but some issues noted (lack of clear signage, too short tours). They treated it as a pilot.</a:t>
                      </a:r>
                    </a:p>
                    <a:p>
                      <a:endParaRPr lang="en-US" sz="1600" dirty="0">
                        <a:solidFill>
                          <a:schemeClr val="tx1">
                            <a:lumMod val="75000"/>
                            <a:lumOff val="25000"/>
                          </a:schemeClr>
                        </a:solidFill>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1540555187"/>
                  </a:ext>
                </a:extLst>
              </a:tr>
              <a:tr h="333651">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Phase 2 </a:t>
                      </a:r>
                      <a:r>
                        <a:rPr lang="en-US" sz="1800" b="0" dirty="0">
                          <a:solidFill>
                            <a:schemeClr val="bg1"/>
                          </a:solidFill>
                        </a:rPr>
                        <a:t>(Year 1-2: Official Launch &amp; Regular Operation)</a:t>
                      </a:r>
                      <a:endParaRPr lang="en-IE" b="0" dirty="0"/>
                    </a:p>
                  </a:txBody>
                  <a:tcPr anchor="ct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C77362"/>
                    </a:solidFill>
                  </a:tcPr>
                </a:tc>
                <a:extLst>
                  <a:ext uri="{0D108BD9-81ED-4DB2-BD59-A6C34878D82A}">
                    <a16:rowId xmlns:a16="http://schemas.microsoft.com/office/drawing/2014/main" val="3571185989"/>
                  </a:ext>
                </a:extLst>
              </a:tr>
              <a:tr h="1739766">
                <a:tc>
                  <a:txBody>
                    <a:bodyPr/>
                    <a:lstStyle/>
                    <a:p>
                      <a:r>
                        <a:rPr lang="en-US" sz="1600" dirty="0">
                          <a:solidFill>
                            <a:schemeClr val="tx1">
                              <a:lumMod val="75000"/>
                              <a:lumOff val="25000"/>
                            </a:schemeClr>
                          </a:solidFill>
                        </a:rPr>
                        <a:t>Using the pilot feedback, they refined the tour (made it longer, trained more guides, put up signage). They officially launched a weekly schedule of tours throughout summer. At the same time, they launched a website for year-round fan engagement, and packaged tour tickets with hotel stays to entice out-of-towners. </a:t>
                      </a:r>
                    </a:p>
                    <a:p>
                      <a:endParaRPr lang="en-US" sz="1600" dirty="0">
                        <a:solidFill>
                          <a:schemeClr val="tx1">
                            <a:lumMod val="75000"/>
                            <a:lumOff val="25000"/>
                          </a:schemeClr>
                        </a:solidFill>
                      </a:endParaRPr>
                    </a:p>
                    <a:p>
                      <a:r>
                        <a:rPr lang="en-US" sz="1600" dirty="0">
                          <a:solidFill>
                            <a:schemeClr val="tx1">
                              <a:lumMod val="75000"/>
                              <a:lumOff val="25000"/>
                            </a:schemeClr>
                          </a:solidFill>
                        </a:rPr>
                        <a:t>They tracked bookings and saw growth month over month. They also continued the annual festival but now better organized, doubling attendance by year 2 (thanks to word of mouth and improved programming). They began tracking metrics: tour attendance, festival tickets, merch sales, visitor satisfaction via a quick survey (which was high, around 4.5/5 average).</a:t>
                      </a:r>
                    </a:p>
                    <a:p>
                      <a:endParaRPr lang="en-US" sz="1600" dirty="0">
                        <a:solidFill>
                          <a:schemeClr val="tx1">
                            <a:lumMod val="75000"/>
                            <a:lumOff val="25000"/>
                          </a:schemeClr>
                        </a:solidFill>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1830698515"/>
                  </a:ext>
                </a:extLst>
              </a:tr>
              <a:tr h="431948">
                <a:tc>
                  <a:txBody>
                    <a:bodyPr/>
                    <a:lstStyle/>
                    <a:p>
                      <a:r>
                        <a:rPr lang="en-US" sz="1800" b="1" kern="1200" dirty="0">
                          <a:solidFill>
                            <a:schemeClr val="bg1"/>
                          </a:solidFill>
                          <a:latin typeface="+mn-lt"/>
                          <a:ea typeface="+mn-ea"/>
                          <a:cs typeface="+mn-cs"/>
                        </a:rPr>
                        <a:t>Phase 3 </a:t>
                      </a:r>
                      <a:r>
                        <a:rPr lang="en-US" sz="1800" b="0" kern="1200" dirty="0">
                          <a:solidFill>
                            <a:schemeClr val="bg1"/>
                          </a:solidFill>
                          <a:latin typeface="+mn-lt"/>
                          <a:ea typeface="+mn-ea"/>
                          <a:cs typeface="+mn-cs"/>
                        </a:rPr>
                        <a:t>(Year 3-5: Expansion &amp; Partnerships)</a:t>
                      </a:r>
                      <a:endParaRPr lang="en-IE" sz="1800" b="0" kern="1200" dirty="0">
                        <a:solidFill>
                          <a:schemeClr val="bg1"/>
                        </a:solidFill>
                        <a:latin typeface="+mn-lt"/>
                        <a:ea typeface="+mn-ea"/>
                        <a:cs typeface="+mn-cs"/>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C77362"/>
                    </a:solidFill>
                  </a:tcPr>
                </a:tc>
                <a:extLst>
                  <a:ext uri="{0D108BD9-81ED-4DB2-BD59-A6C34878D82A}">
                    <a16:rowId xmlns:a16="http://schemas.microsoft.com/office/drawing/2014/main" val="97741827"/>
                  </a:ext>
                </a:extLst>
              </a:tr>
              <a:tr h="2029713">
                <a:tc>
                  <a:txBody>
                    <a:bodyPr/>
                    <a:lstStyle/>
                    <a:p>
                      <a:r>
                        <a:rPr lang="en-US" sz="1600" dirty="0">
                          <a:solidFill>
                            <a:schemeClr val="tx1">
                              <a:lumMod val="75000"/>
                              <a:lumOff val="25000"/>
                            </a:schemeClr>
                          </a:solidFill>
                        </a:rPr>
                        <a:t>With proven success, they approached national tourism bodies for support, got featured in a “Visit our movie locations” campaign, boosting visibility. They scaled up: added an AR app to the tours by partnering with a tech startup (who saw value in showcasing AR in tourism and offered a discount). They also created a small exhibition center in town (with props from filming, photo ops) as a free teaser to upsell tours. </a:t>
                      </a: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sp>
        <p:nvSpPr>
          <p:cNvPr id="3" name="TextBox 2">
            <a:extLst>
              <a:ext uri="{FF2B5EF4-FFF2-40B4-BE49-F238E27FC236}">
                <a16:creationId xmlns:a16="http://schemas.microsoft.com/office/drawing/2014/main" id="{EE023323-C5DF-1130-DFD3-122584C025CF}"/>
              </a:ext>
            </a:extLst>
          </p:cNvPr>
          <p:cNvSpPr txBox="1"/>
          <p:nvPr/>
        </p:nvSpPr>
        <p:spPr>
          <a:xfrm>
            <a:off x="379231" y="914400"/>
            <a:ext cx="6483163" cy="830997"/>
          </a:xfrm>
          <a:prstGeom prst="rect">
            <a:avLst/>
          </a:prstGeom>
          <a:noFill/>
        </p:spPr>
        <p:txBody>
          <a:bodyPr wrap="square" rtlCol="0">
            <a:spAutoFit/>
          </a:bodyPr>
          <a:lstStyle/>
          <a:p>
            <a:r>
              <a:rPr lang="en-US" sz="1600" dirty="0">
                <a:solidFill>
                  <a:schemeClr val="tx1">
                    <a:lumMod val="85000"/>
                    <a:lumOff val="15000"/>
                  </a:schemeClr>
                </a:solidFill>
              </a:rPr>
              <a:t>Imagine a case study of a small town that wanted to create a Film Festival and Tour around a movie trilogy filmed there. The organizers (initially just a couple) followed a strategic roadmap:</a:t>
            </a:r>
            <a:endParaRPr lang="en-IE" sz="1600" dirty="0">
              <a:solidFill>
                <a:schemeClr val="tx1">
                  <a:lumMod val="85000"/>
                  <a:lumOff val="15000"/>
                </a:schemeClr>
              </a:solidFill>
            </a:endParaRPr>
          </a:p>
        </p:txBody>
      </p:sp>
    </p:spTree>
    <p:extLst>
      <p:ext uri="{BB962C8B-B14F-4D97-AF65-F5344CB8AC3E}">
        <p14:creationId xmlns:p14="http://schemas.microsoft.com/office/powerpoint/2010/main" val="22175601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F97A4-D175-32F1-F31C-2F67F00A551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F184F3B-DD1C-6DF5-93C8-7BDF5390472C}"/>
              </a:ext>
            </a:extLst>
          </p:cNvPr>
          <p:cNvSpPr>
            <a:spLocks noGrp="1"/>
          </p:cNvSpPr>
          <p:nvPr>
            <p:ph type="body" sz="quarter" idx="61"/>
          </p:nvPr>
        </p:nvSpPr>
        <p:spPr>
          <a:xfrm>
            <a:off x="0" y="166406"/>
            <a:ext cx="5243072" cy="586086"/>
          </a:xfrm>
          <a:solidFill>
            <a:srgbClr val="C77362"/>
          </a:solidFill>
        </p:spPr>
        <p:txBody>
          <a:bodyPr/>
          <a:lstStyle/>
          <a:p>
            <a:r>
              <a:rPr lang="en-IE" b="0" dirty="0"/>
              <a:t>Develop Your Action Plan</a:t>
            </a:r>
          </a:p>
        </p:txBody>
      </p:sp>
      <p:sp>
        <p:nvSpPr>
          <p:cNvPr id="8" name="Text Placeholder 7">
            <a:extLst>
              <a:ext uri="{FF2B5EF4-FFF2-40B4-BE49-F238E27FC236}">
                <a16:creationId xmlns:a16="http://schemas.microsoft.com/office/drawing/2014/main" id="{A1C912FA-EA93-1DAE-2056-86A432F33BBE}"/>
              </a:ext>
            </a:extLst>
          </p:cNvPr>
          <p:cNvSpPr>
            <a:spLocks noGrp="1"/>
          </p:cNvSpPr>
          <p:nvPr>
            <p:ph type="body" sz="quarter" idx="64"/>
          </p:nvPr>
        </p:nvSpPr>
        <p:spPr/>
        <p:txBody>
          <a:bodyPr/>
          <a:lstStyle/>
          <a:p>
            <a:r>
              <a:rPr lang="en-IE" sz="1400" dirty="0">
                <a:solidFill>
                  <a:schemeClr val="bg1"/>
                </a:solidFill>
              </a:rPr>
              <a:t>without smartphones. If a VR experience isn’t wheelchair accessible (due to space or hardware), consider having a 2D video version. This inclusive approach keeps the experience positive for all.</a:t>
            </a:r>
          </a:p>
        </p:txBody>
      </p:sp>
      <p:sp>
        <p:nvSpPr>
          <p:cNvPr id="6" name="Slide Number Placeholder 5">
            <a:extLst>
              <a:ext uri="{FF2B5EF4-FFF2-40B4-BE49-F238E27FC236}">
                <a16:creationId xmlns:a16="http://schemas.microsoft.com/office/drawing/2014/main" id="{8DBC7E9D-9963-E53D-FBB8-6A5A76B132FC}"/>
              </a:ext>
            </a:extLst>
          </p:cNvPr>
          <p:cNvSpPr>
            <a:spLocks noGrp="1"/>
          </p:cNvSpPr>
          <p:nvPr>
            <p:ph type="sldNum" sz="quarter" idx="4"/>
          </p:nvPr>
        </p:nvSpPr>
        <p:spPr/>
        <p:txBody>
          <a:bodyPr/>
          <a:lstStyle/>
          <a:p>
            <a:fld id="{48F63A3B-78C7-47BE-AE5E-E10140E04643}" type="slidenum">
              <a:rPr lang="en-US" smtClean="0"/>
              <a:pPr/>
              <a:t>54</a:t>
            </a:fld>
            <a:endParaRPr lang="en-US" dirty="0"/>
          </a:p>
        </p:txBody>
      </p:sp>
      <p:graphicFrame>
        <p:nvGraphicFramePr>
          <p:cNvPr id="2" name="Table 1">
            <a:extLst>
              <a:ext uri="{FF2B5EF4-FFF2-40B4-BE49-F238E27FC236}">
                <a16:creationId xmlns:a16="http://schemas.microsoft.com/office/drawing/2014/main" id="{F1D1552F-9592-19CF-8A9E-C1209395C5A6}"/>
              </a:ext>
            </a:extLst>
          </p:cNvPr>
          <p:cNvGraphicFramePr>
            <a:graphicFrameLocks noGrp="1"/>
          </p:cNvGraphicFramePr>
          <p:nvPr>
            <p:extLst>
              <p:ext uri="{D42A27DB-BD31-4B8C-83A1-F6EECF244321}">
                <p14:modId xmlns:p14="http://schemas.microsoft.com/office/powerpoint/2010/main" val="3037970101"/>
              </p:ext>
            </p:extLst>
          </p:nvPr>
        </p:nvGraphicFramePr>
        <p:xfrm>
          <a:off x="264240" y="1011679"/>
          <a:ext cx="6801211" cy="7594748"/>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431948">
                <a:tc>
                  <a:txBody>
                    <a:bodyPr/>
                    <a:lstStyle/>
                    <a:p>
                      <a:r>
                        <a:rPr lang="en-US" sz="1800" b="1" kern="1200" dirty="0">
                          <a:solidFill>
                            <a:schemeClr val="bg1"/>
                          </a:solidFill>
                          <a:latin typeface="+mn-lt"/>
                          <a:ea typeface="+mn-ea"/>
                          <a:cs typeface="+mn-cs"/>
                        </a:rPr>
                        <a:t>Phase 3 </a:t>
                      </a:r>
                      <a:r>
                        <a:rPr lang="en-US" sz="1800" b="0" kern="1200" dirty="0">
                          <a:solidFill>
                            <a:schemeClr val="bg1"/>
                          </a:solidFill>
                          <a:latin typeface="+mn-lt"/>
                          <a:ea typeface="+mn-ea"/>
                          <a:cs typeface="+mn-cs"/>
                        </a:rPr>
                        <a:t>(Year 3-5: Expansion &amp; Partnerships)</a:t>
                      </a:r>
                      <a:endParaRPr lang="en-IE" sz="1800" b="0" kern="1200" dirty="0">
                        <a:solidFill>
                          <a:schemeClr val="bg1"/>
                        </a:solidFill>
                        <a:latin typeface="+mn-lt"/>
                        <a:ea typeface="+mn-ea"/>
                        <a:cs typeface="+mn-cs"/>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C77362"/>
                    </a:solidFill>
                  </a:tcPr>
                </a:tc>
                <a:extLst>
                  <a:ext uri="{0D108BD9-81ED-4DB2-BD59-A6C34878D82A}">
                    <a16:rowId xmlns:a16="http://schemas.microsoft.com/office/drawing/2014/main" val="97741827"/>
                  </a:ext>
                </a:extLst>
              </a:tr>
              <a:tr h="2029713">
                <a:tc>
                  <a:txBody>
                    <a:bodyPr/>
                    <a:lstStyle/>
                    <a:p>
                      <a:r>
                        <a:rPr lang="en-US" sz="1600" dirty="0">
                          <a:solidFill>
                            <a:schemeClr val="tx1">
                              <a:lumMod val="75000"/>
                              <a:lumOff val="25000"/>
                            </a:schemeClr>
                          </a:solidFill>
                        </a:rPr>
                        <a:t>By year 5, the immersive tours and festival had put the town on the map, drawing thousands annually. Financially, the program became self-sustaining and even profitable, allowing hiring of a small staff. The initial couple transitioned to oversight roles and trained others to run daily operations. </a:t>
                      </a:r>
                    </a:p>
                    <a:p>
                      <a:endParaRPr lang="en-US" sz="1600" dirty="0">
                        <a:solidFill>
                          <a:schemeClr val="tx1">
                            <a:lumMod val="75000"/>
                            <a:lumOff val="25000"/>
                          </a:schemeClr>
                        </a:solidFill>
                      </a:endParaRPr>
                    </a:p>
                    <a:p>
                      <a:r>
                        <a:rPr lang="en-US" sz="1600" dirty="0">
                          <a:solidFill>
                            <a:schemeClr val="tx1">
                              <a:lumMod val="75000"/>
                              <a:lumOff val="25000"/>
                            </a:schemeClr>
                          </a:solidFill>
                        </a:rPr>
                        <a:t>They wrote a report on their journey, sharing strategies with other rural towns at a tourism conference – highlighting how short-term pragmatic steps plus long-term vision led to cultural and economic revival via immersive tourism experience that can inspire others.</a:t>
                      </a:r>
                    </a:p>
                    <a:p>
                      <a:endParaRPr lang="en-US" sz="1600" dirty="0">
                        <a:solidFill>
                          <a:schemeClr val="tx1">
                            <a:lumMod val="75000"/>
                            <a:lumOff val="25000"/>
                          </a:schemeClr>
                        </a:solidFill>
                      </a:endParaRPr>
                    </a:p>
                    <a:p>
                      <a:r>
                        <a:rPr lang="en-US" sz="1600" b="1" dirty="0">
                          <a:solidFill>
                            <a:schemeClr val="tx1">
                              <a:lumMod val="85000"/>
                              <a:lumOff val="15000"/>
                            </a:schemeClr>
                          </a:solidFill>
                        </a:rPr>
                        <a:t>Key strategic moves: </a:t>
                      </a:r>
                      <a:r>
                        <a:rPr lang="en-US" sz="1600" dirty="0">
                          <a:solidFill>
                            <a:schemeClr val="tx1">
                              <a:lumMod val="85000"/>
                              <a:lumOff val="15000"/>
                            </a:schemeClr>
                          </a:solidFill>
                        </a:rPr>
                        <a:t>They kept stakeholders engaged (town council loved the business it brought, residents were kept happy with crowd management and seeing their town celebrated). They remained agile (when one year a film-related controversy arose, they quickly adjusted their marketing to focus on the positive aspects, showing adaptability in PR). </a:t>
                      </a:r>
                    </a:p>
                    <a:p>
                      <a:endParaRPr lang="en-US" sz="1600" dirty="0">
                        <a:solidFill>
                          <a:schemeClr val="tx1">
                            <a:lumMod val="85000"/>
                            <a:lumOff val="15000"/>
                          </a:schemeClr>
                        </a:solidFill>
                      </a:endParaRPr>
                    </a:p>
                    <a:p>
                      <a:r>
                        <a:rPr lang="en-US" sz="1600" dirty="0">
                          <a:solidFill>
                            <a:schemeClr val="tx1">
                              <a:lumMod val="85000"/>
                              <a:lumOff val="15000"/>
                            </a:schemeClr>
                          </a:solidFill>
                        </a:rPr>
                        <a:t>They reinvested wisely (each successful year’s profit partly went into new features like the AR app or better infrastructure). They had clear metrics – e.g., aiming for 20% annual growth in visitors and achieving it, which they touted to get more funding. </a:t>
                      </a:r>
                    </a:p>
                    <a:p>
                      <a:endParaRPr lang="en-US" sz="1600" dirty="0">
                        <a:solidFill>
                          <a:schemeClr val="tx1">
                            <a:lumMod val="85000"/>
                            <a:lumOff val="15000"/>
                          </a:schemeClr>
                        </a:solidFill>
                      </a:endParaRPr>
                    </a:p>
                    <a:p>
                      <a:r>
                        <a:rPr lang="en-US" sz="1600" dirty="0">
                          <a:solidFill>
                            <a:schemeClr val="tx1">
                              <a:lumMod val="85000"/>
                              <a:lumOff val="15000"/>
                            </a:schemeClr>
                          </a:solidFill>
                        </a:rPr>
                        <a:t>They also had contingency plans (they had insurance and a rainy-day fund; when one year a storm cancelled many tours, they bounced back the next with extra events to recover revenue).</a:t>
                      </a:r>
                    </a:p>
                    <a:p>
                      <a:endParaRPr lang="en-US" sz="1600" dirty="0">
                        <a:solidFill>
                          <a:schemeClr val="tx1">
                            <a:lumMod val="85000"/>
                            <a:lumOff val="15000"/>
                          </a:schemeClr>
                        </a:solidFill>
                      </a:endParaRPr>
                    </a:p>
                    <a:p>
                      <a:r>
                        <a:rPr lang="en-US" sz="1600" dirty="0">
                          <a:solidFill>
                            <a:schemeClr val="tx1">
                              <a:lumMod val="85000"/>
                              <a:lumOff val="15000"/>
                            </a:schemeClr>
                          </a:solidFill>
                        </a:rPr>
                        <a:t>This example underscores how stepping through phases, evaluating, and iterating leads to steady growth. It also shows strategic partnerships – tech partner, tourism board – can amplify impact beyond what they could do alone.</a:t>
                      </a:r>
                    </a:p>
                    <a:p>
                      <a:endParaRPr lang="en-IE" sz="1600" kern="1200" dirty="0">
                        <a:solidFill>
                          <a:schemeClr val="tx1">
                            <a:lumMod val="75000"/>
                            <a:lumOff val="25000"/>
                          </a:schemeClr>
                        </a:solidFill>
                        <a:effectLst/>
                        <a:latin typeface="+mn-lt"/>
                        <a:ea typeface="+mn-ea"/>
                        <a:cs typeface="+mn-cs"/>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sp>
        <p:nvSpPr>
          <p:cNvPr id="5" name="TextBox 4">
            <a:extLst>
              <a:ext uri="{FF2B5EF4-FFF2-40B4-BE49-F238E27FC236}">
                <a16:creationId xmlns:a16="http://schemas.microsoft.com/office/drawing/2014/main" id="{8DCDB999-9239-6F7A-7C00-7AE6F84D21E9}"/>
              </a:ext>
            </a:extLst>
          </p:cNvPr>
          <p:cNvSpPr txBox="1"/>
          <p:nvPr/>
        </p:nvSpPr>
        <p:spPr>
          <a:xfrm>
            <a:off x="198713" y="8709525"/>
            <a:ext cx="6932264" cy="1815882"/>
          </a:xfrm>
          <a:prstGeom prst="rect">
            <a:avLst/>
          </a:prstGeom>
          <a:noFill/>
        </p:spPr>
        <p:txBody>
          <a:bodyPr wrap="square">
            <a:spAutoFit/>
          </a:bodyPr>
          <a:lstStyle/>
          <a:p>
            <a:r>
              <a:rPr lang="en-US" sz="1600" dirty="0">
                <a:solidFill>
                  <a:schemeClr val="tx1">
                    <a:lumMod val="85000"/>
                    <a:lumOff val="15000"/>
                  </a:schemeClr>
                </a:solidFill>
              </a:rPr>
              <a:t>For your project, the details differ, but the approach of plan -&gt; pilot -&gt; launch -&gt; evaluate -&gt; expand holds. By anticipating challenges and being proactive, you turn what could be an overwhelming </a:t>
            </a:r>
            <a:r>
              <a:rPr lang="en-US" sz="1600" dirty="0" err="1">
                <a:solidFill>
                  <a:schemeClr val="tx1">
                    <a:lumMod val="85000"/>
                    <a:lumOff val="15000"/>
                  </a:schemeClr>
                </a:solidFill>
              </a:rPr>
              <a:t>endeavour</a:t>
            </a:r>
            <a:r>
              <a:rPr lang="en-US" sz="1600" dirty="0">
                <a:solidFill>
                  <a:schemeClr val="tx1">
                    <a:lumMod val="85000"/>
                    <a:lumOff val="15000"/>
                  </a:schemeClr>
                </a:solidFill>
              </a:rPr>
              <a:t> into a series of manageable projects. And importantly, by looking at 6-month, 2-year, 5-year horizons, you ensure that daily tasks connect to a bigger purpose, and you’re always steering towards that vision of a thriving, innovative immersive tourism experience that can inspire others.</a:t>
            </a:r>
            <a:endParaRPr lang="en-IE" sz="1600" dirty="0">
              <a:solidFill>
                <a:schemeClr val="tx1">
                  <a:lumMod val="85000"/>
                  <a:lumOff val="15000"/>
                </a:schemeClr>
              </a:solidFill>
            </a:endParaRPr>
          </a:p>
        </p:txBody>
      </p:sp>
    </p:spTree>
    <p:extLst>
      <p:ext uri="{BB962C8B-B14F-4D97-AF65-F5344CB8AC3E}">
        <p14:creationId xmlns:p14="http://schemas.microsoft.com/office/powerpoint/2010/main" val="18222211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849F4C-F70E-7FDE-F3FB-1E8E6BBA7FA8}"/>
              </a:ext>
            </a:extLst>
          </p:cNvPr>
          <p:cNvSpPr>
            <a:spLocks noGrp="1"/>
          </p:cNvSpPr>
          <p:nvPr>
            <p:ph type="body" sz="quarter" idx="61"/>
          </p:nvPr>
        </p:nvSpPr>
        <p:spPr>
          <a:xfrm>
            <a:off x="0" y="457200"/>
            <a:ext cx="5966790" cy="900545"/>
          </a:xfrm>
        </p:spPr>
        <p:txBody>
          <a:bodyPr/>
          <a:lstStyle/>
          <a:p>
            <a:r>
              <a:rPr lang="en-IE" dirty="0"/>
              <a:t>Resources &amp; Further Reading:</a:t>
            </a:r>
          </a:p>
        </p:txBody>
      </p:sp>
      <p:sp>
        <p:nvSpPr>
          <p:cNvPr id="3" name="Text Placeholder 2">
            <a:extLst>
              <a:ext uri="{FF2B5EF4-FFF2-40B4-BE49-F238E27FC236}">
                <a16:creationId xmlns:a16="http://schemas.microsoft.com/office/drawing/2014/main" id="{5E27D757-C8C7-24D2-B468-B20D6AD8DBBC}"/>
              </a:ext>
            </a:extLst>
          </p:cNvPr>
          <p:cNvSpPr>
            <a:spLocks noGrp="1"/>
          </p:cNvSpPr>
          <p:nvPr>
            <p:ph type="body" sz="quarter" idx="64"/>
          </p:nvPr>
        </p:nvSpPr>
        <p:spPr/>
        <p:txBody>
          <a:bodyPr/>
          <a:lstStyle/>
          <a:p>
            <a:pPr marL="285750" lvl="0" indent="-285750">
              <a:buFont typeface="Wingdings" panose="05000000000000000000" pitchFamily="2" charset="2"/>
              <a:buChar char="v"/>
            </a:pPr>
            <a:r>
              <a:rPr lang="en-IE" sz="1600" b="1" dirty="0"/>
              <a:t>WIPO Handbook for Tourism IP:</a:t>
            </a:r>
            <a:r>
              <a:rPr lang="en-IE" sz="1600" dirty="0"/>
              <a:t> The World Intellectual Property Organization (WIPO) sometimes publishes guides on IP in creative industries. While maybe not specific to tourism, they have case studies and simple explanations of copyright, trademark in things like cultural products. Could be a reference if you want to dive deeper or need to explain to colleagues.</a:t>
            </a:r>
          </a:p>
          <a:p>
            <a:pPr marL="285750" lvl="0" indent="-285750">
              <a:buFont typeface="Wingdings" panose="05000000000000000000" pitchFamily="2" charset="2"/>
              <a:buChar char="v"/>
            </a:pPr>
            <a:endParaRPr lang="en-IE" sz="1600" dirty="0"/>
          </a:p>
          <a:p>
            <a:pPr marL="285750" lvl="0" indent="-285750">
              <a:buFont typeface="Wingdings" panose="05000000000000000000" pitchFamily="2" charset="2"/>
              <a:buChar char="v"/>
            </a:pPr>
            <a:r>
              <a:rPr lang="en-IE" sz="1600" b="1" dirty="0"/>
              <a:t>Creative Commons &amp; Public Domain Resources:</a:t>
            </a:r>
            <a:r>
              <a:rPr lang="en-IE" sz="1600" dirty="0"/>
              <a:t> Websites like </a:t>
            </a:r>
            <a:r>
              <a:rPr lang="en-IE" sz="1600" b="1" dirty="0"/>
              <a:t>Creative Commons</a:t>
            </a:r>
            <a:r>
              <a:rPr lang="en-IE" sz="1600" dirty="0"/>
              <a:t> (for finding content you can use under certain licenses) and </a:t>
            </a:r>
            <a:r>
              <a:rPr lang="en-IE" sz="1600" b="1" dirty="0"/>
              <a:t>Project Gutenberg</a:t>
            </a:r>
            <a:r>
              <a:rPr lang="en-IE" sz="1600" dirty="0"/>
              <a:t> or </a:t>
            </a:r>
            <a:r>
              <a:rPr lang="en-IE" sz="1600" b="1" dirty="0" err="1"/>
              <a:t>Europeana</a:t>
            </a:r>
            <a:r>
              <a:rPr lang="en-IE" sz="1600" dirty="0"/>
              <a:t> (for public domain texts/images) are goldmines. Using CC-licensed or PD materials (like old illustrations, sounds, etc.) can save you legal hassle and cost. Make sure to follow the license terms (e.g. give credit if required). Familiarize with the different CC licenses – e.g. CC-BY means you must credit the creator, CC0 means no attribution needed, etc. This will help you populate your experience with safe content.</a:t>
            </a:r>
          </a:p>
          <a:p>
            <a:pPr marL="285750" lvl="0" indent="-285750">
              <a:buFont typeface="Wingdings" panose="05000000000000000000" pitchFamily="2" charset="2"/>
              <a:buChar char="v"/>
            </a:pPr>
            <a:endParaRPr lang="en-IE" sz="1600" dirty="0"/>
          </a:p>
          <a:p>
            <a:pPr marL="285750" lvl="0" indent="-285750">
              <a:buFont typeface="Wingdings" panose="05000000000000000000" pitchFamily="2" charset="2"/>
              <a:buChar char="v"/>
            </a:pPr>
            <a:r>
              <a:rPr lang="en-IE" sz="1600" b="1" dirty="0"/>
              <a:t>GDPR Basics for Small Businesses:</a:t>
            </a:r>
            <a:r>
              <a:rPr lang="en-IE" sz="1600" dirty="0"/>
              <a:t> If you’re in the EU or serving EU customers, GDPR is key for data. The EU has simple checklists (e.g. on their official site or publications like “GDPR for Small Business” PDFs) that explain what you need to do if you collect personal data: mainly get consent, secure it, allow people to access/delete their data, etc. It might sound heavy but for small-scale (like an email list or an app login) it’s manageable with built-in tools or templates.</a:t>
            </a:r>
          </a:p>
          <a:p>
            <a:pPr marL="285750" lvl="0" indent="-285750">
              <a:buFont typeface="Wingdings" panose="05000000000000000000" pitchFamily="2" charset="2"/>
              <a:buChar char="v"/>
            </a:pPr>
            <a:endParaRPr lang="en-IE" sz="1600" dirty="0"/>
          </a:p>
          <a:p>
            <a:pPr marL="285750" lvl="0" indent="-285750">
              <a:buFont typeface="Wingdings" panose="05000000000000000000" pitchFamily="2" charset="2"/>
              <a:buChar char="v"/>
            </a:pPr>
            <a:r>
              <a:rPr lang="en-IE" sz="1600" b="1" dirty="0"/>
              <a:t>Local Regulations Check:</a:t>
            </a:r>
            <a:r>
              <a:rPr lang="en-IE" sz="1600" dirty="0"/>
              <a:t> Consider reaching out to your local tourism office or city hall about your project. They might point out if any permits or guidelines exist (some cities have ordinances for AR if it involves projection or placing physical markers, etc.). Also, heritage sites often have rules (like no bright lights at night, no commercial activities without permission – does an AR experience count?). Getting a quick okay or guidance from authorities can save trouble. Sometimes they even become supporters once they know what you’re doing.</a:t>
            </a:r>
          </a:p>
        </p:txBody>
      </p:sp>
      <p:sp>
        <p:nvSpPr>
          <p:cNvPr id="4" name="Slide Number Placeholder 3">
            <a:extLst>
              <a:ext uri="{FF2B5EF4-FFF2-40B4-BE49-F238E27FC236}">
                <a16:creationId xmlns:a16="http://schemas.microsoft.com/office/drawing/2014/main" id="{123FFDE4-4200-DB4F-F7E6-A18C5F7FF867}"/>
              </a:ext>
            </a:extLst>
          </p:cNvPr>
          <p:cNvSpPr>
            <a:spLocks noGrp="1"/>
          </p:cNvSpPr>
          <p:nvPr>
            <p:ph type="sldNum" sz="quarter" idx="4"/>
          </p:nvPr>
        </p:nvSpPr>
        <p:spPr/>
        <p:txBody>
          <a:bodyPr/>
          <a:lstStyle/>
          <a:p>
            <a:fld id="{48F63A3B-78C7-47BE-AE5E-E10140E04643}" type="slidenum">
              <a:rPr lang="en-US" smtClean="0"/>
              <a:pPr/>
              <a:t>55</a:t>
            </a:fld>
            <a:endParaRPr lang="en-US" dirty="0"/>
          </a:p>
        </p:txBody>
      </p:sp>
    </p:spTree>
    <p:extLst>
      <p:ext uri="{BB962C8B-B14F-4D97-AF65-F5344CB8AC3E}">
        <p14:creationId xmlns:p14="http://schemas.microsoft.com/office/powerpoint/2010/main" val="8679763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FC9C9-AEF7-F430-D5DB-E585E02BD60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58D2C30-087B-1520-76EA-91A51B9D7BC1}"/>
              </a:ext>
            </a:extLst>
          </p:cNvPr>
          <p:cNvSpPr>
            <a:spLocks noGrp="1"/>
          </p:cNvSpPr>
          <p:nvPr>
            <p:ph type="body" sz="quarter" idx="61"/>
          </p:nvPr>
        </p:nvSpPr>
        <p:spPr>
          <a:xfrm>
            <a:off x="0" y="457200"/>
            <a:ext cx="5966790" cy="900545"/>
          </a:xfrm>
        </p:spPr>
        <p:txBody>
          <a:bodyPr/>
          <a:lstStyle/>
          <a:p>
            <a:r>
              <a:rPr lang="en-IE" dirty="0"/>
              <a:t>Resources &amp; Further Reading:</a:t>
            </a:r>
          </a:p>
        </p:txBody>
      </p:sp>
      <p:sp>
        <p:nvSpPr>
          <p:cNvPr id="3" name="Text Placeholder 2">
            <a:extLst>
              <a:ext uri="{FF2B5EF4-FFF2-40B4-BE49-F238E27FC236}">
                <a16:creationId xmlns:a16="http://schemas.microsoft.com/office/drawing/2014/main" id="{389FAF3F-478F-EDA5-41B8-19A6F48781BA}"/>
              </a:ext>
            </a:extLst>
          </p:cNvPr>
          <p:cNvSpPr>
            <a:spLocks noGrp="1"/>
          </p:cNvSpPr>
          <p:nvPr>
            <p:ph type="body" sz="quarter" idx="64"/>
          </p:nvPr>
        </p:nvSpPr>
        <p:spPr/>
        <p:txBody>
          <a:bodyPr/>
          <a:lstStyle/>
          <a:p>
            <a:pPr marL="285750" lvl="0" indent="-285750">
              <a:buFont typeface="Wingdings" panose="05000000000000000000" pitchFamily="2" charset="2"/>
              <a:buChar char="v"/>
            </a:pPr>
            <a:r>
              <a:rPr lang="en-IE" sz="1600" b="1" dirty="0"/>
              <a:t>Ethical Tourism Frameworks:</a:t>
            </a:r>
            <a:r>
              <a:rPr lang="en-IE" sz="1600" dirty="0"/>
              <a:t> Look at codes like </a:t>
            </a:r>
            <a:r>
              <a:rPr lang="en-IE" sz="1600" b="1" dirty="0"/>
              <a:t>UNWTO’s Ethical Tourism principles</a:t>
            </a:r>
            <a:r>
              <a:rPr lang="en-IE" sz="1600" dirty="0"/>
              <a:t> or organizations like </a:t>
            </a:r>
            <a:r>
              <a:rPr lang="en-IE" sz="1600" b="1" dirty="0"/>
              <a:t>ITE (Immersive Technology in Entertainment) Code of Ethics</a:t>
            </a:r>
            <a:r>
              <a:rPr lang="en-IE" sz="1600" dirty="0"/>
              <a:t>, if available. While broad, they reinforce thinking about cultural respect, sustainability, inclusivity. Even if not legally binding, aligning with these can elevate your project’s credibility. </a:t>
            </a:r>
          </a:p>
          <a:p>
            <a:pPr lvl="0"/>
            <a:endParaRPr lang="en-IE" sz="1600" dirty="0"/>
          </a:p>
          <a:p>
            <a:pPr lvl="0"/>
            <a:r>
              <a:rPr lang="en-IE" sz="1600" dirty="0"/>
              <a:t>For instance, being able to say “Our experience follows the principles of sustainable and ethical tourism” is a plus. Some of these frameworks might have specific tips for digital/immersive experiences as the field grows, so keep an eye out for updates and articles on “ethics of AR/VR” in tourism contexts. Being engaged in that conversation can make you a leader in your community for responsible innovation.</a:t>
            </a:r>
          </a:p>
          <a:p>
            <a:pPr marL="285750" indent="-285750">
              <a:buFont typeface="Wingdings" panose="05000000000000000000" pitchFamily="2" charset="2"/>
              <a:buChar char="v"/>
            </a:pPr>
            <a:endParaRPr lang="en-IE" sz="1600" dirty="0"/>
          </a:p>
        </p:txBody>
      </p:sp>
      <p:sp>
        <p:nvSpPr>
          <p:cNvPr id="4" name="Slide Number Placeholder 3">
            <a:extLst>
              <a:ext uri="{FF2B5EF4-FFF2-40B4-BE49-F238E27FC236}">
                <a16:creationId xmlns:a16="http://schemas.microsoft.com/office/drawing/2014/main" id="{CF6E5332-2CF3-F1EB-59BD-EDA3738F6C5A}"/>
              </a:ext>
            </a:extLst>
          </p:cNvPr>
          <p:cNvSpPr>
            <a:spLocks noGrp="1"/>
          </p:cNvSpPr>
          <p:nvPr>
            <p:ph type="sldNum" sz="quarter" idx="4"/>
          </p:nvPr>
        </p:nvSpPr>
        <p:spPr/>
        <p:txBody>
          <a:bodyPr/>
          <a:lstStyle/>
          <a:p>
            <a:fld id="{48F63A3B-78C7-47BE-AE5E-E10140E04643}" type="slidenum">
              <a:rPr lang="en-US" smtClean="0"/>
              <a:pPr/>
              <a:t>56</a:t>
            </a:fld>
            <a:endParaRPr lang="en-US" dirty="0"/>
          </a:p>
        </p:txBody>
      </p:sp>
    </p:spTree>
    <p:extLst>
      <p:ext uri="{BB962C8B-B14F-4D97-AF65-F5344CB8AC3E}">
        <p14:creationId xmlns:p14="http://schemas.microsoft.com/office/powerpoint/2010/main" val="13454053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12BF0F05-A7A9-1665-D106-9F417E3FC3E2}"/>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t="10367" b="10367"/>
          <a:stretch/>
        </p:blipFill>
        <p:spPr>
          <a:xfrm>
            <a:off x="0" y="483356"/>
            <a:ext cx="7559675" cy="7988968"/>
          </a:xfrm>
        </p:spPr>
      </p:pic>
      <p:pic>
        <p:nvPicPr>
          <p:cNvPr id="10" name="Picture 9">
            <a:extLst>
              <a:ext uri="{FF2B5EF4-FFF2-40B4-BE49-F238E27FC236}">
                <a16:creationId xmlns:a16="http://schemas.microsoft.com/office/drawing/2014/main" id="{F73A07B7-FB7E-9AF3-AAB9-ACCE01E1F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084" y="916167"/>
            <a:ext cx="3324611" cy="991873"/>
          </a:xfrm>
          <a:prstGeom prst="rect">
            <a:avLst/>
          </a:prstGeom>
        </p:spPr>
      </p:pic>
      <p:pic>
        <p:nvPicPr>
          <p:cNvPr id="15" name="Graphic 14">
            <a:extLst>
              <a:ext uri="{FF2B5EF4-FFF2-40B4-BE49-F238E27FC236}">
                <a16:creationId xmlns:a16="http://schemas.microsoft.com/office/drawing/2014/main" id="{74B0195B-D113-8C64-CA78-4ADAF0298C93}"/>
              </a:ext>
            </a:extLst>
          </p:cNvPr>
          <p:cNvPicPr>
            <a:picLocks noChangeAspect="1"/>
          </p:cNvPicPr>
          <p:nvPr/>
        </p:nvPicPr>
        <p:blipFill>
          <a:blip r:embed="rId4">
            <a:extLst>
              <a:ext uri="{96DAC541-7B7A-43D3-8B79-37D633B846F1}">
                <asvg:svgBlip xmlns:asvg="http://schemas.microsoft.com/office/drawing/2016/SVG/main" r:embed="rId5"/>
              </a:ext>
            </a:extLst>
          </a:blip>
          <a:srcRect l="38600" t="44996" r="34156" b="-2767"/>
          <a:stretch/>
        </p:blipFill>
        <p:spPr>
          <a:xfrm rot="10800000">
            <a:off x="4460875" y="6668028"/>
            <a:ext cx="3098800" cy="2673322"/>
          </a:xfrm>
          <a:prstGeom prst="rect">
            <a:avLst/>
          </a:prstGeom>
        </p:spPr>
      </p:pic>
      <p:grpSp>
        <p:nvGrpSpPr>
          <p:cNvPr id="2" name="Graphic 3">
            <a:extLst>
              <a:ext uri="{FF2B5EF4-FFF2-40B4-BE49-F238E27FC236}">
                <a16:creationId xmlns:a16="http://schemas.microsoft.com/office/drawing/2014/main" id="{1151618A-E0C9-7899-1183-D6D080A13024}"/>
              </a:ext>
            </a:extLst>
          </p:cNvPr>
          <p:cNvGrpSpPr/>
          <p:nvPr/>
        </p:nvGrpSpPr>
        <p:grpSpPr>
          <a:xfrm>
            <a:off x="1106185" y="8876521"/>
            <a:ext cx="452120" cy="452120"/>
            <a:chOff x="5337622" y="2665216"/>
            <a:chExt cx="850463" cy="850463"/>
          </a:xfrm>
        </p:grpSpPr>
        <p:sp>
          <p:nvSpPr>
            <p:cNvPr id="19" name="Freeform 18">
              <a:extLst>
                <a:ext uri="{FF2B5EF4-FFF2-40B4-BE49-F238E27FC236}">
                  <a16:creationId xmlns:a16="http://schemas.microsoft.com/office/drawing/2014/main" id="{9CCA3DA2-489B-C7CF-2D5B-FF5E77D76FEA}"/>
                </a:ext>
              </a:extLst>
            </p:cNvPr>
            <p:cNvSpPr/>
            <p:nvPr/>
          </p:nvSpPr>
          <p:spPr>
            <a:xfrm>
              <a:off x="5337622" y="2665216"/>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20" name="Graphic 3">
              <a:extLst>
                <a:ext uri="{FF2B5EF4-FFF2-40B4-BE49-F238E27FC236}">
                  <a16:creationId xmlns:a16="http://schemas.microsoft.com/office/drawing/2014/main" id="{35442BCF-B050-C1B3-FEAB-C40E9FFF891A}"/>
                </a:ext>
              </a:extLst>
            </p:cNvPr>
            <p:cNvGrpSpPr/>
            <p:nvPr/>
          </p:nvGrpSpPr>
          <p:grpSpPr>
            <a:xfrm>
              <a:off x="5495116" y="2822709"/>
              <a:ext cx="535476" cy="535477"/>
              <a:chOff x="5495116" y="2822709"/>
              <a:chExt cx="535476" cy="535477"/>
            </a:xfrm>
            <a:solidFill>
              <a:srgbClr val="FFFFFF"/>
            </a:solidFill>
          </p:grpSpPr>
          <p:sp>
            <p:nvSpPr>
              <p:cNvPr id="21" name="Freeform 20">
                <a:extLst>
                  <a:ext uri="{FF2B5EF4-FFF2-40B4-BE49-F238E27FC236}">
                    <a16:creationId xmlns:a16="http://schemas.microsoft.com/office/drawing/2014/main" id="{C851B148-0325-AADD-B238-99CF7CEA87AF}"/>
                  </a:ext>
                </a:extLst>
              </p:cNvPr>
              <p:cNvSpPr/>
              <p:nvPr/>
            </p:nvSpPr>
            <p:spPr>
              <a:xfrm>
                <a:off x="5495116" y="2822709"/>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D980F377-44CB-791C-6538-6B7EB9E2E0D9}"/>
                  </a:ext>
                </a:extLst>
              </p:cNvPr>
              <p:cNvSpPr/>
              <p:nvPr/>
            </p:nvSpPr>
            <p:spPr>
              <a:xfrm>
                <a:off x="5625520" y="2953113"/>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8B0E74E7-455D-24E3-ECFC-710883276068}"/>
                  </a:ext>
                </a:extLst>
              </p:cNvPr>
              <p:cNvSpPr/>
              <p:nvPr/>
            </p:nvSpPr>
            <p:spPr>
              <a:xfrm>
                <a:off x="5873729" y="291531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GB"/>
              </a:p>
            </p:txBody>
          </p:sp>
        </p:grpSp>
      </p:grpSp>
      <p:grpSp>
        <p:nvGrpSpPr>
          <p:cNvPr id="3" name="Graphic 3">
            <a:extLst>
              <a:ext uri="{FF2B5EF4-FFF2-40B4-BE49-F238E27FC236}">
                <a16:creationId xmlns:a16="http://schemas.microsoft.com/office/drawing/2014/main" id="{A43F227F-E3A4-4BA7-0490-C48AFDDEB008}"/>
              </a:ext>
            </a:extLst>
          </p:cNvPr>
          <p:cNvGrpSpPr/>
          <p:nvPr/>
        </p:nvGrpSpPr>
        <p:grpSpPr>
          <a:xfrm>
            <a:off x="2150125" y="8876521"/>
            <a:ext cx="452120" cy="452120"/>
            <a:chOff x="6381228" y="2665216"/>
            <a:chExt cx="850463" cy="850463"/>
          </a:xfrm>
        </p:grpSpPr>
        <p:sp>
          <p:nvSpPr>
            <p:cNvPr id="17" name="Freeform 16">
              <a:extLst>
                <a:ext uri="{FF2B5EF4-FFF2-40B4-BE49-F238E27FC236}">
                  <a16:creationId xmlns:a16="http://schemas.microsoft.com/office/drawing/2014/main" id="{4E21F3C5-1669-F48F-1851-D721CAA5BDE1}"/>
                </a:ext>
              </a:extLst>
            </p:cNvPr>
            <p:cNvSpPr/>
            <p:nvPr/>
          </p:nvSpPr>
          <p:spPr>
            <a:xfrm>
              <a:off x="6381228" y="2665216"/>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C77362"/>
            </a:solidFill>
            <a:ln w="6294"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B009257D-14F7-D453-BE77-77E93D4CF4E7}"/>
                </a:ext>
              </a:extLst>
            </p:cNvPr>
            <p:cNvSpPr/>
            <p:nvPr/>
          </p:nvSpPr>
          <p:spPr>
            <a:xfrm>
              <a:off x="6522342" y="2892006"/>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85CD4888-FDDF-5620-09D0-C8796EFD920D}"/>
              </a:ext>
            </a:extLst>
          </p:cNvPr>
          <p:cNvGrpSpPr/>
          <p:nvPr/>
        </p:nvGrpSpPr>
        <p:grpSpPr>
          <a:xfrm>
            <a:off x="1628155" y="8876521"/>
            <a:ext cx="452120" cy="452755"/>
            <a:chOff x="5859425" y="2665216"/>
            <a:chExt cx="850463" cy="851092"/>
          </a:xfrm>
        </p:grpSpPr>
        <p:sp>
          <p:nvSpPr>
            <p:cNvPr id="13" name="Freeform 12">
              <a:extLst>
                <a:ext uri="{FF2B5EF4-FFF2-40B4-BE49-F238E27FC236}">
                  <a16:creationId xmlns:a16="http://schemas.microsoft.com/office/drawing/2014/main" id="{DD0BF783-293D-1EFF-39B0-224C91901803}"/>
                </a:ext>
              </a:extLst>
            </p:cNvPr>
            <p:cNvSpPr/>
            <p:nvPr/>
          </p:nvSpPr>
          <p:spPr>
            <a:xfrm>
              <a:off x="5859425" y="2665216"/>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77362"/>
            </a:solidFill>
            <a:ln w="6294"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463DB67B-E1D6-028E-8506-934DA603D621}"/>
                </a:ext>
              </a:extLst>
            </p:cNvPr>
            <p:cNvSpPr/>
            <p:nvPr/>
          </p:nvSpPr>
          <p:spPr>
            <a:xfrm>
              <a:off x="6110154" y="2831528"/>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GB"/>
            </a:p>
          </p:txBody>
        </p:sp>
      </p:grpSp>
      <p:grpSp>
        <p:nvGrpSpPr>
          <p:cNvPr id="5" name="Group 4">
            <a:extLst>
              <a:ext uri="{FF2B5EF4-FFF2-40B4-BE49-F238E27FC236}">
                <a16:creationId xmlns:a16="http://schemas.microsoft.com/office/drawing/2014/main" id="{EA1A9FE4-5F57-06BB-EBB1-E7D77F60B931}"/>
              </a:ext>
            </a:extLst>
          </p:cNvPr>
          <p:cNvGrpSpPr/>
          <p:nvPr/>
        </p:nvGrpSpPr>
        <p:grpSpPr>
          <a:xfrm>
            <a:off x="584215" y="8876521"/>
            <a:ext cx="452120" cy="452120"/>
            <a:chOff x="4815819" y="2665216"/>
            <a:chExt cx="1074283" cy="1074283"/>
          </a:xfrm>
        </p:grpSpPr>
        <p:sp>
          <p:nvSpPr>
            <p:cNvPr id="7" name="Freeform 6">
              <a:extLst>
                <a:ext uri="{FF2B5EF4-FFF2-40B4-BE49-F238E27FC236}">
                  <a16:creationId xmlns:a16="http://schemas.microsoft.com/office/drawing/2014/main" id="{BBC9121E-A3B5-9533-7610-BA757826848A}"/>
                </a:ext>
              </a:extLst>
            </p:cNvPr>
            <p:cNvSpPr/>
            <p:nvPr/>
          </p:nvSpPr>
          <p:spPr>
            <a:xfrm>
              <a:off x="4815819" y="266521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8" name="Group 7">
              <a:extLst>
                <a:ext uri="{FF2B5EF4-FFF2-40B4-BE49-F238E27FC236}">
                  <a16:creationId xmlns:a16="http://schemas.microsoft.com/office/drawing/2014/main" id="{4C489DF8-0FC3-0A1F-5ECD-5A90C7D14D6D}"/>
                </a:ext>
              </a:extLst>
            </p:cNvPr>
            <p:cNvGrpSpPr/>
            <p:nvPr/>
          </p:nvGrpSpPr>
          <p:grpSpPr>
            <a:xfrm>
              <a:off x="5024442" y="2852774"/>
              <a:ext cx="685139" cy="655838"/>
              <a:chOff x="5024442" y="2852774"/>
              <a:chExt cx="685139" cy="655838"/>
            </a:xfrm>
          </p:grpSpPr>
          <p:sp>
            <p:nvSpPr>
              <p:cNvPr id="9" name="Freeform 8">
                <a:extLst>
                  <a:ext uri="{FF2B5EF4-FFF2-40B4-BE49-F238E27FC236}">
                    <a16:creationId xmlns:a16="http://schemas.microsoft.com/office/drawing/2014/main" id="{ED755B8D-53C5-6BEF-41BF-58585447892D}"/>
                  </a:ext>
                </a:extLst>
              </p:cNvPr>
              <p:cNvSpPr/>
              <p:nvPr/>
            </p:nvSpPr>
            <p:spPr>
              <a:xfrm>
                <a:off x="5261536" y="3055400"/>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9679AF51-1465-FFB7-844A-7E1F626C87DC}"/>
                  </a:ext>
                </a:extLst>
              </p:cNvPr>
              <p:cNvSpPr/>
              <p:nvPr/>
            </p:nvSpPr>
            <p:spPr>
              <a:xfrm>
                <a:off x="5033225" y="3066029"/>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78FC39D1-B6A9-73D4-C357-78356C324ADA}"/>
                  </a:ext>
                </a:extLst>
              </p:cNvPr>
              <p:cNvSpPr/>
              <p:nvPr/>
            </p:nvSpPr>
            <p:spPr>
              <a:xfrm>
                <a:off x="5024442" y="2852774"/>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GB"/>
              </a:p>
            </p:txBody>
          </p:sp>
        </p:grpSp>
      </p:grpSp>
      <p:sp>
        <p:nvSpPr>
          <p:cNvPr id="6" name="Text Placeholder 5">
            <a:extLst>
              <a:ext uri="{FF2B5EF4-FFF2-40B4-BE49-F238E27FC236}">
                <a16:creationId xmlns:a16="http://schemas.microsoft.com/office/drawing/2014/main" id="{086F7B0E-C504-7983-FEB7-BC59F871AD18}"/>
              </a:ext>
            </a:extLst>
          </p:cNvPr>
          <p:cNvSpPr>
            <a:spLocks noGrp="1"/>
          </p:cNvSpPr>
          <p:nvPr>
            <p:ph type="body" sz="quarter" idx="61"/>
          </p:nvPr>
        </p:nvSpPr>
        <p:spPr>
          <a:xfrm>
            <a:off x="2981739" y="7964830"/>
            <a:ext cx="4577936" cy="671785"/>
          </a:xfrm>
          <a:solidFill>
            <a:srgbClr val="B5B285"/>
          </a:solidFill>
        </p:spPr>
        <p:txBody>
          <a:bodyPr/>
          <a:lstStyle/>
          <a:p>
            <a:r>
              <a:rPr lang="en-US" b="0" dirty="0" err="1"/>
              <a:t>www.</a:t>
            </a:r>
            <a:r>
              <a:rPr lang="en-US" dirty="0" err="1"/>
              <a:t>uplifttourism</a:t>
            </a:r>
            <a:r>
              <a:rPr lang="en-US" b="0" dirty="0" err="1"/>
              <a:t>.eu</a:t>
            </a:r>
            <a:r>
              <a:rPr lang="en-US" b="0" dirty="0"/>
              <a:t> </a:t>
            </a:r>
          </a:p>
        </p:txBody>
      </p:sp>
    </p:spTree>
    <p:extLst>
      <p:ext uri="{BB962C8B-B14F-4D97-AF65-F5344CB8AC3E}">
        <p14:creationId xmlns:p14="http://schemas.microsoft.com/office/powerpoint/2010/main" val="17207142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CAF869BB00C244A8CB5B33EEAD0F71" ma:contentTypeVersion="13" ma:contentTypeDescription="Create a new document." ma:contentTypeScope="" ma:versionID="8114ca3b6126e50f00199d4540e857f4">
  <xsd:schema xmlns:xsd="http://www.w3.org/2001/XMLSchema" xmlns:xs="http://www.w3.org/2001/XMLSchema" xmlns:p="http://schemas.microsoft.com/office/2006/metadata/properties" xmlns:ns2="7ee6de51-e850-49fe-86f4-8f0b773bb6d0" xmlns:ns3="6894a4e2-b643-4120-b0bb-a67e511f89e2" targetNamespace="http://schemas.microsoft.com/office/2006/metadata/properties" ma:root="true" ma:fieldsID="77085ac5676ca58ca448d6abdc07567a" ns2:_="" ns3:_="">
    <xsd:import namespace="7ee6de51-e850-49fe-86f4-8f0b773bb6d0"/>
    <xsd:import namespace="6894a4e2-b643-4120-b0bb-a67e511f89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e6de51-e850-49fe-86f4-8f0b773bb6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a1d401-ac04-46f1-9878-c8838732bb8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94a4e2-b643-4120-b0bb-a67e511f89e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68fa0f5-afe0-46a9-9df1-2217c48143b3}" ma:internalName="TaxCatchAll" ma:showField="CatchAllData" ma:web="6894a4e2-b643-4120-b0bb-a67e511f89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ee6de51-e850-49fe-86f4-8f0b773bb6d0">
      <Terms xmlns="http://schemas.microsoft.com/office/infopath/2007/PartnerControls"/>
    </lcf76f155ced4ddcb4097134ff3c332f>
    <TaxCatchAll xmlns="6894a4e2-b643-4120-b0bb-a67e511f89e2" xsi:nil="true"/>
  </documentManagement>
</p:properties>
</file>

<file path=customXml/itemProps1.xml><?xml version="1.0" encoding="utf-8"?>
<ds:datastoreItem xmlns:ds="http://schemas.openxmlformats.org/officeDocument/2006/customXml" ds:itemID="{851FE62C-A0A7-42D0-BB78-5EB3878E0EFA}"/>
</file>

<file path=customXml/itemProps2.xml><?xml version="1.0" encoding="utf-8"?>
<ds:datastoreItem xmlns:ds="http://schemas.openxmlformats.org/officeDocument/2006/customXml" ds:itemID="{2B12C1FE-0B4A-4664-8D25-0CD05BA08598}"/>
</file>

<file path=customXml/itemProps3.xml><?xml version="1.0" encoding="utf-8"?>
<ds:datastoreItem xmlns:ds="http://schemas.openxmlformats.org/officeDocument/2006/customXml" ds:itemID="{93EBEA7E-A1B9-467C-8CC5-3595712CECB1}"/>
</file>

<file path=docProps/app.xml><?xml version="1.0" encoding="utf-8"?>
<Properties xmlns="http://schemas.openxmlformats.org/officeDocument/2006/extended-properties" xmlns:vt="http://schemas.openxmlformats.org/officeDocument/2006/docPropsVTypes">
  <Template>Office Theme</Template>
  <TotalTime>7746</TotalTime>
  <Words>10549</Words>
  <Application>Microsoft Office PowerPoint</Application>
  <PresentationFormat>Custom</PresentationFormat>
  <Paragraphs>1100</Paragraphs>
  <Slides>57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Laura Magan (MMS,Ireland)</cp:lastModifiedBy>
  <cp:revision>326</cp:revision>
  <dcterms:created xsi:type="dcterms:W3CDTF">2018-08-04T19:06:08Z</dcterms:created>
  <dcterms:modified xsi:type="dcterms:W3CDTF">2026-03-06T17:23:56Z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0x0101004FCAF869BB00C244A8CB5B33EEAD0F71</vt:lpwstr>
  </property>
</Properties>
</file>