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57"/>
  </p:notesMasterIdLst>
  <p:sldIdLst>
    <p:sldId id="1596" r:id="rId2"/>
    <p:sldId id="4534" r:id="rId3"/>
    <p:sldId id="4535" r:id="rId4"/>
    <p:sldId id="739" r:id="rId5"/>
    <p:sldId id="774" r:id="rId6"/>
    <p:sldId id="1599" r:id="rId7"/>
    <p:sldId id="1602" r:id="rId8"/>
    <p:sldId id="1600" r:id="rId9"/>
    <p:sldId id="4430" r:id="rId10"/>
    <p:sldId id="260" r:id="rId11"/>
    <p:sldId id="263" r:id="rId12"/>
    <p:sldId id="4531" r:id="rId13"/>
    <p:sldId id="4445" r:id="rId14"/>
    <p:sldId id="4456" r:id="rId15"/>
    <p:sldId id="4448" r:id="rId16"/>
    <p:sldId id="4449" r:id="rId17"/>
    <p:sldId id="4450" r:id="rId18"/>
    <p:sldId id="4441" r:id="rId19"/>
    <p:sldId id="4442" r:id="rId20"/>
    <p:sldId id="756" r:id="rId21"/>
    <p:sldId id="4435" r:id="rId22"/>
    <p:sldId id="4532" r:id="rId23"/>
    <p:sldId id="4528" r:id="rId24"/>
    <p:sldId id="4471" r:id="rId25"/>
    <p:sldId id="4474" r:id="rId26"/>
    <p:sldId id="4486" r:id="rId27"/>
    <p:sldId id="4485" r:id="rId28"/>
    <p:sldId id="4443" r:id="rId29"/>
    <p:sldId id="4461" r:id="rId30"/>
    <p:sldId id="4431" r:id="rId31"/>
    <p:sldId id="4460" r:id="rId32"/>
    <p:sldId id="4451" r:id="rId33"/>
    <p:sldId id="4454" r:id="rId34"/>
    <p:sldId id="4439" r:id="rId35"/>
    <p:sldId id="4434" r:id="rId36"/>
    <p:sldId id="4446" r:id="rId37"/>
    <p:sldId id="4522" r:id="rId38"/>
    <p:sldId id="4521" r:id="rId39"/>
    <p:sldId id="4533" r:id="rId40"/>
    <p:sldId id="4529" r:id="rId41"/>
    <p:sldId id="4487" r:id="rId42"/>
    <p:sldId id="4497" r:id="rId43"/>
    <p:sldId id="4508" r:id="rId44"/>
    <p:sldId id="4492" r:id="rId45"/>
    <p:sldId id="4501" r:id="rId46"/>
    <p:sldId id="4502" r:id="rId47"/>
    <p:sldId id="4503" r:id="rId48"/>
    <p:sldId id="1346" r:id="rId49"/>
    <p:sldId id="4499" r:id="rId50"/>
    <p:sldId id="4526" r:id="rId51"/>
    <p:sldId id="4510" r:id="rId52"/>
    <p:sldId id="4509" r:id="rId53"/>
    <p:sldId id="4527" r:id="rId54"/>
    <p:sldId id="1601" r:id="rId55"/>
    <p:sldId id="1598" r:id="rId5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69395"/>
    <a:srgbClr val="C77362"/>
    <a:srgbClr val="F0EFE8"/>
    <a:srgbClr val="E7E6D9"/>
    <a:srgbClr val="53705E"/>
    <a:srgbClr val="B5B285"/>
    <a:srgbClr val="75504C"/>
    <a:srgbClr val="D8ECEC"/>
    <a:srgbClr val="B6DBDC"/>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78" autoAdjust="0"/>
    <p:restoredTop sz="96247" autoAdjust="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3/19/2026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6465EA-60E3-4E52-AD0F-404645730662}"/>
              </a:ext>
            </a:extLst>
          </p:cNvPr>
          <p:cNvSpPr>
            <a:spLocks noGrp="1"/>
          </p:cNvSpPr>
          <p:nvPr>
            <p:ph type="pic" sz="quarter" idx="10"/>
          </p:nvPr>
        </p:nvSpPr>
        <p:spPr>
          <a:xfrm>
            <a:off x="-1" y="1139687"/>
            <a:ext cx="6038129" cy="8336851"/>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
            <a:extLst>
              <a:ext uri="{FF2B5EF4-FFF2-40B4-BE49-F238E27FC236}">
                <a16:creationId xmlns:a16="http://schemas.microsoft.com/office/drawing/2014/main" id="{E583B441-9BCB-3D5F-54E3-4955EB3D8056}"/>
              </a:ext>
            </a:extLst>
          </p:cNvPr>
          <p:cNvSpPr>
            <a:spLocks noGrp="1"/>
          </p:cNvSpPr>
          <p:nvPr>
            <p:ph type="body" sz="quarter" idx="14" hasCustomPrompt="1"/>
          </p:nvPr>
        </p:nvSpPr>
        <p:spPr>
          <a:xfrm>
            <a:off x="3101495" y="7360908"/>
            <a:ext cx="2936634" cy="2902226"/>
          </a:xfrm>
          <a:prstGeom prst="rect">
            <a:avLst/>
          </a:prstGeom>
          <a:effectLst>
            <a:glow rad="127000">
              <a:srgbClr val="414141"/>
            </a:glow>
          </a:effectLst>
        </p:spPr>
        <p:txBody>
          <a:bodyPr>
            <a:noAutofit/>
          </a:bodyPr>
          <a:lstStyle>
            <a:lvl1pPr marL="0" indent="0" algn="l">
              <a:buNone/>
              <a:defRPr sz="20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7" name="Text Placeholder 32">
            <a:extLst>
              <a:ext uri="{FF2B5EF4-FFF2-40B4-BE49-F238E27FC236}">
                <a16:creationId xmlns:a16="http://schemas.microsoft.com/office/drawing/2014/main" id="{692B6DE6-7B88-79B4-E5BA-DAD5F4B093B5}"/>
              </a:ext>
            </a:extLst>
          </p:cNvPr>
          <p:cNvSpPr>
            <a:spLocks noGrp="1"/>
          </p:cNvSpPr>
          <p:nvPr>
            <p:ph type="body" sz="quarter" idx="61" hasCustomPrompt="1"/>
          </p:nvPr>
        </p:nvSpPr>
        <p:spPr>
          <a:xfrm>
            <a:off x="3433305" y="2659119"/>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ABOUT US</a:t>
            </a:r>
          </a:p>
        </p:txBody>
      </p:sp>
      <p:sp>
        <p:nvSpPr>
          <p:cNvPr id="8" name="Slide Number Placeholder 5">
            <a:extLst>
              <a:ext uri="{FF2B5EF4-FFF2-40B4-BE49-F238E27FC236}">
                <a16:creationId xmlns:a16="http://schemas.microsoft.com/office/drawing/2014/main" id="{1F13C19F-5F7F-1C03-101F-828B75C3E95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22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65407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Quote/Statement 05">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4D3998C-B1E9-496B-B411-EE18A5F59AC3}"/>
              </a:ext>
            </a:extLst>
          </p:cNvPr>
          <p:cNvSpPr>
            <a:spLocks noGrp="1"/>
          </p:cNvSpPr>
          <p:nvPr>
            <p:ph type="pic" sz="quarter" idx="12"/>
          </p:nvPr>
        </p:nvSpPr>
        <p:spPr>
          <a:xfrm>
            <a:off x="776964" y="1"/>
            <a:ext cx="6005748" cy="7408506"/>
          </a:xfrm>
          <a:custGeom>
            <a:avLst/>
            <a:gdLst>
              <a:gd name="connsiteX0" fmla="*/ 0 w 10896612"/>
              <a:gd name="connsiteY0" fmla="*/ 0 h 15709232"/>
              <a:gd name="connsiteX1" fmla="*/ 10896612 w 10896612"/>
              <a:gd name="connsiteY1" fmla="*/ 0 h 15709232"/>
              <a:gd name="connsiteX2" fmla="*/ 10896612 w 10896612"/>
              <a:gd name="connsiteY2" fmla="*/ 15709232 h 15709232"/>
              <a:gd name="connsiteX3" fmla="*/ 0 w 10896612"/>
              <a:gd name="connsiteY3" fmla="*/ 15709232 h 15709232"/>
            </a:gdLst>
            <a:ahLst/>
            <a:cxnLst>
              <a:cxn ang="0">
                <a:pos x="connsiteX0" y="connsiteY0"/>
              </a:cxn>
              <a:cxn ang="0">
                <a:pos x="connsiteX1" y="connsiteY1"/>
              </a:cxn>
              <a:cxn ang="0">
                <a:pos x="connsiteX2" y="connsiteY2"/>
              </a:cxn>
              <a:cxn ang="0">
                <a:pos x="connsiteX3" y="connsiteY3"/>
              </a:cxn>
            </a:cxnLst>
            <a:rect l="l" t="t" r="r" b="b"/>
            <a:pathLst>
              <a:path w="10896612" h="15709232">
                <a:moveTo>
                  <a:pt x="0" y="0"/>
                </a:moveTo>
                <a:lnTo>
                  <a:pt x="10896612" y="0"/>
                </a:lnTo>
                <a:lnTo>
                  <a:pt x="10896612" y="15709232"/>
                </a:lnTo>
                <a:lnTo>
                  <a:pt x="0" y="1570923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Slide Number Placeholder 5">
            <a:extLst>
              <a:ext uri="{FF2B5EF4-FFF2-40B4-BE49-F238E27FC236}">
                <a16:creationId xmlns:a16="http://schemas.microsoft.com/office/drawing/2014/main" id="{9618708F-BE19-F469-1DF8-53C4A64B68DD}"/>
              </a:ext>
            </a:extLst>
          </p:cNvPr>
          <p:cNvSpPr>
            <a:spLocks noGrp="1"/>
          </p:cNvSpPr>
          <p:nvPr>
            <p:ph type="sldNum" sz="quarter" idx="4"/>
          </p:nvPr>
        </p:nvSpPr>
        <p:spPr>
          <a:xfrm>
            <a:off x="7030923" y="10219096"/>
            <a:ext cx="372588" cy="363596"/>
          </a:xfrm>
          <a:prstGeom prst="rect">
            <a:avLst/>
          </a:prstGeom>
        </p:spPr>
        <p:txBody>
          <a:bodyPr vert="horz" lIns="91440" tIns="45720" rIns="91440" bIns="45720" rtlCol="0" anchor="ctr"/>
          <a:lstStyle>
            <a:lvl1pPr algn="r">
              <a:defRPr sz="816">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 name="Text Placeholder 32">
            <a:extLst>
              <a:ext uri="{FF2B5EF4-FFF2-40B4-BE49-F238E27FC236}">
                <a16:creationId xmlns:a16="http://schemas.microsoft.com/office/drawing/2014/main" id="{84576467-27FF-7CE6-2D5E-6801623C4187}"/>
              </a:ext>
            </a:extLst>
          </p:cNvPr>
          <p:cNvSpPr>
            <a:spLocks noGrp="1"/>
          </p:cNvSpPr>
          <p:nvPr>
            <p:ph type="body" sz="quarter" idx="13" hasCustomPrompt="1"/>
          </p:nvPr>
        </p:nvSpPr>
        <p:spPr>
          <a:xfrm>
            <a:off x="1888208" y="7814009"/>
            <a:ext cx="3783257" cy="1535264"/>
          </a:xfrm>
          <a:prstGeom prst="rect">
            <a:avLst/>
          </a:prstGeom>
        </p:spPr>
        <p:txBody>
          <a:bodyPr>
            <a:noAutofit/>
          </a:bodyPr>
          <a:lstStyle>
            <a:lvl1pPr marL="0" indent="0" algn="ctr">
              <a:lnSpc>
                <a:spcPts val="1796"/>
              </a:lnSpc>
              <a:spcBef>
                <a:spcPts val="0"/>
              </a:spcBef>
              <a:buNone/>
              <a:defRPr sz="1724" b="1" i="0">
                <a:solidFill>
                  <a:srgbClr val="53705E"/>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QUOTE HERE</a:t>
            </a:r>
          </a:p>
          <a:p>
            <a:pPr lvl="0"/>
            <a:endParaRPr lang="en-US" dirty="0"/>
          </a:p>
        </p:txBody>
      </p:sp>
      <p:sp>
        <p:nvSpPr>
          <p:cNvPr id="5" name="Text Placeholder 32">
            <a:extLst>
              <a:ext uri="{FF2B5EF4-FFF2-40B4-BE49-F238E27FC236}">
                <a16:creationId xmlns:a16="http://schemas.microsoft.com/office/drawing/2014/main" id="{EC82C51D-9EE5-D630-FD37-670FC8E21CD5}"/>
              </a:ext>
            </a:extLst>
          </p:cNvPr>
          <p:cNvSpPr>
            <a:spLocks noGrp="1"/>
          </p:cNvSpPr>
          <p:nvPr>
            <p:ph type="body" sz="quarter" idx="14" hasCustomPrompt="1"/>
          </p:nvPr>
        </p:nvSpPr>
        <p:spPr>
          <a:xfrm>
            <a:off x="1888208" y="9649504"/>
            <a:ext cx="3783257" cy="508311"/>
          </a:xfrm>
          <a:prstGeom prst="rect">
            <a:avLst/>
          </a:prstGeom>
        </p:spPr>
        <p:txBody>
          <a:bodyPr>
            <a:noAutofit/>
          </a:bodyPr>
          <a:lstStyle>
            <a:lvl1pPr marL="0" indent="0" algn="ctr">
              <a:lnSpc>
                <a:spcPts val="1796"/>
              </a:lnSpc>
              <a:spcBef>
                <a:spcPts val="0"/>
              </a:spcBef>
              <a:buNone/>
              <a:defRPr sz="1200" b="0" i="0">
                <a:solidFill>
                  <a:srgbClr val="000000"/>
                </a:solidFill>
                <a:latin typeface="Calibri" panose="020F050202020403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954297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208294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19/03/2026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a:t>
            </a:fld>
            <a:endParaRPr lang="fr-FR"/>
          </a:p>
        </p:txBody>
      </p:sp>
    </p:spTree>
    <p:extLst>
      <p:ext uri="{BB962C8B-B14F-4D97-AF65-F5344CB8AC3E}">
        <p14:creationId xmlns:p14="http://schemas.microsoft.com/office/powerpoint/2010/main" val="3991227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ur Partner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2B7E6B-0720-6345-A05A-34E5A9C4B652}"/>
              </a:ext>
            </a:extLst>
          </p:cNvPr>
          <p:cNvSpPr/>
          <p:nvPr userDrawn="1"/>
        </p:nvSpPr>
        <p:spPr>
          <a:xfrm>
            <a:off x="10633" y="569276"/>
            <a:ext cx="7559676" cy="4776630"/>
          </a:xfrm>
          <a:prstGeom prst="rect">
            <a:avLst/>
          </a:prstGeom>
          <a:solidFill>
            <a:srgbClr val="62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a:p>
        </p:txBody>
      </p:sp>
      <p:sp>
        <p:nvSpPr>
          <p:cNvPr id="4" name="Text Placeholder 32">
            <a:extLst>
              <a:ext uri="{FF2B5EF4-FFF2-40B4-BE49-F238E27FC236}">
                <a16:creationId xmlns:a16="http://schemas.microsoft.com/office/drawing/2014/main" id="{0534275F-7659-E01C-2409-381FF54C1288}"/>
              </a:ext>
            </a:extLst>
          </p:cNvPr>
          <p:cNvSpPr>
            <a:spLocks noGrp="1"/>
          </p:cNvSpPr>
          <p:nvPr>
            <p:ph type="body" sz="quarter" idx="54" hasCustomPrompt="1"/>
          </p:nvPr>
        </p:nvSpPr>
        <p:spPr>
          <a:xfrm>
            <a:off x="418245"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 name="Text Placeholder 32">
            <a:extLst>
              <a:ext uri="{FF2B5EF4-FFF2-40B4-BE49-F238E27FC236}">
                <a16:creationId xmlns:a16="http://schemas.microsoft.com/office/drawing/2014/main" id="{D82A152E-2DDC-65A5-BF48-CB58BD8D3685}"/>
              </a:ext>
            </a:extLst>
          </p:cNvPr>
          <p:cNvSpPr>
            <a:spLocks noGrp="1"/>
          </p:cNvSpPr>
          <p:nvPr>
            <p:ph type="body" sz="quarter" idx="55" hasCustomPrompt="1"/>
          </p:nvPr>
        </p:nvSpPr>
        <p:spPr>
          <a:xfrm>
            <a:off x="263109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6" name="Text Placeholder 32">
            <a:extLst>
              <a:ext uri="{FF2B5EF4-FFF2-40B4-BE49-F238E27FC236}">
                <a16:creationId xmlns:a16="http://schemas.microsoft.com/office/drawing/2014/main" id="{F84ACBD1-C9C1-C09F-418B-0773E8FA8A82}"/>
              </a:ext>
            </a:extLst>
          </p:cNvPr>
          <p:cNvSpPr>
            <a:spLocks noGrp="1"/>
          </p:cNvSpPr>
          <p:nvPr>
            <p:ph type="body" sz="quarter" idx="56" hasCustomPrompt="1"/>
          </p:nvPr>
        </p:nvSpPr>
        <p:spPr>
          <a:xfrm>
            <a:off x="488661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0" name="Text Placeholder 32">
            <a:extLst>
              <a:ext uri="{FF2B5EF4-FFF2-40B4-BE49-F238E27FC236}">
                <a16:creationId xmlns:a16="http://schemas.microsoft.com/office/drawing/2014/main" id="{E1FAE325-3B9F-FE12-A317-CAA1BCD2FBFF}"/>
              </a:ext>
            </a:extLst>
          </p:cNvPr>
          <p:cNvSpPr>
            <a:spLocks noGrp="1"/>
          </p:cNvSpPr>
          <p:nvPr>
            <p:ph type="body" sz="quarter" idx="57" hasCustomPrompt="1"/>
          </p:nvPr>
        </p:nvSpPr>
        <p:spPr>
          <a:xfrm>
            <a:off x="412149"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1" name="Text Placeholder 32">
            <a:extLst>
              <a:ext uri="{FF2B5EF4-FFF2-40B4-BE49-F238E27FC236}">
                <a16:creationId xmlns:a16="http://schemas.microsoft.com/office/drawing/2014/main" id="{1F9DE487-640B-89E4-5E07-CEC6D659DEED}"/>
              </a:ext>
            </a:extLst>
          </p:cNvPr>
          <p:cNvSpPr>
            <a:spLocks noGrp="1"/>
          </p:cNvSpPr>
          <p:nvPr>
            <p:ph type="body" sz="quarter" idx="58" hasCustomPrompt="1"/>
          </p:nvPr>
        </p:nvSpPr>
        <p:spPr>
          <a:xfrm>
            <a:off x="262499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5" name="Text Placeholder 32">
            <a:extLst>
              <a:ext uri="{FF2B5EF4-FFF2-40B4-BE49-F238E27FC236}">
                <a16:creationId xmlns:a16="http://schemas.microsoft.com/office/drawing/2014/main" id="{3D060FB3-D6E0-CAFD-281F-41067A974E3C}"/>
              </a:ext>
            </a:extLst>
          </p:cNvPr>
          <p:cNvSpPr>
            <a:spLocks noGrp="1"/>
          </p:cNvSpPr>
          <p:nvPr>
            <p:ph type="body" sz="quarter" idx="59" hasCustomPrompt="1"/>
          </p:nvPr>
        </p:nvSpPr>
        <p:spPr>
          <a:xfrm>
            <a:off x="488051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2" name="Slide Number Placeholder 5">
            <a:extLst>
              <a:ext uri="{FF2B5EF4-FFF2-40B4-BE49-F238E27FC236}">
                <a16:creationId xmlns:a16="http://schemas.microsoft.com/office/drawing/2014/main" id="{8C6E4026-EEE7-2190-2BC7-834540BDC3D1}"/>
              </a:ext>
            </a:extLst>
          </p:cNvPr>
          <p:cNvSpPr txBox="1">
            <a:spLocks/>
          </p:cNvSpPr>
          <p:nvPr userDrawn="1"/>
        </p:nvSpPr>
        <p:spPr>
          <a:xfrm>
            <a:off x="6958892" y="5485467"/>
            <a:ext cx="473489" cy="311567"/>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bg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solidFill>
                  <a:srgbClr val="292668"/>
                </a:solidFill>
              </a:rPr>
              <a:pPr/>
              <a:t>‹#›</a:t>
            </a:fld>
            <a:endParaRPr lang="fr-CA">
              <a:solidFill>
                <a:srgbClr val="292668"/>
              </a:solidFill>
            </a:endParaRPr>
          </a:p>
        </p:txBody>
      </p:sp>
      <p:sp>
        <p:nvSpPr>
          <p:cNvPr id="55" name="Rectangle 54">
            <a:extLst>
              <a:ext uri="{FF2B5EF4-FFF2-40B4-BE49-F238E27FC236}">
                <a16:creationId xmlns:a16="http://schemas.microsoft.com/office/drawing/2014/main" id="{2A7E5D89-3037-32BB-776F-6DEDA1B6C756}"/>
              </a:ext>
            </a:extLst>
          </p:cNvPr>
          <p:cNvSpPr/>
          <p:nvPr userDrawn="1"/>
        </p:nvSpPr>
        <p:spPr>
          <a:xfrm>
            <a:off x="7523817" y="-143434"/>
            <a:ext cx="1144164" cy="1083524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277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uter Screen">
    <p:spTree>
      <p:nvGrpSpPr>
        <p:cNvPr id="1" name=""/>
        <p:cNvGrpSpPr/>
        <p:nvPr/>
      </p:nvGrpSpPr>
      <p:grpSpPr>
        <a:xfrm>
          <a:off x="0" y="0"/>
          <a:ext cx="0" cy="0"/>
          <a:chOff x="0" y="0"/>
          <a:chExt cx="0" cy="0"/>
        </a:xfrm>
      </p:grpSpPr>
      <p:sp>
        <p:nvSpPr>
          <p:cNvPr id="4" name="Text Placeholder 32">
            <a:extLst>
              <a:ext uri="{FF2B5EF4-FFF2-40B4-BE49-F238E27FC236}">
                <a16:creationId xmlns:a16="http://schemas.microsoft.com/office/drawing/2014/main" id="{63767E77-1CEF-9202-3571-96DD03F27B10}"/>
              </a:ext>
            </a:extLst>
          </p:cNvPr>
          <p:cNvSpPr>
            <a:spLocks noGrp="1"/>
          </p:cNvSpPr>
          <p:nvPr>
            <p:ph type="body" sz="quarter" idx="35" hasCustomPrompt="1"/>
          </p:nvPr>
        </p:nvSpPr>
        <p:spPr>
          <a:xfrm>
            <a:off x="549361" y="3070915"/>
            <a:ext cx="6230073" cy="2336341"/>
          </a:xfrm>
          <a:prstGeom prst="rect">
            <a:avLst/>
          </a:prstGeom>
        </p:spPr>
        <p:txBody>
          <a:bodyPr numCol="2" spcCol="288000" anchor="t">
            <a:noAutofit/>
          </a:bodyPr>
          <a:lstStyle>
            <a:lvl1pPr marL="0" indent="0" algn="just">
              <a:lnSpc>
                <a:spcPts val="1283"/>
              </a:lnSpc>
              <a:spcBef>
                <a:spcPts val="0"/>
              </a:spcBef>
              <a:buNone/>
              <a:defRPr sz="1167" b="0" i="0">
                <a:solidFill>
                  <a:srgbClr val="293B60"/>
                </a:solidFill>
                <a:latin typeface="Calibri" panose="020F0502020204030204" pitchFamily="34" charset="0"/>
                <a:cs typeface="Calibri" panose="020F0502020204030204" pitchFamily="34" charset="0"/>
              </a:defRPr>
            </a:lvl1pPr>
            <a:lvl2pPr marL="367477" indent="0">
              <a:buNone/>
              <a:defRPr sz="3110">
                <a:solidFill>
                  <a:srgbClr val="011E3B"/>
                </a:solidFill>
                <a:latin typeface="Montserrat" pitchFamily="2" charset="77"/>
              </a:defRPr>
            </a:lvl2pPr>
            <a:lvl3pPr marL="734952" indent="0">
              <a:buNone/>
              <a:defRPr sz="3110">
                <a:solidFill>
                  <a:srgbClr val="011E3B"/>
                </a:solidFill>
                <a:latin typeface="Montserrat" pitchFamily="2" charset="77"/>
              </a:defRPr>
            </a:lvl3pPr>
            <a:lvl4pPr marL="1102431" indent="0">
              <a:buNone/>
              <a:defRPr sz="3110">
                <a:solidFill>
                  <a:srgbClr val="011E3B"/>
                </a:solidFill>
                <a:latin typeface="Montserrat" pitchFamily="2" charset="77"/>
              </a:defRPr>
            </a:lvl4pPr>
            <a:lvl5pPr marL="1469907" indent="0">
              <a:buNone/>
              <a:defRPr sz="3110">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5" name="Text Placeholder 32">
            <a:extLst>
              <a:ext uri="{FF2B5EF4-FFF2-40B4-BE49-F238E27FC236}">
                <a16:creationId xmlns:a16="http://schemas.microsoft.com/office/drawing/2014/main" id="{E6567530-1A37-B754-0D43-941E2059EBFF}"/>
              </a:ext>
            </a:extLst>
          </p:cNvPr>
          <p:cNvSpPr>
            <a:spLocks noGrp="1"/>
          </p:cNvSpPr>
          <p:nvPr>
            <p:ph type="body" sz="quarter" idx="36" hasCustomPrompt="1"/>
          </p:nvPr>
        </p:nvSpPr>
        <p:spPr>
          <a:xfrm>
            <a:off x="549361" y="708897"/>
            <a:ext cx="6230073" cy="1043682"/>
          </a:xfrm>
          <a:prstGeom prst="rect">
            <a:avLst/>
          </a:prstGeom>
        </p:spPr>
        <p:txBody>
          <a:bodyPr>
            <a:noAutofit/>
          </a:bodyPr>
          <a:lstStyle>
            <a:lvl1pPr marL="0" indent="0" algn="l">
              <a:lnSpc>
                <a:spcPts val="3014"/>
              </a:lnSpc>
              <a:spcBef>
                <a:spcPts val="0"/>
              </a:spcBef>
              <a:buNone/>
              <a:defRPr sz="2917" b="1" i="0">
                <a:solidFill>
                  <a:srgbClr val="F05323"/>
                </a:solidFill>
                <a:latin typeface="Calibri" panose="020F0502020204030204" pitchFamily="34" charset="0"/>
                <a:cs typeface="Poppins SemiBold" pitchFamily="2" charset="77"/>
              </a:defRPr>
            </a:lvl1pPr>
            <a:lvl2pPr marL="367477" indent="0">
              <a:buNone/>
              <a:defRPr sz="3110">
                <a:solidFill>
                  <a:srgbClr val="011E3B"/>
                </a:solidFill>
                <a:latin typeface="Montserrat" pitchFamily="2" charset="77"/>
              </a:defRPr>
            </a:lvl2pPr>
            <a:lvl3pPr marL="734952" indent="0">
              <a:buNone/>
              <a:defRPr sz="3110">
                <a:solidFill>
                  <a:srgbClr val="011E3B"/>
                </a:solidFill>
                <a:latin typeface="Montserrat" pitchFamily="2" charset="77"/>
              </a:defRPr>
            </a:lvl3pPr>
            <a:lvl4pPr marL="1102431" indent="0">
              <a:buNone/>
              <a:defRPr sz="3110">
                <a:solidFill>
                  <a:srgbClr val="011E3B"/>
                </a:solidFill>
                <a:latin typeface="Montserrat" pitchFamily="2" charset="77"/>
              </a:defRPr>
            </a:lvl4pPr>
            <a:lvl5pPr marL="1469907" indent="0">
              <a:buNone/>
              <a:defRPr sz="3110">
                <a:solidFill>
                  <a:srgbClr val="011E3B"/>
                </a:solidFill>
                <a:latin typeface="Montserrat" pitchFamily="2" charset="77"/>
              </a:defRPr>
            </a:lvl5pPr>
          </a:lstStyle>
          <a:p>
            <a:pPr lvl="0"/>
            <a:r>
              <a:rPr lang="en-GB" dirty="0"/>
              <a:t>Title Heading</a:t>
            </a:r>
            <a:endParaRPr lang="en-US" dirty="0"/>
          </a:p>
        </p:txBody>
      </p:sp>
      <p:sp>
        <p:nvSpPr>
          <p:cNvPr id="6" name="Text Placeholder 32">
            <a:extLst>
              <a:ext uri="{FF2B5EF4-FFF2-40B4-BE49-F238E27FC236}">
                <a16:creationId xmlns:a16="http://schemas.microsoft.com/office/drawing/2014/main" id="{5158EA82-1307-3FF8-240E-FE41BAAC6F20}"/>
              </a:ext>
            </a:extLst>
          </p:cNvPr>
          <p:cNvSpPr>
            <a:spLocks noGrp="1"/>
          </p:cNvSpPr>
          <p:nvPr>
            <p:ph type="body" sz="quarter" idx="37" hasCustomPrompt="1"/>
          </p:nvPr>
        </p:nvSpPr>
        <p:spPr>
          <a:xfrm>
            <a:off x="549361" y="1889906"/>
            <a:ext cx="6230073" cy="1043682"/>
          </a:xfrm>
          <a:prstGeom prst="rect">
            <a:avLst/>
          </a:prstGeom>
        </p:spPr>
        <p:txBody>
          <a:bodyPr numCol="1" spcCol="288000" anchor="t">
            <a:noAutofit/>
          </a:bodyPr>
          <a:lstStyle>
            <a:lvl1pPr marL="0" indent="0" algn="just">
              <a:lnSpc>
                <a:spcPts val="1906"/>
              </a:lnSpc>
              <a:spcBef>
                <a:spcPts val="0"/>
              </a:spcBef>
              <a:buNone/>
              <a:defRPr sz="1750" b="0" i="0">
                <a:solidFill>
                  <a:srgbClr val="293B60"/>
                </a:solidFill>
                <a:latin typeface="Calibri" panose="020F0502020204030204" pitchFamily="34" charset="0"/>
                <a:cs typeface="Calibri" panose="020F0502020204030204" pitchFamily="34" charset="0"/>
              </a:defRPr>
            </a:lvl1pPr>
            <a:lvl2pPr marL="367477" indent="0">
              <a:buNone/>
              <a:defRPr sz="3110">
                <a:solidFill>
                  <a:srgbClr val="011E3B"/>
                </a:solidFill>
                <a:latin typeface="Montserrat" pitchFamily="2" charset="77"/>
              </a:defRPr>
            </a:lvl2pPr>
            <a:lvl3pPr marL="734952" indent="0">
              <a:buNone/>
              <a:defRPr sz="3110">
                <a:solidFill>
                  <a:srgbClr val="011E3B"/>
                </a:solidFill>
                <a:latin typeface="Montserrat" pitchFamily="2" charset="77"/>
              </a:defRPr>
            </a:lvl3pPr>
            <a:lvl4pPr marL="1102431" indent="0">
              <a:buNone/>
              <a:defRPr sz="3110">
                <a:solidFill>
                  <a:srgbClr val="011E3B"/>
                </a:solidFill>
                <a:latin typeface="Montserrat" pitchFamily="2" charset="77"/>
              </a:defRPr>
            </a:lvl4pPr>
            <a:lvl5pPr marL="1469907" indent="0">
              <a:buNone/>
              <a:defRPr sz="3110">
                <a:solidFill>
                  <a:srgbClr val="011E3B"/>
                </a:solidFill>
                <a:latin typeface="Montserrat" pitchFamily="2" charset="77"/>
              </a:defRPr>
            </a:lvl5pPr>
          </a:lstStyle>
          <a:p>
            <a:pPr lvl="0"/>
            <a:r>
              <a:rPr lang="en-GB" dirty="0"/>
              <a:t>Sub-Heading</a:t>
            </a:r>
            <a:endParaRPr lang="en-US" dirty="0"/>
          </a:p>
        </p:txBody>
      </p:sp>
      <p:pic>
        <p:nvPicPr>
          <p:cNvPr id="16" name="Picture 15">
            <a:extLst>
              <a:ext uri="{FF2B5EF4-FFF2-40B4-BE49-F238E27FC236}">
                <a16:creationId xmlns:a16="http://schemas.microsoft.com/office/drawing/2014/main" id="{B44059E0-9DB3-2E8F-0243-31760EDA0A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3762" y="5506368"/>
            <a:ext cx="6445040" cy="4724442"/>
          </a:xfrm>
          <a:prstGeom prst="rect">
            <a:avLst/>
          </a:prstGeom>
          <a:noFill/>
        </p:spPr>
      </p:pic>
      <p:sp>
        <p:nvSpPr>
          <p:cNvPr id="17" name="Picture Placeholder 9">
            <a:extLst>
              <a:ext uri="{FF2B5EF4-FFF2-40B4-BE49-F238E27FC236}">
                <a16:creationId xmlns:a16="http://schemas.microsoft.com/office/drawing/2014/main" id="{249E9F1E-824D-094E-5D13-F37281E87444}"/>
              </a:ext>
            </a:extLst>
          </p:cNvPr>
          <p:cNvSpPr>
            <a:spLocks noGrp="1"/>
          </p:cNvSpPr>
          <p:nvPr>
            <p:ph type="pic" sz="quarter" idx="13"/>
          </p:nvPr>
        </p:nvSpPr>
        <p:spPr>
          <a:xfrm>
            <a:off x="1202823" y="6024179"/>
            <a:ext cx="4560022" cy="2900304"/>
          </a:xfrm>
          <a:prstGeom prst="rect">
            <a:avLst/>
          </a:prstGeom>
          <a:solidFill>
            <a:schemeClr val="bg1"/>
          </a:solidFill>
        </p:spPr>
        <p:txBody>
          <a:bodyPr>
            <a:normAutofit/>
          </a:bodyPr>
          <a:lstStyle>
            <a:lvl1pPr marL="0" indent="0" algn="ctr">
              <a:buNone/>
              <a:defRPr sz="972"/>
            </a:lvl1pPr>
          </a:lstStyle>
          <a:p>
            <a:endParaRPr lang="fr-CA" dirty="0"/>
          </a:p>
        </p:txBody>
      </p:sp>
    </p:spTree>
    <p:extLst>
      <p:ext uri="{BB962C8B-B14F-4D97-AF65-F5344CB8AC3E}">
        <p14:creationId xmlns:p14="http://schemas.microsoft.com/office/powerpoint/2010/main" val="1535965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789" r:id="rId3"/>
    <p:sldLayoutId id="2147483809" r:id="rId4"/>
    <p:sldLayoutId id="2147483791" r:id="rId5"/>
    <p:sldLayoutId id="2147483799" r:id="rId6"/>
    <p:sldLayoutId id="2147483810" r:id="rId7"/>
    <p:sldLayoutId id="2147483814" r:id="rId8"/>
    <p:sldLayoutId id="2147483816" r:id="rId9"/>
    <p:sldLayoutId id="2147483817" r:id="rId10"/>
    <p:sldLayoutId id="2147483819" r:id="rId11"/>
    <p:sldLayoutId id="2147483821" r:id="rId12"/>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s://www.facebook.com/AtelierLumieres/" TargetMode="External"/><Relationship Id="rId3" Type="http://schemas.openxmlformats.org/officeDocument/2006/relationships/image" Target="../media/image9.jpeg"/><Relationship Id="rId7" Type="http://schemas.openxmlformats.org/officeDocument/2006/relationships/hyperlink" Target="https://www.youtube.com/channel/UCSenG_B0Gux3hmX6T9quZUg" TargetMode="External"/><Relationship Id="rId2" Type="http://schemas.openxmlformats.org/officeDocument/2006/relationships/hyperlink" Target="https://uplifttourism.eu/download/262/?tmstv=1767865889" TargetMode="External"/><Relationship Id="rId1" Type="http://schemas.openxmlformats.org/officeDocument/2006/relationships/slideLayout" Target="../slideLayouts/slideLayout10.xml"/><Relationship Id="rId6" Type="http://schemas.openxmlformats.org/officeDocument/2006/relationships/hyperlink" Target="https://www.instagram.com/Atelierdeslumieres/" TargetMode="External"/><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hyperlink" Target="https://lepetitprince.atelier-lumieres.com/en/"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facebook.com/AtelierLumieres/" TargetMode="External"/><Relationship Id="rId3" Type="http://schemas.openxmlformats.org/officeDocument/2006/relationships/hyperlink" Target="https://uplifttourism.eu/download/262/?tmstv=1767865889" TargetMode="External"/><Relationship Id="rId7" Type="http://schemas.openxmlformats.org/officeDocument/2006/relationships/hyperlink" Target="https://www.youtube.com/channel/UCSenG_B0Gux3hmX6T9quZUg" TargetMode="External"/><Relationship Id="rId2" Type="http://schemas.openxmlformats.org/officeDocument/2006/relationships/image" Target="../media/image6.svg"/><Relationship Id="rId1" Type="http://schemas.openxmlformats.org/officeDocument/2006/relationships/slideLayout" Target="../slideLayouts/slideLayout10.xml"/><Relationship Id="rId6" Type="http://schemas.openxmlformats.org/officeDocument/2006/relationships/hyperlink" Target="https://www.instagram.com/Atelierdeslumieres/" TargetMode="External"/><Relationship Id="rId5" Type="http://schemas.openxmlformats.org/officeDocument/2006/relationships/hyperlink" Target="https://lepetitprince.atelier-lumieres.com/en/" TargetMode="Externa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hyperlink" Target="https://chameleon-interactive.com/2024/12/17/planning-your-budget-how-to-invest-wisely-in-immersive-event-technology-solutions/#:~:text=,expand%20based%20on%20proven%20value"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sr7ZaFK5Ut0" TargetMode="External"/><Relationship Id="rId1" Type="http://schemas.openxmlformats.org/officeDocument/2006/relationships/slideLayout" Target="../slideLayouts/slideLayout12.xml"/><Relationship Id="rId4" Type="http://schemas.openxmlformats.org/officeDocument/2006/relationships/hyperlink" Target="https://www.youtube.com/redirect?event=video_description&amp;redir_token=QUFFLUhqblhXZ1hzZlp4SzdEUm9TUUNlUlZuREVxWF9PUXxBQ3Jtc0trcFZ3NTJHYlRDb3o0S1gxOFRwa2RGSzNlUDVRcUNlR3NpNXBVaS0yczZMRE5mX0JwWGtGVXp5cW91Y09TS0FTTkVJNkhVSFdRYW9XS2dYc2l2NXZjcVNQaWsyRTRvdXhBYmlrOU9HV3h5R1RUMnZkNA&amp;q=https%3A%2F%2Fwww.wizardofozflorida.com%2F&amp;v=sr7ZaFK5Ut0"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LQm9vrKcrus" TargetMode="External"/><Relationship Id="rId2" Type="http://schemas.openxmlformats.org/officeDocument/2006/relationships/hyperlink" Target="http://www.gameofthronesstudiotour.com/" TargetMode="Externa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sherlockescaperooms.com/escape-rooms/sherlock-the-official-live-game" TargetMode="Externa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g"/><Relationship Id="rId1" Type="http://schemas.openxmlformats.org/officeDocument/2006/relationships/slideLayout" Target="../slideLayouts/slideLayout9.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406B-E858-46CA-F81A-BCC15690FC8C}"/>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2718EE99-B9B4-5D3D-2180-EE20ECB532E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298" t="7292" r="25426" b="-7292"/>
          <a:stretch>
            <a:fillRect/>
          </a:stretch>
        </p:blipFill>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2BF9F914-0576-0DA3-DBB5-D72612E7046B}"/>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B91F4F8C-36B9-C069-7412-B26529358A9B}"/>
              </a:ext>
            </a:extLst>
          </p:cNvPr>
          <p:cNvSpPr>
            <a:spLocks noGrp="1"/>
          </p:cNvSpPr>
          <p:nvPr>
            <p:ph type="body" sz="quarter" idx="18"/>
          </p:nvPr>
        </p:nvSpPr>
        <p:spPr>
          <a:xfrm>
            <a:off x="2312479" y="9519791"/>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8F3F9C5A-39E0-BE57-05C8-87D0F0C9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DFECDAAB-16A4-2724-7E68-572B5228510C}"/>
              </a:ext>
            </a:extLst>
          </p:cNvPr>
          <p:cNvSpPr/>
          <p:nvPr/>
        </p:nvSpPr>
        <p:spPr>
          <a:xfrm>
            <a:off x="-476" y="5471269"/>
            <a:ext cx="7608646" cy="3186623"/>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0A12F9A-3EF8-3ED2-6A6B-11DCD098A5F6}"/>
              </a:ext>
            </a:extLst>
          </p:cNvPr>
          <p:cNvPicPr>
            <a:picLocks noChangeAspect="1"/>
          </p:cNvPicPr>
          <p:nvPr/>
        </p:nvPicPr>
        <p:blipFill>
          <a:blip>
            <a:extLst>
              <a:ext uri="{96DAC541-7B7A-43D3-8B79-37D633B846F1}">
                <asvg:svgBlip xmlns:asvg="http://schemas.microsoft.com/office/drawing/2016/SVG/main" r:embed="rId4"/>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F6B53F03-6DEB-0919-6945-9F2494F9C538}"/>
              </a:ext>
            </a:extLst>
          </p:cNvPr>
          <p:cNvSpPr txBox="1">
            <a:spLocks/>
          </p:cNvSpPr>
          <p:nvPr/>
        </p:nvSpPr>
        <p:spPr>
          <a:xfrm>
            <a:off x="4109052" y="5928694"/>
            <a:ext cx="323445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ts val="1620"/>
              </a:lnSpc>
            </a:pPr>
            <a:r>
              <a:rPr lang="en-US" sz="1600" dirty="0"/>
              <a:t>Learn how to plan and deliver immersive experiences affordably and sustainably, using tools and techniques that match your budget and capacity.</a:t>
            </a:r>
          </a:p>
          <a:p>
            <a:pPr algn="l">
              <a:lnSpc>
                <a:spcPts val="1620"/>
              </a:lnSpc>
            </a:pPr>
            <a:endParaRPr lang="en-US" sz="1600" b="0" dirty="0"/>
          </a:p>
          <a:p>
            <a:pPr algn="l">
              <a:lnSpc>
                <a:spcPts val="1620"/>
              </a:lnSpc>
            </a:pPr>
            <a:r>
              <a:rPr lang="en-US" sz="1600" b="0" dirty="0"/>
              <a:t>Together, we explore practical cost-saving strategies, financial </a:t>
            </a:r>
            <a:r>
              <a:rPr lang="en-US" sz="1600" b="0" dirty="0" err="1"/>
              <a:t>plannin</a:t>
            </a:r>
            <a:r>
              <a:rPr lang="en-US" sz="1600" b="0" dirty="0"/>
              <a:t>, responsible implementation approaches to deliver powerful visitor experiences — even on a small budget.</a:t>
            </a:r>
            <a:endParaRPr lang="en-US" sz="1600" b="0" i="1" dirty="0"/>
          </a:p>
        </p:txBody>
      </p:sp>
      <p:sp>
        <p:nvSpPr>
          <p:cNvPr id="9" name="Text Placeholder 2">
            <a:extLst>
              <a:ext uri="{FF2B5EF4-FFF2-40B4-BE49-F238E27FC236}">
                <a16:creationId xmlns:a16="http://schemas.microsoft.com/office/drawing/2014/main" id="{A8EE1C97-85FE-1C0D-C8F9-B631D3D85E1A}"/>
              </a:ext>
            </a:extLst>
          </p:cNvPr>
          <p:cNvSpPr txBox="1">
            <a:spLocks/>
          </p:cNvSpPr>
          <p:nvPr/>
        </p:nvSpPr>
        <p:spPr>
          <a:xfrm>
            <a:off x="538369" y="5898774"/>
            <a:ext cx="380881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4400" dirty="0"/>
              <a:t>Workshop 03</a:t>
            </a:r>
          </a:p>
          <a:p>
            <a:pPr algn="l">
              <a:lnSpc>
                <a:spcPct val="100000"/>
              </a:lnSpc>
            </a:pPr>
            <a:endParaRPr lang="en-US" sz="1600" dirty="0"/>
          </a:p>
        </p:txBody>
      </p:sp>
      <p:cxnSp>
        <p:nvCxnSpPr>
          <p:cNvPr id="11" name="Straight Connector 10">
            <a:extLst>
              <a:ext uri="{FF2B5EF4-FFF2-40B4-BE49-F238E27FC236}">
                <a16:creationId xmlns:a16="http://schemas.microsoft.com/office/drawing/2014/main" id="{6FC8D902-71CA-C3FD-ED8B-6E9B6A9796DA}"/>
              </a:ext>
            </a:extLst>
          </p:cNvPr>
          <p:cNvCxnSpPr/>
          <p:nvPr/>
        </p:nvCxnSpPr>
        <p:spPr>
          <a:xfrm>
            <a:off x="3937857" y="5983135"/>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5" name="Graphic 95">
            <a:extLst>
              <a:ext uri="{FF2B5EF4-FFF2-40B4-BE49-F238E27FC236}">
                <a16:creationId xmlns:a16="http://schemas.microsoft.com/office/drawing/2014/main" id="{483204F9-8842-9F96-49FA-6CE48CEADBD5}"/>
              </a:ext>
            </a:extLst>
          </p:cNvPr>
          <p:cNvGrpSpPr/>
          <p:nvPr/>
        </p:nvGrpSpPr>
        <p:grpSpPr>
          <a:xfrm>
            <a:off x="547373" y="9520975"/>
            <a:ext cx="1418956" cy="258024"/>
            <a:chOff x="584588" y="9078286"/>
            <a:chExt cx="1287252" cy="423922"/>
          </a:xfrm>
          <a:solidFill>
            <a:srgbClr val="000000"/>
          </a:solidFill>
        </p:grpSpPr>
        <p:sp>
          <p:nvSpPr>
            <p:cNvPr id="16" name="Freeform 15">
              <a:extLst>
                <a:ext uri="{FF2B5EF4-FFF2-40B4-BE49-F238E27FC236}">
                  <a16:creationId xmlns:a16="http://schemas.microsoft.com/office/drawing/2014/main" id="{E0444149-05BB-F658-3790-6E9F7F0D0440}"/>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18" name="Freeform 17">
              <a:extLst>
                <a:ext uri="{FF2B5EF4-FFF2-40B4-BE49-F238E27FC236}">
                  <a16:creationId xmlns:a16="http://schemas.microsoft.com/office/drawing/2014/main" id="{10E8D541-E746-F470-93E6-F105D32B94E9}"/>
                </a:ext>
              </a:extLst>
            </p:cNvPr>
            <p:cNvSpPr/>
            <p:nvPr/>
          </p:nvSpPr>
          <p:spPr>
            <a:xfrm>
              <a:off x="1847342"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22" name="Text Placeholder 16">
            <a:extLst>
              <a:ext uri="{FF2B5EF4-FFF2-40B4-BE49-F238E27FC236}">
                <a16:creationId xmlns:a16="http://schemas.microsoft.com/office/drawing/2014/main" id="{609F97B3-7FD5-A439-D4E1-82400CA0043D}"/>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B45F4F16-B204-F128-490D-FB4D1526C003}"/>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B354CE9-4D82-24DA-1CDB-BC0192C31D15}"/>
              </a:ext>
            </a:extLst>
          </p:cNvPr>
          <p:cNvSpPr txBox="1"/>
          <p:nvPr/>
        </p:nvSpPr>
        <p:spPr>
          <a:xfrm>
            <a:off x="613770" y="6572322"/>
            <a:ext cx="2961178" cy="1815882"/>
          </a:xfrm>
          <a:prstGeom prst="rect">
            <a:avLst/>
          </a:prstGeom>
          <a:noFill/>
        </p:spPr>
        <p:txBody>
          <a:bodyPr wrap="square" rtlCol="0">
            <a:spAutoFit/>
          </a:bodyPr>
          <a:lstStyle/>
          <a:p>
            <a:r>
              <a:rPr lang="en-US" sz="2800" i="1" dirty="0">
                <a:solidFill>
                  <a:schemeClr val="bg1"/>
                </a:solidFill>
                <a:latin typeface="Calibri" panose="020F0502020204030204" pitchFamily="34" charset="0"/>
                <a:ea typeface="Open Sans" panose="020B0606030504020204" pitchFamily="34" charset="0"/>
                <a:cs typeface="Calibri" panose="020F0502020204030204" pitchFamily="34" charset="0"/>
              </a:rPr>
              <a:t>Budgeting, Costs, Financial Planning &amp; Responsible Practice </a:t>
            </a:r>
            <a:endParaRPr lang="en-IE" sz="2800" dirty="0"/>
          </a:p>
        </p:txBody>
      </p:sp>
    </p:spTree>
    <p:extLst>
      <p:ext uri="{BB962C8B-B14F-4D97-AF65-F5344CB8AC3E}">
        <p14:creationId xmlns:p14="http://schemas.microsoft.com/office/powerpoint/2010/main" val="31339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67F-423D-E15A-0A0A-FF10386C0E9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710DF84-33FC-62B5-F9D4-DEC4E111C17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1239" r="29297"/>
          <a:stretch>
            <a:fillRect/>
          </a:stretch>
        </p:blipFill>
        <p:spPr>
          <a:xfrm>
            <a:off x="-2" y="805604"/>
            <a:ext cx="268763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CAC72BA7-C976-4947-089A-BFFAE46F9709}"/>
              </a:ext>
            </a:extLst>
          </p:cNvPr>
          <p:cNvSpPr>
            <a:spLocks noGrp="1"/>
          </p:cNvSpPr>
          <p:nvPr>
            <p:ph type="body" sz="quarter" idx="64"/>
          </p:nvPr>
        </p:nvSpPr>
        <p:spPr>
          <a:xfrm>
            <a:off x="2999281" y="1783796"/>
            <a:ext cx="4246688" cy="6300622"/>
          </a:xfrm>
        </p:spPr>
        <p:txBody>
          <a:bodyPr/>
          <a:lstStyle/>
          <a:p>
            <a:pPr marL="342900" indent="-342900">
              <a:spcAft>
                <a:spcPts val="1200"/>
              </a:spcAft>
              <a:buFont typeface="Wingdings" panose="05000000000000000000" pitchFamily="2" charset="2"/>
              <a:buChar char="v"/>
            </a:pPr>
            <a:r>
              <a:rPr lang="en-US" sz="1600" b="1" dirty="0"/>
              <a:t>Introduction  Workshop 3 </a:t>
            </a:r>
            <a:r>
              <a:rPr lang="en-US" sz="1600" i="1" dirty="0"/>
              <a:t>(Page 3)</a:t>
            </a:r>
          </a:p>
          <a:p>
            <a:pPr marL="342900" indent="-342900">
              <a:spcAft>
                <a:spcPts val="1200"/>
              </a:spcAft>
              <a:buFont typeface="Wingdings" panose="05000000000000000000" pitchFamily="2" charset="2"/>
              <a:buChar char="v"/>
            </a:pPr>
            <a:r>
              <a:rPr lang="en-US" sz="1600" b="1" dirty="0"/>
              <a:t>Key Challenges </a:t>
            </a:r>
            <a:r>
              <a:rPr lang="en-US" sz="1600" i="1" dirty="0"/>
              <a:t>(Page 7)</a:t>
            </a:r>
          </a:p>
          <a:p>
            <a:pPr marL="342900" indent="-342900">
              <a:spcAft>
                <a:spcPts val="1200"/>
              </a:spcAft>
              <a:buFont typeface="Wingdings" panose="05000000000000000000" pitchFamily="2" charset="2"/>
              <a:buChar char="v"/>
            </a:pPr>
            <a:r>
              <a:rPr lang="en-US" sz="1600" b="1" dirty="0"/>
              <a:t>Key Opportunities </a:t>
            </a:r>
            <a:r>
              <a:rPr lang="en-US" sz="1600" i="1" dirty="0"/>
              <a:t>(Page 8)</a:t>
            </a:r>
          </a:p>
          <a:p>
            <a:pPr marL="342900" indent="-342900">
              <a:spcAft>
                <a:spcPts val="1200"/>
              </a:spcAft>
              <a:buFont typeface="Wingdings" panose="05000000000000000000" pitchFamily="2" charset="2"/>
              <a:buChar char="v"/>
            </a:pPr>
            <a:r>
              <a:rPr lang="en-US" sz="1600" b="1" dirty="0"/>
              <a:t>Case Study: </a:t>
            </a:r>
            <a:r>
              <a:rPr lang="en-US" sz="1600" dirty="0"/>
              <a:t>Little Prine Exhibition, France </a:t>
            </a:r>
            <a:r>
              <a:rPr lang="en-US" sz="1600" i="1" dirty="0"/>
              <a:t>(Page 10)</a:t>
            </a:r>
          </a:p>
          <a:p>
            <a:pPr marL="342900" indent="-342900">
              <a:spcAft>
                <a:spcPts val="1200"/>
              </a:spcAft>
              <a:buFont typeface="Wingdings" panose="05000000000000000000" pitchFamily="2" charset="2"/>
              <a:buChar char="v"/>
            </a:pPr>
            <a:r>
              <a:rPr lang="en-US" sz="1600" b="1" dirty="0"/>
              <a:t>Key Terms Explained </a:t>
            </a:r>
            <a:r>
              <a:rPr lang="en-US" sz="1600" i="1" dirty="0"/>
              <a:t>(Page 12)</a:t>
            </a:r>
          </a:p>
          <a:p>
            <a:pPr marL="342900" indent="-342900">
              <a:spcAft>
                <a:spcPts val="1200"/>
              </a:spcAft>
              <a:buFont typeface="Wingdings" panose="05000000000000000000" pitchFamily="2" charset="2"/>
              <a:buChar char="v"/>
            </a:pPr>
            <a:r>
              <a:rPr lang="en-US" sz="1600" b="1" dirty="0"/>
              <a:t>Workshop 3 Introduction </a:t>
            </a:r>
            <a:r>
              <a:rPr lang="en-US" sz="1600" i="1" dirty="0"/>
              <a:t>(Page 20)</a:t>
            </a:r>
          </a:p>
          <a:p>
            <a:r>
              <a:rPr lang="en-US" sz="1800" b="1" dirty="0">
                <a:solidFill>
                  <a:srgbClr val="C77362"/>
                </a:solidFill>
              </a:rPr>
              <a:t>Workshop Discussion Section 1  </a:t>
            </a:r>
            <a:r>
              <a:rPr lang="en-US" sz="1600" i="1" dirty="0"/>
              <a:t>(Page 22)</a:t>
            </a:r>
          </a:p>
          <a:p>
            <a:pPr marL="285750" indent="-285750">
              <a:buFont typeface="Arial" panose="020B0604020202020204" pitchFamily="34" charset="0"/>
              <a:buChar char="•"/>
            </a:pPr>
            <a:r>
              <a:rPr lang="en-US" sz="1600" b="1" dirty="0">
                <a:solidFill>
                  <a:schemeClr val="tx1">
                    <a:lumMod val="85000"/>
                    <a:lumOff val="15000"/>
                  </a:schemeClr>
                </a:solidFill>
              </a:rPr>
              <a:t>Build a Realistic Budget </a:t>
            </a:r>
            <a:r>
              <a:rPr lang="en-US" sz="1600" i="1" dirty="0">
                <a:solidFill>
                  <a:schemeClr val="tx1">
                    <a:lumMod val="85000"/>
                    <a:lumOff val="15000"/>
                  </a:schemeClr>
                </a:solidFill>
              </a:rPr>
              <a:t>(Page 24)</a:t>
            </a:r>
          </a:p>
          <a:p>
            <a:r>
              <a:rPr lang="en-US" sz="1600" i="1" dirty="0">
                <a:solidFill>
                  <a:schemeClr val="tx1">
                    <a:lumMod val="85000"/>
                    <a:lumOff val="15000"/>
                  </a:schemeClr>
                </a:solidFill>
              </a:rPr>
              <a:t>Learn about Cost Components, One-Time Versus Ongoing Costs and Return on Investment</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Identify Cost Drivers </a:t>
            </a:r>
            <a:r>
              <a:rPr lang="en-US" sz="1600" i="1" dirty="0">
                <a:solidFill>
                  <a:schemeClr val="tx1">
                    <a:lumMod val="85000"/>
                    <a:lumOff val="15000"/>
                  </a:schemeClr>
                </a:solidFill>
              </a:rPr>
              <a:t>(Page 28)</a:t>
            </a:r>
          </a:p>
          <a:p>
            <a:pPr marL="457200" indent="-45720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Adapt &amp; Repurpose Instead of Build </a:t>
            </a:r>
            <a:r>
              <a:rPr lang="en-US" sz="1600" i="1" dirty="0">
                <a:solidFill>
                  <a:schemeClr val="tx1">
                    <a:lumMod val="85000"/>
                    <a:lumOff val="15000"/>
                  </a:schemeClr>
                </a:solidFill>
              </a:rPr>
              <a:t>(Page 32)</a:t>
            </a:r>
          </a:p>
          <a:p>
            <a:pPr marL="457200" indent="-45720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Affordable &amp; Scalable Approaches </a:t>
            </a:r>
            <a:r>
              <a:rPr lang="en-US" sz="1600" i="1" dirty="0">
                <a:solidFill>
                  <a:schemeClr val="tx1">
                    <a:lumMod val="85000"/>
                    <a:lumOff val="15000"/>
                  </a:schemeClr>
                </a:solidFill>
              </a:rPr>
              <a:t>(Page 34)</a:t>
            </a:r>
          </a:p>
          <a:p>
            <a:pPr marL="457200" indent="-457200">
              <a:buFont typeface="+mj-lt"/>
              <a:buAutoNum type="arabicPeriod" startAt="2"/>
            </a:pPr>
            <a:endParaRPr lang="en-US" sz="1600" b="1" dirty="0">
              <a:solidFill>
                <a:schemeClr val="tx1">
                  <a:lumMod val="85000"/>
                  <a:lumOff val="15000"/>
                </a:schemeClr>
              </a:solidFill>
            </a:endParaRPr>
          </a:p>
          <a:p>
            <a:r>
              <a:rPr lang="en-US" sz="1800" b="1" dirty="0">
                <a:solidFill>
                  <a:srgbClr val="C77362"/>
                </a:solidFill>
              </a:rPr>
              <a:t>Workshop Discussion Section 2  </a:t>
            </a:r>
            <a:r>
              <a:rPr lang="en-US" sz="1600" i="1" dirty="0"/>
              <a:t>(Page 39)</a:t>
            </a:r>
          </a:p>
          <a:p>
            <a:pPr marL="285750" indent="-285750">
              <a:buFont typeface="Arial" panose="020B0604020202020204" pitchFamily="34" charset="0"/>
              <a:buChar char="•"/>
            </a:pPr>
            <a:r>
              <a:rPr lang="en-US" sz="1600" b="1" dirty="0">
                <a:solidFill>
                  <a:schemeClr val="tx1">
                    <a:lumMod val="85000"/>
                    <a:lumOff val="15000"/>
                  </a:schemeClr>
                </a:solidFill>
              </a:rPr>
              <a:t>Intellectual Property &amp; Copyright  </a:t>
            </a:r>
            <a:r>
              <a:rPr lang="en-US" sz="1600" i="1" dirty="0">
                <a:solidFill>
                  <a:schemeClr val="tx1">
                    <a:lumMod val="85000"/>
                    <a:lumOff val="15000"/>
                  </a:schemeClr>
                </a:solidFill>
              </a:rPr>
              <a:t>(Page 42) </a:t>
            </a:r>
          </a:p>
          <a:p>
            <a:r>
              <a:rPr lang="en-US" sz="1600" i="1" dirty="0">
                <a:solidFill>
                  <a:schemeClr val="tx1">
                    <a:lumMod val="85000"/>
                    <a:lumOff val="15000"/>
                  </a:schemeClr>
                </a:solidFill>
              </a:rPr>
              <a:t>Includes data protection, domain usage, ethics, trademarks, content usage, public safety, and accessibility.</a:t>
            </a:r>
          </a:p>
          <a:p>
            <a:pPr marL="342900" indent="-34290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Common Challenges and Myths Explored </a:t>
            </a:r>
            <a:r>
              <a:rPr lang="en-US" sz="1600" i="1" dirty="0">
                <a:solidFill>
                  <a:schemeClr val="tx1">
                    <a:lumMod val="85000"/>
                    <a:lumOff val="15000"/>
                  </a:schemeClr>
                </a:solidFill>
              </a:rPr>
              <a:t>(Page 44)</a:t>
            </a:r>
          </a:p>
          <a:p>
            <a:pPr marL="457200" indent="-45720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Guided Workshop Discussion Questions </a:t>
            </a:r>
            <a:r>
              <a:rPr lang="en-US" sz="1600" i="1" dirty="0">
                <a:solidFill>
                  <a:schemeClr val="tx1">
                    <a:lumMod val="85000"/>
                    <a:lumOff val="15000"/>
                  </a:schemeClr>
                </a:solidFill>
              </a:rPr>
              <a:t>(Page 49)</a:t>
            </a:r>
          </a:p>
          <a:p>
            <a:endParaRPr lang="en-US" sz="1400" i="1" dirty="0"/>
          </a:p>
          <a:p>
            <a:endParaRPr lang="en-US" sz="1600" b="1" dirty="0">
              <a:solidFill>
                <a:schemeClr val="tx1">
                  <a:lumMod val="85000"/>
                  <a:lumOff val="15000"/>
                </a:schemeClr>
              </a:solidFill>
            </a:endParaRPr>
          </a:p>
          <a:p>
            <a:endParaRPr lang="en-US" sz="1600" i="1" dirty="0">
              <a:solidFill>
                <a:schemeClr val="tx1">
                  <a:lumMod val="85000"/>
                  <a:lumOff val="15000"/>
                </a:schemeClr>
              </a:solidFill>
            </a:endParaRP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6"/>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i="1" dirty="0"/>
          </a:p>
          <a:p>
            <a:pPr marL="342900" indent="-342900">
              <a:spcAft>
                <a:spcPts val="1200"/>
              </a:spcAft>
              <a:buFont typeface="Wingdings" panose="05000000000000000000" pitchFamily="2" charset="2"/>
              <a:buChar char="v"/>
            </a:pPr>
            <a:endParaRPr lang="en-US" sz="1600" i="1" dirty="0"/>
          </a:p>
          <a:p>
            <a:pPr marL="342900" indent="-342900">
              <a:spcAft>
                <a:spcPts val="1200"/>
              </a:spcAft>
              <a:buFont typeface="Wingdings" panose="05000000000000000000" pitchFamily="2" charset="2"/>
              <a:buChar char="v"/>
            </a:pPr>
            <a:endParaRPr lang="en-US" sz="1600" dirty="0"/>
          </a:p>
          <a:p>
            <a:pPr marL="360000" indent="-360000">
              <a:spcAft>
                <a:spcPts val="1200"/>
              </a:spcAft>
              <a:buFont typeface="Wingdings" panose="05000000000000000000" pitchFamily="2" charset="2"/>
              <a:buChar char="v"/>
            </a:pPr>
            <a:endParaRPr lang="en-US" sz="1600" dirty="0">
              <a:solidFill>
                <a:schemeClr val="tx1">
                  <a:lumMod val="85000"/>
                  <a:lumOff val="15000"/>
                </a:schemeClr>
              </a:solidFill>
            </a:endParaRPr>
          </a:p>
          <a:p>
            <a:pPr marL="342900" indent="-342900">
              <a:spcAft>
                <a:spcPts val="1200"/>
              </a:spcAft>
              <a:buFont typeface="Wingdings" panose="05000000000000000000" pitchFamily="2" charset="2"/>
              <a:buChar char="v"/>
            </a:pPr>
            <a:endParaRPr lang="en-US" sz="1600"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342900" indent="-342900">
              <a:spcAft>
                <a:spcPts val="1200"/>
              </a:spcAft>
              <a:buFont typeface="Wingdings" panose="05000000000000000000" pitchFamily="2" charset="2"/>
              <a:buChar char="v"/>
            </a:pPr>
            <a:r>
              <a:rPr lang="en-US" sz="1600" dirty="0">
                <a:solidFill>
                  <a:schemeClr val="tx1">
                    <a:lumMod val="85000"/>
                    <a:lumOff val="15000"/>
                  </a:schemeClr>
                </a:solidFill>
              </a:rPr>
              <a:t> </a:t>
            </a:r>
          </a:p>
          <a:p>
            <a:pPr marL="342900" indent="-342900">
              <a:spcAft>
                <a:spcPts val="1200"/>
              </a:spcAft>
              <a:buFont typeface="Wingdings" panose="05000000000000000000" pitchFamily="2" charset="2"/>
              <a:buChar char="v"/>
            </a:pPr>
            <a:endParaRPr lang="en-IE" sz="1600" dirty="0"/>
          </a:p>
        </p:txBody>
      </p:sp>
      <p:sp>
        <p:nvSpPr>
          <p:cNvPr id="17" name="Slide Number Placeholder 16">
            <a:extLst>
              <a:ext uri="{FF2B5EF4-FFF2-40B4-BE49-F238E27FC236}">
                <a16:creationId xmlns:a16="http://schemas.microsoft.com/office/drawing/2014/main" id="{B702E5E8-A4A1-BB01-05E5-C65442412105}"/>
              </a:ext>
            </a:extLst>
          </p:cNvPr>
          <p:cNvSpPr>
            <a:spLocks noGrp="1"/>
          </p:cNvSpPr>
          <p:nvPr>
            <p:ph type="sldNum" sz="quarter" idx="4"/>
          </p:nvPr>
        </p:nvSpPr>
        <p:spPr/>
        <p:txBody>
          <a:bodyPr/>
          <a:lstStyle/>
          <a:p>
            <a:fld id="{48F63A3B-78C7-47BE-AE5E-E10140E04643}" type="slidenum">
              <a:rPr lang="en-US" smtClean="0"/>
              <a:pPr/>
              <a:t>2</a:t>
            </a:fld>
            <a:endParaRPr lang="en-US" dirty="0"/>
          </a:p>
        </p:txBody>
      </p:sp>
      <p:pic>
        <p:nvPicPr>
          <p:cNvPr id="63" name="Graphic 62">
            <a:extLst>
              <a:ext uri="{FF2B5EF4-FFF2-40B4-BE49-F238E27FC236}">
                <a16:creationId xmlns:a16="http://schemas.microsoft.com/office/drawing/2014/main" id="{7E24251A-997D-FE63-5249-9D1216A281F0}"/>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1D2A8047-3027-A307-3134-D3F99A6C30EB}"/>
              </a:ext>
            </a:extLst>
          </p:cNvPr>
          <p:cNvSpPr>
            <a:spLocks noGrp="1"/>
          </p:cNvSpPr>
          <p:nvPr>
            <p:ph type="body" sz="quarter" idx="61"/>
          </p:nvPr>
        </p:nvSpPr>
        <p:spPr>
          <a:xfrm>
            <a:off x="435410" y="684803"/>
            <a:ext cx="6613733" cy="671785"/>
          </a:xfrm>
          <a:solidFill>
            <a:srgbClr val="469395"/>
          </a:solidFill>
        </p:spPr>
        <p:txBody>
          <a:bodyPr/>
          <a:lstStyle/>
          <a:p>
            <a:r>
              <a:rPr lang="en-IE" sz="3200" dirty="0"/>
              <a:t>Contents</a:t>
            </a:r>
          </a:p>
        </p:txBody>
      </p:sp>
    </p:spTree>
    <p:extLst>
      <p:ext uri="{BB962C8B-B14F-4D97-AF65-F5344CB8AC3E}">
        <p14:creationId xmlns:p14="http://schemas.microsoft.com/office/powerpoint/2010/main" val="66130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1" y="235106"/>
            <a:ext cx="6954253" cy="1413220"/>
          </a:xfrm>
          <a:prstGeom prst="rect">
            <a:avLst/>
          </a:prstGeom>
          <a:solidFill>
            <a:srgbClr val="53705E"/>
          </a:solidFill>
        </p:spPr>
        <p:txBody>
          <a:bodyPr/>
          <a:lstStyle/>
          <a:p>
            <a:pPr>
              <a:lnSpc>
                <a:spcPct val="100000"/>
              </a:lnSpc>
            </a:pPr>
            <a:r>
              <a:rPr lang="en-US" dirty="0"/>
              <a:t>How This Workshop Builds on the Previous Sessions</a:t>
            </a:r>
            <a:endParaRPr lang="en-US" b="0" dirty="0"/>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xfrm>
            <a:off x="741471" y="1966941"/>
            <a:ext cx="6323980" cy="7187048"/>
          </a:xfrm>
          <a:prstGeom prst="rect">
            <a:avLst/>
          </a:prstGeom>
        </p:spPr>
        <p:txBody>
          <a:bodyPr numCol="1"/>
          <a:lstStyle/>
          <a:p>
            <a:r>
              <a:rPr lang="en-US" sz="1600" dirty="0">
                <a:solidFill>
                  <a:schemeClr val="tx1">
                    <a:lumMod val="85000"/>
                    <a:lumOff val="15000"/>
                  </a:schemeClr>
                </a:solidFill>
              </a:rPr>
              <a:t>This workshop builds on the previous sessions exploring immersive tourism and experience design.</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While Workshop 1 introduced the concept of immersive tourism and</a:t>
            </a:r>
          </a:p>
          <a:p>
            <a:pPr marL="285750" indent="-285750">
              <a:buFont typeface="Wingdings" panose="05000000000000000000" pitchFamily="2" charset="2"/>
              <a:buChar char="v"/>
            </a:pPr>
            <a:r>
              <a:rPr lang="en-US" sz="1600" dirty="0">
                <a:solidFill>
                  <a:schemeClr val="tx1">
                    <a:lumMod val="85000"/>
                    <a:lumOff val="15000"/>
                  </a:schemeClr>
                </a:solidFill>
              </a:rPr>
              <a:t>Workshop 2 explored how immersive ideas should align with your brand and audience, this workshop focuses on the practical realities of implementing those ideas.</a:t>
            </a:r>
          </a:p>
          <a:p>
            <a:endParaRPr lang="en-US" sz="1600" dirty="0">
              <a:solidFill>
                <a:schemeClr val="tx1">
                  <a:lumMod val="85000"/>
                  <a:lumOff val="15000"/>
                </a:schemeClr>
              </a:solidFill>
            </a:endParaRPr>
          </a:p>
          <a:p>
            <a:r>
              <a:rPr lang="en-US" sz="1600" dirty="0">
                <a:solidFill>
                  <a:schemeClr val="tx1">
                    <a:lumMod val="85000"/>
                    <a:lumOff val="15000"/>
                  </a:schemeClr>
                </a:solidFill>
              </a:rPr>
              <a:t>In this session we explore:</a:t>
            </a:r>
          </a:p>
          <a:p>
            <a:r>
              <a:rPr lang="en-US" sz="1600" dirty="0">
                <a:solidFill>
                  <a:schemeClr val="tx1">
                    <a:lumMod val="85000"/>
                    <a:lumOff val="15000"/>
                  </a:schemeClr>
                </a:solidFill>
              </a:rPr>
              <a:t>• understanding the real costs involved in immersive experiences</a:t>
            </a:r>
            <a:br>
              <a:rPr lang="en-US" sz="1600" dirty="0">
                <a:solidFill>
                  <a:schemeClr val="tx1">
                    <a:lumMod val="85000"/>
                    <a:lumOff val="15000"/>
                  </a:schemeClr>
                </a:solidFill>
              </a:rPr>
            </a:br>
            <a:r>
              <a:rPr lang="en-US" sz="1600" dirty="0">
                <a:solidFill>
                  <a:schemeClr val="tx1">
                    <a:lumMod val="85000"/>
                    <a:lumOff val="15000"/>
                  </a:schemeClr>
                </a:solidFill>
              </a:rPr>
              <a:t>• identifying key cost drivers and financial risks</a:t>
            </a:r>
            <a:br>
              <a:rPr lang="en-US" sz="1600" dirty="0">
                <a:solidFill>
                  <a:schemeClr val="tx1">
                    <a:lumMod val="85000"/>
                    <a:lumOff val="15000"/>
                  </a:schemeClr>
                </a:solidFill>
              </a:rPr>
            </a:br>
            <a:r>
              <a:rPr lang="en-US" sz="1600" dirty="0">
                <a:solidFill>
                  <a:schemeClr val="tx1">
                    <a:lumMod val="85000"/>
                    <a:lumOff val="15000"/>
                  </a:schemeClr>
                </a:solidFill>
              </a:rPr>
              <a:t>• planning affordable pilot projects and phased investment</a:t>
            </a:r>
            <a:br>
              <a:rPr lang="en-US" sz="1600" dirty="0">
                <a:solidFill>
                  <a:schemeClr val="tx1">
                    <a:lumMod val="85000"/>
                    <a:lumOff val="15000"/>
                  </a:schemeClr>
                </a:solidFill>
              </a:rPr>
            </a:br>
            <a:r>
              <a:rPr lang="en-US" sz="1600" dirty="0">
                <a:solidFill>
                  <a:schemeClr val="tx1">
                    <a:lumMod val="85000"/>
                    <a:lumOff val="15000"/>
                  </a:schemeClr>
                </a:solidFill>
              </a:rPr>
              <a:t>• exploring funding opportunities and partnerships</a:t>
            </a:r>
            <a:br>
              <a:rPr lang="en-US" sz="1600" dirty="0">
                <a:solidFill>
                  <a:schemeClr val="tx1">
                    <a:lumMod val="85000"/>
                    <a:lumOff val="15000"/>
                  </a:schemeClr>
                </a:solidFill>
              </a:rPr>
            </a:br>
            <a:r>
              <a:rPr lang="en-US" sz="1600" dirty="0">
                <a:solidFill>
                  <a:schemeClr val="tx1">
                    <a:lumMod val="85000"/>
                    <a:lumOff val="15000"/>
                  </a:schemeClr>
                </a:solidFill>
              </a:rPr>
              <a:t>• ensuring responsible and sustainable implementation</a:t>
            </a:r>
          </a:p>
          <a:p>
            <a:endParaRPr lang="en-US" sz="1600" dirty="0">
              <a:solidFill>
                <a:schemeClr val="tx1">
                  <a:lumMod val="85000"/>
                  <a:lumOff val="15000"/>
                </a:schemeClr>
              </a:solidFill>
            </a:endParaRPr>
          </a:p>
          <a:p>
            <a:endParaRPr lang="en-US" sz="1600" dirty="0">
              <a:solidFill>
                <a:schemeClr val="tx1">
                  <a:lumMod val="85000"/>
                  <a:lumOff val="15000"/>
                </a:schemeClr>
              </a:solidFill>
            </a:endParaRPr>
          </a:p>
          <a:p>
            <a:r>
              <a:rPr lang="en-US" sz="1600" dirty="0">
                <a:solidFill>
                  <a:schemeClr val="tx1">
                    <a:lumMod val="75000"/>
                    <a:lumOff val="25000"/>
                  </a:schemeClr>
                </a:solidFill>
              </a:rPr>
              <a:t>This workshop helps you understand the real costs involved in developing immersive experiences and how to plan for them in a practical, manageable, and responsible way.</a:t>
            </a:r>
          </a:p>
          <a:p>
            <a:endParaRPr lang="en-US" sz="1600" dirty="0">
              <a:solidFill>
                <a:schemeClr val="tx1">
                  <a:lumMod val="75000"/>
                  <a:lumOff val="25000"/>
                </a:schemeClr>
              </a:solidFill>
            </a:endParaRPr>
          </a:p>
          <a:p>
            <a:r>
              <a:rPr lang="en-US" sz="1600" dirty="0">
                <a:solidFill>
                  <a:schemeClr val="tx1">
                    <a:lumMod val="75000"/>
                    <a:lumOff val="25000"/>
                  </a:schemeClr>
                </a:solidFill>
              </a:rPr>
              <a:t>It explores affordable and scalable approaches, showing how immersive ideas can be tested and introduced through low-cost pilots, phased budgeting, and gradual investment as confidence and demand grow.</a:t>
            </a:r>
          </a:p>
          <a:p>
            <a:endParaRPr lang="en-US" sz="1600" dirty="0">
              <a:solidFill>
                <a:schemeClr val="tx1">
                  <a:lumMod val="75000"/>
                  <a:lumOff val="25000"/>
                </a:schemeClr>
              </a:solidFill>
            </a:endParaRPr>
          </a:p>
          <a:p>
            <a:r>
              <a:rPr lang="en-US" sz="1600" dirty="0">
                <a:solidFill>
                  <a:schemeClr val="tx1">
                    <a:lumMod val="75000"/>
                    <a:lumOff val="25000"/>
                  </a:schemeClr>
                </a:solidFill>
              </a:rPr>
              <a:t>The workshop also introduces key legal, copyright, and ethical considerations, including permissions, content ownership, data protection, and cultural sensitivity — helping you avoid common risks and make informed decisions from the outset.</a:t>
            </a:r>
          </a:p>
          <a:p>
            <a:endParaRPr lang="en-US" sz="1600" dirty="0">
              <a:solidFill>
                <a:schemeClr val="tx1">
                  <a:lumMod val="75000"/>
                  <a:lumOff val="25000"/>
                </a:schemeClr>
              </a:solidFill>
            </a:endParaRPr>
          </a:p>
          <a:p>
            <a:r>
              <a:rPr lang="en-US" sz="1600" dirty="0">
                <a:solidFill>
                  <a:schemeClr val="tx1">
                    <a:lumMod val="85000"/>
                    <a:lumOff val="15000"/>
                  </a:schemeClr>
                </a:solidFill>
              </a:rPr>
              <a:t>The goal is to help tourism businesses plan immersive experiences that are financially realistic, sustainable, and aligned with long-term business goals.</a:t>
            </a:r>
          </a:p>
          <a:p>
            <a:endParaRPr lang="en-US" sz="1600" dirty="0">
              <a:solidFill>
                <a:schemeClr val="tx1">
                  <a:lumMod val="75000"/>
                  <a:lumOff val="25000"/>
                </a:schemeClr>
              </a:solidFill>
            </a:endParaRPr>
          </a:p>
          <a:p>
            <a:endParaRPr lang="en-US" sz="1600" dirty="0">
              <a:solidFill>
                <a:schemeClr val="tx1">
                  <a:lumMod val="75000"/>
                  <a:lumOff val="2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p:txBody>
      </p:sp>
      <p:sp>
        <p:nvSpPr>
          <p:cNvPr id="2" name="Slide Number Placeholder 1">
            <a:extLst>
              <a:ext uri="{FF2B5EF4-FFF2-40B4-BE49-F238E27FC236}">
                <a16:creationId xmlns:a16="http://schemas.microsoft.com/office/drawing/2014/main" id="{C073D8A1-3FF9-C929-EFE9-03C03892D241}"/>
              </a:ext>
            </a:extLst>
          </p:cNvPr>
          <p:cNvSpPr>
            <a:spLocks noGrp="1"/>
          </p:cNvSpPr>
          <p:nvPr>
            <p:ph type="sldNum" sz="quarter" idx="4"/>
          </p:nvPr>
        </p:nvSpPr>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428321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3171-DFB0-DB47-FF83-BB0B881DBADA}"/>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304BF46-488E-0C98-5CB5-991A313E24F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987" b="3987"/>
          <a:stretch>
            <a:fillRect/>
          </a:stretch>
        </p:blipFill>
        <p:spPr>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E4DB5F02-8E3F-4225-19A9-845493312D57}"/>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4</a:t>
            </a:fld>
            <a:endParaRPr lang="en-US" dirty="0"/>
          </a:p>
        </p:txBody>
      </p:sp>
      <p:sp>
        <p:nvSpPr>
          <p:cNvPr id="3" name="Text Placeholder 2">
            <a:extLst>
              <a:ext uri="{FF2B5EF4-FFF2-40B4-BE49-F238E27FC236}">
                <a16:creationId xmlns:a16="http://schemas.microsoft.com/office/drawing/2014/main" id="{4CF30F4E-830C-64A6-0DC7-2DA61A2F4FC6}"/>
              </a:ext>
            </a:extLst>
          </p:cNvPr>
          <p:cNvSpPr>
            <a:spLocks noGrp="1"/>
          </p:cNvSpPr>
          <p:nvPr>
            <p:ph type="body" sz="quarter" idx="61"/>
          </p:nvPr>
        </p:nvSpPr>
        <p:spPr>
          <a:xfrm>
            <a:off x="1143001" y="2659119"/>
            <a:ext cx="5627914" cy="1359428"/>
          </a:xfrm>
          <a:prstGeom prst="rect">
            <a:avLst/>
          </a:prstGeom>
        </p:spPr>
        <p:txBody>
          <a:bodyPr/>
          <a:lstStyle/>
          <a:p>
            <a:pPr algn="r"/>
            <a:r>
              <a:rPr lang="en-US" dirty="0"/>
              <a:t>Workshop 3</a:t>
            </a:r>
          </a:p>
          <a:p>
            <a:pPr algn="r"/>
            <a:r>
              <a:rPr lang="en-US" b="0" dirty="0"/>
              <a:t>Budgeting, Costs, Financial Planning &amp; Responsible Practice. </a:t>
            </a:r>
          </a:p>
        </p:txBody>
      </p:sp>
      <p:pic>
        <p:nvPicPr>
          <p:cNvPr id="22" name="Graphic 21">
            <a:extLst>
              <a:ext uri="{FF2B5EF4-FFF2-40B4-BE49-F238E27FC236}">
                <a16:creationId xmlns:a16="http://schemas.microsoft.com/office/drawing/2014/main" id="{9C34C132-0D52-AAE3-0C87-E16647566499}"/>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A565E373-475B-0321-95DA-67B16A38C452}"/>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
        <p:nvSpPr>
          <p:cNvPr id="4" name="TextBox 3">
            <a:extLst>
              <a:ext uri="{FF2B5EF4-FFF2-40B4-BE49-F238E27FC236}">
                <a16:creationId xmlns:a16="http://schemas.microsoft.com/office/drawing/2014/main" id="{059658A2-DA4B-90BD-398B-36A2FED41503}"/>
              </a:ext>
            </a:extLst>
          </p:cNvPr>
          <p:cNvSpPr txBox="1"/>
          <p:nvPr/>
        </p:nvSpPr>
        <p:spPr>
          <a:xfrm>
            <a:off x="1085158" y="4207491"/>
            <a:ext cx="5249368" cy="3231654"/>
          </a:xfrm>
          <a:prstGeom prst="rect">
            <a:avLst/>
          </a:prstGeom>
          <a:solidFill>
            <a:srgbClr val="469395"/>
          </a:solidFill>
        </p:spPr>
        <p:txBody>
          <a:bodyPr wrap="square">
            <a:spAutoFit/>
          </a:bodyPr>
          <a:lstStyle/>
          <a:p>
            <a:pPr>
              <a:buNone/>
            </a:pPr>
            <a:r>
              <a:rPr lang="en-US" b="1" dirty="0">
                <a:solidFill>
                  <a:schemeClr val="bg1"/>
                </a:solidFill>
              </a:rPr>
              <a:t>	</a:t>
            </a:r>
            <a:r>
              <a:rPr lang="en-US" sz="2000" dirty="0">
                <a:solidFill>
                  <a:schemeClr val="bg1"/>
                </a:solidFill>
              </a:rPr>
              <a:t>Immersive experiences can range from very 	low-	cost storytelling elements to complex 	digital installations.</a:t>
            </a:r>
          </a:p>
          <a:p>
            <a:pPr>
              <a:buNone/>
            </a:pPr>
            <a:endParaRPr lang="en-US" b="1" dirty="0">
              <a:solidFill>
                <a:schemeClr val="bg1"/>
              </a:solidFill>
            </a:endParaRPr>
          </a:p>
          <a:p>
            <a:pPr>
              <a:buNone/>
            </a:pPr>
            <a:r>
              <a:rPr lang="en-US" dirty="0">
                <a:solidFill>
                  <a:schemeClr val="bg1"/>
                </a:solidFill>
              </a:rPr>
              <a:t>	The key challenge for most SMEs is 	understanding:</a:t>
            </a:r>
          </a:p>
          <a:p>
            <a:pPr>
              <a:buNone/>
            </a:pPr>
            <a:endParaRPr lang="en-US" dirty="0">
              <a:solidFill>
                <a:schemeClr val="bg1"/>
              </a:solidFill>
            </a:endParaRPr>
          </a:p>
          <a:p>
            <a:pPr>
              <a:buNone/>
            </a:pPr>
            <a:r>
              <a:rPr lang="en-US" dirty="0">
                <a:solidFill>
                  <a:schemeClr val="bg1"/>
                </a:solidFill>
              </a:rPr>
              <a:t>	• what elements cost money</a:t>
            </a:r>
            <a:br>
              <a:rPr lang="en-US" dirty="0">
                <a:solidFill>
                  <a:schemeClr val="bg1"/>
                </a:solidFill>
              </a:rPr>
            </a:br>
            <a:r>
              <a:rPr lang="en-US" dirty="0">
                <a:solidFill>
                  <a:schemeClr val="bg1"/>
                </a:solidFill>
              </a:rPr>
              <a:t>	• how to plan investment gradually</a:t>
            </a:r>
            <a:br>
              <a:rPr lang="en-US" dirty="0">
                <a:solidFill>
                  <a:schemeClr val="bg1"/>
                </a:solidFill>
              </a:rPr>
            </a:br>
            <a:r>
              <a:rPr lang="en-US" dirty="0">
                <a:solidFill>
                  <a:schemeClr val="bg1"/>
                </a:solidFill>
              </a:rPr>
              <a:t>	• how to test ideas before scaling.</a:t>
            </a:r>
          </a:p>
          <a:p>
            <a:pPr>
              <a:buNone/>
            </a:pPr>
            <a:endParaRPr lang="en-US" dirty="0">
              <a:solidFill>
                <a:schemeClr val="bg1"/>
              </a:solidFill>
            </a:endParaRPr>
          </a:p>
        </p:txBody>
      </p:sp>
    </p:spTree>
    <p:extLst>
      <p:ext uri="{BB962C8B-B14F-4D97-AF65-F5344CB8AC3E}">
        <p14:creationId xmlns:p14="http://schemas.microsoft.com/office/powerpoint/2010/main" val="167075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10D262A-80D4-1EC7-329D-62A5B770EE2D}"/>
              </a:ext>
            </a:extLst>
          </p:cNvPr>
          <p:cNvSpPr>
            <a:spLocks noGrp="1"/>
          </p:cNvSpPr>
          <p:nvPr>
            <p:ph type="body" sz="quarter" idx="64"/>
          </p:nvPr>
        </p:nvSpPr>
        <p:spPr/>
        <p:txBody>
          <a:bodyPr/>
          <a:lstStyle/>
          <a:p>
            <a:r>
              <a:rPr lang="en-US" sz="1600" b="1" dirty="0">
                <a:solidFill>
                  <a:srgbClr val="53705E"/>
                </a:solidFill>
              </a:rPr>
              <a:t>In this workshop, we shift from “What can we do?” to “What can we realistically deliver — and sustain?”.</a:t>
            </a:r>
          </a:p>
          <a:p>
            <a:endParaRPr lang="en-US" sz="1400" b="1" dirty="0">
              <a:solidFill>
                <a:srgbClr val="C77362"/>
              </a:solidFill>
            </a:endParaRPr>
          </a:p>
          <a:p>
            <a:r>
              <a:rPr lang="en-US" sz="1400" dirty="0"/>
              <a:t>One of the scariest questions about immersive tech is </a:t>
            </a:r>
            <a:r>
              <a:rPr lang="en-US" sz="1400" b="1" dirty="0"/>
              <a:t>“What will it cost us?” </a:t>
            </a:r>
            <a:r>
              <a:rPr lang="en-US" sz="1400" dirty="0"/>
              <a:t>– not just in money, but time and resources. This theme tackles budgeting and finance in a very approachable way. We’ll break down the costs associated with various immersive options (from low-tech sensory additions to high-tech VR setups) and talk about how to budget smartly for them. </a:t>
            </a:r>
          </a:p>
          <a:p>
            <a:endParaRPr lang="en-US" sz="1400" dirty="0"/>
          </a:p>
          <a:p>
            <a:r>
              <a:rPr lang="en-US" sz="1400" dirty="0"/>
              <a:t>Importantly, we’ll dispel the myth that everything immersive is prohibitively expensive – there are often low-cost or incremental approaches. We’ll also discuss potential funding sources: grants, sponsorships, partnerships, or phased investments, so that small businesses aren’t bearing the full burden at once. </a:t>
            </a:r>
          </a:p>
          <a:p>
            <a:endParaRPr lang="en-US" sz="1400" dirty="0"/>
          </a:p>
          <a:p>
            <a:r>
              <a:rPr lang="en-US" sz="1400" dirty="0"/>
              <a:t>The goal is to empower you to make informed financial decisions: what can you afford now, what’s the potential return on investment (ROI), and how to plan for ongoing costs (maintenance, updates). By the end, you should feel more confident building a business case for your immersive project that speaks to the dollars and cents, not just the cool factor.</a:t>
            </a:r>
          </a:p>
          <a:p>
            <a:endParaRPr lang="en-US" sz="1400" dirty="0"/>
          </a:p>
          <a:p>
            <a:endParaRPr lang="en-US" sz="1400" dirty="0"/>
          </a:p>
          <a:p>
            <a:endParaRPr lang="en-US" sz="1400" dirty="0"/>
          </a:p>
          <a:p>
            <a:endParaRPr lang="en-US" sz="1400" dirty="0"/>
          </a:p>
          <a:p>
            <a:endParaRPr lang="en-US" sz="1400" dirty="0"/>
          </a:p>
          <a:p>
            <a:r>
              <a:rPr lang="en-US" sz="1400" dirty="0"/>
              <a:t>Immersive projects can be exciting — but they require careful planning. Content creation, devices, software development and ongoing maintenance all cost money. We’ll show you how to break down those costs into manageable parts, starting with affordable, scalable pilots. For example, begin with a short QR-code audio tour or printed story map to gauge interest before investing in an app or VR experience</a:t>
            </a:r>
          </a:p>
          <a:p>
            <a:endParaRPr lang="en-US" sz="1400" dirty="0"/>
          </a:p>
          <a:p>
            <a:r>
              <a:rPr lang="en-US" sz="1400" dirty="0"/>
              <a:t>We also address legal and ethical issues up front: obtaining rights (literary excerpts, film clips), ensuring accessibility, and protecting visitor data. Ignoring these can create hidden costs or liabilities.</a:t>
            </a:r>
          </a:p>
          <a:p>
            <a:endParaRPr lang="en-US" sz="1400" dirty="0"/>
          </a:p>
          <a:p>
            <a:r>
              <a:rPr lang="en-US" sz="1400" dirty="0"/>
              <a:t>Most importantly, every spend must align with your brand and visitor goals. Don’t build tech for its own sake: only invest when it clearly deepens the story or improves the visitor experience in a way that fits your theme. For instance, rather than a costly custom app, a well-crafted audio narrative might achieve your goals just as effectively. We’ll teach you to match your budget to outcomes — ensuring you invest wisely.</a:t>
            </a:r>
          </a:p>
          <a:p>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013EDC92-F6D7-330E-1761-45E1867293F2}"/>
              </a:ext>
            </a:extLst>
          </p:cNvPr>
          <p:cNvSpPr>
            <a:spLocks noGrp="1"/>
          </p:cNvSpPr>
          <p:nvPr>
            <p:ph type="sldNum" sz="quarter" idx="4"/>
          </p:nvPr>
        </p:nvSpPr>
        <p:spPr/>
        <p:txBody>
          <a:bodyPr/>
          <a:lstStyle/>
          <a:p>
            <a:fld id="{48F63A3B-78C7-47BE-AE5E-E10140E04643}" type="slidenum">
              <a:rPr lang="en-US" smtClean="0"/>
              <a:pPr/>
              <a:t>5</a:t>
            </a:fld>
            <a:endParaRPr lang="en-US" dirty="0"/>
          </a:p>
        </p:txBody>
      </p:sp>
      <p:sp>
        <p:nvSpPr>
          <p:cNvPr id="10" name="Text Placeholder 15">
            <a:extLst>
              <a:ext uri="{FF2B5EF4-FFF2-40B4-BE49-F238E27FC236}">
                <a16:creationId xmlns:a16="http://schemas.microsoft.com/office/drawing/2014/main" id="{A0536D0B-64A4-3A1E-8C66-4D28175F86B1}"/>
              </a:ext>
            </a:extLst>
          </p:cNvPr>
          <p:cNvSpPr txBox="1">
            <a:spLocks/>
          </p:cNvSpPr>
          <p:nvPr/>
        </p:nvSpPr>
        <p:spPr>
          <a:xfrm>
            <a:off x="0" y="180754"/>
            <a:ext cx="6400800" cy="1263036"/>
          </a:xfrm>
          <a:prstGeom prst="rect">
            <a:avLst/>
          </a:prstGeom>
          <a:solidFill>
            <a:srgbClr val="53705E"/>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Financial Reality of Immersive Experiences</a:t>
            </a:r>
            <a:endParaRPr lang="en-US" sz="2400" b="0" dirty="0"/>
          </a:p>
        </p:txBody>
      </p:sp>
      <p:sp>
        <p:nvSpPr>
          <p:cNvPr id="2" name="Text Placeholder 3">
            <a:extLst>
              <a:ext uri="{FF2B5EF4-FFF2-40B4-BE49-F238E27FC236}">
                <a16:creationId xmlns:a16="http://schemas.microsoft.com/office/drawing/2014/main" id="{9504DADD-3D18-17C5-D993-AECEB5209201}"/>
              </a:ext>
            </a:extLst>
          </p:cNvPr>
          <p:cNvSpPr txBox="1">
            <a:spLocks/>
          </p:cNvSpPr>
          <p:nvPr/>
        </p:nvSpPr>
        <p:spPr>
          <a:xfrm>
            <a:off x="0" y="6123213"/>
            <a:ext cx="681820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dirty="0"/>
              <a:t>Why is this important? </a:t>
            </a:r>
          </a:p>
        </p:txBody>
      </p:sp>
    </p:spTree>
    <p:extLst>
      <p:ext uri="{BB962C8B-B14F-4D97-AF65-F5344CB8AC3E}">
        <p14:creationId xmlns:p14="http://schemas.microsoft.com/office/powerpoint/2010/main" val="194311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4F7D-0506-32DC-7EA4-1E4246A5337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374E5C2-3B12-FA79-30F1-3FE84765B244}"/>
              </a:ext>
            </a:extLst>
          </p:cNvPr>
          <p:cNvSpPr>
            <a:spLocks noGrp="1"/>
          </p:cNvSpPr>
          <p:nvPr>
            <p:ph type="body" sz="quarter" idx="61"/>
          </p:nvPr>
        </p:nvSpPr>
        <p:spPr>
          <a:xfrm>
            <a:off x="0" y="230181"/>
            <a:ext cx="6337946" cy="673767"/>
          </a:xfrm>
          <a:prstGeom prst="rect">
            <a:avLst/>
          </a:prstGeom>
          <a:solidFill>
            <a:srgbClr val="C77362"/>
          </a:solidFill>
        </p:spPr>
        <p:txBody>
          <a:bodyPr/>
          <a:lstStyle/>
          <a:p>
            <a:pPr>
              <a:lnSpc>
                <a:spcPct val="100000"/>
              </a:lnSpc>
            </a:pPr>
            <a:r>
              <a:rPr lang="en-US" sz="2000" dirty="0"/>
              <a:t>Key Challenges</a:t>
            </a:r>
          </a:p>
        </p:txBody>
      </p:sp>
      <p:sp>
        <p:nvSpPr>
          <p:cNvPr id="5" name="Text Placeholder 4">
            <a:extLst>
              <a:ext uri="{FF2B5EF4-FFF2-40B4-BE49-F238E27FC236}">
                <a16:creationId xmlns:a16="http://schemas.microsoft.com/office/drawing/2014/main" id="{0205467D-4A56-55E2-CE82-6EFEF749FBF1}"/>
              </a:ext>
            </a:extLst>
          </p:cNvPr>
          <p:cNvSpPr>
            <a:spLocks noGrp="1"/>
          </p:cNvSpPr>
          <p:nvPr>
            <p:ph type="body" sz="quarter" idx="64"/>
          </p:nvPr>
        </p:nvSpPr>
        <p:spPr>
          <a:xfrm>
            <a:off x="753077" y="903948"/>
            <a:ext cx="6076734" cy="7187048"/>
          </a:xfrm>
          <a:prstGeom prst="rect">
            <a:avLst/>
          </a:prstGeom>
        </p:spPr>
        <p:txBody>
          <a:bodyPr numCol="1"/>
          <a:lstStyle/>
          <a:p>
            <a:endParaRPr lang="en-IE" sz="1400" dirty="0">
              <a:solidFill>
                <a:schemeClr val="tx1">
                  <a:lumMod val="75000"/>
                  <a:lumOff val="25000"/>
                </a:schemeClr>
              </a:solidFill>
            </a:endParaRPr>
          </a:p>
          <a:p>
            <a:r>
              <a:rPr lang="en-US" sz="1400" dirty="0">
                <a:solidFill>
                  <a:schemeClr val="tx1">
                    <a:lumMod val="75000"/>
                    <a:lumOff val="25000"/>
                  </a:schemeClr>
                </a:solidFill>
              </a:rPr>
              <a:t>Let’s talk money in plain terms. Immersive technology expenses can range from </a:t>
            </a:r>
            <a:r>
              <a:rPr lang="en-US" sz="1400" b="1" dirty="0">
                <a:solidFill>
                  <a:schemeClr val="tx1">
                    <a:lumMod val="75000"/>
                    <a:lumOff val="25000"/>
                  </a:schemeClr>
                </a:solidFill>
              </a:rPr>
              <a:t>very little to quite a lot</a:t>
            </a:r>
            <a:r>
              <a:rPr lang="en-US" sz="1400" dirty="0">
                <a:solidFill>
                  <a:schemeClr val="tx1">
                    <a:lumMod val="75000"/>
                    <a:lumOff val="25000"/>
                  </a:schemeClr>
                </a:solidFill>
              </a:rPr>
              <a:t>, depending on what you do. </a:t>
            </a:r>
          </a:p>
          <a:p>
            <a:endParaRPr lang="en-US" sz="1400" dirty="0">
              <a:solidFill>
                <a:schemeClr val="tx1">
                  <a:lumMod val="75000"/>
                  <a:lumOff val="25000"/>
                </a:schemeClr>
              </a:solidFill>
            </a:endParaRPr>
          </a:p>
          <a:p>
            <a:r>
              <a:rPr lang="en-US" sz="1400" dirty="0">
                <a:solidFill>
                  <a:schemeClr val="tx1">
                    <a:lumMod val="75000"/>
                    <a:lumOff val="25000"/>
                  </a:schemeClr>
                </a:solidFill>
              </a:rPr>
              <a:t>On the modest end, maybe you’re printing a few banners for a photo-op corner with some backing audio – those are small one-time costs. On the high end, custom VR software or hiring developers can run thousands of euros. But don’t panic – you rarely need to jump to the high end immediately. This workshop is designed to suit most businesses and budgets, even non-finance folks, grasp the basics of budgeting for an immersive project.</a:t>
            </a:r>
          </a:p>
          <a:p>
            <a:endParaRPr lang="en-US" sz="1400" dirty="0">
              <a:solidFill>
                <a:schemeClr val="tx1">
                  <a:lumMod val="75000"/>
                  <a:lumOff val="25000"/>
                </a:schemeClr>
              </a:solidFill>
            </a:endParaRPr>
          </a:p>
          <a:p>
            <a:r>
              <a:rPr lang="en-US" sz="1800" b="1" dirty="0">
                <a:solidFill>
                  <a:srgbClr val="53705E"/>
                </a:solidFill>
              </a:rPr>
              <a:t>Challenges</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i="1" dirty="0">
                <a:solidFill>
                  <a:srgbClr val="C77362"/>
                </a:solidFill>
              </a:rPr>
              <a:t>“Immersive tech is too expensive for us, period.” </a:t>
            </a:r>
            <a:r>
              <a:rPr lang="en-US" sz="1400" dirty="0">
                <a:solidFill>
                  <a:schemeClr val="tx1">
                    <a:lumMod val="75000"/>
                    <a:lumOff val="25000"/>
                  </a:schemeClr>
                </a:solidFill>
              </a:rPr>
              <a:t>– The myth is that all AR/VR requires unaffordable budgets. Yes, some projects carry hefty price tags, but many SMEs have done immersive on a shoestring. The challenge is prioritizing spending for impact. We’ll show examples of budget-friendly approaches (like using visitors’ own smartphones rather than buying devices, leveraging free platforms, starting with a pilot before scaling). </a:t>
            </a:r>
          </a:p>
          <a:p>
            <a:endParaRPr lang="en-US" sz="1400" dirty="0">
              <a:solidFill>
                <a:schemeClr val="tx1">
                  <a:lumMod val="75000"/>
                  <a:lumOff val="25000"/>
                </a:schemeClr>
              </a:solidFill>
            </a:endParaRPr>
          </a:p>
          <a:p>
            <a:r>
              <a:rPr lang="en-US" sz="1400" dirty="0">
                <a:solidFill>
                  <a:schemeClr val="tx1">
                    <a:lumMod val="75000"/>
                    <a:lumOff val="25000"/>
                  </a:schemeClr>
                </a:solidFill>
              </a:rPr>
              <a:t>Additionally, tech costs have been dropping as tools get more common – what cost €50k five years ago might be doable for a few thousand or less today. So, don’t write it off before exploring options. As one insight from the UPLIFT research noted, access to funding and digital programs is growing, and SMEs can avail of those.</a:t>
            </a:r>
          </a:p>
          <a:p>
            <a:pPr marL="285750" indent="-285750">
              <a:buFont typeface="Wingdings" panose="05000000000000000000" pitchFamily="2" charset="2"/>
              <a:buChar char="v"/>
            </a:pPr>
            <a:endParaRPr lang="en-US" sz="1400" b="1" i="1" dirty="0">
              <a:solidFill>
                <a:schemeClr val="tx1">
                  <a:lumMod val="75000"/>
                  <a:lumOff val="25000"/>
                </a:schemeClr>
              </a:solidFill>
            </a:endParaRPr>
          </a:p>
          <a:p>
            <a:pPr marL="285750" indent="-285750">
              <a:buFont typeface="Wingdings" panose="05000000000000000000" pitchFamily="2" charset="2"/>
              <a:buChar char="v"/>
            </a:pPr>
            <a:r>
              <a:rPr lang="en-US" sz="1400" b="1" i="1" dirty="0">
                <a:solidFill>
                  <a:srgbClr val="C77362"/>
                </a:solidFill>
              </a:rPr>
              <a:t>“We must budget everything upfront (and we don’t have the money).” </a:t>
            </a:r>
            <a:r>
              <a:rPr lang="en-US" sz="1400" dirty="0">
                <a:solidFill>
                  <a:schemeClr val="tx1">
                    <a:lumMod val="75000"/>
                    <a:lumOff val="25000"/>
                  </a:schemeClr>
                </a:solidFill>
              </a:rPr>
              <a:t>– Actually, you can phase your investment. A challenge is convincing stakeholders who want a full cost breakdown up front. The myth is you need a big lump sum now. Instead, you can plan small expenditures over time: e.g. initial trial (€500 on a demo), then seek a grant or allocate more next year for expansion. Also, you might incorporate costs into existing budgets (like using part of your marketing budget for an AR trial since it doubles as marketing). We’ll discuss how to draft a phased budget that shows immediate affordability and longer-term needs, making it more palatable.</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i="1" dirty="0">
                <a:solidFill>
                  <a:srgbClr val="C77362"/>
                </a:solidFill>
              </a:rPr>
              <a:t>“There’s no funding help – we’re on our own.” </a:t>
            </a:r>
            <a:r>
              <a:rPr lang="en-US" sz="1400" dirty="0">
                <a:solidFill>
                  <a:schemeClr val="tx1">
                    <a:lumMod val="75000"/>
                    <a:lumOff val="25000"/>
                  </a:schemeClr>
                </a:solidFill>
              </a:rPr>
              <a:t>– Many assume if you’re a small private business, you can’t get grants or external funds. This is a myth; in reality there are increasing opportunities for digital innovation funding in tourism. The challenge is finding and applying for them. From EU funds to local business innovation grants, or even sponsorship by a brand that wants to be associated with innovation, money is out there. We’ll highlight a few avenues and </a:t>
            </a:r>
            <a:r>
              <a:rPr lang="en-US" sz="1400" dirty="0" err="1">
                <a:solidFill>
                  <a:schemeClr val="tx1">
                    <a:lumMod val="75000"/>
                    <a:lumOff val="25000"/>
                  </a:schemeClr>
                </a:solidFill>
              </a:rPr>
              <a:t>emphasise</a:t>
            </a:r>
            <a:r>
              <a:rPr lang="en-US" sz="1400" dirty="0">
                <a:solidFill>
                  <a:schemeClr val="tx1">
                    <a:lumMod val="75000"/>
                    <a:lumOff val="25000"/>
                  </a:schemeClr>
                </a:solidFill>
              </a:rPr>
              <a:t> building that into your finance plan. </a:t>
            </a:r>
          </a:p>
        </p:txBody>
      </p:sp>
      <p:sp>
        <p:nvSpPr>
          <p:cNvPr id="6" name="Slide Number Placeholder 5">
            <a:extLst>
              <a:ext uri="{FF2B5EF4-FFF2-40B4-BE49-F238E27FC236}">
                <a16:creationId xmlns:a16="http://schemas.microsoft.com/office/drawing/2014/main" id="{A1D9B929-93BB-B36E-9A67-B003110127BB}"/>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6</a:t>
            </a:fld>
            <a:endParaRPr lang="en-US" dirty="0"/>
          </a:p>
        </p:txBody>
      </p:sp>
      <p:sp>
        <p:nvSpPr>
          <p:cNvPr id="9" name="Freeform 2">
            <a:extLst>
              <a:ext uri="{FF2B5EF4-FFF2-40B4-BE49-F238E27FC236}">
                <a16:creationId xmlns:a16="http://schemas.microsoft.com/office/drawing/2014/main" id="{06086573-D6E7-7719-9199-447DE225DF14}"/>
              </a:ext>
            </a:extLst>
          </p:cNvPr>
          <p:cNvSpPr/>
          <p:nvPr/>
        </p:nvSpPr>
        <p:spPr>
          <a:xfrm rot="10800000">
            <a:off x="68524" y="314266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415790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A259A-72A1-B204-2872-1742EF0178B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AC4F919-C14F-C867-D893-DCE1F4128313}"/>
              </a:ext>
            </a:extLst>
          </p:cNvPr>
          <p:cNvSpPr>
            <a:spLocks noGrp="1"/>
          </p:cNvSpPr>
          <p:nvPr>
            <p:ph type="body" sz="quarter" idx="61"/>
          </p:nvPr>
        </p:nvSpPr>
        <p:spPr>
          <a:xfrm>
            <a:off x="0" y="230181"/>
            <a:ext cx="6337946" cy="673767"/>
          </a:xfrm>
          <a:prstGeom prst="rect">
            <a:avLst/>
          </a:prstGeom>
          <a:solidFill>
            <a:srgbClr val="C77362"/>
          </a:solidFill>
        </p:spPr>
        <p:txBody>
          <a:bodyPr/>
          <a:lstStyle/>
          <a:p>
            <a:pPr>
              <a:lnSpc>
                <a:spcPct val="100000"/>
              </a:lnSpc>
            </a:pPr>
            <a:r>
              <a:rPr lang="en-US" sz="2000" dirty="0"/>
              <a:t>Key Challenges</a:t>
            </a:r>
          </a:p>
        </p:txBody>
      </p:sp>
      <p:sp>
        <p:nvSpPr>
          <p:cNvPr id="5" name="Text Placeholder 4">
            <a:extLst>
              <a:ext uri="{FF2B5EF4-FFF2-40B4-BE49-F238E27FC236}">
                <a16:creationId xmlns:a16="http://schemas.microsoft.com/office/drawing/2014/main" id="{A75FD463-2321-8444-C3C0-D658635B9BCE}"/>
              </a:ext>
            </a:extLst>
          </p:cNvPr>
          <p:cNvSpPr>
            <a:spLocks noGrp="1"/>
          </p:cNvSpPr>
          <p:nvPr>
            <p:ph type="body" sz="quarter" idx="64"/>
          </p:nvPr>
        </p:nvSpPr>
        <p:spPr>
          <a:xfrm>
            <a:off x="741470" y="1276087"/>
            <a:ext cx="6076734" cy="7187048"/>
          </a:xfrm>
          <a:prstGeom prst="rect">
            <a:avLst/>
          </a:prstGeom>
        </p:spPr>
        <p:txBody>
          <a:bodyPr numCol="1"/>
          <a:lstStyle/>
          <a:p>
            <a:r>
              <a:rPr lang="en-US" sz="1800" b="1" dirty="0">
                <a:solidFill>
                  <a:srgbClr val="53705E"/>
                </a:solidFill>
              </a:rPr>
              <a:t>Challenges continued…</a:t>
            </a:r>
          </a:p>
          <a:p>
            <a:endParaRPr lang="en-US" sz="1400" dirty="0">
              <a:solidFill>
                <a:schemeClr val="tx1">
                  <a:lumMod val="75000"/>
                  <a:lumOff val="25000"/>
                </a:schemeClr>
              </a:solidFill>
            </a:endParaRPr>
          </a:p>
          <a:p>
            <a:pPr lvl="0"/>
            <a:r>
              <a:rPr lang="en-US" sz="1400" dirty="0">
                <a:solidFill>
                  <a:schemeClr val="tx1">
                    <a:lumMod val="75000"/>
                    <a:lumOff val="25000"/>
                  </a:schemeClr>
                </a:solidFill>
              </a:rPr>
              <a:t>For example, maybe you budget that 50% of the project will come from a grant you’ll apply for. Contingency planning (what if you don’t get it?) is also part of good budgeting.</a:t>
            </a:r>
          </a:p>
          <a:p>
            <a:pPr lvl="0"/>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C77362"/>
                </a:solidFill>
              </a:rPr>
              <a:t>“We can figure out costs as we go – let’s just start and see.” </a:t>
            </a:r>
            <a:r>
              <a:rPr lang="en-US" sz="1400" dirty="0">
                <a:solidFill>
                  <a:schemeClr val="tx1">
                    <a:lumMod val="75000"/>
                    <a:lumOff val="25000"/>
                  </a:schemeClr>
                </a:solidFill>
              </a:rPr>
              <a:t>– Enthusiasm is great, but not having at least a rough budget can lead to overspending or projects stalling due to lack of funds. </a:t>
            </a:r>
          </a:p>
          <a:p>
            <a:pPr lvl="0"/>
            <a:endParaRPr lang="en-US" sz="1400" dirty="0">
              <a:solidFill>
                <a:schemeClr val="tx1">
                  <a:lumMod val="75000"/>
                  <a:lumOff val="25000"/>
                </a:schemeClr>
              </a:solidFill>
            </a:endParaRPr>
          </a:p>
          <a:p>
            <a:pPr lvl="0"/>
            <a:r>
              <a:rPr lang="en-US" sz="1400" b="1" i="1" dirty="0">
                <a:solidFill>
                  <a:srgbClr val="C77362"/>
                </a:solidFill>
              </a:rPr>
              <a:t>A challenge is the unknowns: </a:t>
            </a:r>
            <a:r>
              <a:rPr lang="en-US" sz="1400" dirty="0">
                <a:solidFill>
                  <a:schemeClr val="tx1">
                    <a:lumMod val="75000"/>
                    <a:lumOff val="25000"/>
                  </a:schemeClr>
                </a:solidFill>
              </a:rPr>
              <a:t>you might not know how much a developer charges. We bust the myth by encouraging getting ballpark quotes or doing research upfront. Even an informal inquiry can give you numbers to plug in. It’s better to have an estimate and add a contingency than to be hit with surprises. So, we’ll practice making a simple budget forecast – no precise penny-counting, just enough to guide decisions.</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a:p>
            <a:pPr>
              <a:spcAft>
                <a:spcPts val="1200"/>
              </a:spcAft>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0226C411-3B0B-4367-2AD6-DC73898833E6}"/>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7</a:t>
            </a:fld>
            <a:endParaRPr lang="en-US" dirty="0"/>
          </a:p>
        </p:txBody>
      </p:sp>
      <p:sp>
        <p:nvSpPr>
          <p:cNvPr id="2" name="Freeform 2">
            <a:extLst>
              <a:ext uri="{FF2B5EF4-FFF2-40B4-BE49-F238E27FC236}">
                <a16:creationId xmlns:a16="http://schemas.microsoft.com/office/drawing/2014/main" id="{E883B2CC-F10F-D7BB-F278-2CB6A87AAA0B}"/>
              </a:ext>
            </a:extLst>
          </p:cNvPr>
          <p:cNvSpPr/>
          <p:nvPr/>
        </p:nvSpPr>
        <p:spPr>
          <a:xfrm rot="10800000">
            <a:off x="80130" y="1203395"/>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Text Placeholder 3">
            <a:extLst>
              <a:ext uri="{FF2B5EF4-FFF2-40B4-BE49-F238E27FC236}">
                <a16:creationId xmlns:a16="http://schemas.microsoft.com/office/drawing/2014/main" id="{C94D94BC-6465-E3A8-84C9-BF4E1B9FA615}"/>
              </a:ext>
            </a:extLst>
          </p:cNvPr>
          <p:cNvSpPr txBox="1">
            <a:spLocks/>
          </p:cNvSpPr>
          <p:nvPr/>
        </p:nvSpPr>
        <p:spPr>
          <a:xfrm>
            <a:off x="0" y="5244490"/>
            <a:ext cx="6337946" cy="673767"/>
          </a:xfrm>
          <a:prstGeom prst="rect">
            <a:avLst/>
          </a:prstGeom>
          <a:solidFill>
            <a:srgbClr val="469395"/>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a:t>Key Opportunities</a:t>
            </a:r>
            <a:endParaRPr lang="en-US" sz="2000" dirty="0"/>
          </a:p>
        </p:txBody>
      </p:sp>
      <p:sp>
        <p:nvSpPr>
          <p:cNvPr id="9" name="Text Placeholder 4">
            <a:extLst>
              <a:ext uri="{FF2B5EF4-FFF2-40B4-BE49-F238E27FC236}">
                <a16:creationId xmlns:a16="http://schemas.microsoft.com/office/drawing/2014/main" id="{472C5312-5640-12CD-B821-C15B19572AC1}"/>
              </a:ext>
            </a:extLst>
          </p:cNvPr>
          <p:cNvSpPr txBox="1">
            <a:spLocks/>
          </p:cNvSpPr>
          <p:nvPr/>
        </p:nvSpPr>
        <p:spPr>
          <a:xfrm>
            <a:off x="741470" y="5918257"/>
            <a:ext cx="6076734" cy="4389486"/>
          </a:xfrm>
          <a:prstGeom prst="rect">
            <a:avLst/>
          </a:prstGeom>
          <a:noFill/>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en-IE" sz="1400" dirty="0">
              <a:solidFill>
                <a:schemeClr val="tx1">
                  <a:lumMod val="75000"/>
                  <a:lumOff val="25000"/>
                </a:schemeClr>
              </a:solidFill>
            </a:endParaRPr>
          </a:p>
          <a:p>
            <a:r>
              <a:rPr lang="en-US" sz="1800" b="1" dirty="0">
                <a:solidFill>
                  <a:srgbClr val="469395"/>
                </a:solidFill>
              </a:rPr>
              <a:t>Opportunities</a:t>
            </a:r>
          </a:p>
          <a:p>
            <a:endParaRPr lang="en-US" sz="1400" dirty="0">
              <a:solidFill>
                <a:schemeClr val="tx1">
                  <a:lumMod val="75000"/>
                  <a:lumOff val="25000"/>
                </a:schemeClr>
              </a:solidFill>
            </a:endParaRPr>
          </a:p>
          <a:p>
            <a:r>
              <a:rPr lang="en-US" sz="1400" b="1" dirty="0">
                <a:solidFill>
                  <a:schemeClr val="tx1">
                    <a:lumMod val="75000"/>
                    <a:lumOff val="25000"/>
                  </a:schemeClr>
                </a:solidFill>
              </a:rPr>
              <a:t>The good news is that immersive experiences don’t have to begin with a big budget. </a:t>
            </a:r>
            <a:r>
              <a:rPr lang="en-US" sz="1400" dirty="0">
                <a:solidFill>
                  <a:schemeClr val="tx1">
                    <a:lumMod val="75000"/>
                    <a:lumOff val="25000"/>
                  </a:schemeClr>
                </a:solidFill>
              </a:rPr>
              <a:t>Most successful concepts start with a </a:t>
            </a:r>
            <a:r>
              <a:rPr lang="en-US" sz="1400" b="1" dirty="0">
                <a:solidFill>
                  <a:schemeClr val="tx1">
                    <a:lumMod val="75000"/>
                    <a:lumOff val="25000"/>
                  </a:schemeClr>
                </a:solidFill>
              </a:rPr>
              <a:t>clear idea</a:t>
            </a:r>
            <a:r>
              <a:rPr lang="en-US" sz="1400" dirty="0">
                <a:solidFill>
                  <a:schemeClr val="tx1">
                    <a:lumMod val="75000"/>
                    <a:lumOff val="25000"/>
                  </a:schemeClr>
                </a:solidFill>
              </a:rPr>
              <a:t>, </a:t>
            </a:r>
            <a:r>
              <a:rPr lang="en-US" sz="1400" b="1" dirty="0">
                <a:solidFill>
                  <a:schemeClr val="tx1">
                    <a:lumMod val="75000"/>
                    <a:lumOff val="25000"/>
                  </a:schemeClr>
                </a:solidFill>
              </a:rPr>
              <a:t>careful planning</a:t>
            </a:r>
            <a:r>
              <a:rPr lang="en-US" sz="1400" dirty="0">
                <a:solidFill>
                  <a:schemeClr val="tx1">
                    <a:lumMod val="75000"/>
                    <a:lumOff val="25000"/>
                  </a:schemeClr>
                </a:solidFill>
              </a:rPr>
              <a:t>, and </a:t>
            </a:r>
            <a:r>
              <a:rPr lang="en-US" sz="1400" b="1" dirty="0">
                <a:solidFill>
                  <a:schemeClr val="tx1">
                    <a:lumMod val="75000"/>
                    <a:lumOff val="25000"/>
                  </a:schemeClr>
                </a:solidFill>
              </a:rPr>
              <a:t>small, well-judged steps</a:t>
            </a:r>
            <a:r>
              <a:rPr lang="en-US" sz="1400" dirty="0">
                <a:solidFill>
                  <a:schemeClr val="tx1">
                    <a:lumMod val="75000"/>
                    <a:lumOff val="25000"/>
                  </a:schemeClr>
                </a:solidFill>
              </a:rPr>
              <a:t>. When you approach immersion through structured budgeting and responsible practice, you reduce risk and increase confidence. You can test ideas, learn what works for your visitors, and build gradually rather than committing to major investment too early.</a:t>
            </a:r>
          </a:p>
          <a:p>
            <a:endParaRPr lang="en-IE"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As discussed, Immersive experiences are often perceived as expensive, but many successful projects start with simple storytelling and small pilots.  </a:t>
            </a:r>
            <a:r>
              <a:rPr lang="en-US" sz="1400" dirty="0">
                <a:solidFill>
                  <a:schemeClr val="tx1">
                    <a:lumMod val="75000"/>
                    <a:lumOff val="25000"/>
                  </a:schemeClr>
                </a:solidFill>
              </a:rPr>
              <a:t>In reality, one of the greatest opportunities for SMEs lies in starting small and scaling strategically. Immersion does not have to begin with complex AR or VR installations. It can start with thoughtful storytelling, sensory details, simple projection, QR-triggered audio content, or structured audience participation. These lower-cost entry points allow businesses to test ideas for a modest investment, learn what resonates with visitors, and build confidence before committing to larger developments. This phased approach reduces financial risk while creating space for innovation.</a:t>
            </a:r>
          </a:p>
        </p:txBody>
      </p:sp>
      <p:sp>
        <p:nvSpPr>
          <p:cNvPr id="10" name="Slide Number Placeholder 5">
            <a:extLst>
              <a:ext uri="{FF2B5EF4-FFF2-40B4-BE49-F238E27FC236}">
                <a16:creationId xmlns:a16="http://schemas.microsoft.com/office/drawing/2014/main" id="{5477BC81-EE2C-CC85-B44F-B04C5C2C55DF}"/>
              </a:ext>
            </a:extLst>
          </p:cNvPr>
          <p:cNvSpPr txBox="1">
            <a:spLocks/>
          </p:cNvSpPr>
          <p:nvPr/>
        </p:nvSpPr>
        <p:spPr>
          <a:xfrm>
            <a:off x="7029356" y="14941027"/>
            <a:ext cx="361037" cy="569240"/>
          </a:xfrm>
          <a:prstGeom prst="rect">
            <a:avLst/>
          </a:prstGeom>
        </p:spPr>
        <p:txBody>
          <a:bodyPr vert="horz" lIns="91440" tIns="45720" rIns="91440" bIns="45720" rtlCol="0" anchor="ctr"/>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7</a:t>
            </a:fld>
            <a:endParaRPr lang="en-US" dirty="0"/>
          </a:p>
        </p:txBody>
      </p:sp>
      <p:sp>
        <p:nvSpPr>
          <p:cNvPr id="11" name="Freeform 2">
            <a:extLst>
              <a:ext uri="{FF2B5EF4-FFF2-40B4-BE49-F238E27FC236}">
                <a16:creationId xmlns:a16="http://schemas.microsoft.com/office/drawing/2014/main" id="{61ABB569-95A9-18E3-D02C-E740A670B735}"/>
              </a:ext>
            </a:extLst>
          </p:cNvPr>
          <p:cNvSpPr/>
          <p:nvPr/>
        </p:nvSpPr>
        <p:spPr>
          <a:xfrm rot="10800000">
            <a:off x="80130" y="6062747"/>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solidFill>
            <a:srgbClr val="469395"/>
          </a:soli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397979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A9F2-A618-787A-200F-EF95301584B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7549E1-E490-CA5B-E1CA-B04EB17B16F2}"/>
              </a:ext>
            </a:extLst>
          </p:cNvPr>
          <p:cNvSpPr>
            <a:spLocks noGrp="1"/>
          </p:cNvSpPr>
          <p:nvPr>
            <p:ph type="body" sz="quarter" idx="61"/>
          </p:nvPr>
        </p:nvSpPr>
        <p:spPr>
          <a:xfrm>
            <a:off x="0" y="508717"/>
            <a:ext cx="6337946" cy="673767"/>
          </a:xfrm>
          <a:prstGeom prst="rect">
            <a:avLst/>
          </a:prstGeom>
          <a:solidFill>
            <a:srgbClr val="469395"/>
          </a:solidFill>
        </p:spPr>
        <p:txBody>
          <a:bodyPr/>
          <a:lstStyle/>
          <a:p>
            <a:pPr>
              <a:lnSpc>
                <a:spcPct val="100000"/>
              </a:lnSpc>
            </a:pPr>
            <a:r>
              <a:rPr lang="en-US" sz="2000" dirty="0"/>
              <a:t>Key Opportunities</a:t>
            </a:r>
          </a:p>
        </p:txBody>
      </p:sp>
      <p:sp>
        <p:nvSpPr>
          <p:cNvPr id="5" name="Text Placeholder 4">
            <a:extLst>
              <a:ext uri="{FF2B5EF4-FFF2-40B4-BE49-F238E27FC236}">
                <a16:creationId xmlns:a16="http://schemas.microsoft.com/office/drawing/2014/main" id="{E853D69F-E65D-C8E8-363D-CF333E85709F}"/>
              </a:ext>
            </a:extLst>
          </p:cNvPr>
          <p:cNvSpPr>
            <a:spLocks noGrp="1"/>
          </p:cNvSpPr>
          <p:nvPr>
            <p:ph type="body" sz="quarter" idx="64"/>
          </p:nvPr>
        </p:nvSpPr>
        <p:spPr>
          <a:xfrm>
            <a:off x="741470" y="1182484"/>
            <a:ext cx="6076734" cy="7187048"/>
          </a:xfrm>
          <a:prstGeom prst="rect">
            <a:avLst/>
          </a:prstGeom>
        </p:spPr>
        <p:txBody>
          <a:bodyPr numCol="1"/>
          <a:lstStyle/>
          <a:p>
            <a:endParaRPr lang="en-IE" sz="1400" dirty="0">
              <a:solidFill>
                <a:schemeClr val="tx1">
                  <a:lumMod val="75000"/>
                  <a:lumOff val="25000"/>
                </a:schemeClr>
              </a:solidFill>
            </a:endParaRPr>
          </a:p>
          <a:p>
            <a:r>
              <a:rPr lang="en-US" sz="1800" b="1" dirty="0">
                <a:solidFill>
                  <a:srgbClr val="469395"/>
                </a:solidFill>
              </a:rPr>
              <a:t>Opportunities continued…</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Financial planning also creates the opportunity to spread investment over time rather than treating immersion as a one-off capital expense. </a:t>
            </a:r>
            <a:r>
              <a:rPr lang="en-US" sz="1400" dirty="0">
                <a:solidFill>
                  <a:schemeClr val="tx1">
                    <a:lumMod val="75000"/>
                    <a:lumOff val="25000"/>
                  </a:schemeClr>
                </a:solidFill>
              </a:rPr>
              <a:t>A business might begin with low-tech narrative design in year one, introduce light digital layers in years two or three, and gradually incorporate more advanced elements only when there is clear demand and capacity. Thinking in a one- to five-year horizon allows immersive development to grow alongside revenue, skills, and operational readiness. This staged model turns immersive thinking into a manageable business strategy rather than an overwhelming leap.</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There are also significant revenue opportunities. </a:t>
            </a:r>
            <a:r>
              <a:rPr lang="en-US" sz="1400" dirty="0">
                <a:solidFill>
                  <a:schemeClr val="tx1">
                    <a:lumMod val="75000"/>
                    <a:lumOff val="25000"/>
                  </a:schemeClr>
                </a:solidFill>
              </a:rPr>
              <a:t>Well-designed immersive experiences can justify premium pricing, tiered packages, or exclusive small-group sessions. They can open up new income streams such as digital add-ons, downloadable content, themed merchandise, educational workshops, or corporate bookings. Immersion encourages visitors to engage more deeply, which often increases dwell time, secondary spending, and repeat visitation. Rather than relying purely on higher visitor numbers, businesses can improve yield per visitor through richer experience design.</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From a funding perspective, immersive and digital initiatives align strongly with innovation, cultural heritage, and tourism development priorities. </a:t>
            </a:r>
            <a:r>
              <a:rPr lang="en-US" sz="1400" dirty="0">
                <a:solidFill>
                  <a:schemeClr val="tx1">
                    <a:lumMod val="75000"/>
                    <a:lumOff val="25000"/>
                  </a:schemeClr>
                </a:solidFill>
              </a:rPr>
              <a:t>Many regional, national, and European </a:t>
            </a:r>
            <a:r>
              <a:rPr lang="en-US" sz="1400" dirty="0" err="1">
                <a:solidFill>
                  <a:schemeClr val="tx1">
                    <a:lumMod val="75000"/>
                    <a:lumOff val="25000"/>
                  </a:schemeClr>
                </a:solidFill>
              </a:rPr>
              <a:t>programmes</a:t>
            </a:r>
            <a:r>
              <a:rPr lang="en-US" sz="1400" dirty="0">
                <a:solidFill>
                  <a:schemeClr val="tx1">
                    <a:lumMod val="75000"/>
                    <a:lumOff val="25000"/>
                  </a:schemeClr>
                </a:solidFill>
              </a:rPr>
              <a:t> support digital transformation, cultural storytelling, sustainability, and skills development. Positioning immersive development within these broader agendas can unlock financial support and reduce the burden on internal budgets. Partnerships with universities, creative practitioners, or technology providers can further reduce costs while strengthening quality and credibility.</a:t>
            </a:r>
          </a:p>
          <a:p>
            <a:pPr marL="285750" indent="-285750">
              <a:buFont typeface="Wingdings" panose="05000000000000000000" pitchFamily="2" charset="2"/>
              <a:buChar char="v"/>
            </a:pPr>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Operationally, immersive design can improve efficiency when planned well. </a:t>
            </a:r>
            <a:r>
              <a:rPr lang="en-US" sz="1400" dirty="0">
                <a:solidFill>
                  <a:schemeClr val="tx1">
                    <a:lumMod val="75000"/>
                    <a:lumOff val="25000"/>
                  </a:schemeClr>
                </a:solidFill>
              </a:rPr>
              <a:t>Digital interpretation layers can reduce reliance on constant live guiding, provide multilingual access, and extend the experience beyond physical opening hours. Self-guided immersive routes or hybrid digital-physical models can help manage visitor flow more effectively. When financial planning is aligned with operational realities, immersive elements become tools for scalability rather than additional strain on staff and resources.</a:t>
            </a:r>
          </a:p>
          <a:p>
            <a:pPr marL="285750" indent="-285750">
              <a:buFont typeface="Wingdings" panose="05000000000000000000" pitchFamily="2" charset="2"/>
              <a:buChar char="v"/>
            </a:pPr>
            <a:endParaRPr lang="en-US" sz="14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68E2632E-3D26-9840-AAAD-A049428910C1}"/>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8</a:t>
            </a:fld>
            <a:endParaRPr lang="en-US" dirty="0"/>
          </a:p>
        </p:txBody>
      </p:sp>
      <p:sp>
        <p:nvSpPr>
          <p:cNvPr id="2" name="Freeform 2">
            <a:extLst>
              <a:ext uri="{FF2B5EF4-FFF2-40B4-BE49-F238E27FC236}">
                <a16:creationId xmlns:a16="http://schemas.microsoft.com/office/drawing/2014/main" id="{DDAB750E-CEA6-8583-37AE-76811080F114}"/>
              </a:ext>
            </a:extLst>
          </p:cNvPr>
          <p:cNvSpPr/>
          <p:nvPr/>
        </p:nvSpPr>
        <p:spPr>
          <a:xfrm rot="10800000">
            <a:off x="80130" y="132697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solidFill>
                <a:srgbClr val="469395"/>
              </a:solidFill>
            </a:endParaRPr>
          </a:p>
        </p:txBody>
      </p:sp>
    </p:spTree>
    <p:extLst>
      <p:ext uri="{BB962C8B-B14F-4D97-AF65-F5344CB8AC3E}">
        <p14:creationId xmlns:p14="http://schemas.microsoft.com/office/powerpoint/2010/main" val="356461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8D2AA-0816-E921-8DB0-F6EF8AED2F7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3169245-40C6-AE0A-4160-6DFF6E03409D}"/>
              </a:ext>
            </a:extLst>
          </p:cNvPr>
          <p:cNvSpPr>
            <a:spLocks noGrp="1"/>
          </p:cNvSpPr>
          <p:nvPr>
            <p:ph type="body" sz="quarter" idx="61"/>
          </p:nvPr>
        </p:nvSpPr>
        <p:spPr>
          <a:xfrm>
            <a:off x="0" y="508717"/>
            <a:ext cx="6337946" cy="673767"/>
          </a:xfrm>
          <a:prstGeom prst="rect">
            <a:avLst/>
          </a:prstGeom>
          <a:solidFill>
            <a:srgbClr val="469395"/>
          </a:solidFill>
        </p:spPr>
        <p:txBody>
          <a:bodyPr/>
          <a:lstStyle/>
          <a:p>
            <a:pPr>
              <a:lnSpc>
                <a:spcPct val="100000"/>
              </a:lnSpc>
            </a:pPr>
            <a:r>
              <a:rPr lang="en-US" sz="2000" dirty="0"/>
              <a:t>Key Opportunities</a:t>
            </a:r>
          </a:p>
        </p:txBody>
      </p:sp>
      <p:sp>
        <p:nvSpPr>
          <p:cNvPr id="5" name="Text Placeholder 4">
            <a:extLst>
              <a:ext uri="{FF2B5EF4-FFF2-40B4-BE49-F238E27FC236}">
                <a16:creationId xmlns:a16="http://schemas.microsoft.com/office/drawing/2014/main" id="{BF1911F5-9276-68E4-26E3-F6A7EE053F23}"/>
              </a:ext>
            </a:extLst>
          </p:cNvPr>
          <p:cNvSpPr>
            <a:spLocks noGrp="1"/>
          </p:cNvSpPr>
          <p:nvPr>
            <p:ph type="body" sz="quarter" idx="64"/>
          </p:nvPr>
        </p:nvSpPr>
        <p:spPr>
          <a:xfrm>
            <a:off x="741470" y="1182484"/>
            <a:ext cx="6076734" cy="7187048"/>
          </a:xfrm>
          <a:prstGeom prst="rect">
            <a:avLst/>
          </a:prstGeom>
        </p:spPr>
        <p:txBody>
          <a:bodyPr numCol="1"/>
          <a:lstStyle/>
          <a:p>
            <a:endParaRPr lang="en-IE" sz="1400" dirty="0">
              <a:solidFill>
                <a:schemeClr val="tx1">
                  <a:lumMod val="75000"/>
                  <a:lumOff val="25000"/>
                </a:schemeClr>
              </a:solidFill>
            </a:endParaRPr>
          </a:p>
          <a:p>
            <a:r>
              <a:rPr lang="en-US" sz="1800" b="1" dirty="0">
                <a:solidFill>
                  <a:srgbClr val="469395"/>
                </a:solidFill>
              </a:rPr>
              <a:t>Opportunities continued…</a:t>
            </a:r>
          </a:p>
          <a:p>
            <a:endParaRPr lang="en-US" sz="1400" dirty="0">
              <a:solidFill>
                <a:schemeClr val="tx1">
                  <a:lumMod val="75000"/>
                  <a:lumOff val="25000"/>
                </a:schemeClr>
              </a:solidFill>
            </a:endParaRPr>
          </a:p>
          <a:p>
            <a:pPr marL="285750" indent="-285750">
              <a:buFont typeface="Wingdings" panose="05000000000000000000" pitchFamily="2" charset="2"/>
              <a:buChar char="v"/>
            </a:pPr>
            <a:r>
              <a:rPr lang="en-US" sz="1400" b="1" dirty="0">
                <a:solidFill>
                  <a:srgbClr val="469395"/>
                </a:solidFill>
              </a:rPr>
              <a:t>Responsible practice also presents clear business opportunities. </a:t>
            </a:r>
            <a:r>
              <a:rPr lang="en-US" sz="1400" dirty="0">
                <a:solidFill>
                  <a:schemeClr val="tx1">
                    <a:lumMod val="75000"/>
                    <a:lumOff val="25000"/>
                  </a:schemeClr>
                </a:solidFill>
              </a:rPr>
              <a:t>Ethical storytelling, proper permissions, copyright compliance, and respectful cultural representation build trust and protect reputation. In an era where authenticity and transparency matter deeply to visitors, responsible design strengthens brand credibility. Sustainable choices in technology, energy use, and sourcing can reduce long-term operational costs while aligning with environmental expectations. Similarly, clear data protection practices increase visitor confidence in digital interactions.</a:t>
            </a:r>
          </a:p>
          <a:p>
            <a:pPr marL="285750" indent="-285750">
              <a:buFont typeface="Wingdings" panose="05000000000000000000" pitchFamily="2" charset="2"/>
              <a:buChar char="v"/>
            </a:pPr>
            <a:endParaRPr lang="en-US" sz="1400" dirty="0">
              <a:solidFill>
                <a:schemeClr val="tx1">
                  <a:lumMod val="75000"/>
                  <a:lumOff val="25000"/>
                </a:schemeClr>
              </a:solidFill>
            </a:endParaRPr>
          </a:p>
          <a:p>
            <a:r>
              <a:rPr lang="en-US" sz="1400" b="1" dirty="0">
                <a:solidFill>
                  <a:srgbClr val="469395"/>
                </a:solidFill>
              </a:rPr>
              <a:t>Ultimately, careful budgeting and responsible planning transform immersive experiences from creative experiments into structured investments. </a:t>
            </a:r>
            <a:r>
              <a:rPr lang="en-US" sz="1400" dirty="0">
                <a:solidFill>
                  <a:schemeClr val="tx1">
                    <a:lumMod val="75000"/>
                    <a:lumOff val="25000"/>
                  </a:schemeClr>
                </a:solidFill>
              </a:rPr>
              <a:t>They allow businesses to innovate without overextending, to test before scaling, and to align creative ambition with financial sustainability. When approached strategically, immersion is not simply an expense — it is an opportunity to strengthen competitiveness, diversify revenue, and position the business for long-term growth.</a:t>
            </a:r>
          </a:p>
        </p:txBody>
      </p:sp>
      <p:sp>
        <p:nvSpPr>
          <p:cNvPr id="6" name="Slide Number Placeholder 5">
            <a:extLst>
              <a:ext uri="{FF2B5EF4-FFF2-40B4-BE49-F238E27FC236}">
                <a16:creationId xmlns:a16="http://schemas.microsoft.com/office/drawing/2014/main" id="{389C7DDE-8674-4658-2BBF-E1949F7C5D9A}"/>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9</a:t>
            </a:fld>
            <a:endParaRPr lang="en-US" dirty="0"/>
          </a:p>
        </p:txBody>
      </p:sp>
      <p:sp>
        <p:nvSpPr>
          <p:cNvPr id="2" name="Freeform 2">
            <a:extLst>
              <a:ext uri="{FF2B5EF4-FFF2-40B4-BE49-F238E27FC236}">
                <a16:creationId xmlns:a16="http://schemas.microsoft.com/office/drawing/2014/main" id="{5D0F3E63-698E-057F-2180-BEF109EABA23}"/>
              </a:ext>
            </a:extLst>
          </p:cNvPr>
          <p:cNvSpPr/>
          <p:nvPr/>
        </p:nvSpPr>
        <p:spPr>
          <a:xfrm rot="10800000">
            <a:off x="80130" y="132697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solidFill>
            <a:srgbClr val="469395"/>
          </a:soli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solidFill>
                <a:srgbClr val="469395"/>
              </a:solidFill>
            </a:endParaRPr>
          </a:p>
        </p:txBody>
      </p:sp>
    </p:spTree>
    <p:extLst>
      <p:ext uri="{BB962C8B-B14F-4D97-AF65-F5344CB8AC3E}">
        <p14:creationId xmlns:p14="http://schemas.microsoft.com/office/powerpoint/2010/main" val="254120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99C53-F885-93AC-EFE5-F4C0C8F75546}"/>
            </a:ext>
          </a:extLst>
        </p:cNvPr>
        <p:cNvGrpSpPr/>
        <p:nvPr/>
      </p:nvGrpSpPr>
      <p:grpSpPr>
        <a:xfrm>
          <a:off x="0" y="0"/>
          <a:ext cx="0" cy="0"/>
          <a:chOff x="0" y="0"/>
          <a:chExt cx="0" cy="0"/>
        </a:xfrm>
      </p:grpSpPr>
      <p:pic>
        <p:nvPicPr>
          <p:cNvPr id="31" name="Picture 30" descr="The Little Prince exhibition finally arrives at the Atelier des Lumières! - Le  Petit Prince">
            <a:hlinkClick r:id="rId2"/>
            <a:extLst>
              <a:ext uri="{FF2B5EF4-FFF2-40B4-BE49-F238E27FC236}">
                <a16:creationId xmlns:a16="http://schemas.microsoft.com/office/drawing/2014/main" id="{44E41280-5035-DAF3-EB20-09A2A6250C8B}"/>
              </a:ext>
            </a:extLst>
          </p:cNvPr>
          <p:cNvPicPr>
            <a:picLocks noChangeAspect="1"/>
          </p:cNvPicPr>
          <p:nvPr/>
        </p:nvPicPr>
        <p:blipFill>
          <a:blip r:embed="rId3"/>
          <a:stretch>
            <a:fillRect/>
          </a:stretch>
        </p:blipFill>
        <p:spPr>
          <a:xfrm>
            <a:off x="319393" y="1119607"/>
            <a:ext cx="7235663" cy="4467822"/>
          </a:xfrm>
          <a:prstGeom prst="rect">
            <a:avLst/>
          </a:prstGeom>
        </p:spPr>
      </p:pic>
      <p:sp>
        <p:nvSpPr>
          <p:cNvPr id="26" name="Rectangle 25">
            <a:extLst>
              <a:ext uri="{FF2B5EF4-FFF2-40B4-BE49-F238E27FC236}">
                <a16:creationId xmlns:a16="http://schemas.microsoft.com/office/drawing/2014/main" id="{89CCC38F-BB5A-7166-A7C0-98381C953462}"/>
              </a:ext>
            </a:extLst>
          </p:cNvPr>
          <p:cNvSpPr/>
          <p:nvPr/>
        </p:nvSpPr>
        <p:spPr>
          <a:xfrm>
            <a:off x="320851" y="2777455"/>
            <a:ext cx="2690356" cy="22161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7" name="Rectangle 26">
            <a:extLst>
              <a:ext uri="{FF2B5EF4-FFF2-40B4-BE49-F238E27FC236}">
                <a16:creationId xmlns:a16="http://schemas.microsoft.com/office/drawing/2014/main" id="{9082774A-38C7-559A-7FE2-CC9E88D8A002}"/>
              </a:ext>
            </a:extLst>
          </p:cNvPr>
          <p:cNvSpPr/>
          <p:nvPr/>
        </p:nvSpPr>
        <p:spPr>
          <a:xfrm>
            <a:off x="-16117" y="2777454"/>
            <a:ext cx="364255" cy="2292151"/>
          </a:xfrm>
          <a:prstGeom prst="rect">
            <a:avLst/>
          </a:prstGeom>
          <a:solidFill>
            <a:srgbClr val="6288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 name="Text Placeholder 15">
            <a:extLst>
              <a:ext uri="{FF2B5EF4-FFF2-40B4-BE49-F238E27FC236}">
                <a16:creationId xmlns:a16="http://schemas.microsoft.com/office/drawing/2014/main" id="{89BC4810-1BBF-9042-4B2A-FA725D864646}"/>
              </a:ext>
            </a:extLst>
          </p:cNvPr>
          <p:cNvSpPr>
            <a:spLocks noGrp="1"/>
          </p:cNvSpPr>
          <p:nvPr/>
        </p:nvSpPr>
        <p:spPr>
          <a:xfrm>
            <a:off x="504300" y="5844693"/>
            <a:ext cx="5534922" cy="750431"/>
          </a:xfrm>
          <a:prstGeom prst="rect">
            <a:avLst/>
          </a:prstGeom>
          <a:noFill/>
        </p:spPr>
        <p:txBody>
          <a:bodyPr lIns="91481" tIns="45740" rIns="91481" bIns="45740" anchor="t">
            <a:noAutofit/>
          </a:bodyPr>
          <a:lstStyle>
            <a:lvl1pPr marL="0" indent="0" algn="l" defTabSz="755934" rtl="0" eaLnBrk="1" latinLnBrk="0" hangingPunct="1">
              <a:lnSpc>
                <a:spcPts val="2247"/>
              </a:lnSpc>
              <a:spcBef>
                <a:spcPts val="0"/>
              </a:spcBef>
              <a:buFont typeface="Arial" panose="020B0604020202020204" pitchFamily="34" charset="0"/>
              <a:buNone/>
              <a:defRPr sz="2200" b="1" i="0" kern="1200" spc="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IE" sz="2201">
                <a:latin typeface="Calibri"/>
                <a:ea typeface="Calibri"/>
                <a:cs typeface="Calibri"/>
              </a:rPr>
              <a:t>From Page to Pixels : Exploring the World of the Little Prince</a:t>
            </a:r>
            <a:endParaRPr lang="en-US" sz="2201"/>
          </a:p>
        </p:txBody>
      </p:sp>
      <p:sp>
        <p:nvSpPr>
          <p:cNvPr id="4" name="Text Placeholder 11">
            <a:extLst>
              <a:ext uri="{FF2B5EF4-FFF2-40B4-BE49-F238E27FC236}">
                <a16:creationId xmlns:a16="http://schemas.microsoft.com/office/drawing/2014/main" id="{766BDC07-BF72-0973-A659-4EB1E10952D9}"/>
              </a:ext>
            </a:extLst>
          </p:cNvPr>
          <p:cNvSpPr>
            <a:spLocks noGrp="1"/>
          </p:cNvSpPr>
          <p:nvPr/>
        </p:nvSpPr>
        <p:spPr>
          <a:xfrm>
            <a:off x="528887" y="6972867"/>
            <a:ext cx="6340489" cy="3280430"/>
          </a:xfrm>
          <a:prstGeom prst="rect">
            <a:avLst/>
          </a:prstGeom>
          <a:noFill/>
        </p:spPr>
        <p:txBody>
          <a:bodyPr lIns="91481" tIns="45740" rIns="91481" bIns="45740" numCol="2" spcCol="288000" anchor="t">
            <a:noAutofit/>
          </a:bodyPr>
          <a:lstStyle>
            <a:lvl1pPr marL="0" indent="0" algn="l" defTabSz="755934" rtl="0" eaLnBrk="1" latinLnBrk="0" hangingPunct="1">
              <a:lnSpc>
                <a:spcPts val="1220"/>
              </a:lnSpc>
              <a:spcBef>
                <a:spcPts val="0"/>
              </a:spcBef>
              <a:buFont typeface="Arial" panose="020B0604020202020204" pitchFamily="34" charset="0"/>
              <a:buNone/>
              <a:defRPr sz="1200" b="0" i="0" kern="1200">
                <a:solidFill>
                  <a:srgbClr val="75504C"/>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buNone/>
            </a:pPr>
            <a:r>
              <a:rPr lang="en-US" b="1" dirty="0"/>
              <a:t>The Little Prince</a:t>
            </a:r>
            <a:r>
              <a:rPr lang="en-US" dirty="0"/>
              <a:t> exhibition at the </a:t>
            </a:r>
            <a:r>
              <a:rPr lang="en-US" b="1" dirty="0"/>
              <a:t>Atelier des Lumières</a:t>
            </a:r>
            <a:r>
              <a:rPr lang="en-US" dirty="0"/>
              <a:t> in </a:t>
            </a:r>
            <a:r>
              <a:rPr lang="en-US" b="1" dirty="0"/>
              <a:t>Paris</a:t>
            </a:r>
            <a:r>
              <a:rPr lang="en-US" dirty="0"/>
              <a:t> is a stunning tribute to </a:t>
            </a:r>
            <a:r>
              <a:rPr lang="en-US" b="1" dirty="0"/>
              <a:t>Antoine de Saint-Exupéry</a:t>
            </a:r>
            <a:r>
              <a:rPr lang="en-US" dirty="0"/>
              <a:t> and his beloved novella </a:t>
            </a:r>
            <a:r>
              <a:rPr lang="en-US" i="1" dirty="0"/>
              <a:t>Le Petit Prince</a:t>
            </a:r>
            <a:r>
              <a:rPr lang="en-US" dirty="0"/>
              <a:t>, one of the most translated and cherished books in the world. This immersive experience brings the story to life using large-scale projections, music, and animation that brings visitors in the poetic universe of the young prince. Held within the industrial beauty of the Atelier, the exhibition invites guests of all ages to journey across planets, stars, and desert landscapes, just as the prince does in the book.</a:t>
            </a:r>
          </a:p>
          <a:p>
            <a:pPr>
              <a:buNone/>
            </a:pPr>
            <a:endParaRPr lang="en-US" dirty="0"/>
          </a:p>
          <a:p>
            <a:pPr>
              <a:buNone/>
            </a:pPr>
            <a:r>
              <a:rPr lang="en-US" dirty="0"/>
              <a:t>Antoine de Saint-Exupéry was born in </a:t>
            </a:r>
            <a:r>
              <a:rPr lang="en-US" b="1" dirty="0"/>
              <a:t>Lyon, France, in 1900</a:t>
            </a:r>
            <a:r>
              <a:rPr lang="en-US" dirty="0"/>
              <a:t>, and his life as a pilot deeply inspired his writing. He wrote </a:t>
            </a:r>
            <a:r>
              <a:rPr lang="en-US" i="1" dirty="0"/>
              <a:t>The Little Prince</a:t>
            </a:r>
            <a:r>
              <a:rPr lang="en-US" dirty="0"/>
              <a:t> during his exile in New York during World War II, blending his philosophical reflections on love, loss, and the absurdity of adulthood into a timeless tale. The exhibition pays tribute to this legacy, </a:t>
            </a:r>
            <a:r>
              <a:rPr lang="en-US" dirty="0">
                <a:hlinkClick r:id="rId2"/>
              </a:rPr>
              <a:t>combining</a:t>
            </a:r>
            <a:r>
              <a:rPr lang="en-US" dirty="0"/>
              <a:t> places from the text with vibrant imagery that echoes the book’s original watercolors.</a:t>
            </a:r>
          </a:p>
          <a:p>
            <a:pPr>
              <a:buNone/>
            </a:pPr>
            <a:endParaRPr lang="en-US" dirty="0"/>
          </a:p>
          <a:p>
            <a:pPr>
              <a:buNone/>
            </a:pPr>
            <a:r>
              <a:rPr lang="en-US" dirty="0"/>
              <a:t>The immersive setting allows visitors to walk through constellations, meet the prince’s whimsical companions—the Fox, the Rose, the Lamplighter—and reflect on the story’s universal messages. Narration, both in French and English, echoes through the space, and quotes from the novella appear like stardust across the walls.</a:t>
            </a:r>
          </a:p>
          <a:p>
            <a:pPr>
              <a:buNone/>
            </a:pPr>
            <a:endParaRPr lang="en-US" dirty="0"/>
          </a:p>
          <a:p>
            <a:r>
              <a:rPr lang="en-US" dirty="0"/>
              <a:t>In </a:t>
            </a:r>
            <a:r>
              <a:rPr lang="en-US" b="1" dirty="0"/>
              <a:t>2025</a:t>
            </a:r>
            <a:r>
              <a:rPr lang="en-US" dirty="0"/>
              <a:t>, the exhibition continues to enchant audiences, offering a deeply emotional and visually rich way to rediscover </a:t>
            </a:r>
            <a:r>
              <a:rPr lang="en-US" i="1" dirty="0"/>
              <a:t>The Little Prince</a:t>
            </a:r>
            <a:r>
              <a:rPr lang="en-US" dirty="0"/>
              <a:t>. Whether you're a lifelong fan or discovering the story for the first time, every step through the gallery becomes part of a personal journey through wonder, imagination, and the heart of one of literature’s most beloved characters.</a:t>
            </a:r>
          </a:p>
        </p:txBody>
      </p:sp>
      <p:sp>
        <p:nvSpPr>
          <p:cNvPr id="5" name="Slide Number Placeholder 2">
            <a:extLst>
              <a:ext uri="{FF2B5EF4-FFF2-40B4-BE49-F238E27FC236}">
                <a16:creationId xmlns:a16="http://schemas.microsoft.com/office/drawing/2014/main" id="{352D7988-F41B-729D-4537-72EB7F2B6AC4}"/>
              </a:ext>
            </a:extLst>
          </p:cNvPr>
          <p:cNvSpPr>
            <a:spLocks noGrp="1"/>
          </p:cNvSpPr>
          <p:nvPr/>
        </p:nvSpPr>
        <p:spPr>
          <a:xfrm>
            <a:off x="7070092" y="10181711"/>
            <a:ext cx="361198" cy="569494"/>
          </a:xfrm>
          <a:prstGeom prst="rect">
            <a:avLst/>
          </a:prstGeom>
        </p:spPr>
        <p:txBody>
          <a:bodyPr vert="horz" lIns="91481" tIns="45740" rIns="91481" bIns="45740" rtlCol="0" anchor="ctr"/>
          <a:lstStyle>
            <a:defPPr>
              <a:defRPr lang="en-US"/>
            </a:defPPr>
            <a:lvl1pPr marL="0" algn="ctr" defTabSz="457200" rtl="0" eaLnBrk="1" latinLnBrk="0" hangingPunct="1">
              <a:defRPr sz="800" kern="1200">
                <a:solidFill>
                  <a:srgbClr val="75504C"/>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a:pPr/>
              <a:t>10</a:t>
            </a:fld>
            <a:endParaRPr lang="en-US"/>
          </a:p>
        </p:txBody>
      </p:sp>
      <p:sp>
        <p:nvSpPr>
          <p:cNvPr id="6" name="Text Placeholder 7">
            <a:extLst>
              <a:ext uri="{FF2B5EF4-FFF2-40B4-BE49-F238E27FC236}">
                <a16:creationId xmlns:a16="http://schemas.microsoft.com/office/drawing/2014/main" id="{84E0C009-4B79-95A4-ACE5-E222A085CF53}"/>
              </a:ext>
            </a:extLst>
          </p:cNvPr>
          <p:cNvSpPr>
            <a:spLocks noGrp="1"/>
          </p:cNvSpPr>
          <p:nvPr/>
        </p:nvSpPr>
        <p:spPr>
          <a:xfrm>
            <a:off x="636790" y="3089756"/>
            <a:ext cx="2156130" cy="229423"/>
          </a:xfrm>
          <a:prstGeom prst="rect">
            <a:avLst/>
          </a:prstGeom>
        </p:spPr>
        <p:txBody>
          <a:bodyPr lIns="91481" tIns="45740" rIns="91481" bIns="45740" anchor="t">
            <a:noAutofit/>
          </a:bodyPr>
          <a:lstStyle>
            <a:lvl1pPr marL="0" indent="0" algn="l" defTabSz="755934" rtl="0" eaLnBrk="1" latinLnBrk="0" hangingPunct="1">
              <a:lnSpc>
                <a:spcPts val="1060"/>
              </a:lnSpc>
              <a:spcBef>
                <a:spcPts val="0"/>
              </a:spcBef>
              <a:buFont typeface="Arial" panose="020B0604020202020204" pitchFamily="34" charset="0"/>
              <a:buNone/>
              <a:defRPr sz="1050" b="0"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200">
                <a:latin typeface="Calibri"/>
                <a:ea typeface="Calibri"/>
                <a:cs typeface="Calibri"/>
              </a:rPr>
              <a:t>Paris - France</a:t>
            </a:r>
            <a:endParaRPr lang="en-US" sz="1200"/>
          </a:p>
        </p:txBody>
      </p:sp>
      <p:sp>
        <p:nvSpPr>
          <p:cNvPr id="7" name="Text Placeholder 9">
            <a:extLst>
              <a:ext uri="{FF2B5EF4-FFF2-40B4-BE49-F238E27FC236}">
                <a16:creationId xmlns:a16="http://schemas.microsoft.com/office/drawing/2014/main" id="{7710219B-4228-039D-D891-FEFF96DAA51D}"/>
              </a:ext>
            </a:extLst>
          </p:cNvPr>
          <p:cNvSpPr>
            <a:spLocks noGrp="1"/>
          </p:cNvSpPr>
          <p:nvPr/>
        </p:nvSpPr>
        <p:spPr>
          <a:xfrm>
            <a:off x="636790" y="3382292"/>
            <a:ext cx="2158429" cy="234104"/>
          </a:xfrm>
          <a:prstGeom prst="rect">
            <a:avLst/>
          </a:prstGeom>
        </p:spPr>
        <p:txBody>
          <a:bodyPr anchor="t">
            <a:noAutofit/>
          </a:bodyPr>
          <a:lstStyle>
            <a:lvl1pPr marL="0" indent="0" algn="l" defTabSz="755934" rtl="0" eaLnBrk="1" latinLnBrk="0" hangingPunct="1">
              <a:lnSpc>
                <a:spcPts val="1420"/>
              </a:lnSpc>
              <a:spcBef>
                <a:spcPts val="0"/>
              </a:spcBef>
              <a:buFont typeface="Arial" panose="020B0604020202020204" pitchFamily="34" charset="0"/>
              <a:buNone/>
              <a:defRPr sz="1200" b="1"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351">
                <a:solidFill>
                  <a:srgbClr val="53705E"/>
                </a:solidFill>
              </a:rPr>
              <a:t>Category</a:t>
            </a:r>
          </a:p>
          <a:p>
            <a:endParaRPr lang="en-US" sz="1351">
              <a:solidFill>
                <a:srgbClr val="53705E"/>
              </a:solidFill>
            </a:endParaRPr>
          </a:p>
        </p:txBody>
      </p:sp>
      <p:sp>
        <p:nvSpPr>
          <p:cNvPr id="8" name="Text Placeholder 12">
            <a:extLst>
              <a:ext uri="{FF2B5EF4-FFF2-40B4-BE49-F238E27FC236}">
                <a16:creationId xmlns:a16="http://schemas.microsoft.com/office/drawing/2014/main" id="{9B465EAA-F770-6DFE-19F6-1530F528C432}"/>
              </a:ext>
            </a:extLst>
          </p:cNvPr>
          <p:cNvSpPr>
            <a:spLocks noGrp="1"/>
          </p:cNvSpPr>
          <p:nvPr/>
        </p:nvSpPr>
        <p:spPr>
          <a:xfrm>
            <a:off x="636790" y="3945331"/>
            <a:ext cx="2158429" cy="234104"/>
          </a:xfrm>
          <a:prstGeom prst="rect">
            <a:avLst/>
          </a:prstGeom>
        </p:spPr>
        <p:txBody>
          <a:bodyPr lIns="91481" tIns="45740" rIns="91481" bIns="45740" anchor="t">
            <a:noAutofit/>
          </a:bodyPr>
          <a:lstStyle>
            <a:lvl1pPr marL="0" indent="0" algn="l" defTabSz="755934" rtl="0" eaLnBrk="1" latinLnBrk="0" hangingPunct="1">
              <a:lnSpc>
                <a:spcPts val="1420"/>
              </a:lnSpc>
              <a:spcBef>
                <a:spcPts val="0"/>
              </a:spcBef>
              <a:buFont typeface="Arial" panose="020B0604020202020204" pitchFamily="34" charset="0"/>
              <a:buNone/>
              <a:defRPr sz="1200" b="1"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351">
                <a:solidFill>
                  <a:srgbClr val="53705E"/>
                </a:solidFill>
                <a:latin typeface="Calibri"/>
                <a:ea typeface="Calibri"/>
                <a:cs typeface="Calibri"/>
              </a:rPr>
              <a:t>Website</a:t>
            </a:r>
            <a:endParaRPr lang="en-US"/>
          </a:p>
        </p:txBody>
      </p:sp>
      <p:sp>
        <p:nvSpPr>
          <p:cNvPr id="9" name="Text Placeholder 13">
            <a:extLst>
              <a:ext uri="{FF2B5EF4-FFF2-40B4-BE49-F238E27FC236}">
                <a16:creationId xmlns:a16="http://schemas.microsoft.com/office/drawing/2014/main" id="{D68AD657-2837-0BEC-C6E2-60790D2C3FD7}"/>
              </a:ext>
            </a:extLst>
          </p:cNvPr>
          <p:cNvSpPr>
            <a:spLocks noGrp="1"/>
          </p:cNvSpPr>
          <p:nvPr/>
        </p:nvSpPr>
        <p:spPr>
          <a:xfrm>
            <a:off x="636790" y="3607960"/>
            <a:ext cx="2156130" cy="229423"/>
          </a:xfrm>
          <a:prstGeom prst="rect">
            <a:avLst/>
          </a:prstGeom>
        </p:spPr>
        <p:txBody>
          <a:bodyPr lIns="91481" tIns="45740" rIns="91481" bIns="45740" anchor="t">
            <a:noAutofit/>
          </a:bodyPr>
          <a:lstStyle>
            <a:lvl1pPr marL="0" indent="0" algn="l" defTabSz="755934" rtl="0" eaLnBrk="1" latinLnBrk="0" hangingPunct="1">
              <a:lnSpc>
                <a:spcPts val="1060"/>
              </a:lnSpc>
              <a:spcBef>
                <a:spcPts val="0"/>
              </a:spcBef>
              <a:buFont typeface="Arial" panose="020B0604020202020204" pitchFamily="34" charset="0"/>
              <a:buNone/>
              <a:defRPr sz="1050" b="0"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200">
                <a:latin typeface="Calibri"/>
                <a:ea typeface="Calibri"/>
                <a:cs typeface="Calibri"/>
              </a:rPr>
              <a:t>Exhibition</a:t>
            </a:r>
            <a:endParaRPr lang="en-US"/>
          </a:p>
          <a:p>
            <a:endParaRPr lang="en-US" sz="1200"/>
          </a:p>
        </p:txBody>
      </p:sp>
      <p:sp>
        <p:nvSpPr>
          <p:cNvPr id="11" name="Text Placeholder 38">
            <a:extLst>
              <a:ext uri="{FF2B5EF4-FFF2-40B4-BE49-F238E27FC236}">
                <a16:creationId xmlns:a16="http://schemas.microsoft.com/office/drawing/2014/main" id="{9BC66BBA-E5F1-848C-1E51-42786D1F0F08}"/>
              </a:ext>
            </a:extLst>
          </p:cNvPr>
          <p:cNvSpPr>
            <a:spLocks noGrp="1"/>
          </p:cNvSpPr>
          <p:nvPr/>
        </p:nvSpPr>
        <p:spPr>
          <a:xfrm>
            <a:off x="636790" y="4491591"/>
            <a:ext cx="2158429" cy="234104"/>
          </a:xfrm>
          <a:prstGeom prst="rect">
            <a:avLst/>
          </a:prstGeom>
        </p:spPr>
        <p:txBody>
          <a:bodyPr anchor="t">
            <a:noAutofit/>
          </a:bodyPr>
          <a:lstStyle>
            <a:lvl1pPr marL="0" indent="0" algn="l" defTabSz="755934" rtl="0" eaLnBrk="1" latinLnBrk="0" hangingPunct="1">
              <a:lnSpc>
                <a:spcPts val="1420"/>
              </a:lnSpc>
              <a:spcBef>
                <a:spcPts val="0"/>
              </a:spcBef>
              <a:buFont typeface="Arial" panose="020B0604020202020204" pitchFamily="34" charset="0"/>
              <a:buNone/>
              <a:defRPr sz="1200" b="1"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351">
                <a:solidFill>
                  <a:srgbClr val="53705E"/>
                </a:solidFill>
              </a:rPr>
              <a:t>Social Media</a:t>
            </a:r>
          </a:p>
        </p:txBody>
      </p:sp>
      <p:pic>
        <p:nvPicPr>
          <p:cNvPr id="12" name="Picture 11">
            <a:extLst>
              <a:ext uri="{FF2B5EF4-FFF2-40B4-BE49-F238E27FC236}">
                <a16:creationId xmlns:a16="http://schemas.microsoft.com/office/drawing/2014/main" id="{CECEC69C-2800-163D-92AA-4F5A3307D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3107" y="3965947"/>
            <a:ext cx="2730690" cy="814681"/>
          </a:xfrm>
          <a:prstGeom prst="rect">
            <a:avLst/>
          </a:prstGeom>
        </p:spPr>
      </p:pic>
      <p:cxnSp>
        <p:nvCxnSpPr>
          <p:cNvPr id="13" name="Straight Connector 12">
            <a:extLst>
              <a:ext uri="{FF2B5EF4-FFF2-40B4-BE49-F238E27FC236}">
                <a16:creationId xmlns:a16="http://schemas.microsoft.com/office/drawing/2014/main" id="{BF3103ED-4D65-3D2D-7BF3-4C73AD94348B}"/>
              </a:ext>
            </a:extLst>
          </p:cNvPr>
          <p:cNvCxnSpPr>
            <a:cxnSpLocks/>
          </p:cNvCxnSpPr>
          <p:nvPr/>
        </p:nvCxnSpPr>
        <p:spPr>
          <a:xfrm>
            <a:off x="15146" y="6588040"/>
            <a:ext cx="4027884" cy="0"/>
          </a:xfrm>
          <a:prstGeom prst="line">
            <a:avLst/>
          </a:prstGeom>
          <a:ln w="28575">
            <a:solidFill>
              <a:srgbClr val="C77362"/>
            </a:solidFill>
          </a:ln>
        </p:spPr>
        <p:style>
          <a:lnRef idx="1">
            <a:schemeClr val="accent1"/>
          </a:lnRef>
          <a:fillRef idx="0">
            <a:schemeClr val="accent1"/>
          </a:fillRef>
          <a:effectRef idx="0">
            <a:schemeClr val="accent1"/>
          </a:effectRef>
          <a:fontRef idx="minor">
            <a:schemeClr val="tx1"/>
          </a:fontRef>
        </p:style>
      </p:cxnSp>
      <p:pic>
        <p:nvPicPr>
          <p:cNvPr id="14" name="Graphic 29">
            <a:extLst>
              <a:ext uri="{FF2B5EF4-FFF2-40B4-BE49-F238E27FC236}">
                <a16:creationId xmlns:a16="http://schemas.microsoft.com/office/drawing/2014/main" id="{0F7D73DB-BA65-EB72-7C15-56D63BF6E429}"/>
              </a:ext>
            </a:extLst>
          </p:cNvPr>
          <p:cNvPicPr>
            <a:picLocks noChangeAspect="1"/>
          </p:cNvPicPr>
          <p:nvPr/>
        </p:nvPicPr>
        <p:blipFill>
          <a:blip>
            <a:extLst>
              <a:ext uri="{96DAC541-7B7A-43D3-8B79-37D633B846F1}">
                <asvg:svgBlip xmlns:asvg="http://schemas.microsoft.com/office/drawing/2016/SVG/main" r:embed="rId5"/>
              </a:ext>
            </a:extLst>
          </a:blip>
          <a:srcRect r="76371" b="33826"/>
          <a:stretch/>
        </p:blipFill>
        <p:spPr>
          <a:xfrm>
            <a:off x="4043031" y="-518544"/>
            <a:ext cx="3521506" cy="4012240"/>
          </a:xfrm>
          <a:prstGeom prst="rect">
            <a:avLst/>
          </a:prstGeom>
        </p:spPr>
      </p:pic>
      <p:grpSp>
        <p:nvGrpSpPr>
          <p:cNvPr id="15" name="Graphic 3">
            <a:extLst>
              <a:ext uri="{FF2B5EF4-FFF2-40B4-BE49-F238E27FC236}">
                <a16:creationId xmlns:a16="http://schemas.microsoft.com/office/drawing/2014/main" id="{B9ABA484-DE66-B9FF-5D4A-D2A0A5379FCA}"/>
              </a:ext>
            </a:extLst>
          </p:cNvPr>
          <p:cNvGrpSpPr/>
          <p:nvPr/>
        </p:nvGrpSpPr>
        <p:grpSpPr>
          <a:xfrm>
            <a:off x="2131486" y="4682088"/>
            <a:ext cx="217223" cy="217223"/>
            <a:chOff x="2129045" y="4680003"/>
            <a:chExt cx="535476" cy="535477"/>
          </a:xfrm>
          <a:solidFill>
            <a:srgbClr val="C77362"/>
          </a:solidFill>
        </p:grpSpPr>
        <p:sp>
          <p:nvSpPr>
            <p:cNvPr id="22" name="Freeform 50">
              <a:extLst>
                <a:ext uri="{FF2B5EF4-FFF2-40B4-BE49-F238E27FC236}">
                  <a16:creationId xmlns:a16="http://schemas.microsoft.com/office/drawing/2014/main" id="{FDD70D46-0694-3BC5-E163-65E176D1F13A}"/>
                </a:ext>
              </a:extLst>
            </p:cNvPr>
            <p:cNvSpPr/>
            <p:nvPr/>
          </p:nvSpPr>
          <p:spPr>
            <a:xfrm>
              <a:off x="2129045" y="4680003"/>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grp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23" name="Freeform 51">
              <a:hlinkClick r:id="rId6"/>
              <a:extLst>
                <a:ext uri="{FF2B5EF4-FFF2-40B4-BE49-F238E27FC236}">
                  <a16:creationId xmlns:a16="http://schemas.microsoft.com/office/drawing/2014/main" id="{433EFB32-4176-CE2D-D736-7F8AF672BFC8}"/>
                </a:ext>
              </a:extLst>
            </p:cNvPr>
            <p:cNvSpPr/>
            <p:nvPr/>
          </p:nvSpPr>
          <p:spPr>
            <a:xfrm>
              <a:off x="2259449" y="4810407"/>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grp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24" name="Freeform 52">
              <a:extLst>
                <a:ext uri="{FF2B5EF4-FFF2-40B4-BE49-F238E27FC236}">
                  <a16:creationId xmlns:a16="http://schemas.microsoft.com/office/drawing/2014/main" id="{27084A4C-C77F-67F7-1F30-54AEEA837A08}"/>
                </a:ext>
              </a:extLst>
            </p:cNvPr>
            <p:cNvSpPr/>
            <p:nvPr/>
          </p:nvSpPr>
          <p:spPr>
            <a:xfrm>
              <a:off x="2507658" y="4772609"/>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grp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grpSp>
      <p:sp>
        <p:nvSpPr>
          <p:cNvPr id="16" name="Freeform 55">
            <a:hlinkClick r:id="rId7"/>
            <a:extLst>
              <a:ext uri="{FF2B5EF4-FFF2-40B4-BE49-F238E27FC236}">
                <a16:creationId xmlns:a16="http://schemas.microsoft.com/office/drawing/2014/main" id="{8734B4F3-BAAE-2B23-0EA9-72A2DFDC7461}"/>
              </a:ext>
            </a:extLst>
          </p:cNvPr>
          <p:cNvSpPr/>
          <p:nvPr/>
        </p:nvSpPr>
        <p:spPr>
          <a:xfrm>
            <a:off x="2720718" y="4703847"/>
            <a:ext cx="230512" cy="161511"/>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C77362"/>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17" name="Freeform 58">
            <a:hlinkClick r:id="rId8"/>
            <a:extLst>
              <a:ext uri="{FF2B5EF4-FFF2-40B4-BE49-F238E27FC236}">
                <a16:creationId xmlns:a16="http://schemas.microsoft.com/office/drawing/2014/main" id="{F317611F-E48F-DDD6-62CB-9AF25E9B140B}"/>
              </a:ext>
            </a:extLst>
          </p:cNvPr>
          <p:cNvSpPr/>
          <p:nvPr/>
        </p:nvSpPr>
        <p:spPr>
          <a:xfrm>
            <a:off x="2478755" y="4670766"/>
            <a:ext cx="111916" cy="210837"/>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C77362"/>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18" name="Text Placeholder 32">
            <a:hlinkClick r:id="rId2"/>
            <a:extLst>
              <a:ext uri="{FF2B5EF4-FFF2-40B4-BE49-F238E27FC236}">
                <a16:creationId xmlns:a16="http://schemas.microsoft.com/office/drawing/2014/main" id="{A0EA9716-491C-0BAA-1E89-C8F5B0EF5915}"/>
              </a:ext>
            </a:extLst>
          </p:cNvPr>
          <p:cNvSpPr txBox="1">
            <a:spLocks/>
          </p:cNvSpPr>
          <p:nvPr/>
        </p:nvSpPr>
        <p:spPr>
          <a:xfrm>
            <a:off x="-13314" y="4995489"/>
            <a:ext cx="5402005" cy="672084"/>
          </a:xfrm>
          <a:prstGeom prst="rect">
            <a:avLst/>
          </a:prstGeom>
          <a:solidFill>
            <a:srgbClr val="C77362"/>
          </a:solidFill>
        </p:spPr>
        <p:txBody>
          <a:bodyPr lIns="91481" tIns="45740" rIns="91481" bIns="45740" anchor="ctr">
            <a:noAutofit/>
          </a:bodyPr>
          <a:lstStyle>
            <a:defPPr>
              <a:defRPr lang="en-US"/>
            </a:defPPr>
            <a:lvl1pPr marL="407988" indent="-20638" algn="l" defTabSz="1007943"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407833" indent="-20328"/>
            <a:r>
              <a:rPr lang="en-US" sz="3151" dirty="0">
                <a:latin typeface="Calibri"/>
                <a:ea typeface="Open Sans"/>
                <a:cs typeface="Calibri"/>
              </a:rPr>
              <a:t>The Little Prince exhibition</a:t>
            </a:r>
          </a:p>
        </p:txBody>
      </p:sp>
      <p:sp>
        <p:nvSpPr>
          <p:cNvPr id="19" name="Text Placeholder 16">
            <a:extLst>
              <a:ext uri="{FF2B5EF4-FFF2-40B4-BE49-F238E27FC236}">
                <a16:creationId xmlns:a16="http://schemas.microsoft.com/office/drawing/2014/main" id="{294CF9B7-E0F4-40E0-EF72-56DBD6B1B763}"/>
              </a:ext>
            </a:extLst>
          </p:cNvPr>
          <p:cNvSpPr>
            <a:spLocks noGrp="1"/>
          </p:cNvSpPr>
          <p:nvPr/>
        </p:nvSpPr>
        <p:spPr>
          <a:xfrm>
            <a:off x="347408" y="273076"/>
            <a:ext cx="6521968" cy="586383"/>
          </a:xfrm>
          <a:prstGeom prst="rect">
            <a:avLst/>
          </a:prstGeom>
          <a:noFill/>
        </p:spPr>
        <p:txBody>
          <a:bodyPr lIns="91481" tIns="45740" rIns="91481" bIns="45740" anchor="ctr">
            <a:noAutofit/>
          </a:bodyPr>
          <a:lstStyle>
            <a:lvl1pPr marL="20638"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rgbClr val="C77362"/>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0328" indent="-20328"/>
            <a:r>
              <a:rPr lang="en-IE" sz="2801">
                <a:latin typeface="Calibri"/>
                <a:ea typeface="Open Sans"/>
                <a:cs typeface="Calibri"/>
              </a:rPr>
              <a:t>The Little Prince exhibition: </a:t>
            </a:r>
            <a:endParaRPr lang="en-US" sz="3176"/>
          </a:p>
          <a:p>
            <a:pPr marL="20328" indent="-20328"/>
            <a:r>
              <a:rPr lang="en-IE" sz="2801">
                <a:latin typeface="Calibri"/>
                <a:ea typeface="Open Sans"/>
                <a:cs typeface="Calibri"/>
              </a:rPr>
              <a:t>Atelier des Lumières</a:t>
            </a:r>
            <a:endParaRPr lang="en-US" sz="3151"/>
          </a:p>
        </p:txBody>
      </p:sp>
      <p:sp>
        <p:nvSpPr>
          <p:cNvPr id="20" name="Text Placeholder 18">
            <a:extLst>
              <a:ext uri="{FF2B5EF4-FFF2-40B4-BE49-F238E27FC236}">
                <a16:creationId xmlns:a16="http://schemas.microsoft.com/office/drawing/2014/main" id="{A1E5FD2C-EFEE-9F96-166A-4F7B724FB6FA}"/>
              </a:ext>
            </a:extLst>
          </p:cNvPr>
          <p:cNvSpPr>
            <a:spLocks noGrp="1"/>
          </p:cNvSpPr>
          <p:nvPr/>
        </p:nvSpPr>
        <p:spPr>
          <a:xfrm>
            <a:off x="636790" y="2889595"/>
            <a:ext cx="2158429" cy="234104"/>
          </a:xfrm>
          <a:prstGeom prst="rect">
            <a:avLst/>
          </a:prstGeom>
        </p:spPr>
        <p:txBody>
          <a:bodyPr anchor="t">
            <a:noAutofit/>
          </a:bodyPr>
          <a:lstStyle>
            <a:lvl1pPr marL="0" indent="0" algn="l" defTabSz="755934" rtl="0" eaLnBrk="1" latinLnBrk="0" hangingPunct="1">
              <a:lnSpc>
                <a:spcPts val="1420"/>
              </a:lnSpc>
              <a:spcBef>
                <a:spcPts val="0"/>
              </a:spcBef>
              <a:buFont typeface="Arial" panose="020B0604020202020204" pitchFamily="34" charset="0"/>
              <a:buNone/>
              <a:defRPr sz="1200" b="1"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IE" sz="1351">
                <a:solidFill>
                  <a:srgbClr val="53705E"/>
                </a:solidFill>
              </a:rPr>
              <a:t>Location</a:t>
            </a:r>
          </a:p>
        </p:txBody>
      </p:sp>
      <p:sp>
        <p:nvSpPr>
          <p:cNvPr id="21" name="Text Placeholder 16">
            <a:extLst>
              <a:ext uri="{FF2B5EF4-FFF2-40B4-BE49-F238E27FC236}">
                <a16:creationId xmlns:a16="http://schemas.microsoft.com/office/drawing/2014/main" id="{F988687C-2F2C-81CC-B127-EED247CF48B5}"/>
              </a:ext>
            </a:extLst>
          </p:cNvPr>
          <p:cNvSpPr txBox="1">
            <a:spLocks/>
          </p:cNvSpPr>
          <p:nvPr/>
        </p:nvSpPr>
        <p:spPr>
          <a:xfrm>
            <a:off x="4493163" y="633097"/>
            <a:ext cx="3409473" cy="2256498"/>
          </a:xfrm>
          <a:prstGeom prst="rect">
            <a:avLst/>
          </a:prstGeom>
        </p:spPr>
        <p:txBody>
          <a:bodyPr lIns="91481" tIns="45740" rIns="91481" bIns="45740" anchor="t"/>
          <a:lstStyle>
            <a:defPPr>
              <a:defRPr lang="en-US"/>
            </a:defPPr>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Calibri" panose="020F0502020204030204"/>
                <a:ea typeface="+mn-ea"/>
                <a:cs typeface="+mn-cs"/>
              </a:rPr>
              <a:t>World Tour Showcase</a:t>
            </a:r>
          </a:p>
        </p:txBody>
      </p:sp>
      <p:cxnSp>
        <p:nvCxnSpPr>
          <p:cNvPr id="28" name="Straight Arrow Connector 27">
            <a:extLst>
              <a:ext uri="{FF2B5EF4-FFF2-40B4-BE49-F238E27FC236}">
                <a16:creationId xmlns:a16="http://schemas.microsoft.com/office/drawing/2014/main" id="{21A1B250-3520-EBD2-F2FE-0D46791F4487}"/>
              </a:ext>
            </a:extLst>
          </p:cNvPr>
          <p:cNvCxnSpPr/>
          <p:nvPr/>
        </p:nvCxnSpPr>
        <p:spPr>
          <a:xfrm flipV="1">
            <a:off x="501704" y="3381982"/>
            <a:ext cx="2319165" cy="2404"/>
          </a:xfrm>
          <a:prstGeom prst="straightConnector1">
            <a:avLst/>
          </a:prstGeom>
          <a:ln>
            <a:solidFill>
              <a:srgbClr val="C77362"/>
            </a:solidFill>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5A10E147-EE05-D350-B6C0-C92D7E6DA326}"/>
              </a:ext>
            </a:extLst>
          </p:cNvPr>
          <p:cNvCxnSpPr>
            <a:cxnSpLocks/>
          </p:cNvCxnSpPr>
          <p:nvPr/>
        </p:nvCxnSpPr>
        <p:spPr>
          <a:xfrm flipV="1">
            <a:off x="518736" y="3897519"/>
            <a:ext cx="2319165" cy="2404"/>
          </a:xfrm>
          <a:prstGeom prst="straightConnector1">
            <a:avLst/>
          </a:prstGeom>
          <a:ln>
            <a:solidFill>
              <a:srgbClr val="C77362"/>
            </a:solidFill>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C76F651E-C361-AB28-7194-CA76F5B4FC2D}"/>
              </a:ext>
            </a:extLst>
          </p:cNvPr>
          <p:cNvCxnSpPr>
            <a:cxnSpLocks/>
          </p:cNvCxnSpPr>
          <p:nvPr/>
        </p:nvCxnSpPr>
        <p:spPr>
          <a:xfrm flipV="1">
            <a:off x="501982" y="4491509"/>
            <a:ext cx="2319165" cy="2404"/>
          </a:xfrm>
          <a:prstGeom prst="straightConnector1">
            <a:avLst/>
          </a:prstGeom>
          <a:ln>
            <a:solidFill>
              <a:srgbClr val="C77362"/>
            </a:solidFill>
          </a:ln>
        </p:spPr>
        <p:style>
          <a:lnRef idx="2">
            <a:schemeClr val="accent1"/>
          </a:lnRef>
          <a:fillRef idx="0">
            <a:schemeClr val="accent1"/>
          </a:fillRef>
          <a:effectRef idx="1">
            <a:schemeClr val="accent1"/>
          </a:effectRef>
          <a:fontRef idx="minor">
            <a:schemeClr val="tx1"/>
          </a:fontRef>
        </p:style>
      </p:cxnSp>
      <p:sp>
        <p:nvSpPr>
          <p:cNvPr id="2" name="Text Placeholder 13">
            <a:extLst>
              <a:ext uri="{FF2B5EF4-FFF2-40B4-BE49-F238E27FC236}">
                <a16:creationId xmlns:a16="http://schemas.microsoft.com/office/drawing/2014/main" id="{C37C6CA0-E6CB-E539-C3E6-00B460079084}"/>
              </a:ext>
            </a:extLst>
          </p:cNvPr>
          <p:cNvSpPr>
            <a:spLocks noGrp="1"/>
          </p:cNvSpPr>
          <p:nvPr/>
        </p:nvSpPr>
        <p:spPr>
          <a:xfrm>
            <a:off x="627310" y="4132569"/>
            <a:ext cx="2156130" cy="229423"/>
          </a:xfrm>
          <a:prstGeom prst="rect">
            <a:avLst/>
          </a:prstGeom>
        </p:spPr>
        <p:txBody>
          <a:bodyPr lIns="91481" tIns="45740" rIns="91481" bIns="45740" anchor="t">
            <a:noAutofit/>
          </a:bodyPr>
          <a:lstStyle>
            <a:lvl1pPr marL="0" indent="0" algn="l" defTabSz="755934" rtl="0" eaLnBrk="1" latinLnBrk="0" hangingPunct="1">
              <a:lnSpc>
                <a:spcPts val="1060"/>
              </a:lnSpc>
              <a:spcBef>
                <a:spcPts val="0"/>
              </a:spcBef>
              <a:buFont typeface="Arial" panose="020B0604020202020204" pitchFamily="34" charset="0"/>
              <a:buNone/>
              <a:defRPr sz="1050" b="0" i="0" kern="1200">
                <a:solidFill>
                  <a:srgbClr val="75504C"/>
                </a:solidFill>
                <a:latin typeface="Calibri" panose="020F0502020204030204" pitchFamily="34" charset="0"/>
                <a:ea typeface="+mn-ea"/>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1200">
                <a:latin typeface="Calibri"/>
                <a:ea typeface="Calibri"/>
                <a:cs typeface="Calibri"/>
                <a:hlinkClick r:id="rId9">
                  <a:extLst>
                    <a:ext uri="{A12FA001-AC4F-418D-AE19-62706E023703}">
                      <ahyp:hlinkClr xmlns:ahyp="http://schemas.microsoft.com/office/drawing/2018/hyperlinkcolor" val="tx"/>
                    </a:ext>
                  </a:extLst>
                </a:hlinkClick>
              </a:rPr>
              <a:t>The Little Prince exhibition in Paris - Atelier des Lumières</a:t>
            </a:r>
            <a:endParaRPr lang="en-US" sz="1200">
              <a:latin typeface="Calibri"/>
              <a:ea typeface="Calibri"/>
              <a:cs typeface="Calibri"/>
            </a:endParaRPr>
          </a:p>
          <a:p>
            <a:endParaRPr lang="en-US" sz="1200"/>
          </a:p>
        </p:txBody>
      </p:sp>
      <p:sp>
        <p:nvSpPr>
          <p:cNvPr id="10" name="TextBox 9">
            <a:extLst>
              <a:ext uri="{FF2B5EF4-FFF2-40B4-BE49-F238E27FC236}">
                <a16:creationId xmlns:a16="http://schemas.microsoft.com/office/drawing/2014/main" id="{7B8272E5-82B1-BCB8-9ABF-B22D4920730C}"/>
              </a:ext>
            </a:extLst>
          </p:cNvPr>
          <p:cNvSpPr txBox="1"/>
          <p:nvPr/>
        </p:nvSpPr>
        <p:spPr>
          <a:xfrm>
            <a:off x="1003250" y="10299796"/>
            <a:ext cx="5553174" cy="307777"/>
          </a:xfrm>
          <a:prstGeom prst="rect">
            <a:avLst/>
          </a:prstGeom>
          <a:solidFill>
            <a:srgbClr val="469395"/>
          </a:solidFill>
        </p:spPr>
        <p:txBody>
          <a:bodyPr wrap="square" rtlCol="0">
            <a:spAutoFit/>
          </a:bodyPr>
          <a:lstStyle/>
          <a:p>
            <a:r>
              <a:rPr lang="en-IE" sz="1400" dirty="0">
                <a:solidFill>
                  <a:schemeClr val="bg1"/>
                </a:solidFill>
                <a:hlinkClick r:id="rId2">
                  <a:extLst>
                    <a:ext uri="{A12FA001-AC4F-418D-AE19-62706E023703}">
                      <ahyp:hlinkClr xmlns:ahyp="http://schemas.microsoft.com/office/drawing/2018/hyperlinkcolor" val="tx"/>
                    </a:ext>
                  </a:extLst>
                </a:hlinkClick>
              </a:rPr>
              <a:t>Click to find out more. Download UPLIFT’s Best Practice Case Studies. </a:t>
            </a:r>
            <a:endParaRPr lang="en-IE" sz="1400" dirty="0">
              <a:solidFill>
                <a:schemeClr val="bg1"/>
              </a:solidFill>
            </a:endParaRPr>
          </a:p>
        </p:txBody>
      </p:sp>
    </p:spTree>
    <p:extLst>
      <p:ext uri="{BB962C8B-B14F-4D97-AF65-F5344CB8AC3E}">
        <p14:creationId xmlns:p14="http://schemas.microsoft.com/office/powerpoint/2010/main" val="2517720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88C2F-CB43-38DC-0979-98708C1F3EB0}"/>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FB513E3C-139B-8A7F-5622-C641FFF5A202}"/>
              </a:ext>
            </a:extLst>
          </p:cNvPr>
          <p:cNvSpPr/>
          <p:nvPr/>
        </p:nvSpPr>
        <p:spPr>
          <a:xfrm>
            <a:off x="-179366" y="7449617"/>
            <a:ext cx="7845765" cy="2393094"/>
          </a:xfrm>
          <a:prstGeom prst="rect">
            <a:avLst/>
          </a:prstGeom>
          <a:solidFill>
            <a:srgbClr val="6288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Slide Number Placeholder 1">
            <a:extLst>
              <a:ext uri="{FF2B5EF4-FFF2-40B4-BE49-F238E27FC236}">
                <a16:creationId xmlns:a16="http://schemas.microsoft.com/office/drawing/2014/main" id="{7436A53C-407A-4990-B86F-C32E09AA9DB0}"/>
              </a:ext>
            </a:extLst>
          </p:cNvPr>
          <p:cNvSpPr>
            <a:spLocks noGrp="1"/>
          </p:cNvSpPr>
          <p:nvPr/>
        </p:nvSpPr>
        <p:spPr>
          <a:xfrm>
            <a:off x="7070092" y="10181711"/>
            <a:ext cx="361198" cy="569494"/>
          </a:xfrm>
          <a:prstGeom prst="rect">
            <a:avLst/>
          </a:prstGeom>
        </p:spPr>
        <p:txBody>
          <a:bodyPr vert="horz" lIns="91481" tIns="45740" rIns="91481" bIns="45740" rtlCol="0" anchor="ctr"/>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a:pPr/>
              <a:t>11</a:t>
            </a:fld>
            <a:endParaRPr lang="en-US"/>
          </a:p>
        </p:txBody>
      </p:sp>
      <p:sp>
        <p:nvSpPr>
          <p:cNvPr id="4" name="Text Placeholder 11">
            <a:extLst>
              <a:ext uri="{FF2B5EF4-FFF2-40B4-BE49-F238E27FC236}">
                <a16:creationId xmlns:a16="http://schemas.microsoft.com/office/drawing/2014/main" id="{0C1FC153-AC30-045A-B1BE-B816F9662F31}"/>
              </a:ext>
            </a:extLst>
          </p:cNvPr>
          <p:cNvSpPr>
            <a:spLocks noGrp="1"/>
          </p:cNvSpPr>
          <p:nvPr/>
        </p:nvSpPr>
        <p:spPr>
          <a:xfrm>
            <a:off x="504299" y="483283"/>
            <a:ext cx="6107691" cy="750431"/>
          </a:xfrm>
          <a:prstGeom prst="rect">
            <a:avLst/>
          </a:prstGeom>
          <a:noFill/>
        </p:spPr>
        <p:txBody>
          <a:bodyPr lIns="91481" tIns="45740" rIns="91481" bIns="45740" anchor="t">
            <a:noAutofit/>
          </a:bodyPr>
          <a:lstStyle>
            <a:lvl1pPr marL="0" indent="0" algn="l" defTabSz="755934" rtl="0" eaLnBrk="1" latinLnBrk="0" hangingPunct="1">
              <a:lnSpc>
                <a:spcPts val="2247"/>
              </a:lnSpc>
              <a:spcBef>
                <a:spcPts val="0"/>
              </a:spcBef>
              <a:buFont typeface="Arial" panose="020B0604020202020204" pitchFamily="34" charset="0"/>
              <a:buNone/>
              <a:defRPr sz="2200" b="1" i="0" kern="1200" spc="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IE" sz="2201">
                <a:latin typeface="Calibri"/>
                <a:ea typeface="Open Sans"/>
                <a:cs typeface="Calibri"/>
              </a:rPr>
              <a:t>Immersive </a:t>
            </a:r>
            <a:r>
              <a:rPr lang="en-IE" sz="2201" err="1">
                <a:latin typeface="Calibri"/>
                <a:ea typeface="Open Sans"/>
                <a:cs typeface="Calibri"/>
              </a:rPr>
              <a:t>Literary</a:t>
            </a:r>
            <a:r>
              <a:rPr lang="en-IE" sz="2201">
                <a:latin typeface="Calibri"/>
                <a:ea typeface="Open Sans"/>
                <a:cs typeface="Calibri"/>
              </a:rPr>
              <a:t> and City Experiences:</a:t>
            </a:r>
            <a:endParaRPr lang="en-US" sz="2201">
              <a:latin typeface="Calibri"/>
              <a:ea typeface="Open Sans"/>
              <a:cs typeface="Calibri"/>
            </a:endParaRPr>
          </a:p>
          <a:p>
            <a:r>
              <a:rPr lang="en-IE" sz="2201">
                <a:latin typeface="Calibri"/>
                <a:ea typeface="Calibri"/>
                <a:cs typeface="Calibri"/>
              </a:rPr>
              <a:t>The Curious Case of the Wandering Self</a:t>
            </a:r>
            <a:endParaRPr lang="en-IE" sz="2201"/>
          </a:p>
          <a:p>
            <a:endParaRPr lang="en-IE" sz="2201">
              <a:latin typeface="Calibri"/>
              <a:ea typeface="Open Sans"/>
              <a:cs typeface="Calibri"/>
            </a:endParaRPr>
          </a:p>
        </p:txBody>
      </p:sp>
      <p:pic>
        <p:nvPicPr>
          <p:cNvPr id="12" name="Graphic 22">
            <a:extLst>
              <a:ext uri="{FF2B5EF4-FFF2-40B4-BE49-F238E27FC236}">
                <a16:creationId xmlns:a16="http://schemas.microsoft.com/office/drawing/2014/main" id="{BBA43104-935C-496B-56A5-20D6DF6816BE}"/>
              </a:ext>
            </a:extLst>
          </p:cNvPr>
          <p:cNvPicPr>
            <a:picLocks noChangeAspect="1"/>
          </p:cNvPicPr>
          <p:nvPr/>
        </p:nvPicPr>
        <p:blipFill>
          <a:blip>
            <a:extLst>
              <a:ext uri="{96DAC541-7B7A-43D3-8B79-37D633B846F1}">
                <asvg:svgBlip xmlns:asvg="http://schemas.microsoft.com/office/drawing/2016/SVG/main" r:embed="rId2"/>
              </a:ext>
            </a:extLst>
          </a:blip>
          <a:srcRect l="40824" t="30945" r="35547" b="2882"/>
          <a:stretch/>
        </p:blipFill>
        <p:spPr>
          <a:xfrm>
            <a:off x="-401023" y="8132223"/>
            <a:ext cx="2688834" cy="3063533"/>
          </a:xfrm>
          <a:prstGeom prst="rect">
            <a:avLst/>
          </a:prstGeom>
        </p:spPr>
      </p:pic>
      <p:sp>
        <p:nvSpPr>
          <p:cNvPr id="5" name="Text Placeholder 10">
            <a:hlinkClick r:id="rId3"/>
            <a:extLst>
              <a:ext uri="{FF2B5EF4-FFF2-40B4-BE49-F238E27FC236}">
                <a16:creationId xmlns:a16="http://schemas.microsoft.com/office/drawing/2014/main" id="{C500B944-04E8-C529-6F18-73A0D800F661}"/>
              </a:ext>
            </a:extLst>
          </p:cNvPr>
          <p:cNvSpPr>
            <a:spLocks noGrp="1"/>
          </p:cNvSpPr>
          <p:nvPr/>
        </p:nvSpPr>
        <p:spPr>
          <a:xfrm>
            <a:off x="504300" y="1489937"/>
            <a:ext cx="6131552" cy="2115480"/>
          </a:xfrm>
          <a:prstGeom prst="rect">
            <a:avLst/>
          </a:prstGeom>
          <a:noFill/>
        </p:spPr>
        <p:txBody>
          <a:bodyPr lIns="91481" tIns="45740" rIns="91481" bIns="45740" numCol="2" spcCol="288000" anchor="t">
            <a:noAutofit/>
          </a:bodyPr>
          <a:lstStyle>
            <a:lvl1pPr marL="0" indent="0" algn="l" defTabSz="755934" rtl="0" eaLnBrk="1" latinLnBrk="0" hangingPunct="1">
              <a:lnSpc>
                <a:spcPts val="1220"/>
              </a:lnSpc>
              <a:spcBef>
                <a:spcPts val="0"/>
              </a:spcBef>
              <a:buFont typeface="Arial" panose="020B0604020202020204" pitchFamily="34" charset="0"/>
              <a:buNone/>
              <a:defRPr sz="1200" b="0" i="0" kern="1200">
                <a:solidFill>
                  <a:srgbClr val="75504C"/>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buNone/>
            </a:pPr>
            <a:r>
              <a:rPr lang="en-US" dirty="0"/>
              <a:t>What makes </a:t>
            </a:r>
            <a:r>
              <a:rPr lang="en-US" i="1" dirty="0"/>
              <a:t>The Little Prince</a:t>
            </a:r>
            <a:r>
              <a:rPr lang="en-US" dirty="0"/>
              <a:t> exhibition truly remarkable is how it reimagines literature for the modern world. By transforming a beloved book into a </a:t>
            </a:r>
            <a:r>
              <a:rPr lang="en-US" b="1" dirty="0"/>
              <a:t>multisensory journey</a:t>
            </a:r>
            <a:r>
              <a:rPr lang="en-US" dirty="0"/>
              <a:t>, it bridges the gap between generations, learning styles, and even languages.</a:t>
            </a:r>
          </a:p>
          <a:p>
            <a:pPr>
              <a:buNone/>
            </a:pPr>
            <a:endParaRPr lang="en-US" dirty="0"/>
          </a:p>
          <a:p>
            <a:pPr>
              <a:buNone/>
            </a:pPr>
            <a:r>
              <a:rPr lang="en-US" dirty="0"/>
              <a:t>For some, this is their </a:t>
            </a:r>
            <a:r>
              <a:rPr lang="en-US" b="1" dirty="0"/>
              <a:t>first encounter</a:t>
            </a:r>
            <a:r>
              <a:rPr lang="en-US" dirty="0"/>
              <a:t> with Saint-Exupéry’s world—not through paper, but through </a:t>
            </a:r>
            <a:r>
              <a:rPr lang="en-US" b="1" dirty="0"/>
              <a:t>light, sound, and space</a:t>
            </a:r>
            <a:r>
              <a:rPr lang="en-US" dirty="0"/>
              <a:t>. For others, it’s a reawakening of childhood memories, made vivid through movement and music. The exhibition doesn’t replace reading—it </a:t>
            </a:r>
            <a:r>
              <a:rPr lang="en-US" b="1" dirty="0"/>
              <a:t>amplifies it</a:t>
            </a:r>
            <a:r>
              <a:rPr lang="en-US" dirty="0"/>
              <a:t>, making the story feel immediate, personal, and alive.</a:t>
            </a:r>
          </a:p>
          <a:p>
            <a:pPr>
              <a:buNone/>
            </a:pPr>
            <a:endParaRPr lang="en-US" dirty="0"/>
          </a:p>
          <a:p>
            <a:pPr>
              <a:buNone/>
            </a:pPr>
            <a:r>
              <a:rPr lang="en-US" dirty="0"/>
              <a:t>In this immersive format, literature becomes </a:t>
            </a:r>
            <a:r>
              <a:rPr lang="en-US" b="1" dirty="0"/>
              <a:t>democratic and emotional</a:t>
            </a:r>
            <a:r>
              <a:rPr lang="en-US" dirty="0"/>
              <a:t>—accessible to children, to those unfamiliar with the language, or to visitors who connect more through visual or auditory experience. It invites everyone, regardless of background, to feel the story, to walk through it, and to find their own meaning in its universal themes.</a:t>
            </a:r>
          </a:p>
          <a:p>
            <a:pPr>
              <a:buNone/>
            </a:pPr>
            <a:endParaRPr lang="en-US" dirty="0"/>
          </a:p>
          <a:p>
            <a:r>
              <a:rPr lang="en-US" dirty="0"/>
              <a:t>This is more than an exhibition—it’s </a:t>
            </a:r>
            <a:r>
              <a:rPr lang="en-US" b="1" dirty="0"/>
              <a:t>a cultural translation</a:t>
            </a:r>
            <a:r>
              <a:rPr lang="en-US" dirty="0"/>
              <a:t>, making timeless stories speak in the language of today.</a:t>
            </a:r>
          </a:p>
        </p:txBody>
      </p:sp>
      <p:sp>
        <p:nvSpPr>
          <p:cNvPr id="6" name="Text Placeholder 12">
            <a:extLst>
              <a:ext uri="{FF2B5EF4-FFF2-40B4-BE49-F238E27FC236}">
                <a16:creationId xmlns:a16="http://schemas.microsoft.com/office/drawing/2014/main" id="{2B5B6692-F5AC-E7A6-4CD6-67451A7BAA89}"/>
              </a:ext>
            </a:extLst>
          </p:cNvPr>
          <p:cNvSpPr>
            <a:spLocks noGrp="1"/>
          </p:cNvSpPr>
          <p:nvPr/>
        </p:nvSpPr>
        <p:spPr>
          <a:xfrm>
            <a:off x="504299" y="3952296"/>
            <a:ext cx="6131552" cy="750431"/>
          </a:xfrm>
          <a:prstGeom prst="rect">
            <a:avLst/>
          </a:prstGeom>
          <a:noFill/>
        </p:spPr>
        <p:txBody>
          <a:bodyPr lIns="91481" tIns="45740" rIns="91481" bIns="45740" anchor="t">
            <a:noAutofit/>
          </a:bodyPr>
          <a:lstStyle>
            <a:lvl1pPr marL="0" indent="0" algn="l" defTabSz="755934" rtl="0" eaLnBrk="1" latinLnBrk="0" hangingPunct="1">
              <a:lnSpc>
                <a:spcPts val="2247"/>
              </a:lnSpc>
              <a:spcBef>
                <a:spcPts val="0"/>
              </a:spcBef>
              <a:buFont typeface="Arial" panose="020B0604020202020204" pitchFamily="34" charset="0"/>
              <a:buNone/>
              <a:defRPr sz="2200" b="1" i="0" kern="1200" spc="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2201">
                <a:latin typeface="Calibri"/>
                <a:ea typeface="Open Sans"/>
                <a:cs typeface="Calibri"/>
              </a:rPr>
              <a:t>A Fusion of Art, </a:t>
            </a:r>
            <a:r>
              <a:rPr lang="fr-FR" sz="2201" err="1">
                <a:latin typeface="Calibri"/>
                <a:ea typeface="Open Sans"/>
                <a:cs typeface="Calibri"/>
              </a:rPr>
              <a:t>Technology</a:t>
            </a:r>
            <a:r>
              <a:rPr lang="fr-FR" sz="2201">
                <a:latin typeface="Calibri"/>
                <a:ea typeface="Open Sans"/>
                <a:cs typeface="Calibri"/>
              </a:rPr>
              <a:t> and Emotion</a:t>
            </a:r>
            <a:endParaRPr lang="en-IE" sz="2201">
              <a:latin typeface="Calibri"/>
              <a:ea typeface="Open Sans"/>
            </a:endParaRPr>
          </a:p>
        </p:txBody>
      </p:sp>
      <p:pic>
        <p:nvPicPr>
          <p:cNvPr id="2050" name="Picture 2" descr="The Little Prince Among Humans at Place Bonaventure | Montréal centre-ville">
            <a:hlinkClick r:id="rId3"/>
            <a:extLst>
              <a:ext uri="{FF2B5EF4-FFF2-40B4-BE49-F238E27FC236}">
                <a16:creationId xmlns:a16="http://schemas.microsoft.com/office/drawing/2014/main" id="{F1C339A9-4FB9-CFFA-F78E-E957855CD2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149" r="12066" b="9990"/>
          <a:stretch/>
        </p:blipFill>
        <p:spPr bwMode="auto">
          <a:xfrm>
            <a:off x="-18635" y="7489680"/>
            <a:ext cx="4258450" cy="302110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13">
            <a:hlinkClick r:id="rId3"/>
            <a:extLst>
              <a:ext uri="{FF2B5EF4-FFF2-40B4-BE49-F238E27FC236}">
                <a16:creationId xmlns:a16="http://schemas.microsoft.com/office/drawing/2014/main" id="{13A8D707-090F-0B50-AA1D-A15612CDA6A2}"/>
              </a:ext>
            </a:extLst>
          </p:cNvPr>
          <p:cNvSpPr>
            <a:spLocks noGrp="1"/>
          </p:cNvSpPr>
          <p:nvPr/>
        </p:nvSpPr>
        <p:spPr>
          <a:xfrm>
            <a:off x="480438" y="4618145"/>
            <a:ext cx="6131552" cy="2115480"/>
          </a:xfrm>
          <a:prstGeom prst="rect">
            <a:avLst/>
          </a:prstGeom>
          <a:noFill/>
        </p:spPr>
        <p:txBody>
          <a:bodyPr lIns="91481" tIns="45740" rIns="91481" bIns="45740" numCol="2" spcCol="288000" anchor="t">
            <a:noAutofit/>
          </a:bodyPr>
          <a:lstStyle>
            <a:lvl1pPr marL="0" indent="0" algn="l" defTabSz="755934" rtl="0" eaLnBrk="1" latinLnBrk="0" hangingPunct="1">
              <a:lnSpc>
                <a:spcPts val="1220"/>
              </a:lnSpc>
              <a:spcBef>
                <a:spcPts val="0"/>
              </a:spcBef>
              <a:buFont typeface="Arial" panose="020B0604020202020204" pitchFamily="34" charset="0"/>
              <a:buNone/>
              <a:defRPr sz="1200" b="0" i="0" kern="1200">
                <a:solidFill>
                  <a:srgbClr val="75504C"/>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buNone/>
            </a:pPr>
            <a:r>
              <a:rPr lang="en-US" dirty="0"/>
              <a:t>At the heart of the </a:t>
            </a:r>
            <a:r>
              <a:rPr lang="en-US" b="1" dirty="0"/>
              <a:t>Atelier des Lumières</a:t>
            </a:r>
            <a:r>
              <a:rPr lang="en-US" dirty="0"/>
              <a:t> is </a:t>
            </a:r>
            <a:r>
              <a:rPr lang="en-US" b="1" dirty="0"/>
              <a:t>cutting-edge digital technology</a:t>
            </a:r>
            <a:r>
              <a:rPr lang="en-US" dirty="0"/>
              <a:t> that transforms walls, floors, and ceilings into living canvases. Using </a:t>
            </a:r>
            <a:r>
              <a:rPr lang="en-US" b="1" dirty="0"/>
              <a:t>140 video projectors</a:t>
            </a:r>
            <a:r>
              <a:rPr lang="en-US" dirty="0"/>
              <a:t> and a state-of-the-art </a:t>
            </a:r>
            <a:r>
              <a:rPr lang="en-US" b="1" dirty="0"/>
              <a:t>spatialized sound system</a:t>
            </a:r>
            <a:r>
              <a:rPr lang="en-US" dirty="0"/>
              <a:t>, the exhibition surrounds visitors with moving images, color, and music on a monumental scale.</a:t>
            </a:r>
          </a:p>
          <a:p>
            <a:pPr algn="just">
              <a:buNone/>
            </a:pPr>
            <a:endParaRPr lang="en-US" dirty="0"/>
          </a:p>
          <a:p>
            <a:pPr algn="just">
              <a:buNone/>
            </a:pPr>
            <a:r>
              <a:rPr lang="en-US" dirty="0"/>
              <a:t>This immersive format invites audiences to </a:t>
            </a:r>
            <a:r>
              <a:rPr lang="en-US" b="1" dirty="0"/>
              <a:t>step inside the story</a:t>
            </a:r>
            <a:r>
              <a:rPr lang="en-US" dirty="0"/>
              <a:t>—not just to look, but to feel. In </a:t>
            </a:r>
            <a:r>
              <a:rPr lang="en-US" i="1" dirty="0"/>
              <a:t>The Little Prince</a:t>
            </a:r>
            <a:r>
              <a:rPr lang="en-US" dirty="0"/>
              <a:t>, watercolor sketches drift across vast walls, planets orbit underfoot, and words echo in light and sound. It’s a deeply emotional experience that dissolves the line between observer and artwork.</a:t>
            </a:r>
          </a:p>
          <a:p>
            <a:pPr algn="just">
              <a:buNone/>
            </a:pPr>
            <a:endParaRPr lang="en-US" dirty="0"/>
          </a:p>
          <a:p>
            <a:pPr algn="just"/>
            <a:r>
              <a:rPr lang="en-US" dirty="0"/>
              <a:t>Here, technology doesn’t distract—it </a:t>
            </a:r>
            <a:r>
              <a:rPr lang="en-US" b="1" dirty="0"/>
              <a:t>amplifies emotion</a:t>
            </a:r>
            <a:r>
              <a:rPr lang="en-US" dirty="0"/>
              <a:t>, magnifies wonder, and gives literature a new language: light.</a:t>
            </a:r>
          </a:p>
        </p:txBody>
      </p:sp>
      <p:sp>
        <p:nvSpPr>
          <p:cNvPr id="8" name="Text Placeholder 9">
            <a:extLst>
              <a:ext uri="{FF2B5EF4-FFF2-40B4-BE49-F238E27FC236}">
                <a16:creationId xmlns:a16="http://schemas.microsoft.com/office/drawing/2014/main" id="{DBBAD783-8F0E-1DF6-65D4-385B57913988}"/>
              </a:ext>
            </a:extLst>
          </p:cNvPr>
          <p:cNvSpPr>
            <a:spLocks noGrp="1"/>
          </p:cNvSpPr>
          <p:nvPr/>
        </p:nvSpPr>
        <p:spPr>
          <a:xfrm>
            <a:off x="4147490" y="7976987"/>
            <a:ext cx="3409418" cy="1686032"/>
          </a:xfrm>
          <a:prstGeom prst="rect">
            <a:avLst/>
          </a:prstGeom>
        </p:spPr>
        <p:txBody>
          <a:bodyPr lIns="91481" tIns="45740" rIns="91481" bIns="45740" anchor="t">
            <a:noAutofit/>
          </a:bodyPr>
          <a:lstStyle>
            <a:lvl1pPr marL="0" indent="0" algn="ctr" defTabSz="755934" rtl="0" eaLnBrk="1" latinLnBrk="0" hangingPunct="1">
              <a:lnSpc>
                <a:spcPts val="1796"/>
              </a:lnSpc>
              <a:spcBef>
                <a:spcPts val="0"/>
              </a:spcBef>
              <a:buFont typeface="Arial" panose="020B0604020202020204" pitchFamily="34" charset="0"/>
              <a:buNone/>
              <a:defRPr sz="1724" b="1" i="0" kern="1200">
                <a:solidFill>
                  <a:schemeClr val="bg1"/>
                </a:solidFill>
                <a:latin typeface="Calibri" panose="020F0502020204030204" pitchFamily="34" charset="0"/>
                <a:ea typeface="+mn-ea"/>
                <a:cs typeface="Calibri" panose="020F0502020204030204" pitchFamily="34" charset="0"/>
              </a:defRPr>
            </a:lvl1pPr>
            <a:lvl2pPr marL="342892"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2pPr>
            <a:lvl3pPr marL="685783"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3pPr>
            <a:lvl4pPr marL="1028675"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4pPr>
            <a:lvl5pPr marL="1371568"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1601"/>
              <a:t>"What makes the desert beautiful is that somewhere it hides a well.“</a:t>
            </a:r>
          </a:p>
          <a:p>
            <a:br>
              <a:rPr lang="en-US" sz="1601"/>
            </a:br>
            <a:r>
              <a:rPr lang="en-US" sz="1601"/>
              <a:t>	– </a:t>
            </a:r>
            <a:r>
              <a:rPr lang="en-US" sz="1601" i="1"/>
              <a:t>Antoine de Saint-Exupéry, The Little Prince</a:t>
            </a:r>
            <a:endParaRPr lang="en-US" sz="1701">
              <a:latin typeface="Calibri"/>
              <a:ea typeface="Calibri"/>
              <a:cs typeface="Calibri"/>
            </a:endParaRPr>
          </a:p>
        </p:txBody>
      </p:sp>
      <p:cxnSp>
        <p:nvCxnSpPr>
          <p:cNvPr id="9" name="Straight Connector 8">
            <a:extLst>
              <a:ext uri="{FF2B5EF4-FFF2-40B4-BE49-F238E27FC236}">
                <a16:creationId xmlns:a16="http://schemas.microsoft.com/office/drawing/2014/main" id="{DBA1EAE5-4735-BAE4-AD1E-D1EFF3EC5489}"/>
              </a:ext>
            </a:extLst>
          </p:cNvPr>
          <p:cNvCxnSpPr>
            <a:cxnSpLocks/>
          </p:cNvCxnSpPr>
          <p:nvPr/>
        </p:nvCxnSpPr>
        <p:spPr>
          <a:xfrm>
            <a:off x="1493" y="4389924"/>
            <a:ext cx="5338653" cy="0"/>
          </a:xfrm>
          <a:prstGeom prst="line">
            <a:avLst/>
          </a:prstGeom>
          <a:ln w="28575">
            <a:solidFill>
              <a:srgbClr val="C7736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C171C52-1074-1817-DAF4-07216B0EF068}"/>
              </a:ext>
            </a:extLst>
          </p:cNvPr>
          <p:cNvCxnSpPr>
            <a:cxnSpLocks/>
          </p:cNvCxnSpPr>
          <p:nvPr/>
        </p:nvCxnSpPr>
        <p:spPr>
          <a:xfrm>
            <a:off x="1493" y="1304003"/>
            <a:ext cx="5338653" cy="0"/>
          </a:xfrm>
          <a:prstGeom prst="line">
            <a:avLst/>
          </a:prstGeom>
          <a:ln w="28575">
            <a:solidFill>
              <a:srgbClr val="C77362"/>
            </a:solidFill>
          </a:ln>
        </p:spPr>
        <p:style>
          <a:lnRef idx="1">
            <a:schemeClr val="accent1"/>
          </a:lnRef>
          <a:fillRef idx="0">
            <a:schemeClr val="accent1"/>
          </a:fillRef>
          <a:effectRef idx="0">
            <a:schemeClr val="accent1"/>
          </a:effectRef>
          <a:fontRef idx="minor">
            <a:schemeClr val="tx1"/>
          </a:fontRef>
        </p:style>
      </p:cxnSp>
      <p:sp>
        <p:nvSpPr>
          <p:cNvPr id="11" name="Graphic 4">
            <a:extLst>
              <a:ext uri="{FF2B5EF4-FFF2-40B4-BE49-F238E27FC236}">
                <a16:creationId xmlns:a16="http://schemas.microsoft.com/office/drawing/2014/main" id="{C2BB2500-F8F6-8C22-EAB0-80809EB26F8A}"/>
              </a:ext>
            </a:extLst>
          </p:cNvPr>
          <p:cNvSpPr/>
          <p:nvPr/>
        </p:nvSpPr>
        <p:spPr>
          <a:xfrm>
            <a:off x="5506705" y="7131187"/>
            <a:ext cx="758003" cy="562046"/>
          </a:xfrm>
          <a:custGeom>
            <a:avLst/>
            <a:gdLst>
              <a:gd name="connsiteX0" fmla="*/ 0 w 1220387"/>
              <a:gd name="connsiteY0" fmla="*/ 904898 h 904897"/>
              <a:gd name="connsiteX1" fmla="*/ 0 w 1220387"/>
              <a:gd name="connsiteY1" fmla="*/ 565256 h 904897"/>
              <a:gd name="connsiteX2" fmla="*/ 114870 w 1220387"/>
              <a:gd name="connsiteY2" fmla="*/ 184075 h 904897"/>
              <a:gd name="connsiteX3" fmla="*/ 450517 w 1220387"/>
              <a:gd name="connsiteY3" fmla="*/ 815 h 904897"/>
              <a:gd name="connsiteX4" fmla="*/ 450517 w 1220387"/>
              <a:gd name="connsiteY4" fmla="*/ 167785 h 904897"/>
              <a:gd name="connsiteX5" fmla="*/ 229739 w 1220387"/>
              <a:gd name="connsiteY5" fmla="*/ 344529 h 904897"/>
              <a:gd name="connsiteX6" fmla="*/ 205299 w 1220387"/>
              <a:gd name="connsiteY6" fmla="*/ 481363 h 904897"/>
              <a:gd name="connsiteX7" fmla="*/ 457849 w 1220387"/>
              <a:gd name="connsiteY7" fmla="*/ 481363 h 904897"/>
              <a:gd name="connsiteX8" fmla="*/ 457849 w 1220387"/>
              <a:gd name="connsiteY8" fmla="*/ 904083 h 904897"/>
              <a:gd name="connsiteX9" fmla="*/ 0 w 1220387"/>
              <a:gd name="connsiteY9" fmla="*/ 904083 h 904897"/>
              <a:gd name="connsiteX10" fmla="*/ 1213056 w 1220387"/>
              <a:gd name="connsiteY10" fmla="*/ 167785 h 904897"/>
              <a:gd name="connsiteX11" fmla="*/ 993907 w 1220387"/>
              <a:gd name="connsiteY11" fmla="*/ 347787 h 904897"/>
              <a:gd name="connsiteX12" fmla="*/ 967838 w 1220387"/>
              <a:gd name="connsiteY12" fmla="*/ 481363 h 904897"/>
              <a:gd name="connsiteX13" fmla="*/ 1220388 w 1220387"/>
              <a:gd name="connsiteY13" fmla="*/ 481363 h 904897"/>
              <a:gd name="connsiteX14" fmla="*/ 1220388 w 1220387"/>
              <a:gd name="connsiteY14" fmla="*/ 904083 h 904897"/>
              <a:gd name="connsiteX15" fmla="*/ 763353 w 1220387"/>
              <a:gd name="connsiteY15" fmla="*/ 904083 h 904897"/>
              <a:gd name="connsiteX16" fmla="*/ 763353 w 1220387"/>
              <a:gd name="connsiteY16" fmla="*/ 564441 h 904897"/>
              <a:gd name="connsiteX17" fmla="*/ 881482 w 1220387"/>
              <a:gd name="connsiteY17" fmla="*/ 181631 h 904897"/>
              <a:gd name="connsiteX18" fmla="*/ 1213870 w 1220387"/>
              <a:gd name="connsiteY18" fmla="*/ 0 h 904897"/>
              <a:gd name="connsiteX19" fmla="*/ 1213870 w 1220387"/>
              <a:gd name="connsiteY19" fmla="*/ 167785 h 90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0387" h="904897">
                <a:moveTo>
                  <a:pt x="0" y="904898"/>
                </a:moveTo>
                <a:lnTo>
                  <a:pt x="0" y="565256"/>
                </a:lnTo>
                <a:cubicBezTo>
                  <a:pt x="0" y="404801"/>
                  <a:pt x="38290" y="276926"/>
                  <a:pt x="114870" y="184075"/>
                </a:cubicBezTo>
                <a:cubicBezTo>
                  <a:pt x="191449" y="90408"/>
                  <a:pt x="303060" y="29322"/>
                  <a:pt x="450517" y="815"/>
                </a:cubicBezTo>
                <a:lnTo>
                  <a:pt x="450517" y="167785"/>
                </a:lnTo>
                <a:cubicBezTo>
                  <a:pt x="341350" y="201994"/>
                  <a:pt x="268029" y="261451"/>
                  <a:pt x="229739" y="344529"/>
                </a:cubicBezTo>
                <a:cubicBezTo>
                  <a:pt x="210187" y="388512"/>
                  <a:pt x="202040" y="434123"/>
                  <a:pt x="205299" y="481363"/>
                </a:cubicBezTo>
                <a:lnTo>
                  <a:pt x="457849" y="481363"/>
                </a:lnTo>
                <a:lnTo>
                  <a:pt x="457849" y="904083"/>
                </a:lnTo>
                <a:lnTo>
                  <a:pt x="0" y="904083"/>
                </a:lnTo>
                <a:close/>
                <a:moveTo>
                  <a:pt x="1213056" y="167785"/>
                </a:moveTo>
                <a:cubicBezTo>
                  <a:pt x="1104703" y="201179"/>
                  <a:pt x="1031382" y="261451"/>
                  <a:pt x="993907" y="347787"/>
                </a:cubicBezTo>
                <a:cubicBezTo>
                  <a:pt x="972726" y="394213"/>
                  <a:pt x="963764" y="438195"/>
                  <a:pt x="967838" y="481363"/>
                </a:cubicBezTo>
                <a:lnTo>
                  <a:pt x="1220388" y="481363"/>
                </a:lnTo>
                <a:lnTo>
                  <a:pt x="1220388" y="904083"/>
                </a:lnTo>
                <a:lnTo>
                  <a:pt x="763353" y="904083"/>
                </a:lnTo>
                <a:lnTo>
                  <a:pt x="763353" y="564441"/>
                </a:lnTo>
                <a:cubicBezTo>
                  <a:pt x="763353" y="401543"/>
                  <a:pt x="802458" y="273668"/>
                  <a:pt x="881482" y="181631"/>
                </a:cubicBezTo>
                <a:cubicBezTo>
                  <a:pt x="960505" y="89594"/>
                  <a:pt x="1071302" y="28507"/>
                  <a:pt x="1213870" y="0"/>
                </a:cubicBezTo>
                <a:lnTo>
                  <a:pt x="1213870" y="167785"/>
                </a:lnTo>
                <a:close/>
              </a:path>
            </a:pathLst>
          </a:custGeom>
          <a:solidFill>
            <a:srgbClr val="B5B285"/>
          </a:solidFill>
          <a:ln w="8132"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p>
        </p:txBody>
      </p:sp>
      <p:sp>
        <p:nvSpPr>
          <p:cNvPr id="13" name="Text Placeholder 32">
            <a:extLst>
              <a:ext uri="{FF2B5EF4-FFF2-40B4-BE49-F238E27FC236}">
                <a16:creationId xmlns:a16="http://schemas.microsoft.com/office/drawing/2014/main" id="{43FE806D-F6AA-229F-4215-ED94A9E349D3}"/>
              </a:ext>
            </a:extLst>
          </p:cNvPr>
          <p:cNvSpPr txBox="1">
            <a:spLocks/>
          </p:cNvSpPr>
          <p:nvPr/>
        </p:nvSpPr>
        <p:spPr>
          <a:xfrm>
            <a:off x="1491" y="7114313"/>
            <a:ext cx="5005853" cy="672084"/>
          </a:xfrm>
          <a:prstGeom prst="rect">
            <a:avLst/>
          </a:prstGeom>
          <a:solidFill>
            <a:srgbClr val="C77362"/>
          </a:solidFill>
        </p:spPr>
        <p:txBody>
          <a:bodyPr lIns="91481" tIns="45740" rIns="91481" bIns="45740" anchor="ctr">
            <a:noAutofit/>
          </a:bodyPr>
          <a:lstStyle>
            <a:defPPr>
              <a:defRPr lang="en-US"/>
            </a:defPPr>
            <a:lvl1pPr marL="407988" indent="-20638" algn="l" defTabSz="1007943"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1007943" rtl="0" eaLnBrk="1" latinLnBrk="0" hangingPunct="1">
              <a:lnSpc>
                <a:spcPct val="90000"/>
              </a:lnSpc>
              <a:spcBef>
                <a:spcPts val="551"/>
              </a:spcBef>
              <a:buFont typeface="Arial" panose="020B0604020202020204" pitchFamily="34" charset="0"/>
              <a:buNone/>
              <a:defRPr sz="2962" kern="1200">
                <a:solidFill>
                  <a:srgbClr val="011E3B"/>
                </a:solidFill>
                <a:latin typeface="Montserrat"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407833" indent="-20328"/>
            <a:r>
              <a:rPr lang="en-US" sz="2401">
                <a:hlinkClick r:id="rId5">
                  <a:extLst>
                    <a:ext uri="{A12FA001-AC4F-418D-AE19-62706E023703}">
                      <ahyp:hlinkClr xmlns:ahyp="http://schemas.microsoft.com/office/drawing/2018/hyperlinkcolor" val="tx"/>
                    </a:ext>
                  </a:extLst>
                </a:hlinkClick>
              </a:rPr>
              <a:t>The Little Prince exhibition in Paris</a:t>
            </a:r>
            <a:endParaRPr lang="en-US" sz="4402">
              <a:hlinkClick r:id="" action="ppaction://noaction">
                <a:extLst>
                  <a:ext uri="{A12FA001-AC4F-418D-AE19-62706E023703}">
                    <ahyp:hlinkClr xmlns:ahyp="http://schemas.microsoft.com/office/drawing/2018/hyperlinkcolor" val="tx"/>
                  </a:ext>
                </a:extLst>
              </a:hlinkClick>
            </a:endParaRPr>
          </a:p>
        </p:txBody>
      </p:sp>
      <p:grpSp>
        <p:nvGrpSpPr>
          <p:cNvPr id="14" name="Graphic 3">
            <a:extLst>
              <a:ext uri="{FF2B5EF4-FFF2-40B4-BE49-F238E27FC236}">
                <a16:creationId xmlns:a16="http://schemas.microsoft.com/office/drawing/2014/main" id="{197EFC96-E55E-4E44-7223-9CF744491B74}"/>
              </a:ext>
            </a:extLst>
          </p:cNvPr>
          <p:cNvGrpSpPr/>
          <p:nvPr/>
        </p:nvGrpSpPr>
        <p:grpSpPr>
          <a:xfrm>
            <a:off x="5341493" y="9780717"/>
            <a:ext cx="452853" cy="452853"/>
            <a:chOff x="5337622" y="9776360"/>
            <a:chExt cx="850463" cy="850463"/>
          </a:xfrm>
        </p:grpSpPr>
        <p:sp>
          <p:nvSpPr>
            <p:cNvPr id="27" name="Freeform 33">
              <a:hlinkClick r:id="rId6"/>
              <a:extLst>
                <a:ext uri="{FF2B5EF4-FFF2-40B4-BE49-F238E27FC236}">
                  <a16:creationId xmlns:a16="http://schemas.microsoft.com/office/drawing/2014/main" id="{58863BA8-D46B-097E-C873-DA8B220C87ED}"/>
                </a:ext>
              </a:extLst>
            </p:cNvPr>
            <p:cNvSpPr/>
            <p:nvPr/>
          </p:nvSpPr>
          <p:spPr>
            <a:xfrm>
              <a:off x="5337622" y="9776360"/>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grpSp>
          <p:nvGrpSpPr>
            <p:cNvPr id="28" name="Graphic 3">
              <a:extLst>
                <a:ext uri="{FF2B5EF4-FFF2-40B4-BE49-F238E27FC236}">
                  <a16:creationId xmlns:a16="http://schemas.microsoft.com/office/drawing/2014/main" id="{1167DFEF-43CB-2C0F-117C-421997968006}"/>
                </a:ext>
              </a:extLst>
            </p:cNvPr>
            <p:cNvGrpSpPr/>
            <p:nvPr/>
          </p:nvGrpSpPr>
          <p:grpSpPr>
            <a:xfrm>
              <a:off x="5495116" y="9933853"/>
              <a:ext cx="535476" cy="535477"/>
              <a:chOff x="5495116" y="9933853"/>
              <a:chExt cx="535476" cy="535477"/>
            </a:xfrm>
            <a:solidFill>
              <a:srgbClr val="FFFFFF"/>
            </a:solidFill>
          </p:grpSpPr>
          <p:sp>
            <p:nvSpPr>
              <p:cNvPr id="29" name="Freeform 35">
                <a:extLst>
                  <a:ext uri="{FF2B5EF4-FFF2-40B4-BE49-F238E27FC236}">
                    <a16:creationId xmlns:a16="http://schemas.microsoft.com/office/drawing/2014/main" id="{DB4B00DF-EFD9-5867-A0F6-32DC6074E436}"/>
                  </a:ext>
                </a:extLst>
              </p:cNvPr>
              <p:cNvSpPr/>
              <p:nvPr/>
            </p:nvSpPr>
            <p:spPr>
              <a:xfrm>
                <a:off x="5495116" y="9933853"/>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30" name="Freeform 36">
                <a:extLst>
                  <a:ext uri="{FF2B5EF4-FFF2-40B4-BE49-F238E27FC236}">
                    <a16:creationId xmlns:a16="http://schemas.microsoft.com/office/drawing/2014/main" id="{779ED5E8-3165-F9A6-FC5C-992F5A223625}"/>
                  </a:ext>
                </a:extLst>
              </p:cNvPr>
              <p:cNvSpPr/>
              <p:nvPr/>
            </p:nvSpPr>
            <p:spPr>
              <a:xfrm>
                <a:off x="5625520" y="10064257"/>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31" name="Freeform 37">
                <a:extLst>
                  <a:ext uri="{FF2B5EF4-FFF2-40B4-BE49-F238E27FC236}">
                    <a16:creationId xmlns:a16="http://schemas.microsoft.com/office/drawing/2014/main" id="{406C079D-2A7A-CBDA-E5B0-10E9706D3C64}"/>
                  </a:ext>
                </a:extLst>
              </p:cNvPr>
              <p:cNvSpPr/>
              <p:nvPr/>
            </p:nvSpPr>
            <p:spPr>
              <a:xfrm>
                <a:off x="5873729" y="10026459"/>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grpSp>
      </p:grpSp>
      <p:grpSp>
        <p:nvGrpSpPr>
          <p:cNvPr id="15" name="Graphic 3">
            <a:extLst>
              <a:ext uri="{FF2B5EF4-FFF2-40B4-BE49-F238E27FC236}">
                <a16:creationId xmlns:a16="http://schemas.microsoft.com/office/drawing/2014/main" id="{47C3FA2F-43FD-43E8-968E-391A20346FF8}"/>
              </a:ext>
            </a:extLst>
          </p:cNvPr>
          <p:cNvGrpSpPr/>
          <p:nvPr/>
        </p:nvGrpSpPr>
        <p:grpSpPr>
          <a:xfrm>
            <a:off x="6385564" y="9780717"/>
            <a:ext cx="452853" cy="452853"/>
            <a:chOff x="6381228" y="9776360"/>
            <a:chExt cx="850463" cy="850463"/>
          </a:xfrm>
        </p:grpSpPr>
        <p:sp>
          <p:nvSpPr>
            <p:cNvPr id="25" name="Freeform 39">
              <a:hlinkClick r:id="rId7"/>
              <a:extLst>
                <a:ext uri="{FF2B5EF4-FFF2-40B4-BE49-F238E27FC236}">
                  <a16:creationId xmlns:a16="http://schemas.microsoft.com/office/drawing/2014/main" id="{FD8AC4F4-37A0-8526-FDE4-155D7DA1E994}"/>
                </a:ext>
              </a:extLst>
            </p:cNvPr>
            <p:cNvSpPr/>
            <p:nvPr/>
          </p:nvSpPr>
          <p:spPr>
            <a:xfrm>
              <a:off x="6381228" y="9776360"/>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26" name="Freeform 40">
              <a:extLst>
                <a:ext uri="{FF2B5EF4-FFF2-40B4-BE49-F238E27FC236}">
                  <a16:creationId xmlns:a16="http://schemas.microsoft.com/office/drawing/2014/main" id="{67E34BFD-3C7D-ECAD-D707-FB4461E136BA}"/>
                </a:ext>
              </a:extLst>
            </p:cNvPr>
            <p:cNvSpPr/>
            <p:nvPr/>
          </p:nvSpPr>
          <p:spPr>
            <a:xfrm>
              <a:off x="6522342" y="10003150"/>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grpSp>
      <p:grpSp>
        <p:nvGrpSpPr>
          <p:cNvPr id="16" name="Graphic 3">
            <a:extLst>
              <a:ext uri="{FF2B5EF4-FFF2-40B4-BE49-F238E27FC236}">
                <a16:creationId xmlns:a16="http://schemas.microsoft.com/office/drawing/2014/main" id="{E1D00AA4-E455-F115-F4B0-C36F8227D641}"/>
              </a:ext>
            </a:extLst>
          </p:cNvPr>
          <p:cNvGrpSpPr/>
          <p:nvPr/>
        </p:nvGrpSpPr>
        <p:grpSpPr>
          <a:xfrm>
            <a:off x="5863529" y="9780712"/>
            <a:ext cx="452853" cy="453187"/>
            <a:chOff x="5859425" y="9776360"/>
            <a:chExt cx="850463" cy="851092"/>
          </a:xfrm>
        </p:grpSpPr>
        <p:sp>
          <p:nvSpPr>
            <p:cNvPr id="23" name="Freeform 42">
              <a:extLst>
                <a:ext uri="{FF2B5EF4-FFF2-40B4-BE49-F238E27FC236}">
                  <a16:creationId xmlns:a16="http://schemas.microsoft.com/office/drawing/2014/main" id="{228001A6-C483-D13A-34F1-AC0E19240D9B}"/>
                </a:ext>
              </a:extLst>
            </p:cNvPr>
            <p:cNvSpPr/>
            <p:nvPr/>
          </p:nvSpPr>
          <p:spPr>
            <a:xfrm>
              <a:off x="5859425" y="9776360"/>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sp>
          <p:nvSpPr>
            <p:cNvPr id="24" name="Freeform 43">
              <a:hlinkClick r:id="rId8"/>
              <a:extLst>
                <a:ext uri="{FF2B5EF4-FFF2-40B4-BE49-F238E27FC236}">
                  <a16:creationId xmlns:a16="http://schemas.microsoft.com/office/drawing/2014/main" id="{2B516E3C-B6B6-C9C1-9BD9-09D3961A8898}"/>
                </a:ext>
              </a:extLst>
            </p:cNvPr>
            <p:cNvSpPr/>
            <p:nvPr/>
          </p:nvSpPr>
          <p:spPr>
            <a:xfrm>
              <a:off x="6110154" y="9942672"/>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5613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079D-D2FF-A032-3FEB-AA875FE137DE}"/>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C0178798-99CB-9F5B-8A9C-2268A2181B1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244" b="4244"/>
          <a:stretch>
            <a:fillRect/>
          </a:stretch>
        </p:blipFill>
        <p:spPr>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EDEE53D8-03CF-C35D-9DDA-26F7A02ED03F}"/>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12</a:t>
            </a:fld>
            <a:endParaRPr lang="en-US" dirty="0"/>
          </a:p>
        </p:txBody>
      </p:sp>
      <p:sp>
        <p:nvSpPr>
          <p:cNvPr id="3" name="Text Placeholder 2">
            <a:extLst>
              <a:ext uri="{FF2B5EF4-FFF2-40B4-BE49-F238E27FC236}">
                <a16:creationId xmlns:a16="http://schemas.microsoft.com/office/drawing/2014/main" id="{DD3D18FB-614B-67B6-AA8A-AD258E457954}"/>
              </a:ext>
            </a:extLst>
          </p:cNvPr>
          <p:cNvSpPr>
            <a:spLocks noGrp="1"/>
          </p:cNvSpPr>
          <p:nvPr>
            <p:ph type="body" sz="quarter" idx="61"/>
          </p:nvPr>
        </p:nvSpPr>
        <p:spPr>
          <a:xfrm>
            <a:off x="1101437" y="5240209"/>
            <a:ext cx="5627914" cy="2120699"/>
          </a:xfrm>
          <a:prstGeom prst="rect">
            <a:avLst/>
          </a:prstGeom>
        </p:spPr>
        <p:txBody>
          <a:bodyPr/>
          <a:lstStyle/>
          <a:p>
            <a:pPr>
              <a:lnSpc>
                <a:spcPct val="100000"/>
              </a:lnSpc>
            </a:pPr>
            <a:r>
              <a:rPr lang="en-IE" sz="3600" dirty="0"/>
              <a:t>Terms Explained</a:t>
            </a:r>
          </a:p>
          <a:p>
            <a:pPr algn="r"/>
            <a:r>
              <a:rPr lang="en-US" b="0" dirty="0"/>
              <a:t>Budgeting, Costs, Financial Planning &amp; Responsible Practice. </a:t>
            </a:r>
          </a:p>
        </p:txBody>
      </p:sp>
      <p:pic>
        <p:nvPicPr>
          <p:cNvPr id="22" name="Graphic 21">
            <a:extLst>
              <a:ext uri="{FF2B5EF4-FFF2-40B4-BE49-F238E27FC236}">
                <a16:creationId xmlns:a16="http://schemas.microsoft.com/office/drawing/2014/main" id="{3B2A9EE2-2C2E-607F-F8C5-7FBF65FAB369}"/>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BF9C3CA9-23B9-4DD3-32F6-C9C0F2465CEE}"/>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88236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0F96D-2F84-A18B-BA0C-7A36BA85139D}"/>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A867EEDA-563D-870D-E4A5-D86D032751AD}"/>
              </a:ext>
            </a:extLst>
          </p:cNvPr>
          <p:cNvSpPr>
            <a:spLocks noGrp="1"/>
          </p:cNvSpPr>
          <p:nvPr>
            <p:ph type="body" sz="quarter" idx="61"/>
          </p:nvPr>
        </p:nvSpPr>
        <p:spPr>
          <a:xfrm>
            <a:off x="-9335" y="644872"/>
            <a:ext cx="6783350" cy="586086"/>
          </a:xfrm>
          <a:solidFill>
            <a:srgbClr val="53705E"/>
          </a:solidFill>
        </p:spPr>
        <p:txBody>
          <a:bodyPr/>
          <a:lstStyle/>
          <a:p>
            <a:r>
              <a:rPr lang="en-IE" sz="2400" dirty="0"/>
              <a:t>Financial &amp; Responsible Terms Explained</a:t>
            </a:r>
          </a:p>
        </p:txBody>
      </p:sp>
      <p:sp>
        <p:nvSpPr>
          <p:cNvPr id="10" name="Text Placeholder 9">
            <a:extLst>
              <a:ext uri="{FF2B5EF4-FFF2-40B4-BE49-F238E27FC236}">
                <a16:creationId xmlns:a16="http://schemas.microsoft.com/office/drawing/2014/main" id="{D84AFADE-01AA-9CB7-2684-768692397F09}"/>
              </a:ext>
            </a:extLst>
          </p:cNvPr>
          <p:cNvSpPr>
            <a:spLocks noGrp="1"/>
          </p:cNvSpPr>
          <p:nvPr>
            <p:ph type="body" sz="quarter" idx="64"/>
          </p:nvPr>
        </p:nvSpPr>
        <p:spPr/>
        <p:txBody>
          <a:bodyPr/>
          <a:lstStyle/>
          <a:p>
            <a:pPr marL="285750" indent="-285750">
              <a:buClr>
                <a:srgbClr val="53705E"/>
              </a:buClr>
              <a:buFont typeface="Wingdings" panose="05000000000000000000" pitchFamily="2" charset="2"/>
              <a:buChar char="v"/>
            </a:pPr>
            <a:r>
              <a:rPr lang="en-US" sz="1800" dirty="0">
                <a:solidFill>
                  <a:schemeClr val="bg1"/>
                </a:solidFill>
                <a:highlight>
                  <a:srgbClr val="53705E"/>
                </a:highlight>
              </a:rPr>
              <a:t>One-time vs. Ongoing Costs: </a:t>
            </a:r>
            <a:r>
              <a:rPr lang="en-US" sz="1600" i="1" dirty="0">
                <a:solidFill>
                  <a:schemeClr val="tx1">
                    <a:lumMod val="85000"/>
                    <a:lumOff val="15000"/>
                  </a:schemeClr>
                </a:solidFill>
              </a:rPr>
              <a:t>One-time</a:t>
            </a:r>
            <a:r>
              <a:rPr lang="en-US" sz="1600" dirty="0">
                <a:solidFill>
                  <a:schemeClr val="tx1">
                    <a:lumMod val="85000"/>
                    <a:lumOff val="15000"/>
                  </a:schemeClr>
                </a:solidFill>
              </a:rPr>
              <a:t> (capital) costs are paid only once during setup, e.g. buying AR headsets or building initial content. </a:t>
            </a:r>
            <a:r>
              <a:rPr lang="en-US" sz="1600" i="1" dirty="0">
                <a:solidFill>
                  <a:schemeClr val="tx1">
                    <a:lumMod val="85000"/>
                    <a:lumOff val="15000"/>
                  </a:schemeClr>
                </a:solidFill>
              </a:rPr>
              <a:t>Ongoing</a:t>
            </a:r>
            <a:r>
              <a:rPr lang="en-US" sz="1600" dirty="0">
                <a:solidFill>
                  <a:schemeClr val="tx1">
                    <a:lumMod val="85000"/>
                    <a:lumOff val="15000"/>
                  </a:schemeClr>
                </a:solidFill>
              </a:rPr>
              <a:t> (operational) costs repeat regularly, e.g. software licenses, staff pay, equipment maintenance. Separating these helps plan cash flow and realistic pricing.</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High Upfront Costs: </a:t>
            </a:r>
            <a:r>
              <a:rPr lang="en-US" sz="1600" dirty="0"/>
              <a:t>Large initial investments required before an immersive experience launches — often quoted by tech vendors for AR/VR development, custom apps, hardware, or installation.</a:t>
            </a:r>
          </a:p>
          <a:p>
            <a:pPr>
              <a:buClr>
                <a:srgbClr val="53705E"/>
              </a:buClr>
            </a:pPr>
            <a:endParaRPr lang="en-US" sz="1600" dirty="0">
              <a:solidFill>
                <a:schemeClr val="tx1">
                  <a:lumMod val="85000"/>
                  <a:lumOff val="15000"/>
                </a:schemeClr>
              </a:solidFill>
              <a:latin typeface="+mn-lt"/>
            </a:endParaRPr>
          </a:p>
          <a:p>
            <a:pPr>
              <a:buClr>
                <a:srgbClr val="53705E"/>
              </a:buClr>
            </a:pPr>
            <a:r>
              <a:rPr lang="en-US" sz="1600" dirty="0">
                <a:solidFill>
                  <a:schemeClr val="tx1">
                    <a:lumMod val="85000"/>
                    <a:lumOff val="15000"/>
                  </a:schemeClr>
                </a:solidFill>
                <a:latin typeface="+mn-lt"/>
              </a:rPr>
              <a:t>High quotes (€20k–€100k+) can stall innovation because small tourism businesses get thrown off by the expense of immersive costs and think I is practically “not for them.” Also, </a:t>
            </a:r>
            <a:r>
              <a:rPr lang="en-US" sz="1600" dirty="0">
                <a:solidFill>
                  <a:schemeClr val="tx1">
                    <a:lumMod val="85000"/>
                    <a:lumOff val="15000"/>
                  </a:schemeClr>
                </a:solidFill>
              </a:rPr>
              <a:t>many tech vendors quote large sums. By starting small (e.g. a €3k–€5k pilot) you keep risk low and test engagement first. Fáilte Ireland cites examples of </a:t>
            </a:r>
            <a:r>
              <a:rPr lang="en-US" sz="1600" b="1" dirty="0">
                <a:solidFill>
                  <a:schemeClr val="tx1">
                    <a:lumMod val="85000"/>
                    <a:lumOff val="15000"/>
                  </a:schemeClr>
                </a:solidFill>
              </a:rPr>
              <a:t>capital grants up to €200k</a:t>
            </a:r>
            <a:r>
              <a:rPr lang="en-US" sz="1600" dirty="0">
                <a:solidFill>
                  <a:schemeClr val="tx1">
                    <a:lumMod val="85000"/>
                    <a:lumOff val="15000"/>
                  </a:schemeClr>
                </a:solidFill>
              </a:rPr>
              <a:t>, but also encourages phased pilots.</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Underestimated Hidden Costs: </a:t>
            </a:r>
            <a:r>
              <a:rPr lang="en-US" sz="1600" dirty="0">
                <a:solidFill>
                  <a:schemeClr val="tx1">
                    <a:lumMod val="85000"/>
                    <a:lumOff val="15000"/>
                  </a:schemeClr>
                </a:solidFill>
              </a:rPr>
              <a:t>Costs that are not obvious in the initial quote but arise during delivery and maintenance.</a:t>
            </a:r>
          </a:p>
          <a:p>
            <a:pPr>
              <a:buClr>
                <a:srgbClr val="53705E"/>
              </a:buClr>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Common hidden costs are editing and post-production, hosting fees (website, app servers), software subscriptions, equipment insurance, staff training, ongoing updates, technical support and your own time.</a:t>
            </a:r>
          </a:p>
          <a:p>
            <a:pPr>
              <a:buClr>
                <a:srgbClr val="53705E"/>
              </a:buClr>
            </a:pPr>
            <a:endParaRPr lang="en-US" sz="1600" dirty="0">
              <a:solidFill>
                <a:schemeClr val="tx1">
                  <a:lumMod val="85000"/>
                  <a:lumOff val="15000"/>
                </a:schemeClr>
              </a:solidFill>
            </a:endParaRPr>
          </a:p>
          <a:p>
            <a:pPr>
              <a:buClr>
                <a:srgbClr val="53705E"/>
              </a:buClr>
            </a:pPr>
            <a:r>
              <a:rPr lang="en-US" sz="1600" b="1" i="1" dirty="0">
                <a:solidFill>
                  <a:srgbClr val="53705E"/>
                </a:solidFill>
              </a:rPr>
              <a:t>Digital must enhance the story — not become the story.</a:t>
            </a:r>
          </a:p>
          <a:p>
            <a:pPr>
              <a:buClr>
                <a:srgbClr val="53705E"/>
              </a:buClr>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Try to reuse existing tools (smartphone AR, YouTube, QR codes) to avoid custom development. (“Digital must enhance the story,” advises Fáilte Ireland.)</a:t>
            </a:r>
          </a:p>
          <a:p>
            <a:pPr>
              <a:buClr>
                <a:srgbClr val="53705E"/>
              </a:buClr>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Copyright &amp; Permissions:  </a:t>
            </a:r>
            <a:r>
              <a:rPr lang="en-US" sz="1600" dirty="0"/>
              <a:t>Legal rights protecting creative works (film, scripts, music, images, characters). Recreating a famous film scene without permission can infringe copyright.</a:t>
            </a:r>
          </a:p>
          <a:p>
            <a:pPr>
              <a:buClr>
                <a:srgbClr val="53705E"/>
              </a:buClr>
            </a:pPr>
            <a:endParaRPr lang="en-US" sz="1600" dirty="0">
              <a:solidFill>
                <a:schemeClr val="tx1">
                  <a:lumMod val="85000"/>
                  <a:lumOff val="15000"/>
                </a:schemeClr>
              </a:solidFill>
            </a:endParaRPr>
          </a:p>
          <a:p>
            <a:pPr marL="285750" indent="-285750">
              <a:buClr>
                <a:srgbClr val="C77362"/>
              </a:buClr>
              <a:buFont typeface="Wingdings" panose="05000000000000000000" pitchFamily="2" charset="2"/>
              <a:buChar char="v"/>
            </a:pPr>
            <a:endParaRPr lang="en-US"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B7F9E9C1-F808-EEC3-0A59-018B7F3C7751}"/>
              </a:ext>
            </a:extLst>
          </p:cNvPr>
          <p:cNvSpPr>
            <a:spLocks noGrp="1"/>
          </p:cNvSpPr>
          <p:nvPr>
            <p:ph type="sldNum" sz="quarter" idx="4"/>
          </p:nvPr>
        </p:nvSpPr>
        <p:spPr/>
        <p:txBody>
          <a:bodyPr/>
          <a:lstStyle/>
          <a:p>
            <a:fld id="{48F63A3B-78C7-47BE-AE5E-E10140E04643}" type="slidenum">
              <a:rPr lang="en-US" smtClean="0"/>
              <a:pPr/>
              <a:t>13</a:t>
            </a:fld>
            <a:endParaRPr lang="en-US" dirty="0"/>
          </a:p>
        </p:txBody>
      </p:sp>
    </p:spTree>
    <p:extLst>
      <p:ext uri="{BB962C8B-B14F-4D97-AF65-F5344CB8AC3E}">
        <p14:creationId xmlns:p14="http://schemas.microsoft.com/office/powerpoint/2010/main" val="2093898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C388-48E5-A7EF-C9E1-9089A85742F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D44F12DD-5F2A-300D-C692-DD1AF38F2D78}"/>
              </a:ext>
            </a:extLst>
          </p:cNvPr>
          <p:cNvSpPr>
            <a:spLocks noGrp="1"/>
          </p:cNvSpPr>
          <p:nvPr>
            <p:ph type="body" sz="quarter" idx="61"/>
          </p:nvPr>
        </p:nvSpPr>
        <p:spPr>
          <a:xfrm>
            <a:off x="-9335" y="644872"/>
            <a:ext cx="6783350" cy="586086"/>
          </a:xfrm>
          <a:solidFill>
            <a:srgbClr val="53705E"/>
          </a:solidFill>
        </p:spPr>
        <p:txBody>
          <a:bodyPr/>
          <a:lstStyle/>
          <a:p>
            <a:r>
              <a:rPr lang="en-IE" sz="2400" dirty="0"/>
              <a:t>Financial &amp; Responsible Terms Explained</a:t>
            </a:r>
          </a:p>
        </p:txBody>
      </p:sp>
      <p:sp>
        <p:nvSpPr>
          <p:cNvPr id="10" name="Text Placeholder 9">
            <a:extLst>
              <a:ext uri="{FF2B5EF4-FFF2-40B4-BE49-F238E27FC236}">
                <a16:creationId xmlns:a16="http://schemas.microsoft.com/office/drawing/2014/main" id="{8426E63A-53BA-12B6-2FC5-332E0AD99CE6}"/>
              </a:ext>
            </a:extLst>
          </p:cNvPr>
          <p:cNvSpPr>
            <a:spLocks noGrp="1"/>
          </p:cNvSpPr>
          <p:nvPr>
            <p:ph type="body" sz="quarter" idx="64"/>
          </p:nvPr>
        </p:nvSpPr>
        <p:spPr/>
        <p:txBody>
          <a:bodyPr/>
          <a:lstStyle/>
          <a:p>
            <a:pPr marL="285750" indent="-285750">
              <a:buClr>
                <a:srgbClr val="53705E"/>
              </a:buClr>
              <a:buFont typeface="Wingdings" panose="05000000000000000000" pitchFamily="2" charset="2"/>
              <a:buChar char="v"/>
            </a:pPr>
            <a:r>
              <a:rPr lang="en-US" sz="1800" dirty="0">
                <a:solidFill>
                  <a:schemeClr val="bg1"/>
                </a:solidFill>
                <a:highlight>
                  <a:srgbClr val="53705E"/>
                </a:highlight>
              </a:rPr>
              <a:t>One-time vs. Ongoing Costs: </a:t>
            </a:r>
            <a:r>
              <a:rPr lang="en-US" sz="1600" i="1" dirty="0">
                <a:solidFill>
                  <a:schemeClr val="tx1">
                    <a:lumMod val="85000"/>
                    <a:lumOff val="15000"/>
                  </a:schemeClr>
                </a:solidFill>
              </a:rPr>
              <a:t>One-time</a:t>
            </a:r>
            <a:r>
              <a:rPr lang="en-US" sz="1600" dirty="0">
                <a:solidFill>
                  <a:schemeClr val="tx1">
                    <a:lumMod val="85000"/>
                    <a:lumOff val="15000"/>
                  </a:schemeClr>
                </a:solidFill>
              </a:rPr>
              <a:t> (capital) costs are paid only once during setup, e.g. buying AR headsets or building initial content. </a:t>
            </a:r>
            <a:r>
              <a:rPr lang="en-US" sz="1600" i="1" dirty="0">
                <a:solidFill>
                  <a:schemeClr val="tx1">
                    <a:lumMod val="85000"/>
                    <a:lumOff val="15000"/>
                  </a:schemeClr>
                </a:solidFill>
              </a:rPr>
              <a:t>Ongoing</a:t>
            </a:r>
            <a:r>
              <a:rPr lang="en-US" sz="1600" dirty="0">
                <a:solidFill>
                  <a:schemeClr val="tx1">
                    <a:lumMod val="85000"/>
                    <a:lumOff val="15000"/>
                  </a:schemeClr>
                </a:solidFill>
              </a:rPr>
              <a:t> (operational) costs repeat regularly, e.g. software licenses, staff pay, equipment maintenance. Separating these helps plan cash flow and realistic pricing.</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High Upfront Costs: </a:t>
            </a:r>
            <a:r>
              <a:rPr lang="en-US" sz="1600" dirty="0"/>
              <a:t>Large initial investments required before an immersive experience launches — often quoted by tech vendors for AR/VR development, custom apps, hardware, or installation.</a:t>
            </a:r>
          </a:p>
          <a:p>
            <a:pPr>
              <a:buClr>
                <a:srgbClr val="53705E"/>
              </a:buClr>
            </a:pPr>
            <a:endParaRPr lang="en-US" sz="1600" dirty="0">
              <a:solidFill>
                <a:schemeClr val="tx1">
                  <a:lumMod val="85000"/>
                  <a:lumOff val="15000"/>
                </a:schemeClr>
              </a:solidFill>
              <a:latin typeface="+mn-lt"/>
            </a:endParaRPr>
          </a:p>
          <a:p>
            <a:pPr>
              <a:buClr>
                <a:srgbClr val="53705E"/>
              </a:buClr>
            </a:pPr>
            <a:r>
              <a:rPr lang="en-US" sz="1600" dirty="0">
                <a:solidFill>
                  <a:schemeClr val="tx1">
                    <a:lumMod val="85000"/>
                    <a:lumOff val="15000"/>
                  </a:schemeClr>
                </a:solidFill>
                <a:latin typeface="+mn-lt"/>
              </a:rPr>
              <a:t>High quotes (€20k–€100k+) can stall innovation because small tourism businesses get thrown off by the expense of immersive costs and think I is practically “not for them.” Also, </a:t>
            </a:r>
            <a:r>
              <a:rPr lang="en-US" sz="1600" dirty="0">
                <a:solidFill>
                  <a:schemeClr val="tx1">
                    <a:lumMod val="85000"/>
                    <a:lumOff val="15000"/>
                  </a:schemeClr>
                </a:solidFill>
              </a:rPr>
              <a:t>many tech vendors quote large sums. By starting small (e.g. a €3k–€5k pilot) you keep risk low and test engagement first. Fáilte Ireland cites examples of </a:t>
            </a:r>
            <a:r>
              <a:rPr lang="en-US" sz="1600" b="1" dirty="0">
                <a:solidFill>
                  <a:schemeClr val="tx1">
                    <a:lumMod val="85000"/>
                    <a:lumOff val="15000"/>
                  </a:schemeClr>
                </a:solidFill>
              </a:rPr>
              <a:t>capital grants up to €200k</a:t>
            </a:r>
            <a:r>
              <a:rPr lang="en-US" sz="1600" dirty="0">
                <a:solidFill>
                  <a:schemeClr val="tx1">
                    <a:lumMod val="85000"/>
                    <a:lumOff val="15000"/>
                  </a:schemeClr>
                </a:solidFill>
              </a:rPr>
              <a:t>, but also encourages phased pilots.</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Underestimated Hidden Costs: </a:t>
            </a:r>
            <a:r>
              <a:rPr lang="en-US" sz="1600" dirty="0">
                <a:solidFill>
                  <a:schemeClr val="tx1">
                    <a:lumMod val="85000"/>
                    <a:lumOff val="15000"/>
                  </a:schemeClr>
                </a:solidFill>
              </a:rPr>
              <a:t>Costs that are not obvious in the initial quote but arise during delivery and maintenance.</a:t>
            </a:r>
          </a:p>
          <a:p>
            <a:pPr>
              <a:buClr>
                <a:srgbClr val="53705E"/>
              </a:buClr>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Common hidden costs are editing and post-production, hosting fees (website, app servers), software subscriptions, equipment insurance, staff training, ongoing updates, technical support and your own time.</a:t>
            </a:r>
          </a:p>
          <a:p>
            <a:pPr>
              <a:buClr>
                <a:srgbClr val="53705E"/>
              </a:buClr>
            </a:pPr>
            <a:endParaRPr lang="en-US" sz="1600" dirty="0">
              <a:solidFill>
                <a:schemeClr val="tx1">
                  <a:lumMod val="85000"/>
                  <a:lumOff val="15000"/>
                </a:schemeClr>
              </a:solidFill>
            </a:endParaRPr>
          </a:p>
          <a:p>
            <a:pPr>
              <a:buClr>
                <a:srgbClr val="53705E"/>
              </a:buClr>
            </a:pPr>
            <a:r>
              <a:rPr lang="en-US" sz="1600" b="1" i="1" dirty="0">
                <a:solidFill>
                  <a:srgbClr val="53705E"/>
                </a:solidFill>
              </a:rPr>
              <a:t>Digital must enhance the story — not become the story.</a:t>
            </a:r>
          </a:p>
          <a:p>
            <a:pPr>
              <a:buClr>
                <a:srgbClr val="53705E"/>
              </a:buClr>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Try to reuse existing tools (smartphone AR, YouTube, QR codes) to avoid custom development. (“Digital must enhance the story,” advises Fáilte Ireland.)</a:t>
            </a:r>
          </a:p>
          <a:p>
            <a:pPr>
              <a:buClr>
                <a:srgbClr val="53705E"/>
              </a:buClr>
            </a:pPr>
            <a:endParaRPr lang="en-US" sz="1600" dirty="0">
              <a:solidFill>
                <a:schemeClr val="tx1">
                  <a:lumMod val="85000"/>
                  <a:lumOff val="15000"/>
                </a:schemeClr>
              </a:solidFill>
            </a:endParaRPr>
          </a:p>
          <a:p>
            <a:pPr marL="285750" indent="-285750">
              <a:buClr>
                <a:srgbClr val="53705E"/>
              </a:buClr>
              <a:buFont typeface="Wingdings" panose="05000000000000000000" pitchFamily="2" charset="2"/>
              <a:buChar char="v"/>
            </a:pPr>
            <a:r>
              <a:rPr lang="en-US" sz="1800" dirty="0">
                <a:solidFill>
                  <a:schemeClr val="bg1"/>
                </a:solidFill>
                <a:highlight>
                  <a:srgbClr val="53705E"/>
                </a:highlight>
              </a:rPr>
              <a:t>Copyright &amp; Permissions:  </a:t>
            </a:r>
            <a:r>
              <a:rPr lang="en-US" sz="1600" dirty="0"/>
              <a:t>Legal rights protecting creative works (film, scripts, music, images, characters). Recreating a famous film scene without permission can infringe copyright.</a:t>
            </a:r>
          </a:p>
          <a:p>
            <a:pPr>
              <a:buClr>
                <a:srgbClr val="53705E"/>
              </a:buClr>
            </a:pPr>
            <a:endParaRPr lang="en-US" sz="1600" dirty="0">
              <a:solidFill>
                <a:schemeClr val="tx1">
                  <a:lumMod val="85000"/>
                  <a:lumOff val="15000"/>
                </a:schemeClr>
              </a:solidFill>
            </a:endParaRPr>
          </a:p>
          <a:p>
            <a:pPr marL="285750" indent="-285750">
              <a:buClr>
                <a:srgbClr val="C77362"/>
              </a:buClr>
              <a:buFont typeface="Wingdings" panose="05000000000000000000" pitchFamily="2" charset="2"/>
              <a:buChar char="v"/>
            </a:pPr>
            <a:endParaRPr lang="en-US"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40EAD314-1A14-EBA5-940A-4DC96A36C9D1}"/>
              </a:ext>
            </a:extLst>
          </p:cNvPr>
          <p:cNvSpPr>
            <a:spLocks noGrp="1"/>
          </p:cNvSpPr>
          <p:nvPr>
            <p:ph type="sldNum" sz="quarter" idx="4"/>
          </p:nvPr>
        </p:nvSpPr>
        <p:spPr/>
        <p:txBody>
          <a:bodyPr/>
          <a:lstStyle/>
          <a:p>
            <a:fld id="{48F63A3B-78C7-47BE-AE5E-E10140E04643}" type="slidenum">
              <a:rPr lang="en-US" smtClean="0"/>
              <a:pPr/>
              <a:t>14</a:t>
            </a:fld>
            <a:endParaRPr lang="en-US" dirty="0"/>
          </a:p>
        </p:txBody>
      </p:sp>
    </p:spTree>
    <p:extLst>
      <p:ext uri="{BB962C8B-B14F-4D97-AF65-F5344CB8AC3E}">
        <p14:creationId xmlns:p14="http://schemas.microsoft.com/office/powerpoint/2010/main" val="321870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048E-8622-213E-1F2F-07063E3786B2}"/>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95081DAF-6800-D3C2-AC8D-F2E43A682054}"/>
              </a:ext>
            </a:extLst>
          </p:cNvPr>
          <p:cNvSpPr>
            <a:spLocks noGrp="1"/>
          </p:cNvSpPr>
          <p:nvPr>
            <p:ph type="body" sz="quarter" idx="64"/>
          </p:nvPr>
        </p:nvSpPr>
        <p:spPr/>
        <p:txBody>
          <a:bodyPr/>
          <a:lstStyle/>
          <a:p>
            <a:pPr>
              <a:buClr>
                <a:srgbClr val="53705E"/>
              </a:buClr>
            </a:pPr>
            <a:r>
              <a:rPr lang="en-US" sz="1600" dirty="0">
                <a:solidFill>
                  <a:schemeClr val="tx1">
                    <a:lumMod val="85000"/>
                    <a:lumOff val="15000"/>
                  </a:schemeClr>
                </a:solidFill>
              </a:rPr>
              <a:t>Irish law grants creators “paternity” and “integrity” moral rights – meaning the original filmmakers have a right to be credited and not have their work distorted. The safe approach is to be </a:t>
            </a:r>
            <a:r>
              <a:rPr lang="en-US" sz="1600" i="1" dirty="0">
                <a:solidFill>
                  <a:schemeClr val="tx1">
                    <a:lumMod val="85000"/>
                    <a:lumOff val="15000"/>
                  </a:schemeClr>
                </a:solidFill>
              </a:rPr>
              <a:t>inspired by</a:t>
            </a:r>
            <a:r>
              <a:rPr lang="en-US" sz="1600" dirty="0">
                <a:solidFill>
                  <a:schemeClr val="tx1">
                    <a:lumMod val="85000"/>
                    <a:lumOff val="15000"/>
                  </a:schemeClr>
                </a:solidFill>
              </a:rPr>
              <a:t> a location or theme, not a verbatim copy.</a:t>
            </a:r>
          </a:p>
          <a:p>
            <a:pPr>
              <a:buClr>
                <a:srgbClr val="53705E"/>
              </a:buClr>
            </a:pPr>
            <a:endParaRPr lang="en-US" sz="1600" dirty="0">
              <a:solidFill>
                <a:schemeClr val="tx1">
                  <a:lumMod val="85000"/>
                  <a:lumOff val="15000"/>
                </a:schemeClr>
              </a:solidFill>
            </a:endParaRPr>
          </a:p>
          <a:p>
            <a:r>
              <a:rPr lang="en-US" sz="1600" b="1" dirty="0">
                <a:solidFill>
                  <a:schemeClr val="tx1">
                    <a:lumMod val="85000"/>
                    <a:lumOff val="15000"/>
                  </a:schemeClr>
                </a:solidFill>
              </a:rPr>
              <a:t>Moral Rights (Irish Law)</a:t>
            </a:r>
          </a:p>
          <a:p>
            <a:r>
              <a:rPr lang="en-US" sz="1600" b="1" dirty="0">
                <a:solidFill>
                  <a:schemeClr val="tx1">
                    <a:lumMod val="85000"/>
                    <a:lumOff val="15000"/>
                  </a:schemeClr>
                </a:solidFill>
              </a:rPr>
              <a:t>Paternity Right</a:t>
            </a:r>
            <a:r>
              <a:rPr lang="en-US" sz="1600" dirty="0">
                <a:solidFill>
                  <a:schemeClr val="tx1">
                    <a:lumMod val="85000"/>
                    <a:lumOff val="15000"/>
                  </a:schemeClr>
                </a:solidFill>
              </a:rPr>
              <a:t> – the creator must be credited.</a:t>
            </a:r>
          </a:p>
          <a:p>
            <a:r>
              <a:rPr lang="en-US" sz="1600" b="1" dirty="0">
                <a:solidFill>
                  <a:schemeClr val="tx1">
                    <a:lumMod val="85000"/>
                    <a:lumOff val="15000"/>
                  </a:schemeClr>
                </a:solidFill>
              </a:rPr>
              <a:t>Integrity Right</a:t>
            </a:r>
            <a:r>
              <a:rPr lang="en-US" sz="1600" dirty="0">
                <a:solidFill>
                  <a:schemeClr val="tx1">
                    <a:lumMod val="85000"/>
                    <a:lumOff val="15000"/>
                  </a:schemeClr>
                </a:solidFill>
              </a:rPr>
              <a:t> – their work cannot be distorted or misrepresented.</a:t>
            </a:r>
          </a:p>
          <a:p>
            <a:r>
              <a:rPr lang="en-US" sz="1600" dirty="0">
                <a:solidFill>
                  <a:schemeClr val="tx1">
                    <a:lumMod val="85000"/>
                    <a:lumOff val="15000"/>
                  </a:schemeClr>
                </a:solidFill>
              </a:rPr>
              <a:t>These rights apply even if you are not making money.</a:t>
            </a:r>
          </a:p>
          <a:p>
            <a:pPr>
              <a:buClr>
                <a:srgbClr val="53705E"/>
              </a:buClr>
            </a:pPr>
            <a:r>
              <a:rPr lang="en-US" sz="1600" b="1" dirty="0">
                <a:solidFill>
                  <a:schemeClr val="tx1">
                    <a:lumMod val="85000"/>
                    <a:lumOff val="15000"/>
                  </a:schemeClr>
                </a:solidFill>
              </a:rPr>
              <a:t>Related Term – Intellectual Property (IP): </a:t>
            </a:r>
            <a:r>
              <a:rPr lang="en-US" sz="1600" dirty="0">
                <a:solidFill>
                  <a:schemeClr val="tx1">
                    <a:lumMod val="85000"/>
                    <a:lumOff val="15000"/>
                  </a:schemeClr>
                </a:solidFill>
              </a:rPr>
              <a:t>All legal rights related to creative content.</a:t>
            </a:r>
          </a:p>
          <a:p>
            <a:pPr>
              <a:buClr>
                <a:srgbClr val="53705E"/>
              </a:buClr>
            </a:pPr>
            <a:endParaRPr lang="en-US" sz="1600" dirty="0">
              <a:solidFill>
                <a:schemeClr val="tx1">
                  <a:lumMod val="85000"/>
                  <a:lumOff val="15000"/>
                </a:schemeClr>
              </a:solidFill>
            </a:endParaRPr>
          </a:p>
          <a:p>
            <a:r>
              <a:rPr lang="en-US" sz="1800" dirty="0">
                <a:solidFill>
                  <a:schemeClr val="bg1"/>
                </a:solidFill>
                <a:highlight>
                  <a:srgbClr val="53705E"/>
                </a:highlight>
              </a:rPr>
              <a:t>Data Protection &amp; Consent: </a:t>
            </a:r>
            <a:r>
              <a:rPr lang="en-US" sz="1600" dirty="0"/>
              <a:t>Legal responsibility for handling personal data (emails, photos, video, names).</a:t>
            </a:r>
          </a:p>
          <a:p>
            <a:endParaRPr lang="en-US" sz="1600" dirty="0"/>
          </a:p>
          <a:p>
            <a:r>
              <a:rPr lang="en-US" sz="1600" dirty="0"/>
              <a:t>Under </a:t>
            </a:r>
            <a:r>
              <a:rPr lang="en-US" sz="1600" b="1" dirty="0"/>
              <a:t>GDPR (General Data Protection Regulation)</a:t>
            </a:r>
            <a:r>
              <a:rPr lang="en-US" sz="1600" dirty="0"/>
              <a:t>:</a:t>
            </a:r>
            <a:br>
              <a:rPr lang="en-US" sz="1600" dirty="0"/>
            </a:br>
            <a:r>
              <a:rPr lang="en-US" sz="1600" dirty="0"/>
              <a:t>If you collect or store personal data, you must:</a:t>
            </a:r>
          </a:p>
          <a:p>
            <a:pPr marL="285750" indent="-285750">
              <a:buFont typeface="Arial" panose="020B0604020202020204" pitchFamily="34" charset="0"/>
              <a:buChar char="•"/>
            </a:pPr>
            <a:r>
              <a:rPr lang="en-US" sz="1600" dirty="0"/>
              <a:t>Explain why you are collecting it</a:t>
            </a:r>
          </a:p>
          <a:p>
            <a:pPr marL="285750" indent="-285750">
              <a:buFont typeface="Arial" panose="020B0604020202020204" pitchFamily="34" charset="0"/>
              <a:buChar char="•"/>
            </a:pPr>
            <a:r>
              <a:rPr lang="en-US" sz="1600" dirty="0"/>
              <a:t>Store it securely</a:t>
            </a:r>
          </a:p>
          <a:p>
            <a:pPr marL="285750" indent="-285750">
              <a:buFont typeface="Arial" panose="020B0604020202020204" pitchFamily="34" charset="0"/>
              <a:buChar char="•"/>
            </a:pPr>
            <a:r>
              <a:rPr lang="en-US" sz="1600" dirty="0"/>
              <a:t>Allow people to withdraw consent</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If you collect any personal data (e.g. sign-ups) or film visitors, GDPR applies. At small events it’s easiest to get written or implied consent. Use clear signage: e.g. “Exhibit includes filming – participation implies consent.” (This follows DPC guidance to be transparent about photography at events.)</a:t>
            </a:r>
          </a:p>
          <a:p>
            <a:pPr>
              <a:buClr>
                <a:srgbClr val="53705E"/>
              </a:buClr>
            </a:pPr>
            <a:endParaRPr lang="en-US" sz="1600" dirty="0">
              <a:solidFill>
                <a:schemeClr val="tx1">
                  <a:lumMod val="85000"/>
                  <a:lumOff val="15000"/>
                </a:schemeClr>
              </a:solidFill>
            </a:endParaRPr>
          </a:p>
          <a:p>
            <a:r>
              <a:rPr lang="en-US" sz="1800" dirty="0">
                <a:solidFill>
                  <a:schemeClr val="bg1"/>
                </a:solidFill>
                <a:highlight>
                  <a:srgbClr val="53705E"/>
                </a:highlight>
              </a:rPr>
              <a:t>Funding Creativity: </a:t>
            </a:r>
            <a:r>
              <a:rPr lang="en-US" sz="1600" dirty="0"/>
              <a:t>Using small-scale funding creatively to test ideas before major investment. Ireland offers small grants and funding, example:</a:t>
            </a:r>
          </a:p>
          <a:p>
            <a:endParaRPr lang="en-US" sz="1600" dirty="0"/>
          </a:p>
          <a:p>
            <a:pPr marL="285750" indent="-285750">
              <a:buFont typeface="Arial" panose="020B0604020202020204" pitchFamily="34" charset="0"/>
              <a:buChar char="•"/>
            </a:pPr>
            <a:r>
              <a:rPr lang="en-US" sz="1600" dirty="0"/>
              <a:t>Local authority creative grants (€3k–€10k)</a:t>
            </a:r>
          </a:p>
          <a:p>
            <a:pPr marL="285750" indent="-285750">
              <a:buFont typeface="Arial" panose="020B0604020202020204" pitchFamily="34" charset="0"/>
              <a:buChar char="•"/>
            </a:pPr>
            <a:r>
              <a:rPr lang="en-US" sz="1600" dirty="0"/>
              <a:t>Creative Ireland grants (often up to €5k)</a:t>
            </a:r>
          </a:p>
          <a:p>
            <a:pPr marL="285750" indent="-285750">
              <a:buFont typeface="Arial" panose="020B0604020202020204" pitchFamily="34" charset="0"/>
              <a:buChar char="•"/>
            </a:pPr>
            <a:r>
              <a:rPr lang="en-US" sz="1600" dirty="0"/>
              <a:t>LEADER funding (varies by region)</a:t>
            </a:r>
          </a:p>
          <a:p>
            <a:pPr marL="285750" indent="-285750">
              <a:buFont typeface="Arial" panose="020B0604020202020204" pitchFamily="34" charset="0"/>
              <a:buChar char="•"/>
            </a:pPr>
            <a:r>
              <a:rPr lang="en-US" sz="1600" dirty="0"/>
              <a:t>Community-based arts and heritage funds</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a:buClr>
                <a:srgbClr val="C77362"/>
              </a:buClr>
            </a:pPr>
            <a:endParaRPr lang="en-US"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6B098EAE-4A93-47EF-A41E-1397E7CC650E}"/>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4" name="Text Placeholder 8">
            <a:extLst>
              <a:ext uri="{FF2B5EF4-FFF2-40B4-BE49-F238E27FC236}">
                <a16:creationId xmlns:a16="http://schemas.microsoft.com/office/drawing/2014/main" id="{E56A7597-291C-B41B-9E90-4CDD2C65088F}"/>
              </a:ext>
            </a:extLst>
          </p:cNvPr>
          <p:cNvSpPr>
            <a:spLocks noGrp="1"/>
          </p:cNvSpPr>
          <p:nvPr>
            <p:ph type="body" sz="quarter" idx="61"/>
          </p:nvPr>
        </p:nvSpPr>
        <p:spPr>
          <a:xfrm>
            <a:off x="-9335" y="644872"/>
            <a:ext cx="6783350" cy="586086"/>
          </a:xfrm>
          <a:solidFill>
            <a:srgbClr val="53705E"/>
          </a:solidFill>
        </p:spPr>
        <p:txBody>
          <a:bodyPr/>
          <a:lstStyle/>
          <a:p>
            <a:r>
              <a:rPr lang="en-IE" sz="2400" dirty="0"/>
              <a:t>Financial &amp; Responsible Terms Explained</a:t>
            </a:r>
          </a:p>
        </p:txBody>
      </p:sp>
    </p:spTree>
    <p:extLst>
      <p:ext uri="{BB962C8B-B14F-4D97-AF65-F5344CB8AC3E}">
        <p14:creationId xmlns:p14="http://schemas.microsoft.com/office/powerpoint/2010/main" val="3251547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3D5F-87D8-C4E7-317C-42E2D4CB7652}"/>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B9948A73-D16E-CA6C-9AF5-9F8AA99BE097}"/>
              </a:ext>
            </a:extLst>
          </p:cNvPr>
          <p:cNvSpPr>
            <a:spLocks noGrp="1"/>
          </p:cNvSpPr>
          <p:nvPr>
            <p:ph type="body" sz="quarter" idx="64"/>
          </p:nvPr>
        </p:nvSpPr>
        <p:spPr/>
        <p:txBody>
          <a:bodyPr/>
          <a:lstStyle/>
          <a:p>
            <a:pPr>
              <a:buClr>
                <a:srgbClr val="53705E"/>
              </a:buClr>
            </a:pPr>
            <a:r>
              <a:rPr lang="en-US" sz="1600" dirty="0">
                <a:solidFill>
                  <a:schemeClr val="tx1">
                    <a:lumMod val="85000"/>
                    <a:lumOff val="15000"/>
                  </a:schemeClr>
                </a:solidFill>
              </a:rPr>
              <a:t>These </a:t>
            </a:r>
            <a:r>
              <a:rPr lang="en-US" sz="1600" b="1" dirty="0">
                <a:solidFill>
                  <a:schemeClr val="tx1">
                    <a:lumMod val="85000"/>
                    <a:lumOff val="15000"/>
                  </a:schemeClr>
                </a:solidFill>
              </a:rPr>
              <a:t>small grants</a:t>
            </a:r>
            <a:r>
              <a:rPr lang="en-US" sz="1600" dirty="0">
                <a:solidFill>
                  <a:schemeClr val="tx1">
                    <a:lumMod val="85000"/>
                    <a:lumOff val="15000"/>
                  </a:schemeClr>
                </a:solidFill>
              </a:rPr>
              <a:t> typically fit pilot projects. Cork County’s Creative Communities scheme funds local arts projects at €3k–€10k. Creative Ireland grants cap at €5k per project. Even €1k–€5k can seed a viable pilot if combined with in-kind contributions (volunteers, student interns, community donations).</a:t>
            </a:r>
          </a:p>
          <a:p>
            <a:pPr>
              <a:buClr>
                <a:srgbClr val="53705E"/>
              </a:buClr>
            </a:pPr>
            <a:endParaRPr lang="en-US" sz="1600" dirty="0">
              <a:solidFill>
                <a:schemeClr val="tx1">
                  <a:lumMod val="85000"/>
                  <a:lumOff val="15000"/>
                </a:schemeClr>
              </a:solidFill>
            </a:endParaRPr>
          </a:p>
          <a:p>
            <a:pPr>
              <a:buClr>
                <a:srgbClr val="53705E"/>
              </a:buClr>
            </a:pPr>
            <a:r>
              <a:rPr lang="en-US" sz="1600" dirty="0"/>
              <a:t>Small grants combined with in-kind support can make a €3k idea viable.</a:t>
            </a:r>
            <a:endParaRPr lang="en-US" sz="1600" dirty="0">
              <a:solidFill>
                <a:schemeClr val="tx1">
                  <a:lumMod val="85000"/>
                  <a:lumOff val="15000"/>
                </a:schemeClr>
              </a:solidFill>
            </a:endParaRPr>
          </a:p>
          <a:p>
            <a:pPr>
              <a:buClr>
                <a:srgbClr val="53705E"/>
              </a:buClr>
            </a:pPr>
            <a:endParaRPr lang="en-US" sz="1600" dirty="0">
              <a:solidFill>
                <a:schemeClr val="tx1">
                  <a:lumMod val="85000"/>
                  <a:lumOff val="15000"/>
                </a:schemeClr>
              </a:solidFill>
            </a:endParaRPr>
          </a:p>
          <a:p>
            <a:r>
              <a:rPr lang="en-US" sz="1800" dirty="0">
                <a:solidFill>
                  <a:schemeClr val="bg1"/>
                </a:solidFill>
                <a:highlight>
                  <a:srgbClr val="53705E"/>
                </a:highlight>
              </a:rPr>
              <a:t>Scalable Growth: </a:t>
            </a:r>
            <a:r>
              <a:rPr lang="en-US" sz="1600" dirty="0"/>
              <a:t>Designing a small project so it can grow if successful.</a:t>
            </a:r>
          </a:p>
          <a:p>
            <a:endParaRPr lang="en-US" sz="1600" dirty="0"/>
          </a:p>
          <a:p>
            <a:r>
              <a:rPr lang="en-US" sz="1600" dirty="0"/>
              <a:t>The goal of a pilot is not perfection — it is proof of concept.</a:t>
            </a:r>
          </a:p>
          <a:p>
            <a:r>
              <a:rPr lang="en-US" sz="1600" dirty="0"/>
              <a:t>Once visitor interest is demonstrated:</a:t>
            </a:r>
          </a:p>
          <a:p>
            <a:endParaRPr lang="en-US" sz="1600" dirty="0"/>
          </a:p>
          <a:p>
            <a:pPr marL="285750" indent="-285750">
              <a:buFont typeface="Arial" panose="020B0604020202020204" pitchFamily="34" charset="0"/>
              <a:buChar char="•"/>
            </a:pPr>
            <a:r>
              <a:rPr lang="en-US" sz="1600" dirty="0"/>
              <a:t>Apply for regional tourism grants</a:t>
            </a:r>
          </a:p>
          <a:p>
            <a:pPr marL="285750" indent="-285750">
              <a:buFont typeface="Arial" panose="020B0604020202020204" pitchFamily="34" charset="0"/>
              <a:buChar char="•"/>
            </a:pPr>
            <a:r>
              <a:rPr lang="en-US" sz="1600" dirty="0"/>
              <a:t>Approach destination marketing </a:t>
            </a:r>
            <a:r>
              <a:rPr lang="en-US" sz="1600" dirty="0" err="1"/>
              <a:t>organisations</a:t>
            </a:r>
            <a:endParaRPr lang="en-US" sz="1600" dirty="0"/>
          </a:p>
          <a:p>
            <a:pPr marL="285750" indent="-285750">
              <a:buFont typeface="Arial" panose="020B0604020202020204" pitchFamily="34" charset="0"/>
              <a:buChar char="•"/>
            </a:pPr>
            <a:r>
              <a:rPr lang="en-US" sz="1600" dirty="0"/>
              <a:t>Secure sponsorship</a:t>
            </a:r>
          </a:p>
          <a:p>
            <a:pPr marL="285750" indent="-285750">
              <a:buFont typeface="Arial" panose="020B0604020202020204" pitchFamily="34" charset="0"/>
              <a:buChar char="•"/>
            </a:pPr>
            <a:r>
              <a:rPr lang="en-US" sz="1600" dirty="0"/>
              <a:t>Build partnerships</a:t>
            </a:r>
          </a:p>
          <a:p>
            <a:pPr marL="285750" indent="-285750">
              <a:buFont typeface="Arial" panose="020B0604020202020204" pitchFamily="34" charset="0"/>
              <a:buChar char="•"/>
            </a:pPr>
            <a:endParaRPr lang="en-US" sz="1600" dirty="0"/>
          </a:p>
          <a:p>
            <a:r>
              <a:rPr lang="en-US" sz="1600" b="1" dirty="0"/>
              <a:t>Related Terms:</a:t>
            </a:r>
            <a:endParaRPr lang="en-US" sz="1600" dirty="0"/>
          </a:p>
          <a:p>
            <a:pPr marL="285750" indent="-285750">
              <a:buFont typeface="Arial" panose="020B0604020202020204" pitchFamily="34" charset="0"/>
              <a:buChar char="•"/>
            </a:pPr>
            <a:r>
              <a:rPr lang="en-US" sz="1600" b="1" dirty="0"/>
              <a:t>Proof of Concept (PoC):</a:t>
            </a:r>
            <a:r>
              <a:rPr lang="en-US" sz="1600" dirty="0"/>
              <a:t> Evidence the idea works.</a:t>
            </a:r>
          </a:p>
          <a:p>
            <a:pPr marL="285750" indent="-285750">
              <a:buFont typeface="Arial" panose="020B0604020202020204" pitchFamily="34" charset="0"/>
              <a:buChar char="•"/>
            </a:pPr>
            <a:r>
              <a:rPr lang="en-US" sz="1600" b="1" dirty="0"/>
              <a:t>Return on Engagement (ROE):</a:t>
            </a:r>
            <a:r>
              <a:rPr lang="en-US" sz="1600" dirty="0"/>
              <a:t> Visitor interaction, shares, dwell time.</a:t>
            </a:r>
          </a:p>
          <a:p>
            <a:pPr marL="285750" indent="-285750">
              <a:buFont typeface="Arial" panose="020B0604020202020204" pitchFamily="34" charset="0"/>
              <a:buChar char="•"/>
            </a:pPr>
            <a:r>
              <a:rPr lang="en-US" sz="1600" b="1" dirty="0"/>
              <a:t>Return on Investment (ROI):</a:t>
            </a:r>
            <a:r>
              <a:rPr lang="en-US" sz="1600" dirty="0"/>
              <a:t> Financial return versus cost.</a:t>
            </a: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a:buClr>
                <a:srgbClr val="53705E"/>
              </a:buClr>
            </a:pPr>
            <a:r>
              <a:rPr lang="en-US" sz="1600" dirty="0">
                <a:solidFill>
                  <a:schemeClr val="tx1">
                    <a:lumMod val="85000"/>
                    <a:lumOff val="15000"/>
                  </a:schemeClr>
                </a:solidFill>
              </a:rPr>
              <a:t>By proving visitor interest, you make it easy to unlock bigger funds later (regional tourism grants, co-op funding, etc.). Keeping budgets transparent also builds trust with stakeholders.</a:t>
            </a:r>
          </a:p>
          <a:p>
            <a:pPr>
              <a:buClr>
                <a:srgbClr val="53705E"/>
              </a:buClr>
            </a:pPr>
            <a:endParaRPr lang="en-US" sz="1600" dirty="0">
              <a:solidFill>
                <a:schemeClr val="tx1">
                  <a:lumMod val="85000"/>
                  <a:lumOff val="15000"/>
                </a:schemeClr>
              </a:solidFill>
            </a:endParaRPr>
          </a:p>
          <a:p>
            <a:pPr>
              <a:buClr>
                <a:srgbClr val="53705E"/>
              </a:buClr>
            </a:pPr>
            <a:r>
              <a:rPr lang="en-US" sz="2000" b="1" dirty="0">
                <a:solidFill>
                  <a:srgbClr val="53705E"/>
                </a:solidFill>
              </a:rPr>
              <a:t>Additional Useful Terms for Workshop 3</a:t>
            </a:r>
          </a:p>
          <a:p>
            <a:pPr>
              <a:buClr>
                <a:srgbClr val="53705E"/>
              </a:buClr>
            </a:pPr>
            <a:endParaRPr lang="en-US" sz="2000" b="1" dirty="0">
              <a:solidFill>
                <a:srgbClr val="53705E"/>
              </a:solidFill>
            </a:endParaRPr>
          </a:p>
          <a:p>
            <a:r>
              <a:rPr lang="en-US" sz="1600" b="1" dirty="0">
                <a:solidFill>
                  <a:schemeClr val="tx1">
                    <a:lumMod val="85000"/>
                    <a:lumOff val="15000"/>
                  </a:schemeClr>
                </a:solidFill>
              </a:rPr>
              <a:t>Capital Expenditure (</a:t>
            </a:r>
            <a:r>
              <a:rPr lang="en-US" sz="1600" b="1" dirty="0" err="1">
                <a:solidFill>
                  <a:schemeClr val="tx1">
                    <a:lumMod val="85000"/>
                    <a:lumOff val="15000"/>
                  </a:schemeClr>
                </a:solidFill>
              </a:rPr>
              <a:t>CapEx</a:t>
            </a:r>
            <a:r>
              <a:rPr lang="en-US" sz="1600" b="1" dirty="0">
                <a:solidFill>
                  <a:schemeClr val="tx1">
                    <a:lumMod val="85000"/>
                    <a:lumOff val="15000"/>
                  </a:schemeClr>
                </a:solidFill>
              </a:rPr>
              <a:t>): </a:t>
            </a:r>
            <a:r>
              <a:rPr lang="en-US" sz="1600" dirty="0">
                <a:solidFill>
                  <a:schemeClr val="tx1">
                    <a:lumMod val="85000"/>
                    <a:lumOff val="15000"/>
                  </a:schemeClr>
                </a:solidFill>
              </a:rPr>
              <a:t>Money spent on long-term assets (equipment, installations).</a:t>
            </a:r>
          </a:p>
          <a:p>
            <a:pPr>
              <a:buClr>
                <a:srgbClr val="53705E"/>
              </a:buClr>
            </a:pPr>
            <a:endParaRPr lang="en-US" sz="2000" b="1" dirty="0">
              <a:solidFill>
                <a:srgbClr val="53705E"/>
              </a:solidFill>
            </a:endParaRPr>
          </a:p>
          <a:p>
            <a:pPr marL="285750" indent="-285750">
              <a:buClr>
                <a:srgbClr val="53705E"/>
              </a:buClr>
              <a:buFont typeface="Wingdings" panose="05000000000000000000" pitchFamily="2" charset="2"/>
              <a:buChar char="v"/>
            </a:pPr>
            <a:endParaRPr lang="en-US" sz="1600" dirty="0">
              <a:solidFill>
                <a:schemeClr val="tx1">
                  <a:lumMod val="85000"/>
                  <a:lumOff val="15000"/>
                </a:schemeClr>
              </a:solidFill>
            </a:endParaRPr>
          </a:p>
          <a:p>
            <a:pPr marL="285750" indent="-285750">
              <a:buClr>
                <a:srgbClr val="C77362"/>
              </a:buClr>
              <a:buFont typeface="Wingdings" panose="05000000000000000000" pitchFamily="2" charset="2"/>
              <a:buChar char="v"/>
            </a:pPr>
            <a:endParaRPr lang="en-US"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AC66E865-03E1-4C9D-8FBE-7C45E41F26B0}"/>
              </a:ext>
            </a:extLst>
          </p:cNvPr>
          <p:cNvSpPr>
            <a:spLocks noGrp="1"/>
          </p:cNvSpPr>
          <p:nvPr>
            <p:ph type="sldNum" sz="quarter" idx="4"/>
          </p:nvPr>
        </p:nvSpPr>
        <p:spPr/>
        <p:txBody>
          <a:bodyPr/>
          <a:lstStyle/>
          <a:p>
            <a:fld id="{48F63A3B-78C7-47BE-AE5E-E10140E04643}" type="slidenum">
              <a:rPr lang="en-US" smtClean="0"/>
              <a:pPr/>
              <a:t>16</a:t>
            </a:fld>
            <a:endParaRPr lang="en-US" dirty="0"/>
          </a:p>
        </p:txBody>
      </p:sp>
      <p:sp>
        <p:nvSpPr>
          <p:cNvPr id="4" name="Text Placeholder 8">
            <a:extLst>
              <a:ext uri="{FF2B5EF4-FFF2-40B4-BE49-F238E27FC236}">
                <a16:creationId xmlns:a16="http://schemas.microsoft.com/office/drawing/2014/main" id="{CEBC88D6-45EF-3D37-291C-270648661F52}"/>
              </a:ext>
            </a:extLst>
          </p:cNvPr>
          <p:cNvSpPr>
            <a:spLocks noGrp="1"/>
          </p:cNvSpPr>
          <p:nvPr>
            <p:ph type="body" sz="quarter" idx="61"/>
          </p:nvPr>
        </p:nvSpPr>
        <p:spPr>
          <a:xfrm>
            <a:off x="-9335" y="644872"/>
            <a:ext cx="6783350" cy="586086"/>
          </a:xfrm>
          <a:solidFill>
            <a:srgbClr val="53705E"/>
          </a:solidFill>
        </p:spPr>
        <p:txBody>
          <a:bodyPr/>
          <a:lstStyle/>
          <a:p>
            <a:r>
              <a:rPr lang="en-IE" sz="2400" dirty="0"/>
              <a:t>Financial &amp; Responsible Terms Explained</a:t>
            </a:r>
          </a:p>
        </p:txBody>
      </p:sp>
    </p:spTree>
    <p:extLst>
      <p:ext uri="{BB962C8B-B14F-4D97-AF65-F5344CB8AC3E}">
        <p14:creationId xmlns:p14="http://schemas.microsoft.com/office/powerpoint/2010/main" val="3469681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CA2E-6CB6-38F0-DA1E-27DA7A9B1888}"/>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1292AC3F-99CB-C831-27F3-782BDA1591C2}"/>
              </a:ext>
            </a:extLst>
          </p:cNvPr>
          <p:cNvSpPr>
            <a:spLocks noGrp="1"/>
          </p:cNvSpPr>
          <p:nvPr>
            <p:ph type="body" sz="quarter" idx="64"/>
          </p:nvPr>
        </p:nvSpPr>
        <p:spPr/>
        <p:txBody>
          <a:bodyPr/>
          <a:lstStyle/>
          <a:p>
            <a:r>
              <a:rPr lang="en-US" sz="1800" dirty="0">
                <a:solidFill>
                  <a:schemeClr val="bg1"/>
                </a:solidFill>
                <a:highlight>
                  <a:srgbClr val="53705E"/>
                </a:highlight>
              </a:rPr>
              <a:t>Operational Expenditure (</a:t>
            </a:r>
            <a:r>
              <a:rPr lang="en-US" sz="1800" dirty="0" err="1">
                <a:solidFill>
                  <a:schemeClr val="bg1"/>
                </a:solidFill>
                <a:highlight>
                  <a:srgbClr val="53705E"/>
                </a:highlight>
              </a:rPr>
              <a:t>OpEx</a:t>
            </a:r>
            <a:r>
              <a:rPr lang="en-US" sz="1800" dirty="0">
                <a:solidFill>
                  <a:schemeClr val="bg1"/>
                </a:solidFill>
                <a:highlight>
                  <a:srgbClr val="53705E"/>
                </a:highlight>
              </a:rPr>
              <a:t>): </a:t>
            </a:r>
            <a:r>
              <a:rPr lang="en-US" sz="1600" dirty="0">
                <a:solidFill>
                  <a:schemeClr val="tx1">
                    <a:lumMod val="85000"/>
                    <a:lumOff val="15000"/>
                  </a:schemeClr>
                </a:solidFill>
              </a:rPr>
              <a:t>Ongoing running costs (subscriptions, hosting, wages).</a:t>
            </a:r>
          </a:p>
          <a:p>
            <a:endParaRPr lang="en-US" sz="1600" dirty="0">
              <a:solidFill>
                <a:schemeClr val="tx1">
                  <a:lumMod val="85000"/>
                  <a:lumOff val="15000"/>
                </a:schemeClr>
              </a:solidFill>
            </a:endParaRPr>
          </a:p>
          <a:p>
            <a:r>
              <a:rPr lang="en-US" sz="1800" dirty="0">
                <a:solidFill>
                  <a:schemeClr val="bg1"/>
                </a:solidFill>
                <a:highlight>
                  <a:srgbClr val="53705E"/>
                </a:highlight>
              </a:rPr>
              <a:t>Risk Mitigation: </a:t>
            </a:r>
            <a:r>
              <a:rPr lang="en-US" sz="1600" dirty="0">
                <a:solidFill>
                  <a:schemeClr val="tx1">
                    <a:lumMod val="85000"/>
                    <a:lumOff val="15000"/>
                  </a:schemeClr>
                </a:solidFill>
              </a:rPr>
              <a:t>Reducing financial exposure by testing before scaling.</a:t>
            </a:r>
          </a:p>
          <a:p>
            <a:endParaRPr lang="en-US" sz="1600" dirty="0">
              <a:solidFill>
                <a:schemeClr val="tx1">
                  <a:lumMod val="85000"/>
                  <a:lumOff val="15000"/>
                </a:schemeClr>
              </a:solidFill>
            </a:endParaRPr>
          </a:p>
          <a:p>
            <a:r>
              <a:rPr lang="en-US" sz="1800" dirty="0">
                <a:solidFill>
                  <a:schemeClr val="bg1"/>
                </a:solidFill>
                <a:highlight>
                  <a:srgbClr val="53705E"/>
                </a:highlight>
              </a:rPr>
              <a:t>Sustainability in Finance. </a:t>
            </a:r>
            <a:r>
              <a:rPr lang="en-US" sz="1600" dirty="0">
                <a:solidFill>
                  <a:schemeClr val="tx1">
                    <a:lumMod val="85000"/>
                    <a:lumOff val="15000"/>
                  </a:schemeClr>
                </a:solidFill>
              </a:rPr>
              <a:t>Ensuring the immersive experience:</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Can be maintained</a:t>
            </a:r>
          </a:p>
          <a:p>
            <a:pPr marL="285750" indent="-285750">
              <a:buFont typeface="Arial" panose="020B0604020202020204" pitchFamily="34" charset="0"/>
              <a:buChar char="•"/>
            </a:pPr>
            <a:r>
              <a:rPr lang="en-US" sz="1600" dirty="0">
                <a:solidFill>
                  <a:schemeClr val="tx1">
                    <a:lumMod val="85000"/>
                    <a:lumOff val="15000"/>
                  </a:schemeClr>
                </a:solidFill>
              </a:rPr>
              <a:t>Does not require constant reinvestment</a:t>
            </a:r>
          </a:p>
          <a:p>
            <a:pPr marL="285750" indent="-285750">
              <a:buFont typeface="Arial" panose="020B0604020202020204" pitchFamily="34" charset="0"/>
              <a:buChar char="•"/>
            </a:pPr>
            <a:r>
              <a:rPr lang="en-US" sz="1600" dirty="0">
                <a:solidFill>
                  <a:schemeClr val="tx1">
                    <a:lumMod val="85000"/>
                    <a:lumOff val="15000"/>
                  </a:schemeClr>
                </a:solidFill>
              </a:rPr>
              <a:t>Supports long-term business viability</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endParaRPr lang="en-US" sz="1600" dirty="0">
              <a:solidFill>
                <a:schemeClr val="tx1">
                  <a:lumMod val="85000"/>
                  <a:lumOff val="15000"/>
                </a:schemeClr>
              </a:solidFill>
            </a:endParaRPr>
          </a:p>
          <a:p>
            <a:r>
              <a:rPr lang="en-US" sz="2000" b="1" dirty="0">
                <a:solidFill>
                  <a:srgbClr val="53705E"/>
                </a:solidFill>
              </a:rPr>
              <a:t>How This Fits Workshop 3</a:t>
            </a:r>
          </a:p>
          <a:p>
            <a:r>
              <a:rPr lang="en-US" sz="1600" dirty="0">
                <a:solidFill>
                  <a:schemeClr val="tx1">
                    <a:lumMod val="85000"/>
                    <a:lumOff val="15000"/>
                  </a:schemeClr>
                </a:solidFill>
              </a:rPr>
              <a:t>In Workshop 3, all participants should leave understanding:</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Immersive does not mean expensive.</a:t>
            </a:r>
          </a:p>
          <a:p>
            <a:pPr marL="285750" indent="-285750">
              <a:buFont typeface="Arial" panose="020B0604020202020204" pitchFamily="34" charset="0"/>
              <a:buChar char="•"/>
            </a:pPr>
            <a:r>
              <a:rPr lang="en-US" sz="1600" dirty="0">
                <a:solidFill>
                  <a:schemeClr val="tx1">
                    <a:lumMod val="85000"/>
                    <a:lumOff val="15000"/>
                  </a:schemeClr>
                </a:solidFill>
              </a:rPr>
              <a:t>Small pilots reduce risk.</a:t>
            </a:r>
          </a:p>
          <a:p>
            <a:pPr marL="285750" indent="-285750">
              <a:buFont typeface="Arial" panose="020B0604020202020204" pitchFamily="34" charset="0"/>
              <a:buChar char="•"/>
            </a:pPr>
            <a:r>
              <a:rPr lang="en-US" sz="1600" dirty="0">
                <a:solidFill>
                  <a:schemeClr val="tx1">
                    <a:lumMod val="85000"/>
                    <a:lumOff val="15000"/>
                  </a:schemeClr>
                </a:solidFill>
              </a:rPr>
              <a:t>Legal and ethical practice protects your business.</a:t>
            </a:r>
          </a:p>
          <a:p>
            <a:pPr marL="285750" indent="-285750">
              <a:buFont typeface="Arial" panose="020B0604020202020204" pitchFamily="34" charset="0"/>
              <a:buChar char="•"/>
            </a:pPr>
            <a:r>
              <a:rPr lang="en-US" sz="1600" dirty="0">
                <a:solidFill>
                  <a:schemeClr val="tx1">
                    <a:lumMod val="85000"/>
                    <a:lumOff val="15000"/>
                  </a:schemeClr>
                </a:solidFill>
              </a:rPr>
              <a:t>Funding is often available at micro-level.</a:t>
            </a:r>
          </a:p>
          <a:p>
            <a:pPr marL="285750" indent="-285750">
              <a:buFont typeface="Arial" panose="020B0604020202020204" pitchFamily="34" charset="0"/>
              <a:buChar char="•"/>
            </a:pPr>
            <a:r>
              <a:rPr lang="en-US" sz="1600" dirty="0">
                <a:solidFill>
                  <a:schemeClr val="tx1">
                    <a:lumMod val="85000"/>
                    <a:lumOff val="15000"/>
                  </a:schemeClr>
                </a:solidFill>
              </a:rPr>
              <a:t>Growth should be staged, not rushed.</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Clr>
                <a:srgbClr val="C77362"/>
              </a:buClr>
              <a:buFont typeface="Wingdings" panose="05000000000000000000" pitchFamily="2" charset="2"/>
              <a:buChar char="v"/>
            </a:pPr>
            <a:endParaRPr lang="en-US"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05298E9C-EE81-8D00-9DF1-5FD135CFCF4A}"/>
              </a:ext>
            </a:extLst>
          </p:cNvPr>
          <p:cNvSpPr>
            <a:spLocks noGrp="1"/>
          </p:cNvSpPr>
          <p:nvPr>
            <p:ph type="sldNum" sz="quarter" idx="4"/>
          </p:nvPr>
        </p:nvSpPr>
        <p:spPr/>
        <p:txBody>
          <a:bodyPr/>
          <a:lstStyle/>
          <a:p>
            <a:fld id="{48F63A3B-78C7-47BE-AE5E-E10140E04643}" type="slidenum">
              <a:rPr lang="en-US" smtClean="0"/>
              <a:pPr/>
              <a:t>17</a:t>
            </a:fld>
            <a:endParaRPr lang="en-US" dirty="0"/>
          </a:p>
        </p:txBody>
      </p:sp>
      <p:sp>
        <p:nvSpPr>
          <p:cNvPr id="4" name="Text Placeholder 8">
            <a:extLst>
              <a:ext uri="{FF2B5EF4-FFF2-40B4-BE49-F238E27FC236}">
                <a16:creationId xmlns:a16="http://schemas.microsoft.com/office/drawing/2014/main" id="{E4DDB9B9-9360-DFD3-21FE-FB4BA452E71D}"/>
              </a:ext>
            </a:extLst>
          </p:cNvPr>
          <p:cNvSpPr>
            <a:spLocks noGrp="1"/>
          </p:cNvSpPr>
          <p:nvPr>
            <p:ph type="body" sz="quarter" idx="61"/>
          </p:nvPr>
        </p:nvSpPr>
        <p:spPr>
          <a:xfrm>
            <a:off x="-9335" y="644872"/>
            <a:ext cx="6783350" cy="586086"/>
          </a:xfrm>
          <a:solidFill>
            <a:srgbClr val="53705E"/>
          </a:solidFill>
        </p:spPr>
        <p:txBody>
          <a:bodyPr/>
          <a:lstStyle/>
          <a:p>
            <a:r>
              <a:rPr lang="en-IE" sz="2400" dirty="0"/>
              <a:t>Financial &amp; Responsible Terms Explained</a:t>
            </a:r>
          </a:p>
        </p:txBody>
      </p:sp>
    </p:spTree>
    <p:extLst>
      <p:ext uri="{BB962C8B-B14F-4D97-AF65-F5344CB8AC3E}">
        <p14:creationId xmlns:p14="http://schemas.microsoft.com/office/powerpoint/2010/main" val="931037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655F-6FF6-8B58-649B-0C15FD8430AE}"/>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E2AD77FA-FF08-639F-AD26-C99DBBAA6CD3}"/>
              </a:ext>
            </a:extLst>
          </p:cNvPr>
          <p:cNvSpPr>
            <a:spLocks noGrp="1"/>
          </p:cNvSpPr>
          <p:nvPr>
            <p:ph type="body" sz="quarter" idx="61"/>
          </p:nvPr>
        </p:nvSpPr>
        <p:spPr>
          <a:xfrm>
            <a:off x="-9335" y="644872"/>
            <a:ext cx="6783350" cy="586086"/>
          </a:xfrm>
          <a:solidFill>
            <a:srgbClr val="469395"/>
          </a:solidFill>
        </p:spPr>
        <p:txBody>
          <a:bodyPr/>
          <a:lstStyle/>
          <a:p>
            <a:r>
              <a:rPr lang="en-IE" dirty="0"/>
              <a:t>Tech Terms Explained</a:t>
            </a:r>
          </a:p>
        </p:txBody>
      </p:sp>
      <p:sp>
        <p:nvSpPr>
          <p:cNvPr id="10" name="Text Placeholder 9">
            <a:extLst>
              <a:ext uri="{FF2B5EF4-FFF2-40B4-BE49-F238E27FC236}">
                <a16:creationId xmlns:a16="http://schemas.microsoft.com/office/drawing/2014/main" id="{E07E3734-09AB-73D9-4986-D7A589EBBBA4}"/>
              </a:ext>
            </a:extLst>
          </p:cNvPr>
          <p:cNvSpPr>
            <a:spLocks noGrp="1"/>
          </p:cNvSpPr>
          <p:nvPr>
            <p:ph type="body" sz="quarter" idx="64"/>
          </p:nvPr>
        </p:nvSpPr>
        <p:spPr/>
        <p:txBody>
          <a:bodyPr/>
          <a:lstStyle/>
          <a:p>
            <a:pPr marL="285750" indent="-285750">
              <a:buClr>
                <a:srgbClr val="C77362"/>
              </a:buClr>
              <a:buFont typeface="Wingdings" panose="05000000000000000000" pitchFamily="2" charset="2"/>
              <a:buChar char="v"/>
            </a:pPr>
            <a:r>
              <a:rPr lang="en-US" sz="1800" dirty="0">
                <a:solidFill>
                  <a:schemeClr val="bg1"/>
                </a:solidFill>
                <a:highlight>
                  <a:srgbClr val="469395"/>
                </a:highlight>
              </a:rPr>
              <a:t>AR (Augmented Reality): </a:t>
            </a:r>
            <a:r>
              <a:rPr lang="en-US" sz="1600" dirty="0">
                <a:solidFill>
                  <a:schemeClr val="bg2">
                    <a:lumMod val="25000"/>
                  </a:schemeClr>
                </a:solidFill>
              </a:rPr>
              <a:t>A technology that overlays digital content (images, 3D models, sound, text) onto the real world through devices like smartphones or AR glasses. For example, an AR app might show a historical figure standing on a museum floor when viewed through your phone’s camera.</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r>
              <a:rPr lang="en-US" sz="1800" dirty="0">
                <a:solidFill>
                  <a:schemeClr val="bg1"/>
                </a:solidFill>
                <a:highlight>
                  <a:srgbClr val="469395"/>
                </a:highlight>
              </a:rPr>
              <a:t>VR (Virtual Reality): </a:t>
            </a:r>
            <a:r>
              <a:rPr lang="en-US" sz="1600" dirty="0">
                <a:solidFill>
                  <a:schemeClr val="bg2">
                    <a:lumMod val="25000"/>
                  </a:schemeClr>
                </a:solidFill>
              </a:rPr>
              <a:t>A fully simulated 3D environment experienced through a headset or VR system. Users feel “inside” a digital world (like a recreated historic site) and can look around or interact as if real. VR typically requires headsets and sometimes hand controllers.</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r>
              <a:rPr lang="en-US" sz="1800" dirty="0">
                <a:solidFill>
                  <a:schemeClr val="bg1"/>
                </a:solidFill>
                <a:highlight>
                  <a:srgbClr val="469395"/>
                </a:highlight>
              </a:rPr>
              <a:t>Projection Mapping: </a:t>
            </a:r>
            <a:r>
              <a:rPr lang="en-US" sz="1600" dirty="0">
                <a:solidFill>
                  <a:schemeClr val="bg2">
                    <a:lumMod val="25000"/>
                  </a:schemeClr>
                </a:solidFill>
              </a:rPr>
              <a:t>A way to project video or animations onto 3D objects or building surfaces so they become part of the display. For example, projecting an old battlefield scene onto the walls of a fortress transforms the building into an active story canvas. Unlike a flat-screen projection, mapping “wraps” content around the shapes of real objects.</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r>
              <a:rPr lang="en-US" sz="1800" dirty="0">
                <a:solidFill>
                  <a:schemeClr val="bg1"/>
                </a:solidFill>
                <a:highlight>
                  <a:srgbClr val="469395"/>
                </a:highlight>
              </a:rPr>
              <a:t>Interactive Kiosk: </a:t>
            </a:r>
            <a:r>
              <a:rPr lang="en-US" sz="1600" dirty="0">
                <a:solidFill>
                  <a:schemeClr val="bg2">
                    <a:lumMod val="25000"/>
                  </a:schemeClr>
                </a:solidFill>
              </a:rPr>
              <a:t>A touchscreen station (often in visitor centers or exhibitions) that lets visitors browse content or maps on-site. Instead of a brochure, tourists can tap a kiosk’s screen to view an interactive map, watch a video tour, or play a quiz. Kiosks “bridge digital and physical exploration” by offering multimedia content at a glance.</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r>
              <a:rPr lang="en-US" sz="1800" dirty="0">
                <a:solidFill>
                  <a:schemeClr val="bg1"/>
                </a:solidFill>
                <a:highlight>
                  <a:srgbClr val="469395"/>
                </a:highlight>
              </a:rPr>
              <a:t>QR/Audio Guide: </a:t>
            </a:r>
            <a:r>
              <a:rPr lang="en-US" sz="1600" i="1" dirty="0">
                <a:solidFill>
                  <a:schemeClr val="bg2">
                    <a:lumMod val="25000"/>
                  </a:schemeClr>
                </a:solidFill>
              </a:rPr>
              <a:t>QR codes</a:t>
            </a:r>
            <a:r>
              <a:rPr lang="en-US" sz="1600" dirty="0">
                <a:solidFill>
                  <a:schemeClr val="bg2">
                    <a:lumMod val="25000"/>
                  </a:schemeClr>
                </a:solidFill>
              </a:rPr>
              <a:t> are those square barcodes you scan with a smartphone camera to open web content. In tourism, a QR code placed by an exhibit might play an audio narration or show photos when scanned. An </a:t>
            </a:r>
            <a:r>
              <a:rPr lang="en-US" sz="1600" i="1" dirty="0">
                <a:solidFill>
                  <a:schemeClr val="bg2">
                    <a:lumMod val="25000"/>
                  </a:schemeClr>
                </a:solidFill>
              </a:rPr>
              <a:t>audio guide</a:t>
            </a:r>
            <a:r>
              <a:rPr lang="en-US" sz="1600" dirty="0">
                <a:solidFill>
                  <a:schemeClr val="bg2">
                    <a:lumMod val="25000"/>
                  </a:schemeClr>
                </a:solidFill>
              </a:rPr>
              <a:t> is simply a recorded narration (often via phone or rented device) that plays automatically as a visitor walks a route or presses “next” on a digital map. Both are low-cost ways to add audio storytelling.</a:t>
            </a:r>
          </a:p>
          <a:p>
            <a:pPr marL="285750" indent="-285750">
              <a:buClr>
                <a:srgbClr val="C77362"/>
              </a:buClr>
              <a:buFont typeface="Wingdings" panose="05000000000000000000" pitchFamily="2" charset="2"/>
              <a:buChar char="v"/>
            </a:pPr>
            <a:endParaRPr lang="en-IE" sz="1600" dirty="0">
              <a:solidFill>
                <a:schemeClr val="bg2">
                  <a:lumMod val="25000"/>
                </a:schemeClr>
              </a:solidFill>
            </a:endParaRPr>
          </a:p>
        </p:txBody>
      </p:sp>
      <p:sp>
        <p:nvSpPr>
          <p:cNvPr id="6" name="Slide Number Placeholder 5">
            <a:extLst>
              <a:ext uri="{FF2B5EF4-FFF2-40B4-BE49-F238E27FC236}">
                <a16:creationId xmlns:a16="http://schemas.microsoft.com/office/drawing/2014/main" id="{6D6D365C-0D0A-8188-B031-BACBC879ABAD}"/>
              </a:ext>
            </a:extLst>
          </p:cNvPr>
          <p:cNvSpPr>
            <a:spLocks noGrp="1"/>
          </p:cNvSpPr>
          <p:nvPr>
            <p:ph type="sldNum" sz="quarter" idx="4"/>
          </p:nvPr>
        </p:nvSpPr>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109880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62ADF-0BC4-CAE7-6DE3-2E5E1364217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0B9EB64C-0217-41A7-AFC3-37031E7F3A25}"/>
              </a:ext>
            </a:extLst>
          </p:cNvPr>
          <p:cNvSpPr>
            <a:spLocks noGrp="1"/>
          </p:cNvSpPr>
          <p:nvPr>
            <p:ph type="body" sz="quarter" idx="61"/>
          </p:nvPr>
        </p:nvSpPr>
        <p:spPr>
          <a:xfrm>
            <a:off x="-9335" y="644872"/>
            <a:ext cx="6783350" cy="586086"/>
          </a:xfrm>
          <a:solidFill>
            <a:srgbClr val="469395"/>
          </a:solidFill>
        </p:spPr>
        <p:txBody>
          <a:bodyPr/>
          <a:lstStyle/>
          <a:p>
            <a:r>
              <a:rPr lang="en-IE" dirty="0"/>
              <a:t>Tech Terms Explained</a:t>
            </a:r>
          </a:p>
        </p:txBody>
      </p:sp>
      <p:sp>
        <p:nvSpPr>
          <p:cNvPr id="10" name="Text Placeholder 9">
            <a:extLst>
              <a:ext uri="{FF2B5EF4-FFF2-40B4-BE49-F238E27FC236}">
                <a16:creationId xmlns:a16="http://schemas.microsoft.com/office/drawing/2014/main" id="{1607026A-A47F-F79C-C0CF-3EE00461FDD2}"/>
              </a:ext>
            </a:extLst>
          </p:cNvPr>
          <p:cNvSpPr>
            <a:spLocks noGrp="1"/>
          </p:cNvSpPr>
          <p:nvPr>
            <p:ph type="body" sz="quarter" idx="64"/>
          </p:nvPr>
        </p:nvSpPr>
        <p:spPr/>
        <p:txBody>
          <a:bodyPr/>
          <a:lstStyle/>
          <a:p>
            <a:pPr marL="285750" indent="-285750">
              <a:buClr>
                <a:srgbClr val="C77362"/>
              </a:buClr>
              <a:buFont typeface="Wingdings" panose="05000000000000000000" pitchFamily="2" charset="2"/>
              <a:buChar char="v"/>
            </a:pPr>
            <a:r>
              <a:rPr lang="en-US" sz="1800" dirty="0">
                <a:solidFill>
                  <a:schemeClr val="bg1"/>
                </a:solidFill>
                <a:highlight>
                  <a:srgbClr val="469395"/>
                </a:highlight>
              </a:rPr>
              <a:t>Digital Passport: </a:t>
            </a:r>
            <a:r>
              <a:rPr lang="en-US" sz="1600" dirty="0">
                <a:solidFill>
                  <a:schemeClr val="bg2">
                    <a:lumMod val="25000"/>
                  </a:schemeClr>
                </a:solidFill>
              </a:rPr>
              <a:t>A mobile “passport” app for tourists. As visitors check in (scan a code or tap) at participating sites/businesses, they earn digital stamps, discounts or points. For example, a town might give a free souvenir if someone visits all 5 cultural sites on its digital passport. This gamification encourages people to explore more local attractions.</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r>
              <a:rPr lang="en-US" sz="1800" dirty="0">
                <a:solidFill>
                  <a:schemeClr val="bg1"/>
                </a:solidFill>
                <a:highlight>
                  <a:srgbClr val="469395"/>
                </a:highlight>
              </a:rPr>
              <a:t>Shareable AR Filters: </a:t>
            </a:r>
            <a:r>
              <a:rPr lang="en-US" sz="1600" dirty="0">
                <a:solidFill>
                  <a:schemeClr val="bg2">
                    <a:lumMod val="25000"/>
                  </a:schemeClr>
                </a:solidFill>
              </a:rPr>
              <a:t>Fun camera effects (popular on Instagram/Snapchat) that overlay animations or 3D objects on your face or background. For instance, you can create a custom Instagram filter with local symbols (like a landmark or character) that visitors use to take photos. These filters are “shareable” because guests post their pics online, promoting your experience organically.</a:t>
            </a:r>
          </a:p>
          <a:p>
            <a:pPr marL="285750" indent="-285750">
              <a:buClr>
                <a:srgbClr val="C77362"/>
              </a:buClr>
              <a:buFont typeface="Wingdings" panose="05000000000000000000" pitchFamily="2" charset="2"/>
              <a:buChar char="v"/>
            </a:pPr>
            <a:endParaRPr lang="en-US" sz="1600" dirty="0">
              <a:solidFill>
                <a:schemeClr val="bg2">
                  <a:lumMod val="25000"/>
                </a:schemeClr>
              </a:solidFill>
            </a:endParaRPr>
          </a:p>
          <a:p>
            <a:pPr marL="285750" indent="-285750">
              <a:buClr>
                <a:srgbClr val="C77362"/>
              </a:buClr>
              <a:buFont typeface="Wingdings" panose="05000000000000000000" pitchFamily="2" charset="2"/>
              <a:buChar char="v"/>
            </a:pPr>
            <a:endParaRPr lang="en-IE" sz="1600" dirty="0">
              <a:solidFill>
                <a:schemeClr val="bg2">
                  <a:lumMod val="25000"/>
                </a:schemeClr>
              </a:solidFill>
            </a:endParaRPr>
          </a:p>
          <a:p>
            <a:pPr marL="285750" indent="-285750">
              <a:buClr>
                <a:srgbClr val="C77362"/>
              </a:buClr>
              <a:buFont typeface="Wingdings" panose="05000000000000000000" pitchFamily="2" charset="2"/>
              <a:buChar char="v"/>
            </a:pPr>
            <a:endParaRPr lang="en-IE" sz="1600" dirty="0">
              <a:solidFill>
                <a:schemeClr val="bg2">
                  <a:lumMod val="25000"/>
                </a:schemeClr>
              </a:solidFill>
            </a:endParaRPr>
          </a:p>
        </p:txBody>
      </p:sp>
      <p:sp>
        <p:nvSpPr>
          <p:cNvPr id="6" name="Slide Number Placeholder 5">
            <a:extLst>
              <a:ext uri="{FF2B5EF4-FFF2-40B4-BE49-F238E27FC236}">
                <a16:creationId xmlns:a16="http://schemas.microsoft.com/office/drawing/2014/main" id="{204FF8A8-C401-A8A9-6403-6571BE182394}"/>
              </a:ext>
            </a:extLst>
          </p:cNvPr>
          <p:cNvSpPr>
            <a:spLocks noGrp="1"/>
          </p:cNvSpPr>
          <p:nvPr>
            <p:ph type="sldNum" sz="quarter" idx="4"/>
          </p:nvPr>
        </p:nvSpPr>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115765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188CA24-ED5D-F28B-B914-C2B7E9BC89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7044" r="17044"/>
          <a:stretch>
            <a:fillRect/>
          </a:stretch>
        </p:blipFill>
        <p:spPr/>
      </p:pic>
      <p:sp>
        <p:nvSpPr>
          <p:cNvPr id="8" name="Text Placeholder 7">
            <a:extLst>
              <a:ext uri="{FF2B5EF4-FFF2-40B4-BE49-F238E27FC236}">
                <a16:creationId xmlns:a16="http://schemas.microsoft.com/office/drawing/2014/main" id="{1DA321B5-4989-B250-BA13-534992E3F6BE}"/>
              </a:ext>
            </a:extLst>
          </p:cNvPr>
          <p:cNvSpPr>
            <a:spLocks noGrp="1"/>
          </p:cNvSpPr>
          <p:nvPr>
            <p:ph type="body" sz="quarter" idx="61"/>
          </p:nvPr>
        </p:nvSpPr>
        <p:spPr>
          <a:xfrm>
            <a:off x="1612232" y="653151"/>
            <a:ext cx="4255083" cy="1308048"/>
          </a:xfrm>
          <a:solidFill>
            <a:srgbClr val="BF8146"/>
          </a:solidFill>
        </p:spPr>
        <p:txBody>
          <a:bodyPr/>
          <a:lstStyle/>
          <a:p>
            <a:endParaRPr lang="en-US" sz="3200" dirty="0"/>
          </a:p>
          <a:p>
            <a:r>
              <a:rPr lang="en-US" sz="3200" b="0" dirty="0"/>
              <a:t>Time to Explore  Immersive Opportunities</a:t>
            </a:r>
          </a:p>
          <a:p>
            <a:endParaRPr lang="en-IE" dirty="0"/>
          </a:p>
        </p:txBody>
      </p:sp>
      <p:sp>
        <p:nvSpPr>
          <p:cNvPr id="4" name="Slide Number Placeholder 3">
            <a:extLst>
              <a:ext uri="{FF2B5EF4-FFF2-40B4-BE49-F238E27FC236}">
                <a16:creationId xmlns:a16="http://schemas.microsoft.com/office/drawing/2014/main" id="{5C8FAB77-F4C9-E55C-FE10-B612DB503628}"/>
              </a:ext>
            </a:extLst>
          </p:cNvPr>
          <p:cNvSpPr>
            <a:spLocks noGrp="1"/>
          </p:cNvSpPr>
          <p:nvPr>
            <p:ph type="sldNum" sz="quarter" idx="4"/>
          </p:nvPr>
        </p:nvSpPr>
        <p:spPr/>
        <p:txBody>
          <a:bodyPr/>
          <a:lstStyle/>
          <a:p>
            <a:fld id="{48F63A3B-78C7-47BE-AE5E-E10140E04643}" type="slidenum">
              <a:rPr lang="en-US" smtClean="0"/>
              <a:pPr/>
              <a:t>20</a:t>
            </a:fld>
            <a:endParaRPr lang="en-US" dirty="0"/>
          </a:p>
        </p:txBody>
      </p:sp>
      <p:sp>
        <p:nvSpPr>
          <p:cNvPr id="50" name="Text Placeholder 49">
            <a:extLst>
              <a:ext uri="{FF2B5EF4-FFF2-40B4-BE49-F238E27FC236}">
                <a16:creationId xmlns:a16="http://schemas.microsoft.com/office/drawing/2014/main" id="{CB056A73-0C27-865B-ABC1-46C7AB5D43E4}"/>
              </a:ext>
            </a:extLst>
          </p:cNvPr>
          <p:cNvSpPr txBox="1">
            <a:spLocks noGrp="1"/>
          </p:cNvSpPr>
          <p:nvPr>
            <p:ph type="body" sz="quarter" idx="48"/>
          </p:nvPr>
        </p:nvSpPr>
        <p:spPr>
          <a:xfrm>
            <a:off x="469696" y="7643909"/>
            <a:ext cx="6620282" cy="2817887"/>
          </a:xfrm>
          <a:prstGeom prst="rect">
            <a:avLst/>
          </a:prstGeom>
          <a:noFill/>
        </p:spPr>
        <p:txBody>
          <a:bodyPr wrap="square">
            <a:spAutoFit/>
          </a:bodyPr>
          <a:lstStyle/>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helps you think practically about the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financial realities </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behind your immersive ideas. It encourages you to consider the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true costs involved</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plan sustainably,</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 and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make responsible decisions </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that protect both your business and your destination. The aim is not to limit creativity, but to ensure your immersive experience is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financially realistic, ethically grounded</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 and </a:t>
            </a: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built for sustainable growth.</a:t>
            </a:r>
          </a:p>
          <a:p>
            <a:pPr>
              <a:lnSpc>
                <a:spcPct val="107000"/>
              </a:lnSpc>
              <a:spcAft>
                <a:spcPts val="800"/>
              </a:spcAft>
              <a:buNone/>
            </a:pPr>
            <a:r>
              <a:rPr lang="en-US" sz="1600" kern="100" dirty="0">
                <a:solidFill>
                  <a:schemeClr val="tx1">
                    <a:lumMod val="75000"/>
                    <a:lumOff val="25000"/>
                  </a:schemeClr>
                </a:solidFill>
                <a:latin typeface="+mn-lt"/>
                <a:ea typeface="Aptos" panose="020B0004020202020204" pitchFamily="34" charset="0"/>
                <a:cs typeface="Times New Roman" panose="02020603050405020304" pitchFamily="18" charset="0"/>
              </a:rPr>
              <a:t>Approach the </a:t>
            </a: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questions conversationally —for personal reflection, team discussion, or group workshops. There are no right or wrong answers. The goal is to explore possibilities, uncover opportunities, and identify what feels realistic and authentic for your business context.</a:t>
            </a:r>
            <a:endParaRPr lang="en-IE"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49B91A75-8D62-FEB4-A340-AC52CB0B9728}"/>
              </a:ext>
            </a:extLst>
          </p:cNvPr>
          <p:cNvSpPr/>
          <p:nvPr/>
        </p:nvSpPr>
        <p:spPr>
          <a:xfrm>
            <a:off x="1339473" y="6119119"/>
            <a:ext cx="4800600" cy="1308048"/>
          </a:xfrm>
          <a:prstGeom prst="rect">
            <a:avLst/>
          </a:prstGeom>
          <a:solidFill>
            <a:srgbClr val="75504C"/>
          </a:solidFill>
          <a:ln>
            <a:solidFill>
              <a:srgbClr val="7550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2979FA64-8F69-A2B7-7E49-4CA14E6E8D85}"/>
              </a:ext>
            </a:extLst>
          </p:cNvPr>
          <p:cNvSpPr>
            <a:spLocks noGrp="1"/>
          </p:cNvSpPr>
          <p:nvPr>
            <p:ph type="body" sz="quarter" idx="47"/>
          </p:nvPr>
        </p:nvSpPr>
        <p:spPr>
          <a:xfrm>
            <a:off x="1676822" y="6256294"/>
            <a:ext cx="4174956" cy="795499"/>
          </a:xfrm>
        </p:spPr>
        <p:txBody>
          <a:bodyPr/>
          <a:lstStyle/>
          <a:p>
            <a:r>
              <a:rPr lang="en-US" sz="3600" b="0" dirty="0">
                <a:solidFill>
                  <a:schemeClr val="bg1"/>
                </a:solidFill>
              </a:rPr>
              <a:t>Workshop Discussion Section</a:t>
            </a:r>
          </a:p>
        </p:txBody>
      </p:sp>
    </p:spTree>
    <p:extLst>
      <p:ext uri="{BB962C8B-B14F-4D97-AF65-F5344CB8AC3E}">
        <p14:creationId xmlns:p14="http://schemas.microsoft.com/office/powerpoint/2010/main" val="897454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82C30C5-60AD-2F97-0EBC-97950C369E63}"/>
              </a:ext>
            </a:extLst>
          </p:cNvPr>
          <p:cNvSpPr>
            <a:spLocks noGrp="1"/>
          </p:cNvSpPr>
          <p:nvPr>
            <p:ph type="body" sz="quarter" idx="61"/>
          </p:nvPr>
        </p:nvSpPr>
        <p:spPr>
          <a:xfrm>
            <a:off x="-9335" y="644872"/>
            <a:ext cx="6783350" cy="586086"/>
          </a:xfrm>
          <a:solidFill>
            <a:srgbClr val="C77362"/>
          </a:solidFill>
        </p:spPr>
        <p:txBody>
          <a:bodyPr/>
          <a:lstStyle/>
          <a:p>
            <a:r>
              <a:rPr lang="en-IE" dirty="0"/>
              <a:t>Overview to Discussion Workshop</a:t>
            </a:r>
          </a:p>
        </p:txBody>
      </p:sp>
      <p:sp>
        <p:nvSpPr>
          <p:cNvPr id="10" name="Text Placeholder 9">
            <a:extLst>
              <a:ext uri="{FF2B5EF4-FFF2-40B4-BE49-F238E27FC236}">
                <a16:creationId xmlns:a16="http://schemas.microsoft.com/office/drawing/2014/main" id="{47EDB333-EF8B-AAA2-2CFB-5AE2AFDE8BBC}"/>
              </a:ext>
            </a:extLst>
          </p:cNvPr>
          <p:cNvSpPr>
            <a:spLocks noGrp="1"/>
          </p:cNvSpPr>
          <p:nvPr>
            <p:ph type="body" sz="quarter" idx="64"/>
          </p:nvPr>
        </p:nvSpPr>
        <p:spPr/>
        <p:txBody>
          <a:bodyPr/>
          <a:lstStyle/>
          <a:p>
            <a:r>
              <a:rPr lang="en-US" sz="2000" b="1" dirty="0">
                <a:solidFill>
                  <a:schemeClr val="bg1"/>
                </a:solidFill>
                <a:highlight>
                  <a:srgbClr val="C77362"/>
                </a:highlight>
              </a:rPr>
              <a:t>Executive Summary: </a:t>
            </a:r>
          </a:p>
          <a:p>
            <a:endParaRPr lang="en-US" sz="2000" b="1" dirty="0">
              <a:solidFill>
                <a:schemeClr val="bg1"/>
              </a:solidFill>
              <a:highlight>
                <a:srgbClr val="C77362"/>
              </a:highlight>
            </a:endParaRPr>
          </a:p>
          <a:p>
            <a:r>
              <a:rPr lang="en-US" sz="1600" dirty="0">
                <a:solidFill>
                  <a:schemeClr val="tx1">
                    <a:lumMod val="85000"/>
                    <a:lumOff val="15000"/>
                  </a:schemeClr>
                </a:solidFill>
              </a:rPr>
              <a:t>Immersive tourism projects can </a:t>
            </a:r>
            <a:r>
              <a:rPr lang="en-US" sz="1600" i="1" dirty="0">
                <a:solidFill>
                  <a:schemeClr val="tx1">
                    <a:lumMod val="85000"/>
                    <a:lumOff val="15000"/>
                  </a:schemeClr>
                </a:solidFill>
              </a:rPr>
              <a:t>look</a:t>
            </a:r>
            <a:r>
              <a:rPr lang="en-US" sz="1600" dirty="0">
                <a:solidFill>
                  <a:schemeClr val="tx1">
                    <a:lumMod val="85000"/>
                    <a:lumOff val="15000"/>
                  </a:schemeClr>
                </a:solidFill>
              </a:rPr>
              <a:t> expensive, but smart planning breaks costs into one-off investments and ongoing expenses. </a:t>
            </a:r>
          </a:p>
          <a:p>
            <a:endParaRPr lang="en-US" sz="1600" dirty="0">
              <a:solidFill>
                <a:schemeClr val="tx1">
                  <a:lumMod val="85000"/>
                  <a:lumOff val="15000"/>
                </a:schemeClr>
              </a:solidFill>
            </a:endParaRPr>
          </a:p>
          <a:p>
            <a:r>
              <a:rPr lang="en-US" sz="1600" dirty="0">
                <a:solidFill>
                  <a:schemeClr val="tx1">
                    <a:lumMod val="85000"/>
                    <a:lumOff val="15000"/>
                  </a:schemeClr>
                </a:solidFill>
              </a:rPr>
              <a:t>By mapping out capital outlays (gear purchase, content creation, setup) versus recurring fees (software subscriptions, staff, updates), you prevent surprises later.</a:t>
            </a:r>
          </a:p>
          <a:p>
            <a:endParaRPr lang="en-US" sz="1600" dirty="0">
              <a:solidFill>
                <a:schemeClr val="tx1">
                  <a:lumMod val="85000"/>
                  <a:lumOff val="15000"/>
                </a:schemeClr>
              </a:solidFill>
            </a:endParaRPr>
          </a:p>
          <a:p>
            <a:r>
              <a:rPr lang="en-US" sz="1600" dirty="0">
                <a:solidFill>
                  <a:schemeClr val="tx1">
                    <a:lumMod val="85000"/>
                    <a:lumOff val="15000"/>
                  </a:schemeClr>
                </a:solidFill>
              </a:rPr>
              <a:t>This workshop covers practical budgeting, low-cost pilot strategies, and the ethical/legal checklist for tourism tech (GDPR, IP, cultural respect). </a:t>
            </a:r>
          </a:p>
          <a:p>
            <a:endParaRPr lang="en-US" sz="1600" dirty="0">
              <a:solidFill>
                <a:schemeClr val="tx1">
                  <a:lumMod val="85000"/>
                  <a:lumOff val="15000"/>
                </a:schemeClr>
              </a:solidFill>
            </a:endParaRPr>
          </a:p>
          <a:p>
            <a:r>
              <a:rPr lang="en-US" sz="1600" dirty="0">
                <a:solidFill>
                  <a:schemeClr val="tx1">
                    <a:lumMod val="85000"/>
                    <a:lumOff val="15000"/>
                  </a:schemeClr>
                </a:solidFill>
              </a:rPr>
              <a:t>We use plain language and real examples, so even first-timers in tech can plan responsibly.</a:t>
            </a:r>
          </a:p>
          <a:p>
            <a:endParaRPr lang="en-US" sz="1600" dirty="0">
              <a:solidFill>
                <a:schemeClr val="tx1">
                  <a:lumMod val="85000"/>
                  <a:lumOff val="15000"/>
                </a:schemeClr>
              </a:solidFill>
            </a:endParaRPr>
          </a:p>
          <a:p>
            <a:r>
              <a:rPr lang="en-US" sz="2000" b="1" dirty="0">
                <a:solidFill>
                  <a:schemeClr val="bg1"/>
                </a:solidFill>
                <a:highlight>
                  <a:srgbClr val="C77362"/>
                </a:highlight>
              </a:rPr>
              <a:t>Purpose of Discussion: </a:t>
            </a:r>
          </a:p>
          <a:p>
            <a:endParaRPr lang="en-US" sz="2000" b="1" dirty="0">
              <a:solidFill>
                <a:schemeClr val="bg1"/>
              </a:solidFill>
              <a:highlight>
                <a:srgbClr val="C77362"/>
              </a:highlight>
            </a:endParaRPr>
          </a:p>
          <a:p>
            <a:r>
              <a:rPr lang="en-US" sz="1600" dirty="0">
                <a:solidFill>
                  <a:schemeClr val="tx1">
                    <a:lumMod val="85000"/>
                    <a:lumOff val="15000"/>
                  </a:schemeClr>
                </a:solidFill>
              </a:rPr>
              <a:t>To help teams understand the </a:t>
            </a:r>
            <a:r>
              <a:rPr lang="en-US" sz="1600" b="1" i="1" dirty="0">
                <a:solidFill>
                  <a:schemeClr val="tx1">
                    <a:lumMod val="85000"/>
                    <a:lumOff val="15000"/>
                  </a:schemeClr>
                </a:solidFill>
              </a:rPr>
              <a:t>true</a:t>
            </a:r>
            <a:r>
              <a:rPr lang="en-US" sz="1600" b="1" dirty="0">
                <a:solidFill>
                  <a:schemeClr val="tx1">
                    <a:lumMod val="85000"/>
                    <a:lumOff val="15000"/>
                  </a:schemeClr>
                </a:solidFill>
              </a:rPr>
              <a:t> costs </a:t>
            </a:r>
            <a:r>
              <a:rPr lang="en-US" sz="1600" dirty="0">
                <a:solidFill>
                  <a:schemeClr val="tx1">
                    <a:lumMod val="85000"/>
                    <a:lumOff val="15000"/>
                  </a:schemeClr>
                </a:solidFill>
              </a:rPr>
              <a:t>and </a:t>
            </a:r>
            <a:r>
              <a:rPr lang="en-US" sz="1600" b="1" dirty="0">
                <a:solidFill>
                  <a:schemeClr val="tx1">
                    <a:lumMod val="85000"/>
                    <a:lumOff val="15000"/>
                  </a:schemeClr>
                </a:solidFill>
              </a:rPr>
              <a:t>cash flow needs </a:t>
            </a:r>
            <a:r>
              <a:rPr lang="en-US" sz="1600" dirty="0">
                <a:solidFill>
                  <a:schemeClr val="tx1">
                    <a:lumMod val="85000"/>
                    <a:lumOff val="15000"/>
                  </a:schemeClr>
                </a:solidFill>
              </a:rPr>
              <a:t>of an immersive experience, and how to design a </a:t>
            </a:r>
            <a:r>
              <a:rPr lang="en-US" sz="1600" b="1" i="1" dirty="0">
                <a:solidFill>
                  <a:schemeClr val="tx1">
                    <a:lumMod val="85000"/>
                    <a:lumOff val="15000"/>
                  </a:schemeClr>
                </a:solidFill>
              </a:rPr>
              <a:t>sustainable</a:t>
            </a:r>
            <a:r>
              <a:rPr lang="en-US" sz="1600" b="1" dirty="0">
                <a:solidFill>
                  <a:schemeClr val="tx1">
                    <a:lumMod val="85000"/>
                    <a:lumOff val="15000"/>
                  </a:schemeClr>
                </a:solidFill>
              </a:rPr>
              <a:t> budget. </a:t>
            </a:r>
            <a:r>
              <a:rPr lang="en-US" sz="1600" dirty="0">
                <a:solidFill>
                  <a:schemeClr val="tx1">
                    <a:lumMod val="85000"/>
                    <a:lumOff val="15000"/>
                  </a:schemeClr>
                </a:solidFill>
              </a:rPr>
              <a:t>We’ll identify </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all </a:t>
            </a:r>
            <a:r>
              <a:rPr lang="en-US" sz="1600" b="1" dirty="0">
                <a:solidFill>
                  <a:schemeClr val="tx1">
                    <a:lumMod val="85000"/>
                    <a:lumOff val="15000"/>
                  </a:schemeClr>
                </a:solidFill>
              </a:rPr>
              <a:t>major cost categories </a:t>
            </a:r>
            <a:r>
              <a:rPr lang="en-US" sz="1600" dirty="0">
                <a:solidFill>
                  <a:schemeClr val="tx1">
                    <a:lumMod val="85000"/>
                    <a:lumOff val="15000"/>
                  </a:schemeClr>
                </a:solidFill>
              </a:rPr>
              <a:t>(hardware, content, staffing, etc.), </a:t>
            </a:r>
          </a:p>
          <a:p>
            <a:pPr marL="285750" indent="-285750">
              <a:buFont typeface="Wingdings" panose="05000000000000000000" pitchFamily="2" charset="2"/>
              <a:buChar char="v"/>
            </a:pPr>
            <a:r>
              <a:rPr lang="en-US" sz="1600" dirty="0">
                <a:solidFill>
                  <a:schemeClr val="tx1">
                    <a:lumMod val="85000"/>
                    <a:lumOff val="15000"/>
                  </a:schemeClr>
                </a:solidFill>
              </a:rPr>
              <a:t>distinguish </a:t>
            </a:r>
            <a:r>
              <a:rPr lang="en-US" sz="1600" b="1" dirty="0">
                <a:solidFill>
                  <a:schemeClr val="tx1">
                    <a:lumMod val="85000"/>
                    <a:lumOff val="15000"/>
                  </a:schemeClr>
                </a:solidFill>
              </a:rPr>
              <a:t>one-time investments </a:t>
            </a:r>
            <a:r>
              <a:rPr lang="en-US" sz="1600" dirty="0">
                <a:solidFill>
                  <a:schemeClr val="tx1">
                    <a:lumMod val="85000"/>
                    <a:lumOff val="15000"/>
                  </a:schemeClr>
                </a:solidFill>
              </a:rPr>
              <a:t>from </a:t>
            </a:r>
            <a:r>
              <a:rPr lang="en-US" sz="1600" b="1" dirty="0">
                <a:solidFill>
                  <a:schemeClr val="tx1">
                    <a:lumMod val="85000"/>
                    <a:lumOff val="15000"/>
                  </a:schemeClr>
                </a:solidFill>
              </a:rPr>
              <a:t>recurring expenses, </a:t>
            </a:r>
          </a:p>
          <a:p>
            <a:pPr marL="285750" indent="-285750">
              <a:buFont typeface="Wingdings" panose="05000000000000000000" pitchFamily="2" charset="2"/>
              <a:buChar char="v"/>
            </a:pPr>
            <a:r>
              <a:rPr lang="en-US" sz="1600" dirty="0">
                <a:solidFill>
                  <a:schemeClr val="tx1">
                    <a:lumMod val="85000"/>
                    <a:lumOff val="15000"/>
                  </a:schemeClr>
                </a:solidFill>
              </a:rPr>
              <a:t>explore </a:t>
            </a:r>
            <a:r>
              <a:rPr lang="en-US" sz="1600" b="1" dirty="0">
                <a:solidFill>
                  <a:schemeClr val="tx1">
                    <a:lumMod val="85000"/>
                    <a:lumOff val="15000"/>
                  </a:schemeClr>
                </a:solidFill>
              </a:rPr>
              <a:t>affordable/scalable approaches </a:t>
            </a:r>
            <a:r>
              <a:rPr lang="en-US" sz="1600" dirty="0">
                <a:solidFill>
                  <a:schemeClr val="tx1">
                    <a:lumMod val="85000"/>
                    <a:lumOff val="15000"/>
                  </a:schemeClr>
                </a:solidFill>
              </a:rPr>
              <a:t>(pilots, phased budgets).</a:t>
            </a:r>
          </a:p>
          <a:p>
            <a:endParaRPr lang="en-US" sz="1600" dirty="0">
              <a:solidFill>
                <a:schemeClr val="tx1">
                  <a:lumMod val="85000"/>
                  <a:lumOff val="15000"/>
                </a:schemeClr>
              </a:solidFill>
            </a:endParaRPr>
          </a:p>
          <a:p>
            <a:r>
              <a:rPr lang="en-US" sz="1600" dirty="0">
                <a:solidFill>
                  <a:schemeClr val="tx1">
                    <a:lumMod val="85000"/>
                    <a:lumOff val="15000"/>
                  </a:schemeClr>
                </a:solidFill>
              </a:rPr>
              <a:t>We also cover </a:t>
            </a:r>
            <a:r>
              <a:rPr lang="en-US" sz="1600" b="1" dirty="0">
                <a:solidFill>
                  <a:schemeClr val="tx1">
                    <a:lumMod val="85000"/>
                    <a:lumOff val="15000"/>
                  </a:schemeClr>
                </a:solidFill>
              </a:rPr>
              <a:t>legal/ethical responsibilities (</a:t>
            </a:r>
            <a:r>
              <a:rPr lang="en-US" sz="1600" dirty="0">
                <a:solidFill>
                  <a:schemeClr val="tx1">
                    <a:lumMod val="85000"/>
                    <a:lumOff val="15000"/>
                  </a:schemeClr>
                </a:solidFill>
              </a:rPr>
              <a:t>data protection, permissions, accessibility) so nothing is overlooked.</a:t>
            </a:r>
          </a:p>
          <a:p>
            <a:endParaRPr lang="en-US" sz="1600" dirty="0">
              <a:solidFill>
                <a:schemeClr val="tx1">
                  <a:lumMod val="85000"/>
                  <a:lumOff val="15000"/>
                </a:schemeClr>
              </a:solidFill>
            </a:endParaRPr>
          </a:p>
          <a:p>
            <a:r>
              <a:rPr lang="en-US" sz="1600" dirty="0">
                <a:solidFill>
                  <a:schemeClr val="tx1">
                    <a:lumMod val="85000"/>
                    <a:lumOff val="15000"/>
                  </a:schemeClr>
                </a:solidFill>
              </a:rPr>
              <a:t>By the end, participants should be able to sketch a basic budget, find cost-saving strategies, and know what external rules apply to their project.</a:t>
            </a:r>
          </a:p>
          <a:p>
            <a:endParaRPr lang="en-IE" sz="1600" dirty="0">
              <a:solidFill>
                <a:schemeClr val="tx1">
                  <a:lumMod val="85000"/>
                  <a:lumOff val="15000"/>
                </a:schemeClr>
              </a:solidFill>
            </a:endParaRPr>
          </a:p>
          <a:p>
            <a:endParaRPr lang="en-IE"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3266C470-1124-FBE6-8B4A-65F1E7A82A86}"/>
              </a:ext>
            </a:extLst>
          </p:cNvPr>
          <p:cNvSpPr>
            <a:spLocks noGrp="1"/>
          </p:cNvSpPr>
          <p:nvPr>
            <p:ph type="sldNum" sz="quarter" idx="4"/>
          </p:nvPr>
        </p:nvSpPr>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2106591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6867B-F1CD-8E61-10F1-D7A37B9349F8}"/>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511AFE57-F325-2BFF-5C19-6A43CF65526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244" b="4244"/>
          <a:stretch>
            <a:fillRect/>
          </a:stretch>
        </p:blipFill>
        <p:spPr>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153E0537-0805-BED4-01C6-645BC03FFE7C}"/>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22</a:t>
            </a:fld>
            <a:endParaRPr lang="en-US" dirty="0"/>
          </a:p>
        </p:txBody>
      </p:sp>
      <p:sp>
        <p:nvSpPr>
          <p:cNvPr id="3" name="Text Placeholder 2">
            <a:extLst>
              <a:ext uri="{FF2B5EF4-FFF2-40B4-BE49-F238E27FC236}">
                <a16:creationId xmlns:a16="http://schemas.microsoft.com/office/drawing/2014/main" id="{5D20C233-D133-DB36-9061-8161962EE31B}"/>
              </a:ext>
            </a:extLst>
          </p:cNvPr>
          <p:cNvSpPr>
            <a:spLocks noGrp="1"/>
          </p:cNvSpPr>
          <p:nvPr>
            <p:ph type="body" sz="quarter" idx="61"/>
          </p:nvPr>
        </p:nvSpPr>
        <p:spPr>
          <a:xfrm>
            <a:off x="1101437" y="5240209"/>
            <a:ext cx="5627914" cy="2120699"/>
          </a:xfrm>
          <a:prstGeom prst="rect">
            <a:avLst/>
          </a:prstGeom>
          <a:solidFill>
            <a:srgbClr val="469395"/>
          </a:solidFill>
        </p:spPr>
        <p:txBody>
          <a:bodyPr/>
          <a:lstStyle/>
          <a:p>
            <a:r>
              <a:rPr lang="en-IE" sz="4400" dirty="0"/>
              <a:t>Section 1</a:t>
            </a:r>
          </a:p>
          <a:p>
            <a:r>
              <a:rPr lang="en-IE" sz="3600" b="0" dirty="0"/>
              <a:t>Budgeting, Costs, Financial Planning </a:t>
            </a:r>
            <a:r>
              <a:rPr lang="en-US" b="0" dirty="0"/>
              <a:t> </a:t>
            </a:r>
          </a:p>
        </p:txBody>
      </p:sp>
      <p:pic>
        <p:nvPicPr>
          <p:cNvPr id="22" name="Graphic 21">
            <a:extLst>
              <a:ext uri="{FF2B5EF4-FFF2-40B4-BE49-F238E27FC236}">
                <a16:creationId xmlns:a16="http://schemas.microsoft.com/office/drawing/2014/main" id="{1DFD459F-6983-AB28-1B9E-766A53CCFB10}"/>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3DA7C70F-DAA6-A652-230D-77F2ABD1A2EB}"/>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283049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a:extLst>
              <a:ext uri="{FF2B5EF4-FFF2-40B4-BE49-F238E27FC236}">
                <a16:creationId xmlns:a16="http://schemas.microsoft.com/office/drawing/2014/main" id="{CC8E9C6F-29FF-51F8-4CF4-479B19161DF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3330" r="23330"/>
          <a:stretch>
            <a:fillRect/>
          </a:stretch>
        </p:blipFill>
        <p:spPr>
          <a:xfrm>
            <a:off x="304800" y="809625"/>
            <a:ext cx="3228975" cy="9080500"/>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EA5E7E9C-04F8-04F8-0FC3-6ACE9BB2BB15}"/>
              </a:ext>
            </a:extLst>
          </p:cNvPr>
          <p:cNvSpPr>
            <a:spLocks noGrp="1"/>
          </p:cNvSpPr>
          <p:nvPr>
            <p:ph type="body" sz="quarter" idx="64"/>
          </p:nvPr>
        </p:nvSpPr>
        <p:spPr>
          <a:xfrm>
            <a:off x="3779837" y="3026258"/>
            <a:ext cx="3544003" cy="6300622"/>
          </a:xfrm>
        </p:spPr>
        <p:txBody>
          <a:bodyPr/>
          <a:lstStyle/>
          <a:p>
            <a:pPr marL="360000" indent="-360000">
              <a:buFont typeface="+mj-lt"/>
              <a:buAutoNum type="arabicPeriod"/>
            </a:pPr>
            <a:r>
              <a:rPr lang="en-US" sz="1600" b="1" dirty="0">
                <a:solidFill>
                  <a:schemeClr val="tx1">
                    <a:lumMod val="85000"/>
                    <a:lumOff val="15000"/>
                  </a:schemeClr>
                </a:solidFill>
              </a:rPr>
              <a:t>Build a Realistic Budget </a:t>
            </a:r>
            <a:r>
              <a:rPr lang="en-US" sz="1600" i="1" dirty="0">
                <a:solidFill>
                  <a:schemeClr val="tx1">
                    <a:lumMod val="85000"/>
                    <a:lumOff val="15000"/>
                  </a:schemeClr>
                </a:solidFill>
              </a:rPr>
              <a:t>(Page 24)</a:t>
            </a:r>
          </a:p>
          <a:p>
            <a:r>
              <a:rPr lang="en-US" sz="1600" i="1" dirty="0">
                <a:solidFill>
                  <a:schemeClr val="tx1">
                    <a:lumMod val="85000"/>
                    <a:lumOff val="15000"/>
                  </a:schemeClr>
                </a:solidFill>
              </a:rPr>
              <a:t>Learn about Cost Components, One-Time Versus Ongoing Costs and Return on Investment</a:t>
            </a:r>
          </a:p>
          <a:p>
            <a:endParaRPr lang="en-US" sz="1600" i="1" dirty="0">
              <a:solidFill>
                <a:schemeClr val="tx1">
                  <a:lumMod val="85000"/>
                  <a:lumOff val="15000"/>
                </a:schemeClr>
              </a:solidFill>
            </a:endParaRPr>
          </a:p>
          <a:p>
            <a:pPr marL="457200" indent="-457200">
              <a:buFont typeface="+mj-lt"/>
              <a:buAutoNum type="arabicPeriod" startAt="2"/>
            </a:pPr>
            <a:r>
              <a:rPr lang="en-US" sz="1600" b="1" dirty="0">
                <a:solidFill>
                  <a:schemeClr val="tx1">
                    <a:lumMod val="85000"/>
                    <a:lumOff val="15000"/>
                  </a:schemeClr>
                </a:solidFill>
              </a:rPr>
              <a:t>Identify Cost Drivers </a:t>
            </a:r>
            <a:r>
              <a:rPr lang="en-US" sz="1600" i="1" dirty="0">
                <a:solidFill>
                  <a:schemeClr val="tx1">
                    <a:lumMod val="85000"/>
                    <a:lumOff val="15000"/>
                  </a:schemeClr>
                </a:solidFill>
              </a:rPr>
              <a:t>(Page 28)</a:t>
            </a:r>
          </a:p>
          <a:p>
            <a:pPr marL="457200" indent="-457200">
              <a:buFont typeface="+mj-lt"/>
              <a:buAutoNum type="arabicPeriod" startAt="2"/>
            </a:pPr>
            <a:endParaRPr lang="en-US" sz="1600" b="1" dirty="0">
              <a:solidFill>
                <a:schemeClr val="tx1">
                  <a:lumMod val="85000"/>
                  <a:lumOff val="15000"/>
                </a:schemeClr>
              </a:solidFill>
            </a:endParaRPr>
          </a:p>
          <a:p>
            <a:pPr marL="457200" indent="-457200">
              <a:buFont typeface="+mj-lt"/>
              <a:buAutoNum type="arabicPeriod" startAt="2"/>
            </a:pPr>
            <a:r>
              <a:rPr lang="en-US" sz="1600" b="1" dirty="0">
                <a:solidFill>
                  <a:schemeClr val="tx1">
                    <a:lumMod val="85000"/>
                    <a:lumOff val="15000"/>
                  </a:schemeClr>
                </a:solidFill>
              </a:rPr>
              <a:t>Adapt &amp; Repurpose Instead of Build </a:t>
            </a:r>
            <a:r>
              <a:rPr lang="en-US" sz="1600" i="1" dirty="0">
                <a:solidFill>
                  <a:schemeClr val="tx1">
                    <a:lumMod val="85000"/>
                    <a:lumOff val="15000"/>
                  </a:schemeClr>
                </a:solidFill>
              </a:rPr>
              <a:t>(Page 32)</a:t>
            </a:r>
          </a:p>
          <a:p>
            <a:pPr marL="457200" indent="-457200">
              <a:buFont typeface="+mj-lt"/>
              <a:buAutoNum type="arabicPeriod" startAt="2"/>
            </a:pPr>
            <a:endParaRPr lang="en-US" sz="1600" b="1" dirty="0">
              <a:solidFill>
                <a:schemeClr val="tx1">
                  <a:lumMod val="85000"/>
                  <a:lumOff val="15000"/>
                </a:schemeClr>
              </a:solidFill>
            </a:endParaRPr>
          </a:p>
          <a:p>
            <a:pPr marL="457200" indent="-457200">
              <a:buFont typeface="+mj-lt"/>
              <a:buAutoNum type="arabicPeriod" startAt="2"/>
            </a:pPr>
            <a:endParaRPr lang="en-US" sz="1600" b="1" dirty="0">
              <a:solidFill>
                <a:schemeClr val="tx1">
                  <a:lumMod val="85000"/>
                  <a:lumOff val="15000"/>
                </a:schemeClr>
              </a:solidFill>
            </a:endParaRPr>
          </a:p>
          <a:p>
            <a:pPr marL="457200" indent="-457200">
              <a:buFont typeface="+mj-lt"/>
              <a:buAutoNum type="arabicPeriod" startAt="2"/>
            </a:pPr>
            <a:r>
              <a:rPr lang="en-US" sz="1600" b="1" dirty="0">
                <a:solidFill>
                  <a:schemeClr val="tx1">
                    <a:lumMod val="85000"/>
                    <a:lumOff val="15000"/>
                  </a:schemeClr>
                </a:solidFill>
              </a:rPr>
              <a:t>Affordable &amp; Scalable Approaches </a:t>
            </a:r>
            <a:r>
              <a:rPr lang="en-US" sz="1600" i="1" dirty="0">
                <a:solidFill>
                  <a:schemeClr val="tx1">
                    <a:lumMod val="85000"/>
                    <a:lumOff val="15000"/>
                  </a:schemeClr>
                </a:solidFill>
              </a:rPr>
              <a:t>(Page 34)</a:t>
            </a:r>
          </a:p>
          <a:p>
            <a:pPr marL="457200" indent="-457200">
              <a:buFont typeface="+mj-lt"/>
              <a:buAutoNum type="arabicPeriod" startAt="2"/>
            </a:pPr>
            <a:endParaRPr lang="en-US" sz="1600" b="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1600" b="1" dirty="0">
                <a:solidFill>
                  <a:schemeClr val="tx1">
                    <a:lumMod val="85000"/>
                    <a:lumOff val="15000"/>
                  </a:schemeClr>
                </a:solidFill>
              </a:rPr>
              <a:t> </a:t>
            </a:r>
          </a:p>
          <a:p>
            <a:endParaRPr lang="en-IE" sz="1600" dirty="0"/>
          </a:p>
        </p:txBody>
      </p:sp>
      <p:sp>
        <p:nvSpPr>
          <p:cNvPr id="20" name="Text Placeholder 19">
            <a:extLst>
              <a:ext uri="{FF2B5EF4-FFF2-40B4-BE49-F238E27FC236}">
                <a16:creationId xmlns:a16="http://schemas.microsoft.com/office/drawing/2014/main" id="{4D09F5A4-64C6-7F78-EC48-3E937DE24ED2}"/>
              </a:ext>
            </a:extLst>
          </p:cNvPr>
          <p:cNvSpPr>
            <a:spLocks noGrp="1"/>
          </p:cNvSpPr>
          <p:nvPr>
            <p:ph type="body" sz="quarter" idx="61"/>
          </p:nvPr>
        </p:nvSpPr>
        <p:spPr>
          <a:xfrm>
            <a:off x="304801" y="1582159"/>
            <a:ext cx="6336492" cy="967077"/>
          </a:xfrm>
          <a:solidFill>
            <a:srgbClr val="469395"/>
          </a:solidFill>
        </p:spPr>
        <p:txBody>
          <a:bodyPr/>
          <a:lstStyle/>
          <a:p>
            <a:r>
              <a:rPr lang="en-IE" sz="3200" dirty="0"/>
              <a:t>Workshop 3 Section 1 </a:t>
            </a:r>
          </a:p>
          <a:p>
            <a:r>
              <a:rPr lang="en-IE" sz="3200" b="0" dirty="0"/>
              <a:t>Discussion Section</a:t>
            </a:r>
            <a:endParaRPr lang="en-IE" sz="3200" dirty="0"/>
          </a:p>
        </p:txBody>
      </p:sp>
      <p:sp>
        <p:nvSpPr>
          <p:cNvPr id="17" name="Slide Number Placeholder 16">
            <a:extLst>
              <a:ext uri="{FF2B5EF4-FFF2-40B4-BE49-F238E27FC236}">
                <a16:creationId xmlns:a16="http://schemas.microsoft.com/office/drawing/2014/main" id="{E79E26D0-B02A-25D8-60B0-D734C519051A}"/>
              </a:ext>
            </a:extLst>
          </p:cNvPr>
          <p:cNvSpPr>
            <a:spLocks noGrp="1"/>
          </p:cNvSpPr>
          <p:nvPr>
            <p:ph type="sldNum" sz="quarter" idx="4"/>
          </p:nvPr>
        </p:nvSpPr>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2149521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DB4D-EBE9-CEB8-C4C8-3C944D81AF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1C7DB39-45E6-CA80-6DA4-102C276A3E66}"/>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9518F45-5CE4-DF4D-BD43-21C6E9E468B7}"/>
              </a:ext>
            </a:extLst>
          </p:cNvPr>
          <p:cNvSpPr txBox="1"/>
          <p:nvPr/>
        </p:nvSpPr>
        <p:spPr>
          <a:xfrm>
            <a:off x="1949056" y="591502"/>
            <a:ext cx="4589244" cy="1138773"/>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Build a Realistic Budget</a:t>
            </a:r>
          </a:p>
        </p:txBody>
      </p:sp>
      <p:sp>
        <p:nvSpPr>
          <p:cNvPr id="10" name="Rectangle 9">
            <a:extLst>
              <a:ext uri="{FF2B5EF4-FFF2-40B4-BE49-F238E27FC236}">
                <a16:creationId xmlns:a16="http://schemas.microsoft.com/office/drawing/2014/main" id="{9A3B0B01-0A26-803A-C8AF-029CE0C81082}"/>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6D3AB1D-3974-9F21-2816-175BFA907E5B}"/>
              </a:ext>
            </a:extLst>
          </p:cNvPr>
          <p:cNvSpPr txBox="1"/>
          <p:nvPr/>
        </p:nvSpPr>
        <p:spPr>
          <a:xfrm>
            <a:off x="691690" y="2545784"/>
            <a:ext cx="6176294" cy="8402300"/>
          </a:xfrm>
          <a:prstGeom prst="rect">
            <a:avLst/>
          </a:prstGeom>
          <a:noFill/>
        </p:spPr>
        <p:txBody>
          <a:bodyPr wrap="square" rtlCol="0">
            <a:spAutoFit/>
          </a:bodyPr>
          <a:lstStyle/>
          <a:p>
            <a:r>
              <a:rPr lang="en-US" b="1" dirty="0">
                <a:solidFill>
                  <a:srgbClr val="469395"/>
                </a:solidFill>
              </a:rPr>
              <a:t>Why this matters:</a:t>
            </a:r>
            <a:r>
              <a:rPr lang="en-US" dirty="0">
                <a:solidFill>
                  <a:srgbClr val="469395"/>
                </a:solidFill>
              </a:rPr>
              <a:t> </a:t>
            </a:r>
            <a:r>
              <a:rPr lang="en-US" dirty="0">
                <a:solidFill>
                  <a:schemeClr val="tx1">
                    <a:lumMod val="85000"/>
                    <a:lumOff val="15000"/>
                  </a:schemeClr>
                </a:solidFill>
              </a:rPr>
              <a:t>T</a:t>
            </a:r>
            <a:r>
              <a:rPr lang="en-US" sz="1600" dirty="0"/>
              <a:t>o help participants:</a:t>
            </a:r>
          </a:p>
          <a:p>
            <a:pPr marL="285750" indent="-285750">
              <a:buFont typeface="Arial" panose="020B0604020202020204" pitchFamily="34" charset="0"/>
              <a:buChar char="•"/>
            </a:pPr>
            <a:r>
              <a:rPr lang="en-US" sz="1600" dirty="0"/>
              <a:t>Understand where immersive project costs really come from</a:t>
            </a:r>
          </a:p>
          <a:p>
            <a:pPr marL="285750" indent="-285750">
              <a:buFont typeface="Arial" panose="020B0604020202020204" pitchFamily="34" charset="0"/>
              <a:buChar char="•"/>
            </a:pPr>
            <a:r>
              <a:rPr lang="en-US" sz="1600" dirty="0"/>
              <a:t>Separate one-time vs ongoing costs</a:t>
            </a:r>
          </a:p>
          <a:p>
            <a:pPr marL="285750" indent="-285750">
              <a:buFont typeface="Arial" panose="020B0604020202020204" pitchFamily="34" charset="0"/>
              <a:buChar char="•"/>
            </a:pPr>
            <a:r>
              <a:rPr lang="en-US" sz="1600" dirty="0"/>
              <a:t>Identify value and return</a:t>
            </a:r>
          </a:p>
          <a:p>
            <a:pPr marL="285750" indent="-285750">
              <a:buFont typeface="Arial" panose="020B0604020202020204" pitchFamily="34" charset="0"/>
              <a:buChar char="•"/>
            </a:pPr>
            <a:r>
              <a:rPr lang="en-US" sz="1600" dirty="0"/>
              <a:t>Explore creative funding options</a:t>
            </a:r>
          </a:p>
          <a:p>
            <a:pPr marL="285750" indent="-285750">
              <a:buFont typeface="Arial" panose="020B0604020202020204" pitchFamily="34" charset="0"/>
              <a:buChar char="•"/>
            </a:pPr>
            <a:r>
              <a:rPr lang="en-US" sz="1600" dirty="0"/>
              <a:t>Build financial confidence</a:t>
            </a:r>
          </a:p>
          <a:p>
            <a:endParaRPr lang="en-US" sz="1600" dirty="0"/>
          </a:p>
          <a:p>
            <a:r>
              <a:rPr lang="en-US" sz="1600" dirty="0"/>
              <a:t>This session moves from </a:t>
            </a:r>
            <a:r>
              <a:rPr lang="en-US" sz="1600" i="1" dirty="0"/>
              <a:t>idea</a:t>
            </a:r>
            <a:r>
              <a:rPr lang="en-US" sz="1600" dirty="0"/>
              <a:t> to </a:t>
            </a:r>
            <a:r>
              <a:rPr lang="en-US" sz="1600" i="1" dirty="0"/>
              <a:t>implementation</a:t>
            </a:r>
            <a:r>
              <a:rPr lang="en-US" sz="1600" dirty="0"/>
              <a:t>.</a:t>
            </a:r>
          </a:p>
          <a:p>
            <a:endParaRPr lang="en-US" sz="1600" dirty="0"/>
          </a:p>
          <a:p>
            <a:r>
              <a:rPr lang="en-IE" sz="1600" b="1" dirty="0">
                <a:solidFill>
                  <a:schemeClr val="tx1">
                    <a:lumMod val="85000"/>
                    <a:lumOff val="15000"/>
                  </a:schemeClr>
                </a:solidFill>
              </a:rPr>
              <a:t>Note: 5 Main Cost Categories</a:t>
            </a:r>
            <a:endParaRPr lang="en-US" sz="1600" b="1" dirty="0">
              <a:solidFill>
                <a:schemeClr val="tx1">
                  <a:lumMod val="85000"/>
                  <a:lumOff val="15000"/>
                </a:schemeClr>
              </a:solidFill>
            </a:endParaRPr>
          </a:p>
          <a:p>
            <a:r>
              <a:rPr lang="en-US" sz="1600" dirty="0">
                <a:solidFill>
                  <a:schemeClr val="tx1">
                    <a:lumMod val="85000"/>
                    <a:lumOff val="15000"/>
                  </a:schemeClr>
                </a:solidFill>
              </a:rPr>
              <a:t>1 Content production</a:t>
            </a:r>
            <a:br>
              <a:rPr lang="en-US" sz="1600" dirty="0">
                <a:solidFill>
                  <a:schemeClr val="tx1">
                    <a:lumMod val="85000"/>
                    <a:lumOff val="15000"/>
                  </a:schemeClr>
                </a:solidFill>
              </a:rPr>
            </a:br>
            <a:r>
              <a:rPr lang="en-US" sz="1600" dirty="0">
                <a:solidFill>
                  <a:schemeClr val="tx1">
                    <a:lumMod val="85000"/>
                    <a:lumOff val="15000"/>
                  </a:schemeClr>
                </a:solidFill>
              </a:rPr>
              <a:t>2 Technology platforms</a:t>
            </a:r>
            <a:br>
              <a:rPr lang="en-US" sz="1600" dirty="0">
                <a:solidFill>
                  <a:schemeClr val="tx1">
                    <a:lumMod val="85000"/>
                    <a:lumOff val="15000"/>
                  </a:schemeClr>
                </a:solidFill>
              </a:rPr>
            </a:br>
            <a:r>
              <a:rPr lang="en-US" sz="1600" dirty="0">
                <a:solidFill>
                  <a:schemeClr val="tx1">
                    <a:lumMod val="85000"/>
                    <a:lumOff val="15000"/>
                  </a:schemeClr>
                </a:solidFill>
              </a:rPr>
              <a:t>3 Hardware and equipment</a:t>
            </a:r>
            <a:br>
              <a:rPr lang="en-US" sz="1600" dirty="0">
                <a:solidFill>
                  <a:schemeClr val="tx1">
                    <a:lumMod val="85000"/>
                    <a:lumOff val="15000"/>
                  </a:schemeClr>
                </a:solidFill>
              </a:rPr>
            </a:br>
            <a:r>
              <a:rPr lang="en-US" sz="1600" dirty="0">
                <a:solidFill>
                  <a:schemeClr val="tx1">
                    <a:lumMod val="85000"/>
                    <a:lumOff val="15000"/>
                  </a:schemeClr>
                </a:solidFill>
              </a:rPr>
              <a:t>4 Installation and design</a:t>
            </a:r>
            <a:br>
              <a:rPr lang="en-US" sz="1600" dirty="0">
                <a:solidFill>
                  <a:schemeClr val="tx1">
                    <a:lumMod val="85000"/>
                    <a:lumOff val="15000"/>
                  </a:schemeClr>
                </a:solidFill>
              </a:rPr>
            </a:br>
            <a:r>
              <a:rPr lang="en-US" sz="1600" dirty="0">
                <a:solidFill>
                  <a:schemeClr val="tx1">
                    <a:lumMod val="85000"/>
                    <a:lumOff val="15000"/>
                  </a:schemeClr>
                </a:solidFill>
              </a:rPr>
              <a:t>5 Maintenance and updates</a:t>
            </a:r>
            <a:endParaRPr lang="en-IE" sz="1600" dirty="0">
              <a:solidFill>
                <a:schemeClr val="tx1">
                  <a:lumMod val="85000"/>
                  <a:lumOff val="15000"/>
                </a:schemeClr>
              </a:solidFill>
            </a:endParaRPr>
          </a:p>
          <a:p>
            <a:endParaRPr lang="en-US" sz="2400" b="1" dirty="0">
              <a:solidFill>
                <a:srgbClr val="469395"/>
              </a:solidFill>
            </a:endParaRPr>
          </a:p>
          <a:p>
            <a:r>
              <a:rPr lang="en-US" sz="2400" b="1" dirty="0">
                <a:solidFill>
                  <a:srgbClr val="469395"/>
                </a:solidFill>
              </a:rPr>
              <a:t>Discussion Question 1: </a:t>
            </a:r>
            <a:r>
              <a:rPr lang="en-US" sz="2400" dirty="0">
                <a:solidFill>
                  <a:schemeClr val="tx1">
                    <a:lumMod val="85000"/>
                    <a:lumOff val="15000"/>
                  </a:schemeClr>
                </a:solidFill>
              </a:rPr>
              <a:t>Cost Components</a:t>
            </a:r>
          </a:p>
          <a:p>
            <a:endParaRPr lang="en-US" b="1" dirty="0">
              <a:solidFill>
                <a:schemeClr val="tx1">
                  <a:lumMod val="85000"/>
                  <a:lumOff val="15000"/>
                </a:schemeClr>
              </a:solidFill>
            </a:endParaRPr>
          </a:p>
          <a:p>
            <a:pPr marL="285750" lvl="0" indent="-285750">
              <a:buFont typeface="Wingdings" panose="05000000000000000000" pitchFamily="2" charset="2"/>
              <a:buChar char="v"/>
            </a:pPr>
            <a:r>
              <a:rPr lang="en-US" b="1" i="1" dirty="0">
                <a:solidFill>
                  <a:srgbClr val="469395"/>
                </a:solidFill>
              </a:rPr>
              <a:t>What are the main cost components involved in delivering your immersive experience?</a:t>
            </a:r>
          </a:p>
          <a:p>
            <a:pPr lvl="0"/>
            <a:endParaRPr lang="en-IE" b="1" dirty="0">
              <a:solidFill>
                <a:srgbClr val="469395"/>
              </a:solidFill>
            </a:endParaRPr>
          </a:p>
          <a:p>
            <a:r>
              <a:rPr lang="en-US" sz="1600" b="1" i="1" dirty="0">
                <a:solidFill>
                  <a:srgbClr val="469395"/>
                </a:solidFill>
              </a:rPr>
              <a:t>Cost Components </a:t>
            </a:r>
            <a:r>
              <a:rPr lang="en-US" sz="1600" i="1" dirty="0"/>
              <a:t>are the individual pieces that make up your total project budget.</a:t>
            </a:r>
          </a:p>
          <a:p>
            <a:pPr lvl="0"/>
            <a:endParaRPr lang="en-IE" sz="1600" b="1" dirty="0">
              <a:solidFill>
                <a:srgbClr val="469395"/>
              </a:solidFill>
            </a:endParaRPr>
          </a:p>
          <a:p>
            <a:pPr lvl="0"/>
            <a:r>
              <a:rPr lang="en-IE" sz="1600" dirty="0"/>
              <a:t>Everyone brainstorm cost component categories: e.g. equipment/devices, software licenses, content creation, consulting/development, staff time, marketing of the experience, maintenance. </a:t>
            </a:r>
          </a:p>
          <a:p>
            <a:pPr marL="285750" lvl="0" indent="-285750">
              <a:buFont typeface="Wingdings" panose="05000000000000000000" pitchFamily="2" charset="2"/>
              <a:buChar char="v"/>
            </a:pPr>
            <a:endParaRPr lang="en-IE" sz="1600" dirty="0"/>
          </a:p>
          <a:p>
            <a:pPr lvl="0"/>
            <a:r>
              <a:rPr lang="en-IE" sz="1600" dirty="0"/>
              <a:t>Writing these on a board lays out the puzzle pieces to consider.)</a:t>
            </a:r>
          </a:p>
          <a:p>
            <a:pPr marL="285750" lvl="0" indent="-285750">
              <a:buFont typeface="Wingdings" panose="05000000000000000000" pitchFamily="2" charset="2"/>
              <a:buChar char="v"/>
            </a:pPr>
            <a:endParaRPr lang="en-IE" sz="1600" dirty="0"/>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1A7BA6F5-A908-1D75-D85B-4ED833D4A146}"/>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2789A6A2-A10A-24F0-4FD3-6F98522F1B66}"/>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3C758D8-0349-7AB2-B76F-9743C06EB34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BC2B8E12-FCA4-D8E9-649A-1828E9603F89}"/>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AC9DB41C-9FC2-A485-5F35-E4B1A785EC49}"/>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19D37D3E-1D08-EE85-2884-434D10FD3358}"/>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9BBDD636-C45C-C092-0BD8-F8845B75EE7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94EE8B4A-047C-1663-D6FE-FE323B554842}"/>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385BB0F-A287-DA62-5A42-8345C4CC84F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27112E6D-D8FF-088C-0C46-B0AB54D9DD1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CE8EDCD1-67FE-43B2-AC07-F5A70461F9C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AF25756-716F-1A4D-0B8F-C68182A3003F}"/>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653EB72-2EAD-E927-F00F-B08F0C1BAEA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104051C-8170-B722-8B21-54864BE26AC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55B4D32-B76E-1F42-B2BC-07DFA79DBC2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156AC5BB-7B89-F9E0-5431-F933842373C3}"/>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2D1781BE-4072-90B6-DC88-2A1B3753B303}"/>
              </a:ext>
            </a:extLst>
          </p:cNvPr>
          <p:cNvGrpSpPr/>
          <p:nvPr/>
        </p:nvGrpSpPr>
        <p:grpSpPr>
          <a:xfrm>
            <a:off x="5946888" y="50056"/>
            <a:ext cx="1754197" cy="1200329"/>
            <a:chOff x="820758" y="1082028"/>
            <a:chExt cx="1015997" cy="1177569"/>
          </a:xfrm>
          <a:solidFill>
            <a:srgbClr val="EE4F27"/>
          </a:solidFill>
        </p:grpSpPr>
        <p:sp>
          <p:nvSpPr>
            <p:cNvPr id="8" name="Oval 7">
              <a:extLst>
                <a:ext uri="{FF2B5EF4-FFF2-40B4-BE49-F238E27FC236}">
                  <a16:creationId xmlns:a16="http://schemas.microsoft.com/office/drawing/2014/main" id="{F203A4B8-1988-0F2D-76F9-52434268BE5A}"/>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BB0B5BB0-3965-476C-D16E-652CE1F29EE1}"/>
                </a:ext>
              </a:extLst>
            </p:cNvPr>
            <p:cNvSpPr txBox="1"/>
            <p:nvPr/>
          </p:nvSpPr>
          <p:spPr>
            <a:xfrm>
              <a:off x="820758" y="1082028"/>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1339862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ED689-C7A3-B350-C1CE-BA5760678B9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3AA437-73F0-93DB-32A4-5FB37BFC3F70}"/>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B0F1FF56-90D6-3C41-AFD8-AD7FB02AC6DA}"/>
              </a:ext>
            </a:extLst>
          </p:cNvPr>
          <p:cNvSpPr txBox="1"/>
          <p:nvPr/>
        </p:nvSpPr>
        <p:spPr>
          <a:xfrm>
            <a:off x="1949056" y="591502"/>
            <a:ext cx="4589244" cy="1138773"/>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Build a Realistic Budget</a:t>
            </a:r>
          </a:p>
        </p:txBody>
      </p:sp>
      <p:sp>
        <p:nvSpPr>
          <p:cNvPr id="10" name="Rectangle 9">
            <a:extLst>
              <a:ext uri="{FF2B5EF4-FFF2-40B4-BE49-F238E27FC236}">
                <a16:creationId xmlns:a16="http://schemas.microsoft.com/office/drawing/2014/main" id="{40FC6D04-2177-D01D-8371-4DDFCE53CC60}"/>
              </a:ext>
            </a:extLst>
          </p:cNvPr>
          <p:cNvSpPr/>
          <p:nvPr/>
        </p:nvSpPr>
        <p:spPr>
          <a:xfrm>
            <a:off x="356853" y="2448134"/>
            <a:ext cx="6845968" cy="772110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1239D33-01DA-89AD-45C5-E0E32FB70286}"/>
              </a:ext>
            </a:extLst>
          </p:cNvPr>
          <p:cNvSpPr txBox="1"/>
          <p:nvPr/>
        </p:nvSpPr>
        <p:spPr>
          <a:xfrm>
            <a:off x="691690" y="2545784"/>
            <a:ext cx="6176294" cy="6586418"/>
          </a:xfrm>
          <a:prstGeom prst="rect">
            <a:avLst/>
          </a:prstGeom>
          <a:noFill/>
        </p:spPr>
        <p:txBody>
          <a:bodyPr wrap="square" rtlCol="0">
            <a:spAutoFit/>
          </a:bodyPr>
          <a:lstStyle/>
          <a:p>
            <a:r>
              <a:rPr lang="en-US" sz="2400" b="1" dirty="0">
                <a:solidFill>
                  <a:srgbClr val="469395"/>
                </a:solidFill>
              </a:rPr>
              <a:t>Discussion Question 2 </a:t>
            </a:r>
          </a:p>
          <a:p>
            <a:r>
              <a:rPr lang="en-US" sz="2400" dirty="0">
                <a:solidFill>
                  <a:schemeClr val="tx1">
                    <a:lumMod val="85000"/>
                    <a:lumOff val="15000"/>
                  </a:schemeClr>
                </a:solidFill>
              </a:rPr>
              <a:t>One-Time Versus Ongoing Costs</a:t>
            </a:r>
          </a:p>
          <a:p>
            <a:endParaRPr lang="en-US" b="1" dirty="0">
              <a:solidFill>
                <a:schemeClr val="tx1">
                  <a:lumMod val="85000"/>
                  <a:lumOff val="15000"/>
                </a:schemeClr>
              </a:solidFill>
            </a:endParaRPr>
          </a:p>
          <a:p>
            <a:pPr marL="285750" indent="-285750">
              <a:buFont typeface="Wingdings" panose="05000000000000000000" pitchFamily="2" charset="2"/>
              <a:buChar char="v"/>
            </a:pPr>
            <a:r>
              <a:rPr lang="en-IE" b="1" i="1" dirty="0">
                <a:solidFill>
                  <a:srgbClr val="469395"/>
                </a:solidFill>
              </a:rPr>
              <a:t>Which of these costs are one-time vs. ongoing? </a:t>
            </a:r>
          </a:p>
          <a:p>
            <a:pPr marL="285750" indent="-285750">
              <a:buFont typeface="Wingdings" panose="05000000000000000000" pitchFamily="2" charset="2"/>
              <a:buChar char="v"/>
            </a:pPr>
            <a:endParaRPr lang="en-IE" sz="1600" dirty="0"/>
          </a:p>
          <a:p>
            <a:r>
              <a:rPr lang="en-US" sz="1600" b="1" i="1" dirty="0">
                <a:solidFill>
                  <a:srgbClr val="469395"/>
                </a:solidFill>
              </a:rPr>
              <a:t>One-time cost </a:t>
            </a:r>
            <a:r>
              <a:rPr lang="en-US" sz="1600" i="1" dirty="0"/>
              <a:t>= Paid once (equipment purchase, development build).</a:t>
            </a:r>
          </a:p>
          <a:p>
            <a:r>
              <a:rPr lang="en-US" sz="1600" b="1" i="1" dirty="0">
                <a:solidFill>
                  <a:srgbClr val="469395"/>
                </a:solidFill>
              </a:rPr>
              <a:t>Ongoing cost </a:t>
            </a:r>
            <a:r>
              <a:rPr lang="en-US" sz="1600" i="1" dirty="0"/>
              <a:t>= Recurring (subscriptions, hosting, maintenance, updates).</a:t>
            </a:r>
          </a:p>
          <a:p>
            <a:endParaRPr lang="en-US" sz="1600" i="1" dirty="0"/>
          </a:p>
          <a:p>
            <a:r>
              <a:rPr lang="en-US" sz="1600" b="1" dirty="0">
                <a:solidFill>
                  <a:srgbClr val="469395"/>
                </a:solidFill>
              </a:rPr>
              <a:t>Why this matters: </a:t>
            </a:r>
            <a:r>
              <a:rPr lang="en-US" sz="1600" dirty="0"/>
              <a:t>Many immersive projects fail not because of upfront cost — but because ongoing costs weren’t planned.</a:t>
            </a:r>
            <a:endParaRPr lang="en-US" sz="1600" i="1" dirty="0"/>
          </a:p>
          <a:p>
            <a:endParaRPr lang="en-US" sz="1600" dirty="0"/>
          </a:p>
          <a:p>
            <a:r>
              <a:rPr lang="en-IE" sz="1600" b="1" dirty="0"/>
              <a:t>Mark them, </a:t>
            </a:r>
            <a:r>
              <a:rPr lang="en-IE" sz="1600" dirty="0"/>
              <a:t>w</a:t>
            </a:r>
            <a:r>
              <a:rPr lang="en-US" sz="1600" dirty="0" err="1"/>
              <a:t>hich</a:t>
            </a:r>
            <a:r>
              <a:rPr lang="en-US" sz="1600" dirty="0"/>
              <a:t> of our listed costs are: One-time, Monthly, Annual</a:t>
            </a:r>
          </a:p>
          <a:p>
            <a:r>
              <a:rPr lang="en-US" sz="1600" dirty="0"/>
              <a:t>Likely to repeat in 2–3 years? Etc.</a:t>
            </a:r>
          </a:p>
          <a:p>
            <a:endParaRPr lang="en-IE" sz="1600" b="1" dirty="0"/>
          </a:p>
          <a:p>
            <a:r>
              <a:rPr lang="en-IE" sz="1600" dirty="0"/>
              <a:t>For example, buying a projector is one-time, but subscribing to an AR platform might be monthly. Annual license renewal = ongoing. </a:t>
            </a:r>
            <a:r>
              <a:rPr lang="en-US" sz="1600" dirty="0"/>
              <a:t>Replacing devices every 3 years = future planned cost</a:t>
            </a:r>
            <a:endParaRPr lang="en-IE" sz="1600" dirty="0"/>
          </a:p>
          <a:p>
            <a:endParaRPr lang="en-IE" sz="1600" dirty="0"/>
          </a:p>
          <a:p>
            <a:r>
              <a:rPr lang="en-IE" sz="1600" dirty="0"/>
              <a:t>Ongoing could include things like yearly updates or replacing devices every few years. </a:t>
            </a:r>
          </a:p>
          <a:p>
            <a:endParaRPr lang="en-IE" sz="1600" dirty="0"/>
          </a:p>
          <a:p>
            <a:r>
              <a:rPr lang="en-IE" sz="1600" dirty="0"/>
              <a:t>Understanding this helps plan for sustainability – ongoing costs need to be budgeted for future years too.)</a:t>
            </a: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AFB87795-E525-0215-FF5B-CF6631295346}"/>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FFD35CDA-3CFA-A564-F223-B1BD36B473FC}"/>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7D2FFF35-A432-6026-5407-8D0B90211660}"/>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35D5B4FC-2756-C126-0AC7-F947C958A06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1D558A65-0693-B86B-E0D0-F2F9495A07B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A63C5AA6-1B5F-0EB1-0EC5-37756DDF3002}"/>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190E8407-5B20-A7CD-6704-11A4500DE142}"/>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7FF6348B-7590-CF2B-83B7-9D67500CCAC1}"/>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A7CB9849-2BCD-4810-022C-7690681A8371}"/>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44CC5570-AC3C-429A-A605-2F5FBEFE260A}"/>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BC4E0DF6-B0E1-5472-69BC-429E33F68605}"/>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49D2A3BA-DD2E-5329-6E1C-1ED0051B9EBD}"/>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02B9150C-E611-AA7C-54EC-E33E2B89F640}"/>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B5C9C4C-CA45-019F-3869-711BD4AA0979}"/>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EAFF40B8-1057-15DC-D39F-166D59411D88}"/>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689F843C-C5FE-9839-C3CE-98F077665C0A}"/>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2162066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E68E8-D3C8-3DE5-07D4-5BA8D7E3FA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EBD76AF-91C7-CCA6-2C84-9F78E7A0406D}"/>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4661AA0-C2E4-75FE-41A4-182016EC1354}"/>
              </a:ext>
            </a:extLst>
          </p:cNvPr>
          <p:cNvSpPr txBox="1"/>
          <p:nvPr/>
        </p:nvSpPr>
        <p:spPr>
          <a:xfrm>
            <a:off x="1949056" y="591502"/>
            <a:ext cx="4589244" cy="1138773"/>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Build a Realistic Budget</a:t>
            </a:r>
          </a:p>
        </p:txBody>
      </p:sp>
      <p:sp>
        <p:nvSpPr>
          <p:cNvPr id="10" name="Rectangle 9">
            <a:extLst>
              <a:ext uri="{FF2B5EF4-FFF2-40B4-BE49-F238E27FC236}">
                <a16:creationId xmlns:a16="http://schemas.microsoft.com/office/drawing/2014/main" id="{AF4CBEB9-5FC1-64FE-C8D2-F9033212C09A}"/>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D6072541-4BA0-C259-FD38-30F2938E3B56}"/>
              </a:ext>
            </a:extLst>
          </p:cNvPr>
          <p:cNvSpPr txBox="1"/>
          <p:nvPr/>
        </p:nvSpPr>
        <p:spPr>
          <a:xfrm>
            <a:off x="691690" y="2545784"/>
            <a:ext cx="6176294" cy="7817525"/>
          </a:xfrm>
          <a:prstGeom prst="rect">
            <a:avLst/>
          </a:prstGeom>
          <a:noFill/>
        </p:spPr>
        <p:txBody>
          <a:bodyPr wrap="square" rtlCol="0">
            <a:spAutoFit/>
          </a:bodyPr>
          <a:lstStyle/>
          <a:p>
            <a:r>
              <a:rPr lang="en-US" sz="2400" b="1" dirty="0">
                <a:solidFill>
                  <a:srgbClr val="469395"/>
                </a:solidFill>
              </a:rPr>
              <a:t>Discussion Question 3 </a:t>
            </a:r>
          </a:p>
          <a:p>
            <a:r>
              <a:rPr lang="en-US" sz="2400" dirty="0">
                <a:solidFill>
                  <a:schemeClr val="tx1">
                    <a:lumMod val="85000"/>
                    <a:lumOff val="15000"/>
                  </a:schemeClr>
                </a:solidFill>
              </a:rPr>
              <a:t>Return on Investment (ROI)</a:t>
            </a:r>
          </a:p>
          <a:p>
            <a:endParaRPr lang="en-IE" b="1" i="1" dirty="0">
              <a:solidFill>
                <a:srgbClr val="469395"/>
              </a:solidFill>
            </a:endParaRPr>
          </a:p>
          <a:p>
            <a:pPr marL="285750" indent="-285750">
              <a:buFont typeface="Wingdings" panose="05000000000000000000" pitchFamily="2" charset="2"/>
              <a:buChar char="v"/>
            </a:pPr>
            <a:r>
              <a:rPr lang="en-IE" b="1" i="1" dirty="0">
                <a:solidFill>
                  <a:srgbClr val="469395"/>
                </a:solidFill>
              </a:rPr>
              <a:t>How might this immersive project generate value or return?</a:t>
            </a:r>
          </a:p>
          <a:p>
            <a:pPr marL="285750" indent="-285750">
              <a:buFont typeface="Wingdings" panose="05000000000000000000" pitchFamily="2" charset="2"/>
              <a:buChar char="v"/>
            </a:pPr>
            <a:r>
              <a:rPr lang="en-US" b="1" i="1" dirty="0">
                <a:solidFill>
                  <a:srgbClr val="469395"/>
                </a:solidFill>
              </a:rPr>
              <a:t>How will this immersive idea create value?</a:t>
            </a:r>
            <a:r>
              <a:rPr lang="en-IE" b="1" i="1" dirty="0">
                <a:solidFill>
                  <a:srgbClr val="469395"/>
                </a:solidFill>
              </a:rPr>
              <a:t> </a:t>
            </a:r>
          </a:p>
          <a:p>
            <a:pPr marL="285750" indent="-285750">
              <a:buFont typeface="Wingdings" panose="05000000000000000000" pitchFamily="2" charset="2"/>
              <a:buChar char="v"/>
            </a:pPr>
            <a:endParaRPr lang="en-IE" sz="1600" b="1" i="1" dirty="0">
              <a:solidFill>
                <a:srgbClr val="469395"/>
              </a:solidFill>
            </a:endParaRPr>
          </a:p>
          <a:p>
            <a:r>
              <a:rPr lang="en-US" sz="1600" b="1" dirty="0">
                <a:solidFill>
                  <a:srgbClr val="469395"/>
                </a:solidFill>
              </a:rPr>
              <a:t>ROI </a:t>
            </a:r>
            <a:r>
              <a:rPr lang="en-US" sz="1600" dirty="0"/>
              <a:t>= What value the project creates compared to what it costs.</a:t>
            </a:r>
          </a:p>
          <a:p>
            <a:endParaRPr lang="en-US" sz="1600" dirty="0"/>
          </a:p>
          <a:p>
            <a:r>
              <a:rPr lang="en-US" sz="1600" dirty="0"/>
              <a:t>Return can be:</a:t>
            </a:r>
          </a:p>
          <a:p>
            <a:pPr marL="285750" indent="-285750">
              <a:buFont typeface="Arial" panose="020B0604020202020204" pitchFamily="34" charset="0"/>
              <a:buChar char="•"/>
            </a:pPr>
            <a:r>
              <a:rPr lang="en-US" sz="1600" dirty="0"/>
              <a:t>Direct financial (ticket sales, price increase)</a:t>
            </a:r>
          </a:p>
          <a:p>
            <a:pPr marL="285750" indent="-285750">
              <a:buFont typeface="Arial" panose="020B0604020202020204" pitchFamily="34" charset="0"/>
              <a:buChar char="•"/>
            </a:pPr>
            <a:r>
              <a:rPr lang="en-US" sz="1600" dirty="0"/>
              <a:t>Indirect financial (off-season bookings)</a:t>
            </a:r>
          </a:p>
          <a:p>
            <a:pPr marL="285750" indent="-285750">
              <a:buFont typeface="Arial" panose="020B0604020202020204" pitchFamily="34" charset="0"/>
              <a:buChar char="•"/>
            </a:pPr>
            <a:r>
              <a:rPr lang="en-US" sz="1600" dirty="0"/>
              <a:t>Strategic (brand relevance, repeat visits)</a:t>
            </a:r>
          </a:p>
          <a:p>
            <a:pPr marL="285750" indent="-285750">
              <a:buFont typeface="Arial" panose="020B0604020202020204" pitchFamily="34" charset="0"/>
              <a:buChar char="•"/>
            </a:pPr>
            <a:r>
              <a:rPr lang="en-US" sz="1600" dirty="0"/>
              <a:t>Operational (reduced printing costs)</a:t>
            </a:r>
          </a:p>
          <a:p>
            <a:endParaRPr lang="en-US" sz="1600" dirty="0"/>
          </a:p>
          <a:p>
            <a:r>
              <a:rPr lang="en-US" sz="1600" b="1" dirty="0">
                <a:solidFill>
                  <a:srgbClr val="469395"/>
                </a:solidFill>
              </a:rPr>
              <a:t>Why this matters: </a:t>
            </a:r>
            <a:r>
              <a:rPr lang="en-IE" sz="1600" dirty="0"/>
              <a:t>It’s important to identify these because it’s part of justifying the expense. Write down at least a couple of expected benefits in monetary or strategic terms.) </a:t>
            </a:r>
            <a:r>
              <a:rPr lang="en-US" sz="1600" b="1" dirty="0">
                <a:solidFill>
                  <a:srgbClr val="469395"/>
                </a:solidFill>
              </a:rPr>
              <a:t> </a:t>
            </a:r>
            <a:r>
              <a:rPr lang="en-US" sz="1600" dirty="0"/>
              <a:t>If you can’t articulate value, you can’t justify investment.</a:t>
            </a:r>
          </a:p>
          <a:p>
            <a:endParaRPr lang="en-US" sz="1600" dirty="0"/>
          </a:p>
          <a:p>
            <a:r>
              <a:rPr lang="en-US" sz="1600" dirty="0">
                <a:solidFill>
                  <a:schemeClr val="tx1">
                    <a:lumMod val="85000"/>
                    <a:lumOff val="15000"/>
                  </a:schemeClr>
                </a:solidFill>
              </a:rPr>
              <a:t>Discuss how the immersive experience creates value (more visitors, higher engagement, new income streams). </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Focus on purpose-driven features: </a:t>
            </a:r>
            <a:r>
              <a:rPr lang="en-US" sz="1600" dirty="0">
                <a:solidFill>
                  <a:schemeClr val="tx1">
                    <a:lumMod val="85000"/>
                    <a:lumOff val="15000"/>
                  </a:schemeClr>
                </a:solidFill>
              </a:rPr>
              <a:t>spend money only on elements that solve real needs or audience interests</a:t>
            </a:r>
          </a:p>
          <a:p>
            <a:pPr marL="285750" indent="-285750">
              <a:buFont typeface="Wingdings" panose="05000000000000000000" pitchFamily="2" charset="2"/>
              <a:buChar char="v"/>
            </a:pPr>
            <a:r>
              <a:rPr lang="en-US" sz="1600" dirty="0">
                <a:solidFill>
                  <a:schemeClr val="tx1">
                    <a:lumMod val="85000"/>
                    <a:lumOff val="15000"/>
                  </a:schemeClr>
                </a:solidFill>
              </a:rPr>
              <a:t>Using this </a:t>
            </a:r>
            <a:r>
              <a:rPr lang="en-US" sz="1600" b="1" dirty="0">
                <a:solidFill>
                  <a:schemeClr val="tx1">
                    <a:lumMod val="85000"/>
                    <a:lumOff val="15000"/>
                  </a:schemeClr>
                </a:solidFill>
              </a:rPr>
              <a:t>audience-centric approach </a:t>
            </a:r>
            <a:r>
              <a:rPr lang="en-US" sz="1600" dirty="0">
                <a:solidFill>
                  <a:schemeClr val="tx1">
                    <a:lumMod val="85000"/>
                    <a:lumOff val="15000"/>
                  </a:schemeClr>
                </a:solidFill>
              </a:rPr>
              <a:t>(e.g. interactive maps if visitors get lost, or themed storytelling that connects with your audience) helps justify costs</a:t>
            </a:r>
          </a:p>
          <a:p>
            <a:pPr marL="285750" indent="-285750">
              <a:buFont typeface="Wingdings" panose="05000000000000000000" pitchFamily="2" charset="2"/>
              <a:buChar char="v"/>
            </a:pPr>
            <a:r>
              <a:rPr lang="en-US" sz="1600" b="1" dirty="0">
                <a:solidFill>
                  <a:schemeClr val="tx1">
                    <a:lumMod val="85000"/>
                    <a:lumOff val="15000"/>
                  </a:schemeClr>
                </a:solidFill>
              </a:rPr>
              <a:t>Track simple metrics </a:t>
            </a:r>
            <a:r>
              <a:rPr lang="en-US" sz="1600" dirty="0">
                <a:solidFill>
                  <a:schemeClr val="tx1">
                    <a:lumMod val="85000"/>
                    <a:lumOff val="15000"/>
                  </a:schemeClr>
                </a:solidFill>
              </a:rPr>
              <a:t>(visitor count, time on experience, satisfaction) later to measure return on investment.</a:t>
            </a:r>
          </a:p>
          <a:p>
            <a:endParaRPr lang="en-US" sz="1600" dirty="0"/>
          </a:p>
        </p:txBody>
      </p:sp>
      <p:grpSp>
        <p:nvGrpSpPr>
          <p:cNvPr id="33" name="Group 32">
            <a:extLst>
              <a:ext uri="{FF2B5EF4-FFF2-40B4-BE49-F238E27FC236}">
                <a16:creationId xmlns:a16="http://schemas.microsoft.com/office/drawing/2014/main" id="{F9039B9E-1E11-3B67-74CD-9F970CA4DA78}"/>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90465E4-77F5-2E2E-9877-AD5015C9E4C1}"/>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E9444C1-928C-6756-69A8-84F21FDDDB7E}"/>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22B78AAC-A579-17E2-C7B9-D75453D15BAA}"/>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3FC3ACCA-3BF6-A43D-60F1-11063FF81CCF}"/>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9E6880CF-2741-7F45-7A2C-408B62B2BA17}"/>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6A185850-5352-03DD-D904-7BC7217FFA18}"/>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F68D1A95-E923-8122-3F3F-9F5333256F60}"/>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C82A7095-9FD9-32CD-0BBB-E45F31C9B88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FC52D17A-3134-C102-1D18-072898804804}"/>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FDC4A51B-B270-01D3-F58B-76ABE4D5CD01}"/>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CA5F3FD5-E56A-3EC2-648F-E4504BD2A522}"/>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A5FB1999-3BAA-5012-CDDA-157C243C156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0367F47-60BE-991D-CFCA-788227E97539}"/>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B5EFA5B2-D644-C49B-C70D-811B1B101F34}"/>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4122E52E-0084-88B1-C4CF-F2C33B930371}"/>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1697813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AC27-5D11-DA3A-F337-6431EF06AF4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9F9CD1E-C00D-0C4B-CD75-2D879777FDAC}"/>
              </a:ext>
            </a:extLst>
          </p:cNvPr>
          <p:cNvSpPr/>
          <p:nvPr/>
        </p:nvSpPr>
        <p:spPr>
          <a:xfrm>
            <a:off x="356853" y="346716"/>
            <a:ext cx="6845968" cy="5171768"/>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69AE7E3-8EC0-D9D7-1C80-7C8683032BF3}"/>
              </a:ext>
            </a:extLst>
          </p:cNvPr>
          <p:cNvSpPr txBox="1"/>
          <p:nvPr/>
        </p:nvSpPr>
        <p:spPr>
          <a:xfrm>
            <a:off x="691690" y="472076"/>
            <a:ext cx="6176294" cy="4278094"/>
          </a:xfrm>
          <a:prstGeom prst="rect">
            <a:avLst/>
          </a:prstGeom>
          <a:noFill/>
        </p:spPr>
        <p:txBody>
          <a:bodyPr wrap="square" rtlCol="0">
            <a:spAutoFit/>
          </a:bodyPr>
          <a:lstStyle/>
          <a:p>
            <a:endParaRPr lang="en-IE" sz="1600" b="1" dirty="0"/>
          </a:p>
          <a:p>
            <a:r>
              <a:rPr lang="en-IE" sz="1600" b="1" dirty="0">
                <a:solidFill>
                  <a:srgbClr val="469395"/>
                </a:solidFill>
              </a:rPr>
              <a:t>Discuss in concrete terms: </a:t>
            </a:r>
          </a:p>
          <a:p>
            <a:endParaRPr lang="en-IE" sz="1600" b="1" dirty="0"/>
          </a:p>
          <a:p>
            <a:pPr marL="285750" indent="-285750">
              <a:buFont typeface="Arial" panose="020B0604020202020204" pitchFamily="34" charset="0"/>
              <a:buChar char="•"/>
            </a:pPr>
            <a:r>
              <a:rPr lang="en-IE" sz="1600" i="1" dirty="0"/>
              <a:t>Will we sell more tickets? </a:t>
            </a:r>
            <a:r>
              <a:rPr lang="en-IE" sz="1600" dirty="0"/>
              <a:t>e.g., </a:t>
            </a:r>
            <a:r>
              <a:rPr lang="en-US" sz="1600" dirty="0"/>
              <a:t>+500 visitors × €10 = €5,000 extra revenue</a:t>
            </a:r>
          </a:p>
          <a:p>
            <a:pPr marL="285750" indent="-285750">
              <a:buFont typeface="Arial" panose="020B0604020202020204" pitchFamily="34" charset="0"/>
              <a:buChar char="•"/>
            </a:pPr>
            <a:r>
              <a:rPr lang="en-IE" sz="1600" dirty="0"/>
              <a:t>Reduce printing costs? e.g., </a:t>
            </a:r>
            <a:r>
              <a:rPr lang="en-US" sz="1600" dirty="0"/>
              <a:t>1,000 fewer brochures printed = €200 saved</a:t>
            </a:r>
            <a:endParaRPr lang="en-IE" sz="1600" dirty="0"/>
          </a:p>
          <a:p>
            <a:pPr marL="285750" indent="-285750">
              <a:buFont typeface="Arial" panose="020B0604020202020204" pitchFamily="34" charset="0"/>
              <a:buChar char="•"/>
            </a:pPr>
            <a:r>
              <a:rPr lang="en-IE" sz="1600" dirty="0"/>
              <a:t>Increase prices? </a:t>
            </a:r>
          </a:p>
          <a:p>
            <a:pPr marL="285750" indent="-285750">
              <a:buFont typeface="Arial" panose="020B0604020202020204" pitchFamily="34" charset="0"/>
              <a:buChar char="•"/>
            </a:pPr>
            <a:r>
              <a:rPr lang="en-IE" sz="1600" dirty="0"/>
              <a:t>Attract off-season business?</a:t>
            </a:r>
          </a:p>
          <a:p>
            <a:pPr marL="285750" indent="-285750">
              <a:buFont typeface="Arial" panose="020B0604020202020204" pitchFamily="34" charset="0"/>
              <a:buChar char="•"/>
            </a:pPr>
            <a:r>
              <a:rPr lang="en-IE" sz="1600" dirty="0"/>
              <a:t>Or maybe indirect returns like higher customer satisfaction leading to repeat visits or good reviews.  e.g., </a:t>
            </a:r>
            <a:r>
              <a:rPr lang="en-US" sz="1600" dirty="0"/>
              <a:t>Higher TripAdvisor rating → stronger long-term positioning</a:t>
            </a:r>
            <a:endParaRPr lang="en-IE" sz="1600" dirty="0"/>
          </a:p>
          <a:p>
            <a:pPr marL="285750" indent="-285750">
              <a:buFont typeface="Arial" panose="020B0604020202020204" pitchFamily="34" charset="0"/>
              <a:buChar char="•"/>
            </a:pPr>
            <a:r>
              <a:rPr lang="en-IE" sz="1600" dirty="0"/>
              <a:t>Gain sponsorship? </a:t>
            </a:r>
            <a:endParaRPr lang="en-IE" sz="1600" dirty="0">
              <a:solidFill>
                <a:schemeClr val="tx1">
                  <a:lumMod val="75000"/>
                  <a:lumOff val="25000"/>
                </a:schemeClr>
              </a:solidFill>
            </a:endParaRPr>
          </a:p>
          <a:p>
            <a:endParaRPr lang="en-US" sz="1600" dirty="0">
              <a:solidFill>
                <a:srgbClr val="75504C"/>
              </a:solidFill>
            </a:endParaRPr>
          </a:p>
          <a:p>
            <a:r>
              <a:rPr lang="en-IE" sz="1600" dirty="0">
                <a:solidFill>
                  <a:schemeClr val="tx1">
                    <a:lumMod val="75000"/>
                    <a:lumOff val="25000"/>
                  </a:schemeClr>
                </a:solidFill>
                <a:hlinkClick r:id="rId2"/>
              </a:rPr>
              <a:t>https://chameleon-interactive.com/2024/12/17/planning-your-budget-how-to-invest-wisely-in-immersive-event-technology-solutions/#:~:text=,expand%20based%20on%20proven%20value</a:t>
            </a:r>
            <a:r>
              <a:rPr lang="en-IE" sz="1600" dirty="0">
                <a:solidFill>
                  <a:schemeClr val="tx1">
                    <a:lumMod val="75000"/>
                    <a:lumOff val="25000"/>
                  </a:schemeClr>
                </a:solidFill>
              </a:rPr>
              <a:t> </a:t>
            </a:r>
          </a:p>
        </p:txBody>
      </p:sp>
      <p:sp>
        <p:nvSpPr>
          <p:cNvPr id="2" name="Text Placeholder 32">
            <a:extLst>
              <a:ext uri="{FF2B5EF4-FFF2-40B4-BE49-F238E27FC236}">
                <a16:creationId xmlns:a16="http://schemas.microsoft.com/office/drawing/2014/main" id="{4249AC4E-DA76-BE39-4BB2-C8C777B03049}"/>
              </a:ext>
            </a:extLst>
          </p:cNvPr>
          <p:cNvSpPr txBox="1">
            <a:spLocks/>
          </p:cNvSpPr>
          <p:nvPr/>
        </p:nvSpPr>
        <p:spPr>
          <a:xfrm>
            <a:off x="1048544" y="6039185"/>
            <a:ext cx="6511131" cy="671785"/>
          </a:xfrm>
          <a:prstGeom prst="rect">
            <a:avLst/>
          </a:prstGeom>
          <a:solidFill>
            <a:srgbClr val="C77362"/>
          </a:solidFill>
        </p:spPr>
        <p:txBody>
          <a:bodyPr anchor="ctr">
            <a:noAutofit/>
          </a:bodyPr>
          <a:lstStyle>
            <a:lvl1pPr marL="407988"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lnSpc>
                <a:spcPct val="100000"/>
              </a:lnSpc>
            </a:pPr>
            <a:r>
              <a:rPr lang="en-US" sz="2000" b="0" dirty="0"/>
              <a:t>Go to </a:t>
            </a:r>
            <a:r>
              <a:rPr lang="en-US" sz="2000" dirty="0"/>
              <a:t>Implementation Clinic 03 </a:t>
            </a:r>
            <a:r>
              <a:rPr lang="en-US" sz="2000" b="0" dirty="0"/>
              <a:t>to learn how to apply these ideas in practice.</a:t>
            </a:r>
          </a:p>
        </p:txBody>
      </p:sp>
      <p:pic>
        <p:nvPicPr>
          <p:cNvPr id="3" name="Graphic 2" descr="Bullseye with solid fill">
            <a:extLst>
              <a:ext uri="{FF2B5EF4-FFF2-40B4-BE49-F238E27FC236}">
                <a16:creationId xmlns:a16="http://schemas.microsoft.com/office/drawing/2014/main" id="{8382AD5A-2428-9514-2AE8-F66203AF83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5804" y="6041714"/>
            <a:ext cx="635570" cy="635570"/>
          </a:xfrm>
          <a:prstGeom prst="rect">
            <a:avLst/>
          </a:prstGeom>
        </p:spPr>
      </p:pic>
    </p:spTree>
    <p:extLst>
      <p:ext uri="{BB962C8B-B14F-4D97-AF65-F5344CB8AC3E}">
        <p14:creationId xmlns:p14="http://schemas.microsoft.com/office/powerpoint/2010/main" val="4194152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BE637-99E5-9B5E-AA60-A136E73503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ED91E5-FB9C-CE3A-3F1C-DBE58AEABB42}"/>
              </a:ext>
            </a:extLst>
          </p:cNvPr>
          <p:cNvSpPr/>
          <p:nvPr/>
        </p:nvSpPr>
        <p:spPr>
          <a:xfrm>
            <a:off x="356853" y="268958"/>
            <a:ext cx="6845968" cy="174777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6D732A5-C58B-CE3E-86BE-E3F34416188F}"/>
              </a:ext>
            </a:extLst>
          </p:cNvPr>
          <p:cNvSpPr txBox="1"/>
          <p:nvPr/>
        </p:nvSpPr>
        <p:spPr>
          <a:xfrm>
            <a:off x="1949056" y="770488"/>
            <a:ext cx="4589244" cy="1138773"/>
          </a:xfrm>
          <a:prstGeom prst="rect">
            <a:avLst/>
          </a:prstGeom>
          <a:noFill/>
        </p:spPr>
        <p:txBody>
          <a:bodyPr wrap="square" rtlCol="0">
            <a:spAutoFit/>
          </a:bodyPr>
          <a:lstStyle/>
          <a:p>
            <a:r>
              <a:rPr lang="en-US" sz="3600" b="1" dirty="0">
                <a:solidFill>
                  <a:schemeClr val="tx1">
                    <a:lumMod val="75000"/>
                    <a:lumOff val="25000"/>
                  </a:schemeClr>
                </a:solidFill>
              </a:rPr>
              <a:t>Workshop Topic</a:t>
            </a:r>
          </a:p>
          <a:p>
            <a:r>
              <a:rPr lang="en-US" sz="3200" b="1" dirty="0">
                <a:solidFill>
                  <a:srgbClr val="C77362"/>
                </a:solidFill>
              </a:rPr>
              <a:t>Identifying Costs Drivers</a:t>
            </a:r>
          </a:p>
        </p:txBody>
      </p:sp>
      <p:sp>
        <p:nvSpPr>
          <p:cNvPr id="10" name="Rectangle 9">
            <a:extLst>
              <a:ext uri="{FF2B5EF4-FFF2-40B4-BE49-F238E27FC236}">
                <a16:creationId xmlns:a16="http://schemas.microsoft.com/office/drawing/2014/main" id="{50B08425-C769-758A-0C35-9DEB803735C5}"/>
              </a:ext>
            </a:extLst>
          </p:cNvPr>
          <p:cNvSpPr/>
          <p:nvPr/>
        </p:nvSpPr>
        <p:spPr>
          <a:xfrm>
            <a:off x="356853" y="2035500"/>
            <a:ext cx="6845968" cy="8366993"/>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CDB00B6-D683-DADB-F76C-9A47831D964C}"/>
              </a:ext>
            </a:extLst>
          </p:cNvPr>
          <p:cNvSpPr txBox="1"/>
          <p:nvPr/>
        </p:nvSpPr>
        <p:spPr>
          <a:xfrm>
            <a:off x="691689" y="2113007"/>
            <a:ext cx="6291001" cy="7725192"/>
          </a:xfrm>
          <a:prstGeom prst="rect">
            <a:avLst/>
          </a:prstGeom>
          <a:noFill/>
        </p:spPr>
        <p:txBody>
          <a:bodyPr wrap="square" rtlCol="0">
            <a:spAutoFit/>
          </a:bodyPr>
          <a:lstStyle/>
          <a:p>
            <a:r>
              <a:rPr lang="en-US" sz="2400" b="1" dirty="0">
                <a:solidFill>
                  <a:srgbClr val="C77362"/>
                </a:solidFill>
              </a:rPr>
              <a:t>Discussion Questions</a:t>
            </a:r>
          </a:p>
          <a:p>
            <a:endParaRPr lang="en-US" sz="1600" b="1" dirty="0">
              <a:solidFill>
                <a:schemeClr val="tx1">
                  <a:lumMod val="75000"/>
                  <a:lumOff val="25000"/>
                </a:schemeClr>
              </a:solidFill>
            </a:endParaRPr>
          </a:p>
          <a:p>
            <a:pPr marL="342900" indent="-342900">
              <a:buAutoNum type="arabicPeriod"/>
            </a:pPr>
            <a:r>
              <a:rPr lang="en-US" sz="2400" b="1" dirty="0">
                <a:solidFill>
                  <a:srgbClr val="C77362"/>
                </a:solidFill>
              </a:rPr>
              <a:t>Identify cost drivers.</a:t>
            </a:r>
          </a:p>
          <a:p>
            <a:endParaRPr lang="en-US" sz="1600" b="1" dirty="0">
              <a:solidFill>
                <a:srgbClr val="C77362"/>
              </a:solidFill>
            </a:endParaRPr>
          </a:p>
          <a:p>
            <a:r>
              <a:rPr lang="en-US" b="1" dirty="0">
                <a:solidFill>
                  <a:srgbClr val="75504C"/>
                </a:solidFill>
              </a:rPr>
              <a:t>Definition: </a:t>
            </a:r>
            <a:r>
              <a:rPr lang="en-US" sz="1600" dirty="0">
                <a:solidFill>
                  <a:srgbClr val="75504C"/>
                </a:solidFill>
              </a:rPr>
              <a:t>A </a:t>
            </a:r>
            <a:r>
              <a:rPr lang="en-US" sz="1600" b="1" dirty="0">
                <a:solidFill>
                  <a:srgbClr val="75504C"/>
                </a:solidFill>
              </a:rPr>
              <a:t>cost driver</a:t>
            </a:r>
            <a:r>
              <a:rPr lang="en-US" sz="1600" dirty="0">
                <a:solidFill>
                  <a:srgbClr val="75504C"/>
                </a:solidFill>
              </a:rPr>
              <a:t> is anything that makes your project more expensive. It is the reason costs increase. If something causes the budget to grow, it is a cost driver. A </a:t>
            </a:r>
            <a:r>
              <a:rPr lang="en-US" sz="1600" b="1" dirty="0">
                <a:solidFill>
                  <a:srgbClr val="75504C"/>
                </a:solidFill>
              </a:rPr>
              <a:t>cost driver</a:t>
            </a:r>
            <a:r>
              <a:rPr lang="en-US" sz="1600" dirty="0">
                <a:solidFill>
                  <a:srgbClr val="75504C"/>
                </a:solidFill>
              </a:rPr>
              <a:t> is a specific decision, feature, or design choice that directly increases the total cost of your project. It is not just “something expensive.”</a:t>
            </a:r>
          </a:p>
          <a:p>
            <a:endParaRPr lang="en-US" sz="1600" b="1" dirty="0">
              <a:solidFill>
                <a:srgbClr val="C77362"/>
              </a:solidFill>
            </a:endParaRPr>
          </a:p>
          <a:p>
            <a:pPr marL="285750" indent="-285750">
              <a:buFont typeface="Wingdings" panose="05000000000000000000" pitchFamily="2" charset="2"/>
              <a:buChar char="v"/>
            </a:pPr>
            <a:r>
              <a:rPr lang="en-US" dirty="0">
                <a:solidFill>
                  <a:srgbClr val="75504C"/>
                </a:solidFill>
              </a:rPr>
              <a:t>What are the </a:t>
            </a:r>
            <a:r>
              <a:rPr lang="en-US" b="1" i="1" dirty="0">
                <a:solidFill>
                  <a:srgbClr val="75504C"/>
                </a:solidFill>
              </a:rPr>
              <a:t>3 biggest cost drivers </a:t>
            </a:r>
            <a:r>
              <a:rPr lang="en-US" dirty="0">
                <a:solidFill>
                  <a:srgbClr val="75504C"/>
                </a:solidFill>
              </a:rPr>
              <a:t>in your immersive idea?</a:t>
            </a:r>
          </a:p>
          <a:p>
            <a:pPr marL="285750" indent="-285750">
              <a:buFont typeface="Wingdings" panose="05000000000000000000" pitchFamily="2" charset="2"/>
              <a:buChar char="v"/>
            </a:pPr>
            <a:r>
              <a:rPr lang="en-US" dirty="0">
                <a:solidFill>
                  <a:srgbClr val="75504C"/>
                </a:solidFill>
              </a:rPr>
              <a:t>Which decisions in your project would </a:t>
            </a:r>
            <a:r>
              <a:rPr lang="en-US" b="1" dirty="0">
                <a:solidFill>
                  <a:srgbClr val="75504C"/>
                </a:solidFill>
              </a:rPr>
              <a:t>cause costs to multiply </a:t>
            </a:r>
            <a:r>
              <a:rPr lang="en-US" dirty="0">
                <a:solidFill>
                  <a:srgbClr val="75504C"/>
                </a:solidFill>
              </a:rPr>
              <a:t>rather than just increase slightly?</a:t>
            </a:r>
          </a:p>
          <a:p>
            <a:pPr marL="285750" indent="-285750">
              <a:buFont typeface="Wingdings" panose="05000000000000000000" pitchFamily="2" charset="2"/>
              <a:buChar char="v"/>
            </a:pPr>
            <a:r>
              <a:rPr lang="en-US" dirty="0">
                <a:solidFill>
                  <a:srgbClr val="75504C"/>
                </a:solidFill>
              </a:rPr>
              <a:t>If your </a:t>
            </a:r>
            <a:r>
              <a:rPr lang="en-US" b="1" dirty="0">
                <a:solidFill>
                  <a:srgbClr val="75504C"/>
                </a:solidFill>
              </a:rPr>
              <a:t>budget had to be cut by 40%, which features would you remove first?</a:t>
            </a:r>
          </a:p>
          <a:p>
            <a:pPr marL="285750" indent="-285750">
              <a:buFont typeface="Wingdings" panose="05000000000000000000" pitchFamily="2" charset="2"/>
              <a:buChar char="v"/>
            </a:pPr>
            <a:endParaRPr lang="en-US" sz="1600" b="1" dirty="0">
              <a:solidFill>
                <a:srgbClr val="75504C"/>
              </a:solidFill>
            </a:endParaRPr>
          </a:p>
          <a:p>
            <a:r>
              <a:rPr lang="en-US" sz="1600" b="1" dirty="0">
                <a:solidFill>
                  <a:srgbClr val="75504C"/>
                </a:solidFill>
              </a:rPr>
              <a:t>That shifts thinking to strategic </a:t>
            </a:r>
            <a:r>
              <a:rPr lang="en-US" sz="1600" b="1" dirty="0" err="1">
                <a:solidFill>
                  <a:srgbClr val="75504C"/>
                </a:solidFill>
              </a:rPr>
              <a:t>prioritisation</a:t>
            </a:r>
            <a:r>
              <a:rPr lang="en-US" sz="1600" b="1" dirty="0">
                <a:solidFill>
                  <a:srgbClr val="75504C"/>
                </a:solidFill>
              </a:rPr>
              <a:t>.</a:t>
            </a:r>
          </a:p>
          <a:p>
            <a:endParaRPr lang="en-US" b="1" dirty="0">
              <a:solidFill>
                <a:srgbClr val="75504C"/>
              </a:solidFill>
            </a:endParaRPr>
          </a:p>
          <a:p>
            <a:r>
              <a:rPr lang="en-US" sz="1600" b="1" dirty="0">
                <a:solidFill>
                  <a:srgbClr val="75504C"/>
                </a:solidFill>
              </a:rPr>
              <a:t>Examples of Immersive Tourism Cost Drivers for an AR literary trail:</a:t>
            </a:r>
          </a:p>
          <a:p>
            <a:pPr marL="285750" indent="-285750">
              <a:buFont typeface="Arial" panose="020B0604020202020204" pitchFamily="34" charset="0"/>
              <a:buChar char="•"/>
            </a:pPr>
            <a:r>
              <a:rPr lang="en-US" sz="1600" dirty="0">
                <a:solidFill>
                  <a:srgbClr val="75504C"/>
                </a:solidFill>
              </a:rPr>
              <a:t>Number of locations (1 stop vs 10 stops)</a:t>
            </a:r>
          </a:p>
          <a:p>
            <a:pPr marL="285750" indent="-285750">
              <a:buFont typeface="Arial" panose="020B0604020202020204" pitchFamily="34" charset="0"/>
              <a:buChar char="•"/>
            </a:pPr>
            <a:r>
              <a:rPr lang="en-US" sz="1600" dirty="0">
                <a:solidFill>
                  <a:srgbClr val="75504C"/>
                </a:solidFill>
              </a:rPr>
              <a:t>Level of animation (simple overlay vs full 3D reconstruction)</a:t>
            </a:r>
          </a:p>
          <a:p>
            <a:pPr marL="285750" indent="-285750">
              <a:buFont typeface="Arial" panose="020B0604020202020204" pitchFamily="34" charset="0"/>
              <a:buChar char="•"/>
            </a:pPr>
            <a:r>
              <a:rPr lang="en-US" sz="1600" dirty="0">
                <a:solidFill>
                  <a:srgbClr val="75504C"/>
                </a:solidFill>
              </a:rPr>
              <a:t>Custom app vs using existing platform</a:t>
            </a:r>
          </a:p>
          <a:p>
            <a:pPr marL="285750" indent="-285750">
              <a:buFont typeface="Arial" panose="020B0604020202020204" pitchFamily="34" charset="0"/>
              <a:buChar char="•"/>
            </a:pPr>
            <a:r>
              <a:rPr lang="en-US" sz="1600" dirty="0">
                <a:solidFill>
                  <a:srgbClr val="75504C"/>
                </a:solidFill>
              </a:rPr>
              <a:t>Multilingual content</a:t>
            </a:r>
          </a:p>
          <a:p>
            <a:pPr marL="285750" indent="-285750">
              <a:buFont typeface="Arial" panose="020B0604020202020204" pitchFamily="34" charset="0"/>
              <a:buChar char="•"/>
            </a:pPr>
            <a:r>
              <a:rPr lang="en-US" sz="1600" dirty="0">
                <a:solidFill>
                  <a:srgbClr val="75504C"/>
                </a:solidFill>
              </a:rPr>
              <a:t>Professional actors vs volunteer voices</a:t>
            </a:r>
          </a:p>
          <a:p>
            <a:pPr marL="285750" indent="-285750">
              <a:buFont typeface="Arial" panose="020B0604020202020204" pitchFamily="34" charset="0"/>
              <a:buChar char="•"/>
            </a:pPr>
            <a:r>
              <a:rPr lang="en-US" sz="1600" dirty="0">
                <a:solidFill>
                  <a:srgbClr val="75504C"/>
                </a:solidFill>
              </a:rPr>
              <a:t>High-end VR headsets vs smartphones</a:t>
            </a:r>
          </a:p>
          <a:p>
            <a:pPr marL="285750" indent="-285750">
              <a:buFont typeface="Arial" panose="020B0604020202020204" pitchFamily="34" charset="0"/>
              <a:buChar char="•"/>
            </a:pPr>
            <a:endParaRPr lang="en-US" sz="1600" dirty="0">
              <a:solidFill>
                <a:srgbClr val="75504C"/>
              </a:solidFill>
            </a:endParaRPr>
          </a:p>
          <a:p>
            <a:r>
              <a:rPr lang="en-US" sz="1600" dirty="0">
                <a:solidFill>
                  <a:srgbClr val="75504C"/>
                </a:solidFill>
              </a:rPr>
              <a:t>The more complex the experience → the stronger the cost drivers.</a:t>
            </a:r>
          </a:p>
          <a:p>
            <a:endParaRPr lang="en-US" sz="1600" b="1" dirty="0">
              <a:solidFill>
                <a:srgbClr val="75504C"/>
              </a:solidFill>
            </a:endParaRP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7DA7CB0C-51FF-CEA1-6480-C7A22CBF10A4}"/>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D51D477B-56C4-519A-F48D-126D0793315F}"/>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036C93D-3A76-2248-F449-856469B0BD6C}"/>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45CC52B3-8A18-0EE3-5A40-3339F0E2F5E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01D9CF47-5567-981C-8259-A86727C76F1B}"/>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F7DCD0FC-0383-5A51-E66F-1E1381122BD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B66DDBF8-1391-AC38-AE06-190A864AFA6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7926E-E151-21D6-88F0-B88ACB9990C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E80AF99-1D79-9868-E290-9137D922F66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088E7E2-2CC8-B814-7979-D9FE57F6E19A}"/>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67D83875-4C62-6BA8-D13B-7C624CECD7E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062E59B6-3146-20BF-738F-8CBE3DFDF36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84D7A210-9CBD-58B3-2FBF-FC400E4D2B53}"/>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C50F3F89-A1D3-1CDD-A629-CB8E547FCE8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AF6E45AC-3687-7E0C-94CD-AE388AC2B159}"/>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BE697928-F051-E881-27A0-DA2CBC5A9D4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0DD63278-D372-8115-A854-910F398DC766}"/>
              </a:ext>
            </a:extLst>
          </p:cNvPr>
          <p:cNvGrpSpPr/>
          <p:nvPr/>
        </p:nvGrpSpPr>
        <p:grpSpPr>
          <a:xfrm>
            <a:off x="5993462" y="-18896"/>
            <a:ext cx="1754197" cy="1200329"/>
            <a:chOff x="820758" y="1070301"/>
            <a:chExt cx="1015997" cy="1177569"/>
          </a:xfrm>
          <a:solidFill>
            <a:srgbClr val="EE4F27"/>
          </a:solidFill>
        </p:grpSpPr>
        <p:sp>
          <p:nvSpPr>
            <p:cNvPr id="5" name="Oval 4">
              <a:extLst>
                <a:ext uri="{FF2B5EF4-FFF2-40B4-BE49-F238E27FC236}">
                  <a16:creationId xmlns:a16="http://schemas.microsoft.com/office/drawing/2014/main" id="{2CAAF205-3932-B8C0-85DF-A2C34F0DCDDB}"/>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F5AEE39E-5650-1479-F512-43903DEDBA94}"/>
                </a:ext>
              </a:extLst>
            </p:cNvPr>
            <p:cNvSpPr txBox="1"/>
            <p:nvPr/>
          </p:nvSpPr>
          <p:spPr>
            <a:xfrm>
              <a:off x="820758" y="1070301"/>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2</a:t>
              </a:r>
            </a:p>
          </p:txBody>
        </p:sp>
      </p:grpSp>
    </p:spTree>
    <p:extLst>
      <p:ext uri="{BB962C8B-B14F-4D97-AF65-F5344CB8AC3E}">
        <p14:creationId xmlns:p14="http://schemas.microsoft.com/office/powerpoint/2010/main" val="745146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72F31-F376-BA65-06B8-E54CF18BE0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E25415-EAB1-3473-E320-FCD436AE0507}"/>
              </a:ext>
            </a:extLst>
          </p:cNvPr>
          <p:cNvSpPr/>
          <p:nvPr/>
        </p:nvSpPr>
        <p:spPr>
          <a:xfrm>
            <a:off x="356853" y="268958"/>
            <a:ext cx="6845968" cy="174777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6F48827D-5181-4A55-6E0F-C0BCA7BEDB0A}"/>
              </a:ext>
            </a:extLst>
          </p:cNvPr>
          <p:cNvSpPr txBox="1"/>
          <p:nvPr/>
        </p:nvSpPr>
        <p:spPr>
          <a:xfrm>
            <a:off x="1949056" y="770488"/>
            <a:ext cx="4589244" cy="1138773"/>
          </a:xfrm>
          <a:prstGeom prst="rect">
            <a:avLst/>
          </a:prstGeom>
          <a:noFill/>
        </p:spPr>
        <p:txBody>
          <a:bodyPr wrap="square" rtlCol="0">
            <a:spAutoFit/>
          </a:bodyPr>
          <a:lstStyle/>
          <a:p>
            <a:r>
              <a:rPr lang="en-US" sz="3600" b="1" dirty="0">
                <a:solidFill>
                  <a:schemeClr val="tx1">
                    <a:lumMod val="75000"/>
                    <a:lumOff val="25000"/>
                  </a:schemeClr>
                </a:solidFill>
              </a:rPr>
              <a:t>Workshop Topic</a:t>
            </a:r>
          </a:p>
          <a:p>
            <a:r>
              <a:rPr lang="en-US" sz="3200" b="1" dirty="0">
                <a:solidFill>
                  <a:srgbClr val="C77362"/>
                </a:solidFill>
              </a:rPr>
              <a:t>Identifying Costs Drivers</a:t>
            </a:r>
          </a:p>
        </p:txBody>
      </p:sp>
      <p:sp>
        <p:nvSpPr>
          <p:cNvPr id="10" name="Rectangle 9">
            <a:extLst>
              <a:ext uri="{FF2B5EF4-FFF2-40B4-BE49-F238E27FC236}">
                <a16:creationId xmlns:a16="http://schemas.microsoft.com/office/drawing/2014/main" id="{7EC280FA-C00C-6F79-6EC0-C4EB9883D13F}"/>
              </a:ext>
            </a:extLst>
          </p:cNvPr>
          <p:cNvSpPr/>
          <p:nvPr/>
        </p:nvSpPr>
        <p:spPr>
          <a:xfrm>
            <a:off x="356853" y="2035501"/>
            <a:ext cx="6845968" cy="3700282"/>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4C69584E-F348-9BA9-3220-8978690A8CB1}"/>
              </a:ext>
            </a:extLst>
          </p:cNvPr>
          <p:cNvSpPr txBox="1"/>
          <p:nvPr/>
        </p:nvSpPr>
        <p:spPr>
          <a:xfrm>
            <a:off x="691689" y="2113007"/>
            <a:ext cx="6291001" cy="3908762"/>
          </a:xfrm>
          <a:prstGeom prst="rect">
            <a:avLst/>
          </a:prstGeom>
          <a:noFill/>
        </p:spPr>
        <p:txBody>
          <a:bodyPr wrap="square" rtlCol="0">
            <a:spAutoFit/>
          </a:bodyPr>
          <a:lstStyle/>
          <a:p>
            <a:r>
              <a:rPr lang="en-US" b="1" dirty="0">
                <a:solidFill>
                  <a:srgbClr val="75504C"/>
                </a:solidFill>
              </a:rPr>
              <a:t>How to identify Cost Drivers: </a:t>
            </a:r>
          </a:p>
          <a:p>
            <a:pPr marL="342900" indent="-342900">
              <a:buFont typeface="+mj-lt"/>
              <a:buAutoNum type="arabicPeriod"/>
            </a:pPr>
            <a:r>
              <a:rPr lang="en-US" sz="1600" dirty="0">
                <a:solidFill>
                  <a:srgbClr val="75504C"/>
                </a:solidFill>
              </a:rPr>
              <a:t>Look at your project on 3 levels (basic, medium, premium). </a:t>
            </a:r>
          </a:p>
          <a:p>
            <a:pPr marL="342900" indent="-342900">
              <a:buFont typeface="+mj-lt"/>
              <a:buAutoNum type="arabicPeriod"/>
            </a:pPr>
            <a:r>
              <a:rPr lang="en-US" sz="1600" dirty="0">
                <a:solidFill>
                  <a:srgbClr val="75504C"/>
                </a:solidFill>
              </a:rPr>
              <a:t>Construct your budgets for each level. Budgets must cover all possible expenses – both obvious and hidden. Beyond the main attraction itself, hardware (e.g. AR/VR headsets, displays, sensors), software and content creation (e.g. custom 3D assets, animations), system integration, on-site staffing/support, venue logistics (internet, lighting, space), marketing, insurance, etc. </a:t>
            </a:r>
            <a:r>
              <a:rPr lang="en-US" sz="1600" b="1" dirty="0">
                <a:solidFill>
                  <a:srgbClr val="75504C"/>
                </a:solidFill>
              </a:rPr>
              <a:t>These factors will vary by project scale and sophistication.</a:t>
            </a:r>
            <a:endParaRPr lang="en-US" sz="1400" dirty="0">
              <a:solidFill>
                <a:schemeClr val="tx1">
                  <a:lumMod val="75000"/>
                  <a:lumOff val="25000"/>
                </a:schemeClr>
              </a:solidFill>
            </a:endParaRPr>
          </a:p>
          <a:p>
            <a:pPr marL="342900" indent="-342900">
              <a:buFont typeface="+mj-lt"/>
              <a:buAutoNum type="arabicPeriod"/>
            </a:pPr>
            <a:r>
              <a:rPr lang="en-US" sz="1600" dirty="0">
                <a:solidFill>
                  <a:srgbClr val="75504C"/>
                </a:solidFill>
              </a:rPr>
              <a:t>For each level, ask yourself – What changed? What Caused Costs to Rise? </a:t>
            </a:r>
          </a:p>
          <a:p>
            <a:pPr marL="342900" indent="-342900">
              <a:buFont typeface="+mj-lt"/>
              <a:buAutoNum type="arabicPeriod"/>
            </a:pPr>
            <a:r>
              <a:rPr lang="en-US" sz="1600" dirty="0">
                <a:solidFill>
                  <a:srgbClr val="75504C"/>
                </a:solidFill>
              </a:rPr>
              <a:t>Now ask yourself if your budget was cut. </a:t>
            </a:r>
            <a:r>
              <a:rPr lang="en-IE" sz="1600" dirty="0">
                <a:solidFill>
                  <a:srgbClr val="75504C"/>
                </a:solidFill>
              </a:rPr>
              <a:t>This creates financial realism</a:t>
            </a:r>
            <a:r>
              <a:rPr lang="en-IE" sz="1600" dirty="0"/>
              <a:t>. </a:t>
            </a:r>
            <a:r>
              <a:rPr lang="en-US" sz="1600" dirty="0">
                <a:solidFill>
                  <a:srgbClr val="75504C"/>
                </a:solidFill>
              </a:rPr>
              <a:t>– What is the hardest to remove? What are ‘nice to have’? </a:t>
            </a:r>
          </a:p>
          <a:p>
            <a:pPr marL="342900" indent="-342900">
              <a:buFont typeface="+mj-lt"/>
              <a:buAutoNum type="arabicPeriod"/>
            </a:pPr>
            <a:endParaRPr lang="en-US" sz="1600" dirty="0">
              <a:solidFill>
                <a:srgbClr val="75504C"/>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E36F1D18-033B-3205-8D35-CC8277CE3F5C}"/>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FC6E6B08-FF42-16B2-92EE-7550396F6458}"/>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9D9D360A-24B0-D3B1-3A27-37E7988C1025}"/>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55BAB5FF-BC50-339B-F3A8-7D7C064D7A2F}"/>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D2118FF0-F12A-E0B2-39F3-A2D004FCBD6B}"/>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9781D62B-7AB9-D5C8-D546-135E178C6BD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E9F6CC8E-87DC-90C7-A191-62F0571D86D4}"/>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BB0A33B-B680-9B21-E210-C348932FA0FB}"/>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2B7B65B3-BE12-FB71-7CDA-665F942F47EB}"/>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02C0A735-5B82-ED9E-9B9F-5189D63C8ACD}"/>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0E7404D9-3803-E19E-AB41-627B7DB079C3}"/>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E9FBCA73-800B-DF7A-E4D2-F449AD59814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711D62A-9AD0-E692-ED0F-ABF2D5E6BFA6}"/>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9BC57DA7-7031-C171-C7E9-31EB318C08BD}"/>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E13424B5-8313-1A81-2F31-A2513A4A777F}"/>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404F5BD4-FD7F-B94A-5C32-5A640EF2D3EA}"/>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4" name="Rectangle 3">
            <a:extLst>
              <a:ext uri="{FF2B5EF4-FFF2-40B4-BE49-F238E27FC236}">
                <a16:creationId xmlns:a16="http://schemas.microsoft.com/office/drawing/2014/main" id="{4D623228-4E99-7365-233A-60D62E60A249}"/>
              </a:ext>
            </a:extLst>
          </p:cNvPr>
          <p:cNvSpPr/>
          <p:nvPr/>
        </p:nvSpPr>
        <p:spPr>
          <a:xfrm>
            <a:off x="356853" y="5713731"/>
            <a:ext cx="6845968" cy="4709124"/>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grpSp>
        <p:nvGrpSpPr>
          <p:cNvPr id="5" name="Graphic 2">
            <a:extLst>
              <a:ext uri="{FF2B5EF4-FFF2-40B4-BE49-F238E27FC236}">
                <a16:creationId xmlns:a16="http://schemas.microsoft.com/office/drawing/2014/main" id="{32928B0A-5249-6456-13D7-2C51A5221914}"/>
              </a:ext>
            </a:extLst>
          </p:cNvPr>
          <p:cNvGrpSpPr/>
          <p:nvPr/>
        </p:nvGrpSpPr>
        <p:grpSpPr>
          <a:xfrm>
            <a:off x="581087" y="5993149"/>
            <a:ext cx="862842" cy="1010542"/>
            <a:chOff x="-2478450" y="6659762"/>
            <a:chExt cx="1055890" cy="1330292"/>
          </a:xfrm>
          <a:solidFill>
            <a:srgbClr val="DFDECB"/>
          </a:solidFill>
        </p:grpSpPr>
        <p:grpSp>
          <p:nvGrpSpPr>
            <p:cNvPr id="6" name="Graphic 2">
              <a:extLst>
                <a:ext uri="{FF2B5EF4-FFF2-40B4-BE49-F238E27FC236}">
                  <a16:creationId xmlns:a16="http://schemas.microsoft.com/office/drawing/2014/main" id="{9F144718-73BB-67EE-DB88-B5D3CE59163F}"/>
                </a:ext>
              </a:extLst>
            </p:cNvPr>
            <p:cNvGrpSpPr/>
            <p:nvPr/>
          </p:nvGrpSpPr>
          <p:grpSpPr>
            <a:xfrm>
              <a:off x="-2347228" y="6993943"/>
              <a:ext cx="924668" cy="996110"/>
              <a:chOff x="-2347228" y="6993943"/>
              <a:chExt cx="924668" cy="996110"/>
            </a:xfrm>
            <a:grpFill/>
          </p:grpSpPr>
          <p:sp>
            <p:nvSpPr>
              <p:cNvPr id="17" name="Freeform 1440">
                <a:extLst>
                  <a:ext uri="{FF2B5EF4-FFF2-40B4-BE49-F238E27FC236}">
                    <a16:creationId xmlns:a16="http://schemas.microsoft.com/office/drawing/2014/main" id="{9AF08D50-F1A7-859C-E55F-991A4E963ED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8" name="Freeform 1441">
                <a:extLst>
                  <a:ext uri="{FF2B5EF4-FFF2-40B4-BE49-F238E27FC236}">
                    <a16:creationId xmlns:a16="http://schemas.microsoft.com/office/drawing/2014/main" id="{089CEACA-170C-6B37-A99F-0C9CCFDD40AC}"/>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9" name="Freeform 1442">
                <a:extLst>
                  <a:ext uri="{FF2B5EF4-FFF2-40B4-BE49-F238E27FC236}">
                    <a16:creationId xmlns:a16="http://schemas.microsoft.com/office/drawing/2014/main" id="{248BC0C6-5D2A-9400-DE99-DC4D88D6591B}"/>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0" name="Freeform 1443">
                <a:extLst>
                  <a:ext uri="{FF2B5EF4-FFF2-40B4-BE49-F238E27FC236}">
                    <a16:creationId xmlns:a16="http://schemas.microsoft.com/office/drawing/2014/main" id="{DDAB1031-D021-3334-2394-B9ACCB05BFDA}"/>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12" name="Freeform 1435">
              <a:extLst>
                <a:ext uri="{FF2B5EF4-FFF2-40B4-BE49-F238E27FC236}">
                  <a16:creationId xmlns:a16="http://schemas.microsoft.com/office/drawing/2014/main" id="{2CE115FD-E91E-6599-C1F2-4D027C7302B3}"/>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3" name="Freeform 1436">
              <a:extLst>
                <a:ext uri="{FF2B5EF4-FFF2-40B4-BE49-F238E27FC236}">
                  <a16:creationId xmlns:a16="http://schemas.microsoft.com/office/drawing/2014/main" id="{2EF7B1A1-9D4E-C045-7AEE-6AD592A24195}"/>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4" name="Freeform 1437">
              <a:extLst>
                <a:ext uri="{FF2B5EF4-FFF2-40B4-BE49-F238E27FC236}">
                  <a16:creationId xmlns:a16="http://schemas.microsoft.com/office/drawing/2014/main" id="{894C9117-154C-6AA3-C8A2-4778BE8CD7B0}"/>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5" name="Freeform 1438">
              <a:extLst>
                <a:ext uri="{FF2B5EF4-FFF2-40B4-BE49-F238E27FC236}">
                  <a16:creationId xmlns:a16="http://schemas.microsoft.com/office/drawing/2014/main" id="{AB5BD32A-6FEE-8FDF-5CAA-FAEAA8095477}"/>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6" name="Freeform 1439">
              <a:extLst>
                <a:ext uri="{FF2B5EF4-FFF2-40B4-BE49-F238E27FC236}">
                  <a16:creationId xmlns:a16="http://schemas.microsoft.com/office/drawing/2014/main" id="{88A81694-C3AE-B9DA-A9CF-9BA6AE10BFE1}"/>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
        <p:nvSpPr>
          <p:cNvPr id="21" name="TextBox 20">
            <a:extLst>
              <a:ext uri="{FF2B5EF4-FFF2-40B4-BE49-F238E27FC236}">
                <a16:creationId xmlns:a16="http://schemas.microsoft.com/office/drawing/2014/main" id="{56B1E748-7C7A-DE2B-F578-608219067446}"/>
              </a:ext>
            </a:extLst>
          </p:cNvPr>
          <p:cNvSpPr txBox="1"/>
          <p:nvPr/>
        </p:nvSpPr>
        <p:spPr>
          <a:xfrm>
            <a:off x="1668332" y="5781730"/>
            <a:ext cx="5310425" cy="4739759"/>
          </a:xfrm>
          <a:prstGeom prst="rect">
            <a:avLst/>
          </a:prstGeom>
          <a:noFill/>
        </p:spPr>
        <p:txBody>
          <a:bodyPr wrap="square" rtlCol="0">
            <a:spAutoFit/>
          </a:bodyPr>
          <a:lstStyle/>
          <a:p>
            <a:r>
              <a:rPr lang="en-US" dirty="0">
                <a:solidFill>
                  <a:srgbClr val="E7E6D9"/>
                </a:solidFill>
              </a:rPr>
              <a:t>Imagine a small tourism group in </a:t>
            </a:r>
            <a:r>
              <a:rPr lang="en-US" b="1" dirty="0">
                <a:solidFill>
                  <a:srgbClr val="E7E6D9"/>
                </a:solidFill>
              </a:rPr>
              <a:t>Sligo</a:t>
            </a:r>
            <a:r>
              <a:rPr lang="en-US" dirty="0">
                <a:solidFill>
                  <a:srgbClr val="E7E6D9"/>
                </a:solidFill>
              </a:rPr>
              <a:t> creating an AR poetry trail inspired by </a:t>
            </a:r>
            <a:r>
              <a:rPr lang="en-US" b="1" dirty="0">
                <a:solidFill>
                  <a:srgbClr val="E7E6D9"/>
                </a:solidFill>
              </a:rPr>
              <a:t>W. B. Yeats</a:t>
            </a:r>
            <a:r>
              <a:rPr lang="en-US" dirty="0">
                <a:solidFill>
                  <a:srgbClr val="E7E6D9"/>
                </a:solidFill>
              </a:rPr>
              <a:t>.</a:t>
            </a:r>
          </a:p>
          <a:p>
            <a:endParaRPr lang="en-US" sz="1600" dirty="0">
              <a:solidFill>
                <a:srgbClr val="E7E6D9"/>
              </a:solidFill>
            </a:endParaRPr>
          </a:p>
          <a:p>
            <a:r>
              <a:rPr lang="en-IE" b="1" dirty="0">
                <a:solidFill>
                  <a:srgbClr val="E7E6D9"/>
                </a:solidFill>
              </a:rPr>
              <a:t>Research Actual Costs of what you would like to consider to Construct Your Budget </a:t>
            </a:r>
            <a:r>
              <a:rPr lang="en-IE" dirty="0">
                <a:solidFill>
                  <a:srgbClr val="E7E6D9"/>
                </a:solidFill>
              </a:rPr>
              <a:t>(Examples)</a:t>
            </a:r>
          </a:p>
          <a:p>
            <a:endParaRPr lang="en-IE" sz="1600" b="1" dirty="0">
              <a:solidFill>
                <a:srgbClr val="E7E6D9"/>
              </a:solidFill>
            </a:endParaRPr>
          </a:p>
          <a:p>
            <a:r>
              <a:rPr lang="en-IE" b="1" dirty="0">
                <a:solidFill>
                  <a:srgbClr val="E7E6D9"/>
                </a:solidFill>
              </a:rPr>
              <a:t>Hardware</a:t>
            </a:r>
            <a:endParaRPr lang="en-IE" dirty="0">
              <a:solidFill>
                <a:srgbClr val="E7E6D9"/>
              </a:solidFill>
            </a:endParaRPr>
          </a:p>
          <a:p>
            <a:pPr marL="285750" indent="-285750">
              <a:buFont typeface="Arial" panose="020B0604020202020204" pitchFamily="34" charset="0"/>
              <a:buChar char="•"/>
            </a:pPr>
            <a:r>
              <a:rPr lang="en-IE" sz="1600" dirty="0">
                <a:solidFill>
                  <a:srgbClr val="E7E6D9"/>
                </a:solidFill>
              </a:rPr>
              <a:t>4–6 iPads for guided tours (€400–€600 each)</a:t>
            </a:r>
          </a:p>
          <a:p>
            <a:pPr marL="285750" indent="-285750">
              <a:buFont typeface="Arial" panose="020B0604020202020204" pitchFamily="34" charset="0"/>
              <a:buChar char="•"/>
            </a:pPr>
            <a:r>
              <a:rPr lang="en-IE" sz="1600" dirty="0">
                <a:solidFill>
                  <a:srgbClr val="E7E6D9"/>
                </a:solidFill>
              </a:rPr>
              <a:t>Outdoor QR signage (€80–€120 per sign)</a:t>
            </a:r>
          </a:p>
          <a:p>
            <a:pPr marL="285750" indent="-285750">
              <a:buFont typeface="Arial" panose="020B0604020202020204" pitchFamily="34" charset="0"/>
              <a:buChar char="•"/>
            </a:pPr>
            <a:r>
              <a:rPr lang="en-IE" sz="1600" dirty="0">
                <a:solidFill>
                  <a:srgbClr val="E7E6D9"/>
                </a:solidFill>
              </a:rPr>
              <a:t>Portable </a:t>
            </a:r>
            <a:r>
              <a:rPr lang="en-IE" sz="1600" dirty="0" err="1">
                <a:solidFill>
                  <a:srgbClr val="E7E6D9"/>
                </a:solidFill>
              </a:rPr>
              <a:t>WiFi</a:t>
            </a:r>
            <a:r>
              <a:rPr lang="en-IE" sz="1600" dirty="0">
                <a:solidFill>
                  <a:srgbClr val="E7E6D9"/>
                </a:solidFill>
              </a:rPr>
              <a:t> router for reliability (€40/month)</a:t>
            </a:r>
          </a:p>
          <a:p>
            <a:endParaRPr lang="en-IE" sz="1600" dirty="0">
              <a:solidFill>
                <a:srgbClr val="E7E6D9"/>
              </a:solidFill>
            </a:endParaRPr>
          </a:p>
          <a:p>
            <a:r>
              <a:rPr lang="en-IE" b="1" dirty="0">
                <a:solidFill>
                  <a:srgbClr val="E7E6D9"/>
                </a:solidFill>
              </a:rPr>
              <a:t>Software &amp; Content Creation</a:t>
            </a:r>
            <a:endParaRPr lang="en-IE" dirty="0">
              <a:solidFill>
                <a:srgbClr val="E7E6D9"/>
              </a:solidFill>
            </a:endParaRPr>
          </a:p>
          <a:p>
            <a:pPr marL="285750" indent="-285750">
              <a:buFont typeface="Arial" panose="020B0604020202020204" pitchFamily="34" charset="0"/>
              <a:buChar char="•"/>
            </a:pPr>
            <a:r>
              <a:rPr lang="en-IE" sz="1600" dirty="0">
                <a:solidFill>
                  <a:srgbClr val="E7E6D9"/>
                </a:solidFill>
              </a:rPr>
              <a:t>AR platform subscription (e.g. €100–€300/month)</a:t>
            </a:r>
          </a:p>
          <a:p>
            <a:pPr marL="285750" indent="-285750">
              <a:buFont typeface="Arial" panose="020B0604020202020204" pitchFamily="34" charset="0"/>
              <a:buChar char="•"/>
            </a:pPr>
            <a:r>
              <a:rPr lang="en-IE" sz="1600" dirty="0">
                <a:solidFill>
                  <a:srgbClr val="E7E6D9"/>
                </a:solidFill>
              </a:rPr>
              <a:t>Scriptwriting &amp; voiceover recording (€800–€1,500 once-off)</a:t>
            </a:r>
          </a:p>
          <a:p>
            <a:pPr marL="285750" indent="-285750">
              <a:buFont typeface="Arial" panose="020B0604020202020204" pitchFamily="34" charset="0"/>
              <a:buChar char="•"/>
            </a:pPr>
            <a:r>
              <a:rPr lang="en-IE" sz="1600" dirty="0">
                <a:solidFill>
                  <a:srgbClr val="E7E6D9"/>
                </a:solidFill>
              </a:rPr>
              <a:t>3D animation of historical scenes (€1,500–€3,000 depending on complexity)</a:t>
            </a:r>
          </a:p>
          <a:p>
            <a:endParaRPr lang="en-IE" dirty="0">
              <a:solidFill>
                <a:srgbClr val="E7E6D9"/>
              </a:solidFill>
            </a:endParaRPr>
          </a:p>
        </p:txBody>
      </p:sp>
    </p:spTree>
    <p:extLst>
      <p:ext uri="{BB962C8B-B14F-4D97-AF65-F5344CB8AC3E}">
        <p14:creationId xmlns:p14="http://schemas.microsoft.com/office/powerpoint/2010/main" val="3401379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D217F-6E8A-23D5-FBE0-810F33CCA7C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D05E940D-0465-6500-046E-1481B82747E4}"/>
              </a:ext>
            </a:extLst>
          </p:cNvPr>
          <p:cNvSpPr/>
          <p:nvPr/>
        </p:nvSpPr>
        <p:spPr>
          <a:xfrm>
            <a:off x="356853" y="276467"/>
            <a:ext cx="6845968" cy="4932841"/>
          </a:xfrm>
          <a:prstGeom prst="rect">
            <a:avLst/>
          </a:prstGeom>
          <a:solidFill>
            <a:srgbClr val="C77362"/>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1B2C14BA-1667-F430-3A46-F0F6F4298F7A}"/>
              </a:ext>
            </a:extLst>
          </p:cNvPr>
          <p:cNvSpPr txBox="1"/>
          <p:nvPr/>
        </p:nvSpPr>
        <p:spPr>
          <a:xfrm>
            <a:off x="1612979" y="430081"/>
            <a:ext cx="5310425" cy="5016758"/>
          </a:xfrm>
          <a:prstGeom prst="rect">
            <a:avLst/>
          </a:prstGeom>
          <a:noFill/>
        </p:spPr>
        <p:txBody>
          <a:bodyPr wrap="square" rtlCol="0">
            <a:spAutoFit/>
          </a:bodyPr>
          <a:lstStyle/>
          <a:p>
            <a:r>
              <a:rPr lang="en-IE" b="1" dirty="0">
                <a:solidFill>
                  <a:srgbClr val="E7E6D9"/>
                </a:solidFill>
              </a:rPr>
              <a:t>Integration</a:t>
            </a:r>
            <a:endParaRPr lang="en-IE" dirty="0">
              <a:solidFill>
                <a:srgbClr val="E7E6D9"/>
              </a:solidFill>
            </a:endParaRPr>
          </a:p>
          <a:p>
            <a:pPr marL="285750" indent="-285750">
              <a:buFont typeface="Arial" panose="020B0604020202020204" pitchFamily="34" charset="0"/>
              <a:buChar char="•"/>
            </a:pPr>
            <a:r>
              <a:rPr lang="en-IE" sz="1600" dirty="0">
                <a:solidFill>
                  <a:srgbClr val="E7E6D9"/>
                </a:solidFill>
              </a:rPr>
              <a:t>App testing &amp; debugging (€500–€1,000)</a:t>
            </a:r>
          </a:p>
          <a:p>
            <a:pPr marL="285750" indent="-285750">
              <a:buFont typeface="Arial" panose="020B0604020202020204" pitchFamily="34" charset="0"/>
              <a:buChar char="•"/>
            </a:pPr>
            <a:r>
              <a:rPr lang="en-IE" sz="1600" dirty="0">
                <a:solidFill>
                  <a:srgbClr val="E7E6D9"/>
                </a:solidFill>
              </a:rPr>
              <a:t>Graphic design for branding (€500)</a:t>
            </a:r>
          </a:p>
          <a:p>
            <a:endParaRPr lang="en-IE" sz="1600" dirty="0">
              <a:solidFill>
                <a:srgbClr val="E7E6D9"/>
              </a:solidFill>
            </a:endParaRPr>
          </a:p>
          <a:p>
            <a:r>
              <a:rPr lang="en-IE" b="1" dirty="0">
                <a:solidFill>
                  <a:srgbClr val="E7E6D9"/>
                </a:solidFill>
              </a:rPr>
              <a:t>Staffing</a:t>
            </a:r>
            <a:endParaRPr lang="en-IE" dirty="0">
              <a:solidFill>
                <a:srgbClr val="E7E6D9"/>
              </a:solidFill>
            </a:endParaRPr>
          </a:p>
          <a:p>
            <a:r>
              <a:rPr lang="en-IE" sz="1600" dirty="0">
                <a:solidFill>
                  <a:srgbClr val="E7E6D9"/>
                </a:solidFill>
              </a:rPr>
              <a:t>Part-time guide trained in tech (€18–€22 per hour)</a:t>
            </a:r>
          </a:p>
          <a:p>
            <a:endParaRPr lang="en-IE" sz="1600" dirty="0">
              <a:solidFill>
                <a:srgbClr val="E7E6D9"/>
              </a:solidFill>
            </a:endParaRPr>
          </a:p>
          <a:p>
            <a:r>
              <a:rPr lang="en-IE" b="1" dirty="0">
                <a:solidFill>
                  <a:srgbClr val="E7E6D9"/>
                </a:solidFill>
              </a:rPr>
              <a:t>Venue Logistics</a:t>
            </a:r>
            <a:endParaRPr lang="en-IE" dirty="0">
              <a:solidFill>
                <a:srgbClr val="E7E6D9"/>
              </a:solidFill>
            </a:endParaRPr>
          </a:p>
          <a:p>
            <a:r>
              <a:rPr lang="en-IE" sz="1600" dirty="0">
                <a:solidFill>
                  <a:srgbClr val="E7E6D9"/>
                </a:solidFill>
              </a:rPr>
              <a:t>Insurance extension for tech equipment (€300–€600 annually)</a:t>
            </a:r>
          </a:p>
          <a:p>
            <a:endParaRPr lang="en-IE" sz="1600" dirty="0">
              <a:solidFill>
                <a:srgbClr val="E7E6D9"/>
              </a:solidFill>
            </a:endParaRPr>
          </a:p>
          <a:p>
            <a:r>
              <a:rPr lang="en-IE" sz="1600" dirty="0">
                <a:solidFill>
                  <a:srgbClr val="E7E6D9"/>
                </a:solidFill>
              </a:rPr>
              <a:t>Many Irish SMEs underestimate content creation costs — especially voiceovers, animation, and revisions.</a:t>
            </a:r>
          </a:p>
          <a:p>
            <a:endParaRPr lang="en-IE" sz="1600" dirty="0">
              <a:solidFill>
                <a:srgbClr val="E7E6D9"/>
              </a:solidFill>
            </a:endParaRPr>
          </a:p>
          <a:p>
            <a:r>
              <a:rPr lang="en-IE" b="1" dirty="0">
                <a:solidFill>
                  <a:srgbClr val="E7E6D9"/>
                </a:solidFill>
              </a:rPr>
              <a:t>Now Add the Immersive Piece</a:t>
            </a:r>
          </a:p>
          <a:p>
            <a:r>
              <a:rPr lang="en-US" dirty="0">
                <a:solidFill>
                  <a:srgbClr val="E7E6D9"/>
                </a:solidFill>
              </a:rPr>
              <a:t>Now you have assessed realistic costs, now imagine three versions of the same project, examples below of what to consider;</a:t>
            </a:r>
          </a:p>
          <a:p>
            <a:endParaRPr lang="en-IE" sz="1600" dirty="0">
              <a:solidFill>
                <a:srgbClr val="E7E6D9"/>
              </a:solidFill>
            </a:endParaRPr>
          </a:p>
          <a:p>
            <a:endParaRPr lang="en-IE" dirty="0">
              <a:solidFill>
                <a:srgbClr val="E7E6D9"/>
              </a:solidFill>
            </a:endParaRPr>
          </a:p>
        </p:txBody>
      </p:sp>
      <p:pic>
        <p:nvPicPr>
          <p:cNvPr id="2" name="Graphic 1" descr="Philanthropy with solid fill">
            <a:extLst>
              <a:ext uri="{FF2B5EF4-FFF2-40B4-BE49-F238E27FC236}">
                <a16:creationId xmlns:a16="http://schemas.microsoft.com/office/drawing/2014/main" id="{3E3A7097-D2D4-886C-0488-0F5E6B0264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6271" y="1059603"/>
            <a:ext cx="839400" cy="839400"/>
          </a:xfrm>
          <a:prstGeom prst="rect">
            <a:avLst/>
          </a:prstGeom>
        </p:spPr>
      </p:pic>
      <p:graphicFrame>
        <p:nvGraphicFramePr>
          <p:cNvPr id="3" name="Table 2">
            <a:extLst>
              <a:ext uri="{FF2B5EF4-FFF2-40B4-BE49-F238E27FC236}">
                <a16:creationId xmlns:a16="http://schemas.microsoft.com/office/drawing/2014/main" id="{C60897CA-973E-890A-4FBB-3B733C138178}"/>
              </a:ext>
            </a:extLst>
          </p:cNvPr>
          <p:cNvGraphicFramePr>
            <a:graphicFrameLocks noGrp="1"/>
          </p:cNvGraphicFramePr>
          <p:nvPr>
            <p:extLst>
              <p:ext uri="{D42A27DB-BD31-4B8C-83A1-F6EECF244321}">
                <p14:modId xmlns:p14="http://schemas.microsoft.com/office/powerpoint/2010/main" val="2972331723"/>
              </p:ext>
            </p:extLst>
          </p:nvPr>
        </p:nvGraphicFramePr>
        <p:xfrm>
          <a:off x="356853" y="5645199"/>
          <a:ext cx="6845967" cy="3657600"/>
        </p:xfrm>
        <a:graphic>
          <a:graphicData uri="http://schemas.openxmlformats.org/drawingml/2006/table">
            <a:tbl>
              <a:tblPr firstRow="1" bandRow="1">
                <a:tableStyleId>{5C22544A-7EE6-4342-B048-85BDC9FD1C3A}</a:tableStyleId>
              </a:tblPr>
              <a:tblGrid>
                <a:gridCol w="2281989">
                  <a:extLst>
                    <a:ext uri="{9D8B030D-6E8A-4147-A177-3AD203B41FA5}">
                      <a16:colId xmlns:a16="http://schemas.microsoft.com/office/drawing/2014/main" val="925581970"/>
                    </a:ext>
                  </a:extLst>
                </a:gridCol>
                <a:gridCol w="2109172">
                  <a:extLst>
                    <a:ext uri="{9D8B030D-6E8A-4147-A177-3AD203B41FA5}">
                      <a16:colId xmlns:a16="http://schemas.microsoft.com/office/drawing/2014/main" val="3507381889"/>
                    </a:ext>
                  </a:extLst>
                </a:gridCol>
                <a:gridCol w="2454806">
                  <a:extLst>
                    <a:ext uri="{9D8B030D-6E8A-4147-A177-3AD203B41FA5}">
                      <a16:colId xmlns:a16="http://schemas.microsoft.com/office/drawing/2014/main" val="2059786942"/>
                    </a:ext>
                  </a:extLst>
                </a:gridCol>
              </a:tblGrid>
              <a:tr h="370840">
                <a:tc>
                  <a:txBody>
                    <a:bodyPr/>
                    <a:lstStyle/>
                    <a:p>
                      <a:pPr algn="ctr"/>
                      <a:r>
                        <a:rPr lang="en-IE" sz="1800" dirty="0"/>
                        <a:t>Version 1 </a:t>
                      </a:r>
                      <a:r>
                        <a:rPr lang="en-IE" sz="1800" b="0" dirty="0"/>
                        <a:t>(Simple)</a:t>
                      </a:r>
                    </a:p>
                    <a:p>
                      <a:pPr algn="ctr"/>
                      <a:r>
                        <a:rPr lang="en-IE" sz="1600" b="0" dirty="0"/>
                        <a:t>Low Cost</a:t>
                      </a:r>
                    </a:p>
                  </a:txBody>
                  <a:tcPr>
                    <a:solidFill>
                      <a:srgbClr val="C77362"/>
                    </a:solidFill>
                  </a:tcPr>
                </a:tc>
                <a:tc>
                  <a:txBody>
                    <a:bodyPr/>
                    <a:lstStyle/>
                    <a:p>
                      <a:pPr algn="ctr"/>
                      <a:r>
                        <a:rPr lang="en-IE" sz="1800" dirty="0"/>
                        <a:t>Version 2 </a:t>
                      </a:r>
                      <a:r>
                        <a:rPr lang="en-IE" sz="1800" b="0" dirty="0"/>
                        <a:t>(Enhanced)</a:t>
                      </a:r>
                    </a:p>
                    <a:p>
                      <a:pPr algn="ctr"/>
                      <a:r>
                        <a:rPr lang="en-IE" sz="1600" b="0" dirty="0"/>
                        <a:t>Costs Increase Significantly</a:t>
                      </a:r>
                    </a:p>
                  </a:txBody>
                  <a:tcPr>
                    <a:solidFill>
                      <a:srgbClr val="C77362"/>
                    </a:solidFill>
                  </a:tcPr>
                </a:tc>
                <a:tc>
                  <a:txBody>
                    <a:bodyPr/>
                    <a:lstStyle/>
                    <a:p>
                      <a:pPr algn="ctr"/>
                      <a:r>
                        <a:rPr lang="en-IE" sz="1800" dirty="0"/>
                        <a:t>Version 3  </a:t>
                      </a:r>
                      <a:r>
                        <a:rPr lang="en-IE" sz="1800" b="0" dirty="0"/>
                        <a:t>(Premium)</a:t>
                      </a:r>
                    </a:p>
                    <a:p>
                      <a:pPr algn="ctr"/>
                      <a:r>
                        <a:rPr lang="en-IE" b="0" dirty="0"/>
                        <a:t>Costs Multiply</a:t>
                      </a:r>
                    </a:p>
                  </a:txBody>
                  <a:tcPr>
                    <a:solidFill>
                      <a:srgbClr val="C77362"/>
                    </a:solidFill>
                  </a:tcPr>
                </a:tc>
                <a:extLst>
                  <a:ext uri="{0D108BD9-81ED-4DB2-BD59-A6C34878D82A}">
                    <a16:rowId xmlns:a16="http://schemas.microsoft.com/office/drawing/2014/main" val="2081849989"/>
                  </a:ext>
                </a:extLst>
              </a:tr>
              <a:tr h="370840">
                <a:tc>
                  <a:txBody>
                    <a:bodyPr/>
                    <a:lstStyle/>
                    <a:p>
                      <a:pPr marL="285750" indent="-285750">
                        <a:buFont typeface="Arial" panose="020B0604020202020204" pitchFamily="34" charset="0"/>
                        <a:buChar char="•"/>
                      </a:pPr>
                      <a:r>
                        <a:rPr lang="en-US" sz="1600" dirty="0">
                          <a:solidFill>
                            <a:srgbClr val="75504C"/>
                          </a:solidFill>
                        </a:rPr>
                        <a:t>3 locations</a:t>
                      </a:r>
                    </a:p>
                    <a:p>
                      <a:pPr marL="285750" indent="-285750">
                        <a:buFont typeface="Arial" panose="020B0604020202020204" pitchFamily="34" charset="0"/>
                        <a:buChar char="•"/>
                      </a:pPr>
                      <a:r>
                        <a:rPr lang="en-US" sz="1600" dirty="0">
                          <a:solidFill>
                            <a:srgbClr val="75504C"/>
                          </a:solidFill>
                        </a:rPr>
                        <a:t>QR codes</a:t>
                      </a:r>
                    </a:p>
                    <a:p>
                      <a:pPr marL="285750" indent="-285750">
                        <a:buFont typeface="Arial" panose="020B0604020202020204" pitchFamily="34" charset="0"/>
                        <a:buChar char="•"/>
                      </a:pPr>
                      <a:r>
                        <a:rPr lang="en-US" sz="1600" dirty="0">
                          <a:solidFill>
                            <a:srgbClr val="75504C"/>
                          </a:solidFill>
                        </a:rPr>
                        <a:t>Hosted audio storytelling</a:t>
                      </a:r>
                    </a:p>
                    <a:p>
                      <a:pPr marL="285750" indent="-285750">
                        <a:buFont typeface="Arial" panose="020B0604020202020204" pitchFamily="34" charset="0"/>
                        <a:buChar char="•"/>
                      </a:pPr>
                      <a:r>
                        <a:rPr lang="en-US" sz="1600" dirty="0">
                          <a:solidFill>
                            <a:srgbClr val="75504C"/>
                          </a:solidFill>
                        </a:rPr>
                        <a:t>Basic graphic overlay</a:t>
                      </a:r>
                    </a:p>
                    <a:p>
                      <a:pPr marL="285750" indent="-285750">
                        <a:buFont typeface="Arial" panose="020B0604020202020204" pitchFamily="34" charset="0"/>
                        <a:buChar char="•"/>
                      </a:pPr>
                      <a:r>
                        <a:rPr lang="en-US" sz="1600" dirty="0">
                          <a:solidFill>
                            <a:srgbClr val="75504C"/>
                          </a:solidFill>
                        </a:rPr>
                        <a:t>Volunteers record narration</a:t>
                      </a:r>
                    </a:p>
                    <a:p>
                      <a:pPr marL="285750" indent="-285750">
                        <a:buFont typeface="Arial" panose="020B0604020202020204" pitchFamily="34" charset="0"/>
                        <a:buChar char="•"/>
                      </a:pPr>
                      <a:endParaRPr lang="en-IE" sz="1600" dirty="0">
                        <a:solidFill>
                          <a:srgbClr val="75504C"/>
                        </a:solidFill>
                      </a:endParaRPr>
                    </a:p>
                  </a:txBody>
                  <a:tcPr>
                    <a:solidFill>
                      <a:srgbClr val="E7E6D9"/>
                    </a:solidFill>
                  </a:tcPr>
                </a:tc>
                <a:tc>
                  <a:txBody>
                    <a:bodyPr/>
                    <a:lstStyle/>
                    <a:p>
                      <a:pPr marL="285750" indent="-285750">
                        <a:buFont typeface="Arial" panose="020B0604020202020204" pitchFamily="34" charset="0"/>
                        <a:buChar char="•"/>
                      </a:pPr>
                      <a:r>
                        <a:rPr lang="en-US" sz="1600" dirty="0">
                          <a:solidFill>
                            <a:srgbClr val="75504C"/>
                          </a:solidFill>
                        </a:rPr>
                        <a:t>8 locations</a:t>
                      </a:r>
                    </a:p>
                    <a:p>
                      <a:pPr marL="285750" indent="-285750">
                        <a:buFont typeface="Arial" panose="020B0604020202020204" pitchFamily="34" charset="0"/>
                        <a:buChar char="•"/>
                      </a:pPr>
                      <a:r>
                        <a:rPr lang="en-US" sz="1600" dirty="0">
                          <a:solidFill>
                            <a:srgbClr val="75504C"/>
                          </a:solidFill>
                        </a:rPr>
                        <a:t>Custom-designed visuals</a:t>
                      </a:r>
                    </a:p>
                    <a:p>
                      <a:pPr marL="285750" indent="-285750">
                        <a:buFont typeface="Arial" panose="020B0604020202020204" pitchFamily="34" charset="0"/>
                        <a:buChar char="•"/>
                      </a:pPr>
                      <a:r>
                        <a:rPr lang="en-US" sz="1600" dirty="0">
                          <a:solidFill>
                            <a:srgbClr val="75504C"/>
                          </a:solidFill>
                        </a:rPr>
                        <a:t>Professional voice actor</a:t>
                      </a:r>
                    </a:p>
                    <a:p>
                      <a:pPr marL="285750" indent="-285750">
                        <a:buFont typeface="Arial" panose="020B0604020202020204" pitchFamily="34" charset="0"/>
                        <a:buChar char="•"/>
                      </a:pPr>
                      <a:r>
                        <a:rPr lang="en-US" sz="1600" dirty="0">
                          <a:solidFill>
                            <a:srgbClr val="75504C"/>
                          </a:solidFill>
                        </a:rPr>
                        <a:t>Animated overlays</a:t>
                      </a:r>
                    </a:p>
                    <a:p>
                      <a:pPr marL="285750" indent="-285750">
                        <a:buFont typeface="Arial" panose="020B0604020202020204" pitchFamily="34" charset="0"/>
                        <a:buChar char="•"/>
                      </a:pPr>
                      <a:r>
                        <a:rPr lang="en-US" sz="1600" dirty="0">
                          <a:solidFill>
                            <a:srgbClr val="75504C"/>
                          </a:solidFill>
                        </a:rPr>
                        <a:t>Multilingual subtitles</a:t>
                      </a:r>
                    </a:p>
                    <a:p>
                      <a:pPr marL="285750" indent="-285750">
                        <a:buFont typeface="Arial" panose="020B0604020202020204" pitchFamily="34" charset="0"/>
                        <a:buChar char="•"/>
                      </a:pPr>
                      <a:endParaRPr lang="en-IE" sz="1600" dirty="0">
                        <a:solidFill>
                          <a:srgbClr val="75504C"/>
                        </a:solidFill>
                      </a:endParaRPr>
                    </a:p>
                  </a:txBody>
                  <a:tcPr>
                    <a:solidFill>
                      <a:srgbClr val="E7E6D9"/>
                    </a:solidFill>
                  </a:tcPr>
                </a:tc>
                <a:tc>
                  <a:txBody>
                    <a:bodyPr/>
                    <a:lstStyle/>
                    <a:p>
                      <a:pPr marL="285750" indent="-285750">
                        <a:buFont typeface="Arial" panose="020B0604020202020204" pitchFamily="34" charset="0"/>
                        <a:buChar char="•"/>
                      </a:pPr>
                      <a:r>
                        <a:rPr lang="en-US" sz="1600" dirty="0">
                          <a:solidFill>
                            <a:srgbClr val="75504C"/>
                          </a:solidFill>
                        </a:rPr>
                        <a:t>12 locations</a:t>
                      </a:r>
                    </a:p>
                    <a:p>
                      <a:pPr marL="285750" indent="-285750">
                        <a:buFont typeface="Arial" panose="020B0604020202020204" pitchFamily="34" charset="0"/>
                        <a:buChar char="•"/>
                      </a:pPr>
                      <a:r>
                        <a:rPr lang="en-US" sz="1600" dirty="0">
                          <a:solidFill>
                            <a:srgbClr val="75504C"/>
                          </a:solidFill>
                        </a:rPr>
                        <a:t>Fully custom AR app</a:t>
                      </a:r>
                    </a:p>
                    <a:p>
                      <a:pPr marL="285750" indent="-285750">
                        <a:buFont typeface="Arial" panose="020B0604020202020204" pitchFamily="34" charset="0"/>
                        <a:buChar char="•"/>
                      </a:pPr>
                      <a:r>
                        <a:rPr lang="en-US" sz="1600" dirty="0">
                          <a:solidFill>
                            <a:srgbClr val="75504C"/>
                          </a:solidFill>
                        </a:rPr>
                        <a:t>3D historical reconstruction</a:t>
                      </a:r>
                    </a:p>
                    <a:p>
                      <a:pPr marL="285750" indent="-285750">
                        <a:buFont typeface="Arial" panose="020B0604020202020204" pitchFamily="34" charset="0"/>
                        <a:buChar char="•"/>
                      </a:pPr>
                      <a:r>
                        <a:rPr lang="en-US" sz="1600" dirty="0">
                          <a:solidFill>
                            <a:srgbClr val="75504C"/>
                          </a:solidFill>
                        </a:rPr>
                        <a:t>Licensed music</a:t>
                      </a:r>
                    </a:p>
                    <a:p>
                      <a:pPr marL="285750" indent="-285750">
                        <a:buFont typeface="Arial" panose="020B0604020202020204" pitchFamily="34" charset="0"/>
                        <a:buChar char="•"/>
                      </a:pPr>
                      <a:r>
                        <a:rPr lang="en-US" sz="1600" dirty="0">
                          <a:solidFill>
                            <a:srgbClr val="75504C"/>
                          </a:solidFill>
                        </a:rPr>
                        <a:t>Actors in costume</a:t>
                      </a:r>
                    </a:p>
                    <a:p>
                      <a:pPr marL="285750" indent="-285750">
                        <a:buFont typeface="Arial" panose="020B0604020202020204" pitchFamily="34" charset="0"/>
                        <a:buChar char="•"/>
                      </a:pPr>
                      <a:r>
                        <a:rPr lang="en-US" sz="1600" dirty="0">
                          <a:solidFill>
                            <a:srgbClr val="75504C"/>
                          </a:solidFill>
                        </a:rPr>
                        <a:t>Multilingual voiceovers</a:t>
                      </a:r>
                    </a:p>
                    <a:p>
                      <a:pPr marL="285750" indent="-285750">
                        <a:buFont typeface="Arial" panose="020B0604020202020204" pitchFamily="34" charset="0"/>
                        <a:buChar char="•"/>
                      </a:pPr>
                      <a:r>
                        <a:rPr lang="en-US" sz="1600" dirty="0">
                          <a:solidFill>
                            <a:srgbClr val="75504C"/>
                          </a:solidFill>
                        </a:rPr>
                        <a:t>Data analytics dashboard</a:t>
                      </a:r>
                    </a:p>
                    <a:p>
                      <a:pPr marL="285750" indent="-285750">
                        <a:buFont typeface="Arial" panose="020B0604020202020204" pitchFamily="34" charset="0"/>
                        <a:buChar char="•"/>
                      </a:pPr>
                      <a:endParaRPr lang="en-IE" sz="1600" dirty="0">
                        <a:solidFill>
                          <a:srgbClr val="75504C"/>
                        </a:solidFill>
                      </a:endParaRPr>
                    </a:p>
                  </a:txBody>
                  <a:tcPr>
                    <a:solidFill>
                      <a:srgbClr val="E7E6D9"/>
                    </a:solidFill>
                  </a:tcPr>
                </a:tc>
                <a:extLst>
                  <a:ext uri="{0D108BD9-81ED-4DB2-BD59-A6C34878D82A}">
                    <a16:rowId xmlns:a16="http://schemas.microsoft.com/office/drawing/2014/main" val="2159813016"/>
                  </a:ext>
                </a:extLst>
              </a:tr>
            </a:tbl>
          </a:graphicData>
        </a:graphic>
      </p:graphicFrame>
    </p:spTree>
    <p:extLst>
      <p:ext uri="{BB962C8B-B14F-4D97-AF65-F5344CB8AC3E}">
        <p14:creationId xmlns:p14="http://schemas.microsoft.com/office/powerpoint/2010/main" val="641163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2E80C-D0E2-E844-84B1-E2A92357CB2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59C4D1C-3BB7-944E-B270-F6F05EF0CED1}"/>
              </a:ext>
            </a:extLst>
          </p:cNvPr>
          <p:cNvGraphicFramePr>
            <a:graphicFrameLocks noGrp="1"/>
          </p:cNvGraphicFramePr>
          <p:nvPr>
            <p:extLst>
              <p:ext uri="{D42A27DB-BD31-4B8C-83A1-F6EECF244321}">
                <p14:modId xmlns:p14="http://schemas.microsoft.com/office/powerpoint/2010/main" val="410170462"/>
              </p:ext>
            </p:extLst>
          </p:nvPr>
        </p:nvGraphicFramePr>
        <p:xfrm>
          <a:off x="636270" y="625415"/>
          <a:ext cx="6287133" cy="8808720"/>
        </p:xfrm>
        <a:graphic>
          <a:graphicData uri="http://schemas.openxmlformats.org/drawingml/2006/table">
            <a:tbl>
              <a:tblPr firstRow="1" bandRow="1">
                <a:tableStyleId>{5C22544A-7EE6-4342-B048-85BDC9FD1C3A}</a:tableStyleId>
              </a:tblPr>
              <a:tblGrid>
                <a:gridCol w="2095711">
                  <a:extLst>
                    <a:ext uri="{9D8B030D-6E8A-4147-A177-3AD203B41FA5}">
                      <a16:colId xmlns:a16="http://schemas.microsoft.com/office/drawing/2014/main" val="925581970"/>
                    </a:ext>
                  </a:extLst>
                </a:gridCol>
                <a:gridCol w="2380346">
                  <a:extLst>
                    <a:ext uri="{9D8B030D-6E8A-4147-A177-3AD203B41FA5}">
                      <a16:colId xmlns:a16="http://schemas.microsoft.com/office/drawing/2014/main" val="3507381889"/>
                    </a:ext>
                  </a:extLst>
                </a:gridCol>
                <a:gridCol w="1811076">
                  <a:extLst>
                    <a:ext uri="{9D8B030D-6E8A-4147-A177-3AD203B41FA5}">
                      <a16:colId xmlns:a16="http://schemas.microsoft.com/office/drawing/2014/main" val="2059786942"/>
                    </a:ext>
                  </a:extLst>
                </a:gridCol>
              </a:tblGrid>
              <a:tr h="370840">
                <a:tc>
                  <a:txBody>
                    <a:bodyPr/>
                    <a:lstStyle/>
                    <a:p>
                      <a:pPr algn="ctr"/>
                      <a:r>
                        <a:rPr lang="en-IE" sz="2000" b="1" dirty="0"/>
                        <a:t>Cost Driver Category </a:t>
                      </a:r>
                    </a:p>
                  </a:txBody>
                  <a:tcPr anchor="ctr">
                    <a:solidFill>
                      <a:srgbClr val="C77362"/>
                    </a:solidFill>
                  </a:tcPr>
                </a:tc>
                <a:tc>
                  <a:txBody>
                    <a:bodyPr/>
                    <a:lstStyle/>
                    <a:p>
                      <a:pPr algn="ctr"/>
                      <a:r>
                        <a:rPr lang="en-IE" sz="2000" b="1" dirty="0"/>
                        <a:t>Examples of Costs</a:t>
                      </a:r>
                    </a:p>
                  </a:txBody>
                  <a:tcPr anchor="ctr">
                    <a:solidFill>
                      <a:srgbClr val="C77362"/>
                    </a:solidFill>
                  </a:tcPr>
                </a:tc>
                <a:tc>
                  <a:txBody>
                    <a:bodyPr/>
                    <a:lstStyle/>
                    <a:p>
                      <a:pPr algn="ctr"/>
                      <a:r>
                        <a:rPr lang="en-IE" sz="2000" b="1" dirty="0"/>
                        <a:t>Type of Cost Driver</a:t>
                      </a:r>
                    </a:p>
                  </a:txBody>
                  <a:tcPr anchor="ctr">
                    <a:solidFill>
                      <a:srgbClr val="C77362"/>
                    </a:solidFill>
                  </a:tcPr>
                </a:tc>
                <a:extLst>
                  <a:ext uri="{0D108BD9-81ED-4DB2-BD59-A6C34878D82A}">
                    <a16:rowId xmlns:a16="http://schemas.microsoft.com/office/drawing/2014/main" val="2081849989"/>
                  </a:ext>
                </a:extLst>
              </a:tr>
              <a:tr h="370840">
                <a:tc>
                  <a:txBody>
                    <a:bodyPr/>
                    <a:lstStyle/>
                    <a:p>
                      <a:r>
                        <a:rPr lang="en-IE" sz="1600" b="1" dirty="0">
                          <a:solidFill>
                            <a:schemeClr val="bg1"/>
                          </a:solidFill>
                        </a:rPr>
                        <a:t>Number of Locations</a:t>
                      </a:r>
                    </a:p>
                  </a:txBody>
                  <a:tcPr anchor="ctr">
                    <a:solidFill>
                      <a:srgbClr val="C77362"/>
                    </a:solidFill>
                  </a:tcPr>
                </a:tc>
                <a:tc>
                  <a:txBody>
                    <a:bodyPr/>
                    <a:lstStyle/>
                    <a:p>
                      <a:r>
                        <a:rPr lang="en-US" sz="1600" dirty="0">
                          <a:solidFill>
                            <a:srgbClr val="75504C"/>
                          </a:solidFill>
                        </a:rPr>
                        <a:t>Each additional stop increases: content creation, filming, testing, signage and maintenance</a:t>
                      </a:r>
                    </a:p>
                    <a:p>
                      <a:endParaRPr lang="en-IE" sz="1600" dirty="0">
                        <a:solidFill>
                          <a:srgbClr val="75504C"/>
                        </a:solidFill>
                      </a:endParaRPr>
                    </a:p>
                  </a:txBody>
                  <a:tcPr anchor="ctr">
                    <a:solidFill>
                      <a:srgbClr val="E7E6D9"/>
                    </a:solidFill>
                  </a:tcPr>
                </a:tc>
                <a:tc>
                  <a:txBody>
                    <a:bodyPr/>
                    <a:lstStyle/>
                    <a:p>
                      <a:r>
                        <a:rPr lang="en-US" sz="1600" dirty="0">
                          <a:solidFill>
                            <a:srgbClr val="75504C"/>
                          </a:solidFill>
                        </a:rPr>
                        <a:t>This is a </a:t>
                      </a:r>
                      <a:r>
                        <a:rPr lang="en-US" sz="1600" b="1" dirty="0">
                          <a:solidFill>
                            <a:srgbClr val="75504C"/>
                          </a:solidFill>
                        </a:rPr>
                        <a:t>scale or multiple </a:t>
                      </a:r>
                      <a:r>
                        <a:rPr lang="en-US" sz="1600" dirty="0">
                          <a:solidFill>
                            <a:srgbClr val="75504C"/>
                          </a:solidFill>
                        </a:rPr>
                        <a:t>driver.</a:t>
                      </a:r>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2159813016"/>
                  </a:ext>
                </a:extLst>
              </a:tr>
              <a:tr h="370840">
                <a:tc>
                  <a:txBody>
                    <a:bodyPr/>
                    <a:lstStyle/>
                    <a:p>
                      <a:r>
                        <a:rPr lang="en-US" sz="1600" b="1" dirty="0">
                          <a:solidFill>
                            <a:schemeClr val="bg1"/>
                          </a:solidFill>
                        </a:rPr>
                        <a:t>Level of Animation / Production Quality</a:t>
                      </a:r>
                      <a:endParaRPr lang="en-IE" sz="1600" b="1" dirty="0">
                        <a:solidFill>
                          <a:schemeClr val="bg1"/>
                        </a:solidFill>
                      </a:endParaRPr>
                    </a:p>
                  </a:txBody>
                  <a:tcPr anchor="ctr">
                    <a:solidFill>
                      <a:srgbClr val="C77362"/>
                    </a:solidFill>
                  </a:tcPr>
                </a:tc>
                <a:tc>
                  <a:txBody>
                    <a:bodyPr/>
                    <a:lstStyle/>
                    <a:p>
                      <a:pPr marL="285750" indent="-285750">
                        <a:buFont typeface="Arial" panose="020B0604020202020204" pitchFamily="34" charset="0"/>
                        <a:buChar char="•"/>
                      </a:pPr>
                      <a:r>
                        <a:rPr lang="en-US" sz="1600" dirty="0">
                          <a:solidFill>
                            <a:srgbClr val="75504C"/>
                          </a:solidFill>
                        </a:rPr>
                        <a:t>Simple overlay = low cost</a:t>
                      </a:r>
                    </a:p>
                    <a:p>
                      <a:pPr marL="285750" indent="-285750">
                        <a:buFont typeface="Arial" panose="020B0604020202020204" pitchFamily="34" charset="0"/>
                        <a:buChar char="•"/>
                      </a:pPr>
                      <a:r>
                        <a:rPr lang="en-US" sz="1600" dirty="0">
                          <a:solidFill>
                            <a:srgbClr val="75504C"/>
                          </a:solidFill>
                        </a:rPr>
                        <a:t>3D reconstruction = high cost</a:t>
                      </a:r>
                      <a:endParaRPr lang="en-IE" sz="1600" dirty="0">
                        <a:solidFill>
                          <a:srgbClr val="75504C"/>
                        </a:solidFill>
                      </a:endParaRPr>
                    </a:p>
                  </a:txBody>
                  <a:tcPr anchor="ctr">
                    <a:solidFill>
                      <a:srgbClr val="E7E6D9"/>
                    </a:solidFill>
                  </a:tcPr>
                </a:tc>
                <a:tc>
                  <a:txBody>
                    <a:bodyPr/>
                    <a:lstStyle/>
                    <a:p>
                      <a:r>
                        <a:rPr lang="en-US" sz="1600" dirty="0">
                          <a:solidFill>
                            <a:srgbClr val="75504C"/>
                          </a:solidFill>
                        </a:rPr>
                        <a:t>This is a </a:t>
                      </a:r>
                      <a:r>
                        <a:rPr lang="en-US" sz="1600" b="1" dirty="0">
                          <a:solidFill>
                            <a:srgbClr val="75504C"/>
                          </a:solidFill>
                        </a:rPr>
                        <a:t>complexity </a:t>
                      </a:r>
                      <a:r>
                        <a:rPr lang="en-US" sz="1600" dirty="0">
                          <a:solidFill>
                            <a:srgbClr val="75504C"/>
                          </a:solidFill>
                        </a:rPr>
                        <a:t>driver.</a:t>
                      </a:r>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1252230661"/>
                  </a:ext>
                </a:extLst>
              </a:tr>
              <a:tr h="370840">
                <a:tc>
                  <a:txBody>
                    <a:bodyPr/>
                    <a:lstStyle/>
                    <a:p>
                      <a:r>
                        <a:rPr lang="en-IE" sz="1600" b="1" dirty="0">
                          <a:solidFill>
                            <a:schemeClr val="bg1"/>
                          </a:solidFill>
                        </a:rPr>
                        <a:t>Custom App vs Existing Platform</a:t>
                      </a:r>
                    </a:p>
                  </a:txBody>
                  <a:tcPr anchor="ctr">
                    <a:solidFill>
                      <a:srgbClr val="C77362"/>
                    </a:solidFill>
                  </a:tcPr>
                </a:tc>
                <a:tc>
                  <a:txBody>
                    <a:bodyPr/>
                    <a:lstStyle/>
                    <a:p>
                      <a:pPr marL="285750" indent="-285750">
                        <a:buFont typeface="Arial" panose="020B0604020202020204" pitchFamily="34" charset="0"/>
                        <a:buChar char="•"/>
                      </a:pPr>
                      <a:r>
                        <a:rPr lang="en-US" sz="1600" dirty="0">
                          <a:solidFill>
                            <a:srgbClr val="75504C"/>
                          </a:solidFill>
                        </a:rPr>
                        <a:t>Using existing AR platform = subscription fee</a:t>
                      </a:r>
                    </a:p>
                    <a:p>
                      <a:pPr marL="285750" indent="-285750">
                        <a:buFont typeface="Arial" panose="020B0604020202020204" pitchFamily="34" charset="0"/>
                        <a:buChar char="•"/>
                      </a:pPr>
                      <a:r>
                        <a:rPr lang="en-US" sz="1600" dirty="0">
                          <a:solidFill>
                            <a:srgbClr val="75504C"/>
                          </a:solidFill>
                        </a:rPr>
                        <a:t>Building custom app = development, testing, updates</a:t>
                      </a:r>
                      <a:endParaRPr lang="en-IE" sz="1600" dirty="0">
                        <a:solidFill>
                          <a:srgbClr val="75504C"/>
                        </a:solidFill>
                      </a:endParaRPr>
                    </a:p>
                  </a:txBody>
                  <a:tcPr anchor="ctr">
                    <a:solidFill>
                      <a:srgbClr val="E7E6D9"/>
                    </a:solidFill>
                  </a:tcPr>
                </a:tc>
                <a:tc>
                  <a:txBody>
                    <a:bodyPr/>
                    <a:lstStyle/>
                    <a:p>
                      <a:r>
                        <a:rPr lang="en-US" sz="1600" dirty="0">
                          <a:solidFill>
                            <a:srgbClr val="75504C"/>
                          </a:solidFill>
                        </a:rPr>
                        <a:t>This is a </a:t>
                      </a:r>
                      <a:r>
                        <a:rPr lang="en-US" sz="1600" b="1" dirty="0" err="1">
                          <a:solidFill>
                            <a:srgbClr val="75504C"/>
                          </a:solidFill>
                        </a:rPr>
                        <a:t>customisation</a:t>
                      </a:r>
                      <a:r>
                        <a:rPr lang="en-US" sz="1600" dirty="0">
                          <a:solidFill>
                            <a:srgbClr val="75504C"/>
                          </a:solidFill>
                        </a:rPr>
                        <a:t> driver.</a:t>
                      </a:r>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1177765324"/>
                  </a:ext>
                </a:extLst>
              </a:tr>
              <a:tr h="370840">
                <a:tc>
                  <a:txBody>
                    <a:bodyPr/>
                    <a:lstStyle/>
                    <a:p>
                      <a:r>
                        <a:rPr lang="en-IE" sz="1600" b="1" dirty="0">
                          <a:solidFill>
                            <a:schemeClr val="bg1"/>
                          </a:solidFill>
                        </a:rPr>
                        <a:t>Multilingual Content</a:t>
                      </a:r>
                    </a:p>
                  </a:txBody>
                  <a:tcPr anchor="ctr">
                    <a:solidFill>
                      <a:srgbClr val="C77362"/>
                    </a:solidFill>
                  </a:tcPr>
                </a:tc>
                <a:tc>
                  <a:txBody>
                    <a:bodyPr/>
                    <a:lstStyle/>
                    <a:p>
                      <a:r>
                        <a:rPr lang="en-US" sz="1600" dirty="0">
                          <a:solidFill>
                            <a:srgbClr val="75504C"/>
                          </a:solidFill>
                        </a:rPr>
                        <a:t>Each additional language multiplies script translation, voice recording, editing and quality control</a:t>
                      </a:r>
                    </a:p>
                    <a:p>
                      <a:endParaRPr lang="en-IE" sz="1600" dirty="0">
                        <a:solidFill>
                          <a:srgbClr val="75504C"/>
                        </a:solidFill>
                      </a:endParaRPr>
                    </a:p>
                  </a:txBody>
                  <a:tcPr anchor="ctr">
                    <a:solidFill>
                      <a:srgbClr val="E7E6D9"/>
                    </a:solidFill>
                  </a:tcPr>
                </a:tc>
                <a:tc>
                  <a:txBody>
                    <a:bodyPr/>
                    <a:lstStyle/>
                    <a:p>
                      <a:r>
                        <a:rPr lang="en-US" sz="1600" dirty="0">
                          <a:solidFill>
                            <a:srgbClr val="75504C"/>
                          </a:solidFill>
                        </a:rPr>
                        <a:t>This is a </a:t>
                      </a:r>
                      <a:r>
                        <a:rPr lang="en-US" sz="1600" b="1" dirty="0">
                          <a:solidFill>
                            <a:srgbClr val="75504C"/>
                          </a:solidFill>
                        </a:rPr>
                        <a:t>duplication </a:t>
                      </a:r>
                      <a:r>
                        <a:rPr lang="en-US" sz="1600" dirty="0">
                          <a:solidFill>
                            <a:srgbClr val="75504C"/>
                          </a:solidFill>
                        </a:rPr>
                        <a:t>driver.</a:t>
                      </a:r>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3168512330"/>
                  </a:ext>
                </a:extLst>
              </a:tr>
              <a:tr h="370840">
                <a:tc>
                  <a:txBody>
                    <a:bodyPr/>
                    <a:lstStyle/>
                    <a:p>
                      <a:r>
                        <a:rPr lang="en-IE" sz="1600" b="1" dirty="0">
                          <a:solidFill>
                            <a:schemeClr val="bg1"/>
                          </a:solidFill>
                        </a:rPr>
                        <a:t>Hardware Choice</a:t>
                      </a:r>
                    </a:p>
                  </a:txBody>
                  <a:tcPr anchor="ctr">
                    <a:solidFill>
                      <a:srgbClr val="C77362"/>
                    </a:solidFill>
                  </a:tcPr>
                </a:tc>
                <a:tc>
                  <a:txBody>
                    <a:bodyPr/>
                    <a:lstStyle/>
                    <a:p>
                      <a:pPr marL="285750" indent="-285750">
                        <a:buFont typeface="Arial" panose="020B0604020202020204" pitchFamily="34" charset="0"/>
                        <a:buChar char="•"/>
                      </a:pPr>
                      <a:r>
                        <a:rPr lang="en-US" sz="1600" dirty="0">
                          <a:solidFill>
                            <a:srgbClr val="75504C"/>
                          </a:solidFill>
                        </a:rPr>
                        <a:t>Smartphone-based experience = low hardware cost</a:t>
                      </a:r>
                    </a:p>
                    <a:p>
                      <a:pPr marL="285750" indent="-285750">
                        <a:buFont typeface="Arial" panose="020B0604020202020204" pitchFamily="34" charset="0"/>
                        <a:buChar char="•"/>
                      </a:pPr>
                      <a:r>
                        <a:rPr lang="en-US" sz="1600" dirty="0">
                          <a:solidFill>
                            <a:srgbClr val="75504C"/>
                          </a:solidFill>
                        </a:rPr>
                        <a:t>VR headsets/tablets = capital expenditure + maintenance</a:t>
                      </a:r>
                      <a:endParaRPr lang="en-IE" sz="1600" dirty="0">
                        <a:solidFill>
                          <a:srgbClr val="75504C"/>
                        </a:solidFill>
                      </a:endParaRPr>
                    </a:p>
                  </a:txBody>
                  <a:tcPr anchor="ctr">
                    <a:solidFill>
                      <a:srgbClr val="E7E6D9"/>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600" dirty="0">
                          <a:solidFill>
                            <a:srgbClr val="75504C"/>
                          </a:solidFill>
                        </a:rPr>
                        <a:t>This is a </a:t>
                      </a:r>
                      <a:r>
                        <a:rPr lang="en-US" sz="1600" b="1" dirty="0">
                          <a:solidFill>
                            <a:srgbClr val="75504C"/>
                          </a:solidFill>
                        </a:rPr>
                        <a:t>hardware </a:t>
                      </a:r>
                      <a:r>
                        <a:rPr lang="en-US" sz="1600" dirty="0">
                          <a:solidFill>
                            <a:srgbClr val="75504C"/>
                          </a:solidFill>
                        </a:rPr>
                        <a:t>driver.</a:t>
                      </a:r>
                    </a:p>
                    <a:p>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1150810443"/>
                  </a:ext>
                </a:extLst>
              </a:tr>
              <a:tr h="370840">
                <a:tc>
                  <a:txBody>
                    <a:bodyPr/>
                    <a:lstStyle/>
                    <a:p>
                      <a:r>
                        <a:rPr lang="en-IE" sz="1600" b="1" dirty="0">
                          <a:solidFill>
                            <a:schemeClr val="bg1"/>
                          </a:solidFill>
                        </a:rPr>
                        <a:t>Professional Talent</a:t>
                      </a:r>
                    </a:p>
                  </a:txBody>
                  <a:tcPr anchor="ctr">
                    <a:solidFill>
                      <a:srgbClr val="C77362"/>
                    </a:solidFill>
                  </a:tcPr>
                </a:tc>
                <a:tc>
                  <a:txBody>
                    <a:bodyPr/>
                    <a:lstStyle/>
                    <a:p>
                      <a:r>
                        <a:rPr lang="en-US" sz="1600" dirty="0">
                          <a:solidFill>
                            <a:srgbClr val="75504C"/>
                          </a:solidFill>
                        </a:rPr>
                        <a:t>Professional actors, composers, designers increase production quality — and cost.</a:t>
                      </a:r>
                      <a:endParaRPr lang="en-IE" sz="1600" dirty="0">
                        <a:solidFill>
                          <a:srgbClr val="75504C"/>
                        </a:solidFill>
                      </a:endParaRPr>
                    </a:p>
                  </a:txBody>
                  <a:tcPr anchor="ctr">
                    <a:solidFill>
                      <a:srgbClr val="E7E6D9"/>
                    </a:solidFill>
                  </a:tcPr>
                </a:tc>
                <a:tc>
                  <a:txBody>
                    <a:bodyPr/>
                    <a:lstStyle/>
                    <a:p>
                      <a:r>
                        <a:rPr lang="en-US" sz="1600" dirty="0">
                          <a:solidFill>
                            <a:srgbClr val="75504C"/>
                          </a:solidFill>
                        </a:rPr>
                        <a:t>This is a </a:t>
                      </a:r>
                      <a:r>
                        <a:rPr lang="en-US" sz="1600" b="1" dirty="0">
                          <a:solidFill>
                            <a:srgbClr val="75504C"/>
                          </a:solidFill>
                        </a:rPr>
                        <a:t>quality </a:t>
                      </a:r>
                      <a:r>
                        <a:rPr lang="en-US" sz="1600" dirty="0">
                          <a:solidFill>
                            <a:srgbClr val="75504C"/>
                          </a:solidFill>
                        </a:rPr>
                        <a:t>driver.</a:t>
                      </a:r>
                      <a:endParaRPr lang="en-IE" sz="1600" dirty="0">
                        <a:solidFill>
                          <a:srgbClr val="75504C"/>
                        </a:solidFill>
                      </a:endParaRPr>
                    </a:p>
                  </a:txBody>
                  <a:tcPr anchor="ctr">
                    <a:solidFill>
                      <a:srgbClr val="E7E6D9"/>
                    </a:solidFill>
                  </a:tcPr>
                </a:tc>
                <a:extLst>
                  <a:ext uri="{0D108BD9-81ED-4DB2-BD59-A6C34878D82A}">
                    <a16:rowId xmlns:a16="http://schemas.microsoft.com/office/drawing/2014/main" val="4018069798"/>
                  </a:ext>
                </a:extLst>
              </a:tr>
            </a:tbl>
          </a:graphicData>
        </a:graphic>
      </p:graphicFrame>
      <p:sp>
        <p:nvSpPr>
          <p:cNvPr id="2" name="Text Placeholder 32">
            <a:extLst>
              <a:ext uri="{FF2B5EF4-FFF2-40B4-BE49-F238E27FC236}">
                <a16:creationId xmlns:a16="http://schemas.microsoft.com/office/drawing/2014/main" id="{8628937A-4856-0CFA-0BE6-7765152DD14C}"/>
              </a:ext>
            </a:extLst>
          </p:cNvPr>
          <p:cNvSpPr txBox="1">
            <a:spLocks/>
          </p:cNvSpPr>
          <p:nvPr/>
        </p:nvSpPr>
        <p:spPr>
          <a:xfrm>
            <a:off x="1048544" y="9730505"/>
            <a:ext cx="6511131" cy="671785"/>
          </a:xfrm>
          <a:prstGeom prst="rect">
            <a:avLst/>
          </a:prstGeom>
          <a:solidFill>
            <a:srgbClr val="469395"/>
          </a:solidFill>
        </p:spPr>
        <p:txBody>
          <a:bodyPr anchor="ctr">
            <a:noAutofit/>
          </a:bodyPr>
          <a:lstStyle>
            <a:lvl1pPr marL="407988"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lnSpc>
                <a:spcPct val="100000"/>
              </a:lnSpc>
            </a:pPr>
            <a:r>
              <a:rPr lang="en-US" sz="2000" b="0" dirty="0"/>
              <a:t>Go to </a:t>
            </a:r>
            <a:r>
              <a:rPr lang="en-US" sz="2000" dirty="0"/>
              <a:t>Implementation Clinic 03 </a:t>
            </a:r>
            <a:r>
              <a:rPr lang="en-US" sz="2000" b="0" dirty="0"/>
              <a:t>to learn how to apply these ideas in practice.</a:t>
            </a:r>
          </a:p>
        </p:txBody>
      </p:sp>
      <p:pic>
        <p:nvPicPr>
          <p:cNvPr id="3" name="Graphic 2" descr="Bullseye with solid fill">
            <a:extLst>
              <a:ext uri="{FF2B5EF4-FFF2-40B4-BE49-F238E27FC236}">
                <a16:creationId xmlns:a16="http://schemas.microsoft.com/office/drawing/2014/main" id="{93D12A3D-148E-8363-99E4-21197F73BB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75804" y="9733034"/>
            <a:ext cx="635570" cy="635570"/>
          </a:xfrm>
          <a:prstGeom prst="rect">
            <a:avLst/>
          </a:prstGeom>
        </p:spPr>
      </p:pic>
    </p:spTree>
    <p:extLst>
      <p:ext uri="{BB962C8B-B14F-4D97-AF65-F5344CB8AC3E}">
        <p14:creationId xmlns:p14="http://schemas.microsoft.com/office/powerpoint/2010/main" val="3860103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7CAB4-B556-2DA7-F44A-24480FD7C7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A13F59-0826-2902-158D-52B967060313}"/>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73F538A-DE80-67C4-7DAB-14FFC6A7BF92}"/>
              </a:ext>
            </a:extLst>
          </p:cNvPr>
          <p:cNvSpPr txBox="1"/>
          <p:nvPr/>
        </p:nvSpPr>
        <p:spPr>
          <a:xfrm>
            <a:off x="1949056" y="547451"/>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Adapt &amp; Repurpose Instead of Build</a:t>
            </a:r>
          </a:p>
        </p:txBody>
      </p:sp>
      <p:sp>
        <p:nvSpPr>
          <p:cNvPr id="10" name="Rectangle 9">
            <a:extLst>
              <a:ext uri="{FF2B5EF4-FFF2-40B4-BE49-F238E27FC236}">
                <a16:creationId xmlns:a16="http://schemas.microsoft.com/office/drawing/2014/main" id="{A73FF5D7-79E4-25D0-905F-8FB10BF715AC}"/>
              </a:ext>
            </a:extLst>
          </p:cNvPr>
          <p:cNvSpPr/>
          <p:nvPr/>
        </p:nvSpPr>
        <p:spPr>
          <a:xfrm>
            <a:off x="356853" y="2448134"/>
            <a:ext cx="6845968" cy="772110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4AD24CD-107B-0EE9-411D-5BCED0275F3B}"/>
              </a:ext>
            </a:extLst>
          </p:cNvPr>
          <p:cNvSpPr txBox="1"/>
          <p:nvPr/>
        </p:nvSpPr>
        <p:spPr>
          <a:xfrm>
            <a:off x="691690" y="2545784"/>
            <a:ext cx="6176294" cy="7063472"/>
          </a:xfrm>
          <a:prstGeom prst="rect">
            <a:avLst/>
          </a:prstGeom>
          <a:noFill/>
        </p:spPr>
        <p:txBody>
          <a:bodyPr wrap="square" rtlCol="0">
            <a:spAutoFit/>
          </a:bodyPr>
          <a:lstStyle/>
          <a:p>
            <a:r>
              <a:rPr lang="en-US" sz="2400" b="1" dirty="0">
                <a:solidFill>
                  <a:srgbClr val="469395"/>
                </a:solidFill>
              </a:rPr>
              <a:t>Discussion Questions</a:t>
            </a:r>
          </a:p>
          <a:p>
            <a:endParaRPr lang="en-US" sz="1600" b="1" dirty="0">
              <a:solidFill>
                <a:schemeClr val="tx1">
                  <a:lumMod val="75000"/>
                  <a:lumOff val="25000"/>
                </a:schemeClr>
              </a:solidFill>
            </a:endParaRPr>
          </a:p>
          <a:p>
            <a:r>
              <a:rPr lang="en-US" b="1" dirty="0">
                <a:solidFill>
                  <a:schemeClr val="tx1">
                    <a:lumMod val="85000"/>
                    <a:lumOff val="15000"/>
                  </a:schemeClr>
                </a:solidFill>
              </a:rPr>
              <a:t>Why this matters:</a:t>
            </a:r>
            <a:r>
              <a:rPr lang="en-US" dirty="0">
                <a:solidFill>
                  <a:schemeClr val="tx1">
                    <a:lumMod val="85000"/>
                    <a:lumOff val="15000"/>
                  </a:schemeClr>
                </a:solidFill>
              </a:rPr>
              <a:t> </a:t>
            </a:r>
            <a:r>
              <a:rPr lang="en-US" sz="1600" dirty="0">
                <a:solidFill>
                  <a:schemeClr val="tx1">
                    <a:lumMod val="85000"/>
                    <a:lumOff val="15000"/>
                  </a:schemeClr>
                </a:solidFill>
              </a:rPr>
              <a:t>A custom VR or AR system can cost tens of thousands. Small SMEs should first ask: </a:t>
            </a:r>
            <a:r>
              <a:rPr lang="en-US" sz="1600" i="1" dirty="0">
                <a:solidFill>
                  <a:schemeClr val="tx1">
                    <a:lumMod val="85000"/>
                    <a:lumOff val="15000"/>
                  </a:schemeClr>
                </a:solidFill>
              </a:rPr>
              <a:t>“What can we adapt that already exists?”</a:t>
            </a:r>
            <a:r>
              <a:rPr lang="en-US" sz="1600" dirty="0">
                <a:solidFill>
                  <a:schemeClr val="tx1">
                    <a:lumMod val="85000"/>
                    <a:lumOff val="15000"/>
                  </a:schemeClr>
                </a:solidFill>
              </a:rPr>
              <a:t> Many immersive effects can be achieved with off-the-shelf tools or content you already own. This protects your budget and lets you test the concept quickly</a:t>
            </a:r>
            <a:r>
              <a:rPr lang="en-US" dirty="0">
                <a:solidFill>
                  <a:schemeClr val="tx1">
                    <a:lumMod val="85000"/>
                    <a:lumOff val="15000"/>
                  </a:schemeClr>
                </a:solidFill>
              </a:rPr>
              <a:t>.</a:t>
            </a:r>
          </a:p>
          <a:p>
            <a:endParaRPr lang="en-US" dirty="0">
              <a:solidFill>
                <a:schemeClr val="tx1">
                  <a:lumMod val="85000"/>
                  <a:lumOff val="15000"/>
                </a:schemeClr>
              </a:solidFill>
            </a:endParaRPr>
          </a:p>
          <a:p>
            <a:r>
              <a:rPr lang="en-US" b="1" dirty="0">
                <a:solidFill>
                  <a:schemeClr val="tx1">
                    <a:lumMod val="85000"/>
                    <a:lumOff val="15000"/>
                  </a:schemeClr>
                </a:solidFill>
              </a:rPr>
              <a:t>Discussion Questions</a:t>
            </a:r>
          </a:p>
          <a:p>
            <a:pPr marL="342900" indent="-342900">
              <a:spcAft>
                <a:spcPts val="600"/>
              </a:spcAft>
              <a:buFont typeface="+mj-lt"/>
              <a:buAutoNum type="arabicPeriod"/>
            </a:pPr>
            <a:r>
              <a:rPr lang="en-US" sz="1600" dirty="0">
                <a:solidFill>
                  <a:schemeClr val="tx1">
                    <a:lumMod val="85000"/>
                    <a:lumOff val="15000"/>
                  </a:schemeClr>
                </a:solidFill>
              </a:rPr>
              <a:t>What </a:t>
            </a:r>
            <a:r>
              <a:rPr lang="en-US" sz="1600" b="1" dirty="0">
                <a:solidFill>
                  <a:schemeClr val="tx1">
                    <a:lumMod val="85000"/>
                    <a:lumOff val="15000"/>
                  </a:schemeClr>
                </a:solidFill>
              </a:rPr>
              <a:t>assets </a:t>
            </a:r>
            <a:r>
              <a:rPr lang="en-US" sz="1600" dirty="0">
                <a:solidFill>
                  <a:schemeClr val="tx1">
                    <a:lumMod val="85000"/>
                    <a:lumOff val="15000"/>
                  </a:schemeClr>
                </a:solidFill>
              </a:rPr>
              <a:t>do we already have (photos, video clips, existing exhibits) that could be used?</a:t>
            </a:r>
          </a:p>
          <a:p>
            <a:pPr marL="342900" indent="-342900">
              <a:spcAft>
                <a:spcPts val="600"/>
              </a:spcAft>
              <a:buFont typeface="+mj-lt"/>
              <a:buAutoNum type="arabicPeriod"/>
            </a:pPr>
            <a:r>
              <a:rPr lang="en-US" sz="1600" dirty="0">
                <a:solidFill>
                  <a:schemeClr val="tx1">
                    <a:lumMod val="85000"/>
                    <a:lumOff val="15000"/>
                  </a:schemeClr>
                </a:solidFill>
              </a:rPr>
              <a:t>Can we achieve the experience with visitor </a:t>
            </a:r>
            <a:r>
              <a:rPr lang="en-US" sz="1600" b="1" dirty="0">
                <a:solidFill>
                  <a:schemeClr val="tx1">
                    <a:lumMod val="85000"/>
                    <a:lumOff val="15000"/>
                  </a:schemeClr>
                </a:solidFill>
              </a:rPr>
              <a:t>smartphones </a:t>
            </a:r>
            <a:r>
              <a:rPr lang="en-US" sz="1600" dirty="0">
                <a:solidFill>
                  <a:schemeClr val="tx1">
                    <a:lumMod val="85000"/>
                    <a:lumOff val="15000"/>
                  </a:schemeClr>
                </a:solidFill>
              </a:rPr>
              <a:t>instead of new hardware?</a:t>
            </a:r>
          </a:p>
          <a:p>
            <a:pPr marL="342900" indent="-342900">
              <a:spcAft>
                <a:spcPts val="600"/>
              </a:spcAft>
              <a:buFont typeface="+mj-lt"/>
              <a:buAutoNum type="arabicPeriod"/>
            </a:pPr>
            <a:r>
              <a:rPr lang="en-US" sz="1600" dirty="0">
                <a:solidFill>
                  <a:schemeClr val="tx1">
                    <a:lumMod val="85000"/>
                    <a:lumOff val="15000"/>
                  </a:schemeClr>
                </a:solidFill>
              </a:rPr>
              <a:t>Could </a:t>
            </a:r>
            <a:r>
              <a:rPr lang="en-US" sz="1600" b="1" dirty="0">
                <a:solidFill>
                  <a:schemeClr val="tx1">
                    <a:lumMod val="85000"/>
                    <a:lumOff val="15000"/>
                  </a:schemeClr>
                </a:solidFill>
              </a:rPr>
              <a:t>a 360° photo or video </a:t>
            </a:r>
            <a:r>
              <a:rPr lang="en-US" sz="1600" dirty="0">
                <a:solidFill>
                  <a:schemeClr val="tx1">
                    <a:lumMod val="85000"/>
                    <a:lumOff val="15000"/>
                  </a:schemeClr>
                </a:solidFill>
              </a:rPr>
              <a:t>replace a “full VR” build? (For example, 360 video can be viewed on YouTube.)</a:t>
            </a:r>
          </a:p>
          <a:p>
            <a:pPr marL="342900" indent="-342900">
              <a:spcAft>
                <a:spcPts val="600"/>
              </a:spcAft>
              <a:buFont typeface="+mj-lt"/>
              <a:buAutoNum type="arabicPeriod"/>
            </a:pPr>
            <a:r>
              <a:rPr lang="en-US" sz="1600" dirty="0">
                <a:solidFill>
                  <a:schemeClr val="tx1">
                    <a:lumMod val="85000"/>
                    <a:lumOff val="15000"/>
                  </a:schemeClr>
                </a:solidFill>
              </a:rPr>
              <a:t>Are there </a:t>
            </a:r>
            <a:r>
              <a:rPr lang="en-US" sz="1600" b="1" dirty="0">
                <a:solidFill>
                  <a:schemeClr val="tx1">
                    <a:lumMod val="85000"/>
                    <a:lumOff val="15000"/>
                  </a:schemeClr>
                </a:solidFill>
              </a:rPr>
              <a:t>free or low-cost platforms </a:t>
            </a:r>
            <a:r>
              <a:rPr lang="en-US" sz="1600" dirty="0">
                <a:solidFill>
                  <a:schemeClr val="tx1">
                    <a:lumMod val="85000"/>
                    <a:lumOff val="15000"/>
                  </a:schemeClr>
                </a:solidFill>
              </a:rPr>
              <a:t>(e.g. Google Poly, AR toolkits) we can use before developing our own app?</a:t>
            </a:r>
          </a:p>
          <a:p>
            <a:pPr marL="342900" indent="-342900">
              <a:spcAft>
                <a:spcPts val="600"/>
              </a:spcAft>
              <a:buFont typeface="+mj-lt"/>
              <a:buAutoNum type="arabicPeriod"/>
            </a:pPr>
            <a:r>
              <a:rPr lang="en-US" sz="1600" dirty="0">
                <a:solidFill>
                  <a:schemeClr val="tx1">
                    <a:lumMod val="85000"/>
                    <a:lumOff val="15000"/>
                  </a:schemeClr>
                </a:solidFill>
              </a:rPr>
              <a:t>What </a:t>
            </a:r>
            <a:r>
              <a:rPr lang="en-US" sz="1600" b="1" dirty="0">
                <a:solidFill>
                  <a:schemeClr val="tx1">
                    <a:lumMod val="85000"/>
                    <a:lumOff val="15000"/>
                  </a:schemeClr>
                </a:solidFill>
              </a:rPr>
              <a:t>simple tech </a:t>
            </a:r>
            <a:r>
              <a:rPr lang="en-US" sz="1600" dirty="0">
                <a:solidFill>
                  <a:schemeClr val="tx1">
                    <a:lumMod val="85000"/>
                    <a:lumOff val="15000"/>
                  </a:schemeClr>
                </a:solidFill>
              </a:rPr>
              <a:t>(QR codes, mobile apps) can we integrate into our current site?</a:t>
            </a:r>
          </a:p>
          <a:p>
            <a:pPr marL="342900" indent="-342900">
              <a:spcAft>
                <a:spcPts val="600"/>
              </a:spcAft>
              <a:buFont typeface="+mj-lt"/>
              <a:buAutoNum type="arabicPeriod"/>
            </a:pPr>
            <a:r>
              <a:rPr lang="en-US" sz="1600" dirty="0">
                <a:solidFill>
                  <a:schemeClr val="tx1">
                    <a:lumMod val="85000"/>
                    <a:lumOff val="15000"/>
                  </a:schemeClr>
                </a:solidFill>
              </a:rPr>
              <a:t>How can we </a:t>
            </a:r>
            <a:r>
              <a:rPr lang="en-US" sz="1600" b="1" dirty="0">
                <a:solidFill>
                  <a:schemeClr val="tx1">
                    <a:lumMod val="85000"/>
                    <a:lumOff val="15000"/>
                  </a:schemeClr>
                </a:solidFill>
              </a:rPr>
              <a:t>avoid duplicated effort</a:t>
            </a:r>
            <a:r>
              <a:rPr lang="en-US" sz="1600" dirty="0">
                <a:solidFill>
                  <a:schemeClr val="tx1">
                    <a:lumMod val="85000"/>
                    <a:lumOff val="15000"/>
                  </a:schemeClr>
                </a:solidFill>
              </a:rPr>
              <a:t>? For instance, can we use stock audio or music under creative commons instead of producing our own?</a:t>
            </a:r>
          </a:p>
          <a:p>
            <a:pPr marL="342900" indent="-342900">
              <a:spcAft>
                <a:spcPts val="600"/>
              </a:spcAft>
              <a:buFont typeface="+mj-lt"/>
              <a:buAutoNum type="arabicPeriod"/>
            </a:pPr>
            <a:r>
              <a:rPr lang="en-US" sz="1600" dirty="0">
                <a:solidFill>
                  <a:schemeClr val="tx1">
                    <a:lumMod val="85000"/>
                    <a:lumOff val="15000"/>
                  </a:schemeClr>
                </a:solidFill>
              </a:rPr>
              <a:t>What </a:t>
            </a:r>
            <a:r>
              <a:rPr lang="en-US" sz="1600" b="1" dirty="0">
                <a:solidFill>
                  <a:schemeClr val="tx1">
                    <a:lumMod val="85000"/>
                    <a:lumOff val="15000"/>
                  </a:schemeClr>
                </a:solidFill>
              </a:rPr>
              <a:t>low-tech alternatives </a:t>
            </a:r>
            <a:r>
              <a:rPr lang="en-US" sz="1600" dirty="0">
                <a:solidFill>
                  <a:schemeClr val="tx1">
                    <a:lumMod val="85000"/>
                    <a:lumOff val="15000"/>
                  </a:schemeClr>
                </a:solidFill>
              </a:rPr>
              <a:t>exist (e.g. printed storyboards, live narration) if tech becomes problematic?</a:t>
            </a: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414EDC89-5134-966A-23BA-D73EA2288DFA}"/>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A95491C6-4A83-DF7E-1A8D-8ED91D41579E}"/>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5450068-FC15-957F-7809-8E8D34238C10}"/>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88801B76-04B4-DC83-2FAF-CDBEA9782652}"/>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8DF6FB83-CBDB-09CA-9A93-11B796885EC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8C736648-2D9D-915D-7145-FC28A03E623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EE020DBC-A1AB-C83B-31FA-15FB4EAB8EC7}"/>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8658A-0F2E-B8DB-9009-1C295CFD3BBE}"/>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658195E-CAD4-C30B-ACCB-A507F9465D9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ABA224D-44C8-9BBF-AD12-5EE8FB5E1077}"/>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0FED2331-5463-C5A8-BEE3-73A75C1093B0}"/>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22A9BE1-30E9-DAC7-559B-3AF0310952B9}"/>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A7B2B3E-C8ED-520D-C955-08B144734D60}"/>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3B66CEF5-018E-9202-6E17-76D76C1596A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B1E395A-D302-8E2C-780D-4AF9833C904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8F716E3-51C8-3997-237F-322865E827BE}"/>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EF20A5BA-44D8-0DD0-F5C8-B39C6AAE7417}"/>
              </a:ext>
            </a:extLst>
          </p:cNvPr>
          <p:cNvGrpSpPr/>
          <p:nvPr/>
        </p:nvGrpSpPr>
        <p:grpSpPr>
          <a:xfrm>
            <a:off x="5946888" y="46862"/>
            <a:ext cx="1754197" cy="1200329"/>
            <a:chOff x="820758" y="1078895"/>
            <a:chExt cx="1015997" cy="1177569"/>
          </a:xfrm>
          <a:solidFill>
            <a:srgbClr val="EE4F27"/>
          </a:solidFill>
        </p:grpSpPr>
        <p:sp>
          <p:nvSpPr>
            <p:cNvPr id="5" name="Oval 4">
              <a:extLst>
                <a:ext uri="{FF2B5EF4-FFF2-40B4-BE49-F238E27FC236}">
                  <a16:creationId xmlns:a16="http://schemas.microsoft.com/office/drawing/2014/main" id="{BBB81CC5-1268-2A9A-1F9D-6EA69891D1D1}"/>
                </a:ext>
              </a:extLst>
            </p:cNvPr>
            <p:cNvSpPr/>
            <p:nvPr/>
          </p:nvSpPr>
          <p:spPr>
            <a:xfrm>
              <a:off x="1015999" y="1137919"/>
              <a:ext cx="625515" cy="1059522"/>
            </a:xfrm>
            <a:prstGeom prst="ellipse">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32513F84-98A4-B836-B5C2-4435B51B8861}"/>
                </a:ext>
              </a:extLst>
            </p:cNvPr>
            <p:cNvSpPr txBox="1"/>
            <p:nvPr/>
          </p:nvSpPr>
          <p:spPr>
            <a:xfrm>
              <a:off x="820758" y="107889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3</a:t>
              </a:r>
            </a:p>
          </p:txBody>
        </p:sp>
      </p:grpSp>
    </p:spTree>
    <p:extLst>
      <p:ext uri="{BB962C8B-B14F-4D97-AF65-F5344CB8AC3E}">
        <p14:creationId xmlns:p14="http://schemas.microsoft.com/office/powerpoint/2010/main" val="1348848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ACF4B-D747-3DCA-E83C-CC1EF03276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E1A3AE-B1CA-670F-C1AF-F11841A95072}"/>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rgbClr val="469395"/>
              </a:solidFill>
            </a:endParaRPr>
          </a:p>
        </p:txBody>
      </p:sp>
      <p:sp>
        <p:nvSpPr>
          <p:cNvPr id="3" name="TextBox 2">
            <a:extLst>
              <a:ext uri="{FF2B5EF4-FFF2-40B4-BE49-F238E27FC236}">
                <a16:creationId xmlns:a16="http://schemas.microsoft.com/office/drawing/2014/main" id="{87D6C770-B420-0173-B92F-FFE0D51CF100}"/>
              </a:ext>
            </a:extLst>
          </p:cNvPr>
          <p:cNvSpPr txBox="1"/>
          <p:nvPr/>
        </p:nvSpPr>
        <p:spPr>
          <a:xfrm>
            <a:off x="1991952" y="522578"/>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Adapt &amp; Repurpose Instead of Build</a:t>
            </a:r>
          </a:p>
        </p:txBody>
      </p:sp>
      <p:sp>
        <p:nvSpPr>
          <p:cNvPr id="10" name="Rectangle 9">
            <a:extLst>
              <a:ext uri="{FF2B5EF4-FFF2-40B4-BE49-F238E27FC236}">
                <a16:creationId xmlns:a16="http://schemas.microsoft.com/office/drawing/2014/main" id="{12418CF8-87CA-2E04-D3A3-69D8D7DD080D}"/>
              </a:ext>
            </a:extLst>
          </p:cNvPr>
          <p:cNvSpPr/>
          <p:nvPr/>
        </p:nvSpPr>
        <p:spPr>
          <a:xfrm>
            <a:off x="356853" y="2448134"/>
            <a:ext cx="6845968" cy="772110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2C2E2E9-D9F2-DC7A-99FF-205C6D917CEF}"/>
              </a:ext>
            </a:extLst>
          </p:cNvPr>
          <p:cNvSpPr txBox="1"/>
          <p:nvPr/>
        </p:nvSpPr>
        <p:spPr>
          <a:xfrm>
            <a:off x="691690" y="2545784"/>
            <a:ext cx="6176294" cy="6309420"/>
          </a:xfrm>
          <a:prstGeom prst="rect">
            <a:avLst/>
          </a:prstGeom>
          <a:noFill/>
        </p:spPr>
        <p:txBody>
          <a:bodyPr wrap="square" rtlCol="0">
            <a:spAutoFit/>
          </a:bodyPr>
          <a:lstStyle/>
          <a:p>
            <a:endParaRPr lang="en-US" dirty="0">
              <a:solidFill>
                <a:schemeClr val="tx1">
                  <a:lumMod val="85000"/>
                  <a:lumOff val="15000"/>
                </a:schemeClr>
              </a:solidFill>
            </a:endParaRPr>
          </a:p>
          <a:p>
            <a:r>
              <a:rPr lang="en-US" sz="2400" b="1" dirty="0">
                <a:solidFill>
                  <a:srgbClr val="469395"/>
                </a:solidFill>
              </a:rPr>
              <a:t>Step-by-Step Actions</a:t>
            </a:r>
          </a:p>
          <a:p>
            <a:endParaRPr lang="en-US" sz="2400" b="1" dirty="0">
              <a:solidFill>
                <a:srgbClr val="469395"/>
              </a:solidFill>
            </a:endParaRPr>
          </a:p>
          <a:p>
            <a:pPr marL="342900" indent="-342900">
              <a:buFont typeface="+mj-lt"/>
              <a:buAutoNum type="arabicPeriod"/>
            </a:pPr>
            <a:r>
              <a:rPr lang="en-US" sz="1600" b="1" dirty="0">
                <a:solidFill>
                  <a:schemeClr val="tx1">
                    <a:lumMod val="85000"/>
                    <a:lumOff val="15000"/>
                  </a:schemeClr>
                </a:solidFill>
              </a:rPr>
              <a:t>Inventory Assets</a:t>
            </a:r>
            <a:r>
              <a:rPr lang="en-US" sz="1600" dirty="0">
                <a:solidFill>
                  <a:schemeClr val="tx1">
                    <a:lumMod val="85000"/>
                    <a:lumOff val="15000"/>
                  </a:schemeClr>
                </a:solidFill>
              </a:rPr>
              <a:t>: I</a:t>
            </a:r>
            <a:r>
              <a:rPr lang="es-ES" sz="1600" dirty="0" err="1">
                <a:solidFill>
                  <a:schemeClr val="tx1">
                    <a:lumMod val="85000"/>
                    <a:lumOff val="15000"/>
                  </a:schemeClr>
                </a:solidFill>
              </a:rPr>
              <a:t>dentify</a:t>
            </a:r>
            <a:r>
              <a:rPr lang="es-ES" sz="1600" dirty="0">
                <a:solidFill>
                  <a:schemeClr val="tx1">
                    <a:lumMod val="85000"/>
                    <a:lumOff val="15000"/>
                  </a:schemeClr>
                </a:solidFill>
              </a:rPr>
              <a:t> </a:t>
            </a:r>
            <a:r>
              <a:rPr lang="es-ES" sz="1600" dirty="0" err="1">
                <a:solidFill>
                  <a:schemeClr val="tx1">
                    <a:lumMod val="85000"/>
                    <a:lumOff val="15000"/>
                  </a:schemeClr>
                </a:solidFill>
              </a:rPr>
              <a:t>existing</a:t>
            </a:r>
            <a:r>
              <a:rPr lang="es-ES" sz="1600" dirty="0">
                <a:solidFill>
                  <a:schemeClr val="tx1">
                    <a:lumMod val="85000"/>
                    <a:lumOff val="15000"/>
                  </a:schemeClr>
                </a:solidFill>
              </a:rPr>
              <a:t> media (</a:t>
            </a:r>
            <a:r>
              <a:rPr lang="es-ES" sz="1600" dirty="0" err="1">
                <a:solidFill>
                  <a:schemeClr val="tx1">
                    <a:lumMod val="85000"/>
                    <a:lumOff val="15000"/>
                  </a:schemeClr>
                </a:solidFill>
              </a:rPr>
              <a:t>photos</a:t>
            </a:r>
            <a:r>
              <a:rPr lang="es-ES" sz="1600" dirty="0">
                <a:solidFill>
                  <a:schemeClr val="tx1">
                    <a:lumMod val="85000"/>
                    <a:lumOff val="15000"/>
                  </a:schemeClr>
                </a:solidFill>
              </a:rPr>
              <a:t>/videos/audio). </a:t>
            </a:r>
            <a:r>
              <a:rPr lang="en-US" sz="1600" dirty="0">
                <a:solidFill>
                  <a:schemeClr val="tx1">
                    <a:lumMod val="85000"/>
                    <a:lumOff val="15000"/>
                  </a:schemeClr>
                </a:solidFill>
              </a:rPr>
              <a:t>List existing videos, photographs, recordings, or exhibit materials.</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b="1" dirty="0">
                <a:solidFill>
                  <a:schemeClr val="tx1">
                    <a:lumMod val="85000"/>
                    <a:lumOff val="15000"/>
                  </a:schemeClr>
                </a:solidFill>
              </a:rPr>
              <a:t>Explore Free Tools:</a:t>
            </a:r>
            <a:r>
              <a:rPr lang="en-US" sz="1600" dirty="0">
                <a:solidFill>
                  <a:schemeClr val="tx1">
                    <a:lumMod val="85000"/>
                    <a:lumOff val="15000"/>
                  </a:schemeClr>
                </a:solidFill>
              </a:rPr>
              <a:t> </a:t>
            </a:r>
            <a:r>
              <a:rPr lang="en-US" sz="1600" dirty="0"/>
              <a:t>Research free or low-cost platforms (360 viewers, AR apps, etc.). </a:t>
            </a:r>
            <a:r>
              <a:rPr lang="en-US" sz="1600" dirty="0">
                <a:solidFill>
                  <a:schemeClr val="tx1">
                    <a:lumMod val="85000"/>
                    <a:lumOff val="15000"/>
                  </a:schemeClr>
                </a:solidFill>
              </a:rPr>
              <a:t>Research off-the-shelf platforms (e.g. YouTube, Google Street View, free AR apps) that match your needs.</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b="1" dirty="0">
                <a:solidFill>
                  <a:schemeClr val="tx1">
                    <a:lumMod val="85000"/>
                    <a:lumOff val="15000"/>
                  </a:schemeClr>
                </a:solidFill>
              </a:rPr>
              <a:t>Develop a Minimal Prototype Quickly:</a:t>
            </a:r>
            <a:r>
              <a:rPr lang="en-US" sz="1600" dirty="0">
                <a:solidFill>
                  <a:schemeClr val="tx1">
                    <a:lumMod val="85000"/>
                    <a:lumOff val="15000"/>
                  </a:schemeClr>
                </a:solidFill>
              </a:rPr>
              <a:t> </a:t>
            </a:r>
            <a:r>
              <a:rPr lang="pt-BR" sz="1600" dirty="0"/>
              <a:t> </a:t>
            </a:r>
            <a:r>
              <a:rPr lang="pt-BR" sz="1600" dirty="0">
                <a:solidFill>
                  <a:schemeClr val="tx1">
                    <a:lumMod val="85000"/>
                    <a:lumOff val="15000"/>
                  </a:schemeClr>
                </a:solidFill>
              </a:rPr>
              <a:t>Develope a minimal prototype (QR + video, smartphone AR filter, etc.). </a:t>
            </a:r>
            <a:r>
              <a:rPr lang="en-US" sz="1600" dirty="0">
                <a:solidFill>
                  <a:schemeClr val="tx1">
                    <a:lumMod val="85000"/>
                    <a:lumOff val="15000"/>
                  </a:schemeClr>
                </a:solidFill>
              </a:rPr>
              <a:t>Create a </a:t>
            </a:r>
            <a:r>
              <a:rPr lang="en-US" sz="1600" b="1" dirty="0">
                <a:solidFill>
                  <a:schemeClr val="tx1">
                    <a:lumMod val="85000"/>
                    <a:lumOff val="15000"/>
                  </a:schemeClr>
                </a:solidFill>
              </a:rPr>
              <a:t>proof-of-concept</a:t>
            </a:r>
            <a:r>
              <a:rPr lang="en-US" sz="1600" dirty="0">
                <a:solidFill>
                  <a:schemeClr val="tx1">
                    <a:lumMod val="85000"/>
                    <a:lumOff val="15000"/>
                  </a:schemeClr>
                </a:solidFill>
              </a:rPr>
              <a:t> using these tools. For example, shoot a short 360° clip on a borrowed camera and test on phones.</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b="1" dirty="0">
                <a:solidFill>
                  <a:schemeClr val="tx1">
                    <a:lumMod val="85000"/>
                    <a:lumOff val="15000"/>
                  </a:schemeClr>
                </a:solidFill>
              </a:rPr>
              <a:t>Gather Feedback Early:</a:t>
            </a:r>
            <a:r>
              <a:rPr lang="en-US" sz="1600" dirty="0">
                <a:solidFill>
                  <a:schemeClr val="tx1">
                    <a:lumMod val="85000"/>
                    <a:lumOff val="15000"/>
                  </a:schemeClr>
                </a:solidFill>
              </a:rPr>
              <a:t> Show the prototype to a small audience (staff, local volunteers) to check usability and interest.</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b="1" dirty="0">
                <a:solidFill>
                  <a:schemeClr val="tx1">
                    <a:lumMod val="85000"/>
                    <a:lumOff val="15000"/>
                  </a:schemeClr>
                </a:solidFill>
              </a:rPr>
              <a:t>Refine Content:</a:t>
            </a:r>
            <a:r>
              <a:rPr lang="en-US" sz="1600" dirty="0">
                <a:solidFill>
                  <a:schemeClr val="tx1">
                    <a:lumMod val="85000"/>
                    <a:lumOff val="15000"/>
                  </a:schemeClr>
                </a:solidFill>
              </a:rPr>
              <a:t> Improve the story/dialogue using local input, without changing the underlying low-cost tech.</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b="1" dirty="0">
                <a:solidFill>
                  <a:schemeClr val="tx1">
                    <a:lumMod val="85000"/>
                    <a:lumOff val="15000"/>
                  </a:schemeClr>
                </a:solidFill>
              </a:rPr>
              <a:t>Decide Next Steps:</a:t>
            </a:r>
            <a:r>
              <a:rPr lang="en-US" sz="1600" dirty="0">
                <a:solidFill>
                  <a:schemeClr val="tx1">
                    <a:lumMod val="85000"/>
                    <a:lumOff val="15000"/>
                  </a:schemeClr>
                </a:solidFill>
              </a:rPr>
              <a:t> Based on results, plan whether to scale up (more locations, higher-end tech) or pivot.</a:t>
            </a: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F25423F4-8717-60E3-A61B-AE9B0840291B}"/>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6D3912DA-A8FF-4DC9-9005-554DCEA5774E}"/>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53298BE4-2E4A-5347-FB7D-5BE857EFB35B}"/>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C9911061-F66E-2544-4986-AB46AF3B0405}"/>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35D3D484-37D2-3C2B-C5BF-C41246547E75}"/>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0476222E-7693-A4DE-5996-E7EB0767DD3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F03F52EC-3629-DA2C-CE03-6B0D60F52923}"/>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0EB08391-70D6-0453-A5F8-E626481ABA87}"/>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65075696-56A2-6287-0EFC-8F5404A385C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8189D990-13EB-45E4-EC6F-7759024AA866}"/>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EF2F4478-E853-6279-32F4-44B392FA2DE1}"/>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91BA25B8-CC5E-2A7C-0262-C37B2FFA78B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26C67947-6ABF-7A0F-3805-C4BC2D4A1354}"/>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74C3A443-BDF4-1094-6C52-4B9E6C572E90}"/>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5D0F89D-EFAD-DD71-72F0-E3F02720439D}"/>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2A2FCA29-DBF1-92C0-48FB-106A44E41788}"/>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4" name="Text Placeholder 32">
            <a:extLst>
              <a:ext uri="{FF2B5EF4-FFF2-40B4-BE49-F238E27FC236}">
                <a16:creationId xmlns:a16="http://schemas.microsoft.com/office/drawing/2014/main" id="{AD362350-F659-1D58-266B-ECA66FFC3771}"/>
              </a:ext>
            </a:extLst>
          </p:cNvPr>
          <p:cNvSpPr txBox="1">
            <a:spLocks/>
          </p:cNvSpPr>
          <p:nvPr/>
        </p:nvSpPr>
        <p:spPr>
          <a:xfrm>
            <a:off x="1045694" y="9030773"/>
            <a:ext cx="6511131" cy="671785"/>
          </a:xfrm>
          <a:prstGeom prst="rect">
            <a:avLst/>
          </a:prstGeom>
          <a:solidFill>
            <a:srgbClr val="C77362"/>
          </a:solidFill>
        </p:spPr>
        <p:txBody>
          <a:bodyPr anchor="ctr">
            <a:noAutofit/>
          </a:bodyPr>
          <a:lstStyle>
            <a:lvl1pPr marL="407988"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lnSpc>
                <a:spcPct val="100000"/>
              </a:lnSpc>
            </a:pPr>
            <a:r>
              <a:rPr lang="en-US" sz="2000" b="0" dirty="0"/>
              <a:t>Go to </a:t>
            </a:r>
            <a:r>
              <a:rPr lang="en-US" sz="2000" dirty="0"/>
              <a:t>Implementation Clinic 03 </a:t>
            </a:r>
            <a:r>
              <a:rPr lang="en-US" sz="2000" b="0" dirty="0"/>
              <a:t>to learn how to apply these ideas in practice.</a:t>
            </a:r>
          </a:p>
        </p:txBody>
      </p:sp>
      <p:pic>
        <p:nvPicPr>
          <p:cNvPr id="5" name="Graphic 4" descr="Bullseye with solid fill">
            <a:extLst>
              <a:ext uri="{FF2B5EF4-FFF2-40B4-BE49-F238E27FC236}">
                <a16:creationId xmlns:a16="http://schemas.microsoft.com/office/drawing/2014/main" id="{01A7C9C3-D882-77BC-70C2-9964DCCA33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72954" y="9033302"/>
            <a:ext cx="635570" cy="635570"/>
          </a:xfrm>
          <a:prstGeom prst="rect">
            <a:avLst/>
          </a:prstGeom>
        </p:spPr>
      </p:pic>
    </p:spTree>
    <p:extLst>
      <p:ext uri="{BB962C8B-B14F-4D97-AF65-F5344CB8AC3E}">
        <p14:creationId xmlns:p14="http://schemas.microsoft.com/office/powerpoint/2010/main" val="3099287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9EC01-5A4D-844C-7587-AE5AF2A1BC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5E9739-B2A3-36AF-C49D-4B27912EEFD7}"/>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AC79DF36-C4FD-4DE0-EE2E-7F7D72073774}"/>
              </a:ext>
            </a:extLst>
          </p:cNvPr>
          <p:cNvSpPr/>
          <p:nvPr/>
        </p:nvSpPr>
        <p:spPr>
          <a:xfrm>
            <a:off x="356853" y="2448134"/>
            <a:ext cx="6845968" cy="7665684"/>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123E12B-1B49-BD87-6A64-FC1675D44273}"/>
              </a:ext>
            </a:extLst>
          </p:cNvPr>
          <p:cNvSpPr txBox="1"/>
          <p:nvPr/>
        </p:nvSpPr>
        <p:spPr>
          <a:xfrm>
            <a:off x="691690" y="2545784"/>
            <a:ext cx="6176294" cy="7817525"/>
          </a:xfrm>
          <a:prstGeom prst="rect">
            <a:avLst/>
          </a:prstGeom>
          <a:noFill/>
        </p:spPr>
        <p:txBody>
          <a:bodyPr wrap="square" rtlCol="0">
            <a:spAutoFit/>
          </a:bodyPr>
          <a:lstStyle/>
          <a:p>
            <a:r>
              <a:rPr lang="en-US" sz="2000" b="1" dirty="0">
                <a:solidFill>
                  <a:srgbClr val="53705E"/>
                </a:solidFill>
              </a:rPr>
              <a:t>Leverage What You Already Have </a:t>
            </a:r>
            <a:r>
              <a:rPr lang="en-US" sz="2000" dirty="0">
                <a:solidFill>
                  <a:srgbClr val="53705E"/>
                </a:solidFill>
              </a:rPr>
              <a:t>(Before You Spend Big)</a:t>
            </a:r>
          </a:p>
          <a:p>
            <a:pPr marL="342900" indent="-342900">
              <a:buAutoNum type="arabicPeriod"/>
            </a:pPr>
            <a:endParaRPr lang="en-US" sz="1600" b="1" dirty="0">
              <a:solidFill>
                <a:srgbClr val="75504C"/>
              </a:solidFill>
            </a:endParaRPr>
          </a:p>
          <a:p>
            <a:r>
              <a:rPr lang="en-US" sz="1600" dirty="0">
                <a:solidFill>
                  <a:schemeClr val="bg2">
                    <a:lumMod val="25000"/>
                  </a:schemeClr>
                </a:solidFill>
              </a:rPr>
              <a:t>Immersive experiences do not have to start with large budgets. </a:t>
            </a:r>
          </a:p>
          <a:p>
            <a:r>
              <a:rPr lang="en-US" sz="1600" dirty="0">
                <a:solidFill>
                  <a:schemeClr val="bg2">
                    <a:lumMod val="25000"/>
                  </a:schemeClr>
                </a:solidFill>
              </a:rPr>
              <a:t>Immersive experiences do </a:t>
            </a:r>
            <a:r>
              <a:rPr lang="en-US" sz="1600" b="1" dirty="0">
                <a:solidFill>
                  <a:schemeClr val="bg2">
                    <a:lumMod val="25000"/>
                  </a:schemeClr>
                </a:solidFill>
              </a:rPr>
              <a:t>not</a:t>
            </a:r>
            <a:r>
              <a:rPr lang="en-US" sz="1600" dirty="0">
                <a:solidFill>
                  <a:schemeClr val="bg2">
                    <a:lumMod val="25000"/>
                  </a:schemeClr>
                </a:solidFill>
              </a:rPr>
              <a:t> begin with technology.</a:t>
            </a:r>
            <a:br>
              <a:rPr lang="en-US" sz="1600" dirty="0">
                <a:solidFill>
                  <a:schemeClr val="bg2">
                    <a:lumMod val="25000"/>
                  </a:schemeClr>
                </a:solidFill>
              </a:rPr>
            </a:br>
            <a:r>
              <a:rPr lang="en-US" sz="1600" dirty="0">
                <a:solidFill>
                  <a:schemeClr val="bg2">
                    <a:lumMod val="25000"/>
                  </a:schemeClr>
                </a:solidFill>
              </a:rPr>
              <a:t>They begin with assets.</a:t>
            </a:r>
          </a:p>
          <a:p>
            <a:endParaRPr lang="en-US" sz="1600" dirty="0">
              <a:solidFill>
                <a:schemeClr val="bg2">
                  <a:lumMod val="25000"/>
                </a:schemeClr>
              </a:solidFill>
            </a:endParaRPr>
          </a:p>
          <a:p>
            <a:r>
              <a:rPr lang="en-US" sz="1600" dirty="0">
                <a:solidFill>
                  <a:schemeClr val="bg2">
                    <a:lumMod val="25000"/>
                  </a:schemeClr>
                </a:solidFill>
              </a:rPr>
              <a:t>The biggest mistake small businesses make is assuming innovation means buying something new. In reality, the most sustainable immersive projects are built by combining what you already have in smarter ways.</a:t>
            </a:r>
          </a:p>
          <a:p>
            <a:endParaRPr lang="en-US" sz="1600" dirty="0">
              <a:solidFill>
                <a:srgbClr val="75504C"/>
              </a:solidFill>
            </a:endParaRPr>
          </a:p>
          <a:p>
            <a:r>
              <a:rPr lang="en-US" sz="2000" b="1" dirty="0">
                <a:solidFill>
                  <a:srgbClr val="53705E"/>
                </a:solidFill>
              </a:rPr>
              <a:t>The smartest projects: </a:t>
            </a:r>
          </a:p>
          <a:p>
            <a:r>
              <a:rPr lang="en-US" b="1" dirty="0">
                <a:solidFill>
                  <a:schemeClr val="tx1">
                    <a:lumMod val="85000"/>
                    <a:lumOff val="15000"/>
                  </a:schemeClr>
                </a:solidFill>
              </a:rPr>
              <a:t>Start small - Reuse existing assets - Test engagement early as a priority - Scale only when demand is proven - Invest based on evidence — not excitement</a:t>
            </a:r>
          </a:p>
          <a:p>
            <a:endParaRPr lang="en-US" b="1" dirty="0">
              <a:solidFill>
                <a:schemeClr val="tx1">
                  <a:lumMod val="85000"/>
                  <a:lumOff val="15000"/>
                </a:schemeClr>
              </a:solidFill>
            </a:endParaRPr>
          </a:p>
          <a:p>
            <a:r>
              <a:rPr lang="en-US" sz="1600" dirty="0">
                <a:solidFill>
                  <a:schemeClr val="tx1">
                    <a:lumMod val="85000"/>
                    <a:lumOff val="15000"/>
                  </a:schemeClr>
                </a:solidFill>
              </a:rPr>
              <a:t>Immersive is not about spending more. It is about thinking differently, smartly, and innovatively.</a:t>
            </a:r>
          </a:p>
          <a:p>
            <a:endParaRPr lang="en-US" sz="1600" dirty="0">
              <a:solidFill>
                <a:schemeClr val="tx1">
                  <a:lumMod val="85000"/>
                  <a:lumOff val="15000"/>
                </a:schemeClr>
              </a:solidFill>
            </a:endParaRPr>
          </a:p>
          <a:p>
            <a:r>
              <a:rPr lang="en-US" sz="2000" b="1" dirty="0">
                <a:solidFill>
                  <a:srgbClr val="53705E"/>
                </a:solidFill>
              </a:rPr>
              <a:t>Brainstorm and research to find creative funding</a:t>
            </a:r>
            <a:r>
              <a:rPr lang="en-US" sz="1600" b="1" dirty="0">
                <a:solidFill>
                  <a:schemeClr val="tx1">
                    <a:lumMod val="85000"/>
                    <a:lumOff val="15000"/>
                  </a:schemeClr>
                </a:solidFill>
              </a:rPr>
              <a:t>. </a:t>
            </a:r>
          </a:p>
          <a:p>
            <a:r>
              <a:rPr lang="en-US" sz="1600" dirty="0">
                <a:solidFill>
                  <a:schemeClr val="tx1">
                    <a:lumMod val="85000"/>
                    <a:lumOff val="15000"/>
                  </a:schemeClr>
                </a:solidFill>
              </a:rPr>
              <a:t>Brainstorm potential resources: small grants for culture/innovation, partnerships with sponsors (e.g. local businesses, universities), crowdfunding, or revenue from related activities. Even modest investments can seed a pilot. </a:t>
            </a:r>
          </a:p>
          <a:p>
            <a:endParaRPr lang="en-US" sz="1600" dirty="0">
              <a:solidFill>
                <a:schemeClr val="tx1">
                  <a:lumMod val="85000"/>
                  <a:lumOff val="15000"/>
                </a:schemeClr>
              </a:solidFill>
            </a:endParaRPr>
          </a:p>
          <a:p>
            <a:r>
              <a:rPr lang="en-US" sz="1600" dirty="0">
                <a:solidFill>
                  <a:schemeClr val="tx1">
                    <a:lumMod val="85000"/>
                    <a:lumOff val="15000"/>
                  </a:schemeClr>
                </a:solidFill>
              </a:rPr>
              <a:t>As costs are often the biggest concern, remember that incremental funding (matched to each project phase) keeps budgets “manageable and responsible” – you scale up only as interest and confidence grow</a:t>
            </a:r>
          </a:p>
          <a:p>
            <a:endParaRPr lang="en-US" sz="1600" dirty="0">
              <a:solidFill>
                <a:schemeClr val="tx1">
                  <a:lumMod val="85000"/>
                  <a:lumOff val="15000"/>
                </a:schemeClr>
              </a:solidFill>
            </a:endParaRPr>
          </a:p>
          <a:p>
            <a:endParaRPr lang="en-US" b="1" dirty="0">
              <a:solidFill>
                <a:srgbClr val="75504C"/>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4EAC045C-F9AB-2A76-3B14-B727D9ECDD52}"/>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DC5F779-E5A3-DA83-9B7C-536A785D9643}"/>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46B76C3-4F1C-9531-B370-57F7E24F3235}"/>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A14F8823-060D-1F93-4FE3-6E3EF7A4EFDA}"/>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B90C8FFA-0B86-C475-D17F-7BC3BAD54F3F}"/>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B7B218A2-BA6A-5ADB-001C-7611F952A5B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F2408CFC-0262-B4C0-411B-FF0F491926EE}"/>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57E718E-7BE2-792B-126B-13F21F8C04B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6CBFB6D6-F069-9FD8-1B01-C56FAC3D966D}"/>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DFDAFB91-CA3C-C0C9-9A1B-4D99AFE7D1F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FC415B4D-7B8A-984C-C6E0-6ABB0909E598}"/>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E1765FF9-5524-069E-2E25-8056D2F0233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3B9CECD-5522-AB90-2808-BE9F6B77067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550666B6-4601-AE6E-BF88-3E9541AAB95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193D9EC-CDBE-AE34-E7CA-54B3EB8136BE}"/>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9C4238CE-58E9-3399-8DD8-08685073BEAF}"/>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481D263A-1B9E-509C-2F9E-D0E7A9DA4780}"/>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Affordable &amp; Scalable </a:t>
            </a:r>
          </a:p>
          <a:p>
            <a:r>
              <a:rPr lang="en-US" sz="3200" dirty="0">
                <a:solidFill>
                  <a:schemeClr val="bg1"/>
                </a:solidFill>
              </a:rPr>
              <a:t>Approaches</a:t>
            </a:r>
          </a:p>
        </p:txBody>
      </p:sp>
      <p:grpSp>
        <p:nvGrpSpPr>
          <p:cNvPr id="7" name="Group 6">
            <a:extLst>
              <a:ext uri="{FF2B5EF4-FFF2-40B4-BE49-F238E27FC236}">
                <a16:creationId xmlns:a16="http://schemas.microsoft.com/office/drawing/2014/main" id="{852F63EF-C2D7-67CD-6D68-5C60B00DFD9F}"/>
              </a:ext>
            </a:extLst>
          </p:cNvPr>
          <p:cNvGrpSpPr/>
          <p:nvPr/>
        </p:nvGrpSpPr>
        <p:grpSpPr>
          <a:xfrm>
            <a:off x="5910999" y="32712"/>
            <a:ext cx="1754197" cy="1200329"/>
            <a:chOff x="799972" y="1065013"/>
            <a:chExt cx="1015997" cy="1177569"/>
          </a:xfrm>
          <a:solidFill>
            <a:srgbClr val="EE4F27"/>
          </a:solidFill>
        </p:grpSpPr>
        <p:sp>
          <p:nvSpPr>
            <p:cNvPr id="8" name="Oval 7">
              <a:extLst>
                <a:ext uri="{FF2B5EF4-FFF2-40B4-BE49-F238E27FC236}">
                  <a16:creationId xmlns:a16="http://schemas.microsoft.com/office/drawing/2014/main" id="{5C5B12A4-0386-68B5-658D-A06DF8AFC2C7}"/>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74DC7077-B780-5139-15C4-8C67E28D8141}"/>
                </a:ext>
              </a:extLst>
            </p:cNvPr>
            <p:cNvSpPr txBox="1"/>
            <p:nvPr/>
          </p:nvSpPr>
          <p:spPr>
            <a:xfrm>
              <a:off x="799972" y="1065013"/>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spTree>
    <p:extLst>
      <p:ext uri="{BB962C8B-B14F-4D97-AF65-F5344CB8AC3E}">
        <p14:creationId xmlns:p14="http://schemas.microsoft.com/office/powerpoint/2010/main" val="880425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874F7-6009-DE12-5CAB-6C08DF8144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E67699-5D1E-E449-5362-3573FB38CDBA}"/>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D1103518-B436-1068-160F-78AD4C5947E3}"/>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Affordable &amp; Scalable </a:t>
            </a:r>
          </a:p>
          <a:p>
            <a:r>
              <a:rPr lang="en-US" sz="3200" dirty="0">
                <a:solidFill>
                  <a:schemeClr val="bg1"/>
                </a:solidFill>
              </a:rPr>
              <a:t>Approaches</a:t>
            </a:r>
          </a:p>
        </p:txBody>
      </p:sp>
      <p:sp>
        <p:nvSpPr>
          <p:cNvPr id="10" name="Rectangle 9">
            <a:extLst>
              <a:ext uri="{FF2B5EF4-FFF2-40B4-BE49-F238E27FC236}">
                <a16:creationId xmlns:a16="http://schemas.microsoft.com/office/drawing/2014/main" id="{5423E4E9-B2A5-AA46-6ACF-AD60E2EB0E00}"/>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7FF9677-ED3B-769E-4FAB-CE3A9ADFF905}"/>
              </a:ext>
            </a:extLst>
          </p:cNvPr>
          <p:cNvSpPr txBox="1"/>
          <p:nvPr/>
        </p:nvSpPr>
        <p:spPr>
          <a:xfrm>
            <a:off x="691690" y="2545784"/>
            <a:ext cx="6176294" cy="7448193"/>
          </a:xfrm>
          <a:prstGeom prst="rect">
            <a:avLst/>
          </a:prstGeom>
          <a:noFill/>
        </p:spPr>
        <p:txBody>
          <a:bodyPr wrap="square" rtlCol="0">
            <a:spAutoFit/>
          </a:bodyPr>
          <a:lstStyle/>
          <a:p>
            <a:r>
              <a:rPr lang="en-US" sz="2200" b="1" dirty="0">
                <a:solidFill>
                  <a:srgbClr val="53705E"/>
                </a:solidFill>
              </a:rPr>
              <a:t>Discussion Questions</a:t>
            </a:r>
          </a:p>
          <a:p>
            <a:endParaRPr lang="en-US" sz="2200" b="1" dirty="0">
              <a:solidFill>
                <a:srgbClr val="53705E"/>
              </a:solidFill>
            </a:endParaRPr>
          </a:p>
          <a:p>
            <a:pPr marL="457200" indent="-457200">
              <a:buFont typeface="+mj-lt"/>
              <a:buAutoNum type="arabicPeriod"/>
            </a:pPr>
            <a:r>
              <a:rPr lang="en-US" sz="2000" b="1" dirty="0">
                <a:solidFill>
                  <a:srgbClr val="53705E"/>
                </a:solidFill>
              </a:rPr>
              <a:t>Start Small</a:t>
            </a:r>
          </a:p>
          <a:p>
            <a:r>
              <a:rPr lang="en-US" sz="1600" dirty="0">
                <a:solidFill>
                  <a:schemeClr val="tx1">
                    <a:lumMod val="85000"/>
                    <a:lumOff val="15000"/>
                  </a:schemeClr>
                </a:solidFill>
              </a:rPr>
              <a:t>Many immersive experiences fail because </a:t>
            </a:r>
            <a:r>
              <a:rPr lang="en-US" sz="1600" dirty="0" err="1">
                <a:solidFill>
                  <a:schemeClr val="tx1">
                    <a:lumMod val="85000"/>
                    <a:lumOff val="15000"/>
                  </a:schemeClr>
                </a:solidFill>
              </a:rPr>
              <a:t>organisations</a:t>
            </a:r>
            <a:r>
              <a:rPr lang="en-US" sz="1600" dirty="0">
                <a:solidFill>
                  <a:schemeClr val="tx1">
                    <a:lumMod val="85000"/>
                    <a:lumOff val="15000"/>
                  </a:schemeClr>
                </a:solidFill>
              </a:rPr>
              <a:t> try to launch the “full vision” immediately.</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If you had only </a:t>
            </a:r>
            <a:r>
              <a:rPr lang="en-US" sz="1600" b="1" dirty="0">
                <a:solidFill>
                  <a:schemeClr val="tx1">
                    <a:lumMod val="85000"/>
                    <a:lumOff val="15000"/>
                  </a:schemeClr>
                </a:solidFill>
              </a:rPr>
              <a:t>€3,000 to test your immersive idea</a:t>
            </a:r>
            <a:r>
              <a:rPr lang="en-US" sz="1600" dirty="0">
                <a:solidFill>
                  <a:schemeClr val="tx1">
                    <a:lumMod val="85000"/>
                    <a:lumOff val="15000"/>
                  </a:schemeClr>
                </a:solidFill>
              </a:rPr>
              <a:t>, what would you build first?</a:t>
            </a:r>
          </a:p>
          <a:p>
            <a:pPr marL="285750" indent="-285750">
              <a:buFont typeface="Wingdings" panose="05000000000000000000" pitchFamily="2" charset="2"/>
              <a:buChar char="v"/>
            </a:pPr>
            <a:r>
              <a:rPr lang="en-US" sz="1600" dirty="0">
                <a:solidFill>
                  <a:schemeClr val="tx1">
                    <a:lumMod val="85000"/>
                    <a:lumOff val="15000"/>
                  </a:schemeClr>
                </a:solidFill>
              </a:rPr>
              <a:t>What is the </a:t>
            </a:r>
            <a:r>
              <a:rPr lang="en-US" sz="1600" b="1" dirty="0">
                <a:solidFill>
                  <a:schemeClr val="tx1">
                    <a:lumMod val="85000"/>
                    <a:lumOff val="15000"/>
                  </a:schemeClr>
                </a:solidFill>
              </a:rPr>
              <a:t>simplest version of your experience</a:t>
            </a:r>
            <a:r>
              <a:rPr lang="en-US" sz="1600" dirty="0">
                <a:solidFill>
                  <a:schemeClr val="tx1">
                    <a:lumMod val="85000"/>
                    <a:lumOff val="15000"/>
                  </a:schemeClr>
                </a:solidFill>
              </a:rPr>
              <a:t> that still tells the story effectively?</a:t>
            </a:r>
          </a:p>
          <a:p>
            <a:pPr marL="285750" indent="-285750">
              <a:buFont typeface="Wingdings" panose="05000000000000000000" pitchFamily="2" charset="2"/>
              <a:buChar char="v"/>
            </a:pPr>
            <a:r>
              <a:rPr lang="en-US" sz="1600" dirty="0">
                <a:solidFill>
                  <a:schemeClr val="tx1">
                    <a:lumMod val="85000"/>
                    <a:lumOff val="15000"/>
                  </a:schemeClr>
                </a:solidFill>
              </a:rPr>
              <a:t>Which parts of your concept are </a:t>
            </a:r>
            <a:r>
              <a:rPr lang="en-US" sz="1600" b="1" dirty="0">
                <a:solidFill>
                  <a:schemeClr val="tx1">
                    <a:lumMod val="85000"/>
                    <a:lumOff val="15000"/>
                  </a:schemeClr>
                </a:solidFill>
              </a:rPr>
              <a:t>essential</a:t>
            </a:r>
            <a:r>
              <a:rPr lang="en-US" sz="1600" dirty="0">
                <a:solidFill>
                  <a:schemeClr val="tx1">
                    <a:lumMod val="85000"/>
                    <a:lumOff val="15000"/>
                  </a:schemeClr>
                </a:solidFill>
              </a:rPr>
              <a:t>, and which are </a:t>
            </a:r>
            <a:r>
              <a:rPr lang="en-US" sz="1600" b="1" dirty="0">
                <a:solidFill>
                  <a:schemeClr val="tx1">
                    <a:lumMod val="85000"/>
                    <a:lumOff val="15000"/>
                  </a:schemeClr>
                </a:solidFill>
              </a:rPr>
              <a:t>nice to have</a:t>
            </a:r>
            <a:r>
              <a:rPr lang="en-US" sz="1600" dirty="0">
                <a:solidFill>
                  <a:schemeClr val="tx1">
                    <a:lumMod val="85000"/>
                    <a:lumOff val="15000"/>
                  </a:schemeClr>
                </a:solidFill>
              </a:rPr>
              <a:t>?</a:t>
            </a:r>
          </a:p>
          <a:p>
            <a:pPr marL="285750" indent="-285750">
              <a:buFont typeface="Wingdings" panose="05000000000000000000" pitchFamily="2" charset="2"/>
              <a:buChar char="v"/>
            </a:pPr>
            <a:r>
              <a:rPr lang="en-US" sz="1600" dirty="0">
                <a:solidFill>
                  <a:schemeClr val="tx1">
                    <a:lumMod val="85000"/>
                    <a:lumOff val="15000"/>
                  </a:schemeClr>
                </a:solidFill>
              </a:rPr>
              <a:t>How could you </a:t>
            </a:r>
            <a:r>
              <a:rPr lang="en-US" sz="1600" b="1" dirty="0">
                <a:solidFill>
                  <a:schemeClr val="tx1">
                    <a:lumMod val="85000"/>
                    <a:lumOff val="15000"/>
                  </a:schemeClr>
                </a:solidFill>
              </a:rPr>
              <a:t>test audience interest before investing heavily</a:t>
            </a:r>
            <a:r>
              <a:rPr lang="en-US" sz="1600" dirty="0">
                <a:solidFill>
                  <a:schemeClr val="tx1">
                    <a:lumMod val="85000"/>
                    <a:lumOff val="15000"/>
                  </a:schemeClr>
                </a:solidFill>
              </a:rPr>
              <a:t>?</a:t>
            </a:r>
          </a:p>
          <a:p>
            <a:pPr marL="285750" indent="-285750">
              <a:buFont typeface="Wingdings" panose="05000000000000000000" pitchFamily="2" charset="2"/>
              <a:buChar char="v"/>
            </a:pPr>
            <a:endParaRPr lang="en-US" sz="1600" dirty="0"/>
          </a:p>
          <a:p>
            <a:pPr marL="457200" indent="-457200">
              <a:buFont typeface="+mj-lt"/>
              <a:buAutoNum type="arabicPeriod" startAt="2"/>
            </a:pPr>
            <a:r>
              <a:rPr lang="en-US" sz="2000" b="1" dirty="0">
                <a:solidFill>
                  <a:srgbClr val="53705E"/>
                </a:solidFill>
              </a:rPr>
              <a:t>Test Before Scaling</a:t>
            </a:r>
          </a:p>
          <a:p>
            <a:r>
              <a:rPr lang="en-US" sz="1600" dirty="0">
                <a:solidFill>
                  <a:schemeClr val="tx1">
                    <a:lumMod val="85000"/>
                    <a:lumOff val="15000"/>
                  </a:schemeClr>
                </a:solidFill>
              </a:rPr>
              <a:t>The goal of a pilot is not perfection — it is learning.</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What could you measure during a pilot phase?</a:t>
            </a:r>
            <a:br>
              <a:rPr lang="en-US" sz="1600" dirty="0">
                <a:solidFill>
                  <a:schemeClr val="tx1">
                    <a:lumMod val="85000"/>
                    <a:lumOff val="15000"/>
                  </a:schemeClr>
                </a:solidFill>
              </a:rPr>
            </a:br>
            <a:r>
              <a:rPr lang="en-US" sz="1600" dirty="0">
                <a:solidFill>
                  <a:schemeClr val="tx1">
                    <a:lumMod val="85000"/>
                    <a:lumOff val="15000"/>
                  </a:schemeClr>
                </a:solidFill>
              </a:rPr>
              <a:t>(visitor engagement, dwell time, feedback, social media sharing)</a:t>
            </a:r>
          </a:p>
          <a:p>
            <a:pPr marL="285750" indent="-285750">
              <a:buFont typeface="Wingdings" panose="05000000000000000000" pitchFamily="2" charset="2"/>
              <a:buChar char="v"/>
            </a:pPr>
            <a:r>
              <a:rPr lang="en-US" sz="1600" dirty="0">
                <a:solidFill>
                  <a:schemeClr val="tx1">
                    <a:lumMod val="85000"/>
                    <a:lumOff val="15000"/>
                  </a:schemeClr>
                </a:solidFill>
              </a:rPr>
              <a:t>How would you know if the experience is </a:t>
            </a:r>
            <a:r>
              <a:rPr lang="en-US" sz="1600" b="1" dirty="0">
                <a:solidFill>
                  <a:schemeClr val="tx1">
                    <a:lumMod val="85000"/>
                    <a:lumOff val="15000"/>
                  </a:schemeClr>
                </a:solidFill>
              </a:rPr>
              <a:t>worth expanding</a:t>
            </a:r>
            <a:r>
              <a:rPr lang="en-US" sz="1600" dirty="0">
                <a:solidFill>
                  <a:schemeClr val="tx1">
                    <a:lumMod val="85000"/>
                    <a:lumOff val="15000"/>
                  </a:schemeClr>
                </a:solidFill>
              </a:rPr>
              <a:t>?</a:t>
            </a:r>
          </a:p>
          <a:p>
            <a:pPr marL="285750" indent="-285750">
              <a:buFont typeface="Wingdings" panose="05000000000000000000" pitchFamily="2" charset="2"/>
              <a:buChar char="v"/>
            </a:pPr>
            <a:r>
              <a:rPr lang="en-US" sz="1600" dirty="0">
                <a:solidFill>
                  <a:schemeClr val="tx1">
                    <a:lumMod val="85000"/>
                    <a:lumOff val="15000"/>
                  </a:schemeClr>
                </a:solidFill>
              </a:rPr>
              <a:t>What feedback from visitors would help improve the experience?</a:t>
            </a:r>
          </a:p>
          <a:p>
            <a:pPr marL="285750" indent="-285750">
              <a:buFont typeface="Wingdings" panose="05000000000000000000" pitchFamily="2" charset="2"/>
              <a:buChar char="v"/>
            </a:pPr>
            <a:r>
              <a:rPr lang="en-US" sz="1600" dirty="0">
                <a:solidFill>
                  <a:schemeClr val="tx1">
                    <a:lumMod val="85000"/>
                    <a:lumOff val="15000"/>
                  </a:schemeClr>
                </a:solidFill>
              </a:rPr>
              <a:t>How can a pilot reveal </a:t>
            </a:r>
            <a:r>
              <a:rPr lang="en-US" sz="1600" b="1" dirty="0">
                <a:solidFill>
                  <a:schemeClr val="tx1">
                    <a:lumMod val="85000"/>
                    <a:lumOff val="15000"/>
                  </a:schemeClr>
                </a:solidFill>
              </a:rPr>
              <a:t>unexpected costs or technical challenges</a:t>
            </a:r>
            <a:r>
              <a:rPr lang="en-US" sz="1600" dirty="0">
                <a:solidFill>
                  <a:schemeClr val="tx1">
                    <a:lumMod val="85000"/>
                    <a:lumOff val="15000"/>
                  </a:schemeClr>
                </a:solidFill>
              </a:rPr>
              <a:t>?</a:t>
            </a:r>
          </a:p>
          <a:p>
            <a:endParaRPr lang="en-US" dirty="0"/>
          </a:p>
          <a:p>
            <a:pPr marL="457200" indent="-457200">
              <a:buFont typeface="+mj-lt"/>
              <a:buAutoNum type="arabicPeriod" startAt="3"/>
            </a:pPr>
            <a:r>
              <a:rPr lang="en-US" sz="2000" b="1" dirty="0">
                <a:solidFill>
                  <a:srgbClr val="53705E"/>
                </a:solidFill>
              </a:rPr>
              <a:t>Reduce Financial Risk</a:t>
            </a:r>
          </a:p>
          <a:p>
            <a:r>
              <a:rPr lang="en-US" sz="1600" dirty="0"/>
              <a:t>Affordable immersive experiences often rely on creativity rather than expensive technology.</a:t>
            </a:r>
          </a:p>
          <a:p>
            <a:pPr marL="285750" indent="-285750">
              <a:buFont typeface="Wingdings" panose="05000000000000000000" pitchFamily="2" charset="2"/>
              <a:buChar char="v"/>
            </a:pP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A3C9B818-28E0-2B6B-F2AC-2484C63A2931}"/>
              </a:ext>
            </a:extLst>
          </p:cNvPr>
          <p:cNvGrpSpPr/>
          <p:nvPr/>
        </p:nvGrpSpPr>
        <p:grpSpPr>
          <a:xfrm>
            <a:off x="58838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D265C05-21D7-4F18-2878-71FD093F6612}"/>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0A78692-1D99-7C3F-CDB7-214CFD67F8E4}"/>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5118EBB7-C88F-05B7-4264-09C673DF3135}"/>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dirty="0"/>
              </a:p>
            </p:txBody>
          </p:sp>
          <p:sp>
            <p:nvSpPr>
              <p:cNvPr id="48" name="Freeform 302">
                <a:extLst>
                  <a:ext uri="{FF2B5EF4-FFF2-40B4-BE49-F238E27FC236}">
                    <a16:creationId xmlns:a16="http://schemas.microsoft.com/office/drawing/2014/main" id="{F0158751-AD85-51BA-761D-7F2E89475666}"/>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A1BB804D-5166-6AFF-0A4B-EA462EF4496B}"/>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ABA896EA-7F3D-0630-D87B-A8B6809C4E6D}"/>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2D0FEFF9-C8F5-FAEE-11AC-C7BF5FC5B25E}"/>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F52C62D9-BFD1-BD6B-91F1-6F839BDEECE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E7A47C5D-A014-E653-E11B-8F220D908668}"/>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F783D159-FF0B-B004-F624-2A3902EDC6E8}"/>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4B3B24E6-632D-F840-DB5E-D790227B8F5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DEF76EC-DD4A-EA7B-D764-B4AD1FFBD698}"/>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1D843E41-0F6D-69D6-38D5-42DCAA7A32C2}"/>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440D64AE-59E4-4CF3-2E98-F0A152D01316}"/>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1BE0177C-434B-388C-DC12-A67F26559EA3}"/>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2905987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300F0-1FF5-9644-D2B9-81D28357B7E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0906DF5C-C871-E24E-4D13-3E9A07B6E0EC}"/>
              </a:ext>
            </a:extLst>
          </p:cNvPr>
          <p:cNvSpPr/>
          <p:nvPr/>
        </p:nvSpPr>
        <p:spPr>
          <a:xfrm>
            <a:off x="356853" y="276469"/>
            <a:ext cx="6845968" cy="10064294"/>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ADD7539F-6CB1-D116-EF8F-2E6C5E8BC1EB}"/>
              </a:ext>
            </a:extLst>
          </p:cNvPr>
          <p:cNvSpPr txBox="1"/>
          <p:nvPr/>
        </p:nvSpPr>
        <p:spPr>
          <a:xfrm>
            <a:off x="1099919" y="276469"/>
            <a:ext cx="5997284" cy="9541073"/>
          </a:xfrm>
          <a:prstGeom prst="rect">
            <a:avLst/>
          </a:prstGeom>
          <a:noFill/>
        </p:spPr>
        <p:txBody>
          <a:bodyPr wrap="square" rtlCol="0">
            <a:spAutoFit/>
          </a:bodyPr>
          <a:lstStyle/>
          <a:p>
            <a:endParaRPr lang="en-US" sz="1600" dirty="0">
              <a:solidFill>
                <a:schemeClr val="bg2">
                  <a:lumMod val="25000"/>
                </a:schemeClr>
              </a:solidFill>
            </a:endParaRPr>
          </a:p>
          <a:p>
            <a:r>
              <a:rPr lang="en-US" sz="2400" b="1" dirty="0">
                <a:solidFill>
                  <a:srgbClr val="53705E"/>
                </a:solidFill>
              </a:rPr>
              <a:t>Adapt &amp; Repurpose Before You Build</a:t>
            </a:r>
          </a:p>
          <a:p>
            <a:endParaRPr lang="en-US" sz="2000" b="1" dirty="0">
              <a:solidFill>
                <a:schemeClr val="bg2">
                  <a:lumMod val="25000"/>
                </a:schemeClr>
              </a:solidFill>
            </a:endParaRPr>
          </a:p>
          <a:p>
            <a:r>
              <a:rPr lang="en-US" sz="1600" dirty="0">
                <a:solidFill>
                  <a:schemeClr val="bg2">
                    <a:lumMod val="25000"/>
                  </a:schemeClr>
                </a:solidFill>
              </a:rPr>
              <a:t>Before investing in custom-built technology, pause and ask:</a:t>
            </a:r>
          </a:p>
          <a:p>
            <a:endParaRPr lang="en-US" b="1" i="1" dirty="0">
              <a:solidFill>
                <a:srgbClr val="53705E"/>
              </a:solidFill>
            </a:endParaRPr>
          </a:p>
          <a:p>
            <a:r>
              <a:rPr lang="en-US" b="1" i="1" dirty="0">
                <a:solidFill>
                  <a:srgbClr val="C77362"/>
                </a:solidFill>
              </a:rPr>
              <a:t>What can we adapt instead of build from scratch?</a:t>
            </a:r>
          </a:p>
          <a:p>
            <a:r>
              <a:rPr lang="en-US" sz="1600" dirty="0">
                <a:solidFill>
                  <a:schemeClr val="bg2">
                    <a:lumMod val="25000"/>
                  </a:schemeClr>
                </a:solidFill>
              </a:rPr>
              <a:t>Custom tech sounds impressive, but it is expensive, risky, and often unnecessary at early stages.</a:t>
            </a:r>
          </a:p>
          <a:p>
            <a:endParaRPr lang="en-US" sz="1600" dirty="0">
              <a:solidFill>
                <a:schemeClr val="bg2">
                  <a:lumMod val="25000"/>
                </a:schemeClr>
              </a:solidFill>
            </a:endParaRPr>
          </a:p>
          <a:p>
            <a:r>
              <a:rPr lang="en-US" sz="1600" b="1" dirty="0">
                <a:solidFill>
                  <a:schemeClr val="bg2">
                    <a:lumMod val="25000"/>
                  </a:schemeClr>
                </a:solidFill>
              </a:rPr>
              <a:t>Adapt or repurpose free/cheaper tools and content where possible</a:t>
            </a:r>
            <a:r>
              <a:rPr lang="en-US" sz="1600" dirty="0">
                <a:solidFill>
                  <a:schemeClr val="bg2">
                    <a:lumMod val="25000"/>
                  </a:schemeClr>
                </a:solidFill>
              </a:rPr>
              <a:t>. </a:t>
            </a:r>
          </a:p>
          <a:p>
            <a:endParaRPr lang="en-US" sz="1600" dirty="0">
              <a:solidFill>
                <a:schemeClr val="bg2">
                  <a:lumMod val="25000"/>
                </a:schemeClr>
              </a:solidFill>
            </a:endParaRPr>
          </a:p>
          <a:p>
            <a:r>
              <a:rPr lang="en-US" b="1" i="1" dirty="0">
                <a:solidFill>
                  <a:srgbClr val="C77362"/>
                </a:solidFill>
              </a:rPr>
              <a:t>For example, </a:t>
            </a:r>
            <a:r>
              <a:rPr lang="en-US" sz="1600" dirty="0">
                <a:solidFill>
                  <a:schemeClr val="bg2">
                    <a:lumMod val="25000"/>
                  </a:schemeClr>
                </a:solidFill>
              </a:rPr>
              <a:t>use off-the-shelf platforms (e.g. 360° image viewers, smartphone AR apps) instead of building from scratch. </a:t>
            </a:r>
          </a:p>
          <a:p>
            <a:endParaRPr lang="en-US" sz="2000" b="1" dirty="0">
              <a:solidFill>
                <a:schemeClr val="bg2">
                  <a:lumMod val="25000"/>
                </a:schemeClr>
              </a:solidFill>
            </a:endParaRPr>
          </a:p>
          <a:p>
            <a:r>
              <a:rPr lang="en-US" sz="2000" b="1" i="1" dirty="0">
                <a:solidFill>
                  <a:srgbClr val="C77362"/>
                </a:solidFill>
              </a:rPr>
              <a:t>Do you have any existing assets you could leverage? </a:t>
            </a:r>
          </a:p>
          <a:p>
            <a:endParaRPr lang="en-US" sz="1600" b="1" i="1" dirty="0">
              <a:solidFill>
                <a:schemeClr val="bg2">
                  <a:lumMod val="25000"/>
                </a:schemeClr>
              </a:solidFill>
            </a:endParaRPr>
          </a:p>
          <a:p>
            <a:r>
              <a:rPr lang="en-US" sz="1600" b="1" dirty="0">
                <a:solidFill>
                  <a:schemeClr val="bg2">
                    <a:lumMod val="25000"/>
                  </a:schemeClr>
                </a:solidFill>
              </a:rPr>
              <a:t>Think in Layers. You likely already have:</a:t>
            </a:r>
          </a:p>
          <a:p>
            <a:pPr marL="285750" indent="-285750">
              <a:buFont typeface="Arial" panose="020B0604020202020204" pitchFamily="34" charset="0"/>
              <a:buChar char="•"/>
            </a:pPr>
            <a:r>
              <a:rPr lang="en-US" sz="1600" dirty="0">
                <a:solidFill>
                  <a:schemeClr val="bg2">
                    <a:lumMod val="25000"/>
                  </a:schemeClr>
                </a:solidFill>
              </a:rPr>
              <a:t>A location</a:t>
            </a:r>
          </a:p>
          <a:p>
            <a:pPr marL="285750" indent="-285750">
              <a:buFont typeface="Arial" panose="020B0604020202020204" pitchFamily="34" charset="0"/>
              <a:buChar char="•"/>
            </a:pPr>
            <a:r>
              <a:rPr lang="en-US" sz="1600" dirty="0">
                <a:solidFill>
                  <a:schemeClr val="bg2">
                    <a:lumMod val="25000"/>
                  </a:schemeClr>
                </a:solidFill>
              </a:rPr>
              <a:t>A story</a:t>
            </a:r>
          </a:p>
          <a:p>
            <a:pPr marL="285750" indent="-285750">
              <a:buFont typeface="Arial" panose="020B0604020202020204" pitchFamily="34" charset="0"/>
              <a:buChar char="•"/>
            </a:pPr>
            <a:r>
              <a:rPr lang="en-US" sz="1600" dirty="0">
                <a:solidFill>
                  <a:schemeClr val="bg2">
                    <a:lumMod val="25000"/>
                  </a:schemeClr>
                </a:solidFill>
              </a:rPr>
              <a:t>A guide or narrator</a:t>
            </a:r>
          </a:p>
          <a:p>
            <a:pPr marL="285750" indent="-285750">
              <a:buFont typeface="Arial" panose="020B0604020202020204" pitchFamily="34" charset="0"/>
              <a:buChar char="•"/>
            </a:pPr>
            <a:r>
              <a:rPr lang="en-US" sz="1600" dirty="0">
                <a:solidFill>
                  <a:schemeClr val="bg2">
                    <a:lumMod val="25000"/>
                  </a:schemeClr>
                </a:solidFill>
              </a:rPr>
              <a:t>A website</a:t>
            </a:r>
          </a:p>
          <a:p>
            <a:pPr marL="285750" indent="-285750">
              <a:buFont typeface="Arial" panose="020B0604020202020204" pitchFamily="34" charset="0"/>
              <a:buChar char="•"/>
            </a:pPr>
            <a:r>
              <a:rPr lang="en-US" sz="1600" dirty="0">
                <a:solidFill>
                  <a:schemeClr val="bg2">
                    <a:lumMod val="25000"/>
                  </a:schemeClr>
                </a:solidFill>
              </a:rPr>
              <a:t>Social media channels</a:t>
            </a:r>
          </a:p>
          <a:p>
            <a:pPr marL="285750" indent="-285750">
              <a:buFont typeface="Arial" panose="020B0604020202020204" pitchFamily="34" charset="0"/>
              <a:buChar char="•"/>
            </a:pPr>
            <a:r>
              <a:rPr lang="en-US" sz="1600" dirty="0">
                <a:solidFill>
                  <a:schemeClr val="bg2">
                    <a:lumMod val="25000"/>
                  </a:schemeClr>
                </a:solidFill>
              </a:rPr>
              <a:t>Photography</a:t>
            </a:r>
          </a:p>
          <a:p>
            <a:pPr marL="285750" indent="-285750">
              <a:buFont typeface="Arial" panose="020B0604020202020204" pitchFamily="34" charset="0"/>
              <a:buChar char="•"/>
            </a:pPr>
            <a:r>
              <a:rPr lang="en-US" sz="1600" dirty="0">
                <a:solidFill>
                  <a:schemeClr val="bg2">
                    <a:lumMod val="25000"/>
                  </a:schemeClr>
                </a:solidFill>
              </a:rPr>
              <a:t>Video clips</a:t>
            </a:r>
          </a:p>
          <a:p>
            <a:pPr marL="285750" indent="-285750">
              <a:buFont typeface="Arial" panose="020B0604020202020204" pitchFamily="34" charset="0"/>
              <a:buChar char="•"/>
            </a:pPr>
            <a:r>
              <a:rPr lang="en-US" sz="1600" dirty="0">
                <a:solidFill>
                  <a:schemeClr val="bg2">
                    <a:lumMod val="25000"/>
                  </a:schemeClr>
                </a:solidFill>
              </a:rPr>
              <a:t>A local network</a:t>
            </a:r>
          </a:p>
          <a:p>
            <a:endParaRPr lang="en-US" sz="1600" dirty="0">
              <a:solidFill>
                <a:schemeClr val="bg2">
                  <a:lumMod val="25000"/>
                </a:schemeClr>
              </a:solidFill>
            </a:endParaRPr>
          </a:p>
          <a:p>
            <a:r>
              <a:rPr lang="en-US" sz="1600" dirty="0">
                <a:solidFill>
                  <a:schemeClr val="bg2">
                    <a:lumMod val="25000"/>
                  </a:schemeClr>
                </a:solidFill>
              </a:rPr>
              <a:t>Immersive is about combining these into a layered experience.</a:t>
            </a:r>
          </a:p>
          <a:p>
            <a:endParaRPr lang="en-US" sz="2000" dirty="0">
              <a:solidFill>
                <a:schemeClr val="bg2">
                  <a:lumMod val="25000"/>
                </a:schemeClr>
              </a:solidFill>
            </a:endParaRPr>
          </a:p>
          <a:p>
            <a:r>
              <a:rPr lang="en-US" sz="2000" b="1" i="1" dirty="0">
                <a:solidFill>
                  <a:srgbClr val="C77362"/>
                </a:solidFill>
              </a:rPr>
              <a:t>For example, </a:t>
            </a:r>
            <a:r>
              <a:rPr lang="en-US" sz="1600" dirty="0">
                <a:solidFill>
                  <a:schemeClr val="bg2">
                    <a:lumMod val="25000"/>
                  </a:schemeClr>
                </a:solidFill>
              </a:rPr>
              <a:t>instead of: €25,000 custom VR platform. </a:t>
            </a:r>
          </a:p>
          <a:p>
            <a:r>
              <a:rPr lang="en-US" sz="1600" b="1" dirty="0">
                <a:solidFill>
                  <a:schemeClr val="bg2">
                    <a:lumMod val="25000"/>
                  </a:schemeClr>
                </a:solidFill>
              </a:rPr>
              <a:t>Use:</a:t>
            </a:r>
          </a:p>
          <a:p>
            <a:pPr marL="285750" indent="-285750">
              <a:buFont typeface="Arial" panose="020B0604020202020204" pitchFamily="34" charset="0"/>
              <a:buChar char="•"/>
            </a:pPr>
            <a:r>
              <a:rPr lang="en-US" sz="1600" dirty="0">
                <a:solidFill>
                  <a:schemeClr val="bg2">
                    <a:lumMod val="25000"/>
                  </a:schemeClr>
                </a:solidFill>
              </a:rPr>
              <a:t>360° photography shot locally</a:t>
            </a:r>
          </a:p>
          <a:p>
            <a:pPr marL="285750" indent="-285750">
              <a:buFont typeface="Arial" panose="020B0604020202020204" pitchFamily="34" charset="0"/>
              <a:buChar char="•"/>
            </a:pPr>
            <a:r>
              <a:rPr lang="en-US" sz="1600" dirty="0">
                <a:solidFill>
                  <a:schemeClr val="bg2">
                    <a:lumMod val="25000"/>
                  </a:schemeClr>
                </a:solidFill>
              </a:rPr>
              <a:t>Uploaded to an existing viewer platform</a:t>
            </a:r>
          </a:p>
          <a:p>
            <a:pPr marL="285750" indent="-285750">
              <a:buFont typeface="Arial" panose="020B0604020202020204" pitchFamily="34" charset="0"/>
              <a:buChar char="•"/>
            </a:pPr>
            <a:r>
              <a:rPr lang="en-US" sz="1600" dirty="0">
                <a:solidFill>
                  <a:schemeClr val="bg2">
                    <a:lumMod val="25000"/>
                  </a:schemeClr>
                </a:solidFill>
              </a:rPr>
              <a:t>Accessible through QR code</a:t>
            </a:r>
          </a:p>
          <a:p>
            <a:pPr marL="285750" indent="-285750">
              <a:buFont typeface="Arial" panose="020B0604020202020204" pitchFamily="34" charset="0"/>
              <a:buChar char="•"/>
            </a:pPr>
            <a:r>
              <a:rPr lang="en-US" sz="1600" dirty="0">
                <a:solidFill>
                  <a:schemeClr val="bg2">
                    <a:lumMod val="25000"/>
                  </a:schemeClr>
                </a:solidFill>
              </a:rPr>
              <a:t>Played on visitors’ own smartphones</a:t>
            </a:r>
          </a:p>
          <a:p>
            <a:endParaRPr lang="en-US" sz="2000" dirty="0">
              <a:solidFill>
                <a:schemeClr val="bg2">
                  <a:lumMod val="25000"/>
                </a:schemeClr>
              </a:solidFill>
            </a:endParaRPr>
          </a:p>
          <a:p>
            <a:endParaRPr lang="en-IE" sz="1600" dirty="0">
              <a:solidFill>
                <a:schemeClr val="bg2">
                  <a:lumMod val="25000"/>
                </a:schemeClr>
              </a:solidFill>
            </a:endParaRPr>
          </a:p>
        </p:txBody>
      </p:sp>
      <p:pic>
        <p:nvPicPr>
          <p:cNvPr id="2" name="Graphic 1" descr="Questions with solid fill">
            <a:extLst>
              <a:ext uri="{FF2B5EF4-FFF2-40B4-BE49-F238E27FC236}">
                <a16:creationId xmlns:a16="http://schemas.microsoft.com/office/drawing/2014/main" id="{77A1161E-58BD-AB5A-0251-8AD4D24EBC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9663" y="4074523"/>
            <a:ext cx="743066" cy="743066"/>
          </a:xfrm>
          <a:prstGeom prst="rect">
            <a:avLst/>
          </a:prstGeom>
        </p:spPr>
      </p:pic>
      <p:pic>
        <p:nvPicPr>
          <p:cNvPr id="3" name="Graphic 2" descr="Questions with solid fill">
            <a:extLst>
              <a:ext uri="{FF2B5EF4-FFF2-40B4-BE49-F238E27FC236}">
                <a16:creationId xmlns:a16="http://schemas.microsoft.com/office/drawing/2014/main" id="{4494ECF9-07E2-8EAE-7F62-CCA725C7B3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2472" y="1719247"/>
            <a:ext cx="743066" cy="743066"/>
          </a:xfrm>
          <a:prstGeom prst="rect">
            <a:avLst/>
          </a:prstGeom>
        </p:spPr>
      </p:pic>
    </p:spTree>
    <p:extLst>
      <p:ext uri="{BB962C8B-B14F-4D97-AF65-F5344CB8AC3E}">
        <p14:creationId xmlns:p14="http://schemas.microsoft.com/office/powerpoint/2010/main" val="1736707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9F49D-888A-E00E-5FC1-20DE3A02C72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1777FC3-0A12-9B35-E684-278B81A907C8}"/>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3A510E58-6F56-DC63-B286-F1F134B6EBC9}"/>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Affordable &amp; Scalable </a:t>
            </a:r>
          </a:p>
          <a:p>
            <a:r>
              <a:rPr lang="en-US" sz="3200" dirty="0">
                <a:solidFill>
                  <a:schemeClr val="bg1"/>
                </a:solidFill>
              </a:rPr>
              <a:t>Approaches</a:t>
            </a:r>
          </a:p>
        </p:txBody>
      </p:sp>
      <p:sp>
        <p:nvSpPr>
          <p:cNvPr id="10" name="Rectangle 9">
            <a:extLst>
              <a:ext uri="{FF2B5EF4-FFF2-40B4-BE49-F238E27FC236}">
                <a16:creationId xmlns:a16="http://schemas.microsoft.com/office/drawing/2014/main" id="{BEBBDDC1-FB08-B7B1-85DD-08E1A62A8A2F}"/>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AEFFD35-BCB3-9AF7-20F8-75184B3F0F1D}"/>
              </a:ext>
            </a:extLst>
          </p:cNvPr>
          <p:cNvSpPr txBox="1"/>
          <p:nvPr/>
        </p:nvSpPr>
        <p:spPr>
          <a:xfrm>
            <a:off x="691690" y="2545784"/>
            <a:ext cx="6176294" cy="8648521"/>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What </a:t>
            </a:r>
            <a:r>
              <a:rPr lang="en-US" sz="1600" b="1" dirty="0"/>
              <a:t>existing assets </a:t>
            </a:r>
            <a:r>
              <a:rPr lang="en-US" sz="1600" dirty="0"/>
              <a:t>could you use instead of building something new?</a:t>
            </a:r>
          </a:p>
          <a:p>
            <a:pPr marL="742950" lvl="1" indent="-285750">
              <a:buFont typeface="Arial" panose="020B0604020202020204" pitchFamily="34" charset="0"/>
              <a:buChar char="•"/>
            </a:pPr>
            <a:r>
              <a:rPr lang="en-US" sz="1600" dirty="0"/>
              <a:t>historic literary locations</a:t>
            </a:r>
          </a:p>
          <a:p>
            <a:pPr marL="742950" lvl="1" indent="-285750">
              <a:buFont typeface="Arial" panose="020B0604020202020204" pitchFamily="34" charset="0"/>
              <a:buChar char="•"/>
            </a:pPr>
            <a:r>
              <a:rPr lang="en-US" sz="1600" dirty="0"/>
              <a:t>local actors</a:t>
            </a:r>
          </a:p>
          <a:p>
            <a:pPr marL="742950" lvl="1" indent="-285750">
              <a:buFont typeface="Arial" panose="020B0604020202020204" pitchFamily="34" charset="0"/>
              <a:buChar char="•"/>
            </a:pPr>
            <a:r>
              <a:rPr lang="en-US" sz="1600" dirty="0"/>
              <a:t>existing film footage</a:t>
            </a:r>
          </a:p>
          <a:p>
            <a:pPr marL="742950" lvl="1" indent="-285750">
              <a:buFont typeface="Arial" panose="020B0604020202020204" pitchFamily="34" charset="0"/>
              <a:buChar char="•"/>
            </a:pPr>
            <a:r>
              <a:rPr lang="en-US" sz="1600" dirty="0"/>
              <a:t>smartphones instead of VR headsets</a:t>
            </a:r>
          </a:p>
          <a:p>
            <a:endParaRPr lang="en-US" sz="1600" b="1" dirty="0">
              <a:solidFill>
                <a:srgbClr val="75504C"/>
              </a:solidFill>
            </a:endParaRPr>
          </a:p>
          <a:p>
            <a:r>
              <a:rPr lang="en-US" sz="1600" b="1" dirty="0">
                <a:solidFill>
                  <a:schemeClr val="tx1">
                    <a:lumMod val="85000"/>
                    <a:lumOff val="15000"/>
                  </a:schemeClr>
                </a:solidFill>
              </a:rPr>
              <a:t>Adapt or repurpose free/cheaper tools and content where possible</a:t>
            </a:r>
            <a:r>
              <a:rPr lang="en-US" sz="1600" dirty="0">
                <a:solidFill>
                  <a:schemeClr val="tx1">
                    <a:lumMod val="85000"/>
                    <a:lumOff val="15000"/>
                  </a:schemeClr>
                </a:solidFill>
              </a:rPr>
              <a:t>. </a:t>
            </a:r>
          </a:p>
          <a:p>
            <a:r>
              <a:rPr lang="en-US" sz="1600" b="1" i="1" dirty="0">
                <a:solidFill>
                  <a:schemeClr val="tx1">
                    <a:lumMod val="85000"/>
                    <a:lumOff val="15000"/>
                  </a:schemeClr>
                </a:solidFill>
              </a:rPr>
              <a:t>For example, </a:t>
            </a:r>
            <a:r>
              <a:rPr lang="en-US" sz="1600" dirty="0">
                <a:solidFill>
                  <a:schemeClr val="tx1">
                    <a:lumMod val="85000"/>
                    <a:lumOff val="15000"/>
                  </a:schemeClr>
                </a:solidFill>
              </a:rPr>
              <a:t>use off-the-shelf platforms (e.g. 360° image viewers, smartphone AR apps) instead of building from scratch. </a:t>
            </a:r>
          </a:p>
          <a:p>
            <a:endParaRPr lang="en-US" sz="1600" dirty="0">
              <a:solidFill>
                <a:schemeClr val="tx1">
                  <a:lumMod val="85000"/>
                  <a:lumOff val="15000"/>
                </a:schemeClr>
              </a:solidFill>
            </a:endParaRPr>
          </a:p>
          <a:p>
            <a:r>
              <a:rPr lang="en-US" sz="1600" b="1" dirty="0">
                <a:solidFill>
                  <a:schemeClr val="tx1">
                    <a:lumMod val="85000"/>
                    <a:lumOff val="15000"/>
                  </a:schemeClr>
                </a:solidFill>
              </a:rPr>
              <a:t>Reuse content in multiple ways </a:t>
            </a:r>
            <a:r>
              <a:rPr lang="en-US" sz="1600" dirty="0">
                <a:solidFill>
                  <a:schemeClr val="tx1">
                    <a:lumMod val="85000"/>
                    <a:lumOff val="15000"/>
                  </a:schemeClr>
                </a:solidFill>
              </a:rPr>
              <a:t>(e.g. a video tour that can be both an exhibit intro and a social media teaser). </a:t>
            </a:r>
          </a:p>
          <a:p>
            <a:r>
              <a:rPr lang="en-US" sz="1600" dirty="0">
                <a:solidFill>
                  <a:schemeClr val="tx1">
                    <a:lumMod val="85000"/>
                    <a:lumOff val="15000"/>
                  </a:schemeClr>
                </a:solidFill>
              </a:rPr>
              <a:t>This repurposing and scalability spreads costs over time</a:t>
            </a:r>
          </a:p>
          <a:p>
            <a:pPr lvl="1"/>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Could you </a:t>
            </a:r>
            <a:r>
              <a:rPr lang="en-US" sz="1600" b="1" dirty="0">
                <a:solidFill>
                  <a:schemeClr val="tx1">
                    <a:lumMod val="85000"/>
                    <a:lumOff val="15000"/>
                  </a:schemeClr>
                </a:solidFill>
              </a:rPr>
              <a:t>borrow or rent equipment</a:t>
            </a:r>
            <a:r>
              <a:rPr lang="en-US" sz="1600" dirty="0">
                <a:solidFill>
                  <a:schemeClr val="tx1">
                    <a:lumMod val="85000"/>
                    <a:lumOff val="15000"/>
                  </a:schemeClr>
                </a:solidFill>
              </a:rPr>
              <a:t> rather than buying it?</a:t>
            </a:r>
          </a:p>
          <a:p>
            <a:pPr marL="285750" indent="-285750">
              <a:buFont typeface="Wingdings" panose="05000000000000000000" pitchFamily="2" charset="2"/>
              <a:buChar char="v"/>
            </a:pPr>
            <a:r>
              <a:rPr lang="en-US" sz="1600" dirty="0">
                <a:solidFill>
                  <a:schemeClr val="tx1">
                    <a:lumMod val="85000"/>
                    <a:lumOff val="15000"/>
                  </a:schemeClr>
                </a:solidFill>
              </a:rPr>
              <a:t>What </a:t>
            </a:r>
            <a:r>
              <a:rPr lang="en-US" sz="1600" b="1" dirty="0">
                <a:solidFill>
                  <a:schemeClr val="tx1">
                    <a:lumMod val="85000"/>
                    <a:lumOff val="15000"/>
                  </a:schemeClr>
                </a:solidFill>
              </a:rPr>
              <a:t>partnerships </a:t>
            </a:r>
            <a:r>
              <a:rPr lang="en-US" sz="1600" dirty="0">
                <a:solidFill>
                  <a:schemeClr val="tx1">
                    <a:lumMod val="85000"/>
                    <a:lumOff val="15000"/>
                  </a:schemeClr>
                </a:solidFill>
              </a:rPr>
              <a:t>could help reduce costs?</a:t>
            </a:r>
          </a:p>
          <a:p>
            <a:pPr marL="742950" lvl="1" indent="-285750">
              <a:buFont typeface="Arial" panose="020B0604020202020204" pitchFamily="34" charset="0"/>
              <a:buChar char="•"/>
            </a:pPr>
            <a:r>
              <a:rPr lang="en-US" sz="1600" dirty="0">
                <a:solidFill>
                  <a:schemeClr val="tx1">
                    <a:lumMod val="85000"/>
                    <a:lumOff val="15000"/>
                  </a:schemeClr>
                </a:solidFill>
              </a:rPr>
              <a:t>film schools</a:t>
            </a:r>
          </a:p>
          <a:p>
            <a:pPr marL="742950" lvl="1" indent="-285750">
              <a:buFont typeface="Arial" panose="020B0604020202020204" pitchFamily="34" charset="0"/>
              <a:buChar char="•"/>
            </a:pPr>
            <a:r>
              <a:rPr lang="en-US" sz="1600" dirty="0">
                <a:solidFill>
                  <a:schemeClr val="tx1">
                    <a:lumMod val="85000"/>
                    <a:lumOff val="15000"/>
                  </a:schemeClr>
                </a:solidFill>
              </a:rPr>
              <a:t>theatre groups</a:t>
            </a:r>
          </a:p>
          <a:p>
            <a:pPr marL="742950" lvl="1" indent="-285750">
              <a:buFont typeface="Arial" panose="020B0604020202020204" pitchFamily="34" charset="0"/>
              <a:buChar char="•"/>
            </a:pPr>
            <a:r>
              <a:rPr lang="en-US" sz="1600" dirty="0">
                <a:solidFill>
                  <a:schemeClr val="tx1">
                    <a:lumMod val="85000"/>
                    <a:lumOff val="15000"/>
                  </a:schemeClr>
                </a:solidFill>
              </a:rPr>
              <a:t>universities</a:t>
            </a:r>
          </a:p>
          <a:p>
            <a:pPr marL="742950" lvl="1" indent="-285750">
              <a:buFont typeface="Arial" panose="020B0604020202020204" pitchFamily="34" charset="0"/>
              <a:buChar char="•"/>
            </a:pPr>
            <a:r>
              <a:rPr lang="en-US" sz="1600" dirty="0">
                <a:solidFill>
                  <a:schemeClr val="tx1">
                    <a:lumMod val="85000"/>
                    <a:lumOff val="15000"/>
                  </a:schemeClr>
                </a:solidFill>
              </a:rPr>
              <a:t>local tourism offices</a:t>
            </a:r>
          </a:p>
          <a:p>
            <a:br>
              <a:rPr lang="en-US" sz="1600" dirty="0">
                <a:solidFill>
                  <a:schemeClr val="tx1">
                    <a:lumMod val="85000"/>
                    <a:lumOff val="15000"/>
                  </a:schemeClr>
                </a:solidFill>
              </a:rPr>
            </a:br>
            <a:r>
              <a:rPr lang="en-US" sz="2000" b="1" dirty="0">
                <a:solidFill>
                  <a:srgbClr val="53705E"/>
                </a:solidFill>
              </a:rPr>
              <a:t>Community Collaboration</a:t>
            </a:r>
          </a:p>
          <a:p>
            <a:r>
              <a:rPr lang="en-US" sz="1600" dirty="0">
                <a:solidFill>
                  <a:schemeClr val="tx1">
                    <a:lumMod val="85000"/>
                    <a:lumOff val="15000"/>
                  </a:schemeClr>
                </a:solidFill>
              </a:rPr>
              <a:t>Many successful immersive tourism projects involve the local community.</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How could </a:t>
            </a:r>
            <a:r>
              <a:rPr lang="en-US" sz="1600" b="1" dirty="0">
                <a:solidFill>
                  <a:schemeClr val="tx1">
                    <a:lumMod val="85000"/>
                    <a:lumOff val="15000"/>
                  </a:schemeClr>
                </a:solidFill>
              </a:rPr>
              <a:t>local people participate </a:t>
            </a:r>
            <a:r>
              <a:rPr lang="en-US" sz="1600" dirty="0">
                <a:solidFill>
                  <a:schemeClr val="tx1">
                    <a:lumMod val="85000"/>
                    <a:lumOff val="15000"/>
                  </a:schemeClr>
                </a:solidFill>
              </a:rPr>
              <a:t>in creating the experience?</a:t>
            </a:r>
          </a:p>
          <a:p>
            <a:pPr marL="285750" indent="-285750">
              <a:buFont typeface="Wingdings" panose="05000000000000000000" pitchFamily="2" charset="2"/>
              <a:buChar char="v"/>
            </a:pPr>
            <a:r>
              <a:rPr lang="en-US" sz="1600" dirty="0">
                <a:solidFill>
                  <a:schemeClr val="tx1">
                    <a:lumMod val="85000"/>
                    <a:lumOff val="15000"/>
                  </a:schemeClr>
                </a:solidFill>
              </a:rPr>
              <a:t>Could </a:t>
            </a:r>
            <a:r>
              <a:rPr lang="en-US" sz="1600" b="1" dirty="0">
                <a:solidFill>
                  <a:schemeClr val="tx1">
                    <a:lumMod val="85000"/>
                    <a:lumOff val="15000"/>
                  </a:schemeClr>
                </a:solidFill>
              </a:rPr>
              <a:t>local artists, performers, or students </a:t>
            </a:r>
            <a:r>
              <a:rPr lang="en-US" sz="1600" dirty="0">
                <a:solidFill>
                  <a:schemeClr val="tx1">
                    <a:lumMod val="85000"/>
                    <a:lumOff val="15000"/>
                  </a:schemeClr>
                </a:solidFill>
              </a:rPr>
              <a:t>help create content?</a:t>
            </a:r>
          </a:p>
          <a:p>
            <a:pPr marL="285750" indent="-285750">
              <a:buFont typeface="Wingdings" panose="05000000000000000000" pitchFamily="2" charset="2"/>
              <a:buChar char="v"/>
            </a:pPr>
            <a:r>
              <a:rPr lang="en-US" sz="1600" dirty="0">
                <a:solidFill>
                  <a:schemeClr val="tx1">
                    <a:lumMod val="85000"/>
                    <a:lumOff val="15000"/>
                  </a:schemeClr>
                </a:solidFill>
              </a:rPr>
              <a:t>How might </a:t>
            </a:r>
            <a:r>
              <a:rPr lang="en-US" sz="1600" b="1" dirty="0">
                <a:solidFill>
                  <a:schemeClr val="tx1">
                    <a:lumMod val="85000"/>
                    <a:lumOff val="15000"/>
                  </a:schemeClr>
                </a:solidFill>
              </a:rPr>
              <a:t>community involvement </a:t>
            </a:r>
            <a:r>
              <a:rPr lang="en-US" sz="1600" dirty="0">
                <a:solidFill>
                  <a:schemeClr val="tx1">
                    <a:lumMod val="85000"/>
                    <a:lumOff val="15000"/>
                  </a:schemeClr>
                </a:solidFill>
              </a:rPr>
              <a:t>increase </a:t>
            </a:r>
            <a:r>
              <a:rPr lang="en-US" sz="1600" b="1" dirty="0">
                <a:solidFill>
                  <a:schemeClr val="tx1">
                    <a:lumMod val="85000"/>
                    <a:lumOff val="15000"/>
                  </a:schemeClr>
                </a:solidFill>
              </a:rPr>
              <a:t>authenticity and visitor interest</a:t>
            </a:r>
            <a:r>
              <a:rPr lang="en-US" sz="1600" dirty="0">
                <a:solidFill>
                  <a:schemeClr val="tx1">
                    <a:lumMod val="85000"/>
                    <a:lumOff val="15000"/>
                  </a:schemeClr>
                </a:solidFill>
              </a:rPr>
              <a:t>?</a:t>
            </a:r>
          </a:p>
          <a:p>
            <a:pPr marL="285750" indent="-285750">
              <a:buFont typeface="Wingdings" panose="05000000000000000000" pitchFamily="2" charset="2"/>
              <a:buChar char="v"/>
            </a:pPr>
            <a:endParaRPr lang="en-US" sz="1600" dirty="0">
              <a:solidFill>
                <a:schemeClr val="tx1">
                  <a:lumMod val="85000"/>
                  <a:lumOff val="15000"/>
                </a:schemeClr>
              </a:solidFill>
            </a:endParaRPr>
          </a:p>
          <a:p>
            <a:endParaRPr lang="en-US" sz="2200" b="1" dirty="0">
              <a:solidFill>
                <a:srgbClr val="53705E"/>
              </a:solidFill>
            </a:endParaRPr>
          </a:p>
          <a:p>
            <a:pPr marL="285750" indent="-285750">
              <a:buFont typeface="Wingdings" panose="05000000000000000000" pitchFamily="2" charset="2"/>
              <a:buChar char="v"/>
            </a:pP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B9A08AED-4C01-605A-7CB0-91B01329AA89}"/>
              </a:ext>
            </a:extLst>
          </p:cNvPr>
          <p:cNvGrpSpPr/>
          <p:nvPr/>
        </p:nvGrpSpPr>
        <p:grpSpPr>
          <a:xfrm>
            <a:off x="58838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674AF78D-1B41-490C-00C2-F35AAA3826A0}"/>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17F1F462-430F-1F1E-3DB1-9324B250F3B1}"/>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F6A6EBC1-1B92-99BA-C6F1-68EFBB99BCE3}"/>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dirty="0"/>
              </a:p>
            </p:txBody>
          </p:sp>
          <p:sp>
            <p:nvSpPr>
              <p:cNvPr id="48" name="Freeform 302">
                <a:extLst>
                  <a:ext uri="{FF2B5EF4-FFF2-40B4-BE49-F238E27FC236}">
                    <a16:creationId xmlns:a16="http://schemas.microsoft.com/office/drawing/2014/main" id="{906FA2E8-7A77-0D55-5137-16F71E4D1747}"/>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C6A166BC-5E9C-40D1-EFB5-AA04C64DA0E2}"/>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60BFED99-B967-DA7D-EBDB-3510B94D1EE8}"/>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F277ECA9-02DD-4DAF-8BAB-1F3B7C1E71F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6482A1F-96F1-6840-14F5-C479F52827B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D1F8DEA0-8FC5-BF94-7CB4-10F281A4D66C}"/>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3BC52C72-58BB-2AD5-1C93-F55B7C918B26}"/>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28E366B5-7A19-88E1-26CD-387F1CAA691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B9257F6A-CE90-D2A2-2F40-80A8B955783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2FF2CEF-F8D1-F00E-8417-CCAFFD07C84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CA2E3075-4F4F-9A10-69F7-558A2511A4B8}"/>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35F18581-EECB-F2CE-4A7C-0384DE6F9925}"/>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4063521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D9A3-567C-0FD7-22F1-4C84434DEB94}"/>
            </a:ext>
          </a:extLst>
        </p:cNvPr>
        <p:cNvGrpSpPr/>
        <p:nvPr/>
      </p:nvGrpSpPr>
      <p:grpSpPr>
        <a:xfrm>
          <a:off x="0" y="0"/>
          <a:ext cx="0" cy="0"/>
          <a:chOff x="0" y="0"/>
          <a:chExt cx="0" cy="0"/>
        </a:xfrm>
      </p:grpSpPr>
      <p:sp>
        <p:nvSpPr>
          <p:cNvPr id="12" name="Text Placeholder 32">
            <a:extLst>
              <a:ext uri="{FF2B5EF4-FFF2-40B4-BE49-F238E27FC236}">
                <a16:creationId xmlns:a16="http://schemas.microsoft.com/office/drawing/2014/main" id="{CF5B27EB-2669-8045-FB37-17CB5D155C4B}"/>
              </a:ext>
            </a:extLst>
          </p:cNvPr>
          <p:cNvSpPr txBox="1">
            <a:spLocks/>
          </p:cNvSpPr>
          <p:nvPr/>
        </p:nvSpPr>
        <p:spPr>
          <a:xfrm>
            <a:off x="1048544" y="9702558"/>
            <a:ext cx="6511131" cy="671785"/>
          </a:xfrm>
          <a:prstGeom prst="rect">
            <a:avLst/>
          </a:prstGeom>
          <a:solidFill>
            <a:srgbClr val="C77362"/>
          </a:solidFill>
        </p:spPr>
        <p:txBody>
          <a:bodyPr anchor="ctr">
            <a:noAutofit/>
          </a:bodyPr>
          <a:lstStyle>
            <a:lvl1pPr marL="407988"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r">
              <a:lnSpc>
                <a:spcPct val="100000"/>
              </a:lnSpc>
            </a:pPr>
            <a:r>
              <a:rPr lang="en-US" sz="2000" b="0" dirty="0"/>
              <a:t>Go to </a:t>
            </a:r>
            <a:r>
              <a:rPr lang="en-US" sz="2000" dirty="0"/>
              <a:t>Implementation Clinic 03 </a:t>
            </a:r>
            <a:r>
              <a:rPr lang="en-US" sz="2000" b="0" dirty="0"/>
              <a:t>to learn how to apply these ideas in practice.</a:t>
            </a:r>
          </a:p>
        </p:txBody>
      </p:sp>
      <p:sp>
        <p:nvSpPr>
          <p:cNvPr id="2" name="Rectangle 1">
            <a:extLst>
              <a:ext uri="{FF2B5EF4-FFF2-40B4-BE49-F238E27FC236}">
                <a16:creationId xmlns:a16="http://schemas.microsoft.com/office/drawing/2014/main" id="{8A8A5B6F-0826-15DB-2FF5-D1FEBA91162E}"/>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FFCB5A9F-93CA-9841-12FD-35AEBD5EA0EA}"/>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Affordable &amp; Scalable </a:t>
            </a:r>
          </a:p>
          <a:p>
            <a:r>
              <a:rPr lang="en-US" sz="3200" dirty="0">
                <a:solidFill>
                  <a:schemeClr val="bg1"/>
                </a:solidFill>
              </a:rPr>
              <a:t>Approaches</a:t>
            </a:r>
          </a:p>
        </p:txBody>
      </p:sp>
      <p:sp>
        <p:nvSpPr>
          <p:cNvPr id="10" name="Rectangle 9">
            <a:extLst>
              <a:ext uri="{FF2B5EF4-FFF2-40B4-BE49-F238E27FC236}">
                <a16:creationId xmlns:a16="http://schemas.microsoft.com/office/drawing/2014/main" id="{0DAC24FC-84DE-FB29-F0BD-FB599DBDA77D}"/>
              </a:ext>
            </a:extLst>
          </p:cNvPr>
          <p:cNvSpPr/>
          <p:nvPr/>
        </p:nvSpPr>
        <p:spPr>
          <a:xfrm>
            <a:off x="356853" y="2239977"/>
            <a:ext cx="6845968" cy="322296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F30A359-1EE5-15E3-B73C-53AA59262A3C}"/>
              </a:ext>
            </a:extLst>
          </p:cNvPr>
          <p:cNvSpPr txBox="1"/>
          <p:nvPr/>
        </p:nvSpPr>
        <p:spPr>
          <a:xfrm>
            <a:off x="691690" y="2432382"/>
            <a:ext cx="6176294" cy="3139321"/>
          </a:xfrm>
          <a:prstGeom prst="rect">
            <a:avLst/>
          </a:prstGeom>
          <a:noFill/>
        </p:spPr>
        <p:txBody>
          <a:bodyPr wrap="square" rtlCol="0">
            <a:spAutoFit/>
          </a:bodyPr>
          <a:lstStyle/>
          <a:p>
            <a:r>
              <a:rPr lang="en-US" sz="2000" b="1" dirty="0">
                <a:solidFill>
                  <a:srgbClr val="53705E"/>
                </a:solidFill>
              </a:rPr>
              <a:t>Phased implementation</a:t>
            </a:r>
            <a:endParaRPr lang="en-US" sz="1600" b="1" dirty="0">
              <a:solidFill>
                <a:srgbClr val="53705E"/>
              </a:solidFill>
            </a:endParaRPr>
          </a:p>
          <a:p>
            <a:endParaRPr lang="en-US" sz="1600" b="1" dirty="0">
              <a:solidFill>
                <a:schemeClr val="tx1">
                  <a:lumMod val="85000"/>
                  <a:lumOff val="15000"/>
                </a:schemeClr>
              </a:solidFill>
            </a:endParaRPr>
          </a:p>
          <a:p>
            <a:r>
              <a:rPr lang="en-US" sz="1600" dirty="0">
                <a:solidFill>
                  <a:schemeClr val="tx1">
                    <a:lumMod val="85000"/>
                    <a:lumOff val="15000"/>
                  </a:schemeClr>
                </a:solidFill>
              </a:rPr>
              <a:t>You don’t have to do everything at once. Start with a low-cost pilot to test one or two features before a big rollout.</a:t>
            </a:r>
          </a:p>
          <a:p>
            <a:endParaRPr lang="en-US" sz="1600" dirty="0">
              <a:solidFill>
                <a:schemeClr val="tx1">
                  <a:lumMod val="85000"/>
                  <a:lumOff val="15000"/>
                </a:schemeClr>
              </a:solidFill>
            </a:endParaRPr>
          </a:p>
          <a:p>
            <a:r>
              <a:rPr lang="en-US" sz="1600" dirty="0">
                <a:solidFill>
                  <a:schemeClr val="tx1">
                    <a:lumMod val="85000"/>
                    <a:lumOff val="15000"/>
                  </a:schemeClr>
                </a:solidFill>
              </a:rPr>
              <a:t>As one expert note advises, </a:t>
            </a:r>
            <a:r>
              <a:rPr lang="en-US" sz="1600" i="1" dirty="0">
                <a:solidFill>
                  <a:schemeClr val="tx1">
                    <a:lumMod val="85000"/>
                    <a:lumOff val="15000"/>
                  </a:schemeClr>
                </a:solidFill>
              </a:rPr>
              <a:t>“Start small – pilot a single AR demo or kiosk – then expand once you’ve measured engagement and confirmed value”.</a:t>
            </a:r>
          </a:p>
          <a:p>
            <a:r>
              <a:rPr lang="en-US" sz="1600" i="1" dirty="0">
                <a:solidFill>
                  <a:schemeClr val="tx1">
                    <a:lumMod val="85000"/>
                    <a:lumOff val="15000"/>
                  </a:schemeClr>
                </a:solidFill>
              </a:rPr>
              <a:t> </a:t>
            </a:r>
          </a:p>
          <a:p>
            <a:r>
              <a:rPr lang="en-US" sz="1600" dirty="0">
                <a:solidFill>
                  <a:schemeClr val="tx1">
                    <a:lumMod val="85000"/>
                    <a:lumOff val="15000"/>
                  </a:schemeClr>
                </a:solidFill>
              </a:rPr>
              <a:t>In practice, that means perhaps renting or borrowing equipment initially, or using a pop-up installation. Gradual adoption </a:t>
            </a:r>
            <a:r>
              <a:rPr lang="en-US" sz="1600" b="1" dirty="0">
                <a:solidFill>
                  <a:schemeClr val="tx1">
                    <a:lumMod val="85000"/>
                    <a:lumOff val="15000"/>
                  </a:schemeClr>
                </a:solidFill>
              </a:rPr>
              <a:t>mitigates risk</a:t>
            </a:r>
            <a:r>
              <a:rPr lang="en-US" sz="1600" dirty="0">
                <a:solidFill>
                  <a:schemeClr val="tx1">
                    <a:lumMod val="85000"/>
                    <a:lumOff val="15000"/>
                  </a:schemeClr>
                </a:solidFill>
              </a:rPr>
              <a:t> and helps refine spending.</a:t>
            </a:r>
          </a:p>
          <a:p>
            <a:pPr marL="285750" indent="-285750">
              <a:buFont typeface="Wingdings" panose="05000000000000000000" pitchFamily="2" charset="2"/>
              <a:buChar char="v"/>
            </a:pPr>
            <a:endParaRPr lang="en-IE" dirty="0">
              <a:solidFill>
                <a:schemeClr val="tx1">
                  <a:lumMod val="75000"/>
                  <a:lumOff val="25000"/>
                </a:schemeClr>
              </a:solidFill>
            </a:endParaRPr>
          </a:p>
        </p:txBody>
      </p:sp>
      <p:sp>
        <p:nvSpPr>
          <p:cNvPr id="20" name="Rectangle 19">
            <a:extLst>
              <a:ext uri="{FF2B5EF4-FFF2-40B4-BE49-F238E27FC236}">
                <a16:creationId xmlns:a16="http://schemas.microsoft.com/office/drawing/2014/main" id="{4ACDA785-B02A-3BE7-D78A-F8F401B85BD6}"/>
              </a:ext>
            </a:extLst>
          </p:cNvPr>
          <p:cNvSpPr/>
          <p:nvPr/>
        </p:nvSpPr>
        <p:spPr>
          <a:xfrm>
            <a:off x="356853" y="5438952"/>
            <a:ext cx="6845968" cy="4077968"/>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51E90560-915F-8177-FD5F-B58E26A776F6}"/>
              </a:ext>
            </a:extLst>
          </p:cNvPr>
          <p:cNvSpPr txBox="1"/>
          <p:nvPr/>
        </p:nvSpPr>
        <p:spPr>
          <a:xfrm>
            <a:off x="1671968" y="5462937"/>
            <a:ext cx="5310425" cy="3970318"/>
          </a:xfrm>
          <a:prstGeom prst="rect">
            <a:avLst/>
          </a:prstGeom>
          <a:noFill/>
        </p:spPr>
        <p:txBody>
          <a:bodyPr wrap="square" rtlCol="0">
            <a:spAutoFit/>
          </a:bodyPr>
          <a:lstStyle/>
          <a:p>
            <a:r>
              <a:rPr lang="en-US" sz="2400" b="1" dirty="0">
                <a:solidFill>
                  <a:srgbClr val="53705E"/>
                </a:solidFill>
              </a:rPr>
              <a:t>Irish Example: </a:t>
            </a:r>
          </a:p>
          <a:p>
            <a:r>
              <a:rPr lang="en-US" b="1" dirty="0">
                <a:solidFill>
                  <a:srgbClr val="53705E"/>
                </a:solidFill>
              </a:rPr>
              <a:t>A small </a:t>
            </a:r>
            <a:r>
              <a:rPr lang="en-US" b="1" dirty="0" err="1">
                <a:solidFill>
                  <a:srgbClr val="53705E"/>
                </a:solidFill>
              </a:rPr>
              <a:t>centre</a:t>
            </a:r>
            <a:r>
              <a:rPr lang="en-US" b="1" dirty="0">
                <a:solidFill>
                  <a:srgbClr val="53705E"/>
                </a:solidFill>
              </a:rPr>
              <a:t> in West Cork wants to create a fully immersive film scene simulation from a famous film</a:t>
            </a:r>
            <a:r>
              <a:rPr lang="en-US" b="1" dirty="0">
                <a:solidFill>
                  <a:srgbClr val="469395"/>
                </a:solidFill>
              </a:rPr>
              <a:t>.</a:t>
            </a:r>
          </a:p>
          <a:p>
            <a:r>
              <a:rPr lang="en-IE" sz="1600" dirty="0">
                <a:solidFill>
                  <a:schemeClr val="tx1">
                    <a:lumMod val="85000"/>
                    <a:lumOff val="15000"/>
                  </a:schemeClr>
                </a:solidFill>
              </a:rPr>
              <a:t>Instead of building a €25,000 VR experience…</a:t>
            </a:r>
          </a:p>
          <a:p>
            <a:endParaRPr lang="en-IE" sz="1600" dirty="0">
              <a:solidFill>
                <a:srgbClr val="469395"/>
              </a:solidFill>
            </a:endParaRPr>
          </a:p>
          <a:p>
            <a:r>
              <a:rPr lang="en-IE" sz="1600" b="1" dirty="0">
                <a:solidFill>
                  <a:srgbClr val="53705E"/>
                </a:solidFill>
              </a:rPr>
              <a:t>PHASE 1 – Low-Cost Pilot (€3,000–€5,000)</a:t>
            </a:r>
          </a:p>
          <a:p>
            <a:r>
              <a:rPr lang="en-IE" sz="1600" dirty="0">
                <a:solidFill>
                  <a:schemeClr val="tx1">
                    <a:lumMod val="85000"/>
                    <a:lumOff val="15000"/>
                  </a:schemeClr>
                </a:solidFill>
              </a:rPr>
              <a:t>✔ 360° panoramic scenery and authentic buildings filmed locally. Local actors and community dressed up with props recreating  one or more scenes</a:t>
            </a:r>
            <a:br>
              <a:rPr lang="en-IE" sz="1600" dirty="0">
                <a:solidFill>
                  <a:schemeClr val="tx1">
                    <a:lumMod val="85000"/>
                    <a:lumOff val="15000"/>
                  </a:schemeClr>
                </a:solidFill>
              </a:rPr>
            </a:br>
            <a:r>
              <a:rPr lang="en-IE" sz="1600" dirty="0">
                <a:solidFill>
                  <a:schemeClr val="tx1">
                    <a:lumMod val="85000"/>
                    <a:lumOff val="15000"/>
                  </a:schemeClr>
                </a:solidFill>
              </a:rPr>
              <a:t>✔ Hosted on YouTube (private link)</a:t>
            </a:r>
            <a:br>
              <a:rPr lang="en-IE" sz="1600" dirty="0">
                <a:solidFill>
                  <a:schemeClr val="tx1">
                    <a:lumMod val="85000"/>
                    <a:lumOff val="15000"/>
                  </a:schemeClr>
                </a:solidFill>
              </a:rPr>
            </a:br>
            <a:r>
              <a:rPr lang="en-IE" sz="1600" dirty="0">
                <a:solidFill>
                  <a:schemeClr val="tx1">
                    <a:lumMod val="85000"/>
                    <a:lumOff val="15000"/>
                  </a:schemeClr>
                </a:solidFill>
              </a:rPr>
              <a:t>✔ Viewed via visitor smartphones</a:t>
            </a:r>
            <a:br>
              <a:rPr lang="en-IE" sz="1600" dirty="0">
                <a:solidFill>
                  <a:schemeClr val="tx1">
                    <a:lumMod val="85000"/>
                    <a:lumOff val="15000"/>
                  </a:schemeClr>
                </a:solidFill>
              </a:rPr>
            </a:br>
            <a:r>
              <a:rPr lang="en-IE" sz="1600" dirty="0">
                <a:solidFill>
                  <a:schemeClr val="tx1">
                    <a:lumMod val="85000"/>
                    <a:lumOff val="15000"/>
                  </a:schemeClr>
                </a:solidFill>
              </a:rPr>
              <a:t>✔ QR code signage installed</a:t>
            </a:r>
            <a:br>
              <a:rPr lang="en-IE" sz="1600" dirty="0">
                <a:solidFill>
                  <a:schemeClr val="tx1">
                    <a:lumMod val="85000"/>
                    <a:lumOff val="15000"/>
                  </a:schemeClr>
                </a:solidFill>
              </a:rPr>
            </a:br>
            <a:r>
              <a:rPr lang="en-IE" sz="1600" dirty="0">
                <a:solidFill>
                  <a:schemeClr val="tx1">
                    <a:lumMod val="85000"/>
                    <a:lumOff val="15000"/>
                  </a:schemeClr>
                </a:solidFill>
              </a:rPr>
              <a:t>✔ Short 3-minute immersive story</a:t>
            </a:r>
          </a:p>
          <a:p>
            <a:endParaRPr lang="en-IE" sz="1600" dirty="0">
              <a:solidFill>
                <a:schemeClr val="tx1">
                  <a:lumMod val="85000"/>
                  <a:lumOff val="15000"/>
                </a:schemeClr>
              </a:solidFill>
            </a:endParaRPr>
          </a:p>
          <a:p>
            <a:r>
              <a:rPr lang="en-IE" sz="1600" b="1" dirty="0">
                <a:solidFill>
                  <a:schemeClr val="tx1">
                    <a:lumMod val="85000"/>
                    <a:lumOff val="15000"/>
                  </a:schemeClr>
                </a:solidFill>
              </a:rPr>
              <a:t>Goal:</a:t>
            </a:r>
            <a:r>
              <a:rPr lang="en-IE" sz="1600" dirty="0">
                <a:solidFill>
                  <a:schemeClr val="tx1">
                    <a:lumMod val="85000"/>
                    <a:lumOff val="15000"/>
                  </a:schemeClr>
                </a:solidFill>
              </a:rPr>
              <a:t> Test engagement.</a:t>
            </a:r>
            <a:endParaRPr lang="en-IE" dirty="0">
              <a:solidFill>
                <a:schemeClr val="tx1">
                  <a:lumMod val="85000"/>
                  <a:lumOff val="15000"/>
                </a:schemeClr>
              </a:solidFill>
            </a:endParaRPr>
          </a:p>
        </p:txBody>
      </p:sp>
      <p:grpSp>
        <p:nvGrpSpPr>
          <p:cNvPr id="22" name="Graphic 2">
            <a:extLst>
              <a:ext uri="{FF2B5EF4-FFF2-40B4-BE49-F238E27FC236}">
                <a16:creationId xmlns:a16="http://schemas.microsoft.com/office/drawing/2014/main" id="{B9AD3EDA-05A4-BA08-9A93-7E005F1F4BF0}"/>
              </a:ext>
            </a:extLst>
          </p:cNvPr>
          <p:cNvGrpSpPr/>
          <p:nvPr/>
        </p:nvGrpSpPr>
        <p:grpSpPr>
          <a:xfrm>
            <a:off x="605157" y="5680117"/>
            <a:ext cx="862842" cy="1010542"/>
            <a:chOff x="-2478450" y="6659762"/>
            <a:chExt cx="1055890" cy="1330292"/>
          </a:xfrm>
          <a:noFill/>
        </p:grpSpPr>
        <p:grpSp>
          <p:nvGrpSpPr>
            <p:cNvPr id="23" name="Graphic 2">
              <a:extLst>
                <a:ext uri="{FF2B5EF4-FFF2-40B4-BE49-F238E27FC236}">
                  <a16:creationId xmlns:a16="http://schemas.microsoft.com/office/drawing/2014/main" id="{5B9DC4A3-C42F-8C84-AC79-827B8F6DFB94}"/>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CDAE52B7-71A0-5909-2CF1-0173057415C1}"/>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53705E"/>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69A00558-C07A-B4AA-5D7C-95F3F77A1E1E}"/>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53705E"/>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7BA52C7F-C1C8-728E-20B1-760D0B74A5E6}"/>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53705E"/>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3951B833-DD35-B01B-87DB-080E92EE7683}"/>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53705E"/>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82D13865-6B48-4B44-964E-D67B7B9C8B74}"/>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53705E"/>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7CB997CC-5604-EF1D-8F9B-1D86E44B094E}"/>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53705E"/>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77149923-4DD7-0A48-16DC-60711D2891DD}"/>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53705E"/>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574A9602-27CE-D270-EC3D-EE8127309661}"/>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53705E"/>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225CED2E-F577-B82E-C416-D38884959BF8}"/>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53705E"/>
              </a:solid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DE7BF3C6-9E6C-39BB-F573-C7FEEB13D500}"/>
              </a:ext>
            </a:extLst>
          </p:cNvPr>
          <p:cNvGrpSpPr/>
          <p:nvPr/>
        </p:nvGrpSpPr>
        <p:grpSpPr>
          <a:xfrm>
            <a:off x="58838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C58E2AE0-A59A-F194-A2E1-9D54849A3085}"/>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26732441-7B15-161C-9BE1-FAB2C79B17C3}"/>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C7415803-CC9A-A97B-3604-860DFE345905}"/>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dirty="0"/>
              </a:p>
            </p:txBody>
          </p:sp>
          <p:sp>
            <p:nvSpPr>
              <p:cNvPr id="48" name="Freeform 302">
                <a:extLst>
                  <a:ext uri="{FF2B5EF4-FFF2-40B4-BE49-F238E27FC236}">
                    <a16:creationId xmlns:a16="http://schemas.microsoft.com/office/drawing/2014/main" id="{E3FF9A5A-312F-CF87-EF1E-96BACDC189C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5EF0F57A-BEF1-0BE6-CAE7-9D57A168BE4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6BE08871-DD7A-0889-6ABE-CC0B75E5BE83}"/>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0B4615E-90CE-DA03-FA8C-EDF8675939F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367991E-9AC0-39E7-76C6-6F13AD4DB7EF}"/>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E0BDAD61-2A11-96E4-B746-D70753FB87B5}"/>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3CA67C4E-1D32-20B7-1D6A-AD82F3D89D42}"/>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53EF5C86-40B7-8363-2AF9-23A03C7D979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234D77E1-767D-8FA1-1E14-CBF8EB8FC07A}"/>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E6F845B4-816D-09AF-569D-E3B82C38E8A7}"/>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DF41B76-5304-D7F0-D42E-7432F6541A76}"/>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59E1F258-F7C8-C3C3-4239-272232AB1A4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pic>
        <p:nvPicPr>
          <p:cNvPr id="6" name="Graphic 5" descr="Bullseye with solid fill">
            <a:extLst>
              <a:ext uri="{FF2B5EF4-FFF2-40B4-BE49-F238E27FC236}">
                <a16:creationId xmlns:a16="http://schemas.microsoft.com/office/drawing/2014/main" id="{E70EA074-43BA-22C5-D07A-AD552FE301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75804" y="9705087"/>
            <a:ext cx="635570" cy="635570"/>
          </a:xfrm>
          <a:prstGeom prst="rect">
            <a:avLst/>
          </a:prstGeom>
        </p:spPr>
      </p:pic>
    </p:spTree>
    <p:extLst>
      <p:ext uri="{BB962C8B-B14F-4D97-AF65-F5344CB8AC3E}">
        <p14:creationId xmlns:p14="http://schemas.microsoft.com/office/powerpoint/2010/main" val="1094946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FC385-4569-5A50-20ED-1FD2E6A0FB5F}"/>
            </a:ext>
          </a:extLst>
        </p:cNvPr>
        <p:cNvGrpSpPr/>
        <p:nvPr/>
      </p:nvGrpSpPr>
      <p:grpSpPr>
        <a:xfrm>
          <a:off x="0" y="0"/>
          <a:ext cx="0" cy="0"/>
          <a:chOff x="0" y="0"/>
          <a:chExt cx="0" cy="0"/>
        </a:xfrm>
      </p:grpSpPr>
      <p:pic>
        <p:nvPicPr>
          <p:cNvPr id="6" name="Picture Placeholder 2">
            <a:extLst>
              <a:ext uri="{FF2B5EF4-FFF2-40B4-BE49-F238E27FC236}">
                <a16:creationId xmlns:a16="http://schemas.microsoft.com/office/drawing/2014/main" id="{2CC44A8D-FE35-3D66-34F0-CFE388BF33E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917" r="25917"/>
          <a:stretch>
            <a:fillRect/>
          </a:stretch>
        </p:blipFill>
        <p:spPr>
          <a:xfrm>
            <a:off x="0" y="1139825"/>
            <a:ext cx="6038850" cy="8335963"/>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7CE2D905-238A-F771-A567-0B514FCB4D50}"/>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39</a:t>
            </a:fld>
            <a:endParaRPr lang="en-US" dirty="0"/>
          </a:p>
        </p:txBody>
      </p:sp>
      <p:sp>
        <p:nvSpPr>
          <p:cNvPr id="3" name="Text Placeholder 2">
            <a:extLst>
              <a:ext uri="{FF2B5EF4-FFF2-40B4-BE49-F238E27FC236}">
                <a16:creationId xmlns:a16="http://schemas.microsoft.com/office/drawing/2014/main" id="{F715801F-6E86-46D1-760E-DA699E91825E}"/>
              </a:ext>
            </a:extLst>
          </p:cNvPr>
          <p:cNvSpPr>
            <a:spLocks noGrp="1"/>
          </p:cNvSpPr>
          <p:nvPr>
            <p:ph type="body" sz="quarter" idx="61"/>
          </p:nvPr>
        </p:nvSpPr>
        <p:spPr>
          <a:xfrm>
            <a:off x="1101437" y="5240209"/>
            <a:ext cx="5627914" cy="2120699"/>
          </a:xfrm>
          <a:prstGeom prst="rect">
            <a:avLst/>
          </a:prstGeom>
          <a:solidFill>
            <a:srgbClr val="C77362"/>
          </a:solidFill>
        </p:spPr>
        <p:txBody>
          <a:bodyPr/>
          <a:lstStyle/>
          <a:p>
            <a:r>
              <a:rPr lang="en-IE" sz="4400" dirty="0"/>
              <a:t>Section 1</a:t>
            </a:r>
          </a:p>
          <a:p>
            <a:r>
              <a:rPr lang="en-IE" sz="3600" b="0" dirty="0"/>
              <a:t>Legal, Copyright, and Ethics</a:t>
            </a:r>
          </a:p>
        </p:txBody>
      </p:sp>
      <p:pic>
        <p:nvPicPr>
          <p:cNvPr id="22" name="Graphic 21">
            <a:extLst>
              <a:ext uri="{FF2B5EF4-FFF2-40B4-BE49-F238E27FC236}">
                <a16:creationId xmlns:a16="http://schemas.microsoft.com/office/drawing/2014/main" id="{EFA4B38F-5F03-9570-BB51-661F7415B460}"/>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B9A36D76-F7B6-7609-E82B-80DD0D47115B}"/>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05206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ADD1B-672C-EB23-2873-5508D20EA214}"/>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1E989C7-64E5-8E8B-07AB-86BE5D5845A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973" r="21875"/>
          <a:stretch>
            <a:fillRect/>
          </a:stretch>
        </p:blipFill>
        <p:spPr>
          <a:xfrm>
            <a:off x="0" y="805604"/>
            <a:ext cx="322830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1A06B7CA-9CB1-2CC1-CC2C-583306C57B49}"/>
              </a:ext>
            </a:extLst>
          </p:cNvPr>
          <p:cNvSpPr>
            <a:spLocks noGrp="1"/>
          </p:cNvSpPr>
          <p:nvPr>
            <p:ph type="body" sz="quarter" idx="64"/>
          </p:nvPr>
        </p:nvSpPr>
        <p:spPr>
          <a:xfrm>
            <a:off x="3355602" y="3030499"/>
            <a:ext cx="3544003" cy="6300622"/>
          </a:xfrm>
        </p:spPr>
        <p:txBody>
          <a:bodyPr/>
          <a:lstStyle/>
          <a:p>
            <a:pPr marL="457200" indent="-457200">
              <a:buFont typeface="+mj-lt"/>
              <a:buAutoNum type="arabicPeriod"/>
            </a:pPr>
            <a:r>
              <a:rPr lang="en-US" sz="1600" dirty="0">
                <a:solidFill>
                  <a:schemeClr val="tx1">
                    <a:lumMod val="85000"/>
                    <a:lumOff val="15000"/>
                  </a:schemeClr>
                </a:solidFill>
              </a:rPr>
              <a:t>Intellectual Property &amp; Copyright  </a:t>
            </a:r>
            <a:r>
              <a:rPr lang="en-US" sz="1600" i="1" dirty="0">
                <a:solidFill>
                  <a:schemeClr val="tx1">
                    <a:lumMod val="85000"/>
                    <a:lumOff val="15000"/>
                  </a:schemeClr>
                </a:solidFill>
              </a:rPr>
              <a:t>(Page 42)</a:t>
            </a:r>
          </a:p>
          <a:p>
            <a:r>
              <a:rPr lang="en-US" sz="1600" i="1" dirty="0">
                <a:solidFill>
                  <a:schemeClr val="tx1">
                    <a:lumMod val="85000"/>
                    <a:lumOff val="15000"/>
                  </a:schemeClr>
                </a:solidFill>
              </a:rPr>
              <a:t>Includes data protection, domain usage, ethics, trademarks, content usage, public safety, and accessibility.</a:t>
            </a:r>
          </a:p>
          <a:p>
            <a:pPr marL="342900" indent="-342900">
              <a:buFont typeface="+mj-lt"/>
              <a:buAutoNum type="arabicPeriod"/>
            </a:pPr>
            <a:endParaRPr lang="en-US" sz="1600" i="1" dirty="0">
              <a:solidFill>
                <a:schemeClr val="tx1">
                  <a:lumMod val="85000"/>
                  <a:lumOff val="15000"/>
                </a:schemeClr>
              </a:solidFill>
            </a:endParaRPr>
          </a:p>
          <a:p>
            <a:pPr marL="457200" indent="-457200">
              <a:buFont typeface="+mj-lt"/>
              <a:buAutoNum type="arabicPeriod" startAt="2"/>
            </a:pPr>
            <a:r>
              <a:rPr lang="en-US" sz="1600" dirty="0">
                <a:solidFill>
                  <a:schemeClr val="tx1">
                    <a:lumMod val="85000"/>
                    <a:lumOff val="15000"/>
                  </a:schemeClr>
                </a:solidFill>
              </a:rPr>
              <a:t>Common Challenges and Myths Explored </a:t>
            </a:r>
            <a:r>
              <a:rPr lang="en-US" sz="1600" i="1" dirty="0">
                <a:solidFill>
                  <a:schemeClr val="tx1">
                    <a:lumMod val="85000"/>
                    <a:lumOff val="15000"/>
                  </a:schemeClr>
                </a:solidFill>
              </a:rPr>
              <a:t>(Page 44)</a:t>
            </a:r>
          </a:p>
          <a:p>
            <a:pPr marL="457200" indent="-457200">
              <a:buFont typeface="+mj-lt"/>
              <a:buAutoNum type="arabicPeriod" startAt="2"/>
            </a:pPr>
            <a:endParaRPr lang="en-US" sz="1600" dirty="0">
              <a:solidFill>
                <a:schemeClr val="tx1">
                  <a:lumMod val="85000"/>
                  <a:lumOff val="15000"/>
                </a:schemeClr>
              </a:solidFill>
            </a:endParaRPr>
          </a:p>
          <a:p>
            <a:pPr marL="457200" indent="-457200">
              <a:buFont typeface="+mj-lt"/>
              <a:buAutoNum type="arabicPeriod" startAt="2"/>
            </a:pPr>
            <a:r>
              <a:rPr lang="en-US" sz="1600" dirty="0">
                <a:solidFill>
                  <a:schemeClr val="tx1">
                    <a:lumMod val="85000"/>
                    <a:lumOff val="15000"/>
                  </a:schemeClr>
                </a:solidFill>
              </a:rPr>
              <a:t>Guided Workshop Discussion Questions </a:t>
            </a:r>
            <a:r>
              <a:rPr lang="en-US" sz="1600" i="1" dirty="0">
                <a:solidFill>
                  <a:schemeClr val="tx1">
                    <a:lumMod val="85000"/>
                    <a:lumOff val="15000"/>
                  </a:schemeClr>
                </a:solidFill>
              </a:rPr>
              <a:t>(Page 49)</a:t>
            </a:r>
          </a:p>
          <a:p>
            <a:pPr marL="457200" indent="-457200">
              <a:buFont typeface="+mj-lt"/>
              <a:buAutoNum type="arabicPeriod" startAt="2"/>
            </a:pPr>
            <a:endParaRPr lang="en-US" sz="1600" dirty="0">
              <a:solidFill>
                <a:schemeClr val="tx1">
                  <a:lumMod val="85000"/>
                  <a:lumOff val="15000"/>
                </a:schemeClr>
              </a:solidFill>
            </a:endParaRPr>
          </a:p>
          <a:p>
            <a:pPr marL="457200" indent="-457200">
              <a:buFont typeface="+mj-lt"/>
              <a:buAutoNum type="arabicPeriod" startAt="2"/>
            </a:pPr>
            <a:endParaRPr lang="en-US" sz="1600" dirty="0">
              <a:solidFill>
                <a:schemeClr val="tx1">
                  <a:lumMod val="85000"/>
                  <a:lumOff val="15000"/>
                </a:schemeClr>
              </a:solidFill>
            </a:endParaRPr>
          </a:p>
          <a:p>
            <a:pPr marL="342900" indent="-342900">
              <a:buFont typeface="+mj-lt"/>
              <a:buAutoNum type="arabicPeriod" startAt="2"/>
            </a:pPr>
            <a:endParaRPr lang="en-US" sz="1600" i="1" dirty="0">
              <a:solidFill>
                <a:schemeClr val="tx1">
                  <a:lumMod val="85000"/>
                  <a:lumOff val="15000"/>
                </a:schemeClr>
              </a:solidFill>
            </a:endParaRPr>
          </a:p>
          <a:p>
            <a:pPr marL="342900" indent="-342900">
              <a:buFont typeface="+mj-lt"/>
              <a:buAutoNum type="arabicPeriod" startAt="2"/>
            </a:pPr>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1600" dirty="0">
                <a:solidFill>
                  <a:schemeClr val="tx1">
                    <a:lumMod val="85000"/>
                    <a:lumOff val="15000"/>
                  </a:schemeClr>
                </a:solidFill>
              </a:rPr>
              <a:t> </a:t>
            </a:r>
          </a:p>
          <a:p>
            <a:endParaRPr lang="en-IE" sz="1600" dirty="0"/>
          </a:p>
        </p:txBody>
      </p:sp>
      <p:sp>
        <p:nvSpPr>
          <p:cNvPr id="20" name="Text Placeholder 19">
            <a:extLst>
              <a:ext uri="{FF2B5EF4-FFF2-40B4-BE49-F238E27FC236}">
                <a16:creationId xmlns:a16="http://schemas.microsoft.com/office/drawing/2014/main" id="{ECB2A95A-7CC6-2F8E-809C-D45C9BA0063D}"/>
              </a:ext>
            </a:extLst>
          </p:cNvPr>
          <p:cNvSpPr>
            <a:spLocks noGrp="1"/>
          </p:cNvSpPr>
          <p:nvPr>
            <p:ph type="body" sz="quarter" idx="61"/>
          </p:nvPr>
        </p:nvSpPr>
        <p:spPr>
          <a:xfrm>
            <a:off x="1260765" y="1080655"/>
            <a:ext cx="5380528" cy="1173289"/>
          </a:xfrm>
        </p:spPr>
        <p:txBody>
          <a:bodyPr/>
          <a:lstStyle/>
          <a:p>
            <a:r>
              <a:rPr lang="en-US" sz="3200" dirty="0"/>
              <a:t>Workshop 3 Section 2 </a:t>
            </a:r>
          </a:p>
          <a:p>
            <a:r>
              <a:rPr lang="en-US" sz="3200" dirty="0"/>
              <a:t>Discussion Section</a:t>
            </a:r>
          </a:p>
        </p:txBody>
      </p:sp>
      <p:sp>
        <p:nvSpPr>
          <p:cNvPr id="17" name="Slide Number Placeholder 16">
            <a:extLst>
              <a:ext uri="{FF2B5EF4-FFF2-40B4-BE49-F238E27FC236}">
                <a16:creationId xmlns:a16="http://schemas.microsoft.com/office/drawing/2014/main" id="{B4975668-312E-AF72-80E5-300E52646A43}"/>
              </a:ext>
            </a:extLst>
          </p:cNvPr>
          <p:cNvSpPr>
            <a:spLocks noGrp="1"/>
          </p:cNvSpPr>
          <p:nvPr>
            <p:ph type="sldNum" sz="quarter" idx="4"/>
          </p:nvPr>
        </p:nvSpPr>
        <p:spPr/>
        <p:txBody>
          <a:bodyPr/>
          <a:lstStyle/>
          <a:p>
            <a:fld id="{48F63A3B-78C7-47BE-AE5E-E10140E04643}" type="slidenum">
              <a:rPr lang="en-US" smtClean="0"/>
              <a:pPr/>
              <a:t>40</a:t>
            </a:fld>
            <a:endParaRPr lang="en-US" dirty="0"/>
          </a:p>
        </p:txBody>
      </p:sp>
    </p:spTree>
    <p:extLst>
      <p:ext uri="{BB962C8B-B14F-4D97-AF65-F5344CB8AC3E}">
        <p14:creationId xmlns:p14="http://schemas.microsoft.com/office/powerpoint/2010/main" val="3936813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6D5ED8-0515-DEAE-915F-A0F5276A4517}"/>
              </a:ext>
            </a:extLst>
          </p:cNvPr>
          <p:cNvSpPr>
            <a:spLocks noGrp="1"/>
          </p:cNvSpPr>
          <p:nvPr>
            <p:ph type="body" sz="quarter" idx="61"/>
          </p:nvPr>
        </p:nvSpPr>
        <p:spPr>
          <a:xfrm>
            <a:off x="-9335" y="644872"/>
            <a:ext cx="6410135" cy="586086"/>
          </a:xfrm>
          <a:solidFill>
            <a:srgbClr val="75504C"/>
          </a:solidFill>
        </p:spPr>
        <p:txBody>
          <a:bodyPr/>
          <a:lstStyle/>
          <a:p>
            <a:r>
              <a:rPr lang="en-IE" dirty="0"/>
              <a:t>Legal, Copyright, and Ethics</a:t>
            </a:r>
          </a:p>
        </p:txBody>
      </p:sp>
      <p:sp>
        <p:nvSpPr>
          <p:cNvPr id="8" name="Text Placeholder 7">
            <a:extLst>
              <a:ext uri="{FF2B5EF4-FFF2-40B4-BE49-F238E27FC236}">
                <a16:creationId xmlns:a16="http://schemas.microsoft.com/office/drawing/2014/main" id="{78A7C599-A544-D5D5-3EBC-F2B2A7092EBB}"/>
              </a:ext>
            </a:extLst>
          </p:cNvPr>
          <p:cNvSpPr>
            <a:spLocks noGrp="1"/>
          </p:cNvSpPr>
          <p:nvPr>
            <p:ph type="body" sz="quarter" idx="64"/>
          </p:nvPr>
        </p:nvSpPr>
        <p:spPr/>
        <p:txBody>
          <a:bodyPr/>
          <a:lstStyle/>
          <a:p>
            <a:r>
              <a:rPr lang="en-IE" sz="1400" b="1" dirty="0">
                <a:solidFill>
                  <a:srgbClr val="C77362"/>
                </a:solidFill>
              </a:rPr>
              <a:t>Overview:</a:t>
            </a:r>
            <a:r>
              <a:rPr lang="en-IE" sz="1400" dirty="0">
                <a:solidFill>
                  <a:srgbClr val="C77362"/>
                </a:solidFill>
              </a:rPr>
              <a:t> </a:t>
            </a:r>
            <a:r>
              <a:rPr lang="en-IE" sz="1400" dirty="0">
                <a:solidFill>
                  <a:schemeClr val="tx1">
                    <a:lumMod val="85000"/>
                    <a:lumOff val="15000"/>
                  </a:schemeClr>
                </a:solidFill>
              </a:rPr>
              <a:t>Immersive film and literary tourism often involves dealing with stories, characters, and locations that may be protected by </a:t>
            </a:r>
            <a:r>
              <a:rPr lang="en-IE" sz="1400" b="1" dirty="0">
                <a:solidFill>
                  <a:schemeClr val="tx1">
                    <a:lumMod val="85000"/>
                    <a:lumOff val="15000"/>
                  </a:schemeClr>
                </a:solidFill>
              </a:rPr>
              <a:t>intellectual property (IP) rights</a:t>
            </a:r>
            <a:r>
              <a:rPr lang="en-IE" sz="1400" dirty="0">
                <a:solidFill>
                  <a:schemeClr val="tx1">
                    <a:lumMod val="85000"/>
                    <a:lumOff val="15000"/>
                  </a:schemeClr>
                </a:solidFill>
              </a:rPr>
              <a:t> – plus, using technology brings in questions of data privacy, user safety, and cultural sensitivity. This section is all about making sure your exciting new experience is also </a:t>
            </a:r>
            <a:r>
              <a:rPr lang="en-IE" sz="1400" b="1" dirty="0">
                <a:solidFill>
                  <a:schemeClr val="tx1">
                    <a:lumMod val="85000"/>
                    <a:lumOff val="15000"/>
                  </a:schemeClr>
                </a:solidFill>
              </a:rPr>
              <a:t>legally compliant and ethically sound</a:t>
            </a:r>
            <a:r>
              <a:rPr lang="en-IE" sz="1400" dirty="0">
                <a:solidFill>
                  <a:schemeClr val="tx1">
                    <a:lumMod val="85000"/>
                    <a:lumOff val="15000"/>
                  </a:schemeClr>
                </a:solidFill>
              </a:rPr>
              <a:t>. </a:t>
            </a:r>
          </a:p>
          <a:p>
            <a:endParaRPr lang="en-IE" sz="1400" dirty="0">
              <a:solidFill>
                <a:schemeClr val="tx1">
                  <a:lumMod val="85000"/>
                  <a:lumOff val="15000"/>
                </a:schemeClr>
              </a:solidFill>
            </a:endParaRPr>
          </a:p>
          <a:p>
            <a:r>
              <a:rPr lang="en-US" sz="1400" dirty="0"/>
              <a:t>Immersive film and literary tourism doesn’t operate in a creative vacuum. When you build experiences around films, novels, characters, or real locations, you are operating in a space shaped by:</a:t>
            </a:r>
          </a:p>
          <a:p>
            <a:endParaRPr lang="en-US" sz="1400" dirty="0"/>
          </a:p>
          <a:p>
            <a:pPr marL="285750" indent="-285750">
              <a:buFont typeface="Arial" panose="020B0604020202020204" pitchFamily="34" charset="0"/>
              <a:buChar char="•"/>
            </a:pPr>
            <a:r>
              <a:rPr lang="en-US" sz="1400" dirty="0"/>
              <a:t>Intellectual property law</a:t>
            </a:r>
          </a:p>
          <a:p>
            <a:pPr marL="285750" indent="-285750">
              <a:buFont typeface="Arial" panose="020B0604020202020204" pitchFamily="34" charset="0"/>
              <a:buChar char="•"/>
            </a:pPr>
            <a:r>
              <a:rPr lang="en-US" sz="1400" dirty="0"/>
              <a:t>Trademark protections</a:t>
            </a:r>
          </a:p>
          <a:p>
            <a:pPr marL="285750" indent="-285750">
              <a:buFont typeface="Arial" panose="020B0604020202020204" pitchFamily="34" charset="0"/>
              <a:buChar char="•"/>
            </a:pPr>
            <a:r>
              <a:rPr lang="en-US" sz="1400" dirty="0"/>
              <a:t>Data protection regulations</a:t>
            </a:r>
          </a:p>
          <a:p>
            <a:pPr marL="285750" indent="-285750">
              <a:buFont typeface="Arial" panose="020B0604020202020204" pitchFamily="34" charset="0"/>
              <a:buChar char="•"/>
            </a:pPr>
            <a:r>
              <a:rPr lang="en-US" sz="1400" dirty="0"/>
              <a:t>Public safety responsibilities</a:t>
            </a:r>
          </a:p>
          <a:p>
            <a:pPr marL="285750" indent="-285750">
              <a:buFont typeface="Arial" panose="020B0604020202020204" pitchFamily="34" charset="0"/>
              <a:buChar char="•"/>
            </a:pPr>
            <a:r>
              <a:rPr lang="en-US" sz="1400" dirty="0"/>
              <a:t>Cultural and community ethics</a:t>
            </a:r>
          </a:p>
          <a:p>
            <a:endParaRPr lang="en-US" sz="1400" dirty="0"/>
          </a:p>
          <a:p>
            <a:r>
              <a:rPr lang="en-US" sz="1400" dirty="0"/>
              <a:t>This section is about making sure your immersive experience is:</a:t>
            </a:r>
          </a:p>
          <a:p>
            <a:pPr marL="285750" indent="-285750">
              <a:buFont typeface="Arial" panose="020B0604020202020204" pitchFamily="34" charset="0"/>
              <a:buChar char="•"/>
            </a:pPr>
            <a:r>
              <a:rPr lang="en-US" sz="1400" dirty="0"/>
              <a:t>Legally compliant</a:t>
            </a:r>
          </a:p>
          <a:p>
            <a:pPr marL="285750" indent="-285750">
              <a:buFont typeface="Arial" panose="020B0604020202020204" pitchFamily="34" charset="0"/>
              <a:buChar char="•"/>
            </a:pPr>
            <a:r>
              <a:rPr lang="en-US" sz="1400" dirty="0"/>
              <a:t>Ethically responsible</a:t>
            </a:r>
          </a:p>
          <a:p>
            <a:pPr marL="285750" indent="-285750">
              <a:buFont typeface="Arial" panose="020B0604020202020204" pitchFamily="34" charset="0"/>
              <a:buChar char="•"/>
            </a:pPr>
            <a:r>
              <a:rPr lang="en-US" sz="1400" dirty="0"/>
              <a:t>Community-aware</a:t>
            </a:r>
          </a:p>
          <a:p>
            <a:pPr marL="285750" indent="-285750">
              <a:buFont typeface="Arial" panose="020B0604020202020204" pitchFamily="34" charset="0"/>
              <a:buChar char="•"/>
            </a:pPr>
            <a:r>
              <a:rPr lang="en-US" sz="1400" dirty="0"/>
              <a:t>Future-proof</a:t>
            </a:r>
          </a:p>
          <a:p>
            <a:endParaRPr lang="en-IE" sz="1400" dirty="0">
              <a:solidFill>
                <a:schemeClr val="tx1">
                  <a:lumMod val="85000"/>
                  <a:lumOff val="15000"/>
                </a:schemeClr>
              </a:solidFill>
            </a:endParaRPr>
          </a:p>
          <a:p>
            <a:r>
              <a:rPr lang="en-IE" sz="1400" b="1" dirty="0">
                <a:solidFill>
                  <a:srgbClr val="C77362"/>
                </a:solidFill>
              </a:rPr>
              <a:t>In simple terms, it looks like: </a:t>
            </a:r>
          </a:p>
          <a:p>
            <a:pPr marL="285750" indent="-285750">
              <a:buFont typeface="Arial" panose="020B0604020202020204" pitchFamily="34" charset="0"/>
              <a:buChar char="•"/>
            </a:pPr>
            <a:r>
              <a:rPr lang="en-US" sz="1400" b="1" dirty="0">
                <a:solidFill>
                  <a:schemeClr val="tx1">
                    <a:lumMod val="85000"/>
                    <a:lumOff val="15000"/>
                  </a:schemeClr>
                </a:solidFill>
              </a:rPr>
              <a:t>Copyright</a:t>
            </a:r>
            <a:r>
              <a:rPr lang="en-US" sz="1400" dirty="0">
                <a:solidFill>
                  <a:schemeClr val="tx1">
                    <a:lumMod val="85000"/>
                    <a:lumOff val="15000"/>
                  </a:schemeClr>
                </a:solidFill>
              </a:rPr>
              <a:t> (text, images, video, music)</a:t>
            </a:r>
          </a:p>
          <a:p>
            <a:pPr marL="285750" indent="-285750">
              <a:buFont typeface="Arial" panose="020B0604020202020204" pitchFamily="34" charset="0"/>
              <a:buChar char="•"/>
            </a:pPr>
            <a:r>
              <a:rPr lang="en-US" sz="1400" b="1" dirty="0">
                <a:solidFill>
                  <a:schemeClr val="tx1">
                    <a:lumMod val="85000"/>
                    <a:lumOff val="15000"/>
                  </a:schemeClr>
                </a:solidFill>
              </a:rPr>
              <a:t>Trademarks</a:t>
            </a:r>
            <a:r>
              <a:rPr lang="en-US" sz="1400" dirty="0">
                <a:solidFill>
                  <a:schemeClr val="tx1">
                    <a:lumMod val="85000"/>
                    <a:lumOff val="15000"/>
                  </a:schemeClr>
                </a:solidFill>
              </a:rPr>
              <a:t> (titles, logos, brand names)</a:t>
            </a:r>
          </a:p>
          <a:p>
            <a:pPr marL="285750" indent="-285750">
              <a:buFont typeface="Arial" panose="020B0604020202020204" pitchFamily="34" charset="0"/>
              <a:buChar char="•"/>
            </a:pPr>
            <a:r>
              <a:rPr lang="en-US" sz="1400" b="1" dirty="0">
                <a:solidFill>
                  <a:schemeClr val="tx1">
                    <a:lumMod val="85000"/>
                    <a:lumOff val="15000"/>
                  </a:schemeClr>
                </a:solidFill>
              </a:rPr>
              <a:t>AR/VR in real places</a:t>
            </a:r>
            <a:r>
              <a:rPr lang="en-US" sz="1400" dirty="0">
                <a:solidFill>
                  <a:schemeClr val="tx1">
                    <a:lumMod val="85000"/>
                    <a:lumOff val="15000"/>
                  </a:schemeClr>
                </a:solidFill>
              </a:rPr>
              <a:t> (overlaying content on buildings, public spaces)</a:t>
            </a:r>
          </a:p>
          <a:p>
            <a:pPr marL="285750" indent="-285750">
              <a:buFont typeface="Arial" panose="020B0604020202020204" pitchFamily="34" charset="0"/>
              <a:buChar char="•"/>
            </a:pPr>
            <a:r>
              <a:rPr lang="en-US" sz="1400" b="1" dirty="0">
                <a:solidFill>
                  <a:schemeClr val="tx1">
                    <a:lumMod val="85000"/>
                    <a:lumOff val="15000"/>
                  </a:schemeClr>
                </a:solidFill>
              </a:rPr>
              <a:t>Privacy/GDPR</a:t>
            </a:r>
            <a:r>
              <a:rPr lang="en-US" sz="1400" dirty="0">
                <a:solidFill>
                  <a:schemeClr val="tx1">
                    <a:lumMod val="85000"/>
                    <a:lumOff val="15000"/>
                  </a:schemeClr>
                </a:solidFill>
              </a:rPr>
              <a:t> (emails, logins, photos, location triggers)</a:t>
            </a:r>
          </a:p>
          <a:p>
            <a:pPr marL="285750" indent="-285750">
              <a:buFont typeface="Arial" panose="020B0604020202020204" pitchFamily="34" charset="0"/>
              <a:buChar char="•"/>
            </a:pPr>
            <a:r>
              <a:rPr lang="en-US" sz="1400" b="1" dirty="0">
                <a:solidFill>
                  <a:schemeClr val="tx1">
                    <a:lumMod val="85000"/>
                    <a:lumOff val="15000"/>
                  </a:schemeClr>
                </a:solidFill>
              </a:rPr>
              <a:t>Ethics</a:t>
            </a:r>
            <a:r>
              <a:rPr lang="en-US" sz="1400" dirty="0">
                <a:solidFill>
                  <a:schemeClr val="tx1">
                    <a:lumMod val="85000"/>
                    <a:lumOff val="15000"/>
                  </a:schemeClr>
                </a:solidFill>
              </a:rPr>
              <a:t> (consent, culture, community impact, safety, accessibility)</a:t>
            </a:r>
          </a:p>
          <a:p>
            <a:endParaRPr lang="en-US" sz="1400" dirty="0"/>
          </a:p>
          <a:p>
            <a:r>
              <a:rPr lang="en-IE" sz="1400" dirty="0">
                <a:solidFill>
                  <a:schemeClr val="tx1">
                    <a:lumMod val="85000"/>
                    <a:lumOff val="15000"/>
                  </a:schemeClr>
                </a:solidFill>
              </a:rPr>
              <a:t>The goal is not to scare you, but to </a:t>
            </a:r>
            <a:r>
              <a:rPr lang="en-IE" sz="1400" b="1" dirty="0">
                <a:solidFill>
                  <a:schemeClr val="tx1">
                    <a:lumMod val="85000"/>
                    <a:lumOff val="15000"/>
                  </a:schemeClr>
                </a:solidFill>
              </a:rPr>
              <a:t>prepare you</a:t>
            </a:r>
            <a:r>
              <a:rPr lang="en-IE" sz="1400" dirty="0">
                <a:solidFill>
                  <a:schemeClr val="tx1">
                    <a:lumMod val="85000"/>
                    <a:lumOff val="15000"/>
                  </a:schemeClr>
                </a:solidFill>
              </a:rPr>
              <a:t> – so you know the common pitfalls and can take simple steps to avoid legal trouble and do the right thing by your community and visitors.</a:t>
            </a:r>
          </a:p>
          <a:p>
            <a:endParaRPr lang="en-IE" sz="1400" dirty="0"/>
          </a:p>
        </p:txBody>
      </p:sp>
      <p:sp>
        <p:nvSpPr>
          <p:cNvPr id="6" name="Slide Number Placeholder 5">
            <a:extLst>
              <a:ext uri="{FF2B5EF4-FFF2-40B4-BE49-F238E27FC236}">
                <a16:creationId xmlns:a16="http://schemas.microsoft.com/office/drawing/2014/main" id="{D6F7E9FE-0F49-0C78-0B45-9A96AA417C55}"/>
              </a:ext>
            </a:extLst>
          </p:cNvPr>
          <p:cNvSpPr>
            <a:spLocks noGrp="1"/>
          </p:cNvSpPr>
          <p:nvPr>
            <p:ph type="sldNum" sz="quarter" idx="4"/>
          </p:nvPr>
        </p:nvSpPr>
        <p:spPr/>
        <p:txBody>
          <a:bodyPr/>
          <a:lstStyle/>
          <a:p>
            <a:fld id="{48F63A3B-78C7-47BE-AE5E-E10140E04643}" type="slidenum">
              <a:rPr lang="en-US" smtClean="0"/>
              <a:pPr/>
              <a:t>41</a:t>
            </a:fld>
            <a:endParaRPr lang="en-US" dirty="0"/>
          </a:p>
        </p:txBody>
      </p:sp>
    </p:spTree>
    <p:extLst>
      <p:ext uri="{BB962C8B-B14F-4D97-AF65-F5344CB8AC3E}">
        <p14:creationId xmlns:p14="http://schemas.microsoft.com/office/powerpoint/2010/main" val="2689252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E7076-FF99-1FD3-CFB0-6993C773098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2BE9A3-F036-3DBB-C88F-6CAA8392B261}"/>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144151BA-119C-718A-DAB5-4C87E3E45DD0}"/>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B90AEF42-1AF0-2D24-17BD-6AA4A0D4EA66}"/>
              </a:ext>
            </a:extLst>
          </p:cNvPr>
          <p:cNvSpPr/>
          <p:nvPr/>
        </p:nvSpPr>
        <p:spPr>
          <a:xfrm>
            <a:off x="356853" y="2448134"/>
            <a:ext cx="6845968" cy="797472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2E6236B-1C1D-DEB8-200A-3E12A2BFE587}"/>
              </a:ext>
            </a:extLst>
          </p:cNvPr>
          <p:cNvSpPr txBox="1"/>
          <p:nvPr/>
        </p:nvSpPr>
        <p:spPr>
          <a:xfrm>
            <a:off x="691690" y="2545784"/>
            <a:ext cx="6176294" cy="8309967"/>
          </a:xfrm>
          <a:prstGeom prst="rect">
            <a:avLst/>
          </a:prstGeom>
          <a:noFill/>
        </p:spPr>
        <p:txBody>
          <a:bodyPr wrap="square" rtlCol="0">
            <a:spAutoFit/>
          </a:bodyPr>
          <a:lstStyle/>
          <a:p>
            <a:r>
              <a:rPr lang="en-US" sz="1600" dirty="0">
                <a:solidFill>
                  <a:schemeClr val="tx1">
                    <a:lumMod val="85000"/>
                    <a:lumOff val="15000"/>
                  </a:schemeClr>
                </a:solidFill>
              </a:rPr>
              <a:t>Immersive film and literary tourism often involves dealing with stories, characters, and locations that may be protected by intellectual property (IP) rights – plus, using technology brings in questions of data privacy, user safety, and cultural sensitivity. This theme is all about making sure your exciting new experience is also legally compliant and ethically sound.</a:t>
            </a:r>
          </a:p>
          <a:p>
            <a:endParaRPr lang="en-US" sz="1600" dirty="0">
              <a:solidFill>
                <a:schemeClr val="tx1">
                  <a:lumMod val="85000"/>
                  <a:lumOff val="15000"/>
                </a:schemeClr>
              </a:solidFill>
            </a:endParaRPr>
          </a:p>
          <a:p>
            <a:r>
              <a:rPr lang="en-US" sz="1600" dirty="0"/>
              <a:t>Let’s start with some reassuring news: you don’t need to be a lawyer to address the basics of legal and ethical issues in immersive experiences. A lot of it is common sense once you know the key points.</a:t>
            </a:r>
            <a:endParaRPr lang="en-US" sz="1600" dirty="0">
              <a:solidFill>
                <a:schemeClr val="tx1">
                  <a:lumMod val="85000"/>
                  <a:lumOff val="15000"/>
                </a:schemeClr>
              </a:solidFill>
            </a:endParaRPr>
          </a:p>
          <a:p>
            <a:endParaRPr lang="en-US" sz="1600" dirty="0"/>
          </a:p>
          <a:p>
            <a:pPr marL="285750" indent="-285750">
              <a:buFont typeface="Wingdings" panose="05000000000000000000" pitchFamily="2" charset="2"/>
              <a:buChar char="v"/>
            </a:pPr>
            <a:r>
              <a:rPr lang="en-US" b="1" dirty="0">
                <a:solidFill>
                  <a:srgbClr val="C77362"/>
                </a:solidFill>
              </a:rPr>
              <a:t>Copyright</a:t>
            </a:r>
            <a:r>
              <a:rPr lang="en-US" sz="1600" dirty="0"/>
              <a:t> is about who owns creative material (text, images, video, music). If you use someone else’s creation (like a movie clip or book excerpt), you usually need permission unless it’s public domain or a very small, “fair use” portion.</a:t>
            </a:r>
          </a:p>
          <a:p>
            <a:pPr marL="285750" indent="-285750">
              <a:buFont typeface="Wingdings" panose="05000000000000000000" pitchFamily="2" charset="2"/>
              <a:buChar char="v"/>
            </a:pPr>
            <a:endParaRPr lang="en-US" sz="1600" dirty="0"/>
          </a:p>
          <a:p>
            <a:pPr marL="742950" lvl="1" indent="-285750">
              <a:buFont typeface="Arial" panose="020B0604020202020204" pitchFamily="34" charset="0"/>
              <a:buChar char="•"/>
            </a:pPr>
            <a:r>
              <a:rPr lang="en-US" sz="1600" dirty="0"/>
              <a:t>It’s in the </a:t>
            </a:r>
            <a:r>
              <a:rPr lang="en-US" sz="1600" b="1" dirty="0"/>
              <a:t>public domain.</a:t>
            </a:r>
            <a:r>
              <a:rPr lang="en-US" sz="1600" dirty="0"/>
              <a:t> Public domain generally applies around 70 years after the author’s death in many countries, e.g., Shakespeare</a:t>
            </a:r>
          </a:p>
          <a:p>
            <a:pPr marL="742950" lvl="1" indent="-285750">
              <a:buFont typeface="Arial" panose="020B0604020202020204" pitchFamily="34" charset="0"/>
              <a:buChar char="•"/>
            </a:pPr>
            <a:r>
              <a:rPr lang="en-US" sz="1600" dirty="0"/>
              <a:t>Or your use is extremely limited and qualifies under narrow </a:t>
            </a:r>
            <a:r>
              <a:rPr lang="en-US" sz="1600" b="1" dirty="0"/>
              <a:t>“fair dealing/fair use” </a:t>
            </a:r>
            <a:r>
              <a:rPr lang="en-US" sz="1600" dirty="0"/>
              <a:t>exceptions (often more limited than people assume).</a:t>
            </a:r>
          </a:p>
          <a:p>
            <a:pPr marL="285750" indent="-285750">
              <a:buFont typeface="Wingdings" panose="05000000000000000000" pitchFamily="2" charset="2"/>
              <a:buChar char="v"/>
            </a:pPr>
            <a:endParaRPr lang="en-US" sz="1600" dirty="0"/>
          </a:p>
          <a:p>
            <a:pPr marL="285750" indent="-285750">
              <a:buFont typeface="Wingdings" panose="05000000000000000000" pitchFamily="2" charset="2"/>
              <a:buChar char="v"/>
            </a:pPr>
            <a:r>
              <a:rPr lang="en-US" b="1" dirty="0">
                <a:solidFill>
                  <a:srgbClr val="C77362"/>
                </a:solidFill>
              </a:rPr>
              <a:t>Trademarks </a:t>
            </a:r>
            <a:r>
              <a:rPr lang="en-US" sz="1600" dirty="0"/>
              <a:t>are brand names/logos – for example, “Harry Potter™” is trademarked, so you can’t just use that in your tour title without permission (though saying “the boy wizard from a famous book” might be a workaround).</a:t>
            </a:r>
          </a:p>
          <a:p>
            <a:endParaRPr lang="en-US" sz="1600" dirty="0"/>
          </a:p>
          <a:p>
            <a:r>
              <a:rPr lang="en-US" sz="1600" b="1" dirty="0"/>
              <a:t>Simple takeaway:</a:t>
            </a:r>
            <a:r>
              <a:rPr lang="en-US" sz="1600" dirty="0"/>
              <a:t> Don’t assume tourism/education = automatic permission.</a:t>
            </a:r>
          </a:p>
          <a:p>
            <a:endParaRPr lang="en-US" sz="1600" dirty="0">
              <a:solidFill>
                <a:schemeClr val="tx1">
                  <a:lumMod val="75000"/>
                  <a:lumOff val="25000"/>
                </a:schemeClr>
              </a:solidFill>
            </a:endParaRPr>
          </a:p>
          <a:p>
            <a:endParaRPr lang="en-US" sz="1600" dirty="0">
              <a:solidFill>
                <a:schemeClr val="tx1">
                  <a:lumMod val="85000"/>
                  <a:lumOff val="15000"/>
                </a:schemeClr>
              </a:solidFill>
            </a:endParaRPr>
          </a:p>
          <a:p>
            <a:endParaRPr lang="en-IE" dirty="0">
              <a:solidFill>
                <a:schemeClr val="tx1">
                  <a:lumMod val="75000"/>
                  <a:lumOff val="25000"/>
                </a:schemeClr>
              </a:solidFill>
            </a:endParaRPr>
          </a:p>
        </p:txBody>
      </p:sp>
      <p:pic>
        <p:nvPicPr>
          <p:cNvPr id="8" name="Picture 7">
            <a:extLst>
              <a:ext uri="{FF2B5EF4-FFF2-40B4-BE49-F238E27FC236}">
                <a16:creationId xmlns:a16="http://schemas.microsoft.com/office/drawing/2014/main" id="{DC53F109-6AD8-F915-5B5E-FA6C9AC32CB9}"/>
              </a:ext>
            </a:extLst>
          </p:cNvPr>
          <p:cNvPicPr>
            <a:picLocks noChangeAspect="1"/>
          </p:cNvPicPr>
          <p:nvPr/>
        </p:nvPicPr>
        <p:blipFill>
          <a:blip r:embed="rId2"/>
          <a:stretch>
            <a:fillRect/>
          </a:stretch>
        </p:blipFill>
        <p:spPr>
          <a:xfrm>
            <a:off x="691690" y="755428"/>
            <a:ext cx="1249788" cy="1085182"/>
          </a:xfrm>
          <a:prstGeom prst="rect">
            <a:avLst/>
          </a:prstGeom>
        </p:spPr>
      </p:pic>
      <p:grpSp>
        <p:nvGrpSpPr>
          <p:cNvPr id="4" name="Group 3">
            <a:extLst>
              <a:ext uri="{FF2B5EF4-FFF2-40B4-BE49-F238E27FC236}">
                <a16:creationId xmlns:a16="http://schemas.microsoft.com/office/drawing/2014/main" id="{E45FC47A-9EBC-7458-2899-58B85A7CB8BD}"/>
              </a:ext>
            </a:extLst>
          </p:cNvPr>
          <p:cNvGrpSpPr/>
          <p:nvPr/>
        </p:nvGrpSpPr>
        <p:grpSpPr>
          <a:xfrm>
            <a:off x="5946888" y="50056"/>
            <a:ext cx="1754197" cy="1200329"/>
            <a:chOff x="820758" y="1082028"/>
            <a:chExt cx="1015997" cy="1177569"/>
          </a:xfrm>
          <a:solidFill>
            <a:srgbClr val="EE4F27"/>
          </a:solidFill>
        </p:grpSpPr>
        <p:sp>
          <p:nvSpPr>
            <p:cNvPr id="5" name="Oval 4">
              <a:extLst>
                <a:ext uri="{FF2B5EF4-FFF2-40B4-BE49-F238E27FC236}">
                  <a16:creationId xmlns:a16="http://schemas.microsoft.com/office/drawing/2014/main" id="{31E022E5-B73F-B05B-FC03-6F306C1EC730}"/>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A6E9CBC4-BF8E-6584-FE3B-CCE5180B677E}"/>
                </a:ext>
              </a:extLst>
            </p:cNvPr>
            <p:cNvSpPr txBox="1"/>
            <p:nvPr/>
          </p:nvSpPr>
          <p:spPr>
            <a:xfrm>
              <a:off x="820758" y="1082028"/>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296806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A5F5B-B4BC-4C76-C626-52E5C46311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8B1AE4-2234-DE65-9EE9-21F5A3038429}"/>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99C3A207-2282-975A-4470-605957ACF18C}"/>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C6403591-A74F-1C89-A9AF-426583A8E3C0}"/>
              </a:ext>
            </a:extLst>
          </p:cNvPr>
          <p:cNvSpPr/>
          <p:nvPr/>
        </p:nvSpPr>
        <p:spPr>
          <a:xfrm>
            <a:off x="356853" y="2448134"/>
            <a:ext cx="6845968" cy="695254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212BFC1-5CCD-9684-666E-625B24056626}"/>
              </a:ext>
            </a:extLst>
          </p:cNvPr>
          <p:cNvSpPr txBox="1"/>
          <p:nvPr/>
        </p:nvSpPr>
        <p:spPr>
          <a:xfrm>
            <a:off x="691690" y="2545784"/>
            <a:ext cx="6176294" cy="7140416"/>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On </a:t>
            </a:r>
            <a:r>
              <a:rPr lang="en-US" b="1" dirty="0">
                <a:solidFill>
                  <a:srgbClr val="C77362"/>
                </a:solidFill>
              </a:rPr>
              <a:t>privacy, </a:t>
            </a:r>
            <a:r>
              <a:rPr lang="en-US" sz="1600" dirty="0"/>
              <a:t>if your AR app is basically just visual and doesn’t collect personal data, you’re mostly fine. But if you ask users to login, or you take pictures/video of them, or track their location, you need to follow data protection rules (like GDPR in Europe) – which often means just being transparent and asking consent.</a:t>
            </a:r>
          </a:p>
          <a:p>
            <a:pPr marL="285750" indent="-285750">
              <a:buFont typeface="Wingdings" panose="05000000000000000000" pitchFamily="2" charset="2"/>
              <a:buChar char="v"/>
            </a:pPr>
            <a:endParaRPr lang="en-US" sz="1600" dirty="0"/>
          </a:p>
          <a:p>
            <a:pPr marL="285750" indent="-285750">
              <a:buFont typeface="Wingdings" panose="05000000000000000000" pitchFamily="2" charset="2"/>
              <a:buChar char="v"/>
            </a:pPr>
            <a:r>
              <a:rPr lang="en-US" b="1" dirty="0">
                <a:solidFill>
                  <a:srgbClr val="C77362"/>
                </a:solidFill>
              </a:rPr>
              <a:t>Ethics</a:t>
            </a:r>
            <a:r>
              <a:rPr lang="en-US" sz="1600" dirty="0"/>
              <a:t> </a:t>
            </a:r>
            <a:r>
              <a:rPr lang="en-US" sz="1600" b="1" dirty="0"/>
              <a:t>covers a broader area: </a:t>
            </a:r>
            <a:r>
              <a:rPr lang="en-US" sz="1600" dirty="0"/>
              <a:t>are we respecting the story and community? For example, if using folklore or sacred sites, did we consult local stakeholders? Are we portraying groups of people (say, an indigenous story) accurately and sensitively? We’ll discuss scenarios to raise awareness.</a:t>
            </a:r>
          </a:p>
          <a:p>
            <a:endParaRPr lang="en-US" sz="1600" dirty="0"/>
          </a:p>
          <a:p>
            <a:r>
              <a:rPr lang="en-US" sz="1600" dirty="0"/>
              <a:t>Remember, an ethical, legal experience builds trust and avoids drama – and it can be a selling point (“official licensed tour” or “community-approved experience”). </a:t>
            </a:r>
          </a:p>
          <a:p>
            <a:endParaRPr lang="en-US" sz="1600" dirty="0"/>
          </a:p>
          <a:p>
            <a:r>
              <a:rPr lang="en-US" sz="1600" dirty="0"/>
              <a:t>So it’s worth spending a bit of time on these topics upfront.</a:t>
            </a:r>
          </a:p>
          <a:p>
            <a:endParaRPr lang="en-US" sz="1600" dirty="0"/>
          </a:p>
          <a:p>
            <a:r>
              <a:rPr lang="en-US" sz="2000" b="1" dirty="0">
                <a:solidFill>
                  <a:srgbClr val="C77362"/>
                </a:solidFill>
              </a:rPr>
              <a:t>Guided discussion questions</a:t>
            </a:r>
          </a:p>
          <a:p>
            <a:pPr marL="285750" indent="-285750">
              <a:buFont typeface="Wingdings" panose="05000000000000000000" pitchFamily="2" charset="2"/>
              <a:buChar char="v"/>
            </a:pPr>
            <a:r>
              <a:rPr lang="en-US" sz="1600" dirty="0">
                <a:solidFill>
                  <a:schemeClr val="tx1">
                    <a:lumMod val="85000"/>
                    <a:lumOff val="15000"/>
                  </a:schemeClr>
                </a:solidFill>
              </a:rPr>
              <a:t>Is the </a:t>
            </a:r>
            <a:r>
              <a:rPr lang="en-US" sz="1600" b="1" dirty="0">
                <a:solidFill>
                  <a:schemeClr val="tx1">
                    <a:lumMod val="85000"/>
                    <a:lumOff val="15000"/>
                  </a:schemeClr>
                </a:solidFill>
              </a:rPr>
              <a:t>underlying story public domain</a:t>
            </a:r>
            <a:r>
              <a:rPr lang="en-US" sz="1600" dirty="0">
                <a:solidFill>
                  <a:schemeClr val="tx1">
                    <a:lumMod val="85000"/>
                    <a:lumOff val="15000"/>
                  </a:schemeClr>
                </a:solidFill>
              </a:rPr>
              <a:t>?</a:t>
            </a:r>
          </a:p>
          <a:p>
            <a:pPr marL="285750" indent="-285750">
              <a:buFont typeface="Wingdings" panose="05000000000000000000" pitchFamily="2" charset="2"/>
              <a:buChar char="v"/>
            </a:pPr>
            <a:r>
              <a:rPr lang="en-US" sz="1600" dirty="0">
                <a:solidFill>
                  <a:schemeClr val="tx1">
                    <a:lumMod val="85000"/>
                    <a:lumOff val="15000"/>
                  </a:schemeClr>
                </a:solidFill>
              </a:rPr>
              <a:t>Are we accidentally using a </a:t>
            </a:r>
            <a:r>
              <a:rPr lang="en-US" sz="1600" b="1" dirty="0">
                <a:solidFill>
                  <a:schemeClr val="tx1">
                    <a:lumMod val="85000"/>
                    <a:lumOff val="15000"/>
                  </a:schemeClr>
                </a:solidFill>
              </a:rPr>
              <a:t>modern adaptation’s imagery or branding?</a:t>
            </a:r>
          </a:p>
          <a:p>
            <a:pPr marL="285750" indent="-285750">
              <a:buFont typeface="Wingdings" panose="05000000000000000000" pitchFamily="2" charset="2"/>
              <a:buChar char="v"/>
            </a:pPr>
            <a:r>
              <a:rPr lang="en-US" sz="1600" dirty="0">
                <a:solidFill>
                  <a:schemeClr val="tx1">
                    <a:lumMod val="85000"/>
                    <a:lumOff val="15000"/>
                  </a:schemeClr>
                </a:solidFill>
              </a:rPr>
              <a:t>Could we build the experience around </a:t>
            </a:r>
            <a:r>
              <a:rPr lang="en-US" sz="1600" b="1" dirty="0">
                <a:solidFill>
                  <a:schemeClr val="tx1">
                    <a:lumMod val="85000"/>
                    <a:lumOff val="15000"/>
                  </a:schemeClr>
                </a:solidFill>
              </a:rPr>
              <a:t>public domain + local content </a:t>
            </a:r>
            <a:r>
              <a:rPr lang="en-US" sz="1600" dirty="0">
                <a:solidFill>
                  <a:schemeClr val="tx1">
                    <a:lumMod val="85000"/>
                    <a:lumOff val="15000"/>
                  </a:schemeClr>
                </a:solidFill>
              </a:rPr>
              <a:t>to reduce legal cost?</a:t>
            </a:r>
          </a:p>
          <a:p>
            <a:endParaRPr lang="en-US" sz="1600" dirty="0"/>
          </a:p>
          <a:p>
            <a:endParaRPr lang="en-US" sz="1600" dirty="0">
              <a:solidFill>
                <a:schemeClr val="tx1">
                  <a:lumMod val="75000"/>
                  <a:lumOff val="25000"/>
                </a:schemeClr>
              </a:solidFill>
            </a:endParaRPr>
          </a:p>
          <a:p>
            <a:endParaRPr lang="en-US" sz="1600" dirty="0">
              <a:solidFill>
                <a:schemeClr val="tx1">
                  <a:lumMod val="85000"/>
                  <a:lumOff val="15000"/>
                </a:schemeClr>
              </a:solidFill>
            </a:endParaRPr>
          </a:p>
          <a:p>
            <a:endParaRPr lang="en-IE" dirty="0">
              <a:solidFill>
                <a:schemeClr val="tx1">
                  <a:lumMod val="75000"/>
                  <a:lumOff val="25000"/>
                </a:schemeClr>
              </a:solidFill>
            </a:endParaRPr>
          </a:p>
        </p:txBody>
      </p:sp>
      <p:pic>
        <p:nvPicPr>
          <p:cNvPr id="8" name="Picture 7">
            <a:extLst>
              <a:ext uri="{FF2B5EF4-FFF2-40B4-BE49-F238E27FC236}">
                <a16:creationId xmlns:a16="http://schemas.microsoft.com/office/drawing/2014/main" id="{8BC40B09-FC8F-636C-959A-E9468834B76F}"/>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4084368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9311C-542B-EE76-B234-4A335F228E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1F7F89-3ECC-63A7-813F-EB50AEF10BAE}"/>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2B486767-B5FF-869F-11EC-3AA2AFFBF0DF}"/>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DB26459F-B0E0-1664-CE2A-28EA01D8DFE9}"/>
              </a:ext>
            </a:extLst>
          </p:cNvPr>
          <p:cNvSpPr/>
          <p:nvPr/>
        </p:nvSpPr>
        <p:spPr>
          <a:xfrm>
            <a:off x="356853" y="2448135"/>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4B74A2C1-1F1D-6B9F-A26E-4C1CE1CA483E}"/>
              </a:ext>
            </a:extLst>
          </p:cNvPr>
          <p:cNvSpPr txBox="1"/>
          <p:nvPr/>
        </p:nvSpPr>
        <p:spPr>
          <a:xfrm>
            <a:off x="691690" y="2545784"/>
            <a:ext cx="6176294" cy="1323439"/>
          </a:xfrm>
          <a:prstGeom prst="rect">
            <a:avLst/>
          </a:prstGeom>
          <a:noFill/>
        </p:spPr>
        <p:txBody>
          <a:bodyPr wrap="square" rtlCol="0">
            <a:spAutoFit/>
          </a:bodyPr>
          <a:lstStyle/>
          <a:p>
            <a:r>
              <a:rPr lang="en-US" sz="2400" b="1" dirty="0">
                <a:solidFill>
                  <a:srgbClr val="C77362"/>
                </a:solidFill>
              </a:rPr>
              <a:t>Common Challenges and Myths Explored</a:t>
            </a:r>
          </a:p>
          <a:p>
            <a:endParaRPr lang="en-US" sz="1000" b="1" dirty="0">
              <a:solidFill>
                <a:srgbClr val="C77362"/>
              </a:solidFill>
            </a:endParaRPr>
          </a:p>
          <a:p>
            <a:r>
              <a:rPr lang="en-US" sz="2200" b="1" dirty="0">
                <a:solidFill>
                  <a:srgbClr val="53705E"/>
                </a:solidFill>
              </a:rPr>
              <a:t>“If it’s educational or tourism-based, it’s fair use.”</a:t>
            </a:r>
            <a:endParaRPr lang="en-IE" sz="2200" b="1" dirty="0">
              <a:solidFill>
                <a:srgbClr val="53705E"/>
              </a:solidFill>
            </a:endParaRPr>
          </a:p>
          <a:p>
            <a:endParaRPr lang="en-IE" sz="2400" b="1" dirty="0">
              <a:solidFill>
                <a:srgbClr val="C77362"/>
              </a:solidFill>
            </a:endParaRPr>
          </a:p>
        </p:txBody>
      </p:sp>
      <p:graphicFrame>
        <p:nvGraphicFramePr>
          <p:cNvPr id="7" name="Table 6">
            <a:extLst>
              <a:ext uri="{FF2B5EF4-FFF2-40B4-BE49-F238E27FC236}">
                <a16:creationId xmlns:a16="http://schemas.microsoft.com/office/drawing/2014/main" id="{E31DBD4D-A39F-805A-1C4E-D376FF947D92}"/>
              </a:ext>
            </a:extLst>
          </p:cNvPr>
          <p:cNvGraphicFramePr>
            <a:graphicFrameLocks noGrp="1"/>
          </p:cNvGraphicFramePr>
          <p:nvPr>
            <p:extLst>
              <p:ext uri="{D42A27DB-BD31-4B8C-83A1-F6EECF244321}">
                <p14:modId xmlns:p14="http://schemas.microsoft.com/office/powerpoint/2010/main" val="440086416"/>
              </p:ext>
            </p:extLst>
          </p:nvPr>
        </p:nvGraphicFramePr>
        <p:xfrm>
          <a:off x="356853" y="3533653"/>
          <a:ext cx="6845968" cy="6906959"/>
        </p:xfrm>
        <a:graphic>
          <a:graphicData uri="http://schemas.openxmlformats.org/drawingml/2006/table">
            <a:tbl>
              <a:tblPr firstRow="1" bandRow="1">
                <a:tableStyleId>{5C22544A-7EE6-4342-B048-85BDC9FD1C3A}</a:tableStyleId>
              </a:tblPr>
              <a:tblGrid>
                <a:gridCol w="6845968">
                  <a:extLst>
                    <a:ext uri="{9D8B030D-6E8A-4147-A177-3AD203B41FA5}">
                      <a16:colId xmlns:a16="http://schemas.microsoft.com/office/drawing/2014/main" val="3507381889"/>
                    </a:ext>
                  </a:extLst>
                </a:gridCol>
              </a:tblGrid>
              <a:tr h="370840">
                <a:tc>
                  <a:txBody>
                    <a:bodyPr/>
                    <a:lstStyle/>
                    <a:p>
                      <a:pPr algn="ctr"/>
                      <a:r>
                        <a:rPr lang="en-US" sz="1800" b="1" dirty="0"/>
                        <a:t>Myth Alert</a:t>
                      </a:r>
                      <a:endParaRPr lang="en-US" sz="1800" b="0" dirty="0"/>
                    </a:p>
                  </a:txBody>
                  <a:tcPr>
                    <a:solidFill>
                      <a:srgbClr val="53705E"/>
                    </a:solidFill>
                  </a:tcPr>
                </a:tc>
                <a:extLst>
                  <a:ext uri="{0D108BD9-81ED-4DB2-BD59-A6C34878D82A}">
                    <a16:rowId xmlns:a16="http://schemas.microsoft.com/office/drawing/2014/main" val="2081849989"/>
                  </a:ext>
                </a:extLst>
              </a:tr>
              <a:tr h="370840">
                <a:tc>
                  <a:txBody>
                    <a:bodyPr/>
                    <a:lstStyle/>
                    <a:p>
                      <a:r>
                        <a:rPr lang="en-US" sz="1600" dirty="0">
                          <a:solidFill>
                            <a:schemeClr val="tx1">
                              <a:lumMod val="85000"/>
                              <a:lumOff val="15000"/>
                            </a:schemeClr>
                          </a:solidFill>
                        </a:rPr>
                        <a:t>In many jurisdictions, there’s no broad exemption for tourism or education unless you’re a registered school perhaps. Using copyrighted material (like movie stills, character likenesses, or quotes beyond short phrases) usually requires permission or a license, even if your intent is educational.</a:t>
                      </a:r>
                    </a:p>
                    <a:p>
                      <a:endParaRPr lang="en-US" sz="1600" dirty="0">
                        <a:solidFill>
                          <a:schemeClr val="tx1">
                            <a:lumMod val="85000"/>
                            <a:lumOff val="15000"/>
                          </a:schemeClr>
                        </a:solidFill>
                      </a:endParaRPr>
                    </a:p>
                    <a:p>
                      <a:r>
                        <a:rPr lang="en-US" sz="1800" b="1" kern="1200" dirty="0">
                          <a:solidFill>
                            <a:srgbClr val="C77362"/>
                          </a:solidFill>
                          <a:latin typeface="+mn-lt"/>
                          <a:ea typeface="+mn-ea"/>
                          <a:cs typeface="+mn-cs"/>
                        </a:rPr>
                        <a:t>The challenge </a:t>
                      </a:r>
                      <a:r>
                        <a:rPr lang="en-US" sz="1600" b="1" dirty="0">
                          <a:solidFill>
                            <a:schemeClr val="tx1">
                              <a:lumMod val="85000"/>
                              <a:lumOff val="15000"/>
                            </a:schemeClr>
                          </a:solidFill>
                        </a:rPr>
                        <a:t>is </a:t>
                      </a:r>
                      <a:r>
                        <a:rPr lang="en-US" sz="1600" b="0" dirty="0">
                          <a:solidFill>
                            <a:schemeClr val="tx1">
                              <a:lumMod val="85000"/>
                              <a:lumOff val="15000"/>
                            </a:schemeClr>
                          </a:solidFill>
                        </a:rPr>
                        <a:t>u</a:t>
                      </a:r>
                      <a:r>
                        <a:rPr lang="en-US" sz="1600" b="0" dirty="0"/>
                        <a:t>nderstanding what is genuinely free to use.</a:t>
                      </a:r>
                    </a:p>
                    <a:p>
                      <a:pPr marL="285750" indent="-285750">
                        <a:buFont typeface="Arial" panose="020B0604020202020204" pitchFamily="34" charset="0"/>
                        <a:buChar char="•"/>
                      </a:pPr>
                      <a:r>
                        <a:rPr lang="en-US" sz="1600" b="1" dirty="0"/>
                        <a:t>Public domain works</a:t>
                      </a:r>
                      <a:r>
                        <a:rPr lang="en-US" sz="1600" dirty="0"/>
                        <a:t> (e.g., works by William Shakespeare or Jane Austen) are free because copyright has expired.</a:t>
                      </a:r>
                    </a:p>
                    <a:p>
                      <a:pPr marL="285750" indent="-285750">
                        <a:buFont typeface="Arial" panose="020B0604020202020204" pitchFamily="34" charset="0"/>
                        <a:buChar char="•"/>
                      </a:pPr>
                      <a:r>
                        <a:rPr lang="en-US" sz="1600" b="1" dirty="0"/>
                        <a:t>Modern films, novels, scripts and characters</a:t>
                      </a:r>
                      <a:r>
                        <a:rPr lang="en-US" sz="1600" dirty="0"/>
                        <a:t> are protected.</a:t>
                      </a:r>
                    </a:p>
                    <a:p>
                      <a:pPr marL="0" indent="0">
                        <a:buFont typeface="Arial" panose="020B0604020202020204" pitchFamily="34" charset="0"/>
                        <a:buNone/>
                      </a:pPr>
                      <a:endParaRPr lang="en-US" sz="1600" dirty="0"/>
                    </a:p>
                    <a:p>
                      <a:r>
                        <a:rPr lang="en-US" sz="1600" dirty="0"/>
                        <a:t>There </a:t>
                      </a:r>
                      <a:r>
                        <a:rPr lang="en-US" sz="1600" i="1" dirty="0"/>
                        <a:t>is</a:t>
                      </a:r>
                      <a:r>
                        <a:rPr lang="en-US" sz="1600" dirty="0"/>
                        <a:t> limited fair use/fair dealing for commentary, criticism or parody — but it is narrow and highly context-specific.</a:t>
                      </a:r>
                    </a:p>
                    <a:p>
                      <a:endParaRPr lang="en-US" sz="1600" dirty="0"/>
                    </a:p>
                    <a:p>
                      <a:pPr marL="0" algn="l" defTabSz="755934" rtl="0" eaLnBrk="1" latinLnBrk="0" hangingPunct="1"/>
                      <a:r>
                        <a:rPr lang="en-US" sz="1800" b="1" kern="1200" dirty="0">
                          <a:solidFill>
                            <a:srgbClr val="C77362"/>
                          </a:solidFill>
                          <a:latin typeface="+mn-lt"/>
                          <a:ea typeface="+mn-ea"/>
                          <a:cs typeface="+mn-cs"/>
                        </a:rPr>
                        <a:t>It’s safer to assume you need rights and then find out if an exception applies, rather than the other way around. </a:t>
                      </a:r>
                    </a:p>
                    <a:p>
                      <a:endParaRPr lang="en-US" sz="1600" b="1" dirty="0">
                        <a:solidFill>
                          <a:schemeClr val="tx1">
                            <a:lumMod val="85000"/>
                            <a:lumOff val="15000"/>
                          </a:schemeClr>
                        </a:solidFill>
                      </a:endParaRPr>
                    </a:p>
                    <a:p>
                      <a:pPr marL="0" algn="l" defTabSz="755934" rtl="0" eaLnBrk="1" latinLnBrk="0" hangingPunct="1"/>
                      <a:r>
                        <a:rPr lang="en-US" sz="1800" b="1" kern="1200" dirty="0">
                          <a:solidFill>
                            <a:srgbClr val="C77362"/>
                          </a:solidFill>
                          <a:latin typeface="+mn-lt"/>
                          <a:ea typeface="+mn-ea"/>
                          <a:cs typeface="+mn-cs"/>
                        </a:rPr>
                        <a:t>Instead of uploading a film clip into your AR experience, consider:</a:t>
                      </a:r>
                    </a:p>
                    <a:p>
                      <a:pPr marL="285750" indent="-285750">
                        <a:buFont typeface="Arial" panose="020B0604020202020204" pitchFamily="34" charset="0"/>
                        <a:buChar char="•"/>
                      </a:pPr>
                      <a:r>
                        <a:rPr lang="en-US" sz="1600" dirty="0"/>
                        <a:t>Linking to the </a:t>
                      </a:r>
                      <a:r>
                        <a:rPr lang="en-US" sz="1600" b="1" dirty="0"/>
                        <a:t>official trailer</a:t>
                      </a:r>
                      <a:r>
                        <a:rPr lang="en-US" sz="1600" dirty="0"/>
                        <a:t> on YouTube (embedding officially uploaded content is generally permitted because the rights holder </a:t>
                      </a:r>
                      <a:r>
                        <a:rPr lang="en-US" sz="1600" dirty="0" err="1"/>
                        <a:t>authorised</a:t>
                      </a:r>
                      <a:r>
                        <a:rPr lang="en-US" sz="1600" dirty="0"/>
                        <a:t> it).</a:t>
                      </a:r>
                    </a:p>
                    <a:p>
                      <a:pPr marL="285750" indent="-285750">
                        <a:buFont typeface="Arial" panose="020B0604020202020204" pitchFamily="34" charset="0"/>
                        <a:buChar char="•"/>
                      </a:pPr>
                      <a:r>
                        <a:rPr lang="en-US" sz="1600" dirty="0"/>
                        <a:t>Creating your </a:t>
                      </a:r>
                      <a:r>
                        <a:rPr lang="en-US" sz="1600" b="1" dirty="0"/>
                        <a:t>own original artwork or scene interpretation</a:t>
                      </a:r>
                      <a:r>
                        <a:rPr lang="en-US" sz="1600" dirty="0"/>
                        <a:t> inspired by the story.</a:t>
                      </a:r>
                    </a:p>
                    <a:p>
                      <a:pPr marL="285750" indent="-285750">
                        <a:buFont typeface="Arial" panose="020B0604020202020204" pitchFamily="34" charset="0"/>
                        <a:buChar char="•"/>
                      </a:pPr>
                      <a:r>
                        <a:rPr lang="en-US" sz="1600" dirty="0"/>
                        <a:t>Designing an immersive experience around themes, locations or atmosphere rather than reproducing protected content.</a:t>
                      </a:r>
                    </a:p>
                    <a:p>
                      <a:pPr marL="0" indent="0">
                        <a:buFont typeface="Arial" panose="020B0604020202020204" pitchFamily="34" charset="0"/>
                        <a:buNone/>
                      </a:pPr>
                      <a:endParaRPr lang="en-US" sz="1600" dirty="0"/>
                    </a:p>
                    <a:p>
                      <a:r>
                        <a:rPr lang="en-US" sz="1600" dirty="0"/>
                        <a:t>You can evoke a world without copying it.</a:t>
                      </a:r>
                    </a:p>
                    <a:p>
                      <a:pPr marL="0" marR="0" lvl="0" indent="0" algn="l" defTabSz="755934" rtl="0" eaLnBrk="1" fontAlgn="auto" latinLnBrk="0" hangingPunct="1">
                        <a:lnSpc>
                          <a:spcPct val="100000"/>
                        </a:lnSpc>
                        <a:spcBef>
                          <a:spcPts val="0"/>
                        </a:spcBef>
                        <a:spcAft>
                          <a:spcPts val="0"/>
                        </a:spcAft>
                        <a:buClrTx/>
                        <a:buSzTx/>
                        <a:buFontTx/>
                        <a:buNone/>
                        <a:tabLst/>
                        <a:defRPr/>
                      </a:pPr>
                      <a:endParaRPr lang="en-IE" sz="1488" kern="1200" dirty="0">
                        <a:solidFill>
                          <a:schemeClr val="dk1"/>
                        </a:solidFill>
                        <a:effectLst/>
                        <a:latin typeface="+mn-lt"/>
                        <a:ea typeface="+mn-ea"/>
                        <a:cs typeface="+mn-cs"/>
                      </a:endParaRPr>
                    </a:p>
                  </a:txBody>
                  <a:tcPr>
                    <a:solidFill>
                      <a:srgbClr val="E7E6D9"/>
                    </a:solidFill>
                  </a:tcPr>
                </a:tc>
                <a:extLst>
                  <a:ext uri="{0D108BD9-81ED-4DB2-BD59-A6C34878D82A}">
                    <a16:rowId xmlns:a16="http://schemas.microsoft.com/office/drawing/2014/main" val="2159813016"/>
                  </a:ext>
                </a:extLst>
              </a:tr>
            </a:tbl>
          </a:graphicData>
        </a:graphic>
      </p:graphicFrame>
      <p:pic>
        <p:nvPicPr>
          <p:cNvPr id="8" name="Picture 7">
            <a:extLst>
              <a:ext uri="{FF2B5EF4-FFF2-40B4-BE49-F238E27FC236}">
                <a16:creationId xmlns:a16="http://schemas.microsoft.com/office/drawing/2014/main" id="{547C1EC9-CD87-945F-AC88-232333E9BA05}"/>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181507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0D72A-5E68-5253-6EBB-95ABAC2A11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D78BEE-5953-5639-84B1-9A180596C3D1}"/>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42A9AFA1-8700-26DC-80EA-26FA3D0C4882}"/>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51C42173-4EC8-282B-78BB-90C6296E68D1}"/>
              </a:ext>
            </a:extLst>
          </p:cNvPr>
          <p:cNvSpPr/>
          <p:nvPr/>
        </p:nvSpPr>
        <p:spPr>
          <a:xfrm>
            <a:off x="356853" y="2448135"/>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829AED29-84F1-7DC7-9194-2E353026ED70}"/>
              </a:ext>
            </a:extLst>
          </p:cNvPr>
          <p:cNvSpPr txBox="1"/>
          <p:nvPr/>
        </p:nvSpPr>
        <p:spPr>
          <a:xfrm>
            <a:off x="691690" y="2545784"/>
            <a:ext cx="6176294" cy="954107"/>
          </a:xfrm>
          <a:prstGeom prst="rect">
            <a:avLst/>
          </a:prstGeom>
          <a:noFill/>
        </p:spPr>
        <p:txBody>
          <a:bodyPr wrap="square" rtlCol="0">
            <a:spAutoFit/>
          </a:bodyPr>
          <a:lstStyle/>
          <a:p>
            <a:r>
              <a:rPr lang="en-US" sz="2400" b="1" dirty="0">
                <a:solidFill>
                  <a:srgbClr val="C77362"/>
                </a:solidFill>
              </a:rPr>
              <a:t>Common Challenges and Myths Explored</a:t>
            </a:r>
          </a:p>
          <a:p>
            <a:endParaRPr lang="en-US" sz="1000" b="1" dirty="0">
              <a:solidFill>
                <a:srgbClr val="C77362"/>
              </a:solidFill>
            </a:endParaRPr>
          </a:p>
          <a:p>
            <a:r>
              <a:rPr lang="en-US" sz="2200" b="1" dirty="0">
                <a:solidFill>
                  <a:srgbClr val="53705E"/>
                </a:solidFill>
              </a:rPr>
              <a:t>“We’re small, no one will sue us.”</a:t>
            </a:r>
            <a:endParaRPr lang="en-IE" sz="2400" b="1" dirty="0">
              <a:solidFill>
                <a:srgbClr val="C77362"/>
              </a:solidFill>
            </a:endParaRPr>
          </a:p>
        </p:txBody>
      </p:sp>
      <p:graphicFrame>
        <p:nvGraphicFramePr>
          <p:cNvPr id="7" name="Table 6">
            <a:extLst>
              <a:ext uri="{FF2B5EF4-FFF2-40B4-BE49-F238E27FC236}">
                <a16:creationId xmlns:a16="http://schemas.microsoft.com/office/drawing/2014/main" id="{E578D51D-A460-9DC3-B4C5-E913549AAABA}"/>
              </a:ext>
            </a:extLst>
          </p:cNvPr>
          <p:cNvGraphicFramePr>
            <a:graphicFrameLocks noGrp="1"/>
          </p:cNvGraphicFramePr>
          <p:nvPr>
            <p:extLst>
              <p:ext uri="{D42A27DB-BD31-4B8C-83A1-F6EECF244321}">
                <p14:modId xmlns:p14="http://schemas.microsoft.com/office/powerpoint/2010/main" val="4040183514"/>
              </p:ext>
            </p:extLst>
          </p:nvPr>
        </p:nvGraphicFramePr>
        <p:xfrm>
          <a:off x="360947" y="3533653"/>
          <a:ext cx="6841874" cy="6649720"/>
        </p:xfrm>
        <a:graphic>
          <a:graphicData uri="http://schemas.openxmlformats.org/drawingml/2006/table">
            <a:tbl>
              <a:tblPr firstRow="1" bandRow="1">
                <a:tableStyleId>{5C22544A-7EE6-4342-B048-85BDC9FD1C3A}</a:tableStyleId>
              </a:tblPr>
              <a:tblGrid>
                <a:gridCol w="6841874">
                  <a:extLst>
                    <a:ext uri="{9D8B030D-6E8A-4147-A177-3AD203B41FA5}">
                      <a16:colId xmlns:a16="http://schemas.microsoft.com/office/drawing/2014/main" val="3507381889"/>
                    </a:ext>
                  </a:extLst>
                </a:gridCol>
              </a:tblGrid>
              <a:tr h="370840">
                <a:tc>
                  <a:txBody>
                    <a:bodyPr/>
                    <a:lstStyle/>
                    <a:p>
                      <a:pPr algn="ctr"/>
                      <a:r>
                        <a:rPr lang="en-US" sz="1800" b="1" dirty="0"/>
                        <a:t>Myth Alert</a:t>
                      </a:r>
                      <a:endParaRPr lang="en-US" sz="1800" b="0" dirty="0"/>
                    </a:p>
                  </a:txBody>
                  <a:tcPr>
                    <a:solidFill>
                      <a:srgbClr val="53705E"/>
                    </a:solidFill>
                  </a:tcPr>
                </a:tc>
                <a:extLst>
                  <a:ext uri="{0D108BD9-81ED-4DB2-BD59-A6C34878D82A}">
                    <a16:rowId xmlns:a16="http://schemas.microsoft.com/office/drawing/2014/main" val="2081849989"/>
                  </a:ext>
                </a:extLst>
              </a:tr>
              <a:tr h="370840">
                <a:tc>
                  <a:txBody>
                    <a:bodyPr/>
                    <a:lstStyle/>
                    <a:p>
                      <a:r>
                        <a:rPr lang="en-US" sz="1600" dirty="0">
                          <a:solidFill>
                            <a:schemeClr val="tx1">
                              <a:lumMod val="85000"/>
                              <a:lumOff val="15000"/>
                            </a:schemeClr>
                          </a:solidFill>
                        </a:rPr>
                        <a:t>Many assume big studios or publishers won’t bother with a tiny tour operator using their IP. </a:t>
                      </a:r>
                    </a:p>
                    <a:p>
                      <a:endParaRPr lang="en-US" sz="1600" dirty="0">
                        <a:solidFill>
                          <a:schemeClr val="tx1">
                            <a:lumMod val="85000"/>
                            <a:lumOff val="15000"/>
                          </a:schemeClr>
                        </a:solidFill>
                      </a:endParaRPr>
                    </a:p>
                    <a:p>
                      <a:r>
                        <a:rPr lang="en-US" sz="1800" b="1" kern="1200" dirty="0">
                          <a:solidFill>
                            <a:srgbClr val="C77362"/>
                          </a:solidFill>
                          <a:latin typeface="+mn-lt"/>
                          <a:ea typeface="+mn-ea"/>
                          <a:cs typeface="+mn-cs"/>
                        </a:rPr>
                        <a:t>The reality: </a:t>
                      </a:r>
                      <a:r>
                        <a:rPr lang="en-US" sz="1600" dirty="0">
                          <a:solidFill>
                            <a:schemeClr val="tx1">
                              <a:lumMod val="85000"/>
                              <a:lumOff val="15000"/>
                            </a:schemeClr>
                          </a:solidFill>
                        </a:rPr>
                        <a:t>while you might fly under the radar, it’s not guaranteed. </a:t>
                      </a:r>
                    </a:p>
                    <a:p>
                      <a:pPr marL="0" marR="0" lvl="0" indent="0" algn="l" defTabSz="755934" rtl="0" eaLnBrk="1" fontAlgn="auto" latinLnBrk="0" hangingPunct="1">
                        <a:lnSpc>
                          <a:spcPct val="100000"/>
                        </a:lnSpc>
                        <a:spcBef>
                          <a:spcPts val="0"/>
                        </a:spcBef>
                        <a:spcAft>
                          <a:spcPts val="0"/>
                        </a:spcAft>
                        <a:buClrTx/>
                        <a:buSzTx/>
                        <a:buFontTx/>
                        <a:buNone/>
                        <a:tabLst/>
                        <a:defRPr/>
                      </a:pPr>
                      <a:br>
                        <a:rPr lang="en-US" sz="1600" dirty="0"/>
                      </a:br>
                      <a:r>
                        <a:rPr lang="en-US" sz="1600" dirty="0">
                          <a:solidFill>
                            <a:schemeClr val="tx1">
                              <a:lumMod val="85000"/>
                              <a:lumOff val="15000"/>
                            </a:schemeClr>
                          </a:solidFill>
                        </a:rPr>
                        <a:t>Legally, being small doesn’t exempt you. </a:t>
                      </a:r>
                      <a:r>
                        <a:rPr lang="en-US" sz="1600" dirty="0"/>
                        <a:t>You are not legally protected.</a:t>
                      </a:r>
                    </a:p>
                    <a:p>
                      <a:pPr marL="285750" indent="-285750">
                        <a:buFont typeface="Arial" panose="020B0604020202020204" pitchFamily="34" charset="0"/>
                        <a:buChar char="•"/>
                      </a:pPr>
                      <a:r>
                        <a:rPr lang="en-US" sz="1600" dirty="0"/>
                        <a:t>Doesn’t remove liability.</a:t>
                      </a:r>
                    </a:p>
                    <a:p>
                      <a:pPr marL="285750" indent="-285750">
                        <a:buFont typeface="Arial" panose="020B0604020202020204" pitchFamily="34" charset="0"/>
                        <a:buChar char="•"/>
                      </a:pPr>
                      <a:r>
                        <a:rPr lang="en-US" sz="1600" dirty="0"/>
                        <a:t>Doesn’t protect your reputation.</a:t>
                      </a:r>
                    </a:p>
                    <a:p>
                      <a:pPr marL="285750" indent="-285750">
                        <a:buFont typeface="Arial" panose="020B0604020202020204" pitchFamily="34" charset="0"/>
                        <a:buChar char="•"/>
                      </a:pPr>
                      <a:r>
                        <a:rPr lang="en-US" sz="1600" dirty="0"/>
                        <a:t>Doesn’t help if you later want formal partnerships.</a:t>
                      </a:r>
                    </a:p>
                    <a:p>
                      <a:endParaRPr lang="en-US" sz="1600" dirty="0"/>
                    </a:p>
                    <a:p>
                      <a:r>
                        <a:rPr lang="en-US" sz="1600" dirty="0"/>
                        <a:t>Studios and publishers do issue cease-and-desist letters — even to small fan events or independent tours.</a:t>
                      </a:r>
                    </a:p>
                    <a:p>
                      <a:endParaRPr lang="en-US" sz="1600" b="1" dirty="0"/>
                    </a:p>
                    <a:p>
                      <a:r>
                        <a:rPr lang="en-US" sz="1800" b="1" kern="1200" dirty="0">
                          <a:solidFill>
                            <a:srgbClr val="C77362"/>
                          </a:solidFill>
                          <a:latin typeface="+mn-lt"/>
                          <a:ea typeface="+mn-ea"/>
                          <a:cs typeface="+mn-cs"/>
                        </a:rPr>
                        <a:t>A useful mindset shift: </a:t>
                      </a:r>
                      <a:r>
                        <a:rPr lang="en-US" sz="1600" i="1" dirty="0"/>
                        <a:t>Would I be comfortable if someone used my original work this way without asking?</a:t>
                      </a:r>
                    </a:p>
                    <a:p>
                      <a:endParaRPr lang="en-US" sz="1600" i="1" dirty="0"/>
                    </a:p>
                    <a:p>
                      <a:r>
                        <a:rPr lang="en-US" sz="1600" dirty="0"/>
                        <a:t>Respecting IP is also about positioning yourself as a serious, trustworthy operator — especially if you ever want collaboration opportunities.</a:t>
                      </a:r>
                    </a:p>
                    <a:p>
                      <a:endParaRPr lang="en-US" sz="1600" dirty="0"/>
                    </a:p>
                    <a:p>
                      <a:r>
                        <a:rPr lang="en-US" sz="1800" b="1" kern="1200" dirty="0">
                          <a:solidFill>
                            <a:srgbClr val="C77362"/>
                          </a:solidFill>
                          <a:latin typeface="+mn-lt"/>
                          <a:ea typeface="+mn-ea"/>
                          <a:cs typeface="+mn-cs"/>
                        </a:rPr>
                        <a:t>The challenge </a:t>
                      </a:r>
                      <a:r>
                        <a:rPr lang="en-US" sz="1600" dirty="0">
                          <a:solidFill>
                            <a:schemeClr val="tx1">
                              <a:lumMod val="85000"/>
                              <a:lumOff val="15000"/>
                            </a:schemeClr>
                          </a:solidFill>
                        </a:rPr>
                        <a:t>is risk management: maybe you decide some minor reference is worth the tiny risk, but you should make that an informed choice, not just ignorance.</a:t>
                      </a:r>
                    </a:p>
                    <a:p>
                      <a:endParaRPr lang="en-US" sz="1600" dirty="0">
                        <a:solidFill>
                          <a:schemeClr val="tx1">
                            <a:lumMod val="85000"/>
                            <a:lumOff val="15000"/>
                          </a:schemeClr>
                        </a:solidFill>
                      </a:endParaRPr>
                    </a:p>
                    <a:p>
                      <a:r>
                        <a:rPr lang="en-US" sz="1600" dirty="0">
                          <a:solidFill>
                            <a:schemeClr val="tx1">
                              <a:lumMod val="85000"/>
                              <a:lumOff val="15000"/>
                            </a:schemeClr>
                          </a:solidFill>
                        </a:rPr>
                        <a:t>Also, beyond lawsuits, consider reputation: you want to be seen as respectful of creators’ rights (especially if you ever seek partnerships with them). </a:t>
                      </a:r>
                      <a:endParaRPr lang="en-IE" sz="1488" kern="1200" dirty="0">
                        <a:solidFill>
                          <a:schemeClr val="dk1"/>
                        </a:solidFill>
                        <a:effectLst/>
                        <a:latin typeface="+mn-lt"/>
                        <a:ea typeface="+mn-ea"/>
                        <a:cs typeface="+mn-cs"/>
                      </a:endParaRPr>
                    </a:p>
                  </a:txBody>
                  <a:tcPr>
                    <a:solidFill>
                      <a:srgbClr val="E7E6D9"/>
                    </a:solidFill>
                  </a:tcPr>
                </a:tc>
                <a:extLst>
                  <a:ext uri="{0D108BD9-81ED-4DB2-BD59-A6C34878D82A}">
                    <a16:rowId xmlns:a16="http://schemas.microsoft.com/office/drawing/2014/main" val="2159813016"/>
                  </a:ext>
                </a:extLst>
              </a:tr>
            </a:tbl>
          </a:graphicData>
        </a:graphic>
      </p:graphicFrame>
      <p:pic>
        <p:nvPicPr>
          <p:cNvPr id="8" name="Picture 7">
            <a:extLst>
              <a:ext uri="{FF2B5EF4-FFF2-40B4-BE49-F238E27FC236}">
                <a16:creationId xmlns:a16="http://schemas.microsoft.com/office/drawing/2014/main" id="{A7CB92F4-A370-3F13-332F-D4DD7C1A5F84}"/>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3683993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FF0AC-A470-7246-7E72-1354DA372B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200F02-F397-E475-CEB0-630FC0A4D04F}"/>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3527963B-DC27-D258-19C8-4677FAE1C921}"/>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DBB8B336-E211-380F-D402-7E2E8AF6EEA2}"/>
              </a:ext>
            </a:extLst>
          </p:cNvPr>
          <p:cNvSpPr/>
          <p:nvPr/>
        </p:nvSpPr>
        <p:spPr>
          <a:xfrm>
            <a:off x="356853" y="2448135"/>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9CCE96D-D7F4-B0CD-A4F4-5865236060D9}"/>
              </a:ext>
            </a:extLst>
          </p:cNvPr>
          <p:cNvSpPr txBox="1"/>
          <p:nvPr/>
        </p:nvSpPr>
        <p:spPr>
          <a:xfrm>
            <a:off x="691690" y="2545784"/>
            <a:ext cx="6176294" cy="954107"/>
          </a:xfrm>
          <a:prstGeom prst="rect">
            <a:avLst/>
          </a:prstGeom>
          <a:noFill/>
        </p:spPr>
        <p:txBody>
          <a:bodyPr wrap="square" rtlCol="0">
            <a:spAutoFit/>
          </a:bodyPr>
          <a:lstStyle/>
          <a:p>
            <a:r>
              <a:rPr lang="en-US" sz="2400" b="1" dirty="0">
                <a:solidFill>
                  <a:srgbClr val="C77362"/>
                </a:solidFill>
              </a:rPr>
              <a:t>Common Challenges and Myths Explored</a:t>
            </a:r>
          </a:p>
          <a:p>
            <a:endParaRPr lang="en-US" sz="1000" b="1" dirty="0">
              <a:solidFill>
                <a:srgbClr val="C77362"/>
              </a:solidFill>
            </a:endParaRPr>
          </a:p>
          <a:p>
            <a:r>
              <a:rPr lang="en-US" sz="2200" b="1" dirty="0">
                <a:solidFill>
                  <a:srgbClr val="53705E"/>
                </a:solidFill>
              </a:rPr>
              <a:t>“Tech content is wild west – there are no rules yet.”</a:t>
            </a:r>
            <a:endParaRPr lang="en-IE" sz="2400" b="1" dirty="0">
              <a:solidFill>
                <a:srgbClr val="C77362"/>
              </a:solidFill>
            </a:endParaRPr>
          </a:p>
        </p:txBody>
      </p:sp>
      <p:graphicFrame>
        <p:nvGraphicFramePr>
          <p:cNvPr id="7" name="Table 6">
            <a:extLst>
              <a:ext uri="{FF2B5EF4-FFF2-40B4-BE49-F238E27FC236}">
                <a16:creationId xmlns:a16="http://schemas.microsoft.com/office/drawing/2014/main" id="{BCFCB362-A231-0D21-7A7D-4D1444DEFF6D}"/>
              </a:ext>
            </a:extLst>
          </p:cNvPr>
          <p:cNvGraphicFramePr>
            <a:graphicFrameLocks noGrp="1"/>
          </p:cNvGraphicFramePr>
          <p:nvPr>
            <p:extLst>
              <p:ext uri="{D42A27DB-BD31-4B8C-83A1-F6EECF244321}">
                <p14:modId xmlns:p14="http://schemas.microsoft.com/office/powerpoint/2010/main" val="768778504"/>
              </p:ext>
            </p:extLst>
          </p:nvPr>
        </p:nvGraphicFramePr>
        <p:xfrm>
          <a:off x="360947" y="3533653"/>
          <a:ext cx="6841874" cy="6863080"/>
        </p:xfrm>
        <a:graphic>
          <a:graphicData uri="http://schemas.openxmlformats.org/drawingml/2006/table">
            <a:tbl>
              <a:tblPr firstRow="1" bandRow="1">
                <a:tableStyleId>{5C22544A-7EE6-4342-B048-85BDC9FD1C3A}</a:tableStyleId>
              </a:tblPr>
              <a:tblGrid>
                <a:gridCol w="6841874">
                  <a:extLst>
                    <a:ext uri="{9D8B030D-6E8A-4147-A177-3AD203B41FA5}">
                      <a16:colId xmlns:a16="http://schemas.microsoft.com/office/drawing/2014/main" val="3507381889"/>
                    </a:ext>
                  </a:extLst>
                </a:gridCol>
              </a:tblGrid>
              <a:tr h="370840">
                <a:tc>
                  <a:txBody>
                    <a:bodyPr/>
                    <a:lstStyle/>
                    <a:p>
                      <a:pPr algn="ctr"/>
                      <a:r>
                        <a:rPr lang="en-US" sz="1800" b="1" dirty="0"/>
                        <a:t>Myth Alert</a:t>
                      </a:r>
                      <a:endParaRPr lang="en-US" sz="1800" b="0" dirty="0"/>
                    </a:p>
                  </a:txBody>
                  <a:tcPr>
                    <a:solidFill>
                      <a:srgbClr val="53705E"/>
                    </a:solidFill>
                  </a:tcPr>
                </a:tc>
                <a:extLst>
                  <a:ext uri="{0D108BD9-81ED-4DB2-BD59-A6C34878D82A}">
                    <a16:rowId xmlns:a16="http://schemas.microsoft.com/office/drawing/2014/main" val="2081849989"/>
                  </a:ext>
                </a:extLst>
              </a:tr>
              <a:tr h="370840">
                <a:tc>
                  <a:txBody>
                    <a:bodyPr/>
                    <a:lstStyle/>
                    <a:p>
                      <a:r>
                        <a:rPr lang="en-US" sz="1600" dirty="0">
                          <a:solidFill>
                            <a:schemeClr val="tx1">
                              <a:lumMod val="85000"/>
                              <a:lumOff val="15000"/>
                            </a:schemeClr>
                          </a:solidFill>
                        </a:rPr>
                        <a:t>Some folks think AR/VR exists in a legal gray area. But existing laws still apply.</a:t>
                      </a:r>
                    </a:p>
                    <a:p>
                      <a:endParaRPr lang="en-US" sz="1600" dirty="0">
                        <a:solidFill>
                          <a:schemeClr val="tx1">
                            <a:lumMod val="85000"/>
                            <a:lumOff val="15000"/>
                          </a:schemeClr>
                        </a:solidFill>
                      </a:endParaRPr>
                    </a:p>
                    <a:p>
                      <a:r>
                        <a:rPr lang="en-US" sz="1600" dirty="0">
                          <a:solidFill>
                            <a:schemeClr val="tx1">
                              <a:lumMod val="85000"/>
                              <a:lumOff val="15000"/>
                            </a:schemeClr>
                          </a:solidFill>
                        </a:rPr>
                        <a:t>While laws are indeed catching up (and can be a bit fuzzy), existing laws on IP and privacy do apply to digital experiences.</a:t>
                      </a:r>
                    </a:p>
                    <a:p>
                      <a:endParaRPr lang="en-US" sz="1600" dirty="0">
                        <a:solidFill>
                          <a:schemeClr val="tx1">
                            <a:lumMod val="85000"/>
                            <a:lumOff val="15000"/>
                          </a:schemeClr>
                        </a:solidFill>
                      </a:endParaRPr>
                    </a:p>
                    <a:p>
                      <a:r>
                        <a:rPr lang="en-US" sz="1800" b="1" dirty="0">
                          <a:solidFill>
                            <a:srgbClr val="C77362"/>
                          </a:solidFill>
                        </a:rPr>
                        <a:t>Challenge: </a:t>
                      </a:r>
                      <a:r>
                        <a:rPr lang="en-US" sz="1600" dirty="0">
                          <a:solidFill>
                            <a:schemeClr val="tx1">
                              <a:lumMod val="85000"/>
                              <a:lumOff val="15000"/>
                            </a:schemeClr>
                          </a:solidFill>
                        </a:rPr>
                        <a:t>there might not be AR-specific regulations, but general ones still hold.</a:t>
                      </a:r>
                    </a:p>
                    <a:p>
                      <a:pPr marL="285750" indent="-285750">
                        <a:buFont typeface="Arial" panose="020B0604020202020204" pitchFamily="34" charset="0"/>
                        <a:buChar char="•"/>
                      </a:pPr>
                      <a:r>
                        <a:rPr lang="en-US" sz="1600" dirty="0"/>
                        <a:t>Copyright law still applies.</a:t>
                      </a:r>
                    </a:p>
                    <a:p>
                      <a:pPr marL="285750" indent="-285750">
                        <a:buFont typeface="Arial" panose="020B0604020202020204" pitchFamily="34" charset="0"/>
                        <a:buChar char="•"/>
                      </a:pPr>
                      <a:r>
                        <a:rPr lang="en-US" sz="1600" dirty="0"/>
                        <a:t>Trademark law still applies.</a:t>
                      </a:r>
                    </a:p>
                    <a:p>
                      <a:pPr marL="285750" indent="-285750">
                        <a:buFont typeface="Arial" panose="020B0604020202020204" pitchFamily="34" charset="0"/>
                        <a:buChar char="•"/>
                      </a:pPr>
                      <a:r>
                        <a:rPr lang="en-US" sz="1600" dirty="0"/>
                        <a:t>Data protection law still applies.</a:t>
                      </a:r>
                    </a:p>
                    <a:p>
                      <a:pPr marL="285750" indent="-285750">
                        <a:buFont typeface="Arial" panose="020B0604020202020204" pitchFamily="34" charset="0"/>
                        <a:buChar char="•"/>
                      </a:pPr>
                      <a:r>
                        <a:rPr lang="en-US" sz="1600" dirty="0"/>
                        <a:t>Public safety regulations still apply.</a:t>
                      </a:r>
                    </a:p>
                    <a:p>
                      <a:pPr marL="285750" indent="-285750">
                        <a:buFont typeface="Arial" panose="020B0604020202020204" pitchFamily="34" charset="0"/>
                        <a:buChar char="•"/>
                      </a:pPr>
                      <a:r>
                        <a:rPr lang="en-US" sz="1600" dirty="0"/>
                        <a:t>Accessibility expectations still apply.</a:t>
                      </a:r>
                    </a:p>
                    <a:p>
                      <a:endParaRPr lang="en-US" sz="1600" dirty="0">
                        <a:solidFill>
                          <a:schemeClr val="tx1">
                            <a:lumMod val="85000"/>
                            <a:lumOff val="15000"/>
                          </a:schemeClr>
                        </a:solidFill>
                      </a:endParaRPr>
                    </a:p>
                    <a:p>
                      <a:r>
                        <a:rPr lang="en-US" sz="1600" dirty="0" err="1"/>
                        <a:t>Recognising</a:t>
                      </a:r>
                      <a:r>
                        <a:rPr lang="en-US" sz="1600" dirty="0"/>
                        <a:t> when digital = regulated.</a:t>
                      </a:r>
                    </a:p>
                    <a:p>
                      <a:endParaRPr lang="en-US" sz="1600" dirty="0"/>
                    </a:p>
                    <a:p>
                      <a:r>
                        <a:rPr lang="en-US" sz="1800" b="1" kern="1200" dirty="0">
                          <a:solidFill>
                            <a:srgbClr val="C77362"/>
                          </a:solidFill>
                          <a:latin typeface="+mn-lt"/>
                          <a:ea typeface="+mn-ea"/>
                          <a:cs typeface="+mn-cs"/>
                        </a:rPr>
                        <a:t>Examples: </a:t>
                      </a:r>
                    </a:p>
                    <a:p>
                      <a:pPr marL="285750" indent="-285750">
                        <a:buFont typeface="Arial" panose="020B0604020202020204" pitchFamily="34" charset="0"/>
                        <a:buChar char="•"/>
                      </a:pPr>
                      <a:r>
                        <a:rPr lang="en-US" sz="1600" dirty="0"/>
                        <a:t>If your AR app allows users to post content </a:t>
                      </a:r>
                      <a:r>
                        <a:rPr lang="en-US" sz="1600" dirty="0">
                          <a:solidFill>
                            <a:schemeClr val="tx1">
                              <a:lumMod val="85000"/>
                              <a:lumOff val="15000"/>
                            </a:schemeClr>
                          </a:solidFill>
                        </a:rPr>
                        <a:t>(say, graffiti AR notes on locations), </a:t>
                      </a:r>
                      <a:r>
                        <a:rPr lang="en-US" sz="1600" dirty="0"/>
                        <a:t>you now have </a:t>
                      </a:r>
                      <a:r>
                        <a:rPr lang="en-US" sz="1600" b="1" dirty="0"/>
                        <a:t>user-generated content responsibilities</a:t>
                      </a:r>
                      <a:r>
                        <a:rPr lang="en-US" sz="1600" dirty="0"/>
                        <a:t>.</a:t>
                      </a:r>
                    </a:p>
                    <a:p>
                      <a:pPr marL="285750" indent="-285750">
                        <a:buFont typeface="Arial" panose="020B0604020202020204" pitchFamily="34" charset="0"/>
                        <a:buChar char="•"/>
                      </a:pPr>
                      <a:r>
                        <a:rPr lang="en-US" sz="1600" dirty="0"/>
                        <a:t>If you collect </a:t>
                      </a:r>
                      <a:r>
                        <a:rPr lang="en-US" sz="1600" b="1" dirty="0"/>
                        <a:t>emails or analytics,</a:t>
                      </a:r>
                      <a:r>
                        <a:rPr lang="en-US" sz="1600" dirty="0"/>
                        <a:t> data protection rules apply.</a:t>
                      </a:r>
                    </a:p>
                    <a:p>
                      <a:pPr marL="285750" indent="-285750">
                        <a:buFont typeface="Arial" panose="020B0604020202020204" pitchFamily="34" charset="0"/>
                        <a:buChar char="•"/>
                      </a:pPr>
                      <a:r>
                        <a:rPr lang="en-US" sz="1600" dirty="0"/>
                        <a:t>If you </a:t>
                      </a:r>
                      <a:r>
                        <a:rPr lang="en-US" sz="1600" b="1" dirty="0"/>
                        <a:t>digitally overlay content </a:t>
                      </a:r>
                      <a:r>
                        <a:rPr lang="en-US" sz="1600" dirty="0"/>
                        <a:t>on a protected heritage site or monument local authorities may need to approve.</a:t>
                      </a:r>
                    </a:p>
                    <a:p>
                      <a:pPr marL="285750" indent="-285750">
                        <a:buFont typeface="Arial" panose="020B0604020202020204" pitchFamily="34" charset="0"/>
                        <a:buChar char="•"/>
                      </a:pPr>
                      <a:r>
                        <a:rPr lang="en-US" sz="1600" dirty="0"/>
                        <a:t>If your immersive installation </a:t>
                      </a:r>
                      <a:r>
                        <a:rPr lang="en-US" sz="1600" b="1" dirty="0"/>
                        <a:t>changes visitor movement patterns, safety compliance matters.</a:t>
                      </a:r>
                    </a:p>
                    <a:p>
                      <a:pPr marL="0" indent="0">
                        <a:buFont typeface="Arial" panose="020B0604020202020204" pitchFamily="34" charset="0"/>
                        <a:buNone/>
                      </a:pPr>
                      <a:endParaRPr lang="en-US" sz="1600" dirty="0"/>
                    </a:p>
                    <a:p>
                      <a:r>
                        <a:rPr lang="en-US" sz="1600" b="1" dirty="0"/>
                        <a:t>New medium. Same legal framework.</a:t>
                      </a:r>
                    </a:p>
                    <a:p>
                      <a:r>
                        <a:rPr lang="en-US" sz="1600" dirty="0"/>
                        <a:t>Assume the rules and normal laws apply — even if the format is innovative.</a:t>
                      </a:r>
                    </a:p>
                  </a:txBody>
                  <a:tcPr>
                    <a:solidFill>
                      <a:srgbClr val="E7E6D9"/>
                    </a:solidFill>
                  </a:tcPr>
                </a:tc>
                <a:extLst>
                  <a:ext uri="{0D108BD9-81ED-4DB2-BD59-A6C34878D82A}">
                    <a16:rowId xmlns:a16="http://schemas.microsoft.com/office/drawing/2014/main" val="2159813016"/>
                  </a:ext>
                </a:extLst>
              </a:tr>
            </a:tbl>
          </a:graphicData>
        </a:graphic>
      </p:graphicFrame>
      <p:pic>
        <p:nvPicPr>
          <p:cNvPr id="8" name="Picture 7">
            <a:extLst>
              <a:ext uri="{FF2B5EF4-FFF2-40B4-BE49-F238E27FC236}">
                <a16:creationId xmlns:a16="http://schemas.microsoft.com/office/drawing/2014/main" id="{10185256-E71B-CC1F-3D4C-0B0048F60BF5}"/>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3215848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CDD5C-01B6-CFEC-2B1C-3C67BCCA295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7CCD9B-4C7F-D88C-2A4F-6FD0689CF128}"/>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3B94B87B-E0FB-D7F4-7129-6E72B56D4356}"/>
              </a:ext>
            </a:extLst>
          </p:cNvPr>
          <p:cNvSpPr txBox="1"/>
          <p:nvPr/>
        </p:nvSpPr>
        <p:spPr>
          <a:xfrm>
            <a:off x="2276315" y="268958"/>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06F0DE3B-9A6D-923E-A3D9-2673AFC1EEB8}"/>
              </a:ext>
            </a:extLst>
          </p:cNvPr>
          <p:cNvSpPr/>
          <p:nvPr/>
        </p:nvSpPr>
        <p:spPr>
          <a:xfrm>
            <a:off x="356853" y="2448135"/>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B8212A1B-84C9-A99F-395E-3BF2ACEAB87F}"/>
              </a:ext>
            </a:extLst>
          </p:cNvPr>
          <p:cNvSpPr txBox="1"/>
          <p:nvPr/>
        </p:nvSpPr>
        <p:spPr>
          <a:xfrm>
            <a:off x="691689" y="2545784"/>
            <a:ext cx="6515225" cy="954107"/>
          </a:xfrm>
          <a:prstGeom prst="rect">
            <a:avLst/>
          </a:prstGeom>
          <a:noFill/>
        </p:spPr>
        <p:txBody>
          <a:bodyPr wrap="square" rtlCol="0">
            <a:spAutoFit/>
          </a:bodyPr>
          <a:lstStyle/>
          <a:p>
            <a:r>
              <a:rPr lang="en-US" sz="2400" b="1" dirty="0">
                <a:solidFill>
                  <a:srgbClr val="C77362"/>
                </a:solidFill>
              </a:rPr>
              <a:t>Common Challenges and Myths Explored</a:t>
            </a:r>
          </a:p>
          <a:p>
            <a:endParaRPr lang="en-US" sz="1000" b="1" dirty="0">
              <a:solidFill>
                <a:srgbClr val="C77362"/>
              </a:solidFill>
            </a:endParaRPr>
          </a:p>
          <a:p>
            <a:r>
              <a:rPr lang="en-US" sz="2200" b="1" dirty="0">
                <a:solidFill>
                  <a:srgbClr val="53705E"/>
                </a:solidFill>
              </a:rPr>
              <a:t>“Ethics are optional; only legal compliance matters.”</a:t>
            </a:r>
            <a:endParaRPr lang="en-IE" sz="2400" b="1" dirty="0">
              <a:solidFill>
                <a:srgbClr val="C77362"/>
              </a:solidFill>
            </a:endParaRPr>
          </a:p>
        </p:txBody>
      </p:sp>
      <p:graphicFrame>
        <p:nvGraphicFramePr>
          <p:cNvPr id="7" name="Table 6">
            <a:extLst>
              <a:ext uri="{FF2B5EF4-FFF2-40B4-BE49-F238E27FC236}">
                <a16:creationId xmlns:a16="http://schemas.microsoft.com/office/drawing/2014/main" id="{9D52982E-6943-9F52-AC82-FA1F33CA4934}"/>
              </a:ext>
            </a:extLst>
          </p:cNvPr>
          <p:cNvGraphicFramePr>
            <a:graphicFrameLocks noGrp="1"/>
          </p:cNvGraphicFramePr>
          <p:nvPr>
            <p:extLst>
              <p:ext uri="{D42A27DB-BD31-4B8C-83A1-F6EECF244321}">
                <p14:modId xmlns:p14="http://schemas.microsoft.com/office/powerpoint/2010/main" val="4172141933"/>
              </p:ext>
            </p:extLst>
          </p:nvPr>
        </p:nvGraphicFramePr>
        <p:xfrm>
          <a:off x="348916" y="3533653"/>
          <a:ext cx="6853905" cy="6802120"/>
        </p:xfrm>
        <a:graphic>
          <a:graphicData uri="http://schemas.openxmlformats.org/drawingml/2006/table">
            <a:tbl>
              <a:tblPr firstRow="1" bandRow="1">
                <a:tableStyleId>{5C22544A-7EE6-4342-B048-85BDC9FD1C3A}</a:tableStyleId>
              </a:tblPr>
              <a:tblGrid>
                <a:gridCol w="6853905">
                  <a:extLst>
                    <a:ext uri="{9D8B030D-6E8A-4147-A177-3AD203B41FA5}">
                      <a16:colId xmlns:a16="http://schemas.microsoft.com/office/drawing/2014/main" val="3507381889"/>
                    </a:ext>
                  </a:extLst>
                </a:gridCol>
              </a:tblGrid>
              <a:tr h="370840">
                <a:tc>
                  <a:txBody>
                    <a:bodyPr/>
                    <a:lstStyle/>
                    <a:p>
                      <a:pPr algn="ctr"/>
                      <a:r>
                        <a:rPr lang="en-US" sz="1800" b="1" dirty="0"/>
                        <a:t>Myth Alert</a:t>
                      </a:r>
                      <a:endParaRPr lang="en-US" sz="1800" b="0" dirty="0"/>
                    </a:p>
                  </a:txBody>
                  <a:tcPr>
                    <a:solidFill>
                      <a:srgbClr val="53705E"/>
                    </a:solidFill>
                  </a:tcPr>
                </a:tc>
                <a:extLst>
                  <a:ext uri="{0D108BD9-81ED-4DB2-BD59-A6C34878D82A}">
                    <a16:rowId xmlns:a16="http://schemas.microsoft.com/office/drawing/2014/main" val="2081849989"/>
                  </a:ext>
                </a:extLst>
              </a:tr>
              <a:tr h="370840">
                <a:tc>
                  <a:txBody>
                    <a:bodyPr/>
                    <a:lstStyle/>
                    <a:p>
                      <a:r>
                        <a:rPr lang="en-US" sz="1600" dirty="0">
                          <a:solidFill>
                            <a:schemeClr val="tx1">
                              <a:lumMod val="85000"/>
                              <a:lumOff val="15000"/>
                            </a:schemeClr>
                          </a:solidFill>
                        </a:rPr>
                        <a:t>We strongly challenge this myth. This is the most dangerous myth.</a:t>
                      </a:r>
                    </a:p>
                    <a:p>
                      <a:r>
                        <a:rPr lang="en-US" sz="1600" dirty="0">
                          <a:solidFill>
                            <a:schemeClr val="tx1">
                              <a:lumMod val="85000"/>
                              <a:lumOff val="15000"/>
                            </a:schemeClr>
                          </a:solidFill>
                        </a:rPr>
                        <a:t>Legal compliance is the baseline. Ethics determines sustainability.</a:t>
                      </a:r>
                    </a:p>
                    <a:p>
                      <a:endParaRPr lang="en-US" sz="1600" dirty="0">
                        <a:solidFill>
                          <a:schemeClr val="tx1">
                            <a:lumMod val="85000"/>
                            <a:lumOff val="15000"/>
                          </a:schemeClr>
                        </a:solidFill>
                      </a:endParaRPr>
                    </a:p>
                    <a:p>
                      <a:r>
                        <a:rPr lang="en-US" sz="1600" b="1" dirty="0"/>
                        <a:t>Something can be technically legal but still:</a:t>
                      </a:r>
                    </a:p>
                    <a:p>
                      <a:pPr marL="285750" indent="-285750">
                        <a:buFont typeface="Arial" panose="020B0604020202020204" pitchFamily="34" charset="0"/>
                        <a:buChar char="•"/>
                      </a:pPr>
                      <a:r>
                        <a:rPr lang="en-US" sz="1600" dirty="0"/>
                        <a:t>Offensive to a local community – </a:t>
                      </a:r>
                      <a:r>
                        <a:rPr lang="en-US" sz="1600" b="1" i="1" dirty="0">
                          <a:solidFill>
                            <a:srgbClr val="C77362"/>
                          </a:solidFill>
                        </a:rPr>
                        <a:t>bad practice </a:t>
                      </a:r>
                      <a:r>
                        <a:rPr lang="en-US" sz="1600" dirty="0"/>
                        <a:t>using folklore without community engagement.</a:t>
                      </a:r>
                    </a:p>
                    <a:p>
                      <a:pPr marL="285750" indent="-285750">
                        <a:buFont typeface="Arial" panose="020B0604020202020204" pitchFamily="34" charset="0"/>
                        <a:buChar char="•"/>
                      </a:pPr>
                      <a:r>
                        <a:rPr lang="en-US" sz="1600" dirty="0"/>
                        <a:t>Culturally insensitive -  </a:t>
                      </a:r>
                      <a:r>
                        <a:rPr lang="en-US" sz="1600" b="1" i="1" dirty="0">
                          <a:solidFill>
                            <a:srgbClr val="C77362"/>
                          </a:solidFill>
                        </a:rPr>
                        <a:t>bad practice </a:t>
                      </a:r>
                      <a:r>
                        <a:rPr lang="en-IE" sz="1600" kern="1200" dirty="0">
                          <a:solidFill>
                            <a:schemeClr val="dk1"/>
                          </a:solidFill>
                          <a:latin typeface="+mn-lt"/>
                          <a:ea typeface="+mn-ea"/>
                          <a:cs typeface="+mn-cs"/>
                        </a:rPr>
                        <a:t>ov</a:t>
                      </a:r>
                      <a:r>
                        <a:rPr lang="en-IE" sz="1600" dirty="0"/>
                        <a:t>er-sensationalising conflict history.</a:t>
                      </a:r>
                      <a:endParaRPr lang="en-US" sz="1600" dirty="0"/>
                    </a:p>
                    <a:p>
                      <a:pPr marL="285750" indent="-285750">
                        <a:buFont typeface="Arial" panose="020B0604020202020204" pitchFamily="34" charset="0"/>
                        <a:buChar char="•"/>
                      </a:pPr>
                      <a:r>
                        <a:rPr lang="en-US" sz="1600" dirty="0"/>
                        <a:t>Extractive or appropriative – </a:t>
                      </a:r>
                      <a:r>
                        <a:rPr lang="en-US" sz="1600" b="1" i="1" dirty="0">
                          <a:solidFill>
                            <a:srgbClr val="C77362"/>
                          </a:solidFill>
                        </a:rPr>
                        <a:t>bad practice </a:t>
                      </a:r>
                      <a:r>
                        <a:rPr lang="en-US" sz="1600" kern="1200" dirty="0">
                          <a:solidFill>
                            <a:schemeClr val="dk1"/>
                          </a:solidFill>
                          <a:latin typeface="+mn-lt"/>
                          <a:ea typeface="+mn-ea"/>
                          <a:cs typeface="+mn-cs"/>
                        </a:rPr>
                        <a:t>di</a:t>
                      </a:r>
                      <a:r>
                        <a:rPr lang="en-US" sz="1600" dirty="0"/>
                        <a:t>gitally recreating private homes or personal stories without consent.</a:t>
                      </a:r>
                    </a:p>
                    <a:p>
                      <a:pPr marL="285750" indent="-285750">
                        <a:buFont typeface="Arial" panose="020B0604020202020204" pitchFamily="34" charset="0"/>
                        <a:buChar char="•"/>
                      </a:pPr>
                      <a:r>
                        <a:rPr lang="en-US" sz="1600" dirty="0"/>
                        <a:t>Exclusionary – </a:t>
                      </a:r>
                      <a:r>
                        <a:rPr lang="en-US" sz="1600" b="1" i="1" dirty="0">
                          <a:solidFill>
                            <a:srgbClr val="C77362"/>
                          </a:solidFill>
                        </a:rPr>
                        <a:t>bad practice </a:t>
                      </a:r>
                      <a:r>
                        <a:rPr lang="en-IE" sz="1600" kern="1200" dirty="0">
                          <a:solidFill>
                            <a:schemeClr val="dk1"/>
                          </a:solidFill>
                          <a:latin typeface="+mn-lt"/>
                          <a:ea typeface="+mn-ea"/>
                          <a:cs typeface="+mn-cs"/>
                        </a:rPr>
                        <a:t>ign</a:t>
                      </a:r>
                      <a:r>
                        <a:rPr lang="en-IE" sz="1600" dirty="0"/>
                        <a:t>oring accessibility considerations.</a:t>
                      </a:r>
                      <a:endParaRPr lang="en-US" sz="1600" dirty="0"/>
                    </a:p>
                    <a:p>
                      <a:pPr marL="285750" indent="-285750">
                        <a:buFont typeface="Arial" panose="020B0604020202020204" pitchFamily="34" charset="0"/>
                        <a:buChar char="•"/>
                      </a:pPr>
                      <a:r>
                        <a:rPr lang="en-US" sz="1600" dirty="0"/>
                        <a:t>Damaging to long-term trust – </a:t>
                      </a:r>
                      <a:r>
                        <a:rPr lang="en-US" sz="1600" b="1" i="1" dirty="0">
                          <a:solidFill>
                            <a:srgbClr val="C77362"/>
                          </a:solidFill>
                        </a:rPr>
                        <a:t>bad practice </a:t>
                      </a:r>
                      <a:r>
                        <a:rPr lang="en-US" sz="1600" kern="1200" dirty="0">
                          <a:solidFill>
                            <a:schemeClr val="dk1"/>
                          </a:solidFill>
                          <a:latin typeface="+mn-lt"/>
                          <a:ea typeface="+mn-ea"/>
                          <a:cs typeface="+mn-cs"/>
                        </a:rPr>
                        <a:t>placin</a:t>
                      </a:r>
                      <a:r>
                        <a:rPr lang="en-US" sz="1600" dirty="0"/>
                        <a:t>g violent immersive content in family-oriented public spaces.</a:t>
                      </a:r>
                    </a:p>
                    <a:p>
                      <a:endParaRPr lang="en-US" sz="1600" dirty="0">
                        <a:solidFill>
                          <a:schemeClr val="tx1">
                            <a:lumMod val="85000"/>
                            <a:lumOff val="15000"/>
                          </a:schemeClr>
                        </a:solidFill>
                      </a:endParaRPr>
                    </a:p>
                    <a:p>
                      <a:r>
                        <a:rPr lang="en-US" sz="1600" b="1" dirty="0">
                          <a:solidFill>
                            <a:schemeClr val="tx1">
                              <a:lumMod val="85000"/>
                              <a:lumOff val="15000"/>
                            </a:schemeClr>
                          </a:solidFill>
                        </a:rPr>
                        <a:t>Ethics – doing what’s right, not just what’s legal – is crucial for long-term success and community relations.</a:t>
                      </a:r>
                    </a:p>
                    <a:p>
                      <a:endParaRPr lang="en-US" sz="1600" dirty="0">
                        <a:solidFill>
                          <a:schemeClr val="tx1">
                            <a:lumMod val="85000"/>
                            <a:lumOff val="15000"/>
                          </a:schemeClr>
                        </a:solidFill>
                      </a:endParaRPr>
                    </a:p>
                    <a:p>
                      <a:r>
                        <a:rPr lang="en-US" sz="1600" dirty="0">
                          <a:solidFill>
                            <a:schemeClr val="tx1">
                              <a:lumMod val="85000"/>
                              <a:lumOff val="15000"/>
                            </a:schemeClr>
                          </a:solidFill>
                        </a:rPr>
                        <a:t>Maybe it’s legally allowed to use a certain piece of folklore, but if the local community feels it’s misused or offensive, you’ll face backlash (and feel bad). </a:t>
                      </a:r>
                    </a:p>
                    <a:p>
                      <a:endParaRPr lang="en-US" sz="1600" dirty="0">
                        <a:solidFill>
                          <a:schemeClr val="tx1">
                            <a:lumMod val="85000"/>
                            <a:lumOff val="15000"/>
                          </a:schemeClr>
                        </a:solidFill>
                      </a:endParaRPr>
                    </a:p>
                    <a:p>
                      <a:r>
                        <a:rPr lang="en-US" sz="1600" dirty="0">
                          <a:solidFill>
                            <a:schemeClr val="tx1">
                              <a:lumMod val="85000"/>
                              <a:lumOff val="15000"/>
                            </a:schemeClr>
                          </a:solidFill>
                        </a:rPr>
                        <a:t>Or legally you might not be obliged to make your app accessible to color-blind users, but ethically it’s good to consider (and it broadens your audience).</a:t>
                      </a:r>
                    </a:p>
                    <a:p>
                      <a:endParaRPr lang="en-US" sz="1600" dirty="0">
                        <a:solidFill>
                          <a:schemeClr val="tx1">
                            <a:lumMod val="85000"/>
                            <a:lumOff val="15000"/>
                          </a:schemeClr>
                        </a:solidFill>
                      </a:endParaRPr>
                    </a:p>
                    <a:p>
                      <a:r>
                        <a:rPr lang="en-US" sz="1600" dirty="0">
                          <a:solidFill>
                            <a:schemeClr val="tx1">
                              <a:lumMod val="85000"/>
                              <a:lumOff val="15000"/>
                            </a:schemeClr>
                          </a:solidFill>
                        </a:rPr>
                        <a:t>Ethical tourism builds goodwill, s</a:t>
                      </a:r>
                      <a:r>
                        <a:rPr lang="en-US" sz="1600" dirty="0"/>
                        <a:t>trengthens partnerships, enhances brand credibility, expands your audience and supports long-term viability.</a:t>
                      </a:r>
                    </a:p>
                    <a:p>
                      <a:endParaRPr lang="en-US" sz="1600" dirty="0"/>
                    </a:p>
                    <a:p>
                      <a:endParaRPr lang="en-US" sz="1600" dirty="0">
                        <a:solidFill>
                          <a:schemeClr val="tx1">
                            <a:lumMod val="85000"/>
                            <a:lumOff val="15000"/>
                          </a:schemeClr>
                        </a:solidFill>
                      </a:endParaRPr>
                    </a:p>
                  </a:txBody>
                  <a:tcPr>
                    <a:solidFill>
                      <a:srgbClr val="E7E6D9"/>
                    </a:solidFill>
                  </a:tcPr>
                </a:tc>
                <a:extLst>
                  <a:ext uri="{0D108BD9-81ED-4DB2-BD59-A6C34878D82A}">
                    <a16:rowId xmlns:a16="http://schemas.microsoft.com/office/drawing/2014/main" val="2159813016"/>
                  </a:ext>
                </a:extLst>
              </a:tr>
            </a:tbl>
          </a:graphicData>
        </a:graphic>
      </p:graphicFrame>
      <p:pic>
        <p:nvPicPr>
          <p:cNvPr id="8" name="Picture 7">
            <a:extLst>
              <a:ext uri="{FF2B5EF4-FFF2-40B4-BE49-F238E27FC236}">
                <a16:creationId xmlns:a16="http://schemas.microsoft.com/office/drawing/2014/main" id="{53DC06E1-3C9C-524A-EE29-D124DDED8F02}"/>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1878183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8B6B8A9-0EFF-5A6E-9B59-3ABF9E0D5594}"/>
              </a:ext>
            </a:extLst>
          </p:cNvPr>
          <p:cNvSpPr/>
          <p:nvPr/>
        </p:nvSpPr>
        <p:spPr>
          <a:xfrm>
            <a:off x="356853" y="3106887"/>
            <a:ext cx="6845968" cy="965154"/>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 Placeholder 6">
            <a:extLst>
              <a:ext uri="{FF2B5EF4-FFF2-40B4-BE49-F238E27FC236}">
                <a16:creationId xmlns:a16="http://schemas.microsoft.com/office/drawing/2014/main" id="{56747312-C9DF-967A-BEDB-3270A6798DCB}"/>
              </a:ext>
            </a:extLst>
          </p:cNvPr>
          <p:cNvSpPr>
            <a:spLocks noGrp="1"/>
          </p:cNvSpPr>
          <p:nvPr>
            <p:ph type="body" sz="quarter" idx="35"/>
          </p:nvPr>
        </p:nvSpPr>
        <p:spPr>
          <a:xfrm>
            <a:off x="549360" y="3164514"/>
            <a:ext cx="6230073" cy="2336341"/>
          </a:xfrm>
          <a:prstGeom prst="rect">
            <a:avLst/>
          </a:prstGeom>
        </p:spPr>
        <p:txBody>
          <a:bodyPr numCol="1"/>
          <a:lstStyle/>
          <a:p>
            <a:pPr algn="ctr">
              <a:lnSpc>
                <a:spcPct val="100000"/>
              </a:lnSpc>
            </a:pPr>
            <a:r>
              <a:rPr lang="en-US" sz="2400" b="1" dirty="0">
                <a:solidFill>
                  <a:schemeClr val="bg1"/>
                </a:solidFill>
              </a:rPr>
              <a:t>Immersive Experience </a:t>
            </a:r>
          </a:p>
          <a:p>
            <a:pPr algn="ctr">
              <a:lnSpc>
                <a:spcPct val="100000"/>
              </a:lnSpc>
            </a:pPr>
            <a:r>
              <a:rPr lang="en-US" sz="2400" b="1" dirty="0">
                <a:solidFill>
                  <a:schemeClr val="bg1"/>
                </a:solidFill>
              </a:rPr>
              <a:t>The Wizard of OZ Museum. Florida</a:t>
            </a:r>
          </a:p>
        </p:txBody>
      </p:sp>
      <p:sp>
        <p:nvSpPr>
          <p:cNvPr id="10" name="Rectangle 9">
            <a:extLst>
              <a:ext uri="{FF2B5EF4-FFF2-40B4-BE49-F238E27FC236}">
                <a16:creationId xmlns:a16="http://schemas.microsoft.com/office/drawing/2014/main" id="{273225F3-F5A2-4A11-B368-FFC177923AD4}"/>
              </a:ext>
            </a:extLst>
          </p:cNvPr>
          <p:cNvSpPr/>
          <p:nvPr/>
        </p:nvSpPr>
        <p:spPr>
          <a:xfrm>
            <a:off x="356853" y="2448135"/>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graphicFrame>
        <p:nvGraphicFramePr>
          <p:cNvPr id="11" name="Table 10">
            <a:extLst>
              <a:ext uri="{FF2B5EF4-FFF2-40B4-BE49-F238E27FC236}">
                <a16:creationId xmlns:a16="http://schemas.microsoft.com/office/drawing/2014/main" id="{C4106B59-1720-3C6A-F953-1A632349A8E6}"/>
              </a:ext>
            </a:extLst>
          </p:cNvPr>
          <p:cNvGraphicFramePr>
            <a:graphicFrameLocks noGrp="1"/>
          </p:cNvGraphicFramePr>
          <p:nvPr>
            <p:extLst>
              <p:ext uri="{D42A27DB-BD31-4B8C-83A1-F6EECF244321}">
                <p14:modId xmlns:p14="http://schemas.microsoft.com/office/powerpoint/2010/main" val="996583477"/>
              </p:ext>
            </p:extLst>
          </p:nvPr>
        </p:nvGraphicFramePr>
        <p:xfrm>
          <a:off x="356853" y="333253"/>
          <a:ext cx="6853905" cy="2656840"/>
        </p:xfrm>
        <a:graphic>
          <a:graphicData uri="http://schemas.openxmlformats.org/drawingml/2006/table">
            <a:tbl>
              <a:tblPr firstRow="1" bandRow="1">
                <a:tableStyleId>{5C22544A-7EE6-4342-B048-85BDC9FD1C3A}</a:tableStyleId>
              </a:tblPr>
              <a:tblGrid>
                <a:gridCol w="6853905">
                  <a:extLst>
                    <a:ext uri="{9D8B030D-6E8A-4147-A177-3AD203B41FA5}">
                      <a16:colId xmlns:a16="http://schemas.microsoft.com/office/drawing/2014/main" val="3507381889"/>
                    </a:ext>
                  </a:extLst>
                </a:gridCol>
              </a:tblGrid>
              <a:tr h="370840">
                <a:tc>
                  <a:txBody>
                    <a:bodyPr/>
                    <a:lstStyle/>
                    <a:p>
                      <a:pPr algn="ctr"/>
                      <a:r>
                        <a:rPr lang="en-US" sz="1800" b="1" dirty="0"/>
                        <a:t>Myth Alert</a:t>
                      </a:r>
                      <a:endParaRPr lang="en-US" sz="1800" b="0" dirty="0"/>
                    </a:p>
                  </a:txBody>
                  <a:tcPr>
                    <a:solidFill>
                      <a:srgbClr val="53705E"/>
                    </a:solidFill>
                  </a:tcPr>
                </a:tc>
                <a:extLst>
                  <a:ext uri="{0D108BD9-81ED-4DB2-BD59-A6C34878D82A}">
                    <a16:rowId xmlns:a16="http://schemas.microsoft.com/office/drawing/2014/main" val="2081849989"/>
                  </a:ext>
                </a:extLst>
              </a:tr>
              <a:tr h="370840">
                <a:tc>
                  <a:txBody>
                    <a:bodyPr/>
                    <a:lstStyle/>
                    <a:p>
                      <a:r>
                        <a:rPr lang="en-US" sz="1600" dirty="0">
                          <a:solidFill>
                            <a:schemeClr val="tx1">
                              <a:lumMod val="85000"/>
                              <a:lumOff val="15000"/>
                            </a:schemeClr>
                          </a:solidFill>
                        </a:rPr>
                        <a:t>Plus, being ethical can be a selling point (like being eco-friendly, being culturally sensitive, etc.). </a:t>
                      </a:r>
                    </a:p>
                    <a:p>
                      <a:endParaRPr lang="en-US" sz="1600" dirty="0">
                        <a:solidFill>
                          <a:schemeClr val="tx1">
                            <a:lumMod val="85000"/>
                            <a:lumOff val="15000"/>
                          </a:schemeClr>
                        </a:solidFill>
                      </a:endParaRPr>
                    </a:p>
                    <a:p>
                      <a:r>
                        <a:rPr lang="en-US" sz="1600" b="1" dirty="0">
                          <a:solidFill>
                            <a:srgbClr val="C77362"/>
                          </a:solidFill>
                        </a:rPr>
                        <a:t>Assume: </a:t>
                      </a:r>
                      <a:r>
                        <a:rPr lang="en-US" sz="1600" dirty="0"/>
                        <a:t>rights are protected, laws apply, communities matter, long-term reputation is more valuable than short-term convenience.</a:t>
                      </a:r>
                    </a:p>
                    <a:p>
                      <a:endParaRPr lang="en-US" sz="1600" dirty="0"/>
                    </a:p>
                    <a:p>
                      <a:r>
                        <a:rPr lang="en-US" sz="1600" dirty="0"/>
                        <a:t>The goal isn’t to be fearful.</a:t>
                      </a:r>
                      <a:br>
                        <a:rPr lang="en-US" sz="1600" dirty="0"/>
                      </a:br>
                      <a:r>
                        <a:rPr lang="en-US" sz="1600" dirty="0"/>
                        <a:t>It’s to be informed, professional, and intentional.</a:t>
                      </a:r>
                    </a:p>
                    <a:p>
                      <a:endParaRPr lang="en-US" sz="1600" dirty="0">
                        <a:solidFill>
                          <a:schemeClr val="tx1">
                            <a:lumMod val="85000"/>
                            <a:lumOff val="15000"/>
                          </a:schemeClr>
                        </a:solidFill>
                      </a:endParaRPr>
                    </a:p>
                  </a:txBody>
                  <a:tcPr>
                    <a:solidFill>
                      <a:srgbClr val="E7E6D9"/>
                    </a:solidFill>
                  </a:tcPr>
                </a:tc>
                <a:extLst>
                  <a:ext uri="{0D108BD9-81ED-4DB2-BD59-A6C34878D82A}">
                    <a16:rowId xmlns:a16="http://schemas.microsoft.com/office/drawing/2014/main" val="2159813016"/>
                  </a:ext>
                </a:extLst>
              </a:tr>
            </a:tbl>
          </a:graphicData>
        </a:graphic>
      </p:graphicFrame>
      <p:pic>
        <p:nvPicPr>
          <p:cNvPr id="15" name="Picture Placeholder 14">
            <a:hlinkClick r:id="rId2"/>
            <a:extLst>
              <a:ext uri="{FF2B5EF4-FFF2-40B4-BE49-F238E27FC236}">
                <a16:creationId xmlns:a16="http://schemas.microsoft.com/office/drawing/2014/main" id="{3FDC78B5-FB41-2832-7761-CF375F46E02E}"/>
              </a:ext>
            </a:extLst>
          </p:cNvPr>
          <p:cNvPicPr>
            <a:picLocks noGrp="1" noChangeAspect="1"/>
          </p:cNvPicPr>
          <p:nvPr>
            <p:ph type="pic" sz="quarter" idx="13"/>
          </p:nvPr>
        </p:nvPicPr>
        <p:blipFill>
          <a:blip r:embed="rId3"/>
          <a:srcRect l="1051" r="1051"/>
          <a:stretch/>
        </p:blipFill>
        <p:spPr>
          <a:prstGeom prst="rect">
            <a:avLst/>
          </a:prstGeom>
          <a:solidFill>
            <a:prstClr val="white"/>
          </a:solidFill>
        </p:spPr>
      </p:pic>
      <p:sp>
        <p:nvSpPr>
          <p:cNvPr id="16" name="TextBox 15">
            <a:extLst>
              <a:ext uri="{FF2B5EF4-FFF2-40B4-BE49-F238E27FC236}">
                <a16:creationId xmlns:a16="http://schemas.microsoft.com/office/drawing/2014/main" id="{5BBAFDDA-855C-F546-9CF5-286042590673}"/>
              </a:ext>
            </a:extLst>
          </p:cNvPr>
          <p:cNvSpPr txBox="1"/>
          <p:nvPr/>
        </p:nvSpPr>
        <p:spPr>
          <a:xfrm>
            <a:off x="356853" y="4188835"/>
            <a:ext cx="6853905" cy="1477328"/>
          </a:xfrm>
          <a:prstGeom prst="rect">
            <a:avLst/>
          </a:prstGeom>
          <a:noFill/>
        </p:spPr>
        <p:txBody>
          <a:bodyPr wrap="square" rtlCol="0">
            <a:spAutoFit/>
          </a:bodyPr>
          <a:lstStyle/>
          <a:p>
            <a:r>
              <a:rPr lang="en-US" dirty="0"/>
              <a:t>An Immersive experience is on display at the Wizard of Oz Museum in Cape Canaveral, Florida. In addition to over 2000 artifacts and original movie props such as the original Dorothy dress, Townsman jacket, and spear, the museum shows Immersive scenes. Here is a sample of the Wizard of oz scene. </a:t>
            </a:r>
            <a:r>
              <a:rPr lang="en-US" dirty="0">
                <a:hlinkClick r:id="rId4"/>
              </a:rPr>
              <a:t>https://www.wizardofozflorida.com</a:t>
            </a:r>
            <a:endParaRPr lang="en-IE" dirty="0"/>
          </a:p>
        </p:txBody>
      </p:sp>
      <p:sp>
        <p:nvSpPr>
          <p:cNvPr id="19" name="TextBox 18">
            <a:extLst>
              <a:ext uri="{FF2B5EF4-FFF2-40B4-BE49-F238E27FC236}">
                <a16:creationId xmlns:a16="http://schemas.microsoft.com/office/drawing/2014/main" id="{B315E465-01EE-BA4B-A3FD-315EC8D70361}"/>
              </a:ext>
            </a:extLst>
          </p:cNvPr>
          <p:cNvSpPr txBox="1"/>
          <p:nvPr/>
        </p:nvSpPr>
        <p:spPr>
          <a:xfrm>
            <a:off x="898049" y="9808481"/>
            <a:ext cx="5169569" cy="369332"/>
          </a:xfrm>
          <a:prstGeom prst="rect">
            <a:avLst/>
          </a:prstGeom>
          <a:noFill/>
        </p:spPr>
        <p:txBody>
          <a:bodyPr wrap="square">
            <a:spAutoFit/>
          </a:bodyPr>
          <a:lstStyle/>
          <a:p>
            <a:pPr algn="ctr"/>
            <a:r>
              <a:rPr lang="en-IE" dirty="0">
                <a:hlinkClick r:id="rId2"/>
              </a:rPr>
              <a:t>https://www.youtube.com/watch?v=sr7ZaFK5Ut0</a:t>
            </a:r>
            <a:r>
              <a:rPr lang="en-IE" dirty="0"/>
              <a:t> </a:t>
            </a:r>
          </a:p>
        </p:txBody>
      </p:sp>
      <p:sp>
        <p:nvSpPr>
          <p:cNvPr id="20" name="Freeform 31">
            <a:hlinkClick r:id="rId2"/>
            <a:extLst>
              <a:ext uri="{FF2B5EF4-FFF2-40B4-BE49-F238E27FC236}">
                <a16:creationId xmlns:a16="http://schemas.microsoft.com/office/drawing/2014/main" id="{23514D5A-349B-F6B7-FCD8-6009D0B43BE0}"/>
              </a:ext>
            </a:extLst>
          </p:cNvPr>
          <p:cNvSpPr/>
          <p:nvPr/>
        </p:nvSpPr>
        <p:spPr>
          <a:xfrm>
            <a:off x="5098606" y="5880522"/>
            <a:ext cx="1440000" cy="1440000"/>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C77362"/>
          </a:solidFill>
          <a:ln w="11065" cap="flat">
            <a:noFill/>
            <a:prstDash val="solid"/>
            <a:miter/>
          </a:ln>
        </p:spPr>
        <p:txBody>
          <a:bodyPr rtlCol="0" anchor="ctr"/>
          <a:lstStyle/>
          <a:p>
            <a:pPr algn="ctr"/>
            <a:r>
              <a:rPr lang="en-IE" sz="2000" dirty="0">
                <a:solidFill>
                  <a:schemeClr val="bg1"/>
                </a:solidFill>
              </a:rPr>
              <a:t>Click to Watch Video</a:t>
            </a:r>
            <a:endParaRPr lang="en-US" sz="2000" dirty="0">
              <a:solidFill>
                <a:schemeClr val="bg1"/>
              </a:solidFill>
            </a:endParaRPr>
          </a:p>
        </p:txBody>
      </p:sp>
    </p:spTree>
    <p:extLst>
      <p:ext uri="{BB962C8B-B14F-4D97-AF65-F5344CB8AC3E}">
        <p14:creationId xmlns:p14="http://schemas.microsoft.com/office/powerpoint/2010/main" val="2315746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17E15-D13F-BF0B-3EEE-1E7E2D49B2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07A82C-DE9B-172E-20DE-7D4A08CC7CA5}"/>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BF86C2F4-ECF8-325A-A8AE-1DEFCBB47B85}"/>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9B0F5074-4367-B647-5774-7DBB5A57AABC}"/>
              </a:ext>
            </a:extLst>
          </p:cNvPr>
          <p:cNvSpPr/>
          <p:nvPr/>
        </p:nvSpPr>
        <p:spPr>
          <a:xfrm>
            <a:off x="356853" y="2421384"/>
            <a:ext cx="6845968" cy="8001471"/>
          </a:xfrm>
          <a:prstGeom prst="rect">
            <a:avLst/>
          </a:prstGeom>
          <a:solidFill>
            <a:schemeClr val="bg1"/>
          </a:solidFill>
          <a:ln w="5715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D1BB9C6-D996-6703-BFA8-39EDBDA6B6AC}"/>
              </a:ext>
            </a:extLst>
          </p:cNvPr>
          <p:cNvSpPr txBox="1"/>
          <p:nvPr/>
        </p:nvSpPr>
        <p:spPr>
          <a:xfrm>
            <a:off x="691690" y="2545784"/>
            <a:ext cx="6176294" cy="8309967"/>
          </a:xfrm>
          <a:prstGeom prst="rect">
            <a:avLst/>
          </a:prstGeom>
          <a:noFill/>
        </p:spPr>
        <p:txBody>
          <a:bodyPr wrap="square" rtlCol="0">
            <a:spAutoFit/>
          </a:bodyPr>
          <a:lstStyle/>
          <a:p>
            <a:r>
              <a:rPr lang="en-US" sz="2400" b="1" dirty="0">
                <a:solidFill>
                  <a:srgbClr val="C77362"/>
                </a:solidFill>
              </a:rPr>
              <a:t>Guided Workshop Discussion Questions</a:t>
            </a:r>
          </a:p>
          <a:p>
            <a:endParaRPr lang="en-US" sz="1600" dirty="0"/>
          </a:p>
          <a:p>
            <a:pPr marL="285750" indent="-285750">
              <a:buFont typeface="Wingdings" panose="05000000000000000000" pitchFamily="2" charset="2"/>
              <a:buChar char="v"/>
            </a:pPr>
            <a:r>
              <a:rPr lang="en-IE" sz="2000" b="1" dirty="0">
                <a:solidFill>
                  <a:schemeClr val="tx1">
                    <a:lumMod val="85000"/>
                    <a:lumOff val="15000"/>
                  </a:schemeClr>
                </a:solidFill>
              </a:rPr>
              <a:t>What intellectual properties are you directly using? </a:t>
            </a:r>
            <a:endParaRPr lang="en-US" sz="2000" b="1" dirty="0">
              <a:solidFill>
                <a:schemeClr val="tx1">
                  <a:lumMod val="85000"/>
                  <a:lumOff val="15000"/>
                </a:schemeClr>
              </a:solidFill>
            </a:endParaRPr>
          </a:p>
          <a:p>
            <a:pPr marL="285750" indent="-285750">
              <a:buFont typeface="Wingdings" panose="05000000000000000000" pitchFamily="2" charset="2"/>
              <a:buChar char="v"/>
            </a:pPr>
            <a:r>
              <a:rPr lang="en-US" sz="2000" b="1" dirty="0">
                <a:solidFill>
                  <a:schemeClr val="tx1">
                    <a:lumMod val="85000"/>
                    <a:lumOff val="15000"/>
                  </a:schemeClr>
                </a:solidFill>
              </a:rPr>
              <a:t>What story/content elements are we using that might be owned by someone?</a:t>
            </a:r>
          </a:p>
          <a:p>
            <a:br>
              <a:rPr lang="en-US" sz="1600" dirty="0">
                <a:solidFill>
                  <a:schemeClr val="tx1">
                    <a:lumMod val="85000"/>
                    <a:lumOff val="15000"/>
                  </a:schemeClr>
                </a:solidFill>
              </a:rPr>
            </a:br>
            <a:r>
              <a:rPr lang="en-US" sz="1600" dirty="0">
                <a:solidFill>
                  <a:schemeClr val="tx1">
                    <a:lumMod val="85000"/>
                    <a:lumOff val="15000"/>
                  </a:schemeClr>
                </a:solidFill>
              </a:rPr>
              <a:t>List the IP involved in your idea: specific book texts, film scenes, character names, music, titles, logos, images, music, artwork, etc. Also names/likenesses of real people if any – that’s another right (right of publicity). </a:t>
            </a:r>
          </a:p>
          <a:p>
            <a:endParaRPr lang="en-US" sz="1600" dirty="0">
              <a:solidFill>
                <a:schemeClr val="tx1">
                  <a:lumMod val="85000"/>
                  <a:lumOff val="15000"/>
                </a:schemeClr>
              </a:solidFill>
            </a:endParaRPr>
          </a:p>
          <a:p>
            <a:r>
              <a:rPr lang="en-IE" sz="1600" dirty="0"/>
              <a:t>Highlight any that are likely copyrighted/trademarked. For each, consider: is there a workaround (using generic references) or do you need permission?</a:t>
            </a:r>
          </a:p>
          <a:p>
            <a:r>
              <a:rPr lang="en-IE" sz="1600" dirty="0"/>
              <a:t>Being clear on this list helps decide if you should reach out for licenses or play it safe with descriptive but not infringing terms.</a:t>
            </a:r>
          </a:p>
          <a:p>
            <a:endParaRPr lang="en-IE" sz="1600" dirty="0"/>
          </a:p>
          <a:p>
            <a:r>
              <a:rPr lang="en-IE" sz="1600" dirty="0"/>
              <a:t>For example, if your tour is about </a:t>
            </a:r>
            <a:r>
              <a:rPr lang="en-IE" sz="1600" b="1" dirty="0"/>
              <a:t>Game of Thrones</a:t>
            </a:r>
            <a:r>
              <a:rPr lang="en-IE" sz="1600" dirty="0"/>
              <a:t> filming sites, “Game of Thrones” is a trademark of HBO. What phrase in advertising will you call it?  </a:t>
            </a:r>
            <a:r>
              <a:rPr lang="en-US" sz="1600" dirty="0">
                <a:solidFill>
                  <a:schemeClr val="tx1">
                    <a:lumMod val="85000"/>
                    <a:lumOff val="15000"/>
                  </a:schemeClr>
                </a:solidFill>
              </a:rPr>
              <a:t>Identifying such helps target what permissions you may need. If your experience is based entirely on works in the public domain, that’s great – note that too.</a:t>
            </a:r>
          </a:p>
          <a:p>
            <a:endParaRPr lang="en-US" sz="1600" dirty="0">
              <a:solidFill>
                <a:schemeClr val="tx1">
                  <a:lumMod val="85000"/>
                  <a:lumOff val="15000"/>
                </a:schemeClr>
              </a:solidFill>
            </a:endParaRPr>
          </a:p>
          <a:p>
            <a:r>
              <a:rPr lang="en-US" sz="1600" b="1" dirty="0">
                <a:solidFill>
                  <a:schemeClr val="bg1"/>
                </a:solidFill>
                <a:highlight>
                  <a:srgbClr val="C77362"/>
                </a:highlight>
              </a:rPr>
              <a:t>Scenario: </a:t>
            </a:r>
            <a:r>
              <a:rPr lang="en-US" sz="1600" dirty="0">
                <a:solidFill>
                  <a:schemeClr val="tx1">
                    <a:lumMod val="85000"/>
                    <a:lumOff val="15000"/>
                  </a:schemeClr>
                </a:solidFill>
              </a:rPr>
              <a:t>You created an AR tour of a city’s film locations and included a famous movie theme song as background music in the app without permission. What could happen?</a:t>
            </a:r>
          </a:p>
          <a:p>
            <a:br>
              <a:rPr lang="en-US" sz="1600" dirty="0">
                <a:solidFill>
                  <a:schemeClr val="tx1">
                    <a:lumMod val="85000"/>
                    <a:lumOff val="15000"/>
                  </a:schemeClr>
                </a:solidFill>
              </a:rPr>
            </a:br>
            <a:r>
              <a:rPr lang="en-US" sz="1600" b="1" dirty="0">
                <a:solidFill>
                  <a:schemeClr val="bg1"/>
                </a:solidFill>
                <a:highlight>
                  <a:srgbClr val="C77362"/>
                </a:highlight>
              </a:rPr>
              <a:t>Discuss likely outcome: </a:t>
            </a:r>
            <a:r>
              <a:rPr lang="en-US" sz="1600" dirty="0">
                <a:solidFill>
                  <a:schemeClr val="tx1">
                    <a:lumMod val="85000"/>
                    <a:lumOff val="15000"/>
                  </a:schemeClr>
                </a:solidFill>
              </a:rPr>
              <a:t>copyright infringement – worst case, app stores take it down or you get a letter from rights holder to remove it; solution: use license-free music or get a license.</a:t>
            </a:r>
          </a:p>
          <a:p>
            <a:pPr marL="285750" indent="-285750">
              <a:buFont typeface="Wingdings" panose="05000000000000000000" pitchFamily="2" charset="2"/>
              <a:buChar char="v"/>
            </a:pPr>
            <a:endParaRPr lang="en-US" sz="1600" dirty="0">
              <a:solidFill>
                <a:schemeClr val="tx1">
                  <a:lumMod val="85000"/>
                  <a:lumOff val="15000"/>
                </a:schemeClr>
              </a:solidFill>
            </a:endParaRPr>
          </a:p>
          <a:p>
            <a:endParaRPr lang="en-IE" dirty="0">
              <a:solidFill>
                <a:schemeClr val="tx1">
                  <a:lumMod val="75000"/>
                  <a:lumOff val="25000"/>
                </a:schemeClr>
              </a:solidFill>
            </a:endParaRPr>
          </a:p>
        </p:txBody>
      </p:sp>
      <p:pic>
        <p:nvPicPr>
          <p:cNvPr id="8" name="Picture 7">
            <a:extLst>
              <a:ext uri="{FF2B5EF4-FFF2-40B4-BE49-F238E27FC236}">
                <a16:creationId xmlns:a16="http://schemas.microsoft.com/office/drawing/2014/main" id="{8F816C8D-B8F0-AB9E-7E97-9F4FB680FE82}"/>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35721776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057DE-83EB-F96A-CAAF-74E7AABAC20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EE120F8-6101-02D3-768E-FE90FE827E2B}"/>
              </a:ext>
            </a:extLst>
          </p:cNvPr>
          <p:cNvSpPr/>
          <p:nvPr/>
        </p:nvSpPr>
        <p:spPr>
          <a:xfrm>
            <a:off x="356853" y="611910"/>
            <a:ext cx="6845968" cy="965154"/>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 Placeholder 6">
            <a:extLst>
              <a:ext uri="{FF2B5EF4-FFF2-40B4-BE49-F238E27FC236}">
                <a16:creationId xmlns:a16="http://schemas.microsoft.com/office/drawing/2014/main" id="{390FB569-2A28-516F-58D7-60B5EF52153F}"/>
              </a:ext>
            </a:extLst>
          </p:cNvPr>
          <p:cNvSpPr>
            <a:spLocks noGrp="1"/>
          </p:cNvSpPr>
          <p:nvPr>
            <p:ph type="body" sz="quarter" idx="35"/>
          </p:nvPr>
        </p:nvSpPr>
        <p:spPr>
          <a:xfrm>
            <a:off x="549360" y="669537"/>
            <a:ext cx="6230073" cy="2336341"/>
          </a:xfrm>
          <a:prstGeom prst="rect">
            <a:avLst/>
          </a:prstGeom>
        </p:spPr>
        <p:txBody>
          <a:bodyPr numCol="1"/>
          <a:lstStyle/>
          <a:p>
            <a:pPr algn="ctr">
              <a:lnSpc>
                <a:spcPct val="100000"/>
              </a:lnSpc>
            </a:pPr>
            <a:r>
              <a:rPr lang="en-US" sz="2400" b="1" dirty="0">
                <a:solidFill>
                  <a:schemeClr val="bg1"/>
                </a:solidFill>
              </a:rPr>
              <a:t>Immersive Experience </a:t>
            </a:r>
          </a:p>
          <a:p>
            <a:pPr algn="ctr">
              <a:lnSpc>
                <a:spcPct val="100000"/>
              </a:lnSpc>
            </a:pPr>
            <a:r>
              <a:rPr lang="en-US" sz="2400" b="1" dirty="0">
                <a:solidFill>
                  <a:schemeClr val="bg1"/>
                </a:solidFill>
              </a:rPr>
              <a:t>Game of Thrones Studio Tour, Ireland</a:t>
            </a:r>
          </a:p>
        </p:txBody>
      </p:sp>
      <p:sp>
        <p:nvSpPr>
          <p:cNvPr id="10" name="Rectangle 9">
            <a:extLst>
              <a:ext uri="{FF2B5EF4-FFF2-40B4-BE49-F238E27FC236}">
                <a16:creationId xmlns:a16="http://schemas.microsoft.com/office/drawing/2014/main" id="{EEAE76EC-8696-5757-EF43-7A8D9A274D2A}"/>
              </a:ext>
            </a:extLst>
          </p:cNvPr>
          <p:cNvSpPr/>
          <p:nvPr/>
        </p:nvSpPr>
        <p:spPr>
          <a:xfrm>
            <a:off x="356853" y="-46842"/>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6" name="TextBox 15">
            <a:extLst>
              <a:ext uri="{FF2B5EF4-FFF2-40B4-BE49-F238E27FC236}">
                <a16:creationId xmlns:a16="http://schemas.microsoft.com/office/drawing/2014/main" id="{A620A709-11FF-1CC2-26B0-B178807E7664}"/>
              </a:ext>
            </a:extLst>
          </p:cNvPr>
          <p:cNvSpPr txBox="1"/>
          <p:nvPr/>
        </p:nvSpPr>
        <p:spPr>
          <a:xfrm>
            <a:off x="356853" y="1693858"/>
            <a:ext cx="6853905" cy="3416320"/>
          </a:xfrm>
          <a:prstGeom prst="rect">
            <a:avLst/>
          </a:prstGeom>
          <a:noFill/>
        </p:spPr>
        <p:txBody>
          <a:bodyPr wrap="square" rtlCol="0">
            <a:spAutoFit/>
          </a:bodyPr>
          <a:lstStyle/>
          <a:p>
            <a:r>
              <a:rPr lang="en-US" dirty="0"/>
              <a:t>Journey behind the cameras and discover the secrets that made HBO's Game of Thrones the world's most successful TV series. Game of Thrones Studio Tour is an unforgettable journey that takes you into the heart of Westeros, captivating families, fans and filmmaking enthusiasts of all ages</a:t>
            </a:r>
          </a:p>
          <a:p>
            <a:endParaRPr lang="en-US" dirty="0"/>
          </a:p>
          <a:p>
            <a:r>
              <a:rPr lang="en-US" dirty="0"/>
              <a:t>Walk into Westeros and uncover behind the scenes secrets about your </a:t>
            </a:r>
            <a:r>
              <a:rPr lang="en-US" dirty="0" err="1"/>
              <a:t>favourite</a:t>
            </a:r>
            <a:r>
              <a:rPr lang="en-US" dirty="0"/>
              <a:t> sets, costumes and props. Our mini-series continues with more epic discoveries presented by our tour guide Joe in Dragonstone… Plan your visit today at Game of Thrones Studio Tour: </a:t>
            </a:r>
            <a:r>
              <a:rPr lang="en-US" dirty="0">
                <a:hlinkClick r:id="rId2"/>
              </a:rPr>
              <a:t>www.gameofthronesstudiotour.com</a:t>
            </a:r>
            <a:r>
              <a:rPr lang="en-US" dirty="0"/>
              <a:t> </a:t>
            </a:r>
          </a:p>
          <a:p>
            <a:endParaRPr lang="en-IE" dirty="0"/>
          </a:p>
        </p:txBody>
      </p:sp>
      <p:sp>
        <p:nvSpPr>
          <p:cNvPr id="19" name="TextBox 18">
            <a:extLst>
              <a:ext uri="{FF2B5EF4-FFF2-40B4-BE49-F238E27FC236}">
                <a16:creationId xmlns:a16="http://schemas.microsoft.com/office/drawing/2014/main" id="{FFC79824-066C-E78F-C353-45F5B88F0AAF}"/>
              </a:ext>
            </a:extLst>
          </p:cNvPr>
          <p:cNvSpPr txBox="1"/>
          <p:nvPr/>
        </p:nvSpPr>
        <p:spPr>
          <a:xfrm>
            <a:off x="898049" y="9808481"/>
            <a:ext cx="5169569" cy="369332"/>
          </a:xfrm>
          <a:prstGeom prst="rect">
            <a:avLst/>
          </a:prstGeom>
          <a:noFill/>
        </p:spPr>
        <p:txBody>
          <a:bodyPr wrap="square">
            <a:spAutoFit/>
          </a:bodyPr>
          <a:lstStyle/>
          <a:p>
            <a:pPr algn="ctr"/>
            <a:r>
              <a:rPr lang="en-IE" dirty="0">
                <a:hlinkClick r:id="rId3"/>
              </a:rPr>
              <a:t>https://www.youtube.com/watch?v=LQm9vrKcrus</a:t>
            </a:r>
            <a:r>
              <a:rPr lang="en-IE" dirty="0"/>
              <a:t> </a:t>
            </a:r>
          </a:p>
        </p:txBody>
      </p:sp>
      <p:pic>
        <p:nvPicPr>
          <p:cNvPr id="5" name="Picture Placeholder 4">
            <a:extLst>
              <a:ext uri="{FF2B5EF4-FFF2-40B4-BE49-F238E27FC236}">
                <a16:creationId xmlns:a16="http://schemas.microsoft.com/office/drawing/2014/main" id="{9CB63DF9-836D-4D13-4B40-FA101AA1490F}"/>
              </a:ext>
            </a:extLst>
          </p:cNvPr>
          <p:cNvPicPr>
            <a:picLocks noGrp="1" noChangeAspect="1"/>
          </p:cNvPicPr>
          <p:nvPr>
            <p:ph type="pic" sz="quarter" idx="13"/>
          </p:nvPr>
        </p:nvPicPr>
        <p:blipFill>
          <a:blip r:embed="rId4"/>
          <a:srcRect l="1530" r="1530"/>
          <a:stretch/>
        </p:blipFill>
        <p:spPr>
          <a:prstGeom prst="rect">
            <a:avLst/>
          </a:prstGeom>
          <a:solidFill>
            <a:prstClr val="white"/>
          </a:solidFill>
        </p:spPr>
      </p:pic>
      <p:sp>
        <p:nvSpPr>
          <p:cNvPr id="20" name="Freeform 31">
            <a:hlinkClick r:id="rId3"/>
            <a:extLst>
              <a:ext uri="{FF2B5EF4-FFF2-40B4-BE49-F238E27FC236}">
                <a16:creationId xmlns:a16="http://schemas.microsoft.com/office/drawing/2014/main" id="{29412EDE-E1BF-C05D-58CE-6098C298C450}"/>
              </a:ext>
            </a:extLst>
          </p:cNvPr>
          <p:cNvSpPr/>
          <p:nvPr/>
        </p:nvSpPr>
        <p:spPr>
          <a:xfrm>
            <a:off x="5098606" y="5880522"/>
            <a:ext cx="1440000" cy="1440000"/>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C77362"/>
          </a:solidFill>
          <a:ln w="11065" cap="flat">
            <a:noFill/>
            <a:prstDash val="solid"/>
            <a:miter/>
          </a:ln>
        </p:spPr>
        <p:txBody>
          <a:bodyPr rtlCol="0" anchor="ctr"/>
          <a:lstStyle/>
          <a:p>
            <a:pPr algn="ctr"/>
            <a:r>
              <a:rPr lang="en-IE" sz="2000" dirty="0">
                <a:solidFill>
                  <a:schemeClr val="bg1"/>
                </a:solidFill>
              </a:rPr>
              <a:t>Click to Watch Video</a:t>
            </a:r>
            <a:endParaRPr lang="en-US" sz="2000" dirty="0">
              <a:solidFill>
                <a:schemeClr val="bg1"/>
              </a:solidFill>
            </a:endParaRPr>
          </a:p>
        </p:txBody>
      </p:sp>
    </p:spTree>
    <p:extLst>
      <p:ext uri="{BB962C8B-B14F-4D97-AF65-F5344CB8AC3E}">
        <p14:creationId xmlns:p14="http://schemas.microsoft.com/office/powerpoint/2010/main" val="4627760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C66B6-80EB-638A-6CE8-0CC0C8DF1AF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6984570-74F0-ECB4-F8B4-311A27AB25E2}"/>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EB812938-5A3C-F58C-0D24-F7EEA5681F0B}"/>
              </a:ext>
            </a:extLst>
          </p:cNvPr>
          <p:cNvSpPr txBox="1"/>
          <p:nvPr/>
        </p:nvSpPr>
        <p:spPr>
          <a:xfrm>
            <a:off x="2456244" y="584033"/>
            <a:ext cx="4161124" cy="1200329"/>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Public Domain</a:t>
            </a:r>
          </a:p>
        </p:txBody>
      </p:sp>
      <p:sp>
        <p:nvSpPr>
          <p:cNvPr id="10" name="Rectangle 9">
            <a:extLst>
              <a:ext uri="{FF2B5EF4-FFF2-40B4-BE49-F238E27FC236}">
                <a16:creationId xmlns:a16="http://schemas.microsoft.com/office/drawing/2014/main" id="{D14C7156-0586-F23C-2343-D127A30F1FC9}"/>
              </a:ext>
            </a:extLst>
          </p:cNvPr>
          <p:cNvSpPr/>
          <p:nvPr/>
        </p:nvSpPr>
        <p:spPr>
          <a:xfrm>
            <a:off x="356853" y="2421384"/>
            <a:ext cx="6845968" cy="7686395"/>
          </a:xfrm>
          <a:prstGeom prst="rect">
            <a:avLst/>
          </a:prstGeom>
          <a:solidFill>
            <a:schemeClr val="bg1"/>
          </a:solidFill>
          <a:ln w="5715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F93CF41-A7E3-CF71-EE8D-8F40705CDF96}"/>
              </a:ext>
            </a:extLst>
          </p:cNvPr>
          <p:cNvSpPr txBox="1"/>
          <p:nvPr/>
        </p:nvSpPr>
        <p:spPr>
          <a:xfrm>
            <a:off x="691690" y="2545784"/>
            <a:ext cx="6176294" cy="7817525"/>
          </a:xfrm>
          <a:prstGeom prst="rect">
            <a:avLst/>
          </a:prstGeom>
          <a:noFill/>
        </p:spPr>
        <p:txBody>
          <a:bodyPr wrap="square" rtlCol="0">
            <a:spAutoFit/>
          </a:bodyPr>
          <a:lstStyle/>
          <a:p>
            <a:r>
              <a:rPr lang="en-US" sz="2400" b="1" dirty="0">
                <a:solidFill>
                  <a:srgbClr val="C77362"/>
                </a:solidFill>
              </a:rPr>
              <a:t>Guided Workshop Discussion Questions</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IE" sz="2000" b="1" dirty="0">
                <a:solidFill>
                  <a:schemeClr val="tx1">
                    <a:lumMod val="85000"/>
                    <a:lumOff val="15000"/>
                  </a:schemeClr>
                </a:solidFill>
              </a:rPr>
              <a:t>Is the underlying story in the public domain? </a:t>
            </a:r>
            <a:endParaRPr lang="en-IE" dirty="0"/>
          </a:p>
          <a:p>
            <a:pPr marL="285750" indent="-285750">
              <a:buFont typeface="Wingdings" panose="05000000000000000000" pitchFamily="2" charset="2"/>
              <a:buChar char="v"/>
            </a:pPr>
            <a:r>
              <a:rPr lang="en-US" sz="2000" b="1" dirty="0">
                <a:solidFill>
                  <a:schemeClr val="tx1">
                    <a:lumMod val="85000"/>
                    <a:lumOff val="15000"/>
                  </a:schemeClr>
                </a:solidFill>
              </a:rPr>
              <a:t>Do we have the rights or permissions for those, or are they public domain?</a:t>
            </a:r>
          </a:p>
          <a:p>
            <a:br>
              <a:rPr lang="en-US" sz="1600" dirty="0">
                <a:solidFill>
                  <a:schemeClr val="tx1">
                    <a:lumMod val="85000"/>
                    <a:lumOff val="15000"/>
                  </a:schemeClr>
                </a:solidFill>
              </a:rPr>
            </a:br>
            <a:r>
              <a:rPr lang="en-US" sz="1600" dirty="0">
                <a:solidFill>
                  <a:schemeClr val="tx1">
                    <a:lumMod val="85000"/>
                    <a:lumOff val="15000"/>
                  </a:schemeClr>
                </a:solidFill>
              </a:rPr>
              <a:t>For each item above, discuss status. Public domain: generally, authors who died over 70 years ago in many countries – their works are free to use. Anything newer, likely protected. If protected, have we or can we get permission? </a:t>
            </a:r>
            <a:r>
              <a:rPr lang="en-IE" sz="1600" b="1" i="1" dirty="0"/>
              <a:t>For instance, </a:t>
            </a:r>
            <a:r>
              <a:rPr lang="en-IE" sz="1600" i="1" dirty="0"/>
              <a:t>Dracula</a:t>
            </a:r>
            <a:r>
              <a:rPr lang="en-IE" sz="1600" dirty="0"/>
              <a:t> (1897) is public domain – you can use the characters and text freely. But </a:t>
            </a:r>
            <a:r>
              <a:rPr lang="en-IE" sz="1600" i="1" dirty="0"/>
              <a:t>Dracula</a:t>
            </a:r>
            <a:r>
              <a:rPr lang="en-IE" sz="1600" dirty="0"/>
              <a:t> film imagery from, say, a 1992 movie is </a:t>
            </a:r>
            <a:r>
              <a:rPr lang="en-IE" sz="1600" b="1" dirty="0"/>
              <a:t>not</a:t>
            </a:r>
            <a:r>
              <a:rPr lang="en-IE" sz="1600" dirty="0"/>
              <a:t>. Knowing what material is free to use can shape your content.</a:t>
            </a:r>
          </a:p>
          <a:p>
            <a:endParaRPr lang="en-IE" sz="1600" dirty="0"/>
          </a:p>
          <a:p>
            <a:r>
              <a:rPr lang="en-IE" sz="1600" dirty="0"/>
              <a:t>If something is </a:t>
            </a:r>
            <a:r>
              <a:rPr lang="en-IE" sz="1600" b="1" i="1" dirty="0"/>
              <a:t>not public domain</a:t>
            </a:r>
            <a:r>
              <a:rPr lang="en-IE" sz="1600" dirty="0"/>
              <a:t>, consider if you really need to use the protected elements or if you can focus on factual/historical aspects that are not protected (like the fact that a movie was shot in a castle is a fact, you can say that; what you can’t do is use the movie’s logo without permission). </a:t>
            </a:r>
            <a:r>
              <a:rPr lang="en-US" sz="1600" dirty="0">
                <a:solidFill>
                  <a:schemeClr val="tx1">
                    <a:lumMod val="85000"/>
                    <a:lumOff val="15000"/>
                  </a:schemeClr>
                </a:solidFill>
              </a:rPr>
              <a:t>Sometimes it’s as easy as emailing a local author for OK to use a quote – you’d be surprised, they might be thrilled. Write down any action: e.g. “Check if that 1940 film is PD or who to contact for rights.”</a:t>
            </a:r>
          </a:p>
          <a:p>
            <a:endParaRPr lang="en-US" sz="1600" dirty="0">
              <a:solidFill>
                <a:schemeClr val="tx1">
                  <a:lumMod val="85000"/>
                  <a:lumOff val="15000"/>
                </a:schemeClr>
              </a:solidFill>
            </a:endParaRPr>
          </a:p>
          <a:p>
            <a:endParaRPr lang="en-US" sz="1600" dirty="0">
              <a:solidFill>
                <a:schemeClr val="tx1">
                  <a:lumMod val="85000"/>
                  <a:lumOff val="15000"/>
                </a:schemeClr>
              </a:solidFill>
            </a:endParaRPr>
          </a:p>
          <a:p>
            <a:r>
              <a:rPr lang="en-US" sz="1600" b="1" dirty="0">
                <a:solidFill>
                  <a:schemeClr val="bg1"/>
                </a:solidFill>
                <a:highlight>
                  <a:srgbClr val="C77362"/>
                </a:highlight>
              </a:rPr>
              <a:t>Scenario: </a:t>
            </a:r>
            <a:r>
              <a:rPr lang="en-US" sz="1600" dirty="0"/>
              <a:t>You run literary tours and plan to quote extensively from a modern novel during the AR segments. Is that okay?</a:t>
            </a:r>
          </a:p>
          <a:p>
            <a:br>
              <a:rPr lang="en-US" sz="1600" dirty="0"/>
            </a:br>
            <a:r>
              <a:rPr lang="en-US" sz="1600" dirty="0"/>
              <a:t>Likely not beyond short quotes; might need author/publisher permission unless it’s minimal and interpretative – or use public domain literature instead.</a:t>
            </a:r>
            <a:endParaRPr lang="en-IE" dirty="0">
              <a:solidFill>
                <a:schemeClr val="tx1">
                  <a:lumMod val="75000"/>
                  <a:lumOff val="25000"/>
                </a:schemeClr>
              </a:solidFill>
            </a:endParaRPr>
          </a:p>
        </p:txBody>
      </p:sp>
      <p:pic>
        <p:nvPicPr>
          <p:cNvPr id="8" name="Picture 7">
            <a:extLst>
              <a:ext uri="{FF2B5EF4-FFF2-40B4-BE49-F238E27FC236}">
                <a16:creationId xmlns:a16="http://schemas.microsoft.com/office/drawing/2014/main" id="{83180CB9-0498-20B7-C4AB-6C4120B4E06F}"/>
              </a:ext>
            </a:extLst>
          </p:cNvPr>
          <p:cNvPicPr>
            <a:picLocks noChangeAspect="1"/>
          </p:cNvPicPr>
          <p:nvPr/>
        </p:nvPicPr>
        <p:blipFill>
          <a:blip r:embed="rId2"/>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2273110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16E9E77F-634A-4357-E704-67318828CD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87DE6D-51AB-A3CD-8B47-D269FF7696D2}"/>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9C273A90-5F98-C02F-B07A-5BDDDE3D8D04}"/>
              </a:ext>
            </a:extLst>
          </p:cNvPr>
          <p:cNvSpPr txBox="1"/>
          <p:nvPr/>
        </p:nvSpPr>
        <p:spPr>
          <a:xfrm>
            <a:off x="2456244" y="584033"/>
            <a:ext cx="4161124" cy="1754326"/>
          </a:xfrm>
          <a:prstGeom prst="rect">
            <a:avLst/>
          </a:prstGeom>
          <a:noFill/>
        </p:spPr>
        <p:txBody>
          <a:bodyPr wrap="square" rtlCol="0">
            <a:spAutoFit/>
          </a:bodyPr>
          <a:lstStyle/>
          <a:p>
            <a:r>
              <a:rPr lang="en-US" sz="3600" b="1" dirty="0">
                <a:solidFill>
                  <a:schemeClr val="bg1"/>
                </a:solidFill>
              </a:rPr>
              <a:t>Workshop Topic</a:t>
            </a:r>
          </a:p>
          <a:p>
            <a:r>
              <a:rPr lang="en-US" sz="3600" dirty="0">
                <a:solidFill>
                  <a:schemeClr val="bg1"/>
                </a:solidFill>
              </a:rPr>
              <a:t>Data &amp; Ethical Sensitivities</a:t>
            </a:r>
          </a:p>
        </p:txBody>
      </p:sp>
      <p:sp>
        <p:nvSpPr>
          <p:cNvPr id="10" name="Rectangle 9">
            <a:extLst>
              <a:ext uri="{FF2B5EF4-FFF2-40B4-BE49-F238E27FC236}">
                <a16:creationId xmlns:a16="http://schemas.microsoft.com/office/drawing/2014/main" id="{BA516C55-B5FD-EC6F-2D60-8C5926C16847}"/>
              </a:ext>
            </a:extLst>
          </p:cNvPr>
          <p:cNvSpPr/>
          <p:nvPr/>
        </p:nvSpPr>
        <p:spPr>
          <a:xfrm>
            <a:off x="356853" y="2421384"/>
            <a:ext cx="6845968" cy="6528651"/>
          </a:xfrm>
          <a:prstGeom prst="rect">
            <a:avLst/>
          </a:prstGeom>
          <a:solidFill>
            <a:schemeClr val="bg1"/>
          </a:solidFill>
          <a:ln w="5715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F219556-85D0-EFB1-0C42-5CFCED515FAF}"/>
              </a:ext>
            </a:extLst>
          </p:cNvPr>
          <p:cNvSpPr txBox="1"/>
          <p:nvPr/>
        </p:nvSpPr>
        <p:spPr>
          <a:xfrm>
            <a:off x="691690" y="2545784"/>
            <a:ext cx="6176294" cy="5509200"/>
          </a:xfrm>
          <a:prstGeom prst="rect">
            <a:avLst/>
          </a:prstGeom>
          <a:noFill/>
        </p:spPr>
        <p:txBody>
          <a:bodyPr wrap="square" rtlCol="0">
            <a:spAutoFit/>
          </a:bodyPr>
          <a:lstStyle/>
          <a:p>
            <a:r>
              <a:rPr lang="en-US" sz="2400" b="1" dirty="0">
                <a:solidFill>
                  <a:srgbClr val="C77362"/>
                </a:solidFill>
              </a:rPr>
              <a:t>Guided Workshop Discussion Questions</a:t>
            </a:r>
          </a:p>
          <a:p>
            <a:endParaRPr lang="en-US" sz="1600" dirty="0"/>
          </a:p>
          <a:p>
            <a:pPr marL="285750" indent="-285750">
              <a:buFont typeface="Wingdings" panose="05000000000000000000" pitchFamily="2" charset="2"/>
              <a:buChar char="v"/>
            </a:pPr>
            <a:r>
              <a:rPr lang="en-US" sz="2000" b="1" dirty="0">
                <a:solidFill>
                  <a:schemeClr val="tx1">
                    <a:lumMod val="85000"/>
                    <a:lumOff val="15000"/>
                  </a:schemeClr>
                </a:solidFill>
              </a:rPr>
              <a:t>What data will our immersive experience collect, if any?</a:t>
            </a:r>
          </a:p>
          <a:p>
            <a:endParaRPr lang="en-US" sz="1600" b="1" dirty="0">
              <a:solidFill>
                <a:schemeClr val="tx1">
                  <a:lumMod val="85000"/>
                  <a:lumOff val="15000"/>
                </a:schemeClr>
              </a:solidFill>
            </a:endParaRPr>
          </a:p>
          <a:p>
            <a:r>
              <a:rPr lang="en-US" sz="1600" dirty="0">
                <a:solidFill>
                  <a:schemeClr val="tx1">
                    <a:lumMod val="85000"/>
                    <a:lumOff val="15000"/>
                  </a:schemeClr>
                </a:solidFill>
              </a:rPr>
              <a:t>This includes personal data like names, emails for an app account, photos of users, location tracking, etc. If your project doesn’t involve any user data, fantastic – you sidestep privacy issues. If it does, note each type of data.</a:t>
            </a:r>
          </a:p>
          <a:p>
            <a:pPr marL="285750" indent="-285750">
              <a:buFont typeface="Wingdings" panose="05000000000000000000" pitchFamily="2" charset="2"/>
              <a:buChar char="v"/>
            </a:pPr>
            <a:endParaRPr lang="en-US" sz="1600" dirty="0">
              <a:solidFill>
                <a:schemeClr val="tx1">
                  <a:lumMod val="85000"/>
                  <a:lumOff val="15000"/>
                </a:schemeClr>
              </a:solidFill>
            </a:endParaRPr>
          </a:p>
          <a:p>
            <a:r>
              <a:rPr lang="en-US" sz="1600" dirty="0">
                <a:solidFill>
                  <a:schemeClr val="tx1">
                    <a:lumMod val="85000"/>
                    <a:lumOff val="15000"/>
                  </a:schemeClr>
                </a:solidFill>
              </a:rPr>
              <a:t>Then discuss: why are we collecting it? Do we really need it? How will we protect it? Make a plan: e.g. if doing an email sign-up, we’ll need a privacy notice and maybe verify consent. If tracking location for AR triggers, we inform users and ensure it’s not stored unnecessarily.</a:t>
            </a:r>
          </a:p>
          <a:p>
            <a:endParaRPr lang="en-US" sz="1600" dirty="0">
              <a:solidFill>
                <a:schemeClr val="tx1">
                  <a:lumMod val="85000"/>
                  <a:lumOff val="15000"/>
                </a:schemeClr>
              </a:solidFill>
            </a:endParaRPr>
          </a:p>
          <a:p>
            <a:r>
              <a:rPr lang="en-US" sz="1600" b="1" dirty="0">
                <a:solidFill>
                  <a:schemeClr val="bg1"/>
                </a:solidFill>
                <a:highlight>
                  <a:srgbClr val="C77362"/>
                </a:highlight>
              </a:rPr>
              <a:t>Scenario: </a:t>
            </a:r>
            <a:r>
              <a:rPr lang="en-US" sz="1600" dirty="0"/>
              <a:t>Your VR experience in a museum records users’ faces to insert them into a historical scene for fun. Did you consider privacy?</a:t>
            </a:r>
          </a:p>
          <a:p>
            <a:br>
              <a:rPr lang="en-US" sz="1600" dirty="0"/>
            </a:br>
            <a:r>
              <a:rPr lang="en-US" sz="1600" dirty="0"/>
              <a:t>Answer: That’s biometric data possibly – need clear consent, maybe avoid storing it at all, just process live.</a:t>
            </a:r>
          </a:p>
          <a:p>
            <a:endParaRPr lang="en-US" sz="1600" dirty="0">
              <a:solidFill>
                <a:schemeClr val="tx1">
                  <a:lumMod val="85000"/>
                  <a:lumOff val="15000"/>
                </a:schemeClr>
              </a:solidFill>
            </a:endParaRPr>
          </a:p>
        </p:txBody>
      </p:sp>
      <p:pic>
        <p:nvPicPr>
          <p:cNvPr id="8" name="Picture 7">
            <a:extLst>
              <a:ext uri="{FF2B5EF4-FFF2-40B4-BE49-F238E27FC236}">
                <a16:creationId xmlns:a16="http://schemas.microsoft.com/office/drawing/2014/main" id="{C548C497-A2AF-6901-4BE5-1AD767A8B47E}"/>
              </a:ext>
            </a:extLst>
          </p:cNvPr>
          <p:cNvPicPr>
            <a:picLocks noChangeAspect="1"/>
          </p:cNvPicPr>
          <p:nvPr/>
        </p:nvPicPr>
        <p:blipFill>
          <a:blip r:embed="rId3"/>
          <a:stretch>
            <a:fillRect/>
          </a:stretch>
        </p:blipFill>
        <p:spPr>
          <a:xfrm>
            <a:off x="691690" y="755428"/>
            <a:ext cx="1249788" cy="1085182"/>
          </a:xfrm>
          <a:prstGeom prst="rect">
            <a:avLst/>
          </a:prstGeom>
        </p:spPr>
      </p:pic>
    </p:spTree>
    <p:extLst>
      <p:ext uri="{BB962C8B-B14F-4D97-AF65-F5344CB8AC3E}">
        <p14:creationId xmlns:p14="http://schemas.microsoft.com/office/powerpoint/2010/main" val="3621127734"/>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97F63-B90B-461D-E443-D07DC6DC0BE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256C31B7-6FB2-50A4-B44F-FBA30C57C0D7}"/>
              </a:ext>
            </a:extLst>
          </p:cNvPr>
          <p:cNvSpPr/>
          <p:nvPr/>
        </p:nvSpPr>
        <p:spPr>
          <a:xfrm>
            <a:off x="436980" y="4460782"/>
            <a:ext cx="6845968" cy="965154"/>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 Placeholder 6">
            <a:extLst>
              <a:ext uri="{FF2B5EF4-FFF2-40B4-BE49-F238E27FC236}">
                <a16:creationId xmlns:a16="http://schemas.microsoft.com/office/drawing/2014/main" id="{C28B48D5-22E6-0686-69D5-FC2AB4EE4DA9}"/>
              </a:ext>
            </a:extLst>
          </p:cNvPr>
          <p:cNvSpPr>
            <a:spLocks noGrp="1"/>
          </p:cNvSpPr>
          <p:nvPr>
            <p:ph type="body" sz="quarter" idx="35"/>
          </p:nvPr>
        </p:nvSpPr>
        <p:spPr>
          <a:xfrm>
            <a:off x="436980" y="4460782"/>
            <a:ext cx="6230073" cy="2336341"/>
          </a:xfrm>
          <a:prstGeom prst="rect">
            <a:avLst/>
          </a:prstGeom>
        </p:spPr>
        <p:txBody>
          <a:bodyPr numCol="1"/>
          <a:lstStyle/>
          <a:p>
            <a:pPr algn="ctr">
              <a:lnSpc>
                <a:spcPct val="100000"/>
              </a:lnSpc>
            </a:pPr>
            <a:r>
              <a:rPr lang="en-US" sz="2400" b="1" dirty="0">
                <a:solidFill>
                  <a:schemeClr val="bg1"/>
                </a:solidFill>
              </a:rPr>
              <a:t>Immersive Experience </a:t>
            </a:r>
          </a:p>
          <a:p>
            <a:pPr algn="ctr">
              <a:lnSpc>
                <a:spcPct val="100000"/>
              </a:lnSpc>
            </a:pPr>
            <a:r>
              <a:rPr lang="en-US" sz="2400" b="1" dirty="0">
                <a:solidFill>
                  <a:schemeClr val="bg1"/>
                </a:solidFill>
              </a:rPr>
              <a:t>Sherlock Holmes, UK</a:t>
            </a:r>
          </a:p>
        </p:txBody>
      </p:sp>
      <p:sp>
        <p:nvSpPr>
          <p:cNvPr id="10" name="Rectangle 9">
            <a:extLst>
              <a:ext uri="{FF2B5EF4-FFF2-40B4-BE49-F238E27FC236}">
                <a16:creationId xmlns:a16="http://schemas.microsoft.com/office/drawing/2014/main" id="{AAEE83BD-CCE6-359A-30B9-FEBCDB1147EB}"/>
              </a:ext>
            </a:extLst>
          </p:cNvPr>
          <p:cNvSpPr/>
          <p:nvPr/>
        </p:nvSpPr>
        <p:spPr>
          <a:xfrm>
            <a:off x="334238" y="4404793"/>
            <a:ext cx="6845968" cy="13175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19" name="TextBox 18">
            <a:extLst>
              <a:ext uri="{FF2B5EF4-FFF2-40B4-BE49-F238E27FC236}">
                <a16:creationId xmlns:a16="http://schemas.microsoft.com/office/drawing/2014/main" id="{8DCC107E-ABC8-FE03-1EE8-4D53CBEA5930}"/>
              </a:ext>
            </a:extLst>
          </p:cNvPr>
          <p:cNvSpPr txBox="1"/>
          <p:nvPr/>
        </p:nvSpPr>
        <p:spPr>
          <a:xfrm>
            <a:off x="898049" y="9808481"/>
            <a:ext cx="5169569" cy="646331"/>
          </a:xfrm>
          <a:prstGeom prst="rect">
            <a:avLst/>
          </a:prstGeom>
          <a:noFill/>
        </p:spPr>
        <p:txBody>
          <a:bodyPr wrap="square">
            <a:spAutoFit/>
          </a:bodyPr>
          <a:lstStyle/>
          <a:p>
            <a:pPr algn="ctr"/>
            <a:r>
              <a:rPr lang="en-IE" dirty="0">
                <a:hlinkClick r:id="rId2"/>
              </a:rPr>
              <a:t>https://www.sherlockescaperooms.com/escape-rooms/sherlock-the-official-live-game</a:t>
            </a:r>
            <a:r>
              <a:rPr lang="en-IE" dirty="0"/>
              <a:t> </a:t>
            </a:r>
          </a:p>
        </p:txBody>
      </p:sp>
      <p:sp>
        <p:nvSpPr>
          <p:cNvPr id="2" name="Rectangle 1">
            <a:extLst>
              <a:ext uri="{FF2B5EF4-FFF2-40B4-BE49-F238E27FC236}">
                <a16:creationId xmlns:a16="http://schemas.microsoft.com/office/drawing/2014/main" id="{9913730B-CF3F-2512-E2B2-9B181BD03FC9}"/>
              </a:ext>
            </a:extLst>
          </p:cNvPr>
          <p:cNvSpPr/>
          <p:nvPr/>
        </p:nvSpPr>
        <p:spPr>
          <a:xfrm>
            <a:off x="382197" y="215413"/>
            <a:ext cx="6845968" cy="3887499"/>
          </a:xfrm>
          <a:prstGeom prst="rect">
            <a:avLst/>
          </a:prstGeom>
          <a:solidFill>
            <a:schemeClr val="bg1"/>
          </a:solidFill>
          <a:ln w="5715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3" name="TextBox 2">
            <a:extLst>
              <a:ext uri="{FF2B5EF4-FFF2-40B4-BE49-F238E27FC236}">
                <a16:creationId xmlns:a16="http://schemas.microsoft.com/office/drawing/2014/main" id="{AEA1297C-65DD-98CE-F457-80E805688832}"/>
              </a:ext>
            </a:extLst>
          </p:cNvPr>
          <p:cNvSpPr txBox="1"/>
          <p:nvPr/>
        </p:nvSpPr>
        <p:spPr>
          <a:xfrm>
            <a:off x="771817" y="387020"/>
            <a:ext cx="6176294" cy="3693319"/>
          </a:xfrm>
          <a:prstGeom prst="rect">
            <a:avLst/>
          </a:prstGeom>
          <a:noFill/>
        </p:spPr>
        <p:txBody>
          <a:bodyPr wrap="square" rtlCol="0">
            <a:spAutoFit/>
          </a:bodyPr>
          <a:lstStyle/>
          <a:p>
            <a:pPr marL="285750" indent="-285750">
              <a:buFont typeface="Wingdings" panose="05000000000000000000" pitchFamily="2" charset="2"/>
              <a:buChar char="v"/>
            </a:pPr>
            <a:r>
              <a:rPr lang="en-US" sz="2000" b="1" dirty="0">
                <a:solidFill>
                  <a:schemeClr val="tx1">
                    <a:lumMod val="85000"/>
                    <a:lumOff val="15000"/>
                  </a:schemeClr>
                </a:solidFill>
              </a:rPr>
              <a:t>Are there any ethical sensitivities with our content or method?</a:t>
            </a:r>
          </a:p>
          <a:p>
            <a:br>
              <a:rPr lang="en-US" b="1" dirty="0">
                <a:solidFill>
                  <a:srgbClr val="C77362"/>
                </a:solidFill>
              </a:rPr>
            </a:br>
            <a:r>
              <a:rPr lang="en-US" sz="1600" dirty="0">
                <a:solidFill>
                  <a:schemeClr val="tx1">
                    <a:lumMod val="85000"/>
                    <a:lumOff val="15000"/>
                  </a:schemeClr>
                </a:solidFill>
              </a:rPr>
              <a:t>Think of cultural, historical, or social issues. Examples: depicting a religious figure or sacred site in AR – is that respectful? Using horror content in a public space – could it scare kids unexpectedly? Encouraging </a:t>
            </a:r>
            <a:r>
              <a:rPr lang="en-US" sz="1600" dirty="0" err="1">
                <a:solidFill>
                  <a:schemeClr val="tx1">
                    <a:lumMod val="85000"/>
                    <a:lumOff val="15000"/>
                  </a:schemeClr>
                </a:solidFill>
              </a:rPr>
              <a:t>behaviour</a:t>
            </a:r>
            <a:r>
              <a:rPr lang="en-US" sz="1600" dirty="0">
                <a:solidFill>
                  <a:schemeClr val="tx1">
                    <a:lumMod val="85000"/>
                    <a:lumOff val="15000"/>
                  </a:schemeClr>
                </a:solidFill>
              </a:rPr>
              <a:t> – like an AR treasure hunt that might lead people off safe paths or disturb wildlife – any safety or environmental concerns?</a:t>
            </a:r>
          </a:p>
          <a:p>
            <a:endParaRPr lang="en-US" sz="1600" dirty="0">
              <a:solidFill>
                <a:schemeClr val="tx1">
                  <a:lumMod val="85000"/>
                  <a:lumOff val="15000"/>
                </a:schemeClr>
              </a:solidFill>
            </a:endParaRPr>
          </a:p>
          <a:p>
            <a:r>
              <a:rPr lang="en-US" sz="1600" dirty="0">
                <a:solidFill>
                  <a:schemeClr val="tx1">
                    <a:lumMod val="85000"/>
                    <a:lumOff val="15000"/>
                  </a:schemeClr>
                </a:solidFill>
              </a:rPr>
              <a:t>Also, inclusion: are we considering differently-abled visitors – e.g. if VR, do we have an alternative for those who can’t wear headsets? This prompt is broad; brainstorm anything that could cause someone legitimate concern or harm, beyond the legal realm. List them and consider solutions or mitigations.</a:t>
            </a:r>
            <a:endParaRPr lang="en-IE" dirty="0">
              <a:solidFill>
                <a:schemeClr val="tx1">
                  <a:lumMod val="75000"/>
                  <a:lumOff val="25000"/>
                </a:schemeClr>
              </a:solidFill>
            </a:endParaRPr>
          </a:p>
        </p:txBody>
      </p:sp>
      <p:pic>
        <p:nvPicPr>
          <p:cNvPr id="8" name="Picture Placeholder 7">
            <a:hlinkClick r:id="rId2"/>
            <a:extLst>
              <a:ext uri="{FF2B5EF4-FFF2-40B4-BE49-F238E27FC236}">
                <a16:creationId xmlns:a16="http://schemas.microsoft.com/office/drawing/2014/main" id="{6FCC4666-BEC3-93B0-FDB6-807D6A8FBF8D}"/>
              </a:ext>
            </a:extLst>
          </p:cNvPr>
          <p:cNvPicPr>
            <a:picLocks noGrp="1" noChangeAspect="1"/>
          </p:cNvPicPr>
          <p:nvPr>
            <p:ph type="pic" sz="quarter" idx="13"/>
          </p:nvPr>
        </p:nvPicPr>
        <p:blipFill>
          <a:blip r:embed="rId3"/>
          <a:srcRect l="6285" r="6285"/>
          <a:stretch/>
        </p:blipFill>
        <p:spPr>
          <a:prstGeom prst="rect">
            <a:avLst/>
          </a:prstGeom>
          <a:solidFill>
            <a:prstClr val="white"/>
          </a:solidFill>
        </p:spPr>
      </p:pic>
      <p:sp>
        <p:nvSpPr>
          <p:cNvPr id="20" name="Freeform 31">
            <a:hlinkClick r:id="rId2"/>
            <a:extLst>
              <a:ext uri="{FF2B5EF4-FFF2-40B4-BE49-F238E27FC236}">
                <a16:creationId xmlns:a16="http://schemas.microsoft.com/office/drawing/2014/main" id="{536C3B7B-2BCF-CF17-1624-10D6BA91C88D}"/>
              </a:ext>
            </a:extLst>
          </p:cNvPr>
          <p:cNvSpPr/>
          <p:nvPr/>
        </p:nvSpPr>
        <p:spPr>
          <a:xfrm>
            <a:off x="5098606" y="5880522"/>
            <a:ext cx="1440000" cy="1440000"/>
          </a:xfrm>
          <a:custGeom>
            <a:avLst/>
            <a:gdLst>
              <a:gd name="connsiteX0" fmla="*/ 1938025 w 1938024"/>
              <a:gd name="connsiteY0" fmla="*/ 968477 h 1936954"/>
              <a:gd name="connsiteX1" fmla="*/ 969012 w 1938024"/>
              <a:gd name="connsiteY1" fmla="*/ 1936954 h 1936954"/>
              <a:gd name="connsiteX2" fmla="*/ 0 w 1938024"/>
              <a:gd name="connsiteY2" fmla="*/ 968477 h 1936954"/>
              <a:gd name="connsiteX3" fmla="*/ 969012 w 1938024"/>
              <a:gd name="connsiteY3" fmla="*/ 0 h 1936954"/>
              <a:gd name="connsiteX4" fmla="*/ 1938025 w 1938024"/>
              <a:gd name="connsiteY4" fmla="*/ 968477 h 1936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024" h="1936954">
                <a:moveTo>
                  <a:pt x="1938025" y="968477"/>
                </a:moveTo>
                <a:cubicBezTo>
                  <a:pt x="1938025" y="1503352"/>
                  <a:pt x="1504183" y="1936954"/>
                  <a:pt x="969012" y="1936954"/>
                </a:cubicBezTo>
                <a:cubicBezTo>
                  <a:pt x="433842" y="1936954"/>
                  <a:pt x="0" y="1503352"/>
                  <a:pt x="0" y="968477"/>
                </a:cubicBezTo>
                <a:cubicBezTo>
                  <a:pt x="0" y="433602"/>
                  <a:pt x="433842" y="0"/>
                  <a:pt x="969012" y="0"/>
                </a:cubicBezTo>
                <a:cubicBezTo>
                  <a:pt x="1504183" y="0"/>
                  <a:pt x="1938025" y="433602"/>
                  <a:pt x="1938025" y="968477"/>
                </a:cubicBezTo>
                <a:close/>
              </a:path>
            </a:pathLst>
          </a:custGeom>
          <a:solidFill>
            <a:srgbClr val="C77362"/>
          </a:solidFill>
          <a:ln w="11065" cap="flat">
            <a:noFill/>
            <a:prstDash val="solid"/>
            <a:miter/>
          </a:ln>
        </p:spPr>
        <p:txBody>
          <a:bodyPr rtlCol="0" anchor="ctr"/>
          <a:lstStyle/>
          <a:p>
            <a:pPr algn="ctr"/>
            <a:r>
              <a:rPr lang="en-IE" sz="2000" dirty="0">
                <a:solidFill>
                  <a:schemeClr val="bg1"/>
                </a:solidFill>
              </a:rPr>
              <a:t>Click to Watch Video</a:t>
            </a:r>
            <a:endParaRPr lang="en-US" sz="2000" dirty="0">
              <a:solidFill>
                <a:schemeClr val="bg1"/>
              </a:solidFill>
            </a:endParaRPr>
          </a:p>
        </p:txBody>
      </p:sp>
    </p:spTree>
    <p:extLst>
      <p:ext uri="{BB962C8B-B14F-4D97-AF65-F5344CB8AC3E}">
        <p14:creationId xmlns:p14="http://schemas.microsoft.com/office/powerpoint/2010/main" val="27262470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FB6800F-B613-0BB8-95F8-6B159ACBB78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666" b="666"/>
          <a:stretch>
            <a:fillRect/>
          </a:stretch>
        </p:blipFill>
        <p:spPr>
          <a:custGeom>
            <a:avLst/>
            <a:gdLst>
              <a:gd name="connsiteX0" fmla="*/ 0 w 10896612"/>
              <a:gd name="connsiteY0" fmla="*/ 0 h 15709232"/>
              <a:gd name="connsiteX1" fmla="*/ 10896612 w 10896612"/>
              <a:gd name="connsiteY1" fmla="*/ 0 h 15709232"/>
              <a:gd name="connsiteX2" fmla="*/ 10896612 w 10896612"/>
              <a:gd name="connsiteY2" fmla="*/ 15709232 h 15709232"/>
              <a:gd name="connsiteX3" fmla="*/ 0 w 10896612"/>
              <a:gd name="connsiteY3" fmla="*/ 15709232 h 15709232"/>
            </a:gdLst>
            <a:ahLst/>
            <a:cxnLst>
              <a:cxn ang="0">
                <a:pos x="connsiteX0" y="connsiteY0"/>
              </a:cxn>
              <a:cxn ang="0">
                <a:pos x="connsiteX1" y="connsiteY1"/>
              </a:cxn>
              <a:cxn ang="0">
                <a:pos x="connsiteX2" y="connsiteY2"/>
              </a:cxn>
              <a:cxn ang="0">
                <a:pos x="connsiteX3" y="connsiteY3"/>
              </a:cxn>
            </a:cxnLst>
            <a:rect l="l" t="t" r="r" b="b"/>
            <a:pathLst>
              <a:path w="10896612" h="15709232">
                <a:moveTo>
                  <a:pt x="0" y="0"/>
                </a:moveTo>
                <a:lnTo>
                  <a:pt x="10896612" y="0"/>
                </a:lnTo>
                <a:lnTo>
                  <a:pt x="10896612" y="15709232"/>
                </a:lnTo>
                <a:lnTo>
                  <a:pt x="0" y="15709232"/>
                </a:lnTo>
                <a:close/>
              </a:path>
            </a:pathLst>
          </a:custGeom>
          <a:solidFill>
            <a:prstClr val="white">
              <a:lumMod val="75000"/>
            </a:prstClr>
          </a:solidFill>
        </p:spPr>
      </p:pic>
      <p:sp>
        <p:nvSpPr>
          <p:cNvPr id="3" name="Slide Number Placeholder 2">
            <a:extLst>
              <a:ext uri="{FF2B5EF4-FFF2-40B4-BE49-F238E27FC236}">
                <a16:creationId xmlns:a16="http://schemas.microsoft.com/office/drawing/2014/main" id="{05E38E6D-A6C8-D1C1-8B00-5F00FE091CF4}"/>
              </a:ext>
            </a:extLst>
          </p:cNvPr>
          <p:cNvSpPr>
            <a:spLocks noGrp="1"/>
          </p:cNvSpPr>
          <p:nvPr>
            <p:ph type="sldNum" sz="quarter" idx="4"/>
          </p:nvPr>
        </p:nvSpPr>
        <p:spPr/>
        <p:txBody>
          <a:bodyPr/>
          <a:lstStyle/>
          <a:p>
            <a:fld id="{9C527BFA-2C0E-4CEC-B6A5-913A56FEF4B4}" type="slidenum">
              <a:rPr lang="fr-CA" smtClean="0"/>
              <a:pPr/>
              <a:t>54</a:t>
            </a:fld>
            <a:endParaRPr lang="fr-CA" dirty="0"/>
          </a:p>
        </p:txBody>
      </p:sp>
      <p:sp>
        <p:nvSpPr>
          <p:cNvPr id="4" name="Text Placeholder 3">
            <a:extLst>
              <a:ext uri="{FF2B5EF4-FFF2-40B4-BE49-F238E27FC236}">
                <a16:creationId xmlns:a16="http://schemas.microsoft.com/office/drawing/2014/main" id="{B145E0EB-F77F-CE92-D3DD-628B3DFB589A}"/>
              </a:ext>
            </a:extLst>
          </p:cNvPr>
          <p:cNvSpPr>
            <a:spLocks noGrp="1"/>
          </p:cNvSpPr>
          <p:nvPr>
            <p:ph type="body" sz="quarter" idx="13"/>
          </p:nvPr>
        </p:nvSpPr>
        <p:spPr/>
        <p:txBody>
          <a:bodyPr/>
          <a:lstStyle/>
          <a:p>
            <a:endParaRPr lang="en-IE"/>
          </a:p>
        </p:txBody>
      </p:sp>
      <p:sp>
        <p:nvSpPr>
          <p:cNvPr id="5" name="Text Placeholder 4">
            <a:extLst>
              <a:ext uri="{FF2B5EF4-FFF2-40B4-BE49-F238E27FC236}">
                <a16:creationId xmlns:a16="http://schemas.microsoft.com/office/drawing/2014/main" id="{AF0367F5-2CEC-A9D4-3E62-C5AAA7218BE8}"/>
              </a:ext>
            </a:extLst>
          </p:cNvPr>
          <p:cNvSpPr>
            <a:spLocks noGrp="1"/>
          </p:cNvSpPr>
          <p:nvPr>
            <p:ph type="body" sz="quarter" idx="14"/>
          </p:nvPr>
        </p:nvSpPr>
        <p:spPr/>
        <p:txBody>
          <a:bodyPr/>
          <a:lstStyle/>
          <a:p>
            <a:endParaRPr lang="en-IE"/>
          </a:p>
        </p:txBody>
      </p:sp>
    </p:spTree>
    <p:extLst>
      <p:ext uri="{BB962C8B-B14F-4D97-AF65-F5344CB8AC3E}">
        <p14:creationId xmlns:p14="http://schemas.microsoft.com/office/powerpoint/2010/main" val="41368784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434C-5A5A-75CE-D6D9-5BE65C1C07F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7859C71-6CDE-26AD-1BEF-C2F5D9671763}"/>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5A63306E-6700-3859-94CB-D9536FC58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0A1294BC-899E-D570-DF5A-239274E250B8}"/>
              </a:ext>
            </a:extLst>
          </p:cNvPr>
          <p:cNvPicPr>
            <a:picLocks noChangeAspect="1"/>
          </p:cNvPicPr>
          <p:nvPr/>
        </p:nvPicPr>
        <p:blipFill>
          <a:blip>
            <a:extLst>
              <a:ext uri="{96DAC541-7B7A-43D3-8B79-37D633B846F1}">
                <asvg:svgBlip xmlns:asvg="http://schemas.microsoft.com/office/drawing/2016/SVG/main" r:embed="rId4"/>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844E04A1-0141-507C-F978-4A2523C95199}"/>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DCB8F1F1-EEFE-73F4-072A-53ADC32FBF77}"/>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6C72D6C8-72EC-B701-E699-222B34C4BD0B}"/>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AC0181F3-E144-58E7-BE1E-BA7C4A9498D8}"/>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91AD2962-C059-2CA9-3216-3BCAC8635DB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40FC168A-CD34-FD37-A86C-87BE53F26E3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CEB04818-9288-EC36-35AC-C1FF08B75D7E}"/>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35AB9225-F18F-1737-F8D9-79354525AEF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4A8E113C-A74B-8555-3895-96A4FE8DF89B}"/>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0969B60F-194F-C5B6-59F2-468697965208}"/>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A3D158B7-8130-3EB6-DF19-E017A9665DF8}"/>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ADCCFE54-A68E-AE4D-ECEE-4A4D60666349}"/>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A2451383-3341-3804-8D74-719D41BD8487}"/>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02A3ABF4-769A-B15D-D8D7-0761DD064DB5}"/>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7F8D4BB8-7074-97A4-37B0-87B44C16277E}"/>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11E686EE-02C2-A777-F162-8702ACBADE5F}"/>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331B1CDE-CDEE-AF9F-3645-BF12C18393DA}"/>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424AFF0-4C3D-49FD-B29F-E0EF5AC297AD}"/>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541553B2-0618-67A9-41CF-B3D8263EC776}"/>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3150169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978B9F7D-ED99-48F1-9326-0D5B7A12D0C7}"/>
</file>

<file path=customXml/itemProps2.xml><?xml version="1.0" encoding="utf-8"?>
<ds:datastoreItem xmlns:ds="http://schemas.openxmlformats.org/officeDocument/2006/customXml" ds:itemID="{E49C1583-C7E1-49A4-BFA4-5BEF1FAB78D3}"/>
</file>

<file path=customXml/itemProps3.xml><?xml version="1.0" encoding="utf-8"?>
<ds:datastoreItem xmlns:ds="http://schemas.openxmlformats.org/officeDocument/2006/customXml" ds:itemID="{62013312-1E4B-4C2A-8E2B-D4B448CCF977}"/>
</file>

<file path=docProps/app.xml><?xml version="1.0" encoding="utf-8"?>
<Properties xmlns="http://schemas.openxmlformats.org/officeDocument/2006/extended-properties" xmlns:vt="http://schemas.openxmlformats.org/officeDocument/2006/docPropsVTypes">
  <Template/>
  <TotalTime>12760</TotalTime>
  <Words>10792</Words>
  <Application>Microsoft Office PowerPoint</Application>
  <PresentationFormat>Custom</PresentationFormat>
  <Paragraphs>959</Paragraphs>
  <Slides>55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334</cp:revision>
  <dcterms:created xsi:type="dcterms:W3CDTF">2018-08-04T19:06:08Z</dcterms:created>
  <dcterms:modified xsi:type="dcterms:W3CDTF">2026-03-19T14:02:35Z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