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23"/>
  </p:notesMasterIdLst>
  <p:sldIdLst>
    <p:sldId id="1597" r:id="rId2"/>
    <p:sldId id="773" r:id="rId3"/>
    <p:sldId id="4531" r:id="rId4"/>
    <p:sldId id="1578" r:id="rId5"/>
    <p:sldId id="4532" r:id="rId6"/>
    <p:sldId id="780" r:id="rId7"/>
    <p:sldId id="1570" r:id="rId8"/>
    <p:sldId id="4533" r:id="rId9"/>
    <p:sldId id="1585" r:id="rId10"/>
    <p:sldId id="779" r:id="rId11"/>
    <p:sldId id="1579" r:id="rId12"/>
    <p:sldId id="778" r:id="rId13"/>
    <p:sldId id="1587" r:id="rId14"/>
    <p:sldId id="1589" r:id="rId15"/>
    <p:sldId id="1588" r:id="rId16"/>
    <p:sldId id="1583" r:id="rId17"/>
    <p:sldId id="1584" r:id="rId18"/>
    <p:sldId id="1581" r:id="rId19"/>
    <p:sldId id="787" r:id="rId20"/>
    <p:sldId id="788" r:id="rId21"/>
    <p:sldId id="728" r:id="rId2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3705E"/>
    <a:srgbClr val="C77362"/>
    <a:srgbClr val="469395"/>
    <a:srgbClr val="F3E1DD"/>
    <a:srgbClr val="75504C"/>
    <a:srgbClr val="BF8146"/>
    <a:srgbClr val="B5B285"/>
    <a:srgbClr val="C8D6CD"/>
    <a:srgbClr val="DFDECB"/>
    <a:srgbClr val="ECD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8" autoAdjust="0"/>
    <p:restoredTop sz="94660"/>
  </p:normalViewPr>
  <p:slideViewPr>
    <p:cSldViewPr snapToGrid="0">
      <p:cViewPr varScale="1">
        <p:scale>
          <a:sx n="69" d="100"/>
          <a:sy n="69" d="100"/>
        </p:scale>
        <p:origin x="2862" y="90"/>
      </p:cViewPr>
      <p:guideLst/>
    </p:cSldViewPr>
  </p:slideViewPr>
  <p:notesTextViewPr>
    <p:cViewPr>
      <p:scale>
        <a:sx n="1" d="1"/>
        <a:sy n="1" d="1"/>
      </p:scale>
      <p:origin x="0" y="0"/>
    </p:cViewPr>
  </p:notesTextViewPr>
  <p:sorterViewPr>
    <p:cViewPr>
      <p:scale>
        <a:sx n="102" d="100"/>
        <a:sy n="102" d="100"/>
      </p:scale>
      <p:origin x="0" y="-445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714D-DA5F-D945-986B-CF1F10B94F8D}" type="datetimeFigureOut">
              <a:rPr lang="en-US" smtClean="0"/>
              <a:t>3/6/2026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ADD19-3DCE-A64C-91F3-29A99EAE3FB4}" type="slidenum">
              <a:rPr lang="en-US" smtClean="0"/>
              <a:t>‹#›</a:t>
            </a:fld>
            <a:endParaRPr lang="en-US"/>
          </a:p>
        </p:txBody>
      </p:sp>
    </p:spTree>
    <p:extLst>
      <p:ext uri="{BB962C8B-B14F-4D97-AF65-F5344CB8AC3E}">
        <p14:creationId xmlns:p14="http://schemas.microsoft.com/office/powerpoint/2010/main" val="244829012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1AFBAA-4303-4D9F-BB6B-5F5E6AC0FC2C}"/>
              </a:ext>
            </a:extLst>
          </p:cNvPr>
          <p:cNvSpPr>
            <a:spLocks noGrp="1"/>
          </p:cNvSpPr>
          <p:nvPr>
            <p:ph type="pic" sz="quarter" idx="10"/>
          </p:nvPr>
        </p:nvSpPr>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grpSp>
        <p:nvGrpSpPr>
          <p:cNvPr id="3" name="Graphic 95">
            <a:extLst>
              <a:ext uri="{FF2B5EF4-FFF2-40B4-BE49-F238E27FC236}">
                <a16:creationId xmlns:a16="http://schemas.microsoft.com/office/drawing/2014/main" id="{90ED387D-A34F-98E1-0AB1-BFB33A0C736E}"/>
              </a:ext>
            </a:extLst>
          </p:cNvPr>
          <p:cNvGrpSpPr/>
          <p:nvPr userDrawn="1"/>
        </p:nvGrpSpPr>
        <p:grpSpPr>
          <a:xfrm>
            <a:off x="588317" y="9279532"/>
            <a:ext cx="1663513" cy="457550"/>
            <a:chOff x="584588" y="9078286"/>
            <a:chExt cx="1509109" cy="423922"/>
          </a:xfrm>
          <a:solidFill>
            <a:srgbClr val="000000"/>
          </a:solidFill>
        </p:grpSpPr>
        <p:sp>
          <p:nvSpPr>
            <p:cNvPr id="4" name="Freeform 3">
              <a:extLst>
                <a:ext uri="{FF2B5EF4-FFF2-40B4-BE49-F238E27FC236}">
                  <a16:creationId xmlns:a16="http://schemas.microsoft.com/office/drawing/2014/main" id="{9952D5B5-2DF7-334B-FEBA-0A3A1ED979A8}"/>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6" name="Freeform 5">
              <a:extLst>
                <a:ext uri="{FF2B5EF4-FFF2-40B4-BE49-F238E27FC236}">
                  <a16:creationId xmlns:a16="http://schemas.microsoft.com/office/drawing/2014/main" id="{7DD04E0E-14E9-0FA9-2145-789BCF112980}"/>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7" name="Text Placeholder 23">
            <a:extLst>
              <a:ext uri="{FF2B5EF4-FFF2-40B4-BE49-F238E27FC236}">
                <a16:creationId xmlns:a16="http://schemas.microsoft.com/office/drawing/2014/main" id="{6FF665F4-CEF1-BBD0-14CA-2B4693E4DE58}"/>
              </a:ext>
            </a:extLst>
          </p:cNvPr>
          <p:cNvSpPr>
            <a:spLocks noGrp="1"/>
          </p:cNvSpPr>
          <p:nvPr>
            <p:ph type="body" sz="quarter" idx="17" hasCustomPrompt="1"/>
          </p:nvPr>
        </p:nvSpPr>
        <p:spPr>
          <a:xfrm>
            <a:off x="637182" y="9321911"/>
            <a:ext cx="1356749"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2022 – 2024</a:t>
            </a:r>
          </a:p>
          <a:p>
            <a:pPr lvl="0"/>
            <a:r>
              <a:rPr lang="en-US" dirty="0"/>
              <a:t>Document Name</a:t>
            </a:r>
          </a:p>
        </p:txBody>
      </p:sp>
      <p:sp>
        <p:nvSpPr>
          <p:cNvPr id="8" name="Text Placeholder 23">
            <a:extLst>
              <a:ext uri="{FF2B5EF4-FFF2-40B4-BE49-F238E27FC236}">
                <a16:creationId xmlns:a16="http://schemas.microsoft.com/office/drawing/2014/main" id="{934E23A7-6DEF-24B4-F5D9-55CE1F66B5CC}"/>
              </a:ext>
            </a:extLst>
          </p:cNvPr>
          <p:cNvSpPr>
            <a:spLocks noGrp="1"/>
          </p:cNvSpPr>
          <p:nvPr>
            <p:ph type="body" sz="quarter" idx="18" hasCustomPrompt="1"/>
          </p:nvPr>
        </p:nvSpPr>
        <p:spPr>
          <a:xfrm>
            <a:off x="2361497" y="9314863"/>
            <a:ext cx="1961781"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4323278" y="2776888"/>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WELCOME TO </a:t>
            </a:r>
          </a:p>
        </p:txBody>
      </p:sp>
      <p:sp>
        <p:nvSpPr>
          <p:cNvPr id="11" name="Text Placeholder 32">
            <a:extLst>
              <a:ext uri="{FF2B5EF4-FFF2-40B4-BE49-F238E27FC236}">
                <a16:creationId xmlns:a16="http://schemas.microsoft.com/office/drawing/2014/main" id="{B698F2EA-875A-2B7E-C0C5-CE3DF36C9783}"/>
              </a:ext>
            </a:extLst>
          </p:cNvPr>
          <p:cNvSpPr>
            <a:spLocks noGrp="1"/>
          </p:cNvSpPr>
          <p:nvPr>
            <p:ph type="body" sz="quarter" idx="62" hasCustomPrompt="1"/>
          </p:nvPr>
        </p:nvSpPr>
        <p:spPr>
          <a:xfrm>
            <a:off x="3947532" y="3579429"/>
            <a:ext cx="3276967" cy="671785"/>
          </a:xfrm>
          <a:prstGeom prst="rect">
            <a:avLst/>
          </a:prstGeom>
          <a:solidFill>
            <a:srgbClr val="C77362"/>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UPLIFT PROJECT</a:t>
            </a:r>
          </a:p>
        </p:txBody>
      </p:sp>
      <p:grpSp>
        <p:nvGrpSpPr>
          <p:cNvPr id="2" name="Group 1">
            <a:extLst>
              <a:ext uri="{FF2B5EF4-FFF2-40B4-BE49-F238E27FC236}">
                <a16:creationId xmlns:a16="http://schemas.microsoft.com/office/drawing/2014/main" id="{5CFD3486-B8C8-0838-E402-699600021B8B}"/>
              </a:ext>
            </a:extLst>
          </p:cNvPr>
          <p:cNvGrpSpPr/>
          <p:nvPr userDrawn="1"/>
        </p:nvGrpSpPr>
        <p:grpSpPr>
          <a:xfrm>
            <a:off x="633169" y="10006041"/>
            <a:ext cx="5719051" cy="323165"/>
            <a:chOff x="1019777" y="10033697"/>
            <a:chExt cx="5719051" cy="323165"/>
          </a:xfrm>
        </p:grpSpPr>
        <p:pic>
          <p:nvPicPr>
            <p:cNvPr id="9" name="Grafik 63">
              <a:extLst>
                <a:ext uri="{FF2B5EF4-FFF2-40B4-BE49-F238E27FC236}">
                  <a16:creationId xmlns:a16="http://schemas.microsoft.com/office/drawing/2014/main" id="{25D1BE3A-69FA-5403-A81E-82F32F49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a:extLst>
                <a:ext uri="{FF2B5EF4-FFF2-40B4-BE49-F238E27FC236}">
                  <a16:creationId xmlns:a16="http://schemas.microsoft.com/office/drawing/2014/main" id="{42E11729-6D3F-5665-7E98-CFEE5CF63E91}"/>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DF1EBDE4-59A6-B13B-0408-ECE73C98CCAE}"/>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descr="Co-funded by the European Union logo in png for web usage">
              <a:extLst>
                <a:ext uri="{FF2B5EF4-FFF2-40B4-BE49-F238E27FC236}">
                  <a16:creationId xmlns:a16="http://schemas.microsoft.com/office/drawing/2014/main" id="{9FDF330D-1CD9-1E4C-7D59-A4ABCDF8C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42931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Text Placeholder 32">
            <a:extLst>
              <a:ext uri="{FF2B5EF4-FFF2-40B4-BE49-F238E27FC236}">
                <a16:creationId xmlns:a16="http://schemas.microsoft.com/office/drawing/2014/main" id="{874B745E-E465-E55A-24FD-75E445992D69}"/>
              </a:ext>
            </a:extLst>
          </p:cNvPr>
          <p:cNvSpPr>
            <a:spLocks noGrp="1"/>
          </p:cNvSpPr>
          <p:nvPr>
            <p:ph type="body" sz="quarter" idx="11" hasCustomPrompt="1"/>
          </p:nvPr>
        </p:nvSpPr>
        <p:spPr>
          <a:xfrm>
            <a:off x="2499998" y="3895066"/>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43" name="Text Placeholder 32">
            <a:extLst>
              <a:ext uri="{FF2B5EF4-FFF2-40B4-BE49-F238E27FC236}">
                <a16:creationId xmlns:a16="http://schemas.microsoft.com/office/drawing/2014/main" id="{99BE6DBA-74D8-FD17-8EA0-857C962D3B90}"/>
              </a:ext>
            </a:extLst>
          </p:cNvPr>
          <p:cNvSpPr>
            <a:spLocks noGrp="1"/>
          </p:cNvSpPr>
          <p:nvPr>
            <p:ph type="body" sz="quarter" idx="49" hasCustomPrompt="1"/>
          </p:nvPr>
        </p:nvSpPr>
        <p:spPr>
          <a:xfrm>
            <a:off x="3202954" y="3895066"/>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4" name="Text Placeholder 32">
            <a:extLst>
              <a:ext uri="{FF2B5EF4-FFF2-40B4-BE49-F238E27FC236}">
                <a16:creationId xmlns:a16="http://schemas.microsoft.com/office/drawing/2014/main" id="{489160D1-8608-98B1-E826-5AD34D356687}"/>
              </a:ext>
            </a:extLst>
          </p:cNvPr>
          <p:cNvSpPr>
            <a:spLocks noGrp="1"/>
          </p:cNvSpPr>
          <p:nvPr>
            <p:ph type="body" sz="quarter" idx="13" hasCustomPrompt="1"/>
          </p:nvPr>
        </p:nvSpPr>
        <p:spPr>
          <a:xfrm>
            <a:off x="2499998" y="4370308"/>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45" name="Text Placeholder 32">
            <a:extLst>
              <a:ext uri="{FF2B5EF4-FFF2-40B4-BE49-F238E27FC236}">
                <a16:creationId xmlns:a16="http://schemas.microsoft.com/office/drawing/2014/main" id="{C4F9306C-A8A3-06FC-27D8-44D4E4D31D3A}"/>
              </a:ext>
            </a:extLst>
          </p:cNvPr>
          <p:cNvSpPr>
            <a:spLocks noGrp="1"/>
          </p:cNvSpPr>
          <p:nvPr>
            <p:ph type="body" sz="quarter" idx="14" hasCustomPrompt="1"/>
          </p:nvPr>
        </p:nvSpPr>
        <p:spPr>
          <a:xfrm>
            <a:off x="3202954" y="4370434"/>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6" name="Text Placeholder 32">
            <a:extLst>
              <a:ext uri="{FF2B5EF4-FFF2-40B4-BE49-F238E27FC236}">
                <a16:creationId xmlns:a16="http://schemas.microsoft.com/office/drawing/2014/main" id="{4F1BB1E9-1B82-2944-260D-5AC8098E2318}"/>
              </a:ext>
            </a:extLst>
          </p:cNvPr>
          <p:cNvSpPr>
            <a:spLocks noGrp="1"/>
          </p:cNvSpPr>
          <p:nvPr>
            <p:ph type="body" sz="quarter" idx="15" hasCustomPrompt="1"/>
          </p:nvPr>
        </p:nvSpPr>
        <p:spPr>
          <a:xfrm>
            <a:off x="2499998" y="4871442"/>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47" name="Text Placeholder 32">
            <a:extLst>
              <a:ext uri="{FF2B5EF4-FFF2-40B4-BE49-F238E27FC236}">
                <a16:creationId xmlns:a16="http://schemas.microsoft.com/office/drawing/2014/main" id="{4E252824-A8C2-80BC-F634-2E8DCE28E329}"/>
              </a:ext>
            </a:extLst>
          </p:cNvPr>
          <p:cNvSpPr>
            <a:spLocks noGrp="1"/>
          </p:cNvSpPr>
          <p:nvPr>
            <p:ph type="body" sz="quarter" idx="19" hasCustomPrompt="1"/>
          </p:nvPr>
        </p:nvSpPr>
        <p:spPr>
          <a:xfrm>
            <a:off x="3202954" y="4871442"/>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8" name="Text Placeholder 32">
            <a:extLst>
              <a:ext uri="{FF2B5EF4-FFF2-40B4-BE49-F238E27FC236}">
                <a16:creationId xmlns:a16="http://schemas.microsoft.com/office/drawing/2014/main" id="{F5A26C3F-7DB5-BE99-FF16-86E0A55C0384}"/>
              </a:ext>
            </a:extLst>
          </p:cNvPr>
          <p:cNvSpPr>
            <a:spLocks noGrp="1"/>
          </p:cNvSpPr>
          <p:nvPr>
            <p:ph type="body" sz="quarter" idx="17" hasCustomPrompt="1"/>
          </p:nvPr>
        </p:nvSpPr>
        <p:spPr>
          <a:xfrm>
            <a:off x="2499998" y="537239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49" name="Text Placeholder 32">
            <a:extLst>
              <a:ext uri="{FF2B5EF4-FFF2-40B4-BE49-F238E27FC236}">
                <a16:creationId xmlns:a16="http://schemas.microsoft.com/office/drawing/2014/main" id="{4395EF7A-D50D-3B70-AD88-28199E69FAEF}"/>
              </a:ext>
            </a:extLst>
          </p:cNvPr>
          <p:cNvSpPr>
            <a:spLocks noGrp="1"/>
          </p:cNvSpPr>
          <p:nvPr>
            <p:ph type="body" sz="quarter" idx="20" hasCustomPrompt="1"/>
          </p:nvPr>
        </p:nvSpPr>
        <p:spPr>
          <a:xfrm>
            <a:off x="3202954" y="537239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0" name="Text Placeholder 32">
            <a:extLst>
              <a:ext uri="{FF2B5EF4-FFF2-40B4-BE49-F238E27FC236}">
                <a16:creationId xmlns:a16="http://schemas.microsoft.com/office/drawing/2014/main" id="{344C3522-27AE-69DB-BC0B-B3C85153F42C}"/>
              </a:ext>
            </a:extLst>
          </p:cNvPr>
          <p:cNvSpPr>
            <a:spLocks noGrp="1"/>
          </p:cNvSpPr>
          <p:nvPr>
            <p:ph type="body" sz="quarter" idx="21" hasCustomPrompt="1"/>
          </p:nvPr>
        </p:nvSpPr>
        <p:spPr>
          <a:xfrm>
            <a:off x="2499998" y="587418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51" name="Text Placeholder 32">
            <a:extLst>
              <a:ext uri="{FF2B5EF4-FFF2-40B4-BE49-F238E27FC236}">
                <a16:creationId xmlns:a16="http://schemas.microsoft.com/office/drawing/2014/main" id="{415BDFF0-005D-8FFD-0074-FD90BFB9FDE5}"/>
              </a:ext>
            </a:extLst>
          </p:cNvPr>
          <p:cNvSpPr>
            <a:spLocks noGrp="1"/>
          </p:cNvSpPr>
          <p:nvPr>
            <p:ph type="body" sz="quarter" idx="22" hasCustomPrompt="1"/>
          </p:nvPr>
        </p:nvSpPr>
        <p:spPr>
          <a:xfrm>
            <a:off x="3202954" y="587418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2" name="Text Placeholder 32">
            <a:extLst>
              <a:ext uri="{FF2B5EF4-FFF2-40B4-BE49-F238E27FC236}">
                <a16:creationId xmlns:a16="http://schemas.microsoft.com/office/drawing/2014/main" id="{F84E2C03-575E-BC6C-AA38-1C1675AC09F6}"/>
              </a:ext>
            </a:extLst>
          </p:cNvPr>
          <p:cNvSpPr>
            <a:spLocks noGrp="1"/>
          </p:cNvSpPr>
          <p:nvPr>
            <p:ph type="body" sz="quarter" idx="51" hasCustomPrompt="1"/>
          </p:nvPr>
        </p:nvSpPr>
        <p:spPr>
          <a:xfrm>
            <a:off x="2509638" y="6403383"/>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53" name="Text Placeholder 32">
            <a:extLst>
              <a:ext uri="{FF2B5EF4-FFF2-40B4-BE49-F238E27FC236}">
                <a16:creationId xmlns:a16="http://schemas.microsoft.com/office/drawing/2014/main" id="{C049732C-1B1C-7D50-70D9-8CB75FD0B38A}"/>
              </a:ext>
            </a:extLst>
          </p:cNvPr>
          <p:cNvSpPr>
            <a:spLocks noGrp="1"/>
          </p:cNvSpPr>
          <p:nvPr>
            <p:ph type="body" sz="quarter" idx="52" hasCustomPrompt="1"/>
          </p:nvPr>
        </p:nvSpPr>
        <p:spPr>
          <a:xfrm>
            <a:off x="3212594" y="6403383"/>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4" name="Text Placeholder 32">
            <a:extLst>
              <a:ext uri="{FF2B5EF4-FFF2-40B4-BE49-F238E27FC236}">
                <a16:creationId xmlns:a16="http://schemas.microsoft.com/office/drawing/2014/main" id="{413CB9AD-DE9C-E481-310D-0B11E9FF3A84}"/>
              </a:ext>
            </a:extLst>
          </p:cNvPr>
          <p:cNvSpPr>
            <a:spLocks noGrp="1"/>
          </p:cNvSpPr>
          <p:nvPr>
            <p:ph type="body" sz="quarter" idx="53" hasCustomPrompt="1"/>
          </p:nvPr>
        </p:nvSpPr>
        <p:spPr>
          <a:xfrm>
            <a:off x="2509638" y="6893615"/>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55" name="Text Placeholder 32">
            <a:extLst>
              <a:ext uri="{FF2B5EF4-FFF2-40B4-BE49-F238E27FC236}">
                <a16:creationId xmlns:a16="http://schemas.microsoft.com/office/drawing/2014/main" id="{2123C9CD-0432-A0BB-F764-B87978538AFD}"/>
              </a:ext>
            </a:extLst>
          </p:cNvPr>
          <p:cNvSpPr>
            <a:spLocks noGrp="1"/>
          </p:cNvSpPr>
          <p:nvPr>
            <p:ph type="body" sz="quarter" idx="54" hasCustomPrompt="1"/>
          </p:nvPr>
        </p:nvSpPr>
        <p:spPr>
          <a:xfrm>
            <a:off x="3212594" y="6893615"/>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grpSp>
        <p:nvGrpSpPr>
          <p:cNvPr id="59" name="Group 58">
            <a:extLst>
              <a:ext uri="{FF2B5EF4-FFF2-40B4-BE49-F238E27FC236}">
                <a16:creationId xmlns:a16="http://schemas.microsoft.com/office/drawing/2014/main" id="{DBDA5ED1-C481-7888-D808-D0360CFD391F}"/>
              </a:ext>
            </a:extLst>
          </p:cNvPr>
          <p:cNvGrpSpPr/>
          <p:nvPr userDrawn="1"/>
        </p:nvGrpSpPr>
        <p:grpSpPr>
          <a:xfrm>
            <a:off x="2348081" y="4270026"/>
            <a:ext cx="4752000" cy="1485188"/>
            <a:chOff x="1265109" y="2728756"/>
            <a:chExt cx="4752000" cy="1525304"/>
          </a:xfrm>
          <a:solidFill>
            <a:srgbClr val="C77362"/>
          </a:solidFill>
        </p:grpSpPr>
        <p:sp>
          <p:nvSpPr>
            <p:cNvPr id="60" name="Rectangle 59">
              <a:extLst>
                <a:ext uri="{FF2B5EF4-FFF2-40B4-BE49-F238E27FC236}">
                  <a16:creationId xmlns:a16="http://schemas.microsoft.com/office/drawing/2014/main" id="{9C24EED5-314E-9902-A684-6B4797C4E883}"/>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1" name="Rectangle 60">
              <a:extLst>
                <a:ext uri="{FF2B5EF4-FFF2-40B4-BE49-F238E27FC236}">
                  <a16:creationId xmlns:a16="http://schemas.microsoft.com/office/drawing/2014/main" id="{C6D6FE50-8789-E4B0-30AD-E9F27EB62FEA}"/>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2" name="Rectangle 61">
              <a:extLst>
                <a:ext uri="{FF2B5EF4-FFF2-40B4-BE49-F238E27FC236}">
                  <a16:creationId xmlns:a16="http://schemas.microsoft.com/office/drawing/2014/main" id="{8EE7ED54-EC0A-4B50-1BBA-34A6D042D6F2}"/>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3" name="Rectangle 62">
              <a:extLst>
                <a:ext uri="{FF2B5EF4-FFF2-40B4-BE49-F238E27FC236}">
                  <a16:creationId xmlns:a16="http://schemas.microsoft.com/office/drawing/2014/main" id="{129D6F7A-FA9F-54C6-DB37-8D04AF545114}"/>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grpSp>
        <p:nvGrpSpPr>
          <p:cNvPr id="64" name="Group 63">
            <a:extLst>
              <a:ext uri="{FF2B5EF4-FFF2-40B4-BE49-F238E27FC236}">
                <a16:creationId xmlns:a16="http://schemas.microsoft.com/office/drawing/2014/main" id="{68AC095C-DC5B-15CA-8AC9-957F0F1CDB33}"/>
              </a:ext>
            </a:extLst>
          </p:cNvPr>
          <p:cNvGrpSpPr/>
          <p:nvPr userDrawn="1"/>
        </p:nvGrpSpPr>
        <p:grpSpPr>
          <a:xfrm>
            <a:off x="2348081" y="6267389"/>
            <a:ext cx="4752000" cy="536225"/>
            <a:chOff x="1265109" y="3229991"/>
            <a:chExt cx="4752000" cy="522816"/>
          </a:xfrm>
          <a:solidFill>
            <a:srgbClr val="C77362"/>
          </a:solidFill>
        </p:grpSpPr>
        <p:sp>
          <p:nvSpPr>
            <p:cNvPr id="65" name="Rectangle 64">
              <a:extLst>
                <a:ext uri="{FF2B5EF4-FFF2-40B4-BE49-F238E27FC236}">
                  <a16:creationId xmlns:a16="http://schemas.microsoft.com/office/drawing/2014/main" id="{4A2013B3-EE14-9AF1-8710-80D825F8680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6" name="Rectangle 65">
              <a:extLst>
                <a:ext uri="{FF2B5EF4-FFF2-40B4-BE49-F238E27FC236}">
                  <a16:creationId xmlns:a16="http://schemas.microsoft.com/office/drawing/2014/main" id="{AAAAD304-B76C-1B67-5082-770DFC31F647}"/>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sp>
        <p:nvSpPr>
          <p:cNvPr id="69" name="Picture Placeholder 3">
            <a:extLst>
              <a:ext uri="{FF2B5EF4-FFF2-40B4-BE49-F238E27FC236}">
                <a16:creationId xmlns:a16="http://schemas.microsoft.com/office/drawing/2014/main" id="{860F7078-43C2-94CF-1B4B-6F38E140DA2C}"/>
              </a:ext>
            </a:extLst>
          </p:cNvPr>
          <p:cNvSpPr>
            <a:spLocks noGrp="1"/>
          </p:cNvSpPr>
          <p:nvPr>
            <p:ph type="pic" sz="quarter" idx="10"/>
          </p:nvPr>
        </p:nvSpPr>
        <p:spPr>
          <a:xfrm>
            <a:off x="0" y="0"/>
            <a:ext cx="2135229" cy="10691813"/>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72" name="Slide Number Placeholder 5">
            <a:extLst>
              <a:ext uri="{FF2B5EF4-FFF2-40B4-BE49-F238E27FC236}">
                <a16:creationId xmlns:a16="http://schemas.microsoft.com/office/drawing/2014/main" id="{252F2D19-21F3-EB16-E7DC-8D555492A6A0}"/>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
        <p:nvSpPr>
          <p:cNvPr id="3" name="Text Placeholder 32">
            <a:extLst>
              <a:ext uri="{FF2B5EF4-FFF2-40B4-BE49-F238E27FC236}">
                <a16:creationId xmlns:a16="http://schemas.microsoft.com/office/drawing/2014/main" id="{3F2AE4E2-BB49-E62C-A10F-0F356DD88282}"/>
              </a:ext>
            </a:extLst>
          </p:cNvPr>
          <p:cNvSpPr>
            <a:spLocks noGrp="1"/>
          </p:cNvSpPr>
          <p:nvPr>
            <p:ph type="body" sz="quarter" idx="62" hasCustomPrompt="1"/>
          </p:nvPr>
        </p:nvSpPr>
        <p:spPr>
          <a:xfrm>
            <a:off x="1661532" y="1706024"/>
            <a:ext cx="383601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TABLE OF CONTENTS</a:t>
            </a:r>
          </a:p>
        </p:txBody>
      </p:sp>
    </p:spTree>
    <p:extLst>
      <p:ext uri="{BB962C8B-B14F-4D97-AF65-F5344CB8AC3E}">
        <p14:creationId xmlns:p14="http://schemas.microsoft.com/office/powerpoint/2010/main" val="158217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9" name="Text Placeholder 32">
            <a:extLst>
              <a:ext uri="{FF2B5EF4-FFF2-40B4-BE49-F238E27FC236}">
                <a16:creationId xmlns:a16="http://schemas.microsoft.com/office/drawing/2014/main" id="{31525F55-02E2-A312-CD29-CD243983A8A3}"/>
              </a:ext>
            </a:extLst>
          </p:cNvPr>
          <p:cNvSpPr>
            <a:spLocks noGrp="1"/>
          </p:cNvSpPr>
          <p:nvPr>
            <p:ph type="body" sz="quarter" idx="61" hasCustomPrompt="1"/>
          </p:nvPr>
        </p:nvSpPr>
        <p:spPr>
          <a:xfrm>
            <a:off x="-9335" y="644872"/>
            <a:ext cx="3483429" cy="586086"/>
          </a:xfrm>
          <a:prstGeom prst="rect">
            <a:avLst/>
          </a:prstGeom>
          <a:solidFill>
            <a:srgbClr val="B5B285"/>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0" name="Text Placeholder 32">
            <a:extLst>
              <a:ext uri="{FF2B5EF4-FFF2-40B4-BE49-F238E27FC236}">
                <a16:creationId xmlns:a16="http://schemas.microsoft.com/office/drawing/2014/main" id="{4F04F06D-B272-96F8-031F-52C872E68336}"/>
              </a:ext>
            </a:extLst>
          </p:cNvPr>
          <p:cNvSpPr>
            <a:spLocks noGrp="1"/>
          </p:cNvSpPr>
          <p:nvPr>
            <p:ph type="body" sz="quarter" idx="64" hasCustomPrompt="1"/>
          </p:nvPr>
        </p:nvSpPr>
        <p:spPr>
          <a:xfrm>
            <a:off x="697281" y="1599143"/>
            <a:ext cx="6076734" cy="7187048"/>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Slide Number Placeholder 5">
            <a:extLst>
              <a:ext uri="{FF2B5EF4-FFF2-40B4-BE49-F238E27FC236}">
                <a16:creationId xmlns:a16="http://schemas.microsoft.com/office/drawing/2014/main" id="{D79302BB-23AB-122E-8237-D45A0F86560D}"/>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250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4"/>
            <a:ext cx="7559675" cy="6438123"/>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40153" y="7029417"/>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7025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election 0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6EDCFF-FBBF-4ED3-9461-9DE41ACEF489}"/>
              </a:ext>
            </a:extLst>
          </p:cNvPr>
          <p:cNvSpPr>
            <a:spLocks noGrp="1"/>
          </p:cNvSpPr>
          <p:nvPr>
            <p:ph type="pic" sz="quarter" idx="15"/>
          </p:nvPr>
        </p:nvSpPr>
        <p:spPr>
          <a:xfrm>
            <a:off x="3951841" y="6257647"/>
            <a:ext cx="2830872" cy="3671043"/>
          </a:xfrm>
          <a:custGeom>
            <a:avLst/>
            <a:gdLst>
              <a:gd name="connsiteX0" fmla="*/ 0 w 5136231"/>
              <a:gd name="connsiteY0" fmla="*/ 0 h 6802466"/>
              <a:gd name="connsiteX1" fmla="*/ 5136231 w 5136231"/>
              <a:gd name="connsiteY1" fmla="*/ 0 h 6802466"/>
              <a:gd name="connsiteX2" fmla="*/ 5136231 w 5136231"/>
              <a:gd name="connsiteY2" fmla="*/ 6802466 h 6802466"/>
              <a:gd name="connsiteX3" fmla="*/ 0 w 5136231"/>
              <a:gd name="connsiteY3" fmla="*/ 6802466 h 6802466"/>
            </a:gdLst>
            <a:ahLst/>
            <a:cxnLst>
              <a:cxn ang="0">
                <a:pos x="connsiteX0" y="connsiteY0"/>
              </a:cxn>
              <a:cxn ang="0">
                <a:pos x="connsiteX1" y="connsiteY1"/>
              </a:cxn>
              <a:cxn ang="0">
                <a:pos x="connsiteX2" y="connsiteY2"/>
              </a:cxn>
              <a:cxn ang="0">
                <a:pos x="connsiteX3" y="connsiteY3"/>
              </a:cxn>
            </a:cxnLst>
            <a:rect l="l" t="t" r="r" b="b"/>
            <a:pathLst>
              <a:path w="5136231" h="6802466">
                <a:moveTo>
                  <a:pt x="0" y="0"/>
                </a:moveTo>
                <a:lnTo>
                  <a:pt x="5136231" y="0"/>
                </a:lnTo>
                <a:lnTo>
                  <a:pt x="5136231" y="6802466"/>
                </a:lnTo>
                <a:lnTo>
                  <a:pt x="0" y="6802466"/>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5" name="Picture Placeholder 14">
            <a:extLst>
              <a:ext uri="{FF2B5EF4-FFF2-40B4-BE49-F238E27FC236}">
                <a16:creationId xmlns:a16="http://schemas.microsoft.com/office/drawing/2014/main" id="{3A67D6CF-A0E3-4ED8-BDA4-887715914D66}"/>
              </a:ext>
            </a:extLst>
          </p:cNvPr>
          <p:cNvSpPr>
            <a:spLocks noGrp="1"/>
          </p:cNvSpPr>
          <p:nvPr>
            <p:ph type="pic" sz="quarter" idx="14"/>
          </p:nvPr>
        </p:nvSpPr>
        <p:spPr>
          <a:xfrm>
            <a:off x="806861" y="783662"/>
            <a:ext cx="2830872" cy="3650504"/>
          </a:xfrm>
          <a:custGeom>
            <a:avLst/>
            <a:gdLst>
              <a:gd name="connsiteX0" fmla="*/ 0 w 5136231"/>
              <a:gd name="connsiteY0" fmla="*/ 0 h 6764408"/>
              <a:gd name="connsiteX1" fmla="*/ 5136231 w 5136231"/>
              <a:gd name="connsiteY1" fmla="*/ 0 h 6764408"/>
              <a:gd name="connsiteX2" fmla="*/ 5136231 w 5136231"/>
              <a:gd name="connsiteY2" fmla="*/ 6764408 h 6764408"/>
              <a:gd name="connsiteX3" fmla="*/ 0 w 5136231"/>
              <a:gd name="connsiteY3" fmla="*/ 6764408 h 6764408"/>
            </a:gdLst>
            <a:ahLst/>
            <a:cxnLst>
              <a:cxn ang="0">
                <a:pos x="connsiteX0" y="connsiteY0"/>
              </a:cxn>
              <a:cxn ang="0">
                <a:pos x="connsiteX1" y="connsiteY1"/>
              </a:cxn>
              <a:cxn ang="0">
                <a:pos x="connsiteX2" y="connsiteY2"/>
              </a:cxn>
              <a:cxn ang="0">
                <a:pos x="connsiteX3" y="connsiteY3"/>
              </a:cxn>
            </a:cxnLst>
            <a:rect l="l" t="t" r="r" b="b"/>
            <a:pathLst>
              <a:path w="5136231" h="6764408">
                <a:moveTo>
                  <a:pt x="0" y="0"/>
                </a:moveTo>
                <a:lnTo>
                  <a:pt x="5136231" y="0"/>
                </a:lnTo>
                <a:lnTo>
                  <a:pt x="5136231" y="6764408"/>
                </a:lnTo>
                <a:lnTo>
                  <a:pt x="0" y="6764408"/>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2" name="Picture Placeholder 11">
            <a:extLst>
              <a:ext uri="{FF2B5EF4-FFF2-40B4-BE49-F238E27FC236}">
                <a16:creationId xmlns:a16="http://schemas.microsoft.com/office/drawing/2014/main" id="{34239E21-F0F4-4208-B695-5A3D3D7E26B4}"/>
              </a:ext>
            </a:extLst>
          </p:cNvPr>
          <p:cNvSpPr>
            <a:spLocks noGrp="1"/>
          </p:cNvSpPr>
          <p:nvPr>
            <p:ph type="pic" sz="quarter" idx="12"/>
          </p:nvPr>
        </p:nvSpPr>
        <p:spPr>
          <a:xfrm>
            <a:off x="3947744" y="783661"/>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3" name="Picture Placeholder 12">
            <a:extLst>
              <a:ext uri="{FF2B5EF4-FFF2-40B4-BE49-F238E27FC236}">
                <a16:creationId xmlns:a16="http://schemas.microsoft.com/office/drawing/2014/main" id="{DA8AA81D-9973-4D3A-9D3D-2085CAAEF921}"/>
              </a:ext>
            </a:extLst>
          </p:cNvPr>
          <p:cNvSpPr>
            <a:spLocks noGrp="1"/>
          </p:cNvSpPr>
          <p:nvPr>
            <p:ph type="pic" sz="quarter" idx="13"/>
          </p:nvPr>
        </p:nvSpPr>
        <p:spPr>
          <a:xfrm>
            <a:off x="806861" y="4697349"/>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6" name="Slide Number Placeholder 5">
            <a:extLst>
              <a:ext uri="{FF2B5EF4-FFF2-40B4-BE49-F238E27FC236}">
                <a16:creationId xmlns:a16="http://schemas.microsoft.com/office/drawing/2014/main" id="{2F253376-6C43-31A9-F723-C2B176AF3418}"/>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95310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5AB398F6-2E18-33BF-F8C8-6057DB5D3091}"/>
              </a:ext>
            </a:extLst>
          </p:cNvPr>
          <p:cNvSpPr/>
          <p:nvPr userDrawn="1"/>
        </p:nvSpPr>
        <p:spPr>
          <a:xfrm>
            <a:off x="6831076" y="9947419"/>
            <a:ext cx="543339" cy="53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icture Placeholder 7">
            <a:extLst>
              <a:ext uri="{FF2B5EF4-FFF2-40B4-BE49-F238E27FC236}">
                <a16:creationId xmlns:a16="http://schemas.microsoft.com/office/drawing/2014/main" id="{6F5A51CC-FF77-EFC2-9482-6375DD00E6F5}"/>
              </a:ext>
            </a:extLst>
          </p:cNvPr>
          <p:cNvSpPr>
            <a:spLocks noGrp="1"/>
          </p:cNvSpPr>
          <p:nvPr>
            <p:ph type="pic" sz="quarter" idx="16"/>
          </p:nvPr>
        </p:nvSpPr>
        <p:spPr>
          <a:xfrm>
            <a:off x="-1" y="1847657"/>
            <a:ext cx="7559675" cy="654666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5" name="Text Placeholder 32">
            <a:extLst>
              <a:ext uri="{FF2B5EF4-FFF2-40B4-BE49-F238E27FC236}">
                <a16:creationId xmlns:a16="http://schemas.microsoft.com/office/drawing/2014/main" id="{731D4D98-C6A6-1446-0C96-6FA8F2E586B3}"/>
              </a:ext>
            </a:extLst>
          </p:cNvPr>
          <p:cNvSpPr>
            <a:spLocks noGrp="1"/>
          </p:cNvSpPr>
          <p:nvPr>
            <p:ph type="body" sz="quarter" idx="61" hasCustomPrompt="1"/>
          </p:nvPr>
        </p:nvSpPr>
        <p:spPr>
          <a:xfrm>
            <a:off x="1442714" y="1516537"/>
            <a:ext cx="4594730" cy="671785"/>
          </a:xfrm>
          <a:prstGeom prst="rect">
            <a:avLst/>
          </a:prstGeom>
          <a:solidFill>
            <a:srgbClr val="C77362"/>
          </a:solidFill>
        </p:spPr>
        <p:txBody>
          <a:bodyPr anchor="ctr">
            <a:noAutofit/>
          </a:bodyPr>
          <a:lstStyle>
            <a:lvl1pPr marL="407988" indent="-20638"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err="1"/>
              <a:t>www.upliftproject.eu</a:t>
            </a:r>
            <a:endParaRPr lang="en-US" dirty="0"/>
          </a:p>
        </p:txBody>
      </p:sp>
      <p:grpSp>
        <p:nvGrpSpPr>
          <p:cNvPr id="4" name="Group 3">
            <a:extLst>
              <a:ext uri="{FF2B5EF4-FFF2-40B4-BE49-F238E27FC236}">
                <a16:creationId xmlns:a16="http://schemas.microsoft.com/office/drawing/2014/main" id="{AE550CBC-DEB7-0650-855C-DB6500C35CCB}"/>
              </a:ext>
            </a:extLst>
          </p:cNvPr>
          <p:cNvGrpSpPr/>
          <p:nvPr userDrawn="1"/>
        </p:nvGrpSpPr>
        <p:grpSpPr>
          <a:xfrm>
            <a:off x="633169" y="9895682"/>
            <a:ext cx="5719051" cy="323165"/>
            <a:chOff x="1019777" y="10033697"/>
            <a:chExt cx="5719051" cy="323165"/>
          </a:xfrm>
        </p:grpSpPr>
        <p:pic>
          <p:nvPicPr>
            <p:cNvPr id="5" name="Grafik 63">
              <a:extLst>
                <a:ext uri="{FF2B5EF4-FFF2-40B4-BE49-F238E27FC236}">
                  <a16:creationId xmlns:a16="http://schemas.microsoft.com/office/drawing/2014/main" id="{562140DF-CAC2-E3D7-0544-5F5A09160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a:extLst>
                <a:ext uri="{FF2B5EF4-FFF2-40B4-BE49-F238E27FC236}">
                  <a16:creationId xmlns:a16="http://schemas.microsoft.com/office/drawing/2014/main" id="{15CB5E60-063A-5E71-CC7B-BEA099E57706}"/>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10A9600-86ED-078E-6C57-14566B06AC88}"/>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8" name="Picture 7" descr="Co-funded by the European Union logo in png for web usage">
              <a:extLst>
                <a:ext uri="{FF2B5EF4-FFF2-40B4-BE49-F238E27FC236}">
                  <a16:creationId xmlns:a16="http://schemas.microsoft.com/office/drawing/2014/main" id="{93CC2AB2-0BA8-7C91-E287-B678BFEC6B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1586178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21A75-3F54-FC58-7643-DE94CD44FA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A1B145-76D0-5699-521C-965395A4A4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18435C-6755-268F-DE88-AFECCFA87C40}"/>
              </a:ext>
            </a:extLst>
          </p:cNvPr>
          <p:cNvSpPr>
            <a:spLocks noGrp="1"/>
          </p:cNvSpPr>
          <p:nvPr>
            <p:ph type="dt" sz="half" idx="10"/>
          </p:nvPr>
        </p:nvSpPr>
        <p:spPr/>
        <p:txBody>
          <a:bodyPr/>
          <a:lstStyle/>
          <a:p>
            <a:fld id="{06CE6B55-1E18-8041-A7F6-AFFF23E1E8DA}" type="datetimeFigureOut">
              <a:rPr lang="en-US" smtClean="0"/>
              <a:t>3/6/2026</a:t>
            </a:fld>
            <a:endParaRPr lang="en-US"/>
          </a:p>
        </p:txBody>
      </p:sp>
      <p:sp>
        <p:nvSpPr>
          <p:cNvPr id="5" name="Footer Placeholder 4">
            <a:extLst>
              <a:ext uri="{FF2B5EF4-FFF2-40B4-BE49-F238E27FC236}">
                <a16:creationId xmlns:a16="http://schemas.microsoft.com/office/drawing/2014/main" id="{9D0D1C68-D334-A9F0-DCAF-645145CF5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37AE50-B560-5942-6C8A-5A3B963F505F}"/>
              </a:ext>
            </a:extLst>
          </p:cNvPr>
          <p:cNvSpPr>
            <a:spLocks noGrp="1"/>
          </p:cNvSpPr>
          <p:nvPr>
            <p:ph type="sldNum" sz="quarter" idx="12"/>
          </p:nvPr>
        </p:nvSpPr>
        <p:spPr/>
        <p:txBody>
          <a:bodyPr/>
          <a:lstStyle/>
          <a:p>
            <a:fld id="{92308E5C-73AD-7A4E-AE64-5A67FF42D9A7}" type="slidenum">
              <a:rPr lang="en-US" smtClean="0"/>
              <a:t>‹#›</a:t>
            </a:fld>
            <a:endParaRPr lang="en-US"/>
          </a:p>
        </p:txBody>
      </p:sp>
    </p:spTree>
    <p:extLst>
      <p:ext uri="{BB962C8B-B14F-4D97-AF65-F5344CB8AC3E}">
        <p14:creationId xmlns:p14="http://schemas.microsoft.com/office/powerpoint/2010/main" val="1135100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Photo 0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96810D2-796F-4390-8E66-9692382239E1}"/>
              </a:ext>
            </a:extLst>
          </p:cNvPr>
          <p:cNvSpPr>
            <a:spLocks noGrp="1"/>
          </p:cNvSpPr>
          <p:nvPr>
            <p:ph type="pic" sz="quarter" idx="11"/>
          </p:nvPr>
        </p:nvSpPr>
        <p:spPr>
          <a:xfrm>
            <a:off x="639069" y="809845"/>
            <a:ext cx="3405246"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2">
            <a:extLst>
              <a:ext uri="{FF2B5EF4-FFF2-40B4-BE49-F238E27FC236}">
                <a16:creationId xmlns:a16="http://schemas.microsoft.com/office/drawing/2014/main" id="{27A2B8CD-E05A-9E38-C1EC-383D4F63DB97}"/>
              </a:ext>
            </a:extLst>
          </p:cNvPr>
          <p:cNvSpPr>
            <a:spLocks noGrp="1"/>
          </p:cNvSpPr>
          <p:nvPr>
            <p:ph type="body" sz="quarter" idx="64" hasCustomPrompt="1"/>
          </p:nvPr>
        </p:nvSpPr>
        <p:spPr>
          <a:xfrm>
            <a:off x="4470399" y="3026258"/>
            <a:ext cx="2303615" cy="6300622"/>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5" name="Text Placeholder 32">
            <a:extLst>
              <a:ext uri="{FF2B5EF4-FFF2-40B4-BE49-F238E27FC236}">
                <a16:creationId xmlns:a16="http://schemas.microsoft.com/office/drawing/2014/main" id="{1CF09A97-22C6-B2A7-4E59-F259992053CC}"/>
              </a:ext>
            </a:extLst>
          </p:cNvPr>
          <p:cNvSpPr>
            <a:spLocks noGrp="1"/>
          </p:cNvSpPr>
          <p:nvPr>
            <p:ph type="body" sz="quarter" idx="61" hasCustomPrompt="1"/>
          </p:nvPr>
        </p:nvSpPr>
        <p:spPr>
          <a:xfrm>
            <a:off x="3412986" y="1582159"/>
            <a:ext cx="2396800" cy="671785"/>
          </a:xfrm>
          <a:prstGeom prst="rect">
            <a:avLst/>
          </a:prstGeom>
          <a:solidFill>
            <a:srgbClr val="C77362"/>
          </a:solidFill>
        </p:spPr>
        <p:txBody>
          <a:bodyPr anchor="ctr">
            <a:noAutofit/>
          </a:bodyPr>
          <a:lstStyle>
            <a:lvl1pPr marL="222250" indent="-22225"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7" name="Slide Number Placeholder 5">
            <a:extLst>
              <a:ext uri="{FF2B5EF4-FFF2-40B4-BE49-F238E27FC236}">
                <a16:creationId xmlns:a16="http://schemas.microsoft.com/office/drawing/2014/main" id="{F4632C0E-CEDB-18F5-CE19-0B5B6AC9FBC4}"/>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24244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84AC23-6BF8-E6B4-D487-C4BD16C122E4}"/>
              </a:ext>
            </a:extLst>
          </p:cNvPr>
          <p:cNvSpPr/>
          <p:nvPr userDrawn="1"/>
        </p:nvSpPr>
        <p:spPr>
          <a:xfrm rot="16200000">
            <a:off x="6354768" y="9251580"/>
            <a:ext cx="1790875" cy="184666"/>
          </a:xfrm>
          <a:prstGeom prst="rect">
            <a:avLst/>
          </a:prstGeom>
        </p:spPr>
        <p:txBody>
          <a:bodyPr wrap="none">
            <a:spAutoFit/>
          </a:bodyPr>
          <a:lstStyle/>
          <a:p>
            <a:pPr algn="l"/>
            <a:r>
              <a:rPr lang="en-GB" sz="600" b="0" i="0" u="none" dirty="0">
                <a:solidFill>
                  <a:srgbClr val="75504C"/>
                </a:solidFill>
                <a:latin typeface="Calibri" panose="020F0502020204030204" pitchFamily="34" charset="0"/>
                <a:cs typeface="Calibri" panose="020F0502020204030204" pitchFamily="34" charset="0"/>
              </a:rPr>
              <a:t>Upskilling in Immersive Literature and Film Tourism</a:t>
            </a:r>
          </a:p>
        </p:txBody>
      </p:sp>
      <p:cxnSp>
        <p:nvCxnSpPr>
          <p:cNvPr id="9" name="Straight Connector 8">
            <a:extLst>
              <a:ext uri="{FF2B5EF4-FFF2-40B4-BE49-F238E27FC236}">
                <a16:creationId xmlns:a16="http://schemas.microsoft.com/office/drawing/2014/main" id="{054AB9C0-EC0F-F96E-2EC5-CBC9B0EFFC7D}"/>
              </a:ext>
            </a:extLst>
          </p:cNvPr>
          <p:cNvCxnSpPr>
            <a:cxnSpLocks/>
          </p:cNvCxnSpPr>
          <p:nvPr userDrawn="1"/>
        </p:nvCxnSpPr>
        <p:spPr>
          <a:xfrm flipH="1">
            <a:off x="7137829" y="10287941"/>
            <a:ext cx="216282" cy="0"/>
          </a:xfrm>
          <a:prstGeom prst="line">
            <a:avLst/>
          </a:prstGeom>
          <a:noFill/>
          <a:ln w="9525" cap="flat">
            <a:solidFill>
              <a:srgbClr val="628887"/>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5">
            <a:extLst>
              <a:ext uri="{FF2B5EF4-FFF2-40B4-BE49-F238E27FC236}">
                <a16:creationId xmlns:a16="http://schemas.microsoft.com/office/drawing/2014/main" id="{B0F910F1-DA75-CEC1-C093-8DD48D9274F3}"/>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7185866"/>
      </p:ext>
    </p:extLst>
  </p:cSld>
  <p:clrMap bg1="lt1" tx1="dk1" bg2="lt2" tx2="dk2" accent1="accent1" accent2="accent2" accent3="accent3" accent4="accent4" accent5="accent5" accent6="accent6" hlink="hlink" folHlink="folHlink"/>
  <p:sldLayoutIdLst>
    <p:sldLayoutId id="2147483787" r:id="rId1"/>
    <p:sldLayoutId id="2147483739" r:id="rId2"/>
    <p:sldLayoutId id="2147483809" r:id="rId3"/>
    <p:sldLayoutId id="2147483799" r:id="rId4"/>
    <p:sldLayoutId id="2147483810" r:id="rId5"/>
    <p:sldLayoutId id="2147483808" r:id="rId6"/>
    <p:sldLayoutId id="2147483812" r:id="rId7"/>
    <p:sldLayoutId id="2147483813" r:id="rId8"/>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Layout" Target="../slideLayouts/slideLayout8.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hyperlink" Target="https://www.failteireland.ie/FailteIreland/media/WebsiteStructure/Documents/Dublin/dublin-trails-toolkit-updated-2022.pdf" TargetMode="External"/><Relationship Id="rId3" Type="http://schemas.openxmlformats.org/officeDocument/2006/relationships/hyperlink" Target="https://www.smartsheet.com/content/brand-strategy-templates?srsltid=AfmBOoovwwg_chxJ8mXk8QpPvm212cK0CSj1rlgdypj43-JfqQqwWagL" TargetMode="External"/><Relationship Id="rId7" Type="http://schemas.openxmlformats.org/officeDocument/2006/relationships/hyperlink" Target="https://www.nngroup.com/articles/journey-mapping-101" TargetMode="External"/><Relationship Id="rId2" Type="http://schemas.openxmlformats.org/officeDocument/2006/relationships/hyperlink" Target="https://www.smartsheet.com/content/brand-style-guide-template?srsltid=AfmBOooJGpjiBxa8dCwhZ0MY5YafH_dlzy8TVPxvd3DSVUpcJZClEaj7" TargetMode="External"/><Relationship Id="rId1" Type="http://schemas.openxmlformats.org/officeDocument/2006/relationships/slideLayout" Target="../slideLayouts/slideLayout3.xml"/><Relationship Id="rId6" Type="http://schemas.openxmlformats.org/officeDocument/2006/relationships/hyperlink" Target="https://www.nngroup.com/articles/user-story-mapping" TargetMode="External"/><Relationship Id="rId11" Type="http://schemas.openxmlformats.org/officeDocument/2006/relationships/image" Target="../media/image10.png"/><Relationship Id="rId5" Type="http://schemas.openxmlformats.org/officeDocument/2006/relationships/hyperlink" Target="https://www.smartsheet.com/sites/default/files/2021-09/IC-Brand-Identity-Creative-Brief-11195_PDF.pdf?srsltid=AfmBOorj4Frtc-T3AC9mYjwLsSgaV-2dW03eRzIlGCdQz_myPAjbqrI0" TargetMode="External"/><Relationship Id="rId10" Type="http://schemas.openxmlformats.org/officeDocument/2006/relationships/hyperlink" Target="https://www.failteireland.ie/Regional-experience-brands/Dublin.aspx" TargetMode="External"/><Relationship Id="rId4" Type="http://schemas.openxmlformats.org/officeDocument/2006/relationships/hyperlink" Target="https://www.smartsheet.com/sites/default/files/2022-06/IC-Printable-Brand-Story-11212_PDF.pdf?srsltid=AfmBOoro8kpiUUR0_oRsMHXM9m4XxVLWvlcvIwjxDbpFW8aj73adRLZ9" TargetMode="External"/><Relationship Id="rId9" Type="http://schemas.openxmlformats.org/officeDocument/2006/relationships/hyperlink" Target="https://smartdublin.ie/smart-tourism-digital-trails-toolkit-and-tutorial-video/"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hyperlink" Target="https://arvr.google.com/cardboard/" TargetMode="External"/><Relationship Id="rId7" Type="http://schemas.openxmlformats.org/officeDocument/2006/relationships/image" Target="../media/image15.png"/><Relationship Id="rId2" Type="http://schemas.openxmlformats.org/officeDocument/2006/relationships/hyperlink" Target="https://www.youtube.com/360" TargetMode="Externa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hyperlink" Target="https://uplifttourism.eu/resources/immersive-tourism-insights-research-best-practic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hyperlink" Target="https://www.facebook.com/edinburghcityofliterature/" TargetMode="External"/><Relationship Id="rId13" Type="http://schemas.openxmlformats.org/officeDocument/2006/relationships/image" Target="../media/image23.jpg"/><Relationship Id="rId3" Type="http://schemas.openxmlformats.org/officeDocument/2006/relationships/hyperlink" Target="https://www.google.com/search?q=Robert+Louis+Stevenson&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RAF" TargetMode="External"/><Relationship Id="rId7" Type="http://schemas.openxmlformats.org/officeDocument/2006/relationships/hyperlink" Target="https://explore.echoes.xyz/collections/6fZ5zUfx1nFBDfYC" TargetMode="External"/><Relationship Id="rId12" Type="http://schemas.openxmlformats.org/officeDocument/2006/relationships/image" Target="../media/image22.jpeg"/><Relationship Id="rId2" Type="http://schemas.openxmlformats.org/officeDocument/2006/relationships/hyperlink" Target="https://www.google.com/search?q=Sir+Walter+Scott&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RAE" TargetMode="External"/><Relationship Id="rId1" Type="http://schemas.openxmlformats.org/officeDocument/2006/relationships/slideLayout" Target="../slideLayouts/slideLayout3.xml"/><Relationship Id="rId6" Type="http://schemas.openxmlformats.org/officeDocument/2006/relationships/hyperlink" Target="https://www.google.com/search?q=Inspector+Rebus%27s+haunts&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RAI" TargetMode="External"/><Relationship Id="rId11" Type="http://schemas.openxmlformats.org/officeDocument/2006/relationships/image" Target="../media/image21.png"/><Relationship Id="rId5" Type="http://schemas.openxmlformats.org/officeDocument/2006/relationships/hyperlink" Target="https://www.google.com/search?q=Jean+Brodie+Steps&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RAH" TargetMode="External"/><Relationship Id="rId10" Type="http://schemas.openxmlformats.org/officeDocument/2006/relationships/image" Target="../media/image20.png"/><Relationship Id="rId4" Type="http://schemas.openxmlformats.org/officeDocument/2006/relationships/hyperlink" Target="https://www.google.com/search?q=Ian+Rankin&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RAG" TargetMode="External"/><Relationship Id="rId9" Type="http://schemas.openxmlformats.org/officeDocument/2006/relationships/hyperlink" Target="https://www.independent.co.uk/news/uk/edinburgh-scottish-ian-rankin-terry-gilliam-literature-b2627800.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3.xml"/><Relationship Id="rId5" Type="http://schemas.openxmlformats.org/officeDocument/2006/relationships/image" Target="../media/image27.jpg"/><Relationship Id="rId4" Type="http://schemas.openxmlformats.org/officeDocument/2006/relationships/image" Target="../media/image26.jp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www.google.com/search?q=Inspector+Rebus&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xAE" TargetMode="External"/><Relationship Id="rId7" Type="http://schemas.openxmlformats.org/officeDocument/2006/relationships/hyperlink" Target="https://edinburgh.org/inspire/edinburgh-city-guides/literature/" TargetMode="External"/><Relationship Id="rId2" Type="http://schemas.openxmlformats.org/officeDocument/2006/relationships/hyperlink" Target="https://www.google.com/search?q=Jean+Brodie+Steps&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xAB" TargetMode="External"/><Relationship Id="rId1" Type="http://schemas.openxmlformats.org/officeDocument/2006/relationships/slideLayout" Target="../slideLayouts/slideLayout3.xml"/><Relationship Id="rId6" Type="http://schemas.openxmlformats.org/officeDocument/2006/relationships/hyperlink" Target="https://www.google.com/search?q=The+39+Steps&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xAJ" TargetMode="External"/><Relationship Id="rId5" Type="http://schemas.openxmlformats.org/officeDocument/2006/relationships/hyperlink" Target="https://www.google.com/search?q=Sir+Walter+Scott&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xAH" TargetMode="External"/><Relationship Id="rId4" Type="http://schemas.openxmlformats.org/officeDocument/2006/relationships/hyperlink" Target="https://www.google.com/search?q=Robert+Louis+Stevenson&amp;oq=edinburgh+fiction+footsteps+&amp;gs_lcrp=EgZjaHJvbWUyBggAEEUYOTIHCAEQIRigATIHCAIQIRigATIHCAMQIRifBdIBCDU4MDFqMGo3qAIAsAIA&amp;sourceid=chrome&amp;ie=UTF-8&amp;mstk=AUtExfCaWOrCl-Fmi3fJAe2jND3_r5obPIk2UOINR8_U-lVjeaPV7pHCLeVwBa8iKFsFYi2zNtdfezgG4WsZ00cOO57f1T_QnT-Obin3oEj-05IrXxKeX7uwWwgl0NUQVdEd7tn4NPbDQmVT3OEw8b-foI-qV-Ngt-F2Qre1kgAdkCLULrw&amp;csui=3&amp;ved=2ahUKEwi9wYTvw_6RAxWUdUEAHTOIJ9gQgK4QegQIAxA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6.xml"/><Relationship Id="rId5" Type="http://schemas.openxmlformats.org/officeDocument/2006/relationships/image" Target="../media/image6.sv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A7476-A0AE-C316-2E60-97307A4FBE57}"/>
            </a:ext>
          </a:extLst>
        </p:cNvPr>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DFAED9FE-EEEA-BC6A-3C6D-C4F4DBE9992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7" t="29137" r="-217" b="-26657"/>
          <a:stretch>
            <a:fillRect/>
          </a:stretch>
        </p:blipFill>
        <p:spPr>
          <a:xfrm>
            <a:off x="588317" y="656872"/>
            <a:ext cx="6432012" cy="8361004"/>
          </a:xfrm>
        </p:spPr>
      </p:pic>
      <p:sp>
        <p:nvSpPr>
          <p:cNvPr id="3" name="Text Placeholder 2">
            <a:extLst>
              <a:ext uri="{FF2B5EF4-FFF2-40B4-BE49-F238E27FC236}">
                <a16:creationId xmlns:a16="http://schemas.microsoft.com/office/drawing/2014/main" id="{96636B6A-123C-7F48-A931-98D253484623}"/>
              </a:ext>
            </a:extLst>
          </p:cNvPr>
          <p:cNvSpPr>
            <a:spLocks noGrp="1"/>
          </p:cNvSpPr>
          <p:nvPr>
            <p:ph type="body" sz="quarter" idx="17"/>
          </p:nvPr>
        </p:nvSpPr>
        <p:spPr>
          <a:xfrm>
            <a:off x="574972" y="9520975"/>
            <a:ext cx="1356749" cy="452459"/>
          </a:xfrm>
        </p:spPr>
        <p:txBody>
          <a:bodyPr/>
          <a:lstStyle/>
          <a:p>
            <a:r>
              <a:rPr lang="en-US" dirty="0"/>
              <a:t>January 2026</a:t>
            </a:r>
          </a:p>
          <a:p>
            <a:endParaRPr lang="en-US" dirty="0"/>
          </a:p>
        </p:txBody>
      </p:sp>
      <p:sp>
        <p:nvSpPr>
          <p:cNvPr id="4" name="Text Placeholder 3">
            <a:extLst>
              <a:ext uri="{FF2B5EF4-FFF2-40B4-BE49-F238E27FC236}">
                <a16:creationId xmlns:a16="http://schemas.microsoft.com/office/drawing/2014/main" id="{89160A56-F88E-0C26-B73C-BCA93B102C9C}"/>
              </a:ext>
            </a:extLst>
          </p:cNvPr>
          <p:cNvSpPr>
            <a:spLocks noGrp="1"/>
          </p:cNvSpPr>
          <p:nvPr>
            <p:ph type="body" sz="quarter" idx="18"/>
          </p:nvPr>
        </p:nvSpPr>
        <p:spPr>
          <a:xfrm>
            <a:off x="2234798" y="9479918"/>
            <a:ext cx="1412763" cy="258024"/>
          </a:xfrm>
        </p:spPr>
        <p:txBody>
          <a:bodyPr/>
          <a:lstStyle/>
          <a:p>
            <a:pPr lvl="0"/>
            <a:r>
              <a:rPr lang="en-US" dirty="0"/>
              <a:t>By </a:t>
            </a:r>
            <a:r>
              <a:rPr lang="en-US" dirty="0" err="1"/>
              <a:t>Feltech</a:t>
            </a:r>
            <a:r>
              <a:rPr lang="en-US" dirty="0"/>
              <a:t> Ireland</a:t>
            </a:r>
          </a:p>
          <a:p>
            <a:endParaRPr lang="en-US" dirty="0"/>
          </a:p>
        </p:txBody>
      </p:sp>
      <p:pic>
        <p:nvPicPr>
          <p:cNvPr id="87" name="Picture 86">
            <a:extLst>
              <a:ext uri="{FF2B5EF4-FFF2-40B4-BE49-F238E27FC236}">
                <a16:creationId xmlns:a16="http://schemas.microsoft.com/office/drawing/2014/main" id="{589F3B84-55B3-5CEA-4A9A-75F1EADEFB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242" y="852364"/>
            <a:ext cx="3324611" cy="991873"/>
          </a:xfrm>
          <a:prstGeom prst="rect">
            <a:avLst/>
          </a:prstGeom>
        </p:spPr>
      </p:pic>
      <p:sp>
        <p:nvSpPr>
          <p:cNvPr id="6" name="Rectangle 5">
            <a:extLst>
              <a:ext uri="{FF2B5EF4-FFF2-40B4-BE49-F238E27FC236}">
                <a16:creationId xmlns:a16="http://schemas.microsoft.com/office/drawing/2014/main" id="{4E1071A1-898B-34A9-BD8B-A49BF9364D69}"/>
              </a:ext>
            </a:extLst>
          </p:cNvPr>
          <p:cNvSpPr/>
          <p:nvPr/>
        </p:nvSpPr>
        <p:spPr>
          <a:xfrm>
            <a:off x="-476" y="5471268"/>
            <a:ext cx="7608646" cy="3617983"/>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2632DD92-98AE-5686-9DA2-25FE441D4C78}"/>
              </a:ext>
            </a:extLst>
          </p:cNvPr>
          <p:cNvPicPr>
            <a:picLocks noChangeAspect="1"/>
          </p:cNvPicPr>
          <p:nvPr/>
        </p:nvPicPr>
        <p:blipFill>
          <a:blip r:embed="rId4">
            <a:extLst>
              <a:ext uri="{96DAC541-7B7A-43D3-8B79-37D633B846F1}">
                <asvg:svgBlip xmlns:asvg="http://schemas.microsoft.com/office/drawing/2016/SVG/main" r:embed="rId5"/>
              </a:ext>
            </a:extLst>
          </a:blip>
          <a:srcRect l="40824" t="30945" r="35547" b="2882"/>
          <a:stretch/>
        </p:blipFill>
        <p:spPr>
          <a:xfrm rot="10800000">
            <a:off x="4928049" y="7582490"/>
            <a:ext cx="2687636" cy="3062168"/>
          </a:xfrm>
          <a:prstGeom prst="rect">
            <a:avLst/>
          </a:prstGeom>
        </p:spPr>
      </p:pic>
      <p:sp>
        <p:nvSpPr>
          <p:cNvPr id="8" name="Text Placeholder 16">
            <a:extLst>
              <a:ext uri="{FF2B5EF4-FFF2-40B4-BE49-F238E27FC236}">
                <a16:creationId xmlns:a16="http://schemas.microsoft.com/office/drawing/2014/main" id="{0FA38CE9-8481-978E-1B2F-377E9A230979}"/>
              </a:ext>
            </a:extLst>
          </p:cNvPr>
          <p:cNvSpPr txBox="1">
            <a:spLocks/>
          </p:cNvSpPr>
          <p:nvPr/>
        </p:nvSpPr>
        <p:spPr>
          <a:xfrm>
            <a:off x="4113124" y="6323401"/>
            <a:ext cx="2936729" cy="2729198"/>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1600" dirty="0"/>
              <a:t>Learn how to create immersive film and literary tourism through practical workshops and hands-on clinics.  </a:t>
            </a:r>
          </a:p>
          <a:p>
            <a:pPr algn="l">
              <a:lnSpc>
                <a:spcPct val="100000"/>
              </a:lnSpc>
            </a:pPr>
            <a:endParaRPr lang="en-US" sz="1600" b="0" dirty="0"/>
          </a:p>
          <a:p>
            <a:pPr algn="l">
              <a:lnSpc>
                <a:spcPct val="100000"/>
              </a:lnSpc>
            </a:pPr>
            <a:r>
              <a:rPr lang="en-US" sz="1600" b="0" dirty="0"/>
              <a:t>Together, we explore key priority areas, tackle real challenges, discuss solutions, and explore practical approaches you can apply in real contexts</a:t>
            </a:r>
            <a:r>
              <a:rPr lang="en-US" sz="1600" b="0" i="1" dirty="0"/>
              <a:t>.</a:t>
            </a:r>
          </a:p>
        </p:txBody>
      </p:sp>
      <p:sp>
        <p:nvSpPr>
          <p:cNvPr id="9" name="Text Placeholder 2">
            <a:extLst>
              <a:ext uri="{FF2B5EF4-FFF2-40B4-BE49-F238E27FC236}">
                <a16:creationId xmlns:a16="http://schemas.microsoft.com/office/drawing/2014/main" id="{9FE9AD6F-D2C4-5552-BA64-47225FA60AD0}"/>
              </a:ext>
            </a:extLst>
          </p:cNvPr>
          <p:cNvSpPr txBox="1">
            <a:spLocks/>
          </p:cNvSpPr>
          <p:nvPr/>
        </p:nvSpPr>
        <p:spPr>
          <a:xfrm>
            <a:off x="509822" y="5712975"/>
            <a:ext cx="6493626" cy="2431815"/>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3800" dirty="0"/>
              <a:t>Implementation Clinic 02</a:t>
            </a:r>
          </a:p>
          <a:p>
            <a:pPr algn="l">
              <a:lnSpc>
                <a:spcPct val="100000"/>
              </a:lnSpc>
            </a:pPr>
            <a:endParaRPr lang="en-US" sz="3800" dirty="0"/>
          </a:p>
        </p:txBody>
      </p:sp>
      <p:cxnSp>
        <p:nvCxnSpPr>
          <p:cNvPr id="11" name="Straight Connector 10">
            <a:extLst>
              <a:ext uri="{FF2B5EF4-FFF2-40B4-BE49-F238E27FC236}">
                <a16:creationId xmlns:a16="http://schemas.microsoft.com/office/drawing/2014/main" id="{C0C07F42-B90A-514D-BE5C-6FC9DEAC84B0}"/>
              </a:ext>
            </a:extLst>
          </p:cNvPr>
          <p:cNvCxnSpPr/>
          <p:nvPr/>
        </p:nvCxnSpPr>
        <p:spPr>
          <a:xfrm>
            <a:off x="3848577" y="6556454"/>
            <a:ext cx="0" cy="226309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 Placeholder 16">
            <a:extLst>
              <a:ext uri="{FF2B5EF4-FFF2-40B4-BE49-F238E27FC236}">
                <a16:creationId xmlns:a16="http://schemas.microsoft.com/office/drawing/2014/main" id="{CB2D78D6-1895-F2F9-732B-B5040897FD67}"/>
              </a:ext>
            </a:extLst>
          </p:cNvPr>
          <p:cNvSpPr>
            <a:spLocks noGrp="1"/>
          </p:cNvSpPr>
          <p:nvPr>
            <p:ph type="body" sz="quarter" idx="61"/>
          </p:nvPr>
        </p:nvSpPr>
        <p:spPr>
          <a:xfrm>
            <a:off x="250333" y="5094399"/>
            <a:ext cx="6164322" cy="643176"/>
          </a:xfrm>
          <a:solidFill>
            <a:srgbClr val="B5B285"/>
          </a:solidFill>
          <a:ln>
            <a:noFill/>
          </a:ln>
        </p:spPr>
        <p:txBody>
          <a:bodyPr/>
          <a:lstStyle/>
          <a:p>
            <a:pPr marL="19050"/>
            <a:r>
              <a:rPr lang="en-US" sz="3600" dirty="0"/>
              <a:t>  </a:t>
            </a:r>
            <a:r>
              <a:rPr lang="en-US" sz="3600" b="0" dirty="0"/>
              <a:t>into Immersive Experiences</a:t>
            </a:r>
          </a:p>
        </p:txBody>
      </p:sp>
      <p:sp>
        <p:nvSpPr>
          <p:cNvPr id="23" name="Text Placeholder 16">
            <a:extLst>
              <a:ext uri="{FF2B5EF4-FFF2-40B4-BE49-F238E27FC236}">
                <a16:creationId xmlns:a16="http://schemas.microsoft.com/office/drawing/2014/main" id="{8F3B447B-E3F8-7864-967C-C32F72B6B5C1}"/>
              </a:ext>
            </a:extLst>
          </p:cNvPr>
          <p:cNvSpPr txBox="1">
            <a:spLocks/>
          </p:cNvSpPr>
          <p:nvPr/>
        </p:nvSpPr>
        <p:spPr>
          <a:xfrm>
            <a:off x="250332" y="4379847"/>
            <a:ext cx="6649232" cy="643176"/>
          </a:xfrm>
          <a:prstGeom prst="rect">
            <a:avLst/>
          </a:prstGeom>
          <a:solidFill>
            <a:srgbClr val="B5B285"/>
          </a:solidFill>
          <a:ln>
            <a:noFill/>
          </a:ln>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r>
              <a:rPr lang="en-US" sz="3600" dirty="0"/>
              <a:t>  </a:t>
            </a:r>
            <a:r>
              <a:rPr lang="en-US" sz="3600" b="0" dirty="0"/>
              <a:t>Turning Film and Literary Tourism</a:t>
            </a:r>
          </a:p>
        </p:txBody>
      </p:sp>
      <p:sp>
        <p:nvSpPr>
          <p:cNvPr id="2" name="TextBox 1">
            <a:extLst>
              <a:ext uri="{FF2B5EF4-FFF2-40B4-BE49-F238E27FC236}">
                <a16:creationId xmlns:a16="http://schemas.microsoft.com/office/drawing/2014/main" id="{D35ECA62-5C03-7942-A566-BA3F349BEC30}"/>
              </a:ext>
            </a:extLst>
          </p:cNvPr>
          <p:cNvSpPr txBox="1"/>
          <p:nvPr/>
        </p:nvSpPr>
        <p:spPr>
          <a:xfrm>
            <a:off x="477393" y="6442576"/>
            <a:ext cx="3166068" cy="892552"/>
          </a:xfrm>
          <a:prstGeom prst="rect">
            <a:avLst/>
          </a:prstGeom>
          <a:noFill/>
        </p:spPr>
        <p:txBody>
          <a:bodyPr wrap="square" rtlCol="0">
            <a:spAutoFit/>
          </a:bodyPr>
          <a:lstStyle/>
          <a:p>
            <a:r>
              <a:rPr lang="en-US" sz="2600" i="1" dirty="0">
                <a:solidFill>
                  <a:schemeClr val="bg1"/>
                </a:solidFill>
                <a:latin typeface="Calibri" panose="020F0502020204030204" pitchFamily="34" charset="0"/>
                <a:ea typeface="Open Sans" panose="020B0606030504020204" pitchFamily="34" charset="0"/>
                <a:cs typeface="Calibri" panose="020F0502020204030204" pitchFamily="34" charset="0"/>
              </a:rPr>
              <a:t>Positioning, Branding</a:t>
            </a:r>
            <a:r>
              <a:rPr lang="en-US" sz="2600" i="1">
                <a:solidFill>
                  <a:schemeClr val="bg1"/>
                </a:solidFill>
                <a:latin typeface="Calibri" panose="020F0502020204030204" pitchFamily="34" charset="0"/>
                <a:ea typeface="Open Sans" panose="020B0606030504020204" pitchFamily="34" charset="0"/>
                <a:cs typeface="Calibri" panose="020F0502020204030204" pitchFamily="34" charset="0"/>
              </a:rPr>
              <a:t>, and Audience </a:t>
            </a:r>
            <a:r>
              <a:rPr lang="en-US" sz="2600" i="1" dirty="0">
                <a:solidFill>
                  <a:schemeClr val="bg1"/>
                </a:solidFill>
                <a:latin typeface="Calibri" panose="020F0502020204030204" pitchFamily="34" charset="0"/>
                <a:ea typeface="Open Sans" panose="020B0606030504020204" pitchFamily="34" charset="0"/>
                <a:cs typeface="Calibri" panose="020F0502020204030204" pitchFamily="34" charset="0"/>
              </a:rPr>
              <a:t>Goals</a:t>
            </a:r>
            <a:endParaRPr lang="en-IE" sz="2600" dirty="0"/>
          </a:p>
        </p:txBody>
      </p:sp>
    </p:spTree>
    <p:extLst>
      <p:ext uri="{BB962C8B-B14F-4D97-AF65-F5344CB8AC3E}">
        <p14:creationId xmlns:p14="http://schemas.microsoft.com/office/powerpoint/2010/main" val="4150776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E58F-C7A9-E589-77F3-668FBCEBC9CE}"/>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2F109CF-8BD8-DFCD-641F-ADE3D80C1AB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0822" r="10822"/>
          <a:stretch>
            <a:fillRect/>
          </a:stretch>
        </p:blipFill>
        <p:spPr/>
      </p:pic>
      <p:sp>
        <p:nvSpPr>
          <p:cNvPr id="8" name="Text Placeholder 7">
            <a:extLst>
              <a:ext uri="{FF2B5EF4-FFF2-40B4-BE49-F238E27FC236}">
                <a16:creationId xmlns:a16="http://schemas.microsoft.com/office/drawing/2014/main" id="{3580702E-7209-0063-43EC-2DF738728FF9}"/>
              </a:ext>
            </a:extLst>
          </p:cNvPr>
          <p:cNvSpPr>
            <a:spLocks noGrp="1"/>
          </p:cNvSpPr>
          <p:nvPr>
            <p:ph type="body" sz="quarter" idx="61"/>
          </p:nvPr>
        </p:nvSpPr>
        <p:spPr>
          <a:xfrm>
            <a:off x="1612232" y="653151"/>
            <a:ext cx="4255083" cy="1308048"/>
          </a:xfrm>
          <a:solidFill>
            <a:srgbClr val="B5B285"/>
          </a:solidFill>
        </p:spPr>
        <p:txBody>
          <a:bodyPr/>
          <a:lstStyle/>
          <a:p>
            <a:endParaRPr lang="en-US" sz="3200" dirty="0"/>
          </a:p>
          <a:p>
            <a:r>
              <a:rPr lang="en-US" sz="3200" b="0" dirty="0"/>
              <a:t>Bringing European Film &amp; Literature to Life</a:t>
            </a:r>
          </a:p>
          <a:p>
            <a:endParaRPr lang="en-IE" dirty="0"/>
          </a:p>
        </p:txBody>
      </p:sp>
      <p:sp>
        <p:nvSpPr>
          <p:cNvPr id="4" name="Slide Number Placeholder 3">
            <a:extLst>
              <a:ext uri="{FF2B5EF4-FFF2-40B4-BE49-F238E27FC236}">
                <a16:creationId xmlns:a16="http://schemas.microsoft.com/office/drawing/2014/main" id="{8D729E43-74BC-E660-5CA7-F6BDD586A26F}"/>
              </a:ext>
            </a:extLst>
          </p:cNvPr>
          <p:cNvSpPr>
            <a:spLocks noGrp="1"/>
          </p:cNvSpPr>
          <p:nvPr>
            <p:ph type="sldNum" sz="quarter" idx="4"/>
          </p:nvPr>
        </p:nvSpPr>
        <p:spPr/>
        <p:txBody>
          <a:bodyPr/>
          <a:lstStyle/>
          <a:p>
            <a:fld id="{48F63A3B-78C7-47BE-AE5E-E10140E04643}" type="slidenum">
              <a:rPr lang="en-US" smtClean="0"/>
              <a:pPr/>
              <a:t>2</a:t>
            </a:fld>
            <a:endParaRPr lang="en-US" dirty="0"/>
          </a:p>
        </p:txBody>
      </p:sp>
      <p:sp>
        <p:nvSpPr>
          <p:cNvPr id="50" name="Text Placeholder 49">
            <a:extLst>
              <a:ext uri="{FF2B5EF4-FFF2-40B4-BE49-F238E27FC236}">
                <a16:creationId xmlns:a16="http://schemas.microsoft.com/office/drawing/2014/main" id="{3CE5BD49-8581-DE0D-D0D2-96C2F0FDDDD2}"/>
              </a:ext>
            </a:extLst>
          </p:cNvPr>
          <p:cNvSpPr txBox="1">
            <a:spLocks noGrp="1"/>
          </p:cNvSpPr>
          <p:nvPr>
            <p:ph type="body" sz="quarter" idx="48"/>
          </p:nvPr>
        </p:nvSpPr>
        <p:spPr>
          <a:xfrm>
            <a:off x="304800" y="8040647"/>
            <a:ext cx="6785178" cy="2290948"/>
          </a:xfrm>
          <a:prstGeom prst="rect">
            <a:avLst/>
          </a:prstGeom>
          <a:noFill/>
        </p:spPr>
        <p:txBody>
          <a:bodyPr wrap="square">
            <a:spAutoFit/>
          </a:bodyPr>
          <a:lstStyle/>
          <a:p>
            <a:pPr>
              <a:lnSpc>
                <a:spcPct val="107000"/>
              </a:lnSpc>
              <a:spcAft>
                <a:spcPts val="800"/>
              </a:spcAft>
              <a:buNone/>
            </a:pPr>
            <a:r>
              <a:rPr lang="en-US"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This section helps you explore how immersive experiences can strengthen your positioning, clarify your brand, and better connect with your target audiences.</a:t>
            </a:r>
          </a:p>
          <a:p>
            <a:pPr>
              <a:lnSpc>
                <a:spcPct val="107000"/>
              </a:lnSpc>
              <a:spcAft>
                <a:spcPts val="800"/>
              </a:spcAft>
              <a:buNone/>
            </a:pP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Use the questions and prompts as conversation starters — for personal reflection, team discussions, or group workshops. There are no right or wrong answers. The purpose is to examine how immersive ideas could support your brand story, resonate with the audiences you want to attract, and feel authentic to your place and values.</a:t>
            </a:r>
            <a:endParaRPr lang="en-IE"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9307040F-27E1-32E5-BE7D-032F1A8C73C9}"/>
              </a:ext>
            </a:extLst>
          </p:cNvPr>
          <p:cNvSpPr/>
          <p:nvPr/>
        </p:nvSpPr>
        <p:spPr>
          <a:xfrm>
            <a:off x="1355010" y="6595424"/>
            <a:ext cx="4800600" cy="1308048"/>
          </a:xfrm>
          <a:prstGeom prst="rect">
            <a:avLst/>
          </a:prstGeom>
          <a:solidFill>
            <a:srgbClr val="5370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 Placeholder 5">
            <a:extLst>
              <a:ext uri="{FF2B5EF4-FFF2-40B4-BE49-F238E27FC236}">
                <a16:creationId xmlns:a16="http://schemas.microsoft.com/office/drawing/2014/main" id="{DE70F63B-7EE8-A476-9BD4-135229FFDC91}"/>
              </a:ext>
            </a:extLst>
          </p:cNvPr>
          <p:cNvSpPr>
            <a:spLocks noGrp="1"/>
          </p:cNvSpPr>
          <p:nvPr>
            <p:ph type="body" sz="quarter" idx="47"/>
          </p:nvPr>
        </p:nvSpPr>
        <p:spPr>
          <a:xfrm>
            <a:off x="1692359" y="6732599"/>
            <a:ext cx="4174956" cy="795499"/>
          </a:xfrm>
        </p:spPr>
        <p:txBody>
          <a:bodyPr/>
          <a:lstStyle/>
          <a:p>
            <a:r>
              <a:rPr lang="en-US" sz="3600" b="0" dirty="0">
                <a:solidFill>
                  <a:schemeClr val="bg1"/>
                </a:solidFill>
              </a:rPr>
              <a:t>Implementation Clinic Section</a:t>
            </a:r>
          </a:p>
        </p:txBody>
      </p:sp>
    </p:spTree>
    <p:extLst>
      <p:ext uri="{BB962C8B-B14F-4D97-AF65-F5344CB8AC3E}">
        <p14:creationId xmlns:p14="http://schemas.microsoft.com/office/powerpoint/2010/main" val="373397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A744-193B-E3BD-C33A-03E796CE28C7}"/>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D414134-BDB9-CFD7-2461-C74BD2C8E7A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5000" r="35537"/>
          <a:stretch>
            <a:fillRect/>
          </a:stretch>
        </p:blipFill>
        <p:spPr>
          <a:xfrm>
            <a:off x="-2" y="805604"/>
            <a:ext cx="2687637"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3B4DFA68-3B9E-9D62-80EA-96A2BACC523A}"/>
              </a:ext>
            </a:extLst>
          </p:cNvPr>
          <p:cNvSpPr>
            <a:spLocks noGrp="1"/>
          </p:cNvSpPr>
          <p:nvPr>
            <p:ph type="body" sz="quarter" idx="64"/>
          </p:nvPr>
        </p:nvSpPr>
        <p:spPr>
          <a:xfrm>
            <a:off x="2814866" y="2814778"/>
            <a:ext cx="4389498" cy="6300622"/>
          </a:xfrm>
        </p:spPr>
        <p:txBody>
          <a:bodyPr/>
          <a:lstStyle/>
          <a:p>
            <a:pPr marL="360000" indent="-360000">
              <a:buFont typeface="+mj-lt"/>
              <a:buAutoNum type="arabicPeriod"/>
            </a:pPr>
            <a:r>
              <a:rPr lang="en-IE" sz="1600" b="1" dirty="0"/>
              <a:t>Exercise 1 </a:t>
            </a:r>
            <a:r>
              <a:rPr lang="en-IE" sz="1600" dirty="0"/>
              <a:t>– Map brand assets </a:t>
            </a:r>
            <a:r>
              <a:rPr lang="en-IE" sz="1600" i="1" dirty="0"/>
              <a:t>(Page 4)</a:t>
            </a:r>
          </a:p>
          <a:p>
            <a:pPr marL="360000" indent="-360000">
              <a:buFont typeface="+mj-lt"/>
              <a:buAutoNum type="arabicPeriod"/>
            </a:pPr>
            <a:endParaRPr lang="en-IE" sz="1600" i="1" dirty="0"/>
          </a:p>
          <a:p>
            <a:pPr marL="360000" indent="-360000">
              <a:buFont typeface="+mj-lt"/>
              <a:buAutoNum type="arabicPeriod"/>
            </a:pPr>
            <a:r>
              <a:rPr lang="en-IE" sz="1600" b="1" dirty="0">
                <a:solidFill>
                  <a:schemeClr val="tx1">
                    <a:lumMod val="85000"/>
                    <a:lumOff val="15000"/>
                  </a:schemeClr>
                </a:solidFill>
              </a:rPr>
              <a:t>Case Study: </a:t>
            </a:r>
            <a:r>
              <a:rPr lang="en-IE" sz="1600" dirty="0"/>
              <a:t>Implementation: </a:t>
            </a:r>
            <a:r>
              <a:rPr lang="en-IE" sz="1600" i="1" dirty="0"/>
              <a:t>Pirate-Themed Coastal Café (Page 7)</a:t>
            </a:r>
          </a:p>
          <a:p>
            <a:pPr marL="360000" indent="-360000">
              <a:buFont typeface="+mj-lt"/>
              <a:buAutoNum type="arabicPeriod"/>
            </a:pPr>
            <a:endParaRPr lang="en-IE" sz="1600" dirty="0"/>
          </a:p>
          <a:p>
            <a:pPr marL="360000" indent="-360000">
              <a:buFont typeface="+mj-lt"/>
              <a:buAutoNum type="arabicPeriod"/>
            </a:pPr>
            <a:r>
              <a:rPr lang="en-IE" sz="1600" b="1" dirty="0"/>
              <a:t>Exercise 2 </a:t>
            </a:r>
            <a:r>
              <a:rPr lang="en-IE" sz="1600" dirty="0"/>
              <a:t>– Choose a story anchor </a:t>
            </a:r>
            <a:r>
              <a:rPr lang="en-IE" sz="1600" i="1" dirty="0"/>
              <a:t>(Page 10)</a:t>
            </a:r>
          </a:p>
          <a:p>
            <a:pPr marL="360000" indent="-360000">
              <a:buFont typeface="+mj-lt"/>
              <a:buAutoNum type="arabicPeriod"/>
            </a:pPr>
            <a:endParaRPr lang="en-IE" sz="1600" dirty="0"/>
          </a:p>
          <a:p>
            <a:pPr marL="360000" indent="-360000">
              <a:buFont typeface="+mj-lt"/>
              <a:buAutoNum type="arabicPeriod"/>
            </a:pPr>
            <a:r>
              <a:rPr lang="en-IE" sz="1600" b="1" dirty="0"/>
              <a:t>Exercise 3 </a:t>
            </a:r>
            <a:r>
              <a:rPr lang="en-IE" sz="1600" dirty="0"/>
              <a:t>– Design a micro immersive experience </a:t>
            </a:r>
            <a:r>
              <a:rPr lang="en-IE" sz="1600" i="1" dirty="0"/>
              <a:t>(Page 12)</a:t>
            </a:r>
          </a:p>
          <a:p>
            <a:pPr marL="360000" indent="-360000">
              <a:buFont typeface="+mj-lt"/>
              <a:buAutoNum type="arabicPeriod"/>
            </a:pPr>
            <a:endParaRPr lang="en-IE" sz="1600" b="1" dirty="0">
              <a:solidFill>
                <a:schemeClr val="tx1">
                  <a:lumMod val="85000"/>
                  <a:lumOff val="15000"/>
                </a:schemeClr>
              </a:solidFill>
            </a:endParaRPr>
          </a:p>
          <a:p>
            <a:pPr marL="342900" indent="-342900">
              <a:buFont typeface="+mj-lt"/>
              <a:buAutoNum type="arabicPeriod"/>
            </a:pPr>
            <a:r>
              <a:rPr lang="en-IE" sz="1600" b="1" dirty="0">
                <a:solidFill>
                  <a:schemeClr val="tx1">
                    <a:lumMod val="85000"/>
                    <a:lumOff val="15000"/>
                  </a:schemeClr>
                </a:solidFill>
              </a:rPr>
              <a:t>Case Study: </a:t>
            </a:r>
            <a:r>
              <a:rPr lang="en-IE" sz="1600" dirty="0"/>
              <a:t>H.C Anderson Festival </a:t>
            </a:r>
            <a:r>
              <a:rPr lang="en-IE" sz="1600" i="1" dirty="0"/>
              <a:t>(Page 13)</a:t>
            </a:r>
          </a:p>
          <a:p>
            <a:pPr marL="342900" indent="-342900">
              <a:buFont typeface="+mj-lt"/>
              <a:buAutoNum type="arabicPeriod"/>
            </a:pPr>
            <a:endParaRPr lang="en-IE" sz="1600" i="1" dirty="0"/>
          </a:p>
          <a:p>
            <a:pPr marL="342900" indent="-342900">
              <a:buFont typeface="+mj-lt"/>
              <a:buAutoNum type="arabicPeriod"/>
            </a:pPr>
            <a:r>
              <a:rPr lang="en-IE" sz="1600" b="1" dirty="0">
                <a:solidFill>
                  <a:schemeClr val="tx1">
                    <a:lumMod val="85000"/>
                    <a:lumOff val="15000"/>
                  </a:schemeClr>
                </a:solidFill>
              </a:rPr>
              <a:t>Case Study: </a:t>
            </a:r>
            <a:r>
              <a:rPr lang="en-IE" sz="1600" dirty="0"/>
              <a:t>Fiction Footsteps, Scotland </a:t>
            </a:r>
            <a:r>
              <a:rPr lang="en-IE" sz="1600" i="1" dirty="0"/>
              <a:t>(Page 16)</a:t>
            </a:r>
          </a:p>
          <a:p>
            <a:pPr marL="342900" indent="-342900">
              <a:buFont typeface="+mj-lt"/>
              <a:buAutoNum type="arabicPeriod"/>
            </a:pPr>
            <a:endParaRPr lang="en-IE" sz="1600" dirty="0"/>
          </a:p>
          <a:p>
            <a:pPr marL="342900" indent="-342900">
              <a:buFont typeface="+mj-lt"/>
              <a:buAutoNum type="arabicPeriod"/>
            </a:pPr>
            <a:r>
              <a:rPr lang="en-IE" sz="1600" b="1" dirty="0">
                <a:solidFill>
                  <a:schemeClr val="tx1">
                    <a:lumMod val="85000"/>
                    <a:lumOff val="15000"/>
                  </a:schemeClr>
                </a:solidFill>
              </a:rPr>
              <a:t>Approaches &amp; Solutions </a:t>
            </a:r>
            <a:r>
              <a:rPr lang="en-IE" sz="1600" i="1" dirty="0"/>
              <a:t>(Page 19)</a:t>
            </a:r>
          </a:p>
          <a:p>
            <a:pPr marL="342900" indent="-342900">
              <a:buFont typeface="+mj-lt"/>
              <a:buAutoNum type="arabicPeriod"/>
            </a:pPr>
            <a:endParaRPr lang="en-IE" sz="1600" i="1" dirty="0"/>
          </a:p>
          <a:p>
            <a:pPr marL="342900" indent="-342900">
              <a:buFont typeface="+mj-lt"/>
              <a:buAutoNum type="arabicPeriod"/>
            </a:pPr>
            <a:r>
              <a:rPr lang="en-IE" sz="1600" b="1" dirty="0"/>
              <a:t>Action Plan </a:t>
            </a:r>
            <a:r>
              <a:rPr lang="en-IE" sz="1600" i="1" dirty="0"/>
              <a:t>(Page 20)</a:t>
            </a:r>
          </a:p>
          <a:p>
            <a:pPr marL="342900" indent="-342900">
              <a:buFont typeface="+mj-lt"/>
              <a:buAutoNum type="arabicPeriod"/>
            </a:pPr>
            <a:endParaRPr lang="en-IE" sz="1600" i="1" dirty="0"/>
          </a:p>
          <a:p>
            <a:pPr marL="342900" indent="-342900">
              <a:buFont typeface="+mj-lt"/>
              <a:buAutoNum type="arabicPeriod"/>
            </a:pPr>
            <a:endParaRPr lang="en-IE" sz="1600" i="1" dirty="0"/>
          </a:p>
          <a:p>
            <a:pPr marL="360000" indent="-360000">
              <a:buFont typeface="+mj-lt"/>
              <a:buAutoNum type="arabicPeriod"/>
            </a:pPr>
            <a:endParaRPr lang="en-US" sz="1600" b="1" dirty="0">
              <a:solidFill>
                <a:schemeClr val="tx1">
                  <a:lumMod val="85000"/>
                  <a:lumOff val="15000"/>
                </a:schemeClr>
              </a:solidFill>
            </a:endParaRPr>
          </a:p>
          <a:p>
            <a:pPr marL="342900" indent="-342900">
              <a:buFont typeface="+mj-lt"/>
              <a:buAutoNum type="arabicPeriod" startAt="4"/>
            </a:pPr>
            <a:endParaRPr lang="en-US" sz="2200" b="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r>
              <a:rPr lang="en-US" sz="2400" b="1" dirty="0">
                <a:solidFill>
                  <a:schemeClr val="tx1">
                    <a:lumMod val="85000"/>
                    <a:lumOff val="15000"/>
                  </a:schemeClr>
                </a:solidFill>
              </a:rPr>
              <a:t> </a:t>
            </a:r>
          </a:p>
          <a:p>
            <a:endParaRPr lang="en-IE" sz="2400" dirty="0"/>
          </a:p>
        </p:txBody>
      </p:sp>
      <p:sp>
        <p:nvSpPr>
          <p:cNvPr id="17" name="Slide Number Placeholder 16">
            <a:extLst>
              <a:ext uri="{FF2B5EF4-FFF2-40B4-BE49-F238E27FC236}">
                <a16:creationId xmlns:a16="http://schemas.microsoft.com/office/drawing/2014/main" id="{3024B079-CDA7-C14F-5254-EB5605AF203C}"/>
              </a:ext>
            </a:extLst>
          </p:cNvPr>
          <p:cNvSpPr>
            <a:spLocks noGrp="1"/>
          </p:cNvSpPr>
          <p:nvPr>
            <p:ph type="sldNum" sz="quarter" idx="4"/>
          </p:nvPr>
        </p:nvSpPr>
        <p:spPr/>
        <p:txBody>
          <a:bodyPr/>
          <a:lstStyle/>
          <a:p>
            <a:fld id="{48F63A3B-78C7-47BE-AE5E-E10140E04643}" type="slidenum">
              <a:rPr lang="en-US" smtClean="0"/>
              <a:pPr/>
              <a:t>3</a:t>
            </a:fld>
            <a:endParaRPr lang="en-US" dirty="0"/>
          </a:p>
        </p:txBody>
      </p:sp>
      <p:pic>
        <p:nvPicPr>
          <p:cNvPr id="63" name="Graphic 62">
            <a:extLst>
              <a:ext uri="{FF2B5EF4-FFF2-40B4-BE49-F238E27FC236}">
                <a16:creationId xmlns:a16="http://schemas.microsoft.com/office/drawing/2014/main" id="{7AC4BF57-CF1D-E71E-6D4F-B18C8BED46C5}"/>
              </a:ext>
            </a:extLst>
          </p:cNvPr>
          <p:cNvPicPr>
            <a:picLocks noChangeAspect="1"/>
          </p:cNvPicPr>
          <p:nvPr/>
        </p:nvPicPr>
        <p:blipFill>
          <a:blip r:embed="rId3">
            <a:extLst>
              <a:ext uri="{96DAC541-7B7A-43D3-8B79-37D633B846F1}">
                <asvg:svgBlip xmlns:asvg="http://schemas.microsoft.com/office/drawing/2016/SVG/main" r:embed="rId4"/>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CCA80611-090A-E63B-923F-C78F28750667}"/>
              </a:ext>
            </a:extLst>
          </p:cNvPr>
          <p:cNvSpPr>
            <a:spLocks noGrp="1"/>
          </p:cNvSpPr>
          <p:nvPr>
            <p:ph type="body" sz="quarter" idx="61"/>
          </p:nvPr>
        </p:nvSpPr>
        <p:spPr>
          <a:xfrm>
            <a:off x="639069" y="1219201"/>
            <a:ext cx="6317919" cy="1034744"/>
          </a:xfrm>
          <a:solidFill>
            <a:srgbClr val="469395"/>
          </a:solidFill>
        </p:spPr>
        <p:txBody>
          <a:bodyPr/>
          <a:lstStyle/>
          <a:p>
            <a:r>
              <a:rPr lang="en-IE" sz="3200" dirty="0"/>
              <a:t>Implementation Clinic 2</a:t>
            </a:r>
          </a:p>
        </p:txBody>
      </p:sp>
    </p:spTree>
    <p:extLst>
      <p:ext uri="{BB962C8B-B14F-4D97-AF65-F5344CB8AC3E}">
        <p14:creationId xmlns:p14="http://schemas.microsoft.com/office/powerpoint/2010/main" val="110660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08BC3-95B6-BE12-D9B4-85799EF2E5D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AC70A11-0229-0E7A-CF9A-DED8ADD834DC}"/>
              </a:ext>
            </a:extLst>
          </p:cNvPr>
          <p:cNvSpPr/>
          <p:nvPr/>
        </p:nvSpPr>
        <p:spPr>
          <a:xfrm>
            <a:off x="-9336" y="-2"/>
            <a:ext cx="7205933" cy="10026503"/>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7" name="Text Placeholder 6">
            <a:extLst>
              <a:ext uri="{FF2B5EF4-FFF2-40B4-BE49-F238E27FC236}">
                <a16:creationId xmlns:a16="http://schemas.microsoft.com/office/drawing/2014/main" id="{2A225E63-1D11-2E11-DA66-0878470AE95C}"/>
              </a:ext>
            </a:extLst>
          </p:cNvPr>
          <p:cNvSpPr>
            <a:spLocks noGrp="1"/>
          </p:cNvSpPr>
          <p:nvPr>
            <p:ph type="body" sz="quarter" idx="61"/>
          </p:nvPr>
        </p:nvSpPr>
        <p:spPr>
          <a:xfrm>
            <a:off x="950" y="212050"/>
            <a:ext cx="4749777" cy="586086"/>
          </a:xfrm>
          <a:solidFill>
            <a:srgbClr val="53705E"/>
          </a:solidFill>
        </p:spPr>
        <p:txBody>
          <a:bodyPr/>
          <a:lstStyle/>
          <a:p>
            <a:r>
              <a:rPr lang="en-IE" dirty="0"/>
              <a:t>Practical Exercises</a:t>
            </a:r>
          </a:p>
        </p:txBody>
      </p:sp>
      <p:sp>
        <p:nvSpPr>
          <p:cNvPr id="8" name="Text Placeholder 7">
            <a:extLst>
              <a:ext uri="{FF2B5EF4-FFF2-40B4-BE49-F238E27FC236}">
                <a16:creationId xmlns:a16="http://schemas.microsoft.com/office/drawing/2014/main" id="{18D283C5-D725-F6E9-A942-F4D54EF2781A}"/>
              </a:ext>
            </a:extLst>
          </p:cNvPr>
          <p:cNvSpPr>
            <a:spLocks noGrp="1"/>
          </p:cNvSpPr>
          <p:nvPr>
            <p:ph type="body" sz="quarter" idx="64"/>
          </p:nvPr>
        </p:nvSpPr>
        <p:spPr>
          <a:xfrm>
            <a:off x="699967" y="1299115"/>
            <a:ext cx="6427548" cy="7187048"/>
          </a:xfrm>
        </p:spPr>
        <p:txBody>
          <a:bodyPr/>
          <a:lstStyle/>
          <a:p>
            <a:endParaRPr lang="en-IE" sz="1400" dirty="0">
              <a:solidFill>
                <a:srgbClr val="53705E"/>
              </a:solidFill>
            </a:endParaRPr>
          </a:p>
          <a:p>
            <a:endParaRPr lang="en-IE" sz="1400" dirty="0">
              <a:solidFill>
                <a:srgbClr val="53705E"/>
              </a:solidFill>
            </a:endParaRPr>
          </a:p>
          <a:p>
            <a:r>
              <a:rPr lang="en-US" sz="1400" dirty="0">
                <a:solidFill>
                  <a:schemeClr val="tx1">
                    <a:lumMod val="75000"/>
                    <a:lumOff val="25000"/>
                  </a:schemeClr>
                </a:solidFill>
              </a:rPr>
              <a:t>Many tourism businesses already possess valuable storytelling assets. These may include photographs, archives, local knowledge, or community memories. The goal of this exercise is to identify those assets and explore how they could be transformed into immersive storytelling elements.</a:t>
            </a:r>
          </a:p>
          <a:p>
            <a:endParaRPr lang="en-US" sz="1600" b="1" dirty="0">
              <a:solidFill>
                <a:srgbClr val="C77362"/>
              </a:solidFill>
            </a:endParaRPr>
          </a:p>
          <a:p>
            <a:r>
              <a:rPr lang="en-US" sz="1600" b="1" dirty="0">
                <a:solidFill>
                  <a:srgbClr val="C77362"/>
                </a:solidFill>
              </a:rPr>
              <a:t>Identify the resources you already have. </a:t>
            </a:r>
          </a:p>
          <a:p>
            <a:endParaRPr lang="en-US" sz="1400" dirty="0">
              <a:solidFill>
                <a:schemeClr val="tx1">
                  <a:lumMod val="75000"/>
                  <a:lumOff val="25000"/>
                </a:schemeClr>
              </a:solidFill>
            </a:endParaRPr>
          </a:p>
          <a:p>
            <a:r>
              <a:rPr lang="en-US" sz="1400" dirty="0">
                <a:solidFill>
                  <a:schemeClr val="tx1">
                    <a:lumMod val="75000"/>
                    <a:lumOff val="25000"/>
                  </a:schemeClr>
                </a:solidFill>
              </a:rPr>
              <a:t>List all story elements, media, and audience knowledge.</a:t>
            </a:r>
          </a:p>
          <a:p>
            <a:endParaRPr lang="en-US" sz="1400" b="1" dirty="0">
              <a:solidFill>
                <a:srgbClr val="C77362"/>
              </a:solidFill>
            </a:endParaRPr>
          </a:p>
          <a:p>
            <a:r>
              <a:rPr lang="en-US" sz="1600" b="1" dirty="0">
                <a:solidFill>
                  <a:schemeClr val="bg1"/>
                </a:solidFill>
                <a:highlight>
                  <a:srgbClr val="C77362"/>
                </a:highlight>
              </a:rPr>
              <a:t>STEP 1: List your immersive &amp; digital resources</a:t>
            </a:r>
          </a:p>
          <a:p>
            <a:endParaRPr lang="en-US" sz="1600" b="1" dirty="0">
              <a:solidFill>
                <a:schemeClr val="bg1"/>
              </a:solidFill>
              <a:highlight>
                <a:srgbClr val="C77362"/>
              </a:highlight>
            </a:endParaRPr>
          </a:p>
          <a:p>
            <a:r>
              <a:rPr lang="en-US" sz="1400" dirty="0">
                <a:solidFill>
                  <a:schemeClr val="tx1">
                    <a:lumMod val="75000"/>
                    <a:lumOff val="25000"/>
                  </a:schemeClr>
                </a:solidFill>
              </a:rPr>
              <a:t>Look at your existing content and assets (brochures, photos, stories on your website). </a:t>
            </a:r>
          </a:p>
          <a:p>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b="1" dirty="0">
                <a:solidFill>
                  <a:schemeClr val="tx1">
                    <a:lumMod val="75000"/>
                    <a:lumOff val="25000"/>
                  </a:schemeClr>
                </a:solidFill>
              </a:rPr>
              <a:t>Media Assets </a:t>
            </a:r>
            <a:r>
              <a:rPr lang="en-US" sz="1400" dirty="0">
                <a:solidFill>
                  <a:schemeClr val="tx1">
                    <a:lumMod val="75000"/>
                    <a:lumOff val="25000"/>
                  </a:schemeClr>
                </a:solidFill>
              </a:rPr>
              <a:t>Website text I Brochures or leaflets I Photos (locations, people, details)</a:t>
            </a:r>
          </a:p>
          <a:p>
            <a:pPr marL="285750" indent="-285750">
              <a:buFont typeface="Arial" panose="020B0604020202020204" pitchFamily="34" charset="0"/>
              <a:buChar char="•"/>
            </a:pPr>
            <a:r>
              <a:rPr lang="en-US" sz="1400" dirty="0">
                <a:solidFill>
                  <a:schemeClr val="tx1">
                    <a:lumMod val="75000"/>
                    <a:lumOff val="25000"/>
                  </a:schemeClr>
                </a:solidFill>
              </a:rPr>
              <a:t>Video clips or interviews I Archives, props, costumes, letters</a:t>
            </a:r>
          </a:p>
          <a:p>
            <a:pPr marL="285750" indent="-285750">
              <a:buFont typeface="Arial" panose="020B0604020202020204" pitchFamily="34" charset="0"/>
              <a:buChar char="•"/>
            </a:pPr>
            <a:r>
              <a:rPr lang="en-US" sz="1400" b="1" dirty="0">
                <a:solidFill>
                  <a:schemeClr val="tx1">
                    <a:lumMod val="75000"/>
                    <a:lumOff val="25000"/>
                  </a:schemeClr>
                </a:solidFill>
              </a:rPr>
              <a:t>People Assets </a:t>
            </a:r>
            <a:r>
              <a:rPr lang="en-US" sz="1400" dirty="0">
                <a:solidFill>
                  <a:schemeClr val="tx1">
                    <a:lumMod val="75000"/>
                    <a:lumOff val="25000"/>
                  </a:schemeClr>
                </a:solidFill>
              </a:rPr>
              <a:t>Local writers, filmmakers, historians I Community members or families connected to stories I Guides, volunteers, educators</a:t>
            </a:r>
          </a:p>
          <a:p>
            <a:endParaRPr lang="en-US" sz="1400" dirty="0">
              <a:solidFill>
                <a:schemeClr val="tx1">
                  <a:lumMod val="75000"/>
                  <a:lumOff val="25000"/>
                </a:schemeClr>
              </a:solidFill>
            </a:endParaRPr>
          </a:p>
          <a:p>
            <a:r>
              <a:rPr lang="en-US" sz="1600" b="1" dirty="0">
                <a:solidFill>
                  <a:schemeClr val="bg1"/>
                </a:solidFill>
                <a:highlight>
                  <a:srgbClr val="C77362"/>
                </a:highlight>
              </a:rPr>
              <a:t>STEP 2: Decide what digital form they could take (e.g. audio readings of book excerpts).</a:t>
            </a:r>
          </a:p>
          <a:p>
            <a:endParaRPr lang="en-US" sz="1400" i="1" dirty="0">
              <a:solidFill>
                <a:schemeClr val="tx1">
                  <a:lumMod val="75000"/>
                  <a:lumOff val="25000"/>
                </a:schemeClr>
              </a:solidFill>
            </a:endParaRPr>
          </a:p>
          <a:p>
            <a:r>
              <a:rPr lang="en-US" sz="1400" b="1" dirty="0">
                <a:solidFill>
                  <a:schemeClr val="tx1">
                    <a:lumMod val="75000"/>
                    <a:lumOff val="25000"/>
                  </a:schemeClr>
                </a:solidFill>
              </a:rPr>
              <a:t>Immersive &amp; Digital Guidance </a:t>
            </a:r>
            <a:r>
              <a:rPr lang="en-US" sz="1400" i="1" dirty="0">
                <a:solidFill>
                  <a:schemeClr val="tx1">
                    <a:lumMod val="75000"/>
                    <a:lumOff val="25000"/>
                  </a:schemeClr>
                </a:solidFill>
              </a:rPr>
              <a:t>Look at each asset and ask:</a:t>
            </a:r>
          </a:p>
          <a:p>
            <a:pPr marL="285750" indent="-285750">
              <a:buFont typeface="Arial" panose="020B0604020202020204" pitchFamily="34" charset="0"/>
              <a:buChar char="•"/>
            </a:pPr>
            <a:r>
              <a:rPr lang="en-US" sz="1400" i="1" dirty="0">
                <a:solidFill>
                  <a:schemeClr val="tx1">
                    <a:lumMod val="75000"/>
                    <a:lumOff val="25000"/>
                  </a:schemeClr>
                </a:solidFill>
              </a:rPr>
              <a:t>Could this become </a:t>
            </a:r>
            <a:r>
              <a:rPr lang="en-US" sz="1400" b="1" i="1" dirty="0">
                <a:solidFill>
                  <a:schemeClr val="tx1">
                    <a:lumMod val="75000"/>
                    <a:lumOff val="25000"/>
                  </a:schemeClr>
                </a:solidFill>
              </a:rPr>
              <a:t>audio</a:t>
            </a:r>
            <a:r>
              <a:rPr lang="en-US" sz="1400" i="1" dirty="0">
                <a:solidFill>
                  <a:schemeClr val="tx1">
                    <a:lumMod val="75000"/>
                    <a:lumOff val="25000"/>
                  </a:schemeClr>
                </a:solidFill>
              </a:rPr>
              <a:t>? (spoken story, reading, memory)</a:t>
            </a:r>
          </a:p>
          <a:p>
            <a:pPr marL="285750" indent="-285750">
              <a:buFont typeface="Arial" panose="020B0604020202020204" pitchFamily="34" charset="0"/>
              <a:buChar char="•"/>
            </a:pPr>
            <a:r>
              <a:rPr lang="en-US" sz="1400" i="1" dirty="0">
                <a:solidFill>
                  <a:schemeClr val="tx1">
                    <a:lumMod val="75000"/>
                    <a:lumOff val="25000"/>
                  </a:schemeClr>
                </a:solidFill>
              </a:rPr>
              <a:t>Could this become </a:t>
            </a:r>
            <a:r>
              <a:rPr lang="en-US" sz="1400" b="1" i="1" dirty="0">
                <a:solidFill>
                  <a:schemeClr val="tx1">
                    <a:lumMod val="75000"/>
                    <a:lumOff val="25000"/>
                  </a:schemeClr>
                </a:solidFill>
              </a:rPr>
              <a:t>visual</a:t>
            </a:r>
            <a:r>
              <a:rPr lang="en-US" sz="1400" i="1" dirty="0">
                <a:solidFill>
                  <a:schemeClr val="tx1">
                    <a:lumMod val="75000"/>
                    <a:lumOff val="25000"/>
                  </a:schemeClr>
                </a:solidFill>
              </a:rPr>
              <a:t>? (gallery, projection, AR overlay)</a:t>
            </a:r>
          </a:p>
          <a:p>
            <a:pPr marL="285750" indent="-285750">
              <a:buFont typeface="Arial" panose="020B0604020202020204" pitchFamily="34" charset="0"/>
              <a:buChar char="•"/>
            </a:pPr>
            <a:r>
              <a:rPr lang="en-US" sz="1400" i="1" dirty="0">
                <a:solidFill>
                  <a:schemeClr val="tx1">
                    <a:lumMod val="75000"/>
                    <a:lumOff val="25000"/>
                  </a:schemeClr>
                </a:solidFill>
              </a:rPr>
              <a:t>Could this become </a:t>
            </a:r>
            <a:r>
              <a:rPr lang="en-US" sz="1400" b="1" i="1" dirty="0">
                <a:solidFill>
                  <a:schemeClr val="tx1">
                    <a:lumMod val="75000"/>
                    <a:lumOff val="25000"/>
                  </a:schemeClr>
                </a:solidFill>
              </a:rPr>
              <a:t>interactive</a:t>
            </a:r>
            <a:r>
              <a:rPr lang="en-US" sz="1400" i="1" dirty="0">
                <a:solidFill>
                  <a:schemeClr val="tx1">
                    <a:lumMod val="75000"/>
                    <a:lumOff val="25000"/>
                  </a:schemeClr>
                </a:solidFill>
              </a:rPr>
              <a:t>? (choice-based story, map, trail)</a:t>
            </a:r>
          </a:p>
          <a:p>
            <a:pPr>
              <a:buFont typeface="Arial" panose="020B0604020202020204" pitchFamily="34" charset="0"/>
              <a:buChar char="•"/>
            </a:pPr>
            <a:endParaRPr lang="en-US" sz="1400" dirty="0">
              <a:solidFill>
                <a:schemeClr val="tx1">
                  <a:lumMod val="75000"/>
                  <a:lumOff val="25000"/>
                </a:schemeClr>
              </a:solidFill>
            </a:endParaRPr>
          </a:p>
          <a:p>
            <a:r>
              <a:rPr lang="en-US" sz="1400" b="1" dirty="0">
                <a:solidFill>
                  <a:schemeClr val="tx1">
                    <a:lumMod val="75000"/>
                    <a:lumOff val="25000"/>
                  </a:schemeClr>
                </a:solidFill>
              </a:rPr>
              <a:t>Example</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Website paragraph → short </a:t>
            </a:r>
            <a:r>
              <a:rPr lang="en-US" sz="1400" b="1" dirty="0">
                <a:solidFill>
                  <a:schemeClr val="tx1">
                    <a:lumMod val="75000"/>
                    <a:lumOff val="25000"/>
                  </a:schemeClr>
                </a:solidFill>
              </a:rPr>
              <a:t>audio reading</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Old photograph → </a:t>
            </a:r>
            <a:r>
              <a:rPr lang="en-US" sz="1400" b="1" dirty="0">
                <a:solidFill>
                  <a:schemeClr val="tx1">
                    <a:lumMod val="75000"/>
                    <a:lumOff val="25000"/>
                  </a:schemeClr>
                </a:solidFill>
              </a:rPr>
              <a:t>story hotspot</a:t>
            </a:r>
            <a:r>
              <a:rPr lang="en-US" sz="1400" dirty="0">
                <a:solidFill>
                  <a:schemeClr val="tx1">
                    <a:lumMod val="75000"/>
                    <a:lumOff val="25000"/>
                  </a:schemeClr>
                </a:solidFill>
              </a:rPr>
              <a:t> with narration</a:t>
            </a:r>
          </a:p>
          <a:p>
            <a:pPr marL="285750" indent="-285750">
              <a:buFont typeface="Arial" panose="020B0604020202020204" pitchFamily="34" charset="0"/>
              <a:buChar char="•"/>
            </a:pPr>
            <a:r>
              <a:rPr lang="en-US" sz="1400" dirty="0">
                <a:solidFill>
                  <a:schemeClr val="tx1">
                    <a:lumMod val="75000"/>
                    <a:lumOff val="25000"/>
                  </a:schemeClr>
                </a:solidFill>
              </a:rPr>
              <a:t>Film location → </a:t>
            </a:r>
            <a:r>
              <a:rPr lang="en-US" sz="1400" b="1" dirty="0">
                <a:solidFill>
                  <a:schemeClr val="tx1">
                    <a:lumMod val="75000"/>
                    <a:lumOff val="25000"/>
                  </a:schemeClr>
                </a:solidFill>
              </a:rPr>
              <a:t>scene re-creation prompt</a:t>
            </a:r>
            <a:r>
              <a:rPr lang="en-US" sz="1400" dirty="0">
                <a:solidFill>
                  <a:schemeClr val="tx1">
                    <a:lumMod val="75000"/>
                    <a:lumOff val="25000"/>
                  </a:schemeClr>
                </a:solidFill>
              </a:rPr>
              <a:t> for visitors</a:t>
            </a:r>
          </a:p>
          <a:p>
            <a:endParaRPr lang="en-US" sz="1400" dirty="0">
              <a:solidFill>
                <a:schemeClr val="tx1">
                  <a:lumMod val="75000"/>
                  <a:lumOff val="25000"/>
                </a:schemeClr>
              </a:solidFill>
            </a:endParaRPr>
          </a:p>
          <a:p>
            <a:endParaRPr lang="en-IE" sz="1400" dirty="0">
              <a:solidFill>
                <a:schemeClr val="tx1">
                  <a:lumMod val="75000"/>
                  <a:lumOff val="25000"/>
                </a:schemeClr>
              </a:solidFill>
            </a:endParaRPr>
          </a:p>
        </p:txBody>
      </p:sp>
      <p:sp>
        <p:nvSpPr>
          <p:cNvPr id="65" name="Text Placeholder 6">
            <a:extLst>
              <a:ext uri="{FF2B5EF4-FFF2-40B4-BE49-F238E27FC236}">
                <a16:creationId xmlns:a16="http://schemas.microsoft.com/office/drawing/2014/main" id="{E11625DF-CB6D-24DB-DB6A-31838125BEC1}"/>
              </a:ext>
            </a:extLst>
          </p:cNvPr>
          <p:cNvSpPr txBox="1">
            <a:spLocks/>
          </p:cNvSpPr>
          <p:nvPr/>
        </p:nvSpPr>
        <p:spPr>
          <a:xfrm>
            <a:off x="32853" y="977735"/>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DISCOVERY: Map Your Brand Assets</a:t>
            </a:r>
            <a:endParaRPr lang="en-IE" sz="2000" b="0" dirty="0"/>
          </a:p>
        </p:txBody>
      </p:sp>
      <p:grpSp>
        <p:nvGrpSpPr>
          <p:cNvPr id="12" name="Group 11">
            <a:extLst>
              <a:ext uri="{FF2B5EF4-FFF2-40B4-BE49-F238E27FC236}">
                <a16:creationId xmlns:a16="http://schemas.microsoft.com/office/drawing/2014/main" id="{881812AF-084B-EC44-F806-0FD98CA3E8DA}"/>
              </a:ext>
            </a:extLst>
          </p:cNvPr>
          <p:cNvGrpSpPr/>
          <p:nvPr/>
        </p:nvGrpSpPr>
        <p:grpSpPr>
          <a:xfrm>
            <a:off x="81570" y="956455"/>
            <a:ext cx="701179" cy="630942"/>
            <a:chOff x="899227" y="1072033"/>
            <a:chExt cx="1015996" cy="914225"/>
          </a:xfrm>
          <a:solidFill>
            <a:srgbClr val="EE4F27"/>
          </a:solidFill>
        </p:grpSpPr>
        <p:sp>
          <p:nvSpPr>
            <p:cNvPr id="13" name="Oval 12">
              <a:extLst>
                <a:ext uri="{FF2B5EF4-FFF2-40B4-BE49-F238E27FC236}">
                  <a16:creationId xmlns:a16="http://schemas.microsoft.com/office/drawing/2014/main" id="{43775EBB-D113-93D1-344A-0C18C5C5B790}"/>
                </a:ext>
              </a:extLst>
            </p:cNvPr>
            <p:cNvSpPr/>
            <p:nvPr/>
          </p:nvSpPr>
          <p:spPr>
            <a:xfrm>
              <a:off x="1016000" y="1137920"/>
              <a:ext cx="782451" cy="78245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13">
              <a:extLst>
                <a:ext uri="{FF2B5EF4-FFF2-40B4-BE49-F238E27FC236}">
                  <a16:creationId xmlns:a16="http://schemas.microsoft.com/office/drawing/2014/main" id="{0192D79A-342D-0C1C-1BB0-261A8126A9A7}"/>
                </a:ext>
              </a:extLst>
            </p:cNvPr>
            <p:cNvSpPr txBox="1"/>
            <p:nvPr/>
          </p:nvSpPr>
          <p:spPr>
            <a:xfrm>
              <a:off x="899227" y="1072033"/>
              <a:ext cx="1015996" cy="91422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1</a:t>
              </a:r>
            </a:p>
          </p:txBody>
        </p:sp>
      </p:grpSp>
    </p:spTree>
    <p:extLst>
      <p:ext uri="{BB962C8B-B14F-4D97-AF65-F5344CB8AC3E}">
        <p14:creationId xmlns:p14="http://schemas.microsoft.com/office/powerpoint/2010/main" val="3388692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B35CE-67C3-B43B-13B6-EB44B860CD4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0B02D9B-7D8C-70D4-6099-77213594A8E6}"/>
              </a:ext>
            </a:extLst>
          </p:cNvPr>
          <p:cNvSpPr/>
          <p:nvPr/>
        </p:nvSpPr>
        <p:spPr>
          <a:xfrm>
            <a:off x="-9336" y="-1"/>
            <a:ext cx="7205933" cy="3311238"/>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8" name="Text Placeholder 7">
            <a:extLst>
              <a:ext uri="{FF2B5EF4-FFF2-40B4-BE49-F238E27FC236}">
                <a16:creationId xmlns:a16="http://schemas.microsoft.com/office/drawing/2014/main" id="{8DA63C2B-E5D2-73B2-7DA9-859208BFA7E6}"/>
              </a:ext>
            </a:extLst>
          </p:cNvPr>
          <p:cNvSpPr>
            <a:spLocks noGrp="1"/>
          </p:cNvSpPr>
          <p:nvPr>
            <p:ph type="body" sz="quarter" idx="64"/>
          </p:nvPr>
        </p:nvSpPr>
        <p:spPr>
          <a:xfrm>
            <a:off x="566063" y="315442"/>
            <a:ext cx="6427548" cy="7187048"/>
          </a:xfrm>
        </p:spPr>
        <p:txBody>
          <a:bodyPr/>
          <a:lstStyle/>
          <a:p>
            <a:r>
              <a:rPr lang="en-US" sz="1400" b="1" dirty="0">
                <a:solidFill>
                  <a:srgbClr val="C77362"/>
                </a:solidFill>
              </a:rPr>
              <a:t>New to Tech: </a:t>
            </a:r>
            <a:r>
              <a:rPr lang="en-US" sz="1400" dirty="0">
                <a:solidFill>
                  <a:schemeClr val="tx1">
                    <a:lumMod val="75000"/>
                    <a:lumOff val="25000"/>
                  </a:schemeClr>
                </a:solidFill>
              </a:rPr>
              <a:t>Hold a team brainstorm with paper and markers to sketch your brand (keywords, logo ideas, story themes) and write down current materials (photos, props, archives).</a:t>
            </a:r>
          </a:p>
          <a:p>
            <a:endParaRPr lang="en-US" sz="1400" dirty="0">
              <a:solidFill>
                <a:schemeClr val="tx1">
                  <a:lumMod val="75000"/>
                  <a:lumOff val="25000"/>
                </a:schemeClr>
              </a:solidFill>
            </a:endParaRPr>
          </a:p>
          <a:p>
            <a:r>
              <a:rPr lang="en-US" sz="1400" b="1" dirty="0">
                <a:solidFill>
                  <a:srgbClr val="C77362"/>
                </a:solidFill>
              </a:rPr>
              <a:t>Familiar with Tech: </a:t>
            </a:r>
            <a:r>
              <a:rPr lang="en-US" sz="1400" dirty="0">
                <a:solidFill>
                  <a:schemeClr val="tx1">
                    <a:lumMod val="75000"/>
                    <a:lumOff val="25000"/>
                  </a:schemeClr>
                </a:solidFill>
              </a:rPr>
              <a:t>Use a simple Google Form or Trello board to catalogue assets: images, quotes, video clips you own. </a:t>
            </a:r>
          </a:p>
          <a:p>
            <a:r>
              <a:rPr lang="en-US" sz="1400" i="1" dirty="0">
                <a:solidFill>
                  <a:schemeClr val="tx1">
                    <a:lumMod val="75000"/>
                    <a:lumOff val="25000"/>
                  </a:schemeClr>
                </a:solidFill>
              </a:rPr>
              <a:t>Note potential for AR/VR (e.g. panoramic views or 3D scans of a landmark).</a:t>
            </a:r>
          </a:p>
          <a:p>
            <a:endParaRPr lang="en-US" sz="1400" dirty="0">
              <a:solidFill>
                <a:schemeClr val="tx1">
                  <a:lumMod val="75000"/>
                  <a:lumOff val="25000"/>
                </a:schemeClr>
              </a:solidFill>
            </a:endParaRPr>
          </a:p>
          <a:p>
            <a:r>
              <a:rPr lang="en-US" sz="1400" b="1" dirty="0">
                <a:solidFill>
                  <a:srgbClr val="C77362"/>
                </a:solidFill>
              </a:rPr>
              <a:t>No need for a consultant </a:t>
            </a:r>
            <a:r>
              <a:rPr lang="en-US" sz="1400" dirty="0">
                <a:solidFill>
                  <a:srgbClr val="C77362"/>
                </a:solidFill>
              </a:rPr>
              <a:t>– a half-day workshop with staff or community volunteers can surface brand stories and identify one “hero” element (like a famous scene location or quote) that embodies your narrative.</a:t>
            </a:r>
            <a:endParaRPr lang="en-IE" sz="1400" dirty="0">
              <a:solidFill>
                <a:srgbClr val="C77362"/>
              </a:solidFill>
            </a:endParaRPr>
          </a:p>
          <a:p>
            <a:endParaRPr lang="en-IE" sz="1400" dirty="0">
              <a:solidFill>
                <a:schemeClr val="tx1">
                  <a:lumMod val="75000"/>
                  <a:lumOff val="25000"/>
                </a:schemeClr>
              </a:solidFill>
            </a:endParaRPr>
          </a:p>
        </p:txBody>
      </p:sp>
      <p:pic>
        <p:nvPicPr>
          <p:cNvPr id="6" name="Picture 5">
            <a:extLst>
              <a:ext uri="{FF2B5EF4-FFF2-40B4-BE49-F238E27FC236}">
                <a16:creationId xmlns:a16="http://schemas.microsoft.com/office/drawing/2014/main" id="{6CE77101-F26C-053D-D5EC-99E88FA4A1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47434"/>
            <a:ext cx="7559675" cy="5108873"/>
          </a:xfrm>
          <a:prstGeom prst="rect">
            <a:avLst/>
          </a:prstGeom>
        </p:spPr>
      </p:pic>
    </p:spTree>
    <p:extLst>
      <p:ext uri="{BB962C8B-B14F-4D97-AF65-F5344CB8AC3E}">
        <p14:creationId xmlns:p14="http://schemas.microsoft.com/office/powerpoint/2010/main" val="545788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36384-B81F-A74F-B3BB-2567812D5D5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5DFD67E-87B5-48F9-D07A-136A39DCC440}"/>
              </a:ext>
            </a:extLst>
          </p:cNvPr>
          <p:cNvSpPr/>
          <p:nvPr/>
        </p:nvSpPr>
        <p:spPr>
          <a:xfrm>
            <a:off x="-9336" y="-1"/>
            <a:ext cx="7205933" cy="7891618"/>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7" name="Text Placeholder 6">
            <a:extLst>
              <a:ext uri="{FF2B5EF4-FFF2-40B4-BE49-F238E27FC236}">
                <a16:creationId xmlns:a16="http://schemas.microsoft.com/office/drawing/2014/main" id="{155DEEFD-7D8A-585C-77D6-E0CF51D5114E}"/>
              </a:ext>
            </a:extLst>
          </p:cNvPr>
          <p:cNvSpPr>
            <a:spLocks noGrp="1"/>
          </p:cNvSpPr>
          <p:nvPr>
            <p:ph type="body" sz="quarter" idx="61"/>
          </p:nvPr>
        </p:nvSpPr>
        <p:spPr>
          <a:xfrm>
            <a:off x="950" y="212050"/>
            <a:ext cx="7016538" cy="586086"/>
          </a:xfrm>
          <a:solidFill>
            <a:srgbClr val="53705E"/>
          </a:solidFill>
        </p:spPr>
        <p:txBody>
          <a:bodyPr/>
          <a:lstStyle/>
          <a:p>
            <a:r>
              <a:rPr lang="en-IE" b="0" dirty="0"/>
              <a:t>Brand &amp; Digital Story Resources</a:t>
            </a:r>
          </a:p>
        </p:txBody>
      </p:sp>
      <p:sp>
        <p:nvSpPr>
          <p:cNvPr id="8" name="Text Placeholder 7">
            <a:extLst>
              <a:ext uri="{FF2B5EF4-FFF2-40B4-BE49-F238E27FC236}">
                <a16:creationId xmlns:a16="http://schemas.microsoft.com/office/drawing/2014/main" id="{D74198B0-2B8E-CC3D-F638-2CA2BEF775E5}"/>
              </a:ext>
            </a:extLst>
          </p:cNvPr>
          <p:cNvSpPr>
            <a:spLocks noGrp="1"/>
          </p:cNvSpPr>
          <p:nvPr>
            <p:ph type="body" sz="quarter" idx="64"/>
          </p:nvPr>
        </p:nvSpPr>
        <p:spPr>
          <a:xfrm>
            <a:off x="699967" y="1299115"/>
            <a:ext cx="6427548" cy="7187048"/>
          </a:xfrm>
        </p:spPr>
        <p:txBody>
          <a:bodyPr/>
          <a:lstStyle/>
          <a:p>
            <a:endParaRPr lang="en-IE" sz="1400" dirty="0">
              <a:solidFill>
                <a:srgbClr val="53705E"/>
              </a:solidFill>
            </a:endParaRPr>
          </a:p>
          <a:p>
            <a:endParaRPr lang="en-IE" sz="1400" dirty="0">
              <a:solidFill>
                <a:srgbClr val="53705E"/>
              </a:solidFill>
            </a:endParaRPr>
          </a:p>
          <a:p>
            <a:endParaRPr lang="en-IE" sz="1400" dirty="0">
              <a:solidFill>
                <a:schemeClr val="tx1">
                  <a:lumMod val="75000"/>
                  <a:lumOff val="25000"/>
                </a:schemeClr>
              </a:solidFill>
            </a:endParaRPr>
          </a:p>
        </p:txBody>
      </p:sp>
      <p:sp>
        <p:nvSpPr>
          <p:cNvPr id="65" name="Text Placeholder 6">
            <a:extLst>
              <a:ext uri="{FF2B5EF4-FFF2-40B4-BE49-F238E27FC236}">
                <a16:creationId xmlns:a16="http://schemas.microsoft.com/office/drawing/2014/main" id="{10DA9060-7F8F-7FE6-50A2-D06A2280C083}"/>
              </a:ext>
            </a:extLst>
          </p:cNvPr>
          <p:cNvSpPr txBox="1">
            <a:spLocks/>
          </p:cNvSpPr>
          <p:nvPr/>
        </p:nvSpPr>
        <p:spPr>
          <a:xfrm>
            <a:off x="32853" y="977735"/>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DISCOVERY: Map Your Brand Assets</a:t>
            </a:r>
            <a:endParaRPr lang="en-IE" sz="2000" b="0" dirty="0"/>
          </a:p>
        </p:txBody>
      </p:sp>
      <p:sp>
        <p:nvSpPr>
          <p:cNvPr id="68" name="TextBox 67">
            <a:extLst>
              <a:ext uri="{FF2B5EF4-FFF2-40B4-BE49-F238E27FC236}">
                <a16:creationId xmlns:a16="http://schemas.microsoft.com/office/drawing/2014/main" id="{5E4FC546-2C95-C127-A8B9-98CBFD975748}"/>
              </a:ext>
            </a:extLst>
          </p:cNvPr>
          <p:cNvSpPr txBox="1"/>
          <p:nvPr/>
        </p:nvSpPr>
        <p:spPr>
          <a:xfrm>
            <a:off x="782749" y="1585101"/>
            <a:ext cx="5823078" cy="1661993"/>
          </a:xfrm>
          <a:prstGeom prst="rect">
            <a:avLst/>
          </a:prstGeom>
          <a:noFill/>
        </p:spPr>
        <p:txBody>
          <a:bodyPr wrap="square" rtlCol="0">
            <a:spAutoFit/>
          </a:bodyPr>
          <a:lstStyle/>
          <a:p>
            <a:r>
              <a:rPr lang="en-IE" b="1" dirty="0">
                <a:solidFill>
                  <a:srgbClr val="C77362"/>
                </a:solidFill>
              </a:rPr>
              <a:t>SmartSheet</a:t>
            </a:r>
            <a:endParaRPr lang="en-IE" b="1" dirty="0">
              <a:solidFill>
                <a:srgbClr val="C77362"/>
              </a:solidFill>
              <a:hlinkClick r:id="rId2">
                <a:extLst>
                  <a:ext uri="{A12FA001-AC4F-418D-AE19-62706E023703}">
                    <ahyp:hlinkClr xmlns:ahyp="http://schemas.microsoft.com/office/drawing/2018/hyperlinkcolor" val="tx"/>
                  </a:ext>
                </a:extLst>
              </a:hlinkClick>
            </a:endParaRPr>
          </a:p>
          <a:p>
            <a:pPr marL="285750" indent="-285750">
              <a:buFont typeface="Arial" panose="020B0604020202020204" pitchFamily="34" charset="0"/>
              <a:buChar char="•"/>
            </a:pPr>
            <a:r>
              <a:rPr lang="en-IE" sz="1400" dirty="0">
                <a:solidFill>
                  <a:srgbClr val="0563C1"/>
                </a:solidFill>
                <a:hlinkClick r:id="rId2">
                  <a:extLst>
                    <a:ext uri="{A12FA001-AC4F-418D-AE19-62706E023703}">
                      <ahyp:hlinkClr xmlns:ahyp="http://schemas.microsoft.com/office/drawing/2018/hyperlinkcolor" val="tx"/>
                    </a:ext>
                  </a:extLst>
                </a:hlinkClick>
              </a:rPr>
              <a:t>Free Brand Guidelines </a:t>
            </a:r>
            <a:r>
              <a:rPr lang="en-IE" sz="1400" dirty="0">
                <a:solidFill>
                  <a:schemeClr val="tx1">
                    <a:lumMod val="75000"/>
                    <a:lumOff val="25000"/>
                  </a:schemeClr>
                </a:solidFill>
              </a:rPr>
              <a:t>/ Brand Style Guide Templates (landing page with downloads)</a:t>
            </a:r>
          </a:p>
          <a:p>
            <a:pPr marL="285750" indent="-285750">
              <a:buFont typeface="Arial" panose="020B0604020202020204" pitchFamily="34" charset="0"/>
              <a:buChar char="•"/>
            </a:pPr>
            <a:r>
              <a:rPr lang="en-IE" sz="1400" dirty="0">
                <a:solidFill>
                  <a:schemeClr val="tx1">
                    <a:lumMod val="75000"/>
                    <a:lumOff val="25000"/>
                  </a:schemeClr>
                </a:solidFill>
                <a:hlinkClick r:id="rId3"/>
              </a:rPr>
              <a:t>Brand Strategy Templates </a:t>
            </a:r>
            <a:r>
              <a:rPr lang="en-IE" sz="1400" dirty="0">
                <a:solidFill>
                  <a:schemeClr val="tx1">
                    <a:lumMod val="75000"/>
                    <a:lumOff val="25000"/>
                  </a:schemeClr>
                </a:solidFill>
              </a:rPr>
              <a:t>(includes a “Brand Strategy Brainstorming Worksheet”)</a:t>
            </a:r>
          </a:p>
          <a:p>
            <a:pPr marL="285750" indent="-285750">
              <a:buFont typeface="Arial" panose="020B0604020202020204" pitchFamily="34" charset="0"/>
              <a:buChar char="•"/>
            </a:pPr>
            <a:r>
              <a:rPr lang="en-IE" sz="1400" dirty="0">
                <a:solidFill>
                  <a:schemeClr val="tx1">
                    <a:lumMod val="75000"/>
                    <a:lumOff val="25000"/>
                  </a:schemeClr>
                </a:solidFill>
                <a:hlinkClick r:id="rId4"/>
              </a:rPr>
              <a:t>Printable Brand Story Template </a:t>
            </a:r>
            <a:r>
              <a:rPr lang="en-IE" sz="1400" dirty="0">
                <a:solidFill>
                  <a:schemeClr val="tx1">
                    <a:lumMod val="75000"/>
                    <a:lumOff val="25000"/>
                  </a:schemeClr>
                </a:solidFill>
              </a:rPr>
              <a:t>(PDF download)</a:t>
            </a:r>
          </a:p>
          <a:p>
            <a:pPr marL="285750" indent="-285750">
              <a:buFont typeface="Arial" panose="020B0604020202020204" pitchFamily="34" charset="0"/>
              <a:buChar char="•"/>
            </a:pPr>
            <a:r>
              <a:rPr lang="en-IE" sz="1400" dirty="0">
                <a:solidFill>
                  <a:schemeClr val="tx1">
                    <a:lumMod val="75000"/>
                    <a:lumOff val="25000"/>
                  </a:schemeClr>
                </a:solidFill>
                <a:hlinkClick r:id="rId5"/>
              </a:rPr>
              <a:t>Brand Identity Creative Brief Template </a:t>
            </a:r>
            <a:r>
              <a:rPr lang="en-IE" sz="1400" dirty="0">
                <a:solidFill>
                  <a:schemeClr val="tx1">
                    <a:lumMod val="75000"/>
                    <a:lumOff val="25000"/>
                  </a:schemeClr>
                </a:solidFill>
              </a:rPr>
              <a:t>(PDF download)</a:t>
            </a:r>
          </a:p>
        </p:txBody>
      </p:sp>
      <p:sp>
        <p:nvSpPr>
          <p:cNvPr id="70" name="TextBox 69">
            <a:extLst>
              <a:ext uri="{FF2B5EF4-FFF2-40B4-BE49-F238E27FC236}">
                <a16:creationId xmlns:a16="http://schemas.microsoft.com/office/drawing/2014/main" id="{E1B0FD6A-FFCB-22A9-286A-8A0E4326CDF1}"/>
              </a:ext>
            </a:extLst>
          </p:cNvPr>
          <p:cNvSpPr txBox="1"/>
          <p:nvPr/>
        </p:nvSpPr>
        <p:spPr>
          <a:xfrm>
            <a:off x="810719" y="3307171"/>
            <a:ext cx="5643244" cy="4154984"/>
          </a:xfrm>
          <a:prstGeom prst="rect">
            <a:avLst/>
          </a:prstGeom>
          <a:noFill/>
        </p:spPr>
        <p:txBody>
          <a:bodyPr wrap="square">
            <a:spAutoFit/>
          </a:bodyPr>
          <a:lstStyle/>
          <a:p>
            <a:pPr>
              <a:buNone/>
            </a:pPr>
            <a:r>
              <a:rPr lang="en-US" b="1" dirty="0">
                <a:solidFill>
                  <a:srgbClr val="C77362"/>
                </a:solidFill>
              </a:rPr>
              <a:t>Nielsen Norman Group</a:t>
            </a:r>
          </a:p>
          <a:p>
            <a:pPr>
              <a:buNone/>
            </a:pPr>
            <a:r>
              <a:rPr lang="en-US" sz="1400" i="1" dirty="0">
                <a:solidFill>
                  <a:schemeClr val="tx1">
                    <a:lumMod val="75000"/>
                    <a:lumOff val="25000"/>
                  </a:schemeClr>
                </a:solidFill>
              </a:rPr>
              <a:t>A simple “story mapping” method (great for workshops)</a:t>
            </a:r>
          </a:p>
          <a:p>
            <a:pPr>
              <a:buNone/>
            </a:pPr>
            <a:endParaRPr lang="en-US" sz="1400" i="1"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hlinkClick r:id="rId6"/>
              </a:rPr>
              <a:t>Mapping User Stories in Agile </a:t>
            </a:r>
            <a:r>
              <a:rPr lang="en-US" sz="1400" dirty="0">
                <a:solidFill>
                  <a:schemeClr val="tx1">
                    <a:lumMod val="75000"/>
                    <a:lumOff val="25000"/>
                  </a:schemeClr>
                </a:solidFill>
              </a:rPr>
              <a:t>(easy framework to map experiences step-by-step; works well for visitor journeys and “story stops”) </a:t>
            </a:r>
          </a:p>
          <a:p>
            <a:pPr marL="285750" indent="-285750">
              <a:buFont typeface="Arial" panose="020B0604020202020204" pitchFamily="34" charset="0"/>
              <a:buChar char="•"/>
            </a:pPr>
            <a:r>
              <a:rPr lang="en-US" sz="1400" dirty="0">
                <a:solidFill>
                  <a:schemeClr val="tx1">
                    <a:lumMod val="75000"/>
                    <a:lumOff val="25000"/>
                  </a:schemeClr>
                </a:solidFill>
                <a:hlinkClick r:id="rId7"/>
              </a:rPr>
              <a:t>Journey Mapping 101 </a:t>
            </a:r>
            <a:r>
              <a:rPr lang="en-US" sz="1400" dirty="0">
                <a:solidFill>
                  <a:schemeClr val="tx1">
                    <a:lumMod val="75000"/>
                    <a:lumOff val="25000"/>
                  </a:schemeClr>
                </a:solidFill>
              </a:rPr>
              <a:t>(clear guide for mapping a visitor experience from start to finish) </a:t>
            </a:r>
          </a:p>
          <a:p>
            <a:endParaRPr lang="en-US" sz="1400" dirty="0">
              <a:solidFill>
                <a:schemeClr val="tx1">
                  <a:lumMod val="75000"/>
                  <a:lumOff val="25000"/>
                </a:schemeClr>
              </a:solidFill>
            </a:endParaRPr>
          </a:p>
          <a:p>
            <a:r>
              <a:rPr lang="en-US" b="1" dirty="0">
                <a:solidFill>
                  <a:srgbClr val="C77362"/>
                </a:solidFill>
              </a:rPr>
              <a:t>StoryCorps</a:t>
            </a:r>
          </a:p>
          <a:p>
            <a:r>
              <a:rPr lang="en-US" sz="1400" i="1" dirty="0">
                <a:solidFill>
                  <a:schemeClr val="tx1">
                    <a:lumMod val="75000"/>
                    <a:lumOff val="25000"/>
                  </a:schemeClr>
                </a:solidFill>
              </a:rPr>
              <a:t>Practical </a:t>
            </a:r>
            <a:r>
              <a:rPr lang="en-US" sz="1400" i="1" dirty="0" err="1">
                <a:solidFill>
                  <a:schemeClr val="tx1">
                    <a:lumMod val="75000"/>
                    <a:lumOff val="25000"/>
                  </a:schemeClr>
                </a:solidFill>
              </a:rPr>
              <a:t>ommunity</a:t>
            </a:r>
            <a:r>
              <a:rPr lang="en-US" sz="1400" i="1" dirty="0">
                <a:solidFill>
                  <a:schemeClr val="tx1">
                    <a:lumMod val="75000"/>
                    <a:lumOff val="25000"/>
                  </a:schemeClr>
                </a:solidFill>
              </a:rPr>
              <a:t> story collection </a:t>
            </a:r>
          </a:p>
          <a:p>
            <a:pPr marL="285750" indent="-285750">
              <a:buFont typeface="Arial" panose="020B0604020202020204" pitchFamily="34" charset="0"/>
              <a:buChar char="•"/>
            </a:pPr>
            <a:r>
              <a:rPr lang="en-US" sz="1400" b="1" dirty="0">
                <a:solidFill>
                  <a:schemeClr val="tx1">
                    <a:lumMod val="75000"/>
                    <a:lumOff val="25000"/>
                  </a:schemeClr>
                </a:solidFill>
              </a:rPr>
              <a:t>Tips for a Great Conversation</a:t>
            </a:r>
            <a:r>
              <a:rPr lang="en-US" sz="1400" dirty="0">
                <a:solidFill>
                  <a:schemeClr val="tx1">
                    <a:lumMod val="75000"/>
                    <a:lumOff val="25000"/>
                  </a:schemeClr>
                </a:solidFill>
              </a:rPr>
              <a:t> (excellent for gathering local stories/interviews respectfully) </a:t>
            </a:r>
          </a:p>
          <a:p>
            <a:endParaRPr lang="en-US" sz="1400" dirty="0">
              <a:solidFill>
                <a:schemeClr val="tx1">
                  <a:lumMod val="75000"/>
                  <a:lumOff val="25000"/>
                </a:schemeClr>
              </a:solidFill>
            </a:endParaRPr>
          </a:p>
          <a:p>
            <a:r>
              <a:rPr lang="en-US" b="1" dirty="0">
                <a:solidFill>
                  <a:srgbClr val="C77362"/>
                </a:solidFill>
              </a:rPr>
              <a:t>Failte Ireland Tourism</a:t>
            </a:r>
          </a:p>
          <a:p>
            <a:pPr marL="285750" indent="-285750">
              <a:buFont typeface="Arial" panose="020B0604020202020204" pitchFamily="34" charset="0"/>
              <a:buChar char="•"/>
            </a:pPr>
            <a:r>
              <a:rPr lang="en-US" sz="1400" dirty="0">
                <a:solidFill>
                  <a:schemeClr val="tx1">
                    <a:lumMod val="75000"/>
                    <a:lumOff val="25000"/>
                  </a:schemeClr>
                </a:solidFill>
                <a:hlinkClick r:id="rId8"/>
              </a:rPr>
              <a:t>Digital Trails Toolkit </a:t>
            </a:r>
            <a:r>
              <a:rPr lang="en-US" sz="1400" dirty="0">
                <a:solidFill>
                  <a:schemeClr val="tx1">
                    <a:lumMod val="75000"/>
                    <a:lumOff val="25000"/>
                  </a:schemeClr>
                </a:solidFill>
              </a:rPr>
              <a:t>(PDF) (step-by-step industry toolkit)</a:t>
            </a:r>
          </a:p>
          <a:p>
            <a:pPr marL="285750" indent="-285750">
              <a:buFont typeface="Arial" panose="020B0604020202020204" pitchFamily="34" charset="0"/>
              <a:buChar char="•"/>
            </a:pPr>
            <a:r>
              <a:rPr lang="en-US" sz="1400" dirty="0">
                <a:solidFill>
                  <a:schemeClr val="tx1">
                    <a:lumMod val="75000"/>
                    <a:lumOff val="25000"/>
                  </a:schemeClr>
                </a:solidFill>
                <a:hlinkClick r:id="rId9"/>
              </a:rPr>
              <a:t>Smart Dublin – Digital Trails Toolkit + tutorial video post </a:t>
            </a:r>
            <a:r>
              <a:rPr lang="en-US" sz="1400" dirty="0">
                <a:solidFill>
                  <a:schemeClr val="tx1">
                    <a:lumMod val="75000"/>
                    <a:lumOff val="25000"/>
                  </a:schemeClr>
                </a:solidFill>
              </a:rPr>
              <a:t>(context + practical support)</a:t>
            </a:r>
          </a:p>
          <a:p>
            <a:pPr marL="285750" indent="-285750">
              <a:buFont typeface="Arial" panose="020B0604020202020204" pitchFamily="34" charset="0"/>
              <a:buChar char="•"/>
            </a:pPr>
            <a:r>
              <a:rPr lang="en-US" sz="1400" dirty="0">
                <a:solidFill>
                  <a:schemeClr val="tx1">
                    <a:lumMod val="75000"/>
                    <a:lumOff val="25000"/>
                  </a:schemeClr>
                </a:solidFill>
                <a:hlinkClick r:id="rId10"/>
              </a:rPr>
              <a:t>Dublin regional page </a:t>
            </a:r>
            <a:r>
              <a:rPr lang="en-US" sz="1400" dirty="0">
                <a:solidFill>
                  <a:schemeClr val="tx1">
                    <a:lumMod val="75000"/>
                    <a:lumOff val="25000"/>
                  </a:schemeClr>
                </a:solidFill>
              </a:rPr>
              <a:t>(includes Digital Trails Toolkit download link)</a:t>
            </a:r>
          </a:p>
        </p:txBody>
      </p:sp>
      <p:pic>
        <p:nvPicPr>
          <p:cNvPr id="73" name="Picture 72">
            <a:hlinkClick r:id="rId9"/>
            <a:extLst>
              <a:ext uri="{FF2B5EF4-FFF2-40B4-BE49-F238E27FC236}">
                <a16:creationId xmlns:a16="http://schemas.microsoft.com/office/drawing/2014/main" id="{BCC6701D-8681-D7E8-BFA9-CCC2BDD805C6}"/>
              </a:ext>
            </a:extLst>
          </p:cNvPr>
          <p:cNvPicPr>
            <a:picLocks noChangeAspect="1"/>
          </p:cNvPicPr>
          <p:nvPr/>
        </p:nvPicPr>
        <p:blipFill>
          <a:blip r:embed="rId11"/>
          <a:stretch>
            <a:fillRect/>
          </a:stretch>
        </p:blipFill>
        <p:spPr>
          <a:xfrm>
            <a:off x="26415" y="7951694"/>
            <a:ext cx="6427548" cy="2677705"/>
          </a:xfrm>
          <a:prstGeom prst="rect">
            <a:avLst/>
          </a:prstGeom>
        </p:spPr>
      </p:pic>
    </p:spTree>
    <p:extLst>
      <p:ext uri="{BB962C8B-B14F-4D97-AF65-F5344CB8AC3E}">
        <p14:creationId xmlns:p14="http://schemas.microsoft.com/office/powerpoint/2010/main" val="604988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0471B-59B8-22C4-AD2E-E3ACC2D917B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44CD711-4189-4796-AA03-07C9C8877B9C}"/>
              </a:ext>
            </a:extLst>
          </p:cNvPr>
          <p:cNvSpPr>
            <a:spLocks noGrp="1"/>
          </p:cNvSpPr>
          <p:nvPr>
            <p:ph type="body" sz="quarter" idx="61"/>
          </p:nvPr>
        </p:nvSpPr>
        <p:spPr>
          <a:xfrm>
            <a:off x="0" y="538306"/>
            <a:ext cx="6592186" cy="1060837"/>
          </a:xfrm>
          <a:solidFill>
            <a:srgbClr val="C77362"/>
          </a:solidFill>
        </p:spPr>
        <p:txBody>
          <a:bodyPr/>
          <a:lstStyle/>
          <a:p>
            <a:pPr>
              <a:lnSpc>
                <a:spcPct val="100000"/>
              </a:lnSpc>
            </a:pPr>
            <a:r>
              <a:rPr lang="en-IE" sz="2800" dirty="0"/>
              <a:t>Case Study Implementation: </a:t>
            </a:r>
            <a:r>
              <a:rPr lang="en-IE" sz="2800" b="0" i="1" dirty="0"/>
              <a:t>Pirate-Themed Coastal Café</a:t>
            </a:r>
            <a:endParaRPr lang="en-IE" sz="2800" b="0" dirty="0"/>
          </a:p>
        </p:txBody>
      </p:sp>
      <p:sp>
        <p:nvSpPr>
          <p:cNvPr id="3" name="Text Placeholder 2">
            <a:extLst>
              <a:ext uri="{FF2B5EF4-FFF2-40B4-BE49-F238E27FC236}">
                <a16:creationId xmlns:a16="http://schemas.microsoft.com/office/drawing/2014/main" id="{FBE28682-F429-44C9-E386-819D1129F7B0}"/>
              </a:ext>
            </a:extLst>
          </p:cNvPr>
          <p:cNvSpPr>
            <a:spLocks noGrp="1"/>
          </p:cNvSpPr>
          <p:nvPr>
            <p:ph type="body" sz="quarter" idx="64"/>
          </p:nvPr>
        </p:nvSpPr>
        <p:spPr>
          <a:xfrm>
            <a:off x="719700" y="2003181"/>
            <a:ext cx="6076734" cy="7187048"/>
          </a:xfrm>
        </p:spPr>
        <p:txBody>
          <a:bodyPr/>
          <a:lstStyle/>
          <a:p>
            <a:br>
              <a:rPr lang="en-US" dirty="0"/>
            </a:br>
            <a:endParaRPr lang="en-IE" dirty="0"/>
          </a:p>
        </p:txBody>
      </p:sp>
      <p:sp>
        <p:nvSpPr>
          <p:cNvPr id="4" name="Slide Number Placeholder 3">
            <a:extLst>
              <a:ext uri="{FF2B5EF4-FFF2-40B4-BE49-F238E27FC236}">
                <a16:creationId xmlns:a16="http://schemas.microsoft.com/office/drawing/2014/main" id="{D9ADDCE0-5A9F-37B9-373F-16937AC84D77}"/>
              </a:ext>
            </a:extLst>
          </p:cNvPr>
          <p:cNvSpPr>
            <a:spLocks noGrp="1"/>
          </p:cNvSpPr>
          <p:nvPr>
            <p:ph type="sldNum" sz="quarter" idx="4"/>
          </p:nvPr>
        </p:nvSpPr>
        <p:spPr/>
        <p:txBody>
          <a:bodyPr/>
          <a:lstStyle/>
          <a:p>
            <a:fld id="{48F63A3B-78C7-47BE-AE5E-E10140E04643}" type="slidenum">
              <a:rPr lang="en-US" smtClean="0"/>
              <a:pPr/>
              <a:t>7</a:t>
            </a:fld>
            <a:endParaRPr lang="en-US" dirty="0"/>
          </a:p>
        </p:txBody>
      </p:sp>
      <p:sp>
        <p:nvSpPr>
          <p:cNvPr id="6" name="TextBox 5">
            <a:extLst>
              <a:ext uri="{FF2B5EF4-FFF2-40B4-BE49-F238E27FC236}">
                <a16:creationId xmlns:a16="http://schemas.microsoft.com/office/drawing/2014/main" id="{B5716004-AF7C-46AA-DDF5-D866F437877F}"/>
              </a:ext>
            </a:extLst>
          </p:cNvPr>
          <p:cNvSpPr txBox="1"/>
          <p:nvPr/>
        </p:nvSpPr>
        <p:spPr>
          <a:xfrm>
            <a:off x="719700" y="4342726"/>
            <a:ext cx="5828945" cy="4998741"/>
          </a:xfrm>
          <a:prstGeom prst="rect">
            <a:avLst/>
          </a:prstGeom>
          <a:noFill/>
        </p:spPr>
        <p:txBody>
          <a:bodyPr wrap="square">
            <a:spAutoFit/>
          </a:bodyPr>
          <a:lstStyle/>
          <a:p>
            <a:pPr>
              <a:lnSpc>
                <a:spcPct val="107000"/>
              </a:lnSpc>
              <a:spcAft>
                <a:spcPts val="800"/>
              </a:spcAft>
              <a:buNone/>
            </a:pPr>
            <a:r>
              <a:rPr lang="en-US" sz="1600" b="1" kern="100" dirty="0">
                <a:solidFill>
                  <a:srgbClr val="C77362"/>
                </a:solidFill>
                <a:effectLst/>
                <a:ea typeface="Aptos" panose="020B0004020202020204" pitchFamily="34" charset="0"/>
                <a:cs typeface="Times New Roman" panose="02020603050405020304" pitchFamily="18" charset="0"/>
              </a:rPr>
              <a:t>Low-Budget Immersive Storytelling for Small Tourism &amp; Hospitality Businesses (Fictional Example)</a:t>
            </a:r>
          </a:p>
          <a:p>
            <a:pPr>
              <a:lnSpc>
                <a:spcPct val="107000"/>
              </a:lnSpc>
              <a:spcAft>
                <a:spcPts val="800"/>
              </a:spcAft>
              <a:buNone/>
            </a:pPr>
            <a:endParaRPr lang="en-US" sz="1600" b="1" kern="100" dirty="0">
              <a:solidFill>
                <a:srgbClr val="C77362"/>
              </a:solidFill>
              <a:ea typeface="Aptos" panose="020B0004020202020204" pitchFamily="34" charset="0"/>
              <a:cs typeface="Times New Roman" panose="02020603050405020304" pitchFamily="18" charset="0"/>
            </a:endParaRPr>
          </a:p>
          <a:p>
            <a:pPr>
              <a:lnSpc>
                <a:spcPct val="107000"/>
              </a:lnSpc>
              <a:spcAft>
                <a:spcPts val="800"/>
              </a:spcAft>
              <a:buNone/>
            </a:pPr>
            <a:r>
              <a:rPr lang="en-US" sz="1600" b="1" kern="100" dirty="0">
                <a:solidFill>
                  <a:schemeClr val="tx1">
                    <a:lumMod val="85000"/>
                    <a:lumOff val="15000"/>
                  </a:schemeClr>
                </a:solidFill>
                <a:effectLst/>
                <a:ea typeface="Aptos" panose="020B0004020202020204" pitchFamily="34" charset="0"/>
                <a:cs typeface="Times New Roman" panose="02020603050405020304" pitchFamily="18" charset="0"/>
              </a:rPr>
              <a:t>This example works because it has a clear narrative anchor, uses simple technology, short experience length and easy visitor participation</a:t>
            </a:r>
          </a:p>
          <a:p>
            <a:pPr>
              <a:lnSpc>
                <a:spcPct val="107000"/>
              </a:lnSpc>
              <a:spcAft>
                <a:spcPts val="800"/>
              </a:spcAft>
              <a:buNone/>
            </a:pPr>
            <a:endParaRPr lang="en-US" sz="1600" b="1" kern="100" dirty="0">
              <a:solidFill>
                <a:srgbClr val="C77362"/>
              </a:solidFill>
              <a:effectLst/>
              <a:ea typeface="Aptos" panose="020B0004020202020204" pitchFamily="34" charset="0"/>
              <a:cs typeface="Times New Roman" panose="02020603050405020304" pitchFamily="18" charset="0"/>
            </a:endParaRPr>
          </a:p>
          <a:p>
            <a:pPr marL="342900" indent="-342900">
              <a:buClr>
                <a:srgbClr val="53705E"/>
              </a:buClr>
              <a:buFont typeface="+mj-lt"/>
              <a:buAutoNum type="arabicPeriod"/>
            </a:pPr>
            <a:r>
              <a:rPr lang="en-US" dirty="0">
                <a:solidFill>
                  <a:schemeClr val="bg1"/>
                </a:solidFill>
                <a:highlight>
                  <a:srgbClr val="53705E"/>
                </a:highlight>
              </a:rPr>
              <a:t>Story-Led Concept</a:t>
            </a:r>
          </a:p>
          <a:p>
            <a:endParaRPr lang="en-US" sz="1400" b="1" dirty="0"/>
          </a:p>
          <a:p>
            <a:r>
              <a:rPr lang="en-US" sz="1400" b="1" dirty="0">
                <a:solidFill>
                  <a:srgbClr val="C77362"/>
                </a:solidFill>
              </a:rPr>
              <a:t>Narrative Anchor:</a:t>
            </a:r>
          </a:p>
          <a:p>
            <a:r>
              <a:rPr lang="en-US" sz="1400" dirty="0">
                <a:solidFill>
                  <a:schemeClr val="tx1">
                    <a:lumMod val="75000"/>
                    <a:lumOff val="25000"/>
                  </a:schemeClr>
                </a:solidFill>
              </a:rPr>
              <a:t>A </a:t>
            </a:r>
            <a:r>
              <a:rPr lang="en-US" sz="1400" b="1" dirty="0">
                <a:solidFill>
                  <a:schemeClr val="tx1">
                    <a:lumMod val="75000"/>
                    <a:lumOff val="25000"/>
                  </a:schemeClr>
                </a:solidFill>
              </a:rPr>
              <a:t>local pirate legend</a:t>
            </a:r>
            <a:r>
              <a:rPr lang="en-US" sz="1400" dirty="0">
                <a:solidFill>
                  <a:schemeClr val="tx1">
                    <a:lumMod val="75000"/>
                    <a:lumOff val="25000"/>
                  </a:schemeClr>
                </a:solidFill>
              </a:rPr>
              <a:t> associated with the </a:t>
            </a:r>
            <a:r>
              <a:rPr lang="en-US" sz="1400" dirty="0" err="1">
                <a:solidFill>
                  <a:schemeClr val="tx1">
                    <a:lumMod val="75000"/>
                    <a:lumOff val="25000"/>
                  </a:schemeClr>
                </a:solidFill>
              </a:rPr>
              <a:t>harbour</a:t>
            </a:r>
            <a:r>
              <a:rPr lang="en-US" sz="1400" dirty="0">
                <a:solidFill>
                  <a:schemeClr val="tx1">
                    <a:lumMod val="75000"/>
                    <a:lumOff val="25000"/>
                  </a:schemeClr>
                </a:solidFill>
              </a:rPr>
              <a:t>.</a:t>
            </a:r>
          </a:p>
          <a:p>
            <a:endParaRPr lang="en-US" sz="1400" dirty="0"/>
          </a:p>
          <a:p>
            <a:r>
              <a:rPr lang="en-US" sz="1400" b="1" dirty="0">
                <a:solidFill>
                  <a:schemeClr val="tx1">
                    <a:lumMod val="75000"/>
                    <a:lumOff val="25000"/>
                  </a:schemeClr>
                </a:solidFill>
              </a:rPr>
              <a:t>Story Question:</a:t>
            </a:r>
            <a:endParaRPr lang="en-US" sz="1400" dirty="0">
              <a:solidFill>
                <a:schemeClr val="tx1">
                  <a:lumMod val="75000"/>
                  <a:lumOff val="25000"/>
                </a:schemeClr>
              </a:solidFill>
            </a:endParaRPr>
          </a:p>
          <a:p>
            <a:r>
              <a:rPr lang="en-US" sz="1400" i="1" dirty="0">
                <a:solidFill>
                  <a:srgbClr val="C77362"/>
                </a:solidFill>
              </a:rPr>
              <a:t>“What if visitors could step aboard the pirate ship—even for two minutes?”</a:t>
            </a:r>
          </a:p>
          <a:p>
            <a:endParaRPr lang="en-US" sz="1400" dirty="0"/>
          </a:p>
          <a:p>
            <a:r>
              <a:rPr lang="en-US" sz="1400" dirty="0">
                <a:solidFill>
                  <a:schemeClr val="tx1">
                    <a:lumMod val="75000"/>
                    <a:lumOff val="25000"/>
                  </a:schemeClr>
                </a:solidFill>
              </a:rPr>
              <a:t>This clear narrative allowed every experience element to reinforce </a:t>
            </a:r>
            <a:r>
              <a:rPr lang="en-US" sz="1400" b="1" dirty="0">
                <a:solidFill>
                  <a:schemeClr val="tx1">
                    <a:lumMod val="75000"/>
                    <a:lumOff val="25000"/>
                  </a:schemeClr>
                </a:solidFill>
              </a:rPr>
              <a:t>one story</a:t>
            </a:r>
            <a:r>
              <a:rPr lang="en-US" sz="1400" dirty="0">
                <a:solidFill>
                  <a:schemeClr val="tx1">
                    <a:lumMod val="75000"/>
                    <a:lumOff val="25000"/>
                  </a:schemeClr>
                </a:solidFill>
              </a:rPr>
              <a:t>, rather than disconnected gimmicks.</a:t>
            </a:r>
          </a:p>
          <a:p>
            <a:endParaRPr lang="en-US" sz="1400" dirty="0">
              <a:solidFill>
                <a:srgbClr val="53705E"/>
              </a:solidFill>
            </a:endParaRPr>
          </a:p>
          <a:p>
            <a:pPr>
              <a:lnSpc>
                <a:spcPct val="107000"/>
              </a:lnSpc>
              <a:spcAft>
                <a:spcPts val="800"/>
              </a:spcAft>
              <a:buNone/>
            </a:pPr>
            <a:endParaRPr lang="en-IE" sz="1400" kern="100" dirty="0">
              <a:solidFill>
                <a:schemeClr val="tx1">
                  <a:lumMod val="75000"/>
                  <a:lumOff val="25000"/>
                </a:schemeClr>
              </a:solidFill>
              <a:effectLst/>
              <a:ea typeface="Aptos" panose="020B0004020202020204" pitchFamily="34" charset="0"/>
              <a:cs typeface="Times New Roman" panose="02020603050405020304" pitchFamily="18" charset="0"/>
            </a:endParaRPr>
          </a:p>
        </p:txBody>
      </p:sp>
      <p:pic>
        <p:nvPicPr>
          <p:cNvPr id="9" name="Graphic 8" descr="Excellent with solid fill">
            <a:extLst>
              <a:ext uri="{FF2B5EF4-FFF2-40B4-BE49-F238E27FC236}">
                <a16:creationId xmlns:a16="http://schemas.microsoft.com/office/drawing/2014/main" id="{1C7A1DDE-60AA-C229-7A20-A7160D2B0BF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619" y="5403563"/>
            <a:ext cx="676937" cy="676937"/>
          </a:xfrm>
          <a:prstGeom prst="rect">
            <a:avLst/>
          </a:prstGeom>
        </p:spPr>
      </p:pic>
      <p:pic>
        <p:nvPicPr>
          <p:cNvPr id="7" name="Picture 6">
            <a:extLst>
              <a:ext uri="{FF2B5EF4-FFF2-40B4-BE49-F238E27FC236}">
                <a16:creationId xmlns:a16="http://schemas.microsoft.com/office/drawing/2014/main" id="{2BB495D0-5E63-6212-9EBC-9BED4B822ADE}"/>
              </a:ext>
            </a:extLst>
          </p:cNvPr>
          <p:cNvPicPr>
            <a:picLocks noChangeAspect="1"/>
          </p:cNvPicPr>
          <p:nvPr/>
        </p:nvPicPr>
        <p:blipFill>
          <a:blip r:embed="rId4"/>
          <a:stretch>
            <a:fillRect/>
          </a:stretch>
        </p:blipFill>
        <p:spPr>
          <a:xfrm>
            <a:off x="419088" y="1599143"/>
            <a:ext cx="6677957" cy="2743583"/>
          </a:xfrm>
          <a:prstGeom prst="rect">
            <a:avLst/>
          </a:prstGeom>
        </p:spPr>
      </p:pic>
    </p:spTree>
    <p:extLst>
      <p:ext uri="{BB962C8B-B14F-4D97-AF65-F5344CB8AC3E}">
        <p14:creationId xmlns:p14="http://schemas.microsoft.com/office/powerpoint/2010/main" val="2212750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14699-BA3D-2DA6-943C-3B01E0CC74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BBC7E2-3CEE-F228-EFA3-77DD5410CDA6}"/>
              </a:ext>
            </a:extLst>
          </p:cNvPr>
          <p:cNvSpPr>
            <a:spLocks noGrp="1"/>
          </p:cNvSpPr>
          <p:nvPr>
            <p:ph type="body" sz="quarter" idx="61"/>
          </p:nvPr>
        </p:nvSpPr>
        <p:spPr>
          <a:xfrm>
            <a:off x="0" y="538306"/>
            <a:ext cx="6592186" cy="1060837"/>
          </a:xfrm>
          <a:solidFill>
            <a:srgbClr val="C77362"/>
          </a:solidFill>
        </p:spPr>
        <p:txBody>
          <a:bodyPr/>
          <a:lstStyle/>
          <a:p>
            <a:pPr>
              <a:lnSpc>
                <a:spcPct val="100000"/>
              </a:lnSpc>
            </a:pPr>
            <a:r>
              <a:rPr lang="en-IE" sz="2800" dirty="0"/>
              <a:t>Case Study Implementation: </a:t>
            </a:r>
            <a:r>
              <a:rPr lang="en-IE" sz="2800" b="0" i="1" dirty="0"/>
              <a:t>Pirate-Themed Coastal Café</a:t>
            </a:r>
            <a:endParaRPr lang="en-IE" sz="2800" b="0" dirty="0"/>
          </a:p>
        </p:txBody>
      </p:sp>
      <p:sp>
        <p:nvSpPr>
          <p:cNvPr id="3" name="Text Placeholder 2">
            <a:extLst>
              <a:ext uri="{FF2B5EF4-FFF2-40B4-BE49-F238E27FC236}">
                <a16:creationId xmlns:a16="http://schemas.microsoft.com/office/drawing/2014/main" id="{ED3C3603-0D79-10DB-2EBF-88B252B09D15}"/>
              </a:ext>
            </a:extLst>
          </p:cNvPr>
          <p:cNvSpPr>
            <a:spLocks noGrp="1"/>
          </p:cNvSpPr>
          <p:nvPr>
            <p:ph type="body" sz="quarter" idx="64"/>
          </p:nvPr>
        </p:nvSpPr>
        <p:spPr>
          <a:xfrm>
            <a:off x="719700" y="2003181"/>
            <a:ext cx="6076734" cy="7187048"/>
          </a:xfrm>
        </p:spPr>
        <p:txBody>
          <a:bodyPr/>
          <a:lstStyle/>
          <a:p>
            <a:br>
              <a:rPr lang="en-US" dirty="0"/>
            </a:br>
            <a:endParaRPr lang="en-IE" dirty="0"/>
          </a:p>
        </p:txBody>
      </p:sp>
      <p:sp>
        <p:nvSpPr>
          <p:cNvPr id="4" name="Slide Number Placeholder 3">
            <a:extLst>
              <a:ext uri="{FF2B5EF4-FFF2-40B4-BE49-F238E27FC236}">
                <a16:creationId xmlns:a16="http://schemas.microsoft.com/office/drawing/2014/main" id="{72311B7D-F507-8E4E-321A-495D00F40A6B}"/>
              </a:ext>
            </a:extLst>
          </p:cNvPr>
          <p:cNvSpPr>
            <a:spLocks noGrp="1"/>
          </p:cNvSpPr>
          <p:nvPr>
            <p:ph type="sldNum" sz="quarter" idx="4"/>
          </p:nvPr>
        </p:nvSpPr>
        <p:spPr/>
        <p:txBody>
          <a:bodyPr/>
          <a:lstStyle/>
          <a:p>
            <a:fld id="{48F63A3B-78C7-47BE-AE5E-E10140E04643}" type="slidenum">
              <a:rPr lang="en-US" smtClean="0"/>
              <a:pPr/>
              <a:t>8</a:t>
            </a:fld>
            <a:endParaRPr lang="en-US" dirty="0"/>
          </a:p>
        </p:txBody>
      </p:sp>
      <p:sp>
        <p:nvSpPr>
          <p:cNvPr id="6" name="TextBox 5">
            <a:extLst>
              <a:ext uri="{FF2B5EF4-FFF2-40B4-BE49-F238E27FC236}">
                <a16:creationId xmlns:a16="http://schemas.microsoft.com/office/drawing/2014/main" id="{29093490-E816-626A-8FA2-0A72C5D6C667}"/>
              </a:ext>
            </a:extLst>
          </p:cNvPr>
          <p:cNvSpPr txBox="1"/>
          <p:nvPr/>
        </p:nvSpPr>
        <p:spPr>
          <a:xfrm>
            <a:off x="719700" y="5002897"/>
            <a:ext cx="5828945" cy="589649"/>
          </a:xfrm>
          <a:prstGeom prst="rect">
            <a:avLst/>
          </a:prstGeom>
          <a:noFill/>
        </p:spPr>
        <p:txBody>
          <a:bodyPr wrap="square">
            <a:spAutoFit/>
          </a:bodyPr>
          <a:lstStyle/>
          <a:p>
            <a:pPr marL="342900" indent="-342900">
              <a:buClr>
                <a:srgbClr val="53705E"/>
              </a:buClr>
              <a:buFont typeface="+mj-lt"/>
              <a:buAutoNum type="arabicPeriod" startAt="2"/>
            </a:pPr>
            <a:r>
              <a:rPr lang="en-US" dirty="0">
                <a:solidFill>
                  <a:schemeClr val="bg1"/>
                </a:solidFill>
                <a:highlight>
                  <a:srgbClr val="53705E"/>
                </a:highlight>
              </a:rPr>
              <a:t>Immersive Elements Used (Low + Light Digital)</a:t>
            </a:r>
          </a:p>
          <a:p>
            <a:pPr>
              <a:lnSpc>
                <a:spcPct val="107000"/>
              </a:lnSpc>
              <a:spcAft>
                <a:spcPts val="800"/>
              </a:spcAft>
              <a:buNone/>
            </a:pPr>
            <a:endParaRPr lang="en-IE" sz="1400" kern="100" dirty="0">
              <a:solidFill>
                <a:schemeClr val="tx1">
                  <a:lumMod val="75000"/>
                  <a:lumOff val="25000"/>
                </a:schemeClr>
              </a:solidFill>
              <a:effectLst/>
              <a:ea typeface="Aptos" panose="020B0004020202020204" pitchFamily="34" charset="0"/>
              <a:cs typeface="Times New Roman" panose="02020603050405020304" pitchFamily="18" charset="0"/>
            </a:endParaRPr>
          </a:p>
        </p:txBody>
      </p:sp>
      <p:pic>
        <p:nvPicPr>
          <p:cNvPr id="9" name="Graphic 8" descr="Excellent with solid fill">
            <a:extLst>
              <a:ext uri="{FF2B5EF4-FFF2-40B4-BE49-F238E27FC236}">
                <a16:creationId xmlns:a16="http://schemas.microsoft.com/office/drawing/2014/main" id="{201D1FF6-21E7-D43F-66DE-B73C861352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304" y="4406395"/>
            <a:ext cx="676937" cy="676937"/>
          </a:xfrm>
          <a:prstGeom prst="rect">
            <a:avLst/>
          </a:prstGeom>
        </p:spPr>
      </p:pic>
      <p:pic>
        <p:nvPicPr>
          <p:cNvPr id="7" name="Picture 6">
            <a:extLst>
              <a:ext uri="{FF2B5EF4-FFF2-40B4-BE49-F238E27FC236}">
                <a16:creationId xmlns:a16="http://schemas.microsoft.com/office/drawing/2014/main" id="{A5BE5598-CA23-DF68-FE72-39702A949CB3}"/>
              </a:ext>
            </a:extLst>
          </p:cNvPr>
          <p:cNvPicPr>
            <a:picLocks noChangeAspect="1"/>
          </p:cNvPicPr>
          <p:nvPr/>
        </p:nvPicPr>
        <p:blipFill>
          <a:blip r:embed="rId4"/>
          <a:stretch>
            <a:fillRect/>
          </a:stretch>
        </p:blipFill>
        <p:spPr>
          <a:xfrm>
            <a:off x="419088" y="1599143"/>
            <a:ext cx="6677957" cy="2743583"/>
          </a:xfrm>
          <a:prstGeom prst="rect">
            <a:avLst/>
          </a:prstGeom>
        </p:spPr>
      </p:pic>
      <p:graphicFrame>
        <p:nvGraphicFramePr>
          <p:cNvPr id="10" name="Table 9">
            <a:extLst>
              <a:ext uri="{FF2B5EF4-FFF2-40B4-BE49-F238E27FC236}">
                <a16:creationId xmlns:a16="http://schemas.microsoft.com/office/drawing/2014/main" id="{90C41730-2156-A97A-D55A-DA61022C79FC}"/>
              </a:ext>
            </a:extLst>
          </p:cNvPr>
          <p:cNvGraphicFramePr>
            <a:graphicFrameLocks noGrp="1"/>
          </p:cNvGraphicFramePr>
          <p:nvPr>
            <p:extLst>
              <p:ext uri="{D42A27DB-BD31-4B8C-83A1-F6EECF244321}">
                <p14:modId xmlns:p14="http://schemas.microsoft.com/office/powerpoint/2010/main" val="483675124"/>
              </p:ext>
            </p:extLst>
          </p:nvPr>
        </p:nvGraphicFramePr>
        <p:xfrm>
          <a:off x="544000" y="5608481"/>
          <a:ext cx="6521451" cy="2726627"/>
        </p:xfrm>
        <a:graphic>
          <a:graphicData uri="http://schemas.openxmlformats.org/drawingml/2006/table">
            <a:tbl>
              <a:tblPr/>
              <a:tblGrid>
                <a:gridCol w="2173817">
                  <a:extLst>
                    <a:ext uri="{9D8B030D-6E8A-4147-A177-3AD203B41FA5}">
                      <a16:colId xmlns:a16="http://schemas.microsoft.com/office/drawing/2014/main" val="1019017197"/>
                    </a:ext>
                  </a:extLst>
                </a:gridCol>
                <a:gridCol w="3630056">
                  <a:extLst>
                    <a:ext uri="{9D8B030D-6E8A-4147-A177-3AD203B41FA5}">
                      <a16:colId xmlns:a16="http://schemas.microsoft.com/office/drawing/2014/main" val="2434990734"/>
                    </a:ext>
                  </a:extLst>
                </a:gridCol>
                <a:gridCol w="717578">
                  <a:extLst>
                    <a:ext uri="{9D8B030D-6E8A-4147-A177-3AD203B41FA5}">
                      <a16:colId xmlns:a16="http://schemas.microsoft.com/office/drawing/2014/main" val="3454342845"/>
                    </a:ext>
                  </a:extLst>
                </a:gridCol>
              </a:tblGrid>
              <a:tr h="318199">
                <a:tc>
                  <a:txBody>
                    <a:bodyPr/>
                    <a:lstStyle/>
                    <a:p>
                      <a:pPr>
                        <a:buNone/>
                      </a:pPr>
                      <a:r>
                        <a:rPr lang="en-IE" sz="1500" b="1" dirty="0">
                          <a:solidFill>
                            <a:schemeClr val="bg1"/>
                          </a:solidFill>
                        </a:rPr>
                        <a:t>Element</a:t>
                      </a:r>
                    </a:p>
                  </a:txBody>
                  <a:tcPr anchor="ctr">
                    <a:lnL>
                      <a:noFill/>
                    </a:lnL>
                    <a:lnR>
                      <a:noFill/>
                    </a:lnR>
                    <a:lnT>
                      <a:noFill/>
                    </a:lnT>
                    <a:lnB>
                      <a:noFill/>
                    </a:lnB>
                    <a:solidFill>
                      <a:srgbClr val="C77362"/>
                    </a:solidFill>
                  </a:tcPr>
                </a:tc>
                <a:tc>
                  <a:txBody>
                    <a:bodyPr/>
                    <a:lstStyle/>
                    <a:p>
                      <a:pPr>
                        <a:buNone/>
                      </a:pPr>
                      <a:r>
                        <a:rPr lang="en-IE" sz="1500" b="1" dirty="0">
                          <a:solidFill>
                            <a:schemeClr val="bg1"/>
                          </a:solidFill>
                        </a:rPr>
                        <a:t>Practical Application</a:t>
                      </a:r>
                    </a:p>
                  </a:txBody>
                  <a:tcPr anchor="ctr">
                    <a:lnL>
                      <a:noFill/>
                    </a:lnL>
                    <a:lnR>
                      <a:noFill/>
                    </a:lnR>
                    <a:lnT>
                      <a:noFill/>
                    </a:lnT>
                    <a:lnB>
                      <a:noFill/>
                    </a:lnB>
                    <a:solidFill>
                      <a:srgbClr val="C77362"/>
                    </a:solidFill>
                  </a:tcPr>
                </a:tc>
                <a:tc>
                  <a:txBody>
                    <a:bodyPr/>
                    <a:lstStyle/>
                    <a:p>
                      <a:pPr>
                        <a:buNone/>
                      </a:pPr>
                      <a:r>
                        <a:rPr lang="en-IE" sz="1500" b="1" dirty="0">
                          <a:solidFill>
                            <a:schemeClr val="bg1"/>
                          </a:solidFill>
                        </a:rPr>
                        <a:t>Cost</a:t>
                      </a:r>
                    </a:p>
                  </a:txBody>
                  <a:tcPr anchor="ctr">
                    <a:lnL>
                      <a:noFill/>
                    </a:lnL>
                    <a:lnR>
                      <a:noFill/>
                    </a:lnR>
                    <a:lnT>
                      <a:noFill/>
                    </a:lnT>
                    <a:lnB>
                      <a:noFill/>
                    </a:lnB>
                    <a:solidFill>
                      <a:srgbClr val="C77362"/>
                    </a:solidFill>
                  </a:tcPr>
                </a:tc>
                <a:extLst>
                  <a:ext uri="{0D108BD9-81ED-4DB2-BD59-A6C34878D82A}">
                    <a16:rowId xmlns:a16="http://schemas.microsoft.com/office/drawing/2014/main" val="2674652435"/>
                  </a:ext>
                </a:extLst>
              </a:tr>
              <a:tr h="544957">
                <a:tc>
                  <a:txBody>
                    <a:bodyPr/>
                    <a:lstStyle/>
                    <a:p>
                      <a:pPr>
                        <a:buNone/>
                      </a:pPr>
                      <a:r>
                        <a:rPr lang="en-IE" sz="1500" b="1" dirty="0">
                          <a:solidFill>
                            <a:schemeClr val="tx1">
                              <a:lumMod val="75000"/>
                              <a:lumOff val="25000"/>
                            </a:schemeClr>
                          </a:solidFill>
                        </a:rPr>
                        <a:t>Pirate ship wall mural</a:t>
                      </a:r>
                    </a:p>
                  </a:txBody>
                  <a:tcPr anchor="ctr">
                    <a:lnL>
                      <a:noFill/>
                    </a:lnL>
                    <a:lnR>
                      <a:noFill/>
                    </a:lnR>
                    <a:lnT>
                      <a:noFill/>
                    </a:lnT>
                    <a:lnB>
                      <a:noFill/>
                    </a:lnB>
                    <a:noFill/>
                  </a:tcPr>
                </a:tc>
                <a:tc>
                  <a:txBody>
                    <a:bodyPr/>
                    <a:lstStyle/>
                    <a:p>
                      <a:pPr>
                        <a:buNone/>
                      </a:pPr>
                      <a:r>
                        <a:rPr lang="en-US" sz="1500">
                          <a:solidFill>
                            <a:schemeClr val="tx1">
                              <a:lumMod val="75000"/>
                              <a:lumOff val="25000"/>
                            </a:schemeClr>
                          </a:solidFill>
                        </a:rPr>
                        <a:t>Hand-painted by local art student</a:t>
                      </a:r>
                    </a:p>
                  </a:txBody>
                  <a:tcPr anchor="ctr">
                    <a:lnL>
                      <a:noFill/>
                    </a:lnL>
                    <a:lnR>
                      <a:noFill/>
                    </a:lnR>
                    <a:lnT>
                      <a:noFill/>
                    </a:lnT>
                    <a:lnB>
                      <a:noFill/>
                    </a:lnB>
                    <a:noFill/>
                  </a:tcPr>
                </a:tc>
                <a:tc>
                  <a:txBody>
                    <a:bodyPr/>
                    <a:lstStyle/>
                    <a:p>
                      <a:pPr>
                        <a:buNone/>
                      </a:pPr>
                      <a:r>
                        <a:rPr lang="en-IE" sz="1500">
                          <a:solidFill>
                            <a:schemeClr val="tx1">
                              <a:lumMod val="75000"/>
                              <a:lumOff val="25000"/>
                            </a:schemeClr>
                          </a:solidFill>
                        </a:rPr>
                        <a:t>€80</a:t>
                      </a:r>
                    </a:p>
                  </a:txBody>
                  <a:tcPr anchor="ctr">
                    <a:lnL>
                      <a:noFill/>
                    </a:lnL>
                    <a:lnR>
                      <a:noFill/>
                    </a:lnR>
                    <a:lnT>
                      <a:noFill/>
                    </a:lnT>
                    <a:lnB>
                      <a:noFill/>
                    </a:lnB>
                    <a:noFill/>
                  </a:tcPr>
                </a:tc>
                <a:extLst>
                  <a:ext uri="{0D108BD9-81ED-4DB2-BD59-A6C34878D82A}">
                    <a16:rowId xmlns:a16="http://schemas.microsoft.com/office/drawing/2014/main" val="2380135161"/>
                  </a:ext>
                </a:extLst>
              </a:tr>
              <a:tr h="544957">
                <a:tc>
                  <a:txBody>
                    <a:bodyPr/>
                    <a:lstStyle/>
                    <a:p>
                      <a:pPr>
                        <a:buNone/>
                      </a:pPr>
                      <a:r>
                        <a:rPr lang="en-IE" sz="1500" b="1" dirty="0">
                          <a:solidFill>
                            <a:schemeClr val="tx1">
                              <a:lumMod val="75000"/>
                              <a:lumOff val="25000"/>
                            </a:schemeClr>
                          </a:solidFill>
                        </a:rPr>
                        <a:t>Simple staff costumes</a:t>
                      </a:r>
                    </a:p>
                  </a:txBody>
                  <a:tcPr anchor="ctr">
                    <a:lnL>
                      <a:noFill/>
                    </a:lnL>
                    <a:lnR>
                      <a:noFill/>
                    </a:lnR>
                    <a:lnT>
                      <a:noFill/>
                    </a:lnT>
                    <a:lnB>
                      <a:noFill/>
                    </a:lnB>
                    <a:noFill/>
                  </a:tcPr>
                </a:tc>
                <a:tc>
                  <a:txBody>
                    <a:bodyPr/>
                    <a:lstStyle/>
                    <a:p>
                      <a:pPr>
                        <a:buNone/>
                      </a:pPr>
                      <a:r>
                        <a:rPr lang="en-US" sz="1500">
                          <a:solidFill>
                            <a:schemeClr val="tx1">
                              <a:lumMod val="75000"/>
                              <a:lumOff val="25000"/>
                            </a:schemeClr>
                          </a:solidFill>
                        </a:rPr>
                        <a:t>Scarves, hats, waistcoats (weekends only)</a:t>
                      </a:r>
                    </a:p>
                  </a:txBody>
                  <a:tcPr anchor="ctr">
                    <a:lnL>
                      <a:noFill/>
                    </a:lnL>
                    <a:lnR>
                      <a:noFill/>
                    </a:lnR>
                    <a:lnT>
                      <a:noFill/>
                    </a:lnT>
                    <a:lnB>
                      <a:noFill/>
                    </a:lnB>
                    <a:noFill/>
                  </a:tcPr>
                </a:tc>
                <a:tc>
                  <a:txBody>
                    <a:bodyPr/>
                    <a:lstStyle/>
                    <a:p>
                      <a:pPr>
                        <a:buNone/>
                      </a:pPr>
                      <a:r>
                        <a:rPr lang="en-IE" sz="1500" dirty="0">
                          <a:solidFill>
                            <a:schemeClr val="tx1">
                              <a:lumMod val="75000"/>
                              <a:lumOff val="25000"/>
                            </a:schemeClr>
                          </a:solidFill>
                        </a:rPr>
                        <a:t>€40</a:t>
                      </a:r>
                    </a:p>
                  </a:txBody>
                  <a:tcPr anchor="ctr">
                    <a:lnL>
                      <a:noFill/>
                    </a:lnL>
                    <a:lnR>
                      <a:noFill/>
                    </a:lnR>
                    <a:lnT>
                      <a:noFill/>
                    </a:lnT>
                    <a:lnB>
                      <a:noFill/>
                    </a:lnB>
                    <a:noFill/>
                  </a:tcPr>
                </a:tc>
                <a:extLst>
                  <a:ext uri="{0D108BD9-81ED-4DB2-BD59-A6C34878D82A}">
                    <a16:rowId xmlns:a16="http://schemas.microsoft.com/office/drawing/2014/main" val="4074167489"/>
                  </a:ext>
                </a:extLst>
              </a:tr>
              <a:tr h="771716">
                <a:tc>
                  <a:txBody>
                    <a:bodyPr/>
                    <a:lstStyle/>
                    <a:p>
                      <a:pPr>
                        <a:buNone/>
                      </a:pPr>
                      <a:r>
                        <a:rPr lang="en-IE" sz="1500" b="1" dirty="0">
                          <a:solidFill>
                            <a:schemeClr val="tx1">
                              <a:lumMod val="75000"/>
                              <a:lumOff val="25000"/>
                            </a:schemeClr>
                          </a:solidFill>
                        </a:rPr>
                        <a:t>Role-play micro-interaction</a:t>
                      </a:r>
                    </a:p>
                  </a:txBody>
                  <a:tcPr anchor="ctr">
                    <a:lnL>
                      <a:noFill/>
                    </a:lnL>
                    <a:lnR>
                      <a:noFill/>
                    </a:lnR>
                    <a:lnT>
                      <a:noFill/>
                    </a:lnT>
                    <a:lnB>
                      <a:noFill/>
                    </a:lnB>
                    <a:noFill/>
                  </a:tcPr>
                </a:tc>
                <a:tc>
                  <a:txBody>
                    <a:bodyPr/>
                    <a:lstStyle/>
                    <a:p>
                      <a:pPr>
                        <a:buNone/>
                      </a:pPr>
                      <a:r>
                        <a:rPr lang="en-US" sz="1500">
                          <a:solidFill>
                            <a:schemeClr val="tx1">
                              <a:lumMod val="75000"/>
                              <a:lumOff val="25000"/>
                            </a:schemeClr>
                          </a:solidFill>
                        </a:rPr>
                        <a:t>“Find the hidden treasure under your table!” (QR sticker)</a:t>
                      </a:r>
                    </a:p>
                  </a:txBody>
                  <a:tcPr anchor="ctr">
                    <a:lnL>
                      <a:noFill/>
                    </a:lnL>
                    <a:lnR>
                      <a:noFill/>
                    </a:lnR>
                    <a:lnT>
                      <a:noFill/>
                    </a:lnT>
                    <a:lnB>
                      <a:noFill/>
                    </a:lnB>
                    <a:noFill/>
                  </a:tcPr>
                </a:tc>
                <a:tc>
                  <a:txBody>
                    <a:bodyPr/>
                    <a:lstStyle/>
                    <a:p>
                      <a:pPr>
                        <a:buNone/>
                      </a:pPr>
                      <a:r>
                        <a:rPr lang="en-IE" sz="1500">
                          <a:solidFill>
                            <a:schemeClr val="tx1">
                              <a:lumMod val="75000"/>
                              <a:lumOff val="25000"/>
                            </a:schemeClr>
                          </a:solidFill>
                        </a:rPr>
                        <a:t>€0</a:t>
                      </a:r>
                    </a:p>
                  </a:txBody>
                  <a:tcPr anchor="ctr">
                    <a:lnL>
                      <a:noFill/>
                    </a:lnL>
                    <a:lnR>
                      <a:noFill/>
                    </a:lnR>
                    <a:lnT>
                      <a:noFill/>
                    </a:lnT>
                    <a:lnB>
                      <a:noFill/>
                    </a:lnB>
                    <a:noFill/>
                  </a:tcPr>
                </a:tc>
                <a:extLst>
                  <a:ext uri="{0D108BD9-81ED-4DB2-BD59-A6C34878D82A}">
                    <a16:rowId xmlns:a16="http://schemas.microsoft.com/office/drawing/2014/main" val="3035174840"/>
                  </a:ext>
                </a:extLst>
              </a:tr>
              <a:tr h="544957">
                <a:tc>
                  <a:txBody>
                    <a:bodyPr/>
                    <a:lstStyle/>
                    <a:p>
                      <a:pPr>
                        <a:buNone/>
                      </a:pPr>
                      <a:r>
                        <a:rPr lang="en-IE" sz="1500" b="1" dirty="0">
                          <a:solidFill>
                            <a:schemeClr val="tx1">
                              <a:lumMod val="75000"/>
                              <a:lumOff val="25000"/>
                            </a:schemeClr>
                          </a:solidFill>
                        </a:rPr>
                        <a:t>Treasure clues</a:t>
                      </a:r>
                    </a:p>
                  </a:txBody>
                  <a:tcPr anchor="ctr">
                    <a:lnL>
                      <a:noFill/>
                    </a:lnL>
                    <a:lnR>
                      <a:noFill/>
                    </a:lnR>
                    <a:lnT>
                      <a:noFill/>
                    </a:lnT>
                    <a:lnB>
                      <a:noFill/>
                    </a:lnB>
                    <a:noFill/>
                  </a:tcPr>
                </a:tc>
                <a:tc>
                  <a:txBody>
                    <a:bodyPr/>
                    <a:lstStyle/>
                    <a:p>
                      <a:pPr>
                        <a:buNone/>
                      </a:pPr>
                      <a:r>
                        <a:rPr lang="en-IE" sz="1500">
                          <a:solidFill>
                            <a:schemeClr val="tx1">
                              <a:lumMod val="75000"/>
                              <a:lumOff val="25000"/>
                            </a:schemeClr>
                          </a:solidFill>
                        </a:rPr>
                        <a:t>Printed riddles on coasters</a:t>
                      </a:r>
                    </a:p>
                  </a:txBody>
                  <a:tcPr anchor="ctr">
                    <a:lnL>
                      <a:noFill/>
                    </a:lnL>
                    <a:lnR>
                      <a:noFill/>
                    </a:lnR>
                    <a:lnT>
                      <a:noFill/>
                    </a:lnT>
                    <a:lnB>
                      <a:noFill/>
                    </a:lnB>
                    <a:noFill/>
                  </a:tcPr>
                </a:tc>
                <a:tc>
                  <a:txBody>
                    <a:bodyPr/>
                    <a:lstStyle/>
                    <a:p>
                      <a:pPr>
                        <a:buNone/>
                      </a:pPr>
                      <a:r>
                        <a:rPr lang="en-IE" sz="1500" dirty="0">
                          <a:solidFill>
                            <a:schemeClr val="tx1">
                              <a:lumMod val="75000"/>
                              <a:lumOff val="25000"/>
                            </a:schemeClr>
                          </a:solidFill>
                        </a:rPr>
                        <a:t>€10</a:t>
                      </a:r>
                    </a:p>
                  </a:txBody>
                  <a:tcPr anchor="ctr">
                    <a:lnL>
                      <a:noFill/>
                    </a:lnL>
                    <a:lnR>
                      <a:noFill/>
                    </a:lnR>
                    <a:lnT>
                      <a:noFill/>
                    </a:lnT>
                    <a:lnB>
                      <a:noFill/>
                    </a:lnB>
                    <a:noFill/>
                  </a:tcPr>
                </a:tc>
                <a:extLst>
                  <a:ext uri="{0D108BD9-81ED-4DB2-BD59-A6C34878D82A}">
                    <a16:rowId xmlns:a16="http://schemas.microsoft.com/office/drawing/2014/main" val="3205303178"/>
                  </a:ext>
                </a:extLst>
              </a:tr>
            </a:tbl>
          </a:graphicData>
        </a:graphic>
      </p:graphicFrame>
    </p:spTree>
    <p:extLst>
      <p:ext uri="{BB962C8B-B14F-4D97-AF65-F5344CB8AC3E}">
        <p14:creationId xmlns:p14="http://schemas.microsoft.com/office/powerpoint/2010/main" val="1962776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8124F-29DA-4DB8-3A66-5B53D32FD211}"/>
            </a:ext>
          </a:extLst>
        </p:cNvPr>
        <p:cNvGrpSpPr/>
        <p:nvPr/>
      </p:nvGrpSpPr>
      <p:grpSpPr>
        <a:xfrm>
          <a:off x="0" y="0"/>
          <a:ext cx="0" cy="0"/>
          <a:chOff x="0" y="0"/>
          <a:chExt cx="0" cy="0"/>
        </a:xfrm>
      </p:grpSpPr>
      <p:sp>
        <p:nvSpPr>
          <p:cNvPr id="13" name="Flowchart: Alternate Process 12">
            <a:extLst>
              <a:ext uri="{FF2B5EF4-FFF2-40B4-BE49-F238E27FC236}">
                <a16:creationId xmlns:a16="http://schemas.microsoft.com/office/drawing/2014/main" id="{8470DFEB-ABAF-65F6-40E6-9DE4ED0DFBBE}"/>
              </a:ext>
            </a:extLst>
          </p:cNvPr>
          <p:cNvSpPr/>
          <p:nvPr/>
        </p:nvSpPr>
        <p:spPr>
          <a:xfrm>
            <a:off x="300865" y="4806466"/>
            <a:ext cx="6666614" cy="3561357"/>
          </a:xfrm>
          <a:prstGeom prst="flowChartAlternateProcess">
            <a:avLst/>
          </a:prstGeom>
          <a:solidFill>
            <a:srgbClr val="5370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ext Placeholder 1">
            <a:extLst>
              <a:ext uri="{FF2B5EF4-FFF2-40B4-BE49-F238E27FC236}">
                <a16:creationId xmlns:a16="http://schemas.microsoft.com/office/drawing/2014/main" id="{A8FA5373-25C7-DB1F-693F-FD2303060EB6}"/>
              </a:ext>
            </a:extLst>
          </p:cNvPr>
          <p:cNvSpPr>
            <a:spLocks noGrp="1"/>
          </p:cNvSpPr>
          <p:nvPr>
            <p:ph type="body" sz="quarter" idx="61"/>
          </p:nvPr>
        </p:nvSpPr>
        <p:spPr>
          <a:xfrm>
            <a:off x="0" y="538306"/>
            <a:ext cx="6592186" cy="1060837"/>
          </a:xfrm>
          <a:solidFill>
            <a:srgbClr val="C77362"/>
          </a:solidFill>
        </p:spPr>
        <p:txBody>
          <a:bodyPr/>
          <a:lstStyle/>
          <a:p>
            <a:pPr>
              <a:lnSpc>
                <a:spcPct val="100000"/>
              </a:lnSpc>
            </a:pPr>
            <a:r>
              <a:rPr lang="en-IE" sz="2800" dirty="0"/>
              <a:t>Case Study Implementation: </a:t>
            </a:r>
            <a:r>
              <a:rPr lang="en-IE" sz="2800" b="0" i="1" dirty="0"/>
              <a:t>Pirate-Themed Coastal Café</a:t>
            </a:r>
            <a:endParaRPr lang="en-IE" sz="2800" b="0" dirty="0"/>
          </a:p>
        </p:txBody>
      </p:sp>
      <p:sp>
        <p:nvSpPr>
          <p:cNvPr id="3" name="Text Placeholder 2">
            <a:extLst>
              <a:ext uri="{FF2B5EF4-FFF2-40B4-BE49-F238E27FC236}">
                <a16:creationId xmlns:a16="http://schemas.microsoft.com/office/drawing/2014/main" id="{C32931CB-C0EA-8682-9081-9CB87F01989B}"/>
              </a:ext>
            </a:extLst>
          </p:cNvPr>
          <p:cNvSpPr>
            <a:spLocks noGrp="1"/>
          </p:cNvSpPr>
          <p:nvPr>
            <p:ph type="body" sz="quarter" idx="64"/>
          </p:nvPr>
        </p:nvSpPr>
        <p:spPr>
          <a:xfrm>
            <a:off x="719700" y="2003181"/>
            <a:ext cx="6076734" cy="7187048"/>
          </a:xfrm>
        </p:spPr>
        <p:txBody>
          <a:bodyPr/>
          <a:lstStyle/>
          <a:p>
            <a:br>
              <a:rPr lang="en-US" dirty="0"/>
            </a:br>
            <a:endParaRPr lang="en-IE" dirty="0"/>
          </a:p>
        </p:txBody>
      </p:sp>
      <p:sp>
        <p:nvSpPr>
          <p:cNvPr id="4" name="Slide Number Placeholder 3">
            <a:extLst>
              <a:ext uri="{FF2B5EF4-FFF2-40B4-BE49-F238E27FC236}">
                <a16:creationId xmlns:a16="http://schemas.microsoft.com/office/drawing/2014/main" id="{4D977B7A-573F-A794-7A1D-0C598492E626}"/>
              </a:ext>
            </a:extLst>
          </p:cNvPr>
          <p:cNvSpPr>
            <a:spLocks noGrp="1"/>
          </p:cNvSpPr>
          <p:nvPr>
            <p:ph type="sldNum" sz="quarter" idx="4"/>
          </p:nvPr>
        </p:nvSpPr>
        <p:spPr/>
        <p:txBody>
          <a:bodyPr/>
          <a:lstStyle/>
          <a:p>
            <a:fld id="{48F63A3B-78C7-47BE-AE5E-E10140E04643}" type="slidenum">
              <a:rPr lang="en-US" smtClean="0"/>
              <a:pPr/>
              <a:t>9</a:t>
            </a:fld>
            <a:endParaRPr lang="en-US" dirty="0"/>
          </a:p>
        </p:txBody>
      </p:sp>
      <p:sp>
        <p:nvSpPr>
          <p:cNvPr id="6" name="TextBox 5">
            <a:extLst>
              <a:ext uri="{FF2B5EF4-FFF2-40B4-BE49-F238E27FC236}">
                <a16:creationId xmlns:a16="http://schemas.microsoft.com/office/drawing/2014/main" id="{68A37AD0-5FE7-55CF-F67C-1EAC5188C43E}"/>
              </a:ext>
            </a:extLst>
          </p:cNvPr>
          <p:cNvSpPr txBox="1"/>
          <p:nvPr/>
        </p:nvSpPr>
        <p:spPr>
          <a:xfrm>
            <a:off x="719700" y="3660101"/>
            <a:ext cx="5828945" cy="4845942"/>
          </a:xfrm>
          <a:prstGeom prst="rect">
            <a:avLst/>
          </a:prstGeom>
          <a:noFill/>
        </p:spPr>
        <p:txBody>
          <a:bodyPr wrap="square">
            <a:spAutoFit/>
          </a:bodyPr>
          <a:lstStyle/>
          <a:p>
            <a:pPr marL="285750" indent="-285750">
              <a:lnSpc>
                <a:spcPct val="107000"/>
              </a:lnSpc>
              <a:spcAft>
                <a:spcPts val="800"/>
              </a:spcAft>
              <a:buFont typeface="Wingdings" panose="05000000000000000000" pitchFamily="2" charset="2"/>
              <a:buChar char="ü"/>
            </a:pPr>
            <a:r>
              <a:rPr lang="en-US" sz="1400" b="1" kern="100" dirty="0">
                <a:solidFill>
                  <a:srgbClr val="C77362"/>
                </a:solidFill>
                <a:effectLst/>
                <a:ea typeface="Aptos" panose="020B0004020202020204" pitchFamily="34" charset="0"/>
                <a:cs typeface="Times New Roman" panose="02020603050405020304" pitchFamily="18" charset="0"/>
              </a:rPr>
              <a:t>No tech skills needed</a:t>
            </a:r>
          </a:p>
          <a:p>
            <a:pPr marL="285750" indent="-285750">
              <a:lnSpc>
                <a:spcPct val="107000"/>
              </a:lnSpc>
              <a:spcAft>
                <a:spcPts val="800"/>
              </a:spcAft>
              <a:buFont typeface="Wingdings" panose="05000000000000000000" pitchFamily="2" charset="2"/>
              <a:buChar char="ü"/>
            </a:pPr>
            <a:r>
              <a:rPr lang="en-US" sz="1400" b="1" kern="100" dirty="0">
                <a:solidFill>
                  <a:srgbClr val="C77362"/>
                </a:solidFill>
                <a:effectLst/>
                <a:ea typeface="Aptos" panose="020B0004020202020204" pitchFamily="34" charset="0"/>
                <a:cs typeface="Times New Roman" panose="02020603050405020304" pitchFamily="18" charset="0"/>
              </a:rPr>
              <a:t>Adds theatre and playfulness</a:t>
            </a:r>
          </a:p>
          <a:p>
            <a:pPr marL="285750" indent="-285750">
              <a:lnSpc>
                <a:spcPct val="107000"/>
              </a:lnSpc>
              <a:spcAft>
                <a:spcPts val="800"/>
              </a:spcAft>
              <a:buFont typeface="Wingdings" panose="05000000000000000000" pitchFamily="2" charset="2"/>
              <a:buChar char="ü"/>
            </a:pPr>
            <a:r>
              <a:rPr lang="en-US" sz="1400" b="1" kern="100" dirty="0">
                <a:solidFill>
                  <a:srgbClr val="C77362"/>
                </a:solidFill>
                <a:effectLst/>
                <a:ea typeface="Aptos" panose="020B0004020202020204" pitchFamily="34" charset="0"/>
                <a:cs typeface="Times New Roman" panose="02020603050405020304" pitchFamily="18" charset="0"/>
              </a:rPr>
              <a:t>Easy to switch on/off during busy periods </a:t>
            </a:r>
          </a:p>
          <a:p>
            <a:pPr>
              <a:lnSpc>
                <a:spcPct val="107000"/>
              </a:lnSpc>
              <a:spcAft>
                <a:spcPts val="800"/>
              </a:spcAft>
              <a:buNone/>
            </a:pPr>
            <a:endParaRPr lang="en-US" sz="1400" b="1" kern="100" dirty="0">
              <a:solidFill>
                <a:srgbClr val="C77362"/>
              </a:solidFill>
              <a:cs typeface="Times New Roman" panose="02020603050405020304" pitchFamily="18" charset="0"/>
            </a:endParaRPr>
          </a:p>
          <a:p>
            <a:r>
              <a:rPr lang="en-IE" sz="1600" b="1" dirty="0">
                <a:solidFill>
                  <a:schemeClr val="bg1"/>
                </a:solidFill>
              </a:rPr>
              <a:t>Digital / Immersive Tech (Affordable &amp; Accessible)</a:t>
            </a:r>
          </a:p>
          <a:p>
            <a:endParaRPr lang="en-IE" sz="1600" b="1" dirty="0">
              <a:solidFill>
                <a:schemeClr val="bg1"/>
              </a:solidFill>
            </a:endParaRPr>
          </a:p>
          <a:p>
            <a:r>
              <a:rPr lang="en-IE" sz="1600" b="1" dirty="0">
                <a:solidFill>
                  <a:schemeClr val="bg1"/>
                </a:solidFill>
              </a:rPr>
              <a:t>360° Pirate Ship Scene (Tablet-Based VR)</a:t>
            </a:r>
          </a:p>
          <a:p>
            <a:endParaRPr lang="en-IE" sz="1600" b="1" dirty="0">
              <a:solidFill>
                <a:schemeClr val="bg1"/>
              </a:solidFill>
            </a:endParaRPr>
          </a:p>
          <a:p>
            <a:r>
              <a:rPr lang="en-IE" sz="1600" b="1" dirty="0">
                <a:solidFill>
                  <a:schemeClr val="bg1"/>
                </a:solidFill>
              </a:rPr>
              <a:t>Tool:</a:t>
            </a:r>
            <a:r>
              <a:rPr lang="en-IE" sz="1600" dirty="0">
                <a:solidFill>
                  <a:schemeClr val="bg1"/>
                </a:solidFill>
              </a:rPr>
              <a:t> YouTube 360° video</a:t>
            </a:r>
          </a:p>
          <a:p>
            <a:r>
              <a:rPr lang="en-IE" sz="1600" b="1" dirty="0">
                <a:solidFill>
                  <a:schemeClr val="bg1"/>
                </a:solidFill>
              </a:rPr>
              <a:t>Hardware:</a:t>
            </a:r>
            <a:r>
              <a:rPr lang="en-IE" sz="1600" dirty="0">
                <a:solidFill>
                  <a:schemeClr val="bg1"/>
                </a:solidFill>
              </a:rPr>
              <a:t> Borrowed tablet + cardboard viewer</a:t>
            </a:r>
          </a:p>
          <a:p>
            <a:r>
              <a:rPr lang="en-IE" sz="1600" b="1" dirty="0">
                <a:solidFill>
                  <a:schemeClr val="bg1"/>
                </a:solidFill>
              </a:rPr>
              <a:t>Delivery:</a:t>
            </a:r>
            <a:r>
              <a:rPr lang="en-IE" sz="1600" dirty="0">
                <a:solidFill>
                  <a:schemeClr val="bg1"/>
                </a:solidFill>
              </a:rPr>
              <a:t> QR code on table / wall</a:t>
            </a:r>
          </a:p>
          <a:p>
            <a:endParaRPr lang="en-IE" sz="1600" dirty="0">
              <a:solidFill>
                <a:schemeClr val="bg1"/>
              </a:solidFill>
            </a:endParaRPr>
          </a:p>
          <a:p>
            <a:r>
              <a:rPr lang="en-IE" sz="1600" b="1" dirty="0">
                <a:solidFill>
                  <a:schemeClr val="bg1"/>
                </a:solidFill>
              </a:rPr>
              <a:t>Example links:</a:t>
            </a:r>
            <a:endParaRPr lang="en-IE" sz="1600" dirty="0">
              <a:solidFill>
                <a:schemeClr val="bg1"/>
              </a:solidFill>
            </a:endParaRPr>
          </a:p>
          <a:p>
            <a:pPr marL="285750" indent="-285750">
              <a:buFont typeface="Arial" panose="020B0604020202020204" pitchFamily="34" charset="0"/>
              <a:buChar char="•"/>
            </a:pPr>
            <a:r>
              <a:rPr lang="en-IE" sz="1600" dirty="0">
                <a:solidFill>
                  <a:schemeClr val="bg1"/>
                </a:solidFill>
              </a:rPr>
              <a:t>360° video platform: </a:t>
            </a:r>
            <a:r>
              <a:rPr lang="en-IE" sz="1600" dirty="0">
                <a:solidFill>
                  <a:schemeClr val="bg1"/>
                </a:solidFill>
                <a:hlinkClick r:id="rId2">
                  <a:extLst>
                    <a:ext uri="{A12FA001-AC4F-418D-AE19-62706E023703}">
                      <ahyp:hlinkClr xmlns:ahyp="http://schemas.microsoft.com/office/drawing/2018/hyperlinkcolor" val="tx"/>
                    </a:ext>
                  </a:extLst>
                </a:hlinkClick>
              </a:rPr>
              <a:t>https://www.youtube.com/360</a:t>
            </a:r>
            <a:endParaRPr lang="en-IE" sz="1600" dirty="0">
              <a:solidFill>
                <a:schemeClr val="bg1"/>
              </a:solidFill>
            </a:endParaRPr>
          </a:p>
          <a:p>
            <a:pPr marL="285750" indent="-285750">
              <a:buFont typeface="Arial" panose="020B0604020202020204" pitchFamily="34" charset="0"/>
              <a:buChar char="•"/>
            </a:pPr>
            <a:r>
              <a:rPr lang="en-IE" sz="1600" dirty="0">
                <a:solidFill>
                  <a:schemeClr val="bg1"/>
                </a:solidFill>
              </a:rPr>
              <a:t>Free cardboard viewer: </a:t>
            </a:r>
            <a:r>
              <a:rPr lang="en-IE" sz="1600" dirty="0">
                <a:solidFill>
                  <a:schemeClr val="bg1"/>
                </a:solidFill>
                <a:hlinkClick r:id="rId3">
                  <a:extLst>
                    <a:ext uri="{A12FA001-AC4F-418D-AE19-62706E023703}">
                      <ahyp:hlinkClr xmlns:ahyp="http://schemas.microsoft.com/office/drawing/2018/hyperlinkcolor" val="tx"/>
                    </a:ext>
                  </a:extLst>
                </a:hlinkClick>
              </a:rPr>
              <a:t>https://arvr.google.com/cardboard/</a:t>
            </a:r>
            <a:endParaRPr lang="en-IE" sz="1600" dirty="0">
              <a:solidFill>
                <a:schemeClr val="bg1"/>
              </a:solidFill>
            </a:endParaRPr>
          </a:p>
          <a:p>
            <a:pPr marL="285750" indent="-285750">
              <a:buFont typeface="Arial" panose="020B0604020202020204" pitchFamily="34" charset="0"/>
              <a:buChar char="•"/>
            </a:pPr>
            <a:r>
              <a:rPr lang="en-IE" sz="1600" dirty="0">
                <a:solidFill>
                  <a:schemeClr val="bg1"/>
                </a:solidFill>
              </a:rPr>
              <a:t>Visitors scan → watch 2-minute “on deck” pirate scene → back to coffee.</a:t>
            </a:r>
          </a:p>
          <a:p>
            <a:pPr>
              <a:lnSpc>
                <a:spcPct val="107000"/>
              </a:lnSpc>
              <a:spcAft>
                <a:spcPts val="800"/>
              </a:spcAft>
              <a:buNone/>
            </a:pPr>
            <a:endParaRPr lang="en-IE" sz="1400" kern="100" dirty="0">
              <a:solidFill>
                <a:schemeClr val="tx1">
                  <a:lumMod val="75000"/>
                  <a:lumOff val="25000"/>
                </a:schemeClr>
              </a:solidFill>
              <a:effectLst/>
              <a:ea typeface="Aptos" panose="020B0004020202020204" pitchFamily="34" charset="0"/>
              <a:cs typeface="Times New Roman" panose="02020603050405020304" pitchFamily="18" charset="0"/>
            </a:endParaRPr>
          </a:p>
        </p:txBody>
      </p:sp>
      <p:pic>
        <p:nvPicPr>
          <p:cNvPr id="9" name="Graphic 8" descr="Excellent with solid fill">
            <a:extLst>
              <a:ext uri="{FF2B5EF4-FFF2-40B4-BE49-F238E27FC236}">
                <a16:creationId xmlns:a16="http://schemas.microsoft.com/office/drawing/2014/main" id="{E0824D9B-8BAD-B99F-8C64-5B2A9CEEAD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3442" y="3691582"/>
            <a:ext cx="676937" cy="676937"/>
          </a:xfrm>
          <a:prstGeom prst="rect">
            <a:avLst/>
          </a:prstGeom>
        </p:spPr>
      </p:pic>
      <p:pic>
        <p:nvPicPr>
          <p:cNvPr id="10" name="Picture 9">
            <a:extLst>
              <a:ext uri="{FF2B5EF4-FFF2-40B4-BE49-F238E27FC236}">
                <a16:creationId xmlns:a16="http://schemas.microsoft.com/office/drawing/2014/main" id="{05AA6780-8CBC-0A0E-515B-97BE4FB8F459}"/>
              </a:ext>
            </a:extLst>
          </p:cNvPr>
          <p:cNvPicPr>
            <a:picLocks noChangeAspect="1"/>
          </p:cNvPicPr>
          <p:nvPr/>
        </p:nvPicPr>
        <p:blipFill>
          <a:blip r:embed="rId6"/>
          <a:stretch>
            <a:fillRect/>
          </a:stretch>
        </p:blipFill>
        <p:spPr>
          <a:xfrm>
            <a:off x="-21772" y="1561899"/>
            <a:ext cx="7559675" cy="2026870"/>
          </a:xfrm>
          <a:prstGeom prst="rect">
            <a:avLst/>
          </a:prstGeom>
        </p:spPr>
      </p:pic>
      <p:pic>
        <p:nvPicPr>
          <p:cNvPr id="15" name="Picture 14">
            <a:extLst>
              <a:ext uri="{FF2B5EF4-FFF2-40B4-BE49-F238E27FC236}">
                <a16:creationId xmlns:a16="http://schemas.microsoft.com/office/drawing/2014/main" id="{9B7F5BD0-E76B-50AF-8FF6-68E451EB51B3}"/>
              </a:ext>
            </a:extLst>
          </p:cNvPr>
          <p:cNvPicPr>
            <a:picLocks noChangeAspect="1"/>
          </p:cNvPicPr>
          <p:nvPr/>
        </p:nvPicPr>
        <p:blipFill>
          <a:blip r:embed="rId7"/>
          <a:stretch>
            <a:fillRect/>
          </a:stretch>
        </p:blipFill>
        <p:spPr>
          <a:xfrm>
            <a:off x="0" y="8367823"/>
            <a:ext cx="7559675" cy="2152845"/>
          </a:xfrm>
          <a:prstGeom prst="rect">
            <a:avLst/>
          </a:prstGeom>
        </p:spPr>
      </p:pic>
    </p:spTree>
    <p:extLst>
      <p:ext uri="{BB962C8B-B14F-4D97-AF65-F5344CB8AC3E}">
        <p14:creationId xmlns:p14="http://schemas.microsoft.com/office/powerpoint/2010/main" val="262521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F6EE4-C75F-5626-13E4-6798E51D971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91B3BBF-AD97-AD5B-DC95-F76F951D9109}"/>
              </a:ext>
            </a:extLst>
          </p:cNvPr>
          <p:cNvSpPr/>
          <p:nvPr/>
        </p:nvSpPr>
        <p:spPr>
          <a:xfrm>
            <a:off x="-9335" y="0"/>
            <a:ext cx="7240314" cy="1051560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8" name="Text Placeholder 7">
            <a:extLst>
              <a:ext uri="{FF2B5EF4-FFF2-40B4-BE49-F238E27FC236}">
                <a16:creationId xmlns:a16="http://schemas.microsoft.com/office/drawing/2014/main" id="{8E227E50-873C-A9B7-5753-951EF6EFAD40}"/>
              </a:ext>
            </a:extLst>
          </p:cNvPr>
          <p:cNvSpPr>
            <a:spLocks noGrp="1"/>
          </p:cNvSpPr>
          <p:nvPr>
            <p:ph type="body" sz="quarter" idx="64"/>
          </p:nvPr>
        </p:nvSpPr>
        <p:spPr>
          <a:xfrm>
            <a:off x="697281" y="1237636"/>
            <a:ext cx="6368170" cy="7187048"/>
          </a:xfrm>
        </p:spPr>
        <p:txBody>
          <a:bodyPr/>
          <a:lstStyle/>
          <a:p>
            <a:r>
              <a:rPr lang="en-US" sz="1600" b="1" dirty="0">
                <a:solidFill>
                  <a:srgbClr val="C77362"/>
                </a:solidFill>
              </a:rPr>
              <a:t>Get a page and plan a small-scale activity that aligns with your brand. </a:t>
            </a:r>
          </a:p>
          <a:p>
            <a:r>
              <a:rPr lang="en-US" sz="1600" i="1" dirty="0">
                <a:solidFill>
                  <a:srgbClr val="C77362"/>
                </a:solidFill>
              </a:rPr>
              <a:t>Call it “Minimum Viable Experience.”</a:t>
            </a:r>
          </a:p>
          <a:p>
            <a:endParaRPr lang="en-US" sz="1600" i="1" dirty="0">
              <a:solidFill>
                <a:srgbClr val="C77362"/>
              </a:solidFill>
            </a:endParaRPr>
          </a:p>
          <a:p>
            <a:r>
              <a:rPr lang="en-US" sz="1400" b="1" dirty="0">
                <a:solidFill>
                  <a:srgbClr val="C77362"/>
                </a:solidFill>
              </a:rPr>
              <a:t>Immersive &amp; Digital Guidance: </a:t>
            </a:r>
            <a:r>
              <a:rPr lang="en-US" sz="1400" dirty="0">
                <a:solidFill>
                  <a:schemeClr val="tx1">
                    <a:lumMod val="75000"/>
                    <a:lumOff val="25000"/>
                  </a:schemeClr>
                </a:solidFill>
              </a:rPr>
              <a:t>Decide how and where the story meets the visitor. Sketch a quick storyboard for a key scene or interaction.</a:t>
            </a:r>
          </a:p>
          <a:p>
            <a:endParaRPr lang="en-US" sz="1400" dirty="0">
              <a:solidFill>
                <a:schemeClr val="tx1">
                  <a:lumMod val="75000"/>
                  <a:lumOff val="25000"/>
                </a:schemeClr>
              </a:solidFill>
            </a:endParaRPr>
          </a:p>
          <a:p>
            <a:r>
              <a:rPr lang="en-US" sz="1400" dirty="0">
                <a:solidFill>
                  <a:schemeClr val="tx1">
                    <a:lumMod val="75000"/>
                    <a:lumOff val="25000"/>
                  </a:schemeClr>
                </a:solidFill>
              </a:rPr>
              <a:t>Decide </a:t>
            </a:r>
            <a:r>
              <a:rPr lang="en-US" sz="1400" b="1" dirty="0">
                <a:solidFill>
                  <a:schemeClr val="tx1">
                    <a:lumMod val="75000"/>
                    <a:lumOff val="25000"/>
                  </a:schemeClr>
                </a:solidFill>
              </a:rPr>
              <a:t>where and how the story meets the visitor</a:t>
            </a:r>
            <a:r>
              <a:rPr lang="en-US" sz="1400" dirty="0">
                <a:solidFill>
                  <a:schemeClr val="tx1">
                    <a:lumMod val="75000"/>
                    <a:lumOff val="25000"/>
                  </a:schemeClr>
                </a:solidFill>
              </a:rPr>
              <a:t>.</a:t>
            </a:r>
          </a:p>
          <a:p>
            <a:pPr marL="285750" indent="-285750">
              <a:buFont typeface="Arial" panose="020B0604020202020204" pitchFamily="34" charset="0"/>
              <a:buChar char="•"/>
            </a:pPr>
            <a:r>
              <a:rPr lang="en-US" sz="1400" dirty="0">
                <a:solidFill>
                  <a:schemeClr val="tx1">
                    <a:lumMod val="75000"/>
                    <a:lumOff val="25000"/>
                  </a:schemeClr>
                </a:solidFill>
              </a:rPr>
              <a:t>Identify one key moment, place, or interaction</a:t>
            </a:r>
          </a:p>
          <a:p>
            <a:pPr marL="285750" indent="-285750">
              <a:buFont typeface="Arial" panose="020B0604020202020204" pitchFamily="34" charset="0"/>
              <a:buChar char="•"/>
            </a:pPr>
            <a:r>
              <a:rPr lang="en-US" sz="1400" dirty="0">
                <a:solidFill>
                  <a:schemeClr val="tx1">
                    <a:lumMod val="75000"/>
                    <a:lumOff val="25000"/>
                  </a:schemeClr>
                </a:solidFill>
              </a:rPr>
              <a:t>Sketch a simple storyboard for a single scene or experience</a:t>
            </a:r>
          </a:p>
          <a:p>
            <a:pPr marL="285750" indent="-285750">
              <a:buFont typeface="Arial" panose="020B0604020202020204" pitchFamily="34" charset="0"/>
              <a:buChar char="•"/>
            </a:pPr>
            <a:r>
              <a:rPr lang="en-US" sz="1400" dirty="0">
                <a:solidFill>
                  <a:schemeClr val="tx1">
                    <a:lumMod val="75000"/>
                    <a:lumOff val="25000"/>
                  </a:schemeClr>
                </a:solidFill>
              </a:rPr>
              <a:t>Focus on </a:t>
            </a:r>
            <a:r>
              <a:rPr lang="en-US" sz="1400" b="1" dirty="0">
                <a:solidFill>
                  <a:schemeClr val="tx1">
                    <a:lumMod val="75000"/>
                    <a:lumOff val="25000"/>
                  </a:schemeClr>
                </a:solidFill>
              </a:rPr>
              <a:t>emotion, atmosphere, or meaning</a:t>
            </a:r>
            <a:r>
              <a:rPr lang="en-US" sz="1400" dirty="0">
                <a:solidFill>
                  <a:schemeClr val="tx1">
                    <a:lumMod val="75000"/>
                    <a:lumOff val="25000"/>
                  </a:schemeClr>
                </a:solidFill>
              </a:rPr>
              <a:t>, not scale</a:t>
            </a:r>
          </a:p>
          <a:p>
            <a:pPr marL="285750" indent="-285750">
              <a:buFont typeface="Arial" panose="020B0604020202020204" pitchFamily="34" charset="0"/>
              <a:buChar char="•"/>
            </a:pPr>
            <a:endParaRPr lang="en-US" sz="1400" dirty="0">
              <a:solidFill>
                <a:schemeClr val="tx1">
                  <a:lumMod val="75000"/>
                  <a:lumOff val="25000"/>
                </a:schemeClr>
              </a:solidFill>
            </a:endParaRPr>
          </a:p>
          <a:p>
            <a:r>
              <a:rPr lang="en-US" sz="1400" b="1" dirty="0">
                <a:solidFill>
                  <a:srgbClr val="C77362"/>
                </a:solidFill>
              </a:rPr>
              <a:t>Ask:</a:t>
            </a:r>
          </a:p>
          <a:p>
            <a:pPr marL="285750" indent="-285750">
              <a:buFont typeface="Arial" panose="020B0604020202020204" pitchFamily="34" charset="0"/>
              <a:buChar char="•"/>
            </a:pPr>
            <a:r>
              <a:rPr lang="en-US" sz="1400" dirty="0">
                <a:solidFill>
                  <a:schemeClr val="tx1">
                    <a:lumMod val="75000"/>
                    <a:lumOff val="25000"/>
                  </a:schemeClr>
                </a:solidFill>
              </a:rPr>
              <a:t>What does the visitor </a:t>
            </a:r>
            <a:r>
              <a:rPr lang="en-US" sz="1400" i="1" dirty="0">
                <a:solidFill>
                  <a:schemeClr val="tx1">
                    <a:lumMod val="75000"/>
                    <a:lumOff val="25000"/>
                  </a:schemeClr>
                </a:solidFill>
              </a:rPr>
              <a:t>see, hear, or do</a:t>
            </a:r>
            <a:r>
              <a:rPr lang="en-US" sz="1400" dirty="0">
                <a:solidFill>
                  <a:schemeClr val="tx1">
                    <a:lumMod val="75000"/>
                    <a:lumOff val="25000"/>
                  </a:schemeClr>
                </a:solidFill>
              </a:rPr>
              <a:t>?</a:t>
            </a:r>
          </a:p>
          <a:p>
            <a:pPr marL="285750" indent="-285750">
              <a:buFont typeface="Arial" panose="020B0604020202020204" pitchFamily="34" charset="0"/>
              <a:buChar char="•"/>
            </a:pPr>
            <a:r>
              <a:rPr lang="en-US" sz="1400" dirty="0">
                <a:solidFill>
                  <a:schemeClr val="tx1">
                    <a:lumMod val="75000"/>
                    <a:lumOff val="25000"/>
                  </a:schemeClr>
                </a:solidFill>
              </a:rPr>
              <a:t>How long does the experience last (5–15 minutes)?</a:t>
            </a:r>
          </a:p>
          <a:p>
            <a:pPr marL="285750" indent="-285750">
              <a:buFont typeface="Arial" panose="020B0604020202020204" pitchFamily="34" charset="0"/>
              <a:buChar char="•"/>
            </a:pPr>
            <a:r>
              <a:rPr lang="en-US" sz="1400" dirty="0">
                <a:solidFill>
                  <a:schemeClr val="tx1">
                    <a:lumMod val="75000"/>
                    <a:lumOff val="25000"/>
                  </a:schemeClr>
                </a:solidFill>
              </a:rPr>
              <a:t>What makes this moment distinctively </a:t>
            </a:r>
            <a:r>
              <a:rPr lang="en-US" sz="1400" i="1" dirty="0">
                <a:solidFill>
                  <a:schemeClr val="tx1">
                    <a:lumMod val="75000"/>
                    <a:lumOff val="25000"/>
                  </a:schemeClr>
                </a:solidFill>
              </a:rPr>
              <a:t>your</a:t>
            </a:r>
            <a:r>
              <a:rPr lang="en-US" sz="1400" dirty="0">
                <a:solidFill>
                  <a:schemeClr val="tx1">
                    <a:lumMod val="75000"/>
                    <a:lumOff val="25000"/>
                  </a:schemeClr>
                </a:solidFill>
              </a:rPr>
              <a:t> brand?</a:t>
            </a:r>
          </a:p>
          <a:p>
            <a:endParaRPr lang="en-US" sz="1400" dirty="0">
              <a:solidFill>
                <a:schemeClr val="tx1">
                  <a:lumMod val="75000"/>
                  <a:lumOff val="25000"/>
                </a:schemeClr>
              </a:solidFill>
            </a:endParaRPr>
          </a:p>
          <a:p>
            <a:r>
              <a:rPr lang="en-US" sz="1600" b="1" dirty="0">
                <a:solidFill>
                  <a:srgbClr val="C77362"/>
                </a:solidFill>
              </a:rPr>
              <a:t>New to Tech: </a:t>
            </a:r>
            <a:r>
              <a:rPr lang="en-US" sz="1400" dirty="0">
                <a:solidFill>
                  <a:schemeClr val="tx1">
                    <a:lumMod val="75000"/>
                    <a:lumOff val="25000"/>
                  </a:schemeClr>
                </a:solidFill>
              </a:rPr>
              <a:t>Create a themed self-guided tour with printed maps or a story map that highlights brand elements. e.g., place story-relevant quotes on signs, or stage a mini-performance in a historic site.</a:t>
            </a:r>
          </a:p>
          <a:p>
            <a:endParaRPr lang="en-US" sz="1400" b="1" dirty="0">
              <a:solidFill>
                <a:schemeClr val="tx1">
                  <a:lumMod val="75000"/>
                  <a:lumOff val="25000"/>
                </a:schemeClr>
              </a:solidFill>
            </a:endParaRPr>
          </a:p>
          <a:p>
            <a:r>
              <a:rPr lang="en-US" sz="1400" i="1" dirty="0">
                <a:solidFill>
                  <a:srgbClr val="C77362"/>
                </a:solidFill>
              </a:rPr>
              <a:t>Examples:</a:t>
            </a:r>
          </a:p>
          <a:p>
            <a:pPr marL="285750" indent="-285750">
              <a:buFont typeface="Arial" panose="020B0604020202020204" pitchFamily="34" charset="0"/>
              <a:buChar char="•"/>
            </a:pPr>
            <a:r>
              <a:rPr lang="en-US" sz="1400" dirty="0">
                <a:solidFill>
                  <a:schemeClr val="tx1">
                    <a:lumMod val="75000"/>
                    <a:lumOff val="25000"/>
                  </a:schemeClr>
                </a:solidFill>
              </a:rPr>
              <a:t>A </a:t>
            </a:r>
            <a:r>
              <a:rPr lang="en-US" sz="1400" b="1" dirty="0">
                <a:solidFill>
                  <a:schemeClr val="tx1">
                    <a:lumMod val="75000"/>
                    <a:lumOff val="25000"/>
                  </a:schemeClr>
                </a:solidFill>
              </a:rPr>
              <a:t>themed self-guided walk</a:t>
            </a:r>
            <a:r>
              <a:rPr lang="en-US" sz="1400" dirty="0">
                <a:solidFill>
                  <a:schemeClr val="tx1">
                    <a:lumMod val="75000"/>
                    <a:lumOff val="25000"/>
                  </a:schemeClr>
                </a:solidFill>
              </a:rPr>
              <a:t> using printed maps or story cards</a:t>
            </a:r>
          </a:p>
          <a:p>
            <a:pPr marL="285750" indent="-285750">
              <a:buFont typeface="Arial" panose="020B0604020202020204" pitchFamily="34" charset="0"/>
              <a:buChar char="•"/>
            </a:pPr>
            <a:r>
              <a:rPr lang="en-US" sz="1400" dirty="0">
                <a:solidFill>
                  <a:schemeClr val="tx1">
                    <a:lumMod val="75000"/>
                    <a:lumOff val="25000"/>
                  </a:schemeClr>
                </a:solidFill>
              </a:rPr>
              <a:t>Story-relevant </a:t>
            </a:r>
            <a:r>
              <a:rPr lang="en-US" sz="1400" b="1" dirty="0">
                <a:solidFill>
                  <a:schemeClr val="tx1">
                    <a:lumMod val="75000"/>
                    <a:lumOff val="25000"/>
                  </a:schemeClr>
                </a:solidFill>
              </a:rPr>
              <a:t>quotes, extracts, or scenes</a:t>
            </a:r>
            <a:r>
              <a:rPr lang="en-US" sz="1400" dirty="0">
                <a:solidFill>
                  <a:schemeClr val="tx1">
                    <a:lumMod val="75000"/>
                    <a:lumOff val="25000"/>
                  </a:schemeClr>
                </a:solidFill>
              </a:rPr>
              <a:t> placed discreetly on signs</a:t>
            </a:r>
          </a:p>
          <a:p>
            <a:pPr marL="285750" indent="-285750">
              <a:buFont typeface="Arial" panose="020B0604020202020204" pitchFamily="34" charset="0"/>
              <a:buChar char="•"/>
            </a:pPr>
            <a:r>
              <a:rPr lang="en-US" sz="1400" dirty="0">
                <a:solidFill>
                  <a:schemeClr val="tx1">
                    <a:lumMod val="75000"/>
                    <a:lumOff val="25000"/>
                  </a:schemeClr>
                </a:solidFill>
              </a:rPr>
              <a:t>A </a:t>
            </a:r>
            <a:r>
              <a:rPr lang="en-US" sz="1400" b="1" dirty="0">
                <a:solidFill>
                  <a:schemeClr val="tx1">
                    <a:lumMod val="75000"/>
                    <a:lumOff val="25000"/>
                  </a:schemeClr>
                </a:solidFill>
              </a:rPr>
              <a:t>short live or semi-scripted moment</a:t>
            </a:r>
            <a:r>
              <a:rPr lang="en-US" sz="1400" dirty="0">
                <a:solidFill>
                  <a:schemeClr val="tx1">
                    <a:lumMod val="75000"/>
                    <a:lumOff val="25000"/>
                  </a:schemeClr>
                </a:solidFill>
              </a:rPr>
              <a:t> (e.g. a reading, character monologue, or soundscape) in a historic or meaningful location</a:t>
            </a:r>
          </a:p>
          <a:p>
            <a:pPr marL="285750" indent="-285750">
              <a:buFont typeface="Arial" panose="020B0604020202020204" pitchFamily="34" charset="0"/>
              <a:buChar char="•"/>
            </a:pPr>
            <a:r>
              <a:rPr lang="en-US" sz="1400" dirty="0">
                <a:solidFill>
                  <a:schemeClr val="tx1">
                    <a:lumMod val="75000"/>
                    <a:lumOff val="25000"/>
                  </a:schemeClr>
                </a:solidFill>
              </a:rPr>
              <a:t>A simple </a:t>
            </a:r>
            <a:r>
              <a:rPr lang="en-US" sz="1400" b="1" dirty="0">
                <a:solidFill>
                  <a:schemeClr val="tx1">
                    <a:lumMod val="75000"/>
                    <a:lumOff val="25000"/>
                  </a:schemeClr>
                </a:solidFill>
              </a:rPr>
              <a:t>story map</a:t>
            </a:r>
            <a:r>
              <a:rPr lang="en-US" sz="1400" dirty="0">
                <a:solidFill>
                  <a:schemeClr val="tx1">
                    <a:lumMod val="75000"/>
                    <a:lumOff val="25000"/>
                  </a:schemeClr>
                </a:solidFill>
              </a:rPr>
              <a:t> highlighting places linked to your narrative</a:t>
            </a:r>
          </a:p>
          <a:p>
            <a:r>
              <a:rPr lang="en-US" sz="1400" i="1" dirty="0">
                <a:solidFill>
                  <a:srgbClr val="C77362"/>
                </a:solidFill>
              </a:rPr>
              <a:t>Focus on authenticity, place, and human connection.</a:t>
            </a:r>
            <a:endParaRPr lang="en-US" sz="1400" dirty="0">
              <a:solidFill>
                <a:srgbClr val="C77362"/>
              </a:solidFill>
            </a:endParaRPr>
          </a:p>
          <a:p>
            <a:endParaRPr lang="en-US" sz="1400" b="1" dirty="0">
              <a:solidFill>
                <a:schemeClr val="tx1">
                  <a:lumMod val="75000"/>
                  <a:lumOff val="25000"/>
                </a:schemeClr>
              </a:solidFill>
            </a:endParaRPr>
          </a:p>
          <a:p>
            <a:r>
              <a:rPr lang="en-US" sz="1600" b="1" dirty="0">
                <a:solidFill>
                  <a:srgbClr val="C77362"/>
                </a:solidFill>
              </a:rPr>
              <a:t>Familiar with Tech</a:t>
            </a:r>
            <a:r>
              <a:rPr lang="en-US" sz="1600" b="1" dirty="0">
                <a:solidFill>
                  <a:schemeClr val="tx1">
                    <a:lumMod val="75000"/>
                    <a:lumOff val="25000"/>
                  </a:schemeClr>
                </a:solidFill>
              </a:rPr>
              <a:t>: </a:t>
            </a:r>
            <a:r>
              <a:rPr lang="en-US" sz="1400" dirty="0">
                <a:solidFill>
                  <a:schemeClr val="tx1">
                    <a:lumMod val="75000"/>
                    <a:lumOff val="25000"/>
                  </a:schemeClr>
                </a:solidFill>
              </a:rPr>
              <a:t>Develop a simple social-media campaign or app prototype. </a:t>
            </a:r>
          </a:p>
          <a:p>
            <a:r>
              <a:rPr lang="en-US" sz="1400" dirty="0">
                <a:solidFill>
                  <a:schemeClr val="tx1">
                    <a:lumMod val="75000"/>
                    <a:lumOff val="25000"/>
                  </a:schemeClr>
                </a:solidFill>
              </a:rPr>
              <a:t>For instance, build an Instagram AR filter featuring a story character that users can “try on,” or a basic web-based AR view (using tools like Lens Studio or </a:t>
            </a:r>
            <a:r>
              <a:rPr lang="en-US" sz="1400" dirty="0" err="1">
                <a:solidFill>
                  <a:schemeClr val="tx1">
                    <a:lumMod val="75000"/>
                    <a:lumOff val="25000"/>
                  </a:schemeClr>
                </a:solidFill>
              </a:rPr>
              <a:t>WebXR</a:t>
            </a:r>
            <a:r>
              <a:rPr lang="en-US" sz="1400" dirty="0">
                <a:solidFill>
                  <a:schemeClr val="tx1">
                    <a:lumMod val="75000"/>
                    <a:lumOff val="25000"/>
                  </a:schemeClr>
                </a:solidFill>
              </a:rPr>
              <a:t>) that animates a mural when scanned.</a:t>
            </a:r>
          </a:p>
          <a:p>
            <a:endParaRPr lang="en-US" sz="1400" dirty="0">
              <a:solidFill>
                <a:schemeClr val="tx1">
                  <a:lumMod val="75000"/>
                  <a:lumOff val="25000"/>
                </a:schemeClr>
              </a:solidFill>
            </a:endParaRPr>
          </a:p>
          <a:p>
            <a:r>
              <a:rPr lang="en-US" sz="1400" dirty="0">
                <a:solidFill>
                  <a:schemeClr val="tx1">
                    <a:lumMod val="75000"/>
                    <a:lumOff val="25000"/>
                  </a:schemeClr>
                </a:solidFill>
              </a:rPr>
              <a:t>Test one </a:t>
            </a:r>
            <a:r>
              <a:rPr lang="en-US" sz="1400" b="1" dirty="0">
                <a:solidFill>
                  <a:schemeClr val="tx1">
                    <a:lumMod val="75000"/>
                    <a:lumOff val="25000"/>
                  </a:schemeClr>
                </a:solidFill>
              </a:rPr>
              <a:t>simple digital touchpoint</a:t>
            </a:r>
            <a:r>
              <a:rPr lang="en-US" sz="1400" dirty="0">
                <a:solidFill>
                  <a:schemeClr val="tx1">
                    <a:lumMod val="75000"/>
                    <a:lumOff val="25000"/>
                  </a:schemeClr>
                </a:solidFill>
              </a:rPr>
              <a:t>.</a:t>
            </a:r>
          </a:p>
          <a:p>
            <a:r>
              <a:rPr lang="en-US" sz="1400" i="1" dirty="0">
                <a:solidFill>
                  <a:srgbClr val="C77362"/>
                </a:solidFill>
              </a:rPr>
              <a:t>Examples:</a:t>
            </a:r>
          </a:p>
          <a:p>
            <a:pPr marL="285750" indent="-285750">
              <a:buFont typeface="Arial" panose="020B0604020202020204" pitchFamily="34" charset="0"/>
              <a:buChar char="•"/>
            </a:pPr>
            <a:r>
              <a:rPr lang="en-US" sz="1400" dirty="0">
                <a:solidFill>
                  <a:schemeClr val="tx1">
                    <a:lumMod val="75000"/>
                    <a:lumOff val="25000"/>
                  </a:schemeClr>
                </a:solidFill>
              </a:rPr>
              <a:t>A short </a:t>
            </a:r>
            <a:r>
              <a:rPr lang="en-US" sz="1400" b="1" dirty="0">
                <a:solidFill>
                  <a:schemeClr val="tx1">
                    <a:lumMod val="75000"/>
                    <a:lumOff val="25000"/>
                  </a:schemeClr>
                </a:solidFill>
              </a:rPr>
              <a:t>social-media storytelling campaign</a:t>
            </a:r>
            <a:r>
              <a:rPr lang="en-US" sz="1400" dirty="0">
                <a:solidFill>
                  <a:schemeClr val="tx1">
                    <a:lumMod val="75000"/>
                    <a:lumOff val="25000"/>
                  </a:schemeClr>
                </a:solidFill>
              </a:rPr>
              <a:t> linked to a place or character</a:t>
            </a:r>
          </a:p>
          <a:p>
            <a:pPr marL="285750" indent="-285750">
              <a:buFont typeface="Arial" panose="020B0604020202020204" pitchFamily="34" charset="0"/>
              <a:buChar char="•"/>
            </a:pPr>
            <a:r>
              <a:rPr lang="en-US" sz="1400" dirty="0">
                <a:solidFill>
                  <a:schemeClr val="tx1">
                    <a:lumMod val="75000"/>
                    <a:lumOff val="25000"/>
                  </a:schemeClr>
                </a:solidFill>
              </a:rPr>
              <a:t>A basic </a:t>
            </a:r>
            <a:r>
              <a:rPr lang="en-US" sz="1400" b="1" dirty="0">
                <a:solidFill>
                  <a:schemeClr val="tx1">
                    <a:lumMod val="75000"/>
                    <a:lumOff val="25000"/>
                  </a:schemeClr>
                </a:solidFill>
              </a:rPr>
              <a:t>app or web prototype</a:t>
            </a:r>
            <a:r>
              <a:rPr lang="en-US" sz="1400" dirty="0">
                <a:solidFill>
                  <a:schemeClr val="tx1">
                    <a:lumMod val="75000"/>
                    <a:lumOff val="25000"/>
                  </a:schemeClr>
                </a:solidFill>
              </a:rPr>
              <a:t> showcasing one scene or interaction</a:t>
            </a:r>
          </a:p>
          <a:p>
            <a:pPr marL="285750" indent="-285750">
              <a:buFont typeface="Arial" panose="020B0604020202020204" pitchFamily="34" charset="0"/>
              <a:buChar char="•"/>
            </a:pPr>
            <a:r>
              <a:rPr lang="en-US" sz="1400" dirty="0">
                <a:solidFill>
                  <a:schemeClr val="tx1">
                    <a:lumMod val="75000"/>
                    <a:lumOff val="25000"/>
                  </a:schemeClr>
                </a:solidFill>
              </a:rPr>
              <a:t>An </a:t>
            </a:r>
            <a:r>
              <a:rPr lang="en-US" sz="1400" b="1" dirty="0">
                <a:solidFill>
                  <a:schemeClr val="tx1">
                    <a:lumMod val="75000"/>
                    <a:lumOff val="25000"/>
                  </a:schemeClr>
                </a:solidFill>
              </a:rPr>
              <a:t>Instagram AR filter</a:t>
            </a:r>
            <a:r>
              <a:rPr lang="en-US" sz="1400" dirty="0">
                <a:solidFill>
                  <a:schemeClr val="tx1">
                    <a:lumMod val="75000"/>
                    <a:lumOff val="25000"/>
                  </a:schemeClr>
                </a:solidFill>
              </a:rPr>
              <a:t> where visitors can “step into” a character, costume, or mood</a:t>
            </a:r>
          </a:p>
          <a:p>
            <a:pPr marL="285750" indent="-285750">
              <a:buFont typeface="Arial" panose="020B0604020202020204" pitchFamily="34" charset="0"/>
              <a:buChar char="•"/>
            </a:pPr>
            <a:r>
              <a:rPr lang="en-US" sz="1400" dirty="0">
                <a:solidFill>
                  <a:schemeClr val="tx1">
                    <a:lumMod val="75000"/>
                    <a:lumOff val="25000"/>
                  </a:schemeClr>
                </a:solidFill>
              </a:rPr>
              <a:t>A </a:t>
            </a:r>
            <a:r>
              <a:rPr lang="en-US" sz="1400" b="1" dirty="0">
                <a:solidFill>
                  <a:schemeClr val="tx1">
                    <a:lumMod val="75000"/>
                    <a:lumOff val="25000"/>
                  </a:schemeClr>
                </a:solidFill>
              </a:rPr>
              <a:t>web-based AR moment</a:t>
            </a:r>
            <a:r>
              <a:rPr lang="en-US" sz="1400" dirty="0">
                <a:solidFill>
                  <a:schemeClr val="tx1">
                    <a:lumMod val="75000"/>
                    <a:lumOff val="25000"/>
                  </a:schemeClr>
                </a:solidFill>
              </a:rPr>
              <a:t> that animates a mural, object, or location when scanned</a:t>
            </a:r>
          </a:p>
          <a:p>
            <a:r>
              <a:rPr lang="en-US" sz="1400" dirty="0">
                <a:solidFill>
                  <a:srgbClr val="C77362"/>
                </a:solidFill>
              </a:rPr>
              <a:t>Choose one tool, one location, one story moment.</a:t>
            </a:r>
          </a:p>
          <a:p>
            <a:endParaRPr lang="en-US" sz="1400" dirty="0">
              <a:solidFill>
                <a:schemeClr val="tx1">
                  <a:lumMod val="75000"/>
                  <a:lumOff val="25000"/>
                </a:schemeClr>
              </a:solidFill>
            </a:endParaRPr>
          </a:p>
          <a:p>
            <a:endParaRPr lang="en-IE"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AD157DDA-95B5-8D1C-AB37-55AEAC156700}"/>
              </a:ext>
            </a:extLst>
          </p:cNvPr>
          <p:cNvSpPr>
            <a:spLocks noGrp="1"/>
          </p:cNvSpPr>
          <p:nvPr>
            <p:ph type="sldNum" sz="quarter" idx="4"/>
          </p:nvPr>
        </p:nvSpPr>
        <p:spPr/>
        <p:txBody>
          <a:bodyPr/>
          <a:lstStyle/>
          <a:p>
            <a:fld id="{48F63A3B-78C7-47BE-AE5E-E10140E04643}" type="slidenum">
              <a:rPr lang="en-US" smtClean="0"/>
              <a:pPr/>
              <a:t>10</a:t>
            </a:fld>
            <a:endParaRPr lang="en-US" dirty="0"/>
          </a:p>
        </p:txBody>
      </p:sp>
      <p:sp>
        <p:nvSpPr>
          <p:cNvPr id="19" name="Text Placeholder 6">
            <a:extLst>
              <a:ext uri="{FF2B5EF4-FFF2-40B4-BE49-F238E27FC236}">
                <a16:creationId xmlns:a16="http://schemas.microsoft.com/office/drawing/2014/main" id="{EF50E514-DF94-B35C-8C11-C514A210AEB8}"/>
              </a:ext>
            </a:extLst>
          </p:cNvPr>
          <p:cNvSpPr txBox="1">
            <a:spLocks/>
          </p:cNvSpPr>
          <p:nvPr/>
        </p:nvSpPr>
        <p:spPr>
          <a:xfrm>
            <a:off x="0" y="445317"/>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PLANNING: Prototype a Branded Experience</a:t>
            </a:r>
            <a:endParaRPr lang="en-IE" sz="2000" b="0" dirty="0"/>
          </a:p>
        </p:txBody>
      </p:sp>
      <p:grpSp>
        <p:nvGrpSpPr>
          <p:cNvPr id="20" name="Group 19">
            <a:extLst>
              <a:ext uri="{FF2B5EF4-FFF2-40B4-BE49-F238E27FC236}">
                <a16:creationId xmlns:a16="http://schemas.microsoft.com/office/drawing/2014/main" id="{66F88949-DA6F-0086-99F6-7ED9F9485BAD}"/>
              </a:ext>
            </a:extLst>
          </p:cNvPr>
          <p:cNvGrpSpPr/>
          <p:nvPr/>
        </p:nvGrpSpPr>
        <p:grpSpPr>
          <a:xfrm>
            <a:off x="48717" y="424037"/>
            <a:ext cx="701179" cy="630942"/>
            <a:chOff x="899227" y="1072033"/>
            <a:chExt cx="1015996" cy="914225"/>
          </a:xfrm>
          <a:solidFill>
            <a:srgbClr val="EE4F27"/>
          </a:solidFill>
        </p:grpSpPr>
        <p:sp>
          <p:nvSpPr>
            <p:cNvPr id="21" name="Oval 20">
              <a:extLst>
                <a:ext uri="{FF2B5EF4-FFF2-40B4-BE49-F238E27FC236}">
                  <a16:creationId xmlns:a16="http://schemas.microsoft.com/office/drawing/2014/main" id="{5F8175CC-93D1-8D3A-88D2-E82432A57319}"/>
                </a:ext>
              </a:extLst>
            </p:cNvPr>
            <p:cNvSpPr/>
            <p:nvPr/>
          </p:nvSpPr>
          <p:spPr>
            <a:xfrm>
              <a:off x="1016000" y="1137920"/>
              <a:ext cx="782451" cy="78245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2" name="TextBox 21">
              <a:extLst>
                <a:ext uri="{FF2B5EF4-FFF2-40B4-BE49-F238E27FC236}">
                  <a16:creationId xmlns:a16="http://schemas.microsoft.com/office/drawing/2014/main" id="{6F467FE5-40C0-617F-DFC6-ADB0ADF23E80}"/>
                </a:ext>
              </a:extLst>
            </p:cNvPr>
            <p:cNvSpPr txBox="1"/>
            <p:nvPr/>
          </p:nvSpPr>
          <p:spPr>
            <a:xfrm>
              <a:off x="899227" y="1072033"/>
              <a:ext cx="1015996" cy="91422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2</a:t>
              </a:r>
            </a:p>
          </p:txBody>
        </p:sp>
      </p:grpSp>
      <p:pic>
        <p:nvPicPr>
          <p:cNvPr id="3" name="Graphic 2" descr="Excellent with solid fill">
            <a:extLst>
              <a:ext uri="{FF2B5EF4-FFF2-40B4-BE49-F238E27FC236}">
                <a16:creationId xmlns:a16="http://schemas.microsoft.com/office/drawing/2014/main" id="{6C38BCBA-8E57-3EFB-DAAE-5558C6347A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344" y="6731268"/>
            <a:ext cx="676937" cy="676937"/>
          </a:xfrm>
          <a:prstGeom prst="rect">
            <a:avLst/>
          </a:prstGeom>
        </p:spPr>
      </p:pic>
      <p:pic>
        <p:nvPicPr>
          <p:cNvPr id="4" name="Graphic 3" descr="Excellent with solid fill">
            <a:extLst>
              <a:ext uri="{FF2B5EF4-FFF2-40B4-BE49-F238E27FC236}">
                <a16:creationId xmlns:a16="http://schemas.microsoft.com/office/drawing/2014/main" id="{6DEFD639-079A-15D0-1983-B46FCC6E05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344" y="9784859"/>
            <a:ext cx="676937" cy="676937"/>
          </a:xfrm>
          <a:prstGeom prst="rect">
            <a:avLst/>
          </a:prstGeom>
        </p:spPr>
      </p:pic>
    </p:spTree>
    <p:extLst>
      <p:ext uri="{BB962C8B-B14F-4D97-AF65-F5344CB8AC3E}">
        <p14:creationId xmlns:p14="http://schemas.microsoft.com/office/powerpoint/2010/main" val="2322192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270AF-1746-1099-F2B4-C9548CA8F20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B519F48-BDC4-8EF9-9B20-B004B5D10986}"/>
              </a:ext>
            </a:extLst>
          </p:cNvPr>
          <p:cNvSpPr/>
          <p:nvPr/>
        </p:nvSpPr>
        <p:spPr>
          <a:xfrm>
            <a:off x="48717" y="0"/>
            <a:ext cx="7240314" cy="5730949"/>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8" name="Text Placeholder 7">
            <a:extLst>
              <a:ext uri="{FF2B5EF4-FFF2-40B4-BE49-F238E27FC236}">
                <a16:creationId xmlns:a16="http://schemas.microsoft.com/office/drawing/2014/main" id="{7DDDED0E-9642-B16B-B3C5-9488F1308C87}"/>
              </a:ext>
            </a:extLst>
          </p:cNvPr>
          <p:cNvSpPr>
            <a:spLocks noGrp="1"/>
          </p:cNvSpPr>
          <p:nvPr>
            <p:ph type="body" sz="quarter" idx="64"/>
          </p:nvPr>
        </p:nvSpPr>
        <p:spPr>
          <a:xfrm>
            <a:off x="697281" y="1237636"/>
            <a:ext cx="6368170" cy="7187048"/>
          </a:xfrm>
        </p:spPr>
        <p:txBody>
          <a:bodyPr/>
          <a:lstStyle/>
          <a:p>
            <a:r>
              <a:rPr lang="en-US" sz="1400" b="1" dirty="0">
                <a:solidFill>
                  <a:srgbClr val="C77362"/>
                </a:solidFill>
              </a:rPr>
              <a:t>Example</a:t>
            </a:r>
          </a:p>
          <a:p>
            <a:pPr marL="285750" indent="-285750">
              <a:buFont typeface="Arial" panose="020B0604020202020204" pitchFamily="34" charset="0"/>
              <a:buChar char="•"/>
            </a:pPr>
            <a:r>
              <a:rPr lang="en-US" sz="1400" dirty="0">
                <a:solidFill>
                  <a:schemeClr val="tx1">
                    <a:lumMod val="75000"/>
                    <a:lumOff val="25000"/>
                  </a:schemeClr>
                </a:solidFill>
              </a:rPr>
              <a:t>One mural or landmark</a:t>
            </a:r>
          </a:p>
          <a:p>
            <a:pPr marL="285750" indent="-285750">
              <a:buFont typeface="Arial" panose="020B0604020202020204" pitchFamily="34" charset="0"/>
              <a:buChar char="•"/>
            </a:pPr>
            <a:r>
              <a:rPr lang="en-US" sz="1400" dirty="0">
                <a:solidFill>
                  <a:schemeClr val="tx1">
                    <a:lumMod val="75000"/>
                    <a:lumOff val="25000"/>
                  </a:schemeClr>
                </a:solidFill>
              </a:rPr>
              <a:t>One short AR animation or audio scene</a:t>
            </a:r>
          </a:p>
          <a:p>
            <a:pPr marL="285750" indent="-285750">
              <a:buFont typeface="Arial" panose="020B0604020202020204" pitchFamily="34" charset="0"/>
              <a:buChar char="•"/>
            </a:pPr>
            <a:r>
              <a:rPr lang="en-US" sz="1400" dirty="0">
                <a:solidFill>
                  <a:schemeClr val="tx1">
                    <a:lumMod val="75000"/>
                    <a:lumOff val="25000"/>
                  </a:schemeClr>
                </a:solidFill>
              </a:rPr>
              <a:t>One call-to-action: </a:t>
            </a:r>
            <a:r>
              <a:rPr lang="en-US" sz="1400" i="1" dirty="0">
                <a:solidFill>
                  <a:schemeClr val="tx1">
                    <a:lumMod val="75000"/>
                    <a:lumOff val="25000"/>
                  </a:schemeClr>
                </a:solidFill>
              </a:rPr>
              <a:t>“Scan here to unlock the story”</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This is enough to test visitor interest and response.</a:t>
            </a:r>
          </a:p>
          <a:p>
            <a:br>
              <a:rPr lang="en-US" sz="1400" dirty="0">
                <a:solidFill>
                  <a:schemeClr val="tx1">
                    <a:lumMod val="75000"/>
                    <a:lumOff val="25000"/>
                  </a:schemeClr>
                </a:solidFill>
              </a:rPr>
            </a:br>
            <a:r>
              <a:rPr lang="en-US" sz="1400" b="1" dirty="0">
                <a:solidFill>
                  <a:srgbClr val="C77362"/>
                </a:solidFill>
              </a:rPr>
              <a:t>Keep the Scope Small and Iterative</a:t>
            </a:r>
          </a:p>
          <a:p>
            <a:pPr marL="285750" indent="-285750">
              <a:buFont typeface="Arial" panose="020B0604020202020204" pitchFamily="34" charset="0"/>
              <a:buChar char="•"/>
            </a:pPr>
            <a:r>
              <a:rPr lang="en-US" sz="1400" dirty="0">
                <a:solidFill>
                  <a:schemeClr val="tx1">
                    <a:lumMod val="75000"/>
                    <a:lumOff val="25000"/>
                  </a:schemeClr>
                </a:solidFill>
              </a:rPr>
              <a:t>Start with </a:t>
            </a:r>
            <a:r>
              <a:rPr lang="en-US" sz="1400" b="1" dirty="0">
                <a:solidFill>
                  <a:schemeClr val="tx1">
                    <a:lumMod val="75000"/>
                    <a:lumOff val="25000"/>
                  </a:schemeClr>
                </a:solidFill>
              </a:rPr>
              <a:t>one location</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Use </a:t>
            </a:r>
            <a:r>
              <a:rPr lang="en-US" sz="1400" b="1" dirty="0">
                <a:solidFill>
                  <a:schemeClr val="tx1">
                    <a:lumMod val="75000"/>
                    <a:lumOff val="25000"/>
                  </a:schemeClr>
                </a:solidFill>
              </a:rPr>
              <a:t>existing content</a:t>
            </a:r>
            <a:r>
              <a:rPr lang="en-US" sz="1400" dirty="0">
                <a:solidFill>
                  <a:schemeClr val="tx1">
                    <a:lumMod val="75000"/>
                    <a:lumOff val="25000"/>
                  </a:schemeClr>
                </a:solidFill>
              </a:rPr>
              <a:t> where possible</a:t>
            </a:r>
          </a:p>
          <a:p>
            <a:pPr marL="285750" indent="-285750">
              <a:buFont typeface="Arial" panose="020B0604020202020204" pitchFamily="34" charset="0"/>
              <a:buChar char="•"/>
            </a:pPr>
            <a:r>
              <a:rPr lang="en-US" sz="1400" dirty="0">
                <a:solidFill>
                  <a:schemeClr val="tx1">
                    <a:lumMod val="75000"/>
                    <a:lumOff val="25000"/>
                  </a:schemeClr>
                </a:solidFill>
              </a:rPr>
              <a:t>Test with a small audience</a:t>
            </a:r>
          </a:p>
          <a:p>
            <a:pPr marL="285750" indent="-285750">
              <a:buFont typeface="Arial" panose="020B0604020202020204" pitchFamily="34" charset="0"/>
              <a:buChar char="•"/>
            </a:pPr>
            <a:r>
              <a:rPr lang="en-US" sz="1400" dirty="0">
                <a:solidFill>
                  <a:schemeClr val="tx1">
                    <a:lumMod val="75000"/>
                    <a:lumOff val="25000"/>
                  </a:schemeClr>
                </a:solidFill>
              </a:rPr>
              <a:t>Gather feedback and refine</a:t>
            </a:r>
          </a:p>
          <a:p>
            <a:r>
              <a:rPr lang="en-US" sz="1400" dirty="0">
                <a:solidFill>
                  <a:schemeClr val="tx1">
                    <a:lumMod val="75000"/>
                    <a:lumOff val="25000"/>
                  </a:schemeClr>
                </a:solidFill>
              </a:rPr>
              <a:t>You can expand later — </a:t>
            </a:r>
            <a:r>
              <a:rPr lang="en-US" sz="1400" b="1" dirty="0">
                <a:solidFill>
                  <a:schemeClr val="tx1">
                    <a:lumMod val="75000"/>
                    <a:lumOff val="25000"/>
                  </a:schemeClr>
                </a:solidFill>
              </a:rPr>
              <a:t>after</a:t>
            </a:r>
            <a:r>
              <a:rPr lang="en-US" sz="1400" dirty="0">
                <a:solidFill>
                  <a:schemeClr val="tx1">
                    <a:lumMod val="75000"/>
                    <a:lumOff val="25000"/>
                  </a:schemeClr>
                </a:solidFill>
              </a:rPr>
              <a:t> you know what works.</a:t>
            </a:r>
          </a:p>
          <a:p>
            <a:endParaRPr lang="en-US" sz="1400" dirty="0">
              <a:solidFill>
                <a:schemeClr val="tx1">
                  <a:lumMod val="75000"/>
                  <a:lumOff val="25000"/>
                </a:schemeClr>
              </a:solidFill>
            </a:endParaRPr>
          </a:p>
          <a:p>
            <a:r>
              <a:rPr lang="en-US" sz="1400" dirty="0">
                <a:solidFill>
                  <a:schemeClr val="tx1">
                    <a:lumMod val="75000"/>
                    <a:lumOff val="25000"/>
                  </a:schemeClr>
                </a:solidFill>
              </a:rPr>
              <a:t>You might launch a single-location prototype (like an AR effect at one landmark) at low cost. </a:t>
            </a:r>
          </a:p>
          <a:p>
            <a:endParaRPr lang="en-US" sz="1400" dirty="0">
              <a:solidFill>
                <a:schemeClr val="tx1">
                  <a:lumMod val="75000"/>
                  <a:lumOff val="25000"/>
                </a:schemeClr>
              </a:solidFill>
            </a:endParaRPr>
          </a:p>
          <a:p>
            <a:r>
              <a:rPr lang="en-US" sz="1400" dirty="0">
                <a:solidFill>
                  <a:srgbClr val="C77362"/>
                </a:solidFill>
              </a:rPr>
              <a:t>Use free or freemium tools (e.g. free QR code generators or template AR apps) so you don’t need developers immediately.</a:t>
            </a:r>
          </a:p>
          <a:p>
            <a:endParaRPr lang="en-IE"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9F6A922E-CA3D-64F0-1AD3-79169EF61619}"/>
              </a:ext>
            </a:extLst>
          </p:cNvPr>
          <p:cNvSpPr>
            <a:spLocks noGrp="1"/>
          </p:cNvSpPr>
          <p:nvPr>
            <p:ph type="sldNum" sz="quarter" idx="4"/>
          </p:nvPr>
        </p:nvSpPr>
        <p:spPr/>
        <p:txBody>
          <a:bodyPr/>
          <a:lstStyle/>
          <a:p>
            <a:fld id="{48F63A3B-78C7-47BE-AE5E-E10140E04643}" type="slidenum">
              <a:rPr lang="en-US" smtClean="0"/>
              <a:pPr/>
              <a:t>11</a:t>
            </a:fld>
            <a:endParaRPr lang="en-US" dirty="0"/>
          </a:p>
        </p:txBody>
      </p:sp>
      <p:sp>
        <p:nvSpPr>
          <p:cNvPr id="19" name="Text Placeholder 6">
            <a:extLst>
              <a:ext uri="{FF2B5EF4-FFF2-40B4-BE49-F238E27FC236}">
                <a16:creationId xmlns:a16="http://schemas.microsoft.com/office/drawing/2014/main" id="{92511A48-09B9-A5D4-0ABC-F2C2A4117DF2}"/>
              </a:ext>
            </a:extLst>
          </p:cNvPr>
          <p:cNvSpPr txBox="1">
            <a:spLocks/>
          </p:cNvSpPr>
          <p:nvPr/>
        </p:nvSpPr>
        <p:spPr>
          <a:xfrm>
            <a:off x="0" y="445317"/>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PLANNING: Prototype a Branded Experience</a:t>
            </a:r>
            <a:endParaRPr lang="en-IE" sz="2000" b="0" dirty="0"/>
          </a:p>
        </p:txBody>
      </p:sp>
      <p:pic>
        <p:nvPicPr>
          <p:cNvPr id="3" name="Graphic 2" descr="Excellent with solid fill">
            <a:extLst>
              <a:ext uri="{FF2B5EF4-FFF2-40B4-BE49-F238E27FC236}">
                <a16:creationId xmlns:a16="http://schemas.microsoft.com/office/drawing/2014/main" id="{0A55298F-F635-C23B-F6E1-1F541E5930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17" y="4580863"/>
            <a:ext cx="676937" cy="676937"/>
          </a:xfrm>
          <a:prstGeom prst="rect">
            <a:avLst/>
          </a:prstGeom>
        </p:spPr>
      </p:pic>
      <p:pic>
        <p:nvPicPr>
          <p:cNvPr id="4" name="Picture 3">
            <a:hlinkClick r:id="rId4"/>
            <a:extLst>
              <a:ext uri="{FF2B5EF4-FFF2-40B4-BE49-F238E27FC236}">
                <a16:creationId xmlns:a16="http://schemas.microsoft.com/office/drawing/2014/main" id="{5AC9A4A7-A63D-7440-3A88-9017D48E29A5}"/>
              </a:ext>
            </a:extLst>
          </p:cNvPr>
          <p:cNvPicPr>
            <a:picLocks noChangeAspect="1"/>
          </p:cNvPicPr>
          <p:nvPr/>
        </p:nvPicPr>
        <p:blipFill>
          <a:blip r:embed="rId5"/>
          <a:stretch>
            <a:fillRect/>
          </a:stretch>
        </p:blipFill>
        <p:spPr>
          <a:xfrm>
            <a:off x="381327" y="5937182"/>
            <a:ext cx="5455477" cy="4372928"/>
          </a:xfrm>
          <a:prstGeom prst="rect">
            <a:avLst/>
          </a:prstGeom>
        </p:spPr>
      </p:pic>
      <p:sp>
        <p:nvSpPr>
          <p:cNvPr id="5" name="Freeform 31">
            <a:hlinkClick r:id="rId4"/>
            <a:extLst>
              <a:ext uri="{FF2B5EF4-FFF2-40B4-BE49-F238E27FC236}">
                <a16:creationId xmlns:a16="http://schemas.microsoft.com/office/drawing/2014/main" id="{AE0C0BEF-21AA-136D-E397-1AFDDB01BC94}"/>
              </a:ext>
            </a:extLst>
          </p:cNvPr>
          <p:cNvSpPr/>
          <p:nvPr/>
        </p:nvSpPr>
        <p:spPr>
          <a:xfrm>
            <a:off x="4578739" y="7934420"/>
            <a:ext cx="2557372" cy="2466474"/>
          </a:xfrm>
          <a:custGeom>
            <a:avLst/>
            <a:gdLst>
              <a:gd name="csX0" fmla="*/ 2557373 w 2557372"/>
              <a:gd name="csY0" fmla="*/ 1233237 h 2466474"/>
              <a:gd name="csX1" fmla="*/ 1278686 w 2557372"/>
              <a:gd name="csY1" fmla="*/ 2466474 h 2466474"/>
              <a:gd name="csX2" fmla="*/ 0 w 2557372"/>
              <a:gd name="csY2" fmla="*/ 1233237 h 2466474"/>
              <a:gd name="csX3" fmla="*/ 1278686 w 2557372"/>
              <a:gd name="csY3" fmla="*/ 0 h 2466474"/>
              <a:gd name="csX4" fmla="*/ 2557373 w 2557372"/>
              <a:gd name="csY4" fmla="*/ 1233237 h 2466474"/>
            </a:gdLst>
            <a:ahLst/>
            <a:cxnLst>
              <a:cxn ang="0">
                <a:pos x="csX0" y="csY0"/>
              </a:cxn>
              <a:cxn ang="0">
                <a:pos x="csX1" y="csY1"/>
              </a:cxn>
              <a:cxn ang="0">
                <a:pos x="csX2" y="csY2"/>
              </a:cxn>
              <a:cxn ang="0">
                <a:pos x="csX3" y="csY3"/>
              </a:cxn>
              <a:cxn ang="0">
                <a:pos x="csX4" y="csY4"/>
              </a:cxn>
            </a:cxnLst>
            <a:rect l="l" t="t" r="r" b="b"/>
            <a:pathLst>
              <a:path w="2557372" h="2466474" fill="none" extrusionOk="0">
                <a:moveTo>
                  <a:pt x="2557373" y="1233237"/>
                </a:moveTo>
                <a:cubicBezTo>
                  <a:pt x="2518735" y="2026036"/>
                  <a:pt x="1997293" y="2442532"/>
                  <a:pt x="1278686" y="2466474"/>
                </a:cubicBezTo>
                <a:cubicBezTo>
                  <a:pt x="433490" y="2426726"/>
                  <a:pt x="7535" y="1885539"/>
                  <a:pt x="0" y="1233237"/>
                </a:cubicBezTo>
                <a:cubicBezTo>
                  <a:pt x="-25464" y="746611"/>
                  <a:pt x="517100" y="172781"/>
                  <a:pt x="1278686" y="0"/>
                </a:cubicBezTo>
                <a:cubicBezTo>
                  <a:pt x="1885901" y="97220"/>
                  <a:pt x="2525626" y="555208"/>
                  <a:pt x="2557373" y="1233237"/>
                </a:cubicBezTo>
                <a:close/>
              </a:path>
              <a:path w="2557372" h="2466474" stroke="0" extrusionOk="0">
                <a:moveTo>
                  <a:pt x="2557373" y="1233237"/>
                </a:moveTo>
                <a:cubicBezTo>
                  <a:pt x="2481179" y="1736463"/>
                  <a:pt x="1976250" y="2304663"/>
                  <a:pt x="1278686" y="2466474"/>
                </a:cubicBezTo>
                <a:cubicBezTo>
                  <a:pt x="645915" y="2495536"/>
                  <a:pt x="-27680" y="1818721"/>
                  <a:pt x="0" y="1233237"/>
                </a:cubicBezTo>
                <a:cubicBezTo>
                  <a:pt x="-139577" y="673527"/>
                  <a:pt x="583397" y="-26809"/>
                  <a:pt x="1278686" y="0"/>
                </a:cubicBezTo>
                <a:cubicBezTo>
                  <a:pt x="1938450" y="-96808"/>
                  <a:pt x="2712754" y="499600"/>
                  <a:pt x="2557373" y="1233237"/>
                </a:cubicBezTo>
                <a:close/>
              </a:path>
            </a:pathLst>
          </a:custGeom>
          <a:solidFill>
            <a:srgbClr val="BF8146"/>
          </a:solidFill>
          <a:ln w="11065" cap="flat">
            <a:solidFill>
              <a:schemeClr val="tx1"/>
            </a:solidFill>
            <a:prstDash val="solid"/>
            <a:miter/>
            <a:extLst>
              <a:ext uri="{C807C97D-BFC1-408E-A445-0C87EB9F89A2}">
                <ask:lineSketchStyleProps xmlns:ask="http://schemas.microsoft.com/office/drawing/2018/sketchyshapes" sd="106102691">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k:type>
                    <ask:lineSketchScribble/>
                  </ask:type>
                </ask:lineSketchStyleProps>
              </a:ext>
            </a:extLst>
          </a:ln>
        </p:spPr>
        <p:txBody>
          <a:bodyPr rtlCol="0" anchor="ctr"/>
          <a:lstStyle/>
          <a:p>
            <a:pPr algn="ctr"/>
            <a:r>
              <a:rPr lang="en-IE" sz="2000" b="1" dirty="0">
                <a:solidFill>
                  <a:schemeClr val="bg1"/>
                </a:solidFill>
              </a:rPr>
              <a:t>Click </a:t>
            </a:r>
            <a:r>
              <a:rPr lang="en-IE" sz="2000" dirty="0">
                <a:solidFill>
                  <a:schemeClr val="bg1"/>
                </a:solidFill>
              </a:rPr>
              <a:t>to check out </a:t>
            </a:r>
          </a:p>
          <a:p>
            <a:pPr algn="ctr"/>
            <a:r>
              <a:rPr lang="en-IE" sz="2000" dirty="0">
                <a:solidFill>
                  <a:schemeClr val="bg1"/>
                </a:solidFill>
              </a:rPr>
              <a:t>our case studies for inspiration and to learn how it can be done!</a:t>
            </a:r>
            <a:endParaRPr lang="en-US" sz="2000" dirty="0">
              <a:solidFill>
                <a:schemeClr val="bg1"/>
              </a:solidFill>
            </a:endParaRPr>
          </a:p>
        </p:txBody>
      </p:sp>
    </p:spTree>
    <p:extLst>
      <p:ext uri="{BB962C8B-B14F-4D97-AF65-F5344CB8AC3E}">
        <p14:creationId xmlns:p14="http://schemas.microsoft.com/office/powerpoint/2010/main" val="844181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BB3D6A-6EA1-3D75-5C06-E1ADC9863BC8}"/>
              </a:ext>
            </a:extLst>
          </p:cNvPr>
          <p:cNvSpPr/>
          <p:nvPr/>
        </p:nvSpPr>
        <p:spPr>
          <a:xfrm>
            <a:off x="-9335" y="-2"/>
            <a:ext cx="6845968" cy="10267777"/>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8" name="Text Placeholder 7">
            <a:extLst>
              <a:ext uri="{FF2B5EF4-FFF2-40B4-BE49-F238E27FC236}">
                <a16:creationId xmlns:a16="http://schemas.microsoft.com/office/drawing/2014/main" id="{749304A0-E8C0-8951-6747-B8A9D1A31D38}"/>
              </a:ext>
            </a:extLst>
          </p:cNvPr>
          <p:cNvSpPr>
            <a:spLocks noGrp="1"/>
          </p:cNvSpPr>
          <p:nvPr>
            <p:ph type="body" sz="quarter" idx="64"/>
          </p:nvPr>
        </p:nvSpPr>
        <p:spPr>
          <a:xfrm>
            <a:off x="723042" y="1286941"/>
            <a:ext cx="6076734" cy="7187048"/>
          </a:xfrm>
        </p:spPr>
        <p:txBody>
          <a:bodyPr/>
          <a:lstStyle/>
          <a:p>
            <a:r>
              <a:rPr lang="en-US" sz="1600" b="1" dirty="0">
                <a:solidFill>
                  <a:srgbClr val="C77362"/>
                </a:solidFill>
              </a:rPr>
              <a:t>Select a critical moment or location to add an immersive layer.</a:t>
            </a:r>
          </a:p>
          <a:p>
            <a:r>
              <a:rPr lang="en-US" sz="1400" dirty="0">
                <a:solidFill>
                  <a:schemeClr val="tx1">
                    <a:lumMod val="75000"/>
                    <a:lumOff val="25000"/>
                  </a:schemeClr>
                </a:solidFill>
              </a:rPr>
              <a:t>Focus on a high-impact spot – a place visitors linger or feel curious. Decide what tech (if any) enhances that moment without overshadowing the real experience.</a:t>
            </a:r>
          </a:p>
          <a:p>
            <a:endParaRPr lang="en-US" sz="1400" dirty="0">
              <a:solidFill>
                <a:schemeClr val="tx1">
                  <a:lumMod val="75000"/>
                  <a:lumOff val="25000"/>
                </a:schemeClr>
              </a:solidFill>
            </a:endParaRPr>
          </a:p>
          <a:p>
            <a:r>
              <a:rPr lang="en-US" sz="1600" b="1" dirty="0">
                <a:solidFill>
                  <a:srgbClr val="C77362"/>
                </a:solidFill>
              </a:rPr>
              <a:t>New to Tech: </a:t>
            </a:r>
            <a:r>
              <a:rPr lang="en-US" sz="1400" dirty="0">
                <a:solidFill>
                  <a:schemeClr val="tx1">
                    <a:lumMod val="75000"/>
                    <a:lumOff val="25000"/>
                  </a:schemeClr>
                </a:solidFill>
              </a:rPr>
              <a:t>At a key site, provide a physical prop or printed “story card” that visitors can interact with (e.g. a book excerpt or puzzle piece). Or have a guide in costume tell a brief story segment. At the location:</a:t>
            </a:r>
          </a:p>
          <a:p>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A discreet sign with a </a:t>
            </a:r>
            <a:r>
              <a:rPr lang="en-US" sz="1400" b="1" dirty="0">
                <a:solidFill>
                  <a:schemeClr val="tx1">
                    <a:lumMod val="75000"/>
                    <a:lumOff val="25000"/>
                  </a:schemeClr>
                </a:solidFill>
              </a:rPr>
              <a:t>short excerpt or quote</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A printed </a:t>
            </a:r>
            <a:r>
              <a:rPr lang="en-US" sz="1400" b="1" dirty="0">
                <a:solidFill>
                  <a:schemeClr val="tx1">
                    <a:lumMod val="75000"/>
                    <a:lumOff val="25000"/>
                  </a:schemeClr>
                </a:solidFill>
              </a:rPr>
              <a:t>story card</a:t>
            </a:r>
            <a:r>
              <a:rPr lang="en-US" sz="1400" dirty="0">
                <a:solidFill>
                  <a:schemeClr val="tx1">
                    <a:lumMod val="75000"/>
                    <a:lumOff val="25000"/>
                  </a:schemeClr>
                </a:solidFill>
              </a:rPr>
              <a:t> or prompt</a:t>
            </a:r>
            <a:br>
              <a:rPr lang="en-US" sz="1400" dirty="0">
                <a:solidFill>
                  <a:schemeClr val="tx1">
                    <a:lumMod val="75000"/>
                    <a:lumOff val="25000"/>
                  </a:schemeClr>
                </a:solidFill>
              </a:rPr>
            </a:br>
            <a:r>
              <a:rPr lang="en-US" sz="1400" i="1" dirty="0">
                <a:solidFill>
                  <a:schemeClr val="tx1">
                    <a:lumMod val="75000"/>
                    <a:lumOff val="25000"/>
                  </a:schemeClr>
                </a:solidFill>
              </a:rPr>
              <a:t>“Pause here. Imagine this moment…”</a:t>
            </a:r>
          </a:p>
          <a:p>
            <a:pPr marL="285750" indent="-285750">
              <a:buFont typeface="Arial" panose="020B0604020202020204" pitchFamily="34" charset="0"/>
              <a:buChar char="•"/>
            </a:pPr>
            <a:endParaRPr lang="en-US" sz="1400" dirty="0">
              <a:solidFill>
                <a:schemeClr val="tx1">
                  <a:lumMod val="75000"/>
                  <a:lumOff val="25000"/>
                </a:schemeClr>
              </a:solidFill>
            </a:endParaRPr>
          </a:p>
          <a:p>
            <a:r>
              <a:rPr lang="en-US" sz="1400" dirty="0">
                <a:solidFill>
                  <a:schemeClr val="tx1">
                    <a:lumMod val="75000"/>
                    <a:lumOff val="25000"/>
                  </a:schemeClr>
                </a:solidFill>
              </a:rPr>
              <a:t>This works even if the digital layer is not used.</a:t>
            </a:r>
          </a:p>
          <a:p>
            <a:endParaRPr lang="en-US" sz="1400" dirty="0">
              <a:solidFill>
                <a:schemeClr val="tx1">
                  <a:lumMod val="75000"/>
                  <a:lumOff val="25000"/>
                </a:schemeClr>
              </a:solidFill>
            </a:endParaRPr>
          </a:p>
          <a:p>
            <a:r>
              <a:rPr lang="en-US" sz="1600" b="1" dirty="0">
                <a:solidFill>
                  <a:srgbClr val="C77362"/>
                </a:solidFill>
              </a:rPr>
              <a:t>Familiar with Tech:  </a:t>
            </a:r>
            <a:r>
              <a:rPr lang="en-US" sz="1400" dirty="0">
                <a:solidFill>
                  <a:schemeClr val="tx1">
                    <a:lumMod val="75000"/>
                    <a:lumOff val="25000"/>
                  </a:schemeClr>
                </a:solidFill>
              </a:rPr>
              <a:t>At the same spot, set up a tablet or smartphone station that plays a short video reenactment or hosts an interactive quiz.</a:t>
            </a:r>
          </a:p>
          <a:p>
            <a:endParaRPr lang="en-US" sz="1400" dirty="0">
              <a:solidFill>
                <a:schemeClr val="tx1">
                  <a:lumMod val="75000"/>
                  <a:lumOff val="25000"/>
                </a:schemeClr>
              </a:solidFill>
            </a:endParaRPr>
          </a:p>
          <a:p>
            <a:r>
              <a:rPr lang="en-US" sz="1400" b="1" dirty="0">
                <a:solidFill>
                  <a:srgbClr val="C77362"/>
                </a:solidFill>
              </a:rPr>
              <a:t>OPTION A: </a:t>
            </a:r>
            <a:r>
              <a:rPr lang="en-US" sz="1400" dirty="0">
                <a:solidFill>
                  <a:srgbClr val="C77362"/>
                </a:solidFill>
              </a:rPr>
              <a:t>QR Code → Web-Based Story Scene (No App Required) </a:t>
            </a:r>
          </a:p>
          <a:p>
            <a:r>
              <a:rPr lang="en-US" sz="1400" dirty="0">
                <a:solidFill>
                  <a:schemeClr val="tx1">
                    <a:lumMod val="75000"/>
                    <a:lumOff val="25000"/>
                  </a:schemeClr>
                </a:solidFill>
              </a:rPr>
              <a:t>Place a QR code that launches an AR animation (e.g. a character appearing in the location). Visitors scan a QR code</a:t>
            </a:r>
          </a:p>
          <a:p>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A mobile-friendly web page opens</a:t>
            </a:r>
          </a:p>
          <a:p>
            <a:pPr marL="285750" indent="-285750">
              <a:buFont typeface="Arial" panose="020B0604020202020204" pitchFamily="34" charset="0"/>
              <a:buChar char="•"/>
            </a:pPr>
            <a:r>
              <a:rPr lang="en-US" sz="1400" dirty="0">
                <a:solidFill>
                  <a:schemeClr val="tx1">
                    <a:lumMod val="75000"/>
                    <a:lumOff val="25000"/>
                  </a:schemeClr>
                </a:solidFill>
              </a:rPr>
              <a:t>They experience: A 2-minute audio reading (local voice or actor)</a:t>
            </a:r>
          </a:p>
          <a:p>
            <a:pPr marL="285750" indent="-285750">
              <a:buFont typeface="Arial" panose="020B0604020202020204" pitchFamily="34" charset="0"/>
              <a:buChar char="•"/>
            </a:pPr>
            <a:r>
              <a:rPr lang="en-US" sz="1400" dirty="0">
                <a:solidFill>
                  <a:schemeClr val="tx1">
                    <a:lumMod val="75000"/>
                    <a:lumOff val="25000"/>
                  </a:schemeClr>
                </a:solidFill>
              </a:rPr>
              <a:t>OR a short-filmed re-enactment</a:t>
            </a:r>
          </a:p>
          <a:p>
            <a:pPr marL="285750" indent="-285750">
              <a:buFont typeface="Arial" panose="020B0604020202020204" pitchFamily="34" charset="0"/>
              <a:buChar char="•"/>
            </a:pPr>
            <a:r>
              <a:rPr lang="en-US" sz="1400" dirty="0">
                <a:solidFill>
                  <a:schemeClr val="tx1">
                    <a:lumMod val="75000"/>
                    <a:lumOff val="25000"/>
                  </a:schemeClr>
                </a:solidFill>
              </a:rPr>
              <a:t>OR a simple AR animation (character appears briefly)</a:t>
            </a:r>
          </a:p>
          <a:p>
            <a:endParaRPr lang="en-US" sz="1400" dirty="0">
              <a:solidFill>
                <a:schemeClr val="tx1">
                  <a:lumMod val="75000"/>
                  <a:lumOff val="25000"/>
                </a:schemeClr>
              </a:solidFill>
            </a:endParaRPr>
          </a:p>
          <a:p>
            <a:r>
              <a:rPr lang="en-US" sz="1400" dirty="0">
                <a:solidFill>
                  <a:srgbClr val="C77362"/>
                </a:solidFill>
              </a:rPr>
              <a:t>Tools that already do this:</a:t>
            </a:r>
          </a:p>
          <a:p>
            <a:r>
              <a:rPr lang="en-US" sz="1400" dirty="0">
                <a:solidFill>
                  <a:schemeClr val="tx1">
                    <a:lumMod val="75000"/>
                    <a:lumOff val="25000"/>
                  </a:schemeClr>
                </a:solidFill>
              </a:rPr>
              <a:t>STQRY – https://stqry.com/(QR-triggered stories, audio, video, images)</a:t>
            </a:r>
          </a:p>
          <a:p>
            <a:r>
              <a:rPr lang="en-US" sz="1400" dirty="0" err="1">
                <a:solidFill>
                  <a:schemeClr val="tx1">
                    <a:lumMod val="75000"/>
                    <a:lumOff val="25000"/>
                  </a:schemeClr>
                </a:solidFill>
              </a:rPr>
              <a:t>Echoes.xyz</a:t>
            </a:r>
            <a:r>
              <a:rPr lang="en-US" sz="1400" dirty="0">
                <a:solidFill>
                  <a:schemeClr val="tx1">
                    <a:lumMod val="75000"/>
                    <a:lumOff val="25000"/>
                  </a:schemeClr>
                </a:solidFill>
              </a:rPr>
              <a:t> – https://echoes.xyz/(Web-based AR, no app download)</a:t>
            </a:r>
          </a:p>
          <a:p>
            <a:endParaRPr lang="en-US" sz="1400" dirty="0">
              <a:solidFill>
                <a:schemeClr val="tx1">
                  <a:lumMod val="75000"/>
                  <a:lumOff val="25000"/>
                </a:schemeClr>
              </a:solidFill>
            </a:endParaRPr>
          </a:p>
          <a:p>
            <a:r>
              <a:rPr lang="en-US" sz="1400" i="1" dirty="0">
                <a:solidFill>
                  <a:srgbClr val="C77362"/>
                </a:solidFill>
              </a:rPr>
              <a:t>This can be built with existing images, illustrations, or simple animation — no 3D film required.</a:t>
            </a:r>
            <a:endParaRPr lang="en-US" sz="1400" dirty="0">
              <a:solidFill>
                <a:srgbClr val="C77362"/>
              </a:solidFill>
            </a:endParaRPr>
          </a:p>
          <a:p>
            <a:endParaRPr lang="en-US" sz="1400" dirty="0">
              <a:solidFill>
                <a:schemeClr val="tx1">
                  <a:lumMod val="75000"/>
                  <a:lumOff val="25000"/>
                </a:schemeClr>
              </a:solidFill>
            </a:endParaRPr>
          </a:p>
          <a:p>
            <a:r>
              <a:rPr lang="en-US" sz="1400" b="1" dirty="0">
                <a:solidFill>
                  <a:srgbClr val="C77362"/>
                </a:solidFill>
              </a:rPr>
              <a:t>OPTION B: </a:t>
            </a:r>
            <a:r>
              <a:rPr lang="en-US" sz="1400" dirty="0">
                <a:solidFill>
                  <a:srgbClr val="C77362"/>
                </a:solidFill>
              </a:rPr>
              <a:t>AR Character Moment (Lightweight &amp; Wow-Factor)</a:t>
            </a:r>
          </a:p>
          <a:p>
            <a:r>
              <a:rPr lang="en-US" sz="1400" dirty="0">
                <a:solidFill>
                  <a:schemeClr val="tx1">
                    <a:lumMod val="75000"/>
                    <a:lumOff val="25000"/>
                  </a:schemeClr>
                </a:solidFill>
              </a:rPr>
              <a:t>A QR code launches a </a:t>
            </a:r>
            <a:r>
              <a:rPr lang="en-US" sz="1400" b="1" dirty="0" err="1">
                <a:solidFill>
                  <a:schemeClr val="tx1">
                    <a:lumMod val="75000"/>
                    <a:lumOff val="25000"/>
                  </a:schemeClr>
                </a:solidFill>
              </a:rPr>
              <a:t>WebAR</a:t>
            </a:r>
            <a:r>
              <a:rPr lang="en-US" sz="1400" b="1" dirty="0">
                <a:solidFill>
                  <a:schemeClr val="tx1">
                    <a:lumMod val="75000"/>
                    <a:lumOff val="25000"/>
                  </a:schemeClr>
                </a:solidFill>
              </a:rPr>
              <a:t> scene</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A character appears </a:t>
            </a:r>
            <a:r>
              <a:rPr lang="en-US" sz="1400" i="1" dirty="0">
                <a:solidFill>
                  <a:schemeClr val="tx1">
                    <a:lumMod val="75000"/>
                    <a:lumOff val="25000"/>
                  </a:schemeClr>
                </a:solidFill>
              </a:rPr>
              <a:t>in the real location</a:t>
            </a:r>
            <a:r>
              <a:rPr lang="en-US" sz="1400" dirty="0">
                <a:solidFill>
                  <a:schemeClr val="tx1">
                    <a:lumMod val="75000"/>
                    <a:lumOff val="25000"/>
                  </a:schemeClr>
                </a:solidFill>
              </a:rPr>
              <a:t> for 10–20 seconds</a:t>
            </a:r>
          </a:p>
          <a:p>
            <a:pPr marL="285750" indent="-285750">
              <a:buFont typeface="Arial" panose="020B0604020202020204" pitchFamily="34" charset="0"/>
              <a:buChar char="•"/>
            </a:pPr>
            <a:r>
              <a:rPr lang="en-US" sz="1400" dirty="0">
                <a:solidFill>
                  <a:schemeClr val="tx1">
                    <a:lumMod val="75000"/>
                    <a:lumOff val="25000"/>
                  </a:schemeClr>
                </a:solidFill>
              </a:rPr>
              <a:t>They speak one line or gesture</a:t>
            </a:r>
          </a:p>
          <a:p>
            <a:pPr marL="285750" indent="-285750">
              <a:buFont typeface="Arial" panose="020B0604020202020204" pitchFamily="34" charset="0"/>
              <a:buChar char="•"/>
            </a:pPr>
            <a:r>
              <a:rPr lang="en-US" sz="1400" dirty="0">
                <a:solidFill>
                  <a:schemeClr val="tx1">
                    <a:lumMod val="75000"/>
                    <a:lumOff val="25000"/>
                  </a:schemeClr>
                </a:solidFill>
              </a:rPr>
              <a:t>The experience ends naturally</a:t>
            </a:r>
          </a:p>
          <a:p>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A6E08B9C-CDAD-D449-D713-EA854422CAD0}"/>
              </a:ext>
            </a:extLst>
          </p:cNvPr>
          <p:cNvSpPr>
            <a:spLocks noGrp="1"/>
          </p:cNvSpPr>
          <p:nvPr>
            <p:ph type="sldNum" sz="quarter" idx="4"/>
          </p:nvPr>
        </p:nvSpPr>
        <p:spPr/>
        <p:txBody>
          <a:bodyPr/>
          <a:lstStyle/>
          <a:p>
            <a:fld id="{48F63A3B-78C7-47BE-AE5E-E10140E04643}" type="slidenum">
              <a:rPr lang="en-US" smtClean="0"/>
              <a:pPr/>
              <a:t>12</a:t>
            </a:fld>
            <a:endParaRPr lang="en-US" dirty="0"/>
          </a:p>
        </p:txBody>
      </p:sp>
      <p:sp>
        <p:nvSpPr>
          <p:cNvPr id="10" name="Text Placeholder 6">
            <a:extLst>
              <a:ext uri="{FF2B5EF4-FFF2-40B4-BE49-F238E27FC236}">
                <a16:creationId xmlns:a16="http://schemas.microsoft.com/office/drawing/2014/main" id="{4FC70A2C-F1BB-3AF2-FC23-51322C692838}"/>
              </a:ext>
            </a:extLst>
          </p:cNvPr>
          <p:cNvSpPr txBox="1">
            <a:spLocks/>
          </p:cNvSpPr>
          <p:nvPr/>
        </p:nvSpPr>
        <p:spPr>
          <a:xfrm>
            <a:off x="0" y="445317"/>
            <a:ext cx="6076734"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BECOMING IMMERSIVE: Choose Your Touchpoint</a:t>
            </a:r>
            <a:endParaRPr lang="en-IE" sz="2000" b="0" dirty="0"/>
          </a:p>
        </p:txBody>
      </p:sp>
      <p:grpSp>
        <p:nvGrpSpPr>
          <p:cNvPr id="11" name="Group 10">
            <a:extLst>
              <a:ext uri="{FF2B5EF4-FFF2-40B4-BE49-F238E27FC236}">
                <a16:creationId xmlns:a16="http://schemas.microsoft.com/office/drawing/2014/main" id="{D5E7E5F3-ED6D-61E6-4F96-AB3BD8C02E0F}"/>
              </a:ext>
            </a:extLst>
          </p:cNvPr>
          <p:cNvGrpSpPr/>
          <p:nvPr/>
        </p:nvGrpSpPr>
        <p:grpSpPr>
          <a:xfrm>
            <a:off x="48717" y="424037"/>
            <a:ext cx="701179" cy="630942"/>
            <a:chOff x="899227" y="1072033"/>
            <a:chExt cx="1015996" cy="914225"/>
          </a:xfrm>
          <a:solidFill>
            <a:srgbClr val="EE4F27"/>
          </a:solidFill>
        </p:grpSpPr>
        <p:sp>
          <p:nvSpPr>
            <p:cNvPr id="15" name="Oval 14">
              <a:extLst>
                <a:ext uri="{FF2B5EF4-FFF2-40B4-BE49-F238E27FC236}">
                  <a16:creationId xmlns:a16="http://schemas.microsoft.com/office/drawing/2014/main" id="{CE47FBC8-6059-8EEF-41AC-02069531FBE0}"/>
                </a:ext>
              </a:extLst>
            </p:cNvPr>
            <p:cNvSpPr/>
            <p:nvPr/>
          </p:nvSpPr>
          <p:spPr>
            <a:xfrm>
              <a:off x="1016000" y="1137920"/>
              <a:ext cx="782451" cy="78245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7" name="TextBox 16">
              <a:extLst>
                <a:ext uri="{FF2B5EF4-FFF2-40B4-BE49-F238E27FC236}">
                  <a16:creationId xmlns:a16="http://schemas.microsoft.com/office/drawing/2014/main" id="{534AA127-A8BB-C309-0C4A-CBCF9E67B08C}"/>
                </a:ext>
              </a:extLst>
            </p:cNvPr>
            <p:cNvSpPr txBox="1"/>
            <p:nvPr/>
          </p:nvSpPr>
          <p:spPr>
            <a:xfrm>
              <a:off x="899227" y="1072033"/>
              <a:ext cx="1015996" cy="91422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3</a:t>
              </a:r>
            </a:p>
          </p:txBody>
        </p:sp>
      </p:grpSp>
      <p:pic>
        <p:nvPicPr>
          <p:cNvPr id="18" name="Graphic 17" descr="Excellent with solid fill">
            <a:extLst>
              <a:ext uri="{FF2B5EF4-FFF2-40B4-BE49-F238E27FC236}">
                <a16:creationId xmlns:a16="http://schemas.microsoft.com/office/drawing/2014/main" id="{F8354812-D744-1AE0-DB6B-321640C267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962" y="7797052"/>
            <a:ext cx="676937" cy="676937"/>
          </a:xfrm>
          <a:prstGeom prst="rect">
            <a:avLst/>
          </a:prstGeom>
        </p:spPr>
      </p:pic>
    </p:spTree>
    <p:extLst>
      <p:ext uri="{BB962C8B-B14F-4D97-AF65-F5344CB8AC3E}">
        <p14:creationId xmlns:p14="http://schemas.microsoft.com/office/powerpoint/2010/main" val="1871725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264CC9-77A6-BC76-3359-BD01FBC04FF6}"/>
              </a:ext>
            </a:extLst>
          </p:cNvPr>
          <p:cNvSpPr>
            <a:spLocks noGrp="1"/>
          </p:cNvSpPr>
          <p:nvPr>
            <p:ph type="body" sz="quarter" idx="61"/>
          </p:nvPr>
        </p:nvSpPr>
        <p:spPr>
          <a:xfrm>
            <a:off x="-9335" y="644872"/>
            <a:ext cx="6250647" cy="586086"/>
          </a:xfrm>
        </p:spPr>
        <p:txBody>
          <a:bodyPr/>
          <a:lstStyle/>
          <a:p>
            <a:r>
              <a:rPr lang="en-IE" b="0" dirty="0"/>
              <a:t>Immersive Storytelling</a:t>
            </a:r>
          </a:p>
        </p:txBody>
      </p:sp>
      <p:sp>
        <p:nvSpPr>
          <p:cNvPr id="4" name="Slide Number Placeholder 3">
            <a:extLst>
              <a:ext uri="{FF2B5EF4-FFF2-40B4-BE49-F238E27FC236}">
                <a16:creationId xmlns:a16="http://schemas.microsoft.com/office/drawing/2014/main" id="{8AE01A22-6A0A-7361-0033-B54798E133EA}"/>
              </a:ext>
            </a:extLst>
          </p:cNvPr>
          <p:cNvSpPr>
            <a:spLocks noGrp="1"/>
          </p:cNvSpPr>
          <p:nvPr>
            <p:ph type="sldNum" sz="quarter" idx="4"/>
          </p:nvPr>
        </p:nvSpPr>
        <p:spPr/>
        <p:txBody>
          <a:bodyPr/>
          <a:lstStyle/>
          <a:p>
            <a:fld id="{48F63A3B-78C7-47BE-AE5E-E10140E04643}" type="slidenum">
              <a:rPr lang="en-US" smtClean="0"/>
              <a:pPr/>
              <a:t>13</a:t>
            </a:fld>
            <a:endParaRPr lang="en-US" dirty="0"/>
          </a:p>
        </p:txBody>
      </p:sp>
      <p:pic>
        <p:nvPicPr>
          <p:cNvPr id="6" name="Picture 5">
            <a:hlinkClick r:id="rId2"/>
            <a:extLst>
              <a:ext uri="{FF2B5EF4-FFF2-40B4-BE49-F238E27FC236}">
                <a16:creationId xmlns:a16="http://schemas.microsoft.com/office/drawing/2014/main" id="{F1496BE7-CA96-AA55-21CE-8C2B6C716D18}"/>
              </a:ext>
            </a:extLst>
          </p:cNvPr>
          <p:cNvPicPr>
            <a:picLocks noChangeAspect="1"/>
          </p:cNvPicPr>
          <p:nvPr/>
        </p:nvPicPr>
        <p:blipFill>
          <a:blip r:embed="rId3"/>
          <a:srcRect l="-1" r="1525"/>
          <a:stretch>
            <a:fillRect/>
          </a:stretch>
        </p:blipFill>
        <p:spPr>
          <a:xfrm>
            <a:off x="-9335" y="1230958"/>
            <a:ext cx="7074786" cy="6340737"/>
          </a:xfrm>
          <a:prstGeom prst="rect">
            <a:avLst/>
          </a:prstGeom>
        </p:spPr>
      </p:pic>
      <p:sp>
        <p:nvSpPr>
          <p:cNvPr id="8" name="TextBox 7">
            <a:extLst>
              <a:ext uri="{FF2B5EF4-FFF2-40B4-BE49-F238E27FC236}">
                <a16:creationId xmlns:a16="http://schemas.microsoft.com/office/drawing/2014/main" id="{9067BE91-D2F7-797E-B69A-0663FC4DDA48}"/>
              </a:ext>
            </a:extLst>
          </p:cNvPr>
          <p:cNvSpPr txBox="1"/>
          <p:nvPr/>
        </p:nvSpPr>
        <p:spPr>
          <a:xfrm>
            <a:off x="398531" y="7751135"/>
            <a:ext cx="5747088" cy="2893100"/>
          </a:xfrm>
          <a:prstGeom prst="rect">
            <a:avLst/>
          </a:prstGeom>
          <a:noFill/>
        </p:spPr>
        <p:txBody>
          <a:bodyPr wrap="square">
            <a:spAutoFit/>
          </a:bodyPr>
          <a:lstStyle/>
          <a:p>
            <a:r>
              <a:rPr lang="en-US" sz="1400" dirty="0">
                <a:solidFill>
                  <a:schemeClr val="tx1">
                    <a:lumMod val="75000"/>
                    <a:lumOff val="25000"/>
                  </a:schemeClr>
                </a:solidFill>
              </a:rPr>
              <a:t>Held annually in August in Odense, Denmark— the birthplace of the beloved storyteller Hans Christian Andersen—the Hans Christian Andersen Festival is a week-long celebration of culture, creativity, and storytelling. Since its launch in 2013, the festival has become a major cultural event in Denmark, featuring more than 500 activities for people of all ages across theatre, music, literature, art, performance, and digital innovation. </a:t>
            </a:r>
          </a:p>
          <a:p>
            <a:endParaRPr lang="en-US" sz="1400" dirty="0">
              <a:solidFill>
                <a:schemeClr val="tx1">
                  <a:lumMod val="75000"/>
                  <a:lumOff val="25000"/>
                </a:schemeClr>
              </a:solidFill>
            </a:endParaRPr>
          </a:p>
          <a:p>
            <a:r>
              <a:rPr lang="en-US" sz="1400" dirty="0">
                <a:solidFill>
                  <a:schemeClr val="tx1">
                    <a:lumMod val="75000"/>
                    <a:lumOff val="25000"/>
                  </a:schemeClr>
                </a:solidFill>
              </a:rPr>
              <a:t>Set against the charming cobblestone streets and half-timbered houses of Andersen’s hometown, the festival brings his timeless tales to life through vibrant and varied programming. Odense is transformed into a living storybook, with street performers, parades, concerts, light shows, exhibitions, and immersive theatre. Many of the events are inspired directly by Andersen’s fairy tales, celebrating themes of imagination, transformation</a:t>
            </a:r>
            <a:endParaRPr lang="en-IE" sz="1400" dirty="0">
              <a:solidFill>
                <a:schemeClr val="tx1">
                  <a:lumMod val="75000"/>
                  <a:lumOff val="25000"/>
                </a:schemeClr>
              </a:solidFill>
            </a:endParaRPr>
          </a:p>
        </p:txBody>
      </p:sp>
      <p:sp>
        <p:nvSpPr>
          <p:cNvPr id="3" name="Freeform 31">
            <a:hlinkClick r:id="rId2"/>
            <a:extLst>
              <a:ext uri="{FF2B5EF4-FFF2-40B4-BE49-F238E27FC236}">
                <a16:creationId xmlns:a16="http://schemas.microsoft.com/office/drawing/2014/main" id="{5B7AA55C-6C3E-552C-14B2-BF703C9F9407}"/>
              </a:ext>
            </a:extLst>
          </p:cNvPr>
          <p:cNvSpPr/>
          <p:nvPr/>
        </p:nvSpPr>
        <p:spPr>
          <a:xfrm>
            <a:off x="4337957" y="4112669"/>
            <a:ext cx="2557372" cy="2466474"/>
          </a:xfrm>
          <a:custGeom>
            <a:avLst/>
            <a:gdLst>
              <a:gd name="csX0" fmla="*/ 2557373 w 2557372"/>
              <a:gd name="csY0" fmla="*/ 1233237 h 2466474"/>
              <a:gd name="csX1" fmla="*/ 1278686 w 2557372"/>
              <a:gd name="csY1" fmla="*/ 2466474 h 2466474"/>
              <a:gd name="csX2" fmla="*/ 0 w 2557372"/>
              <a:gd name="csY2" fmla="*/ 1233237 h 2466474"/>
              <a:gd name="csX3" fmla="*/ 1278686 w 2557372"/>
              <a:gd name="csY3" fmla="*/ 0 h 2466474"/>
              <a:gd name="csX4" fmla="*/ 2557373 w 2557372"/>
              <a:gd name="csY4" fmla="*/ 1233237 h 2466474"/>
            </a:gdLst>
            <a:ahLst/>
            <a:cxnLst>
              <a:cxn ang="0">
                <a:pos x="csX0" y="csY0"/>
              </a:cxn>
              <a:cxn ang="0">
                <a:pos x="csX1" y="csY1"/>
              </a:cxn>
              <a:cxn ang="0">
                <a:pos x="csX2" y="csY2"/>
              </a:cxn>
              <a:cxn ang="0">
                <a:pos x="csX3" y="csY3"/>
              </a:cxn>
              <a:cxn ang="0">
                <a:pos x="csX4" y="csY4"/>
              </a:cxn>
            </a:cxnLst>
            <a:rect l="l" t="t" r="r" b="b"/>
            <a:pathLst>
              <a:path w="2557372" h="2466474" fill="none" extrusionOk="0">
                <a:moveTo>
                  <a:pt x="2557373" y="1233237"/>
                </a:moveTo>
                <a:cubicBezTo>
                  <a:pt x="2518735" y="2026036"/>
                  <a:pt x="1997293" y="2442532"/>
                  <a:pt x="1278686" y="2466474"/>
                </a:cubicBezTo>
                <a:cubicBezTo>
                  <a:pt x="433490" y="2426726"/>
                  <a:pt x="7535" y="1885539"/>
                  <a:pt x="0" y="1233237"/>
                </a:cubicBezTo>
                <a:cubicBezTo>
                  <a:pt x="-25464" y="746611"/>
                  <a:pt x="517100" y="172781"/>
                  <a:pt x="1278686" y="0"/>
                </a:cubicBezTo>
                <a:cubicBezTo>
                  <a:pt x="1885901" y="97220"/>
                  <a:pt x="2525626" y="555208"/>
                  <a:pt x="2557373" y="1233237"/>
                </a:cubicBezTo>
                <a:close/>
              </a:path>
              <a:path w="2557372" h="2466474" stroke="0" extrusionOk="0">
                <a:moveTo>
                  <a:pt x="2557373" y="1233237"/>
                </a:moveTo>
                <a:cubicBezTo>
                  <a:pt x="2481179" y="1736463"/>
                  <a:pt x="1976250" y="2304663"/>
                  <a:pt x="1278686" y="2466474"/>
                </a:cubicBezTo>
                <a:cubicBezTo>
                  <a:pt x="645915" y="2495536"/>
                  <a:pt x="-27680" y="1818721"/>
                  <a:pt x="0" y="1233237"/>
                </a:cubicBezTo>
                <a:cubicBezTo>
                  <a:pt x="-139577" y="673527"/>
                  <a:pt x="583397" y="-26809"/>
                  <a:pt x="1278686" y="0"/>
                </a:cubicBezTo>
                <a:cubicBezTo>
                  <a:pt x="1938450" y="-96808"/>
                  <a:pt x="2712754" y="499600"/>
                  <a:pt x="2557373" y="1233237"/>
                </a:cubicBezTo>
                <a:close/>
              </a:path>
            </a:pathLst>
          </a:custGeom>
          <a:solidFill>
            <a:srgbClr val="BF8146"/>
          </a:solidFill>
          <a:ln w="11065" cap="flat">
            <a:solidFill>
              <a:schemeClr val="tx1"/>
            </a:solidFill>
            <a:prstDash val="solid"/>
            <a:miter/>
            <a:extLst>
              <a:ext uri="{C807C97D-BFC1-408E-A445-0C87EB9F89A2}">
                <ask:lineSketchStyleProps xmlns:ask="http://schemas.microsoft.com/office/drawing/2018/sketchyshapes" sd="106102691">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k:type>
                    <ask:lineSketchScribble/>
                  </ask:type>
                </ask:lineSketchStyleProps>
              </a:ext>
            </a:extLst>
          </a:ln>
        </p:spPr>
        <p:txBody>
          <a:bodyPr rtlCol="0" anchor="ctr"/>
          <a:lstStyle/>
          <a:p>
            <a:pPr algn="ctr"/>
            <a:r>
              <a:rPr lang="en-IE" sz="2000" b="1" dirty="0">
                <a:solidFill>
                  <a:schemeClr val="bg1"/>
                </a:solidFill>
              </a:rPr>
              <a:t>Click </a:t>
            </a:r>
            <a:r>
              <a:rPr lang="en-IE" sz="2000" dirty="0">
                <a:solidFill>
                  <a:schemeClr val="bg1"/>
                </a:solidFill>
              </a:rPr>
              <a:t>to check out </a:t>
            </a:r>
          </a:p>
          <a:p>
            <a:pPr algn="ctr"/>
            <a:r>
              <a:rPr lang="en-IE" sz="2000" dirty="0">
                <a:solidFill>
                  <a:schemeClr val="bg1"/>
                </a:solidFill>
              </a:rPr>
              <a:t>our case studies for inspiration and to learn how it can be done!</a:t>
            </a:r>
            <a:endParaRPr lang="en-US" sz="2000" dirty="0">
              <a:solidFill>
                <a:schemeClr val="bg1"/>
              </a:solidFill>
            </a:endParaRPr>
          </a:p>
        </p:txBody>
      </p:sp>
    </p:spTree>
    <p:extLst>
      <p:ext uri="{BB962C8B-B14F-4D97-AF65-F5344CB8AC3E}">
        <p14:creationId xmlns:p14="http://schemas.microsoft.com/office/powerpoint/2010/main" val="2619369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04311-FE1D-F4D9-115E-7E455E10077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5889425-BD73-A763-34F9-70C4BF075D11}"/>
              </a:ext>
            </a:extLst>
          </p:cNvPr>
          <p:cNvSpPr>
            <a:spLocks noGrp="1"/>
          </p:cNvSpPr>
          <p:nvPr>
            <p:ph type="body" sz="quarter" idx="61"/>
          </p:nvPr>
        </p:nvSpPr>
        <p:spPr>
          <a:xfrm>
            <a:off x="-9335" y="644872"/>
            <a:ext cx="7435823" cy="586086"/>
          </a:xfrm>
        </p:spPr>
        <p:txBody>
          <a:bodyPr/>
          <a:lstStyle/>
          <a:p>
            <a:r>
              <a:rPr lang="en-IE" sz="2800" b="0" dirty="0"/>
              <a:t>Immersive Art and Light Based Interpretation</a:t>
            </a:r>
          </a:p>
        </p:txBody>
      </p:sp>
      <p:sp>
        <p:nvSpPr>
          <p:cNvPr id="4" name="Slide Number Placeholder 3">
            <a:extLst>
              <a:ext uri="{FF2B5EF4-FFF2-40B4-BE49-F238E27FC236}">
                <a16:creationId xmlns:a16="http://schemas.microsoft.com/office/drawing/2014/main" id="{04F6B76C-8BC3-A43D-623E-63814665E596}"/>
              </a:ext>
            </a:extLst>
          </p:cNvPr>
          <p:cNvSpPr>
            <a:spLocks noGrp="1"/>
          </p:cNvSpPr>
          <p:nvPr>
            <p:ph type="sldNum" sz="quarter" idx="4"/>
          </p:nvPr>
        </p:nvSpPr>
        <p:spPr/>
        <p:txBody>
          <a:bodyPr/>
          <a:lstStyle/>
          <a:p>
            <a:fld id="{48F63A3B-78C7-47BE-AE5E-E10140E04643}" type="slidenum">
              <a:rPr lang="en-US" smtClean="0"/>
              <a:pPr/>
              <a:t>14</a:t>
            </a:fld>
            <a:endParaRPr lang="en-US" dirty="0"/>
          </a:p>
        </p:txBody>
      </p:sp>
      <p:sp>
        <p:nvSpPr>
          <p:cNvPr id="8" name="TextBox 7">
            <a:extLst>
              <a:ext uri="{FF2B5EF4-FFF2-40B4-BE49-F238E27FC236}">
                <a16:creationId xmlns:a16="http://schemas.microsoft.com/office/drawing/2014/main" id="{EC0BCF03-C770-3AA0-709B-BF6645796EF8}"/>
              </a:ext>
            </a:extLst>
          </p:cNvPr>
          <p:cNvSpPr txBox="1"/>
          <p:nvPr/>
        </p:nvSpPr>
        <p:spPr>
          <a:xfrm>
            <a:off x="387899" y="6706922"/>
            <a:ext cx="6172390" cy="3754874"/>
          </a:xfrm>
          <a:prstGeom prst="rect">
            <a:avLst/>
          </a:prstGeom>
          <a:noFill/>
        </p:spPr>
        <p:txBody>
          <a:bodyPr wrap="square">
            <a:spAutoFit/>
          </a:bodyPr>
          <a:lstStyle/>
          <a:p>
            <a:r>
              <a:rPr lang="en-US" sz="1400" dirty="0">
                <a:solidFill>
                  <a:schemeClr val="tx1">
                    <a:lumMod val="75000"/>
                    <a:lumOff val="25000"/>
                  </a:schemeClr>
                </a:solidFill>
              </a:rPr>
              <a:t>, and human emotion that continue to resonate across generations. </a:t>
            </a:r>
          </a:p>
          <a:p>
            <a:endParaRPr lang="en-US" sz="1400" dirty="0">
              <a:solidFill>
                <a:schemeClr val="tx1">
                  <a:lumMod val="75000"/>
                  <a:lumOff val="25000"/>
                </a:schemeClr>
              </a:solidFill>
            </a:endParaRPr>
          </a:p>
          <a:p>
            <a:r>
              <a:rPr lang="en-US" sz="1400" dirty="0">
                <a:solidFill>
                  <a:schemeClr val="tx1">
                    <a:lumMod val="75000"/>
                    <a:lumOff val="25000"/>
                  </a:schemeClr>
                </a:solidFill>
              </a:rPr>
              <a:t>One of the most striking features of the Hans Christian Andersen Festival is its commitment to large-scale visual and immersive experiences. In recent years, the festival has introduced spectacular light installations, digital projections, and augmented reality (AR) elements to reimagine Andersen’s stories for a 21st-century audience. </a:t>
            </a:r>
          </a:p>
          <a:p>
            <a:endParaRPr lang="en-US" sz="1400" dirty="0">
              <a:solidFill>
                <a:schemeClr val="tx1">
                  <a:lumMod val="75000"/>
                  <a:lumOff val="25000"/>
                </a:schemeClr>
              </a:solidFill>
            </a:endParaRPr>
          </a:p>
          <a:p>
            <a:r>
              <a:rPr lang="en-US" sz="1400" dirty="0">
                <a:solidFill>
                  <a:schemeClr val="tx1">
                    <a:lumMod val="75000"/>
                    <a:lumOff val="25000"/>
                  </a:schemeClr>
                </a:solidFill>
              </a:rPr>
              <a:t>For example, the “Stories in the Sky” installation projected animated scenes from Andersen’s fairy tales onto building facades and urban spaces, turning the city into a canvas of light and shadow. Meanwhile, interactive theatre events have placed visitors inside stories like “The Tinderbox” or “The Shadow,” where choices affect how the narrative unfolds—blurring the line between audience and actor. </a:t>
            </a:r>
          </a:p>
          <a:p>
            <a:endParaRPr lang="en-US" sz="1400" dirty="0">
              <a:solidFill>
                <a:schemeClr val="tx1">
                  <a:lumMod val="75000"/>
                  <a:lumOff val="25000"/>
                </a:schemeClr>
              </a:solidFill>
            </a:endParaRPr>
          </a:p>
          <a:p>
            <a:r>
              <a:rPr lang="en-US" sz="1400" dirty="0">
                <a:solidFill>
                  <a:schemeClr val="tx1">
                    <a:lumMod val="75000"/>
                    <a:lumOff val="25000"/>
                  </a:schemeClr>
                </a:solidFill>
              </a:rPr>
              <a:t>Through these innovative methods, the festival not only showcases Andersen’s work but invites participants to actively co-create the storytelling experience, making classic tales feel fresh, personal, and emotionally resonant. </a:t>
            </a:r>
            <a:endParaRPr lang="en-IE" sz="1400" dirty="0">
              <a:solidFill>
                <a:schemeClr val="tx1">
                  <a:lumMod val="75000"/>
                  <a:lumOff val="25000"/>
                </a:schemeClr>
              </a:solidFill>
            </a:endParaRPr>
          </a:p>
        </p:txBody>
      </p:sp>
      <p:pic>
        <p:nvPicPr>
          <p:cNvPr id="9" name="Picture 8">
            <a:hlinkClick r:id="rId2"/>
            <a:extLst>
              <a:ext uri="{FF2B5EF4-FFF2-40B4-BE49-F238E27FC236}">
                <a16:creationId xmlns:a16="http://schemas.microsoft.com/office/drawing/2014/main" id="{2EC3D64E-9B6C-271D-1F56-DE0638D2C247}"/>
              </a:ext>
            </a:extLst>
          </p:cNvPr>
          <p:cNvPicPr>
            <a:picLocks noChangeAspect="1"/>
          </p:cNvPicPr>
          <p:nvPr/>
        </p:nvPicPr>
        <p:blipFill>
          <a:blip r:embed="rId3"/>
          <a:srcRect t="3922" b="9024"/>
          <a:stretch>
            <a:fillRect/>
          </a:stretch>
        </p:blipFill>
        <p:spPr>
          <a:xfrm>
            <a:off x="30326" y="1462924"/>
            <a:ext cx="6887536" cy="5158298"/>
          </a:xfrm>
          <a:prstGeom prst="rect">
            <a:avLst/>
          </a:prstGeom>
        </p:spPr>
      </p:pic>
    </p:spTree>
    <p:extLst>
      <p:ext uri="{BB962C8B-B14F-4D97-AF65-F5344CB8AC3E}">
        <p14:creationId xmlns:p14="http://schemas.microsoft.com/office/powerpoint/2010/main" val="3897541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F2C5B-43D7-19A3-81CF-2B5A3E764B4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A6E0BD7-9CC4-A161-1F3F-30AB1A2E9CF0}"/>
              </a:ext>
            </a:extLst>
          </p:cNvPr>
          <p:cNvSpPr>
            <a:spLocks noGrp="1"/>
          </p:cNvSpPr>
          <p:nvPr>
            <p:ph type="body" sz="quarter" idx="61"/>
          </p:nvPr>
        </p:nvSpPr>
        <p:spPr>
          <a:xfrm>
            <a:off x="-9335" y="644872"/>
            <a:ext cx="6718479" cy="586086"/>
          </a:xfrm>
        </p:spPr>
        <p:txBody>
          <a:bodyPr/>
          <a:lstStyle/>
          <a:p>
            <a:r>
              <a:rPr lang="en-IE" b="0" dirty="0"/>
              <a:t>A Festival of Multisensory Encounters</a:t>
            </a:r>
          </a:p>
        </p:txBody>
      </p:sp>
      <p:sp>
        <p:nvSpPr>
          <p:cNvPr id="4" name="Slide Number Placeholder 3">
            <a:extLst>
              <a:ext uri="{FF2B5EF4-FFF2-40B4-BE49-F238E27FC236}">
                <a16:creationId xmlns:a16="http://schemas.microsoft.com/office/drawing/2014/main" id="{00F7746A-E6A8-8357-6D71-0F82EDF817D8}"/>
              </a:ext>
            </a:extLst>
          </p:cNvPr>
          <p:cNvSpPr>
            <a:spLocks noGrp="1"/>
          </p:cNvSpPr>
          <p:nvPr>
            <p:ph type="sldNum" sz="quarter" idx="4"/>
          </p:nvPr>
        </p:nvSpPr>
        <p:spPr/>
        <p:txBody>
          <a:bodyPr/>
          <a:lstStyle/>
          <a:p>
            <a:fld id="{48F63A3B-78C7-47BE-AE5E-E10140E04643}" type="slidenum">
              <a:rPr lang="en-US" smtClean="0"/>
              <a:pPr/>
              <a:t>15</a:t>
            </a:fld>
            <a:endParaRPr lang="en-US" dirty="0"/>
          </a:p>
        </p:txBody>
      </p:sp>
      <p:sp>
        <p:nvSpPr>
          <p:cNvPr id="8" name="TextBox 7">
            <a:extLst>
              <a:ext uri="{FF2B5EF4-FFF2-40B4-BE49-F238E27FC236}">
                <a16:creationId xmlns:a16="http://schemas.microsoft.com/office/drawing/2014/main" id="{C0B05C07-4BE6-6FD4-9AC3-8EC1878C3D68}"/>
              </a:ext>
            </a:extLst>
          </p:cNvPr>
          <p:cNvSpPr txBox="1"/>
          <p:nvPr/>
        </p:nvSpPr>
        <p:spPr>
          <a:xfrm>
            <a:off x="297963" y="5220586"/>
            <a:ext cx="6549404" cy="3323987"/>
          </a:xfrm>
          <a:prstGeom prst="rect">
            <a:avLst/>
          </a:prstGeom>
          <a:noFill/>
        </p:spPr>
        <p:txBody>
          <a:bodyPr wrap="square">
            <a:spAutoFit/>
          </a:bodyPr>
          <a:lstStyle/>
          <a:p>
            <a:r>
              <a:rPr lang="en-US" sz="1400" dirty="0">
                <a:solidFill>
                  <a:schemeClr val="tx1">
                    <a:lumMod val="75000"/>
                    <a:lumOff val="25000"/>
                  </a:schemeClr>
                </a:solidFill>
              </a:rPr>
              <a:t>Much like Andersen’s own writing, which blended visual description, rhythm, and symbolism, the festival engages multiple senses to deepen emotional connection and participation. </a:t>
            </a:r>
          </a:p>
          <a:p>
            <a:endParaRPr lang="en-US" sz="1400" dirty="0">
              <a:solidFill>
                <a:schemeClr val="tx1">
                  <a:lumMod val="75000"/>
                  <a:lumOff val="25000"/>
                </a:schemeClr>
              </a:solidFill>
            </a:endParaRPr>
          </a:p>
          <a:p>
            <a:r>
              <a:rPr lang="en-US" sz="1400" b="1" dirty="0">
                <a:solidFill>
                  <a:srgbClr val="C77362"/>
                </a:solidFill>
              </a:rPr>
              <a:t>Music, costume, sculpture, and culinary experiences </a:t>
            </a:r>
            <a:r>
              <a:rPr lang="en-US" sz="1400" dirty="0">
                <a:solidFill>
                  <a:schemeClr val="tx1">
                    <a:lumMod val="75000"/>
                    <a:lumOff val="25000"/>
                  </a:schemeClr>
                </a:solidFill>
              </a:rPr>
              <a:t>are woven into the programming, with performers donning fairy tale-inspired attire and street musicians serenading crowds with compositions from Nordic folklore. </a:t>
            </a:r>
          </a:p>
          <a:p>
            <a:endParaRPr lang="en-US" sz="1400" dirty="0">
              <a:solidFill>
                <a:schemeClr val="tx1">
                  <a:lumMod val="75000"/>
                  <a:lumOff val="25000"/>
                </a:schemeClr>
              </a:solidFill>
            </a:endParaRPr>
          </a:p>
          <a:p>
            <a:r>
              <a:rPr lang="en-US" sz="1400" b="1" dirty="0">
                <a:solidFill>
                  <a:srgbClr val="C77362"/>
                </a:solidFill>
              </a:rPr>
              <a:t>Workshops and pop-up events offer hands-on activities</a:t>
            </a:r>
            <a:r>
              <a:rPr lang="en-US" sz="1400" dirty="0">
                <a:solidFill>
                  <a:schemeClr val="tx1">
                    <a:lumMod val="75000"/>
                    <a:lumOff val="25000"/>
                  </a:schemeClr>
                </a:solidFill>
              </a:rPr>
              <a:t> in puppetry, storytelling, digital art, and music-making—especially for young people. This multisensory engagement reflects the idea that stories are best remembered when they are felt, heard, seen, and enacted. </a:t>
            </a:r>
          </a:p>
          <a:p>
            <a:endParaRPr lang="en-US" sz="1400" dirty="0">
              <a:solidFill>
                <a:schemeClr val="tx1">
                  <a:lumMod val="75000"/>
                  <a:lumOff val="25000"/>
                </a:schemeClr>
              </a:solidFill>
            </a:endParaRPr>
          </a:p>
          <a:p>
            <a:r>
              <a:rPr lang="en-US" sz="1400" dirty="0">
                <a:solidFill>
                  <a:schemeClr val="tx1">
                    <a:lumMod val="75000"/>
                    <a:lumOff val="25000"/>
                  </a:schemeClr>
                </a:solidFill>
              </a:rPr>
              <a:t>These experiential layers expand the audience’s role from passive observer to active participant, enhancing the festival’s educational value and emotional resonance.</a:t>
            </a:r>
            <a:endParaRPr lang="en-IE" sz="1400" dirty="0">
              <a:solidFill>
                <a:schemeClr val="tx1">
                  <a:lumMod val="75000"/>
                  <a:lumOff val="25000"/>
                </a:schemeClr>
              </a:solidFill>
            </a:endParaRPr>
          </a:p>
        </p:txBody>
      </p:sp>
      <p:pic>
        <p:nvPicPr>
          <p:cNvPr id="11" name="Picture 10">
            <a:hlinkClick r:id="rId2"/>
            <a:extLst>
              <a:ext uri="{FF2B5EF4-FFF2-40B4-BE49-F238E27FC236}">
                <a16:creationId xmlns:a16="http://schemas.microsoft.com/office/drawing/2014/main" id="{DD6D548E-F9EE-611E-31DD-70638ED17F46}"/>
              </a:ext>
            </a:extLst>
          </p:cNvPr>
          <p:cNvPicPr>
            <a:picLocks noChangeAspect="1"/>
          </p:cNvPicPr>
          <p:nvPr/>
        </p:nvPicPr>
        <p:blipFill>
          <a:blip r:embed="rId3"/>
          <a:srcRect b="17272"/>
          <a:stretch>
            <a:fillRect/>
          </a:stretch>
        </p:blipFill>
        <p:spPr>
          <a:xfrm>
            <a:off x="297963" y="1398357"/>
            <a:ext cx="6963747" cy="3822229"/>
          </a:xfrm>
          <a:prstGeom prst="rect">
            <a:avLst/>
          </a:prstGeom>
        </p:spPr>
      </p:pic>
    </p:spTree>
    <p:extLst>
      <p:ext uri="{BB962C8B-B14F-4D97-AF65-F5344CB8AC3E}">
        <p14:creationId xmlns:p14="http://schemas.microsoft.com/office/powerpoint/2010/main" val="4069866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506AC-90A7-7139-E494-83A95ECCAAE0}"/>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9FB492E2-1410-DF6B-6B27-F3EDB0B54AF4}"/>
              </a:ext>
            </a:extLst>
          </p:cNvPr>
          <p:cNvSpPr>
            <a:spLocks noGrp="1"/>
          </p:cNvSpPr>
          <p:nvPr>
            <p:ph type="body" sz="quarter" idx="64"/>
          </p:nvPr>
        </p:nvSpPr>
        <p:spPr>
          <a:xfrm>
            <a:off x="3275528" y="2990128"/>
            <a:ext cx="3789923" cy="7187048"/>
          </a:xfrm>
        </p:spPr>
        <p:txBody>
          <a:bodyPr/>
          <a:lstStyle/>
          <a:p>
            <a:r>
              <a:rPr lang="en-US" sz="1600" b="1" dirty="0">
                <a:solidFill>
                  <a:srgbClr val="53705E"/>
                </a:solidFill>
              </a:rPr>
              <a:t>Check out the Echoes App, where you can explore amazing GPS-triggered audio walks from around the world – both indoors and outdoors.</a:t>
            </a:r>
          </a:p>
          <a:p>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Stream walks or download and save your collection online </a:t>
            </a:r>
            <a:r>
              <a:rPr lang="en-US" sz="1400" i="1" dirty="0">
                <a:solidFill>
                  <a:schemeClr val="tx1">
                    <a:lumMod val="75000"/>
                    <a:lumOff val="25000"/>
                  </a:schemeClr>
                </a:solidFill>
              </a:rPr>
              <a:t>(if there is patchy connectivity)</a:t>
            </a:r>
          </a:p>
          <a:p>
            <a:pPr marL="285750" indent="-285750">
              <a:buFont typeface="Wingdings" panose="05000000000000000000" pitchFamily="2" charset="2"/>
              <a:buChar char="v"/>
            </a:pPr>
            <a:r>
              <a:rPr lang="en-US" sz="1400" dirty="0">
                <a:solidFill>
                  <a:schemeClr val="tx1">
                    <a:lumMod val="75000"/>
                    <a:lumOff val="25000"/>
                  </a:schemeClr>
                </a:solidFill>
              </a:rPr>
              <a:t>Wander and let your audio follow your steps. Make sure you have your GPS enabled, plug in your headphones and start walking.</a:t>
            </a:r>
          </a:p>
          <a:p>
            <a:endParaRPr lang="en-US" sz="1400" dirty="0">
              <a:solidFill>
                <a:schemeClr val="tx1">
                  <a:lumMod val="75000"/>
                  <a:lumOff val="25000"/>
                </a:schemeClr>
              </a:solidFill>
            </a:endParaRPr>
          </a:p>
          <a:p>
            <a:r>
              <a:rPr lang="en-US" sz="1800" b="1" dirty="0">
                <a:solidFill>
                  <a:srgbClr val="53705E"/>
                </a:solidFill>
              </a:rPr>
              <a:t>"Edinburgh Fiction Footsteps" </a:t>
            </a:r>
            <a:r>
              <a:rPr lang="en-US" sz="1400" dirty="0">
                <a:solidFill>
                  <a:schemeClr val="tx1">
                    <a:lumMod val="75000"/>
                    <a:lumOff val="25000"/>
                  </a:schemeClr>
                </a:solidFill>
              </a:rPr>
              <a:t>refers to exploring the city's rich literary heritage by visiting locations from famous books or tracing the lives of writers like</a:t>
            </a:r>
          </a:p>
          <a:p>
            <a:r>
              <a:rPr lang="en-US" sz="1400" dirty="0">
                <a:solidFill>
                  <a:schemeClr val="tx1">
                    <a:lumMod val="75000"/>
                    <a:lumOff val="25000"/>
                  </a:schemeClr>
                </a:solidFill>
                <a:hlinkClick r:id="rId2">
                  <a:extLst>
                    <a:ext uri="{A12FA001-AC4F-418D-AE19-62706E023703}">
                      <ahyp:hlinkClr xmlns:ahyp="http://schemas.microsoft.com/office/drawing/2018/hyperlinkcolor" val="tx"/>
                    </a:ext>
                  </a:extLst>
                </a:hlinkClick>
              </a:rPr>
              <a:t>Sir Walter Scott</a:t>
            </a:r>
            <a:r>
              <a:rPr lang="en-US" sz="1400" dirty="0">
                <a:solidFill>
                  <a:schemeClr val="tx1">
                    <a:lumMod val="75000"/>
                    <a:lumOff val="25000"/>
                  </a:schemeClr>
                </a:solidFill>
              </a:rPr>
              <a:t>, </a:t>
            </a:r>
            <a:r>
              <a:rPr lang="en-US" sz="1400" dirty="0">
                <a:solidFill>
                  <a:schemeClr val="tx1">
                    <a:lumMod val="75000"/>
                    <a:lumOff val="25000"/>
                  </a:schemeClr>
                </a:solidFill>
                <a:hlinkClick r:id="rId3">
                  <a:extLst>
                    <a:ext uri="{A12FA001-AC4F-418D-AE19-62706E023703}">
                      <ahyp:hlinkClr xmlns:ahyp="http://schemas.microsoft.com/office/drawing/2018/hyperlinkcolor" val="tx"/>
                    </a:ext>
                  </a:extLst>
                </a:hlinkClick>
              </a:rPr>
              <a:t>Robert Louis Stevenson</a:t>
            </a:r>
            <a:r>
              <a:rPr lang="en-US" sz="1400" dirty="0">
                <a:solidFill>
                  <a:schemeClr val="tx1">
                    <a:lumMod val="75000"/>
                    <a:lumOff val="25000"/>
                  </a:schemeClr>
                </a:solidFill>
              </a:rPr>
              <a:t>, and </a:t>
            </a:r>
            <a:r>
              <a:rPr lang="en-US" sz="1400" dirty="0">
                <a:solidFill>
                  <a:schemeClr val="tx1">
                    <a:lumMod val="75000"/>
                    <a:lumOff val="25000"/>
                  </a:schemeClr>
                </a:solidFill>
                <a:hlinkClick r:id="rId4">
                  <a:extLst>
                    <a:ext uri="{A12FA001-AC4F-418D-AE19-62706E023703}">
                      <ahyp:hlinkClr xmlns:ahyp="http://schemas.microsoft.com/office/drawing/2018/hyperlinkcolor" val="tx"/>
                    </a:ext>
                  </a:extLst>
                </a:hlinkClick>
              </a:rPr>
              <a:t>Ian Rankin</a:t>
            </a:r>
            <a:r>
              <a:rPr lang="en-US" sz="1400" dirty="0">
                <a:solidFill>
                  <a:schemeClr val="tx1">
                    <a:lumMod val="75000"/>
                    <a:lumOff val="25000"/>
                  </a:schemeClr>
                </a:solidFill>
              </a:rPr>
              <a:t>, with specific spots like </a:t>
            </a:r>
            <a:r>
              <a:rPr lang="en-US" sz="1400" dirty="0">
                <a:solidFill>
                  <a:schemeClr val="tx1">
                    <a:lumMod val="75000"/>
                    <a:lumOff val="25000"/>
                  </a:schemeClr>
                </a:solidFill>
                <a:hlinkClick r:id="rId5">
                  <a:extLst>
                    <a:ext uri="{A12FA001-AC4F-418D-AE19-62706E023703}">
                      <ahyp:hlinkClr xmlns:ahyp="http://schemas.microsoft.com/office/drawing/2018/hyperlinkcolor" val="tx"/>
                    </a:ext>
                  </a:extLst>
                </a:hlinkClick>
              </a:rPr>
              <a:t>Jean Brodie Steps</a:t>
            </a:r>
            <a:r>
              <a:rPr lang="en-US" sz="1400" dirty="0">
                <a:solidFill>
                  <a:schemeClr val="tx1">
                    <a:lumMod val="75000"/>
                    <a:lumOff val="25000"/>
                  </a:schemeClr>
                </a:solidFill>
              </a:rPr>
              <a:t> and </a:t>
            </a:r>
            <a:r>
              <a:rPr lang="en-US" sz="1400" dirty="0">
                <a:solidFill>
                  <a:schemeClr val="tx1">
                    <a:lumMod val="75000"/>
                    <a:lumOff val="25000"/>
                  </a:schemeClr>
                </a:solidFill>
                <a:hlinkClick r:id="rId6">
                  <a:extLst>
                    <a:ext uri="{A12FA001-AC4F-418D-AE19-62706E023703}">
                      <ahyp:hlinkClr xmlns:ahyp="http://schemas.microsoft.com/office/drawing/2018/hyperlinkcolor" val="tx"/>
                    </a:ext>
                  </a:extLst>
                </a:hlinkClick>
              </a:rPr>
              <a:t>Inspector Rebus's haunts</a:t>
            </a:r>
            <a:r>
              <a:rPr lang="en-US" sz="1400" dirty="0">
                <a:solidFill>
                  <a:schemeClr val="tx1">
                    <a:lumMod val="75000"/>
                    <a:lumOff val="25000"/>
                  </a:schemeClr>
                </a:solidFill>
              </a:rPr>
              <a:t> offering tangible connections, often via dedicated tours or self-guided walks through the Old Town, New Town, and Leith. </a:t>
            </a:r>
          </a:p>
          <a:p>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hlinkClick r:id="rId7"/>
              </a:rPr>
              <a:t>https://explore.echoes.xyz/collections/6fZ5zUfx1nFBDfYC</a:t>
            </a:r>
            <a:r>
              <a:rPr lang="en-US" sz="1400" dirty="0">
                <a:solidFill>
                  <a:schemeClr val="tx1">
                    <a:lumMod val="75000"/>
                    <a:lumOff val="25000"/>
                  </a:schemeClr>
                </a:solidFill>
              </a:rPr>
              <a:t> </a:t>
            </a:r>
          </a:p>
          <a:p>
            <a:pPr marL="285750" indent="-285750">
              <a:buFont typeface="Arial" panose="020B0604020202020204" pitchFamily="34" charset="0"/>
              <a:buChar char="•"/>
            </a:pPr>
            <a:r>
              <a:rPr lang="en-US" sz="1400" dirty="0" err="1">
                <a:solidFill>
                  <a:schemeClr val="tx1">
                    <a:lumMod val="75000"/>
                    <a:lumOff val="25000"/>
                  </a:schemeClr>
                </a:solidFill>
                <a:hlinkClick r:id="rId8"/>
              </a:rPr>
              <a:t>Faceboo</a:t>
            </a:r>
            <a:r>
              <a:rPr lang="en-US" sz="1400" dirty="0">
                <a:solidFill>
                  <a:schemeClr val="tx1">
                    <a:lumMod val="75000"/>
                    <a:lumOff val="25000"/>
                  </a:schemeClr>
                </a:solidFill>
                <a:hlinkClick r:id="rId8"/>
              </a:rPr>
              <a:t>:  https://www.facebook.com/edinburghcityofliterature/</a:t>
            </a:r>
            <a:r>
              <a:rPr lang="en-US" sz="1400" dirty="0">
                <a:solidFill>
                  <a:schemeClr val="tx1">
                    <a:lumMod val="75000"/>
                    <a:lumOff val="25000"/>
                  </a:schemeClr>
                </a:solidFill>
              </a:rPr>
              <a:t> </a:t>
            </a:r>
          </a:p>
          <a:p>
            <a:pPr marL="285750" indent="-285750">
              <a:buFont typeface="Arial" panose="020B0604020202020204" pitchFamily="34" charset="0"/>
              <a:buChar char="•"/>
            </a:pPr>
            <a:r>
              <a:rPr lang="en-US" sz="1400" dirty="0">
                <a:hlinkClick r:id="rId9"/>
              </a:rPr>
              <a:t>Edinburgh celebrates 20 years since becoming first City of Literature</a:t>
            </a:r>
            <a:endParaRPr lang="en-US" sz="1400" dirty="0"/>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B9D9CEE8-49B2-5DE8-A578-A0868D554A06}"/>
              </a:ext>
            </a:extLst>
          </p:cNvPr>
          <p:cNvSpPr>
            <a:spLocks noGrp="1"/>
          </p:cNvSpPr>
          <p:nvPr>
            <p:ph type="sldNum" sz="quarter" idx="4"/>
          </p:nvPr>
        </p:nvSpPr>
        <p:spPr/>
        <p:txBody>
          <a:bodyPr/>
          <a:lstStyle/>
          <a:p>
            <a:fld id="{48F63A3B-78C7-47BE-AE5E-E10140E04643}" type="slidenum">
              <a:rPr lang="en-US" smtClean="0"/>
              <a:pPr/>
              <a:t>16</a:t>
            </a:fld>
            <a:endParaRPr lang="en-US" dirty="0"/>
          </a:p>
        </p:txBody>
      </p:sp>
      <p:sp>
        <p:nvSpPr>
          <p:cNvPr id="5" name="Rectangle 2">
            <a:extLst>
              <a:ext uri="{FF2B5EF4-FFF2-40B4-BE49-F238E27FC236}">
                <a16:creationId xmlns:a16="http://schemas.microsoft.com/office/drawing/2014/main" id="{1B14C99B-42DB-7233-E07C-C302B4FAB5D1}"/>
              </a:ext>
            </a:extLst>
          </p:cNvPr>
          <p:cNvSpPr>
            <a:spLocks noChangeArrowheads="1"/>
          </p:cNvSpPr>
          <p:nvPr/>
        </p:nvSpPr>
        <p:spPr bwMode="auto">
          <a:xfrm>
            <a:off x="654185" y="7542547"/>
            <a:ext cx="65" cy="576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8394"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2" name="Picture 11">
            <a:extLst>
              <a:ext uri="{FF2B5EF4-FFF2-40B4-BE49-F238E27FC236}">
                <a16:creationId xmlns:a16="http://schemas.microsoft.com/office/drawing/2014/main" id="{C6F19C6E-3AE1-A879-0EC1-7232D123CBB7}"/>
              </a:ext>
            </a:extLst>
          </p:cNvPr>
          <p:cNvPicPr>
            <a:picLocks noChangeAspect="1"/>
          </p:cNvPicPr>
          <p:nvPr/>
        </p:nvPicPr>
        <p:blipFill>
          <a:blip r:embed="rId10"/>
          <a:srcRect b="49366"/>
          <a:stretch>
            <a:fillRect/>
          </a:stretch>
        </p:blipFill>
        <p:spPr>
          <a:xfrm>
            <a:off x="-1" y="1190666"/>
            <a:ext cx="7559675" cy="1663905"/>
          </a:xfrm>
          <a:prstGeom prst="rect">
            <a:avLst/>
          </a:prstGeom>
        </p:spPr>
      </p:pic>
      <p:sp>
        <p:nvSpPr>
          <p:cNvPr id="14" name="Slide Number Placeholder 5">
            <a:extLst>
              <a:ext uri="{FF2B5EF4-FFF2-40B4-BE49-F238E27FC236}">
                <a16:creationId xmlns:a16="http://schemas.microsoft.com/office/drawing/2014/main" id="{A71F73B4-5BCB-0565-E915-734EFAEED3C1}"/>
              </a:ext>
            </a:extLst>
          </p:cNvPr>
          <p:cNvSpPr txBox="1">
            <a:spLocks/>
          </p:cNvSpPr>
          <p:nvPr/>
        </p:nvSpPr>
        <p:spPr>
          <a:xfrm>
            <a:off x="7160370" y="11208535"/>
            <a:ext cx="361037" cy="569240"/>
          </a:xfrm>
          <a:prstGeom prst="rect">
            <a:avLst/>
          </a:prstGeom>
        </p:spPr>
        <p:txBody>
          <a:bodyPr vert="horz" lIns="91440" tIns="45720" rIns="91440" bIns="45720" rtlCol="0" anchor="ctr"/>
          <a:lstStyle>
            <a:defPPr>
              <a:defRPr lang="en-US"/>
            </a:defPPr>
            <a:lvl1pPr marL="0" algn="ctr" defTabSz="457200" rtl="0" eaLnBrk="1" latinLnBrk="0" hangingPunct="1">
              <a:defRPr sz="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16</a:t>
            </a:fld>
            <a:endParaRPr lang="en-US" dirty="0"/>
          </a:p>
        </p:txBody>
      </p:sp>
      <p:sp>
        <p:nvSpPr>
          <p:cNvPr id="16" name="Rectangle 2">
            <a:extLst>
              <a:ext uri="{FF2B5EF4-FFF2-40B4-BE49-F238E27FC236}">
                <a16:creationId xmlns:a16="http://schemas.microsoft.com/office/drawing/2014/main" id="{FB1B4005-6839-2381-5C9D-B7DF6F940AA0}"/>
              </a:ext>
            </a:extLst>
          </p:cNvPr>
          <p:cNvSpPr>
            <a:spLocks noChangeArrowheads="1"/>
          </p:cNvSpPr>
          <p:nvPr/>
        </p:nvSpPr>
        <p:spPr bwMode="auto">
          <a:xfrm>
            <a:off x="749104" y="8573906"/>
            <a:ext cx="65" cy="576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8394"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128" name="Picture 8" descr="Edinburgh City of Literature | Edinburgh">
            <a:extLst>
              <a:ext uri="{FF2B5EF4-FFF2-40B4-BE49-F238E27FC236}">
                <a16:creationId xmlns:a16="http://schemas.microsoft.com/office/drawing/2014/main" id="{DC13846C-DFDD-2004-1C8E-03DE7A1E022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1424" b="17816"/>
          <a:stretch>
            <a:fillRect/>
          </a:stretch>
        </p:blipFill>
        <p:spPr bwMode="auto">
          <a:xfrm>
            <a:off x="195686" y="5265361"/>
            <a:ext cx="2887434" cy="175437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No photo description available.">
            <a:extLst>
              <a:ext uri="{FF2B5EF4-FFF2-40B4-BE49-F238E27FC236}">
                <a16:creationId xmlns:a16="http://schemas.microsoft.com/office/drawing/2014/main" id="{9E743DDB-F521-E919-5F17-793DE14AE1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5686" y="1662641"/>
            <a:ext cx="2898387" cy="362328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373E16FB-557C-B946-497F-4ED6AED90D5F}"/>
              </a:ext>
            </a:extLst>
          </p:cNvPr>
          <p:cNvPicPr>
            <a:picLocks noChangeAspect="1"/>
          </p:cNvPicPr>
          <p:nvPr/>
        </p:nvPicPr>
        <p:blipFill>
          <a:blip r:embed="rId13">
            <a:extLst>
              <a:ext uri="{28A0092B-C50C-407E-A947-70E740481C1C}">
                <a14:useLocalDpi xmlns:a14="http://schemas.microsoft.com/office/drawing/2010/main" val="0"/>
              </a:ext>
            </a:extLst>
          </a:blip>
          <a:srcRect t="4648"/>
          <a:stretch>
            <a:fillRect/>
          </a:stretch>
        </p:blipFill>
        <p:spPr>
          <a:xfrm>
            <a:off x="749104" y="6657805"/>
            <a:ext cx="1813469" cy="3842622"/>
          </a:xfrm>
          <a:prstGeom prst="rect">
            <a:avLst/>
          </a:prstGeom>
        </p:spPr>
      </p:pic>
      <p:sp>
        <p:nvSpPr>
          <p:cNvPr id="3" name="Text Placeholder 6">
            <a:extLst>
              <a:ext uri="{FF2B5EF4-FFF2-40B4-BE49-F238E27FC236}">
                <a16:creationId xmlns:a16="http://schemas.microsoft.com/office/drawing/2014/main" id="{E0CC56E0-2A02-7BE7-92F0-B183DACC73D5}"/>
              </a:ext>
            </a:extLst>
          </p:cNvPr>
          <p:cNvSpPr txBox="1">
            <a:spLocks/>
          </p:cNvSpPr>
          <p:nvPr/>
        </p:nvSpPr>
        <p:spPr>
          <a:xfrm>
            <a:off x="0" y="124242"/>
            <a:ext cx="6076734" cy="930867"/>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800" b="0" dirty="0"/>
              <a:t>Case Study Implementation.</a:t>
            </a:r>
          </a:p>
          <a:p>
            <a:pPr>
              <a:lnSpc>
                <a:spcPct val="100000"/>
              </a:lnSpc>
            </a:pPr>
            <a:r>
              <a:rPr lang="en-US" sz="2800" dirty="0"/>
              <a:t>Fiction Footsteps, Scotland</a:t>
            </a:r>
            <a:endParaRPr lang="en-IE" sz="2800" dirty="0"/>
          </a:p>
        </p:txBody>
      </p:sp>
    </p:spTree>
    <p:extLst>
      <p:ext uri="{BB962C8B-B14F-4D97-AF65-F5344CB8AC3E}">
        <p14:creationId xmlns:p14="http://schemas.microsoft.com/office/powerpoint/2010/main" val="2865486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37C9C-EC49-3CF0-31F8-D9C23169EDB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9030D30-F2B2-DC34-E0E7-ACF4B1120AC4}"/>
              </a:ext>
            </a:extLst>
          </p:cNvPr>
          <p:cNvSpPr>
            <a:spLocks noGrp="1"/>
          </p:cNvSpPr>
          <p:nvPr>
            <p:ph type="sldNum" sz="quarter" idx="4"/>
          </p:nvPr>
        </p:nvSpPr>
        <p:spPr/>
        <p:txBody>
          <a:bodyPr/>
          <a:lstStyle/>
          <a:p>
            <a:fld id="{48F63A3B-78C7-47BE-AE5E-E10140E04643}" type="slidenum">
              <a:rPr lang="en-US" smtClean="0"/>
              <a:pPr/>
              <a:t>17</a:t>
            </a:fld>
            <a:endParaRPr lang="en-US" dirty="0"/>
          </a:p>
        </p:txBody>
      </p:sp>
      <p:sp>
        <p:nvSpPr>
          <p:cNvPr id="10" name="Text Placeholder 6">
            <a:extLst>
              <a:ext uri="{FF2B5EF4-FFF2-40B4-BE49-F238E27FC236}">
                <a16:creationId xmlns:a16="http://schemas.microsoft.com/office/drawing/2014/main" id="{BA053D7A-CC9F-1E63-9996-643906143B76}"/>
              </a:ext>
            </a:extLst>
          </p:cNvPr>
          <p:cNvSpPr txBox="1">
            <a:spLocks/>
          </p:cNvSpPr>
          <p:nvPr/>
        </p:nvSpPr>
        <p:spPr>
          <a:xfrm>
            <a:off x="0" y="191386"/>
            <a:ext cx="6076734" cy="930867"/>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800" b="0" dirty="0"/>
              <a:t>Case Study Implementation.</a:t>
            </a:r>
          </a:p>
          <a:p>
            <a:pPr>
              <a:lnSpc>
                <a:spcPct val="100000"/>
              </a:lnSpc>
            </a:pPr>
            <a:r>
              <a:rPr lang="en-US" sz="2800" dirty="0"/>
              <a:t>Fiction Footsteps, Scotland</a:t>
            </a:r>
            <a:endParaRPr lang="en-IE" sz="2800" dirty="0"/>
          </a:p>
        </p:txBody>
      </p:sp>
      <p:sp>
        <p:nvSpPr>
          <p:cNvPr id="5" name="Rectangle 2">
            <a:extLst>
              <a:ext uri="{FF2B5EF4-FFF2-40B4-BE49-F238E27FC236}">
                <a16:creationId xmlns:a16="http://schemas.microsoft.com/office/drawing/2014/main" id="{313119C9-3E6A-0CAA-29D1-873518BC209A}"/>
              </a:ext>
            </a:extLst>
          </p:cNvPr>
          <p:cNvSpPr>
            <a:spLocks noChangeArrowheads="1"/>
          </p:cNvSpPr>
          <p:nvPr/>
        </p:nvSpPr>
        <p:spPr bwMode="auto">
          <a:xfrm>
            <a:off x="654185" y="7542547"/>
            <a:ext cx="65" cy="576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8394"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Slide Number Placeholder 5">
            <a:extLst>
              <a:ext uri="{FF2B5EF4-FFF2-40B4-BE49-F238E27FC236}">
                <a16:creationId xmlns:a16="http://schemas.microsoft.com/office/drawing/2014/main" id="{AB3A9AFC-ECBF-F119-4304-83A8D98EDA66}"/>
              </a:ext>
            </a:extLst>
          </p:cNvPr>
          <p:cNvSpPr txBox="1">
            <a:spLocks/>
          </p:cNvSpPr>
          <p:nvPr/>
        </p:nvSpPr>
        <p:spPr>
          <a:xfrm>
            <a:off x="7160370" y="11208535"/>
            <a:ext cx="361037" cy="569240"/>
          </a:xfrm>
          <a:prstGeom prst="rect">
            <a:avLst/>
          </a:prstGeom>
        </p:spPr>
        <p:txBody>
          <a:bodyPr vert="horz" lIns="91440" tIns="45720" rIns="91440" bIns="45720" rtlCol="0" anchor="ctr"/>
          <a:lstStyle>
            <a:defPPr>
              <a:defRPr lang="en-US"/>
            </a:defPPr>
            <a:lvl1pPr marL="0" algn="ctr" defTabSz="457200" rtl="0" eaLnBrk="1" latinLnBrk="0" hangingPunct="1">
              <a:defRPr sz="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17</a:t>
            </a:fld>
            <a:endParaRPr lang="en-US" dirty="0"/>
          </a:p>
        </p:txBody>
      </p:sp>
      <p:sp>
        <p:nvSpPr>
          <p:cNvPr id="16" name="Rectangle 2">
            <a:extLst>
              <a:ext uri="{FF2B5EF4-FFF2-40B4-BE49-F238E27FC236}">
                <a16:creationId xmlns:a16="http://schemas.microsoft.com/office/drawing/2014/main" id="{45158569-2AD0-8919-44F7-57EBA5F95994}"/>
              </a:ext>
            </a:extLst>
          </p:cNvPr>
          <p:cNvSpPr>
            <a:spLocks noChangeArrowheads="1"/>
          </p:cNvSpPr>
          <p:nvPr/>
        </p:nvSpPr>
        <p:spPr bwMode="auto">
          <a:xfrm>
            <a:off x="749104" y="8573906"/>
            <a:ext cx="65" cy="576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8394"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5" name="Picture 4" descr="ECHOES – geolocated audio tours &amp; experiences">
            <a:extLst>
              <a:ext uri="{FF2B5EF4-FFF2-40B4-BE49-F238E27FC236}">
                <a16:creationId xmlns:a16="http://schemas.microsoft.com/office/drawing/2014/main" id="{F96FAF6E-4CE2-E8F2-7B09-74494CB84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931" y="1294030"/>
            <a:ext cx="5295014" cy="405187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D5F40CB-2121-23DA-37A9-507C8F3FFE5D}"/>
              </a:ext>
            </a:extLst>
          </p:cNvPr>
          <p:cNvPicPr>
            <a:picLocks noChangeAspect="1"/>
          </p:cNvPicPr>
          <p:nvPr/>
        </p:nvPicPr>
        <p:blipFill>
          <a:blip r:embed="rId3">
            <a:extLst>
              <a:ext uri="{28A0092B-C50C-407E-A947-70E740481C1C}">
                <a14:useLocalDpi xmlns:a14="http://schemas.microsoft.com/office/drawing/2010/main" val="0"/>
              </a:ext>
            </a:extLst>
          </a:blip>
          <a:srcRect t="4447"/>
          <a:stretch>
            <a:fillRect/>
          </a:stretch>
        </p:blipFill>
        <p:spPr>
          <a:xfrm>
            <a:off x="374552" y="5161551"/>
            <a:ext cx="2160000" cy="4761992"/>
          </a:xfrm>
          <a:prstGeom prst="rect">
            <a:avLst/>
          </a:prstGeom>
        </p:spPr>
      </p:pic>
      <p:pic>
        <p:nvPicPr>
          <p:cNvPr id="7" name="Picture 6">
            <a:extLst>
              <a:ext uri="{FF2B5EF4-FFF2-40B4-BE49-F238E27FC236}">
                <a16:creationId xmlns:a16="http://schemas.microsoft.com/office/drawing/2014/main" id="{04F9C978-B7DB-4B53-15C8-0E80C6B82847}"/>
              </a:ext>
            </a:extLst>
          </p:cNvPr>
          <p:cNvPicPr>
            <a:picLocks noChangeAspect="1"/>
          </p:cNvPicPr>
          <p:nvPr/>
        </p:nvPicPr>
        <p:blipFill>
          <a:blip r:embed="rId4">
            <a:extLst>
              <a:ext uri="{28A0092B-C50C-407E-A947-70E740481C1C}">
                <a14:useLocalDpi xmlns:a14="http://schemas.microsoft.com/office/drawing/2010/main" val="0"/>
              </a:ext>
            </a:extLst>
          </a:blip>
          <a:srcRect t="3987"/>
          <a:stretch>
            <a:fillRect/>
          </a:stretch>
        </p:blipFill>
        <p:spPr>
          <a:xfrm>
            <a:off x="2699836" y="5161551"/>
            <a:ext cx="2160000" cy="4608614"/>
          </a:xfrm>
          <a:prstGeom prst="rect">
            <a:avLst/>
          </a:prstGeom>
        </p:spPr>
      </p:pic>
      <p:pic>
        <p:nvPicPr>
          <p:cNvPr id="4" name="Picture 3">
            <a:extLst>
              <a:ext uri="{FF2B5EF4-FFF2-40B4-BE49-F238E27FC236}">
                <a16:creationId xmlns:a16="http://schemas.microsoft.com/office/drawing/2014/main" id="{310F8899-B84E-FA50-6B21-43603237AA24}"/>
              </a:ext>
            </a:extLst>
          </p:cNvPr>
          <p:cNvPicPr>
            <a:picLocks noChangeAspect="1"/>
          </p:cNvPicPr>
          <p:nvPr/>
        </p:nvPicPr>
        <p:blipFill>
          <a:blip r:embed="rId5">
            <a:extLst>
              <a:ext uri="{28A0092B-C50C-407E-A947-70E740481C1C}">
                <a14:useLocalDpi xmlns:a14="http://schemas.microsoft.com/office/drawing/2010/main" val="0"/>
              </a:ext>
            </a:extLst>
          </a:blip>
          <a:srcRect t="3987"/>
          <a:stretch>
            <a:fillRect/>
          </a:stretch>
        </p:blipFill>
        <p:spPr>
          <a:xfrm>
            <a:off x="5085969" y="5182826"/>
            <a:ext cx="2160000" cy="4608614"/>
          </a:xfrm>
          <a:prstGeom prst="rect">
            <a:avLst/>
          </a:prstGeom>
        </p:spPr>
      </p:pic>
    </p:spTree>
    <p:extLst>
      <p:ext uri="{BB962C8B-B14F-4D97-AF65-F5344CB8AC3E}">
        <p14:creationId xmlns:p14="http://schemas.microsoft.com/office/powerpoint/2010/main" val="1292157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5BC12-ED82-4B3C-F68C-3FF4480D81F9}"/>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34CF97C-C14E-8C37-A922-78DB10E96352}"/>
              </a:ext>
            </a:extLst>
          </p:cNvPr>
          <p:cNvSpPr>
            <a:spLocks noGrp="1"/>
          </p:cNvSpPr>
          <p:nvPr>
            <p:ph type="sldNum" sz="quarter" idx="4"/>
          </p:nvPr>
        </p:nvSpPr>
        <p:spPr/>
        <p:txBody>
          <a:bodyPr/>
          <a:lstStyle/>
          <a:p>
            <a:fld id="{48F63A3B-78C7-47BE-AE5E-E10140E04643}" type="slidenum">
              <a:rPr lang="en-US" smtClean="0"/>
              <a:pPr/>
              <a:t>18</a:t>
            </a:fld>
            <a:endParaRPr lang="en-US" dirty="0"/>
          </a:p>
        </p:txBody>
      </p:sp>
      <p:sp>
        <p:nvSpPr>
          <p:cNvPr id="5" name="Rectangle 2">
            <a:extLst>
              <a:ext uri="{FF2B5EF4-FFF2-40B4-BE49-F238E27FC236}">
                <a16:creationId xmlns:a16="http://schemas.microsoft.com/office/drawing/2014/main" id="{948B1D1A-D0EF-ACB0-1CE0-DA941F56CB26}"/>
              </a:ext>
            </a:extLst>
          </p:cNvPr>
          <p:cNvSpPr>
            <a:spLocks noChangeArrowheads="1"/>
          </p:cNvSpPr>
          <p:nvPr/>
        </p:nvSpPr>
        <p:spPr bwMode="auto">
          <a:xfrm>
            <a:off x="654185" y="7542547"/>
            <a:ext cx="65" cy="576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8394"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1" name="TextBox 20">
            <a:extLst>
              <a:ext uri="{FF2B5EF4-FFF2-40B4-BE49-F238E27FC236}">
                <a16:creationId xmlns:a16="http://schemas.microsoft.com/office/drawing/2014/main" id="{C218E5E3-D180-5A0C-57D4-E41F86E19F67}"/>
              </a:ext>
            </a:extLst>
          </p:cNvPr>
          <p:cNvSpPr txBox="1"/>
          <p:nvPr/>
        </p:nvSpPr>
        <p:spPr>
          <a:xfrm>
            <a:off x="741470" y="630597"/>
            <a:ext cx="6076734" cy="4955203"/>
          </a:xfrm>
          <a:prstGeom prst="rect">
            <a:avLst/>
          </a:prstGeom>
          <a:noFill/>
        </p:spPr>
        <p:txBody>
          <a:bodyPr wrap="square" rtlCol="0">
            <a:spAutoFit/>
          </a:bodyPr>
          <a:lstStyle/>
          <a:p>
            <a:pPr lvl="0" defTabSz="914400" eaLnBrk="0" fontAlgn="base" hangingPunct="0">
              <a:spcBef>
                <a:spcPct val="0"/>
              </a:spcBef>
              <a:spcAft>
                <a:spcPct val="0"/>
              </a:spcAft>
            </a:pPr>
            <a:r>
              <a:rPr lang="en-US" altLang="en-US" sz="1600" b="1" dirty="0">
                <a:solidFill>
                  <a:srgbClr val="C77362"/>
                </a:solidFill>
              </a:rPr>
              <a:t>Key Literary Connections &amp; Places:</a:t>
            </a:r>
          </a:p>
          <a:p>
            <a:pPr lvl="0" defTabSz="914400" eaLnBrk="0" fontAlgn="base" hangingPunct="0">
              <a:spcBef>
                <a:spcPct val="0"/>
              </a:spcBef>
              <a:spcAft>
                <a:spcPct val="0"/>
              </a:spcAft>
            </a:pPr>
            <a:endParaRPr lang="en-US" altLang="en-US" sz="1600" dirty="0">
              <a:solidFill>
                <a:srgbClr val="C77362"/>
              </a:solidFill>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400" b="1" i="1" dirty="0">
                <a:solidFill>
                  <a:schemeClr val="tx1">
                    <a:lumMod val="75000"/>
                    <a:lumOff val="25000"/>
                  </a:schemeClr>
                </a:solidFill>
              </a:rPr>
              <a:t>The Prime of Miss Jean Brodie</a:t>
            </a:r>
            <a:r>
              <a:rPr lang="en-US" altLang="en-US" sz="1400" dirty="0">
                <a:solidFill>
                  <a:schemeClr val="tx1">
                    <a:lumMod val="75000"/>
                    <a:lumOff val="25000"/>
                  </a:schemeClr>
                </a:solidFill>
              </a:rPr>
              <a:t> (Muriel Spark): Visit the </a:t>
            </a:r>
            <a:r>
              <a:rPr lang="en-US" altLang="en-US" sz="1400" dirty="0" err="1">
                <a:solidFill>
                  <a:schemeClr val="tx1">
                    <a:lumMod val="75000"/>
                    <a:lumOff val="25000"/>
                  </a:schemeClr>
                </a:solidFill>
              </a:rPr>
              <a:t>Grassmarket</a:t>
            </a:r>
            <a:r>
              <a:rPr lang="en-US" altLang="en-US" sz="1400" dirty="0">
                <a:solidFill>
                  <a:schemeClr val="tx1">
                    <a:lumMod val="75000"/>
                    <a:lumOff val="25000"/>
                  </a:schemeClr>
                </a:solidFill>
              </a:rPr>
              <a:t> and the Vennel Steps, renamed </a:t>
            </a:r>
            <a:r>
              <a:rPr lang="en-US" altLang="en-US" sz="1400" dirty="0">
                <a:solidFill>
                  <a:schemeClr val="tx1">
                    <a:lumMod val="75000"/>
                    <a:lumOff val="25000"/>
                  </a:schemeClr>
                </a:solidFill>
                <a:hlinkClick r:id="rId2">
                  <a:extLst>
                    <a:ext uri="{A12FA001-AC4F-418D-AE19-62706E023703}">
                      <ahyp:hlinkClr xmlns:ahyp="http://schemas.microsoft.com/office/drawing/2018/hyperlinkcolor" val="tx"/>
                    </a:ext>
                  </a:extLst>
                </a:hlinkClick>
              </a:rPr>
              <a:t>Jean Brodie Steps</a:t>
            </a:r>
            <a:r>
              <a:rPr lang="en-US" altLang="en-US" sz="1400" dirty="0">
                <a:solidFill>
                  <a:schemeClr val="tx1">
                    <a:lumMod val="75000"/>
                    <a:lumOff val="25000"/>
                  </a:schemeClr>
                </a:solidFill>
              </a:rPr>
              <a:t>, for iconic views.</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b="1" i="1" dirty="0">
                <a:solidFill>
                  <a:schemeClr val="tx1">
                    <a:lumMod val="75000"/>
                    <a:lumOff val="25000"/>
                  </a:schemeClr>
                </a:solidFill>
              </a:rPr>
              <a:t>Trainspotting</a:t>
            </a:r>
            <a:r>
              <a:rPr lang="en-US" altLang="en-US" sz="1400" dirty="0">
                <a:solidFill>
                  <a:schemeClr val="tx1">
                    <a:lumMod val="75000"/>
                    <a:lumOff val="25000"/>
                  </a:schemeClr>
                </a:solidFill>
              </a:rPr>
              <a:t> (Irvine Welsh): Explore Leith for the gritty reality depicted in the novel.</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b="1" dirty="0">
                <a:solidFill>
                  <a:schemeClr val="tx1">
                    <a:lumMod val="75000"/>
                    <a:lumOff val="25000"/>
                  </a:schemeClr>
                </a:solidFill>
                <a:hlinkClick r:id="rId3">
                  <a:extLst>
                    <a:ext uri="{A12FA001-AC4F-418D-AE19-62706E023703}">
                      <ahyp:hlinkClr xmlns:ahyp="http://schemas.microsoft.com/office/drawing/2018/hyperlinkcolor" val="tx"/>
                    </a:ext>
                  </a:extLst>
                </a:hlinkClick>
              </a:rPr>
              <a:t>Inspector Rebus</a:t>
            </a:r>
            <a:r>
              <a:rPr lang="en-US" altLang="en-US" sz="1400" b="1" dirty="0">
                <a:solidFill>
                  <a:schemeClr val="tx1">
                    <a:lumMod val="75000"/>
                    <a:lumOff val="25000"/>
                  </a:schemeClr>
                </a:solidFill>
              </a:rPr>
              <a:t> Series</a:t>
            </a:r>
            <a:r>
              <a:rPr lang="en-US" altLang="en-US" sz="1400" dirty="0">
                <a:solidFill>
                  <a:schemeClr val="tx1">
                    <a:lumMod val="75000"/>
                    <a:lumOff val="25000"/>
                  </a:schemeClr>
                </a:solidFill>
              </a:rPr>
              <a:t> (Ian Rankin): Walk the streets and pubs frequented by Rebus, with his handprints found at the City Chambers.</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b="1" dirty="0">
                <a:solidFill>
                  <a:schemeClr val="tx1">
                    <a:lumMod val="75000"/>
                    <a:lumOff val="25000"/>
                  </a:schemeClr>
                </a:solidFill>
                <a:hlinkClick r:id="rId4">
                  <a:extLst>
                    <a:ext uri="{A12FA001-AC4F-418D-AE19-62706E023703}">
                      <ahyp:hlinkClr xmlns:ahyp="http://schemas.microsoft.com/office/drawing/2018/hyperlinkcolor" val="tx"/>
                    </a:ext>
                  </a:extLst>
                </a:hlinkClick>
              </a:rPr>
              <a:t>Robert Louis Stevenson</a:t>
            </a:r>
            <a:r>
              <a:rPr lang="en-US" altLang="en-US" sz="1400" b="1" dirty="0">
                <a:solidFill>
                  <a:schemeClr val="tx1">
                    <a:lumMod val="75000"/>
                    <a:lumOff val="25000"/>
                  </a:schemeClr>
                </a:solidFill>
              </a:rPr>
              <a:t> &amp; </a:t>
            </a:r>
            <a:r>
              <a:rPr lang="en-US" altLang="en-US" sz="1400" b="1" dirty="0">
                <a:solidFill>
                  <a:schemeClr val="tx1">
                    <a:lumMod val="75000"/>
                    <a:lumOff val="25000"/>
                  </a:schemeClr>
                </a:solidFill>
                <a:hlinkClick r:id="rId5">
                  <a:extLst>
                    <a:ext uri="{A12FA001-AC4F-418D-AE19-62706E023703}">
                      <ahyp:hlinkClr xmlns:ahyp="http://schemas.microsoft.com/office/drawing/2018/hyperlinkcolor" val="tx"/>
                    </a:ext>
                  </a:extLst>
                </a:hlinkClick>
              </a:rPr>
              <a:t>Sir Walter Scott</a:t>
            </a:r>
            <a:r>
              <a:rPr lang="en-US" altLang="en-US" sz="1400" b="1" dirty="0">
                <a:solidFill>
                  <a:schemeClr val="tx1">
                    <a:lumMod val="75000"/>
                    <a:lumOff val="25000"/>
                  </a:schemeClr>
                </a:solidFill>
              </a:rPr>
              <a:t>:</a:t>
            </a:r>
            <a:r>
              <a:rPr lang="en-US" altLang="en-US" sz="1400" dirty="0">
                <a:solidFill>
                  <a:schemeClr val="tx1">
                    <a:lumMod val="75000"/>
                    <a:lumOff val="25000"/>
                  </a:schemeClr>
                </a:solidFill>
              </a:rPr>
              <a:t> Discover spots connected to these giants at the Writers' Museum and around the city.</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b="1" dirty="0">
                <a:solidFill>
                  <a:schemeClr val="tx1">
                    <a:lumMod val="75000"/>
                    <a:lumOff val="25000"/>
                  </a:schemeClr>
                </a:solidFill>
                <a:hlinkClick r:id="rId6">
                  <a:extLst>
                    <a:ext uri="{A12FA001-AC4F-418D-AE19-62706E023703}">
                      <ahyp:hlinkClr xmlns:ahyp="http://schemas.microsoft.com/office/drawing/2018/hyperlinkcolor" val="tx"/>
                    </a:ext>
                  </a:extLst>
                </a:hlinkClick>
              </a:rPr>
              <a:t>The 39 Steps</a:t>
            </a:r>
            <a:r>
              <a:rPr lang="en-US" altLang="en-US" sz="1400" dirty="0">
                <a:solidFill>
                  <a:schemeClr val="tx1">
                    <a:lumMod val="75000"/>
                    <a:lumOff val="25000"/>
                  </a:schemeClr>
                </a:solidFill>
              </a:rPr>
              <a:t> (John Buchan): Trace elements of this thriller across the city and Highlands. </a:t>
            </a:r>
          </a:p>
          <a:p>
            <a:pPr marL="285750" lvl="0" indent="-285750" defTabSz="914400" eaLnBrk="0" fontAlgn="base" hangingPunct="0">
              <a:spcBef>
                <a:spcPct val="0"/>
              </a:spcBef>
              <a:spcAft>
                <a:spcPct val="0"/>
              </a:spcAft>
              <a:buFont typeface="Arial" panose="020B0604020202020204" pitchFamily="34" charset="0"/>
              <a:buChar char="•"/>
            </a:pPr>
            <a:endParaRPr lang="en-US" altLang="en-US" sz="1400" dirty="0">
              <a:solidFill>
                <a:srgbClr val="0A0A0A"/>
              </a:solidFill>
            </a:endParaRPr>
          </a:p>
          <a:p>
            <a:pPr lvl="0" defTabSz="914400" eaLnBrk="0" fontAlgn="base" hangingPunct="0">
              <a:spcBef>
                <a:spcPct val="0"/>
              </a:spcBef>
              <a:spcAft>
                <a:spcPct val="0"/>
              </a:spcAft>
            </a:pPr>
            <a:r>
              <a:rPr lang="en-US" altLang="en-US" sz="1600" b="1" dirty="0">
                <a:solidFill>
                  <a:srgbClr val="C77362"/>
                </a:solidFill>
              </a:rPr>
              <a:t>How to Follow the Footsteps:</a:t>
            </a:r>
          </a:p>
          <a:p>
            <a:pPr lvl="0" defTabSz="914400" eaLnBrk="0" fontAlgn="base" hangingPunct="0">
              <a:spcBef>
                <a:spcPct val="0"/>
              </a:spcBef>
              <a:spcAft>
                <a:spcPct val="0"/>
              </a:spcAft>
            </a:pPr>
            <a:endParaRPr lang="en-US" altLang="en-US" sz="1600" dirty="0">
              <a:solidFill>
                <a:srgbClr val="C77362"/>
              </a:solidFill>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400" b="1" dirty="0">
                <a:solidFill>
                  <a:schemeClr val="tx1">
                    <a:lumMod val="75000"/>
                    <a:lumOff val="25000"/>
                  </a:schemeClr>
                </a:solidFill>
              </a:rPr>
              <a:t>Literary Tours:</a:t>
            </a:r>
            <a:r>
              <a:rPr lang="en-US" altLang="en-US" sz="1400" dirty="0">
                <a:solidFill>
                  <a:schemeClr val="tx1">
                    <a:lumMod val="75000"/>
                    <a:lumOff val="25000"/>
                  </a:schemeClr>
                </a:solidFill>
              </a:rPr>
              <a:t> City of Edinburgh Tours and others offer guided walks focused on Dickens, Scott, Burns, Stevenson, and more.</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b="1" dirty="0">
                <a:solidFill>
                  <a:schemeClr val="tx1">
                    <a:lumMod val="75000"/>
                    <a:lumOff val="25000"/>
                  </a:schemeClr>
                </a:solidFill>
              </a:rPr>
              <a:t>Self-Guided Exploration:</a:t>
            </a:r>
            <a:r>
              <a:rPr lang="en-US" altLang="en-US" sz="1400" dirty="0">
                <a:solidFill>
                  <a:schemeClr val="tx1">
                    <a:lumMod val="75000"/>
                    <a:lumOff val="25000"/>
                  </a:schemeClr>
                </a:solidFill>
              </a:rPr>
              <a:t> Use resources from Edinburgh City of Literature Trust and </a:t>
            </a:r>
            <a:r>
              <a:rPr lang="en-US" altLang="en-US" sz="1400" dirty="0">
                <a:solidFill>
                  <a:schemeClr val="tx1">
                    <a:lumMod val="75000"/>
                    <a:lumOff val="25000"/>
                  </a:schemeClr>
                </a:solidFill>
                <a:hlinkClick r:id="rId7">
                  <a:extLst>
                    <a:ext uri="{A12FA001-AC4F-418D-AE19-62706E023703}">
                      <ahyp:hlinkClr xmlns:ahyp="http://schemas.microsoft.com/office/drawing/2018/hyperlinkcolor" val="tx"/>
                    </a:ext>
                  </a:extLst>
                </a:hlinkClick>
              </a:rPr>
              <a:t>Forever Edinburgh</a:t>
            </a:r>
            <a:r>
              <a:rPr lang="en-US" altLang="en-US" sz="1400" dirty="0">
                <a:solidFill>
                  <a:schemeClr val="tx1">
                    <a:lumMod val="75000"/>
                    <a:lumOff val="25000"/>
                  </a:schemeClr>
                </a:solidFill>
              </a:rPr>
              <a:t> to find key locations.</a:t>
            </a:r>
          </a:p>
          <a:p>
            <a:pPr marL="285750" lvl="0" indent="-285750" defTabSz="914400" eaLnBrk="0" fontAlgn="base" hangingPunct="0">
              <a:spcBef>
                <a:spcPct val="0"/>
              </a:spcBef>
              <a:spcAft>
                <a:spcPct val="0"/>
              </a:spcAft>
              <a:buFont typeface="Arial" panose="020B0604020202020204" pitchFamily="34" charset="0"/>
              <a:buChar char="•"/>
            </a:pPr>
            <a:r>
              <a:rPr lang="en-US" altLang="en-US" sz="1400" b="1" dirty="0">
                <a:solidFill>
                  <a:schemeClr val="tx1">
                    <a:lumMod val="75000"/>
                    <a:lumOff val="25000"/>
                  </a:schemeClr>
                </a:solidFill>
              </a:rPr>
              <a:t>Museums:</a:t>
            </a:r>
            <a:r>
              <a:rPr lang="en-US" altLang="en-US" sz="1400" dirty="0">
                <a:solidFill>
                  <a:schemeClr val="tx1">
                    <a:lumMod val="75000"/>
                    <a:lumOff val="25000"/>
                  </a:schemeClr>
                </a:solidFill>
              </a:rPr>
              <a:t> Visit the Writers' Museum, which houses relics of Burns, Scott, and Stevenson. </a:t>
            </a:r>
          </a:p>
          <a:p>
            <a:endParaRPr lang="en-IE" sz="1400" dirty="0"/>
          </a:p>
        </p:txBody>
      </p:sp>
      <p:pic>
        <p:nvPicPr>
          <p:cNvPr id="24" name="Picture 23">
            <a:extLst>
              <a:ext uri="{FF2B5EF4-FFF2-40B4-BE49-F238E27FC236}">
                <a16:creationId xmlns:a16="http://schemas.microsoft.com/office/drawing/2014/main" id="{79F9244F-1FDD-AE2F-383A-831321697597}"/>
              </a:ext>
            </a:extLst>
          </p:cNvPr>
          <p:cNvPicPr>
            <a:picLocks noChangeAspect="1"/>
          </p:cNvPicPr>
          <p:nvPr/>
        </p:nvPicPr>
        <p:blipFill>
          <a:blip r:embed="rId8"/>
          <a:srcRect l="19617"/>
          <a:stretch>
            <a:fillRect/>
          </a:stretch>
        </p:blipFill>
        <p:spPr>
          <a:xfrm>
            <a:off x="511041" y="5585800"/>
            <a:ext cx="6537592" cy="4046580"/>
          </a:xfrm>
          <a:prstGeom prst="rect">
            <a:avLst/>
          </a:prstGeom>
        </p:spPr>
      </p:pic>
    </p:spTree>
    <p:extLst>
      <p:ext uri="{BB962C8B-B14F-4D97-AF65-F5344CB8AC3E}">
        <p14:creationId xmlns:p14="http://schemas.microsoft.com/office/powerpoint/2010/main" val="587543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D5554-55DC-67D3-7938-15B5585C964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D274550-1BFB-F7F7-C179-9488D9BE9FFF}"/>
              </a:ext>
            </a:extLst>
          </p:cNvPr>
          <p:cNvSpPr/>
          <p:nvPr/>
        </p:nvSpPr>
        <p:spPr>
          <a:xfrm>
            <a:off x="-9335" y="-1"/>
            <a:ext cx="6845968" cy="10177177"/>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12B11482-DE6E-2CFD-8AE5-CA0D71E9085F}"/>
              </a:ext>
            </a:extLst>
          </p:cNvPr>
          <p:cNvSpPr>
            <a:spLocks noGrp="1"/>
          </p:cNvSpPr>
          <p:nvPr>
            <p:ph type="body" sz="quarter" idx="61"/>
          </p:nvPr>
        </p:nvSpPr>
        <p:spPr>
          <a:xfrm>
            <a:off x="-9335" y="644872"/>
            <a:ext cx="4749777" cy="586086"/>
          </a:xfrm>
          <a:solidFill>
            <a:srgbClr val="B5B285"/>
          </a:solidFill>
        </p:spPr>
        <p:txBody>
          <a:bodyPr/>
          <a:lstStyle/>
          <a:p>
            <a:r>
              <a:rPr lang="en-IE" b="0" dirty="0"/>
              <a:t>Approaches &amp; Solutions</a:t>
            </a:r>
          </a:p>
        </p:txBody>
      </p:sp>
      <p:sp>
        <p:nvSpPr>
          <p:cNvPr id="8" name="Text Placeholder 7">
            <a:extLst>
              <a:ext uri="{FF2B5EF4-FFF2-40B4-BE49-F238E27FC236}">
                <a16:creationId xmlns:a16="http://schemas.microsoft.com/office/drawing/2014/main" id="{7BBC9B00-6A65-7025-DAC2-1A8B65751A8A}"/>
              </a:ext>
            </a:extLst>
          </p:cNvPr>
          <p:cNvSpPr>
            <a:spLocks noGrp="1"/>
          </p:cNvSpPr>
          <p:nvPr>
            <p:ph type="body" sz="quarter" idx="64"/>
          </p:nvPr>
        </p:nvSpPr>
        <p:spPr/>
        <p:txBody>
          <a:bodyPr/>
          <a:lstStyle/>
          <a:p>
            <a:pPr marL="285750" lvl="0" indent="-285750">
              <a:buClr>
                <a:schemeClr val="bg1"/>
              </a:buClr>
              <a:buFont typeface="Calibri" panose="020F0502020204030204" pitchFamily="34" charset="0"/>
              <a:buChar char="→"/>
            </a:pPr>
            <a:r>
              <a:rPr lang="en-US" sz="1600" b="1" dirty="0">
                <a:solidFill>
                  <a:schemeClr val="bg1"/>
                </a:solidFill>
              </a:rPr>
              <a:t>Tie Tech to Purpose: </a:t>
            </a:r>
            <a:r>
              <a:rPr lang="en-US" sz="1600" dirty="0">
                <a:solidFill>
                  <a:schemeClr val="bg1"/>
                </a:solidFill>
              </a:rPr>
              <a:t>Always align technology with your brand story. Don’t use AR/VR just for novelty; use it to deepen your narrative. </a:t>
            </a:r>
          </a:p>
          <a:p>
            <a:pPr marL="285750" lvl="0" indent="-285750">
              <a:buClr>
                <a:schemeClr val="bg1"/>
              </a:buClr>
              <a:buFont typeface="Calibri" panose="020F0502020204030204" pitchFamily="34" charset="0"/>
              <a:buChar char="→"/>
            </a:pPr>
            <a:endParaRPr lang="en-US" sz="1600" dirty="0">
              <a:solidFill>
                <a:schemeClr val="bg1"/>
              </a:solidFill>
            </a:endParaRPr>
          </a:p>
          <a:p>
            <a:pPr lvl="0">
              <a:buClr>
                <a:schemeClr val="bg1"/>
              </a:buClr>
            </a:pPr>
            <a:r>
              <a:rPr lang="en-US" sz="1600" b="1" i="1" dirty="0">
                <a:solidFill>
                  <a:schemeClr val="bg1"/>
                </a:solidFill>
              </a:rPr>
              <a:t>For example, </a:t>
            </a:r>
            <a:r>
              <a:rPr lang="en-US" sz="1600" i="1" dirty="0">
                <a:solidFill>
                  <a:schemeClr val="bg1"/>
                </a:solidFill>
              </a:rPr>
              <a:t>add an AR scene only if it makes the plot clearer or more exciting.</a:t>
            </a:r>
          </a:p>
          <a:p>
            <a:pPr marL="285750" lvl="0" indent="-285750">
              <a:buClr>
                <a:schemeClr val="bg1"/>
              </a:buClr>
              <a:buFont typeface="Calibri" panose="020F0502020204030204" pitchFamily="34" charset="0"/>
              <a:buChar char="→"/>
            </a:pPr>
            <a:endParaRPr lang="en-US" sz="1600" dirty="0">
              <a:solidFill>
                <a:schemeClr val="bg1"/>
              </a:solidFill>
            </a:endParaRPr>
          </a:p>
          <a:p>
            <a:pPr marL="285750" lvl="0" indent="-285750">
              <a:buClr>
                <a:schemeClr val="bg1"/>
              </a:buClr>
              <a:buFont typeface="Calibri" panose="020F0502020204030204" pitchFamily="34" charset="0"/>
              <a:buChar char="→"/>
            </a:pPr>
            <a:r>
              <a:rPr lang="en-US" sz="1600" b="1" dirty="0">
                <a:solidFill>
                  <a:schemeClr val="bg1"/>
                </a:solidFill>
              </a:rPr>
              <a:t>Leverage What You Have: </a:t>
            </a:r>
            <a:r>
              <a:rPr lang="en-US" sz="1600" dirty="0">
                <a:solidFill>
                  <a:schemeClr val="bg1"/>
                </a:solidFill>
              </a:rPr>
              <a:t>You likely already own the essentials (smartphones, photos, quotes). Even simple tools can add immersion. </a:t>
            </a:r>
          </a:p>
          <a:p>
            <a:pPr marL="285750" lvl="0" indent="-285750">
              <a:buClr>
                <a:schemeClr val="bg1"/>
              </a:buClr>
              <a:buFont typeface="Calibri" panose="020F0502020204030204" pitchFamily="34" charset="0"/>
              <a:buChar char="→"/>
            </a:pPr>
            <a:endParaRPr lang="en-US" sz="1600" dirty="0">
              <a:solidFill>
                <a:schemeClr val="bg1"/>
              </a:solidFill>
            </a:endParaRPr>
          </a:p>
          <a:p>
            <a:pPr lvl="0">
              <a:buClr>
                <a:schemeClr val="bg1"/>
              </a:buClr>
            </a:pPr>
            <a:r>
              <a:rPr lang="en-US" sz="1600" b="1" i="1" dirty="0">
                <a:solidFill>
                  <a:schemeClr val="bg1"/>
                </a:solidFill>
              </a:rPr>
              <a:t>For instance, </a:t>
            </a:r>
            <a:r>
              <a:rPr lang="en-US" sz="1600" i="1" dirty="0">
                <a:solidFill>
                  <a:schemeClr val="bg1"/>
                </a:solidFill>
              </a:rPr>
              <a:t>upload a 360° photo of your site to Google or Facebook for a free virtual visit, or put QR codes on signs linking to audio or video clips.</a:t>
            </a:r>
          </a:p>
          <a:p>
            <a:pPr marL="285750" lvl="0" indent="-285750">
              <a:buClr>
                <a:schemeClr val="bg1"/>
              </a:buClr>
              <a:buFont typeface="Calibri" panose="020F0502020204030204" pitchFamily="34" charset="0"/>
              <a:buChar char="→"/>
            </a:pPr>
            <a:endParaRPr lang="en-US" sz="1600" dirty="0">
              <a:solidFill>
                <a:schemeClr val="bg1"/>
              </a:solidFill>
            </a:endParaRPr>
          </a:p>
          <a:p>
            <a:pPr marL="285750" lvl="0" indent="-285750">
              <a:buClr>
                <a:schemeClr val="bg1"/>
              </a:buClr>
              <a:buFont typeface="Calibri" panose="020F0502020204030204" pitchFamily="34" charset="0"/>
              <a:buChar char="→"/>
            </a:pPr>
            <a:r>
              <a:rPr lang="en-US" sz="1600" b="1" dirty="0">
                <a:solidFill>
                  <a:schemeClr val="bg1"/>
                </a:solidFill>
              </a:rPr>
              <a:t>Off-the-Shelf Solutions: </a:t>
            </a:r>
            <a:r>
              <a:rPr lang="en-US" sz="1600" dirty="0">
                <a:solidFill>
                  <a:schemeClr val="bg1"/>
                </a:solidFill>
              </a:rPr>
              <a:t>Many platforms let you plug in your content without coding. Consider generic AR apps where you upload images, or free online map/story platforms. This avoids big upfront costs.</a:t>
            </a:r>
          </a:p>
          <a:p>
            <a:pPr marL="285750" lvl="0" indent="-285750">
              <a:buClr>
                <a:schemeClr val="bg1"/>
              </a:buClr>
              <a:buFont typeface="Calibri" panose="020F0502020204030204" pitchFamily="34" charset="0"/>
              <a:buChar char="→"/>
            </a:pPr>
            <a:endParaRPr lang="en-US" sz="1600" dirty="0">
              <a:solidFill>
                <a:schemeClr val="bg1"/>
              </a:solidFill>
            </a:endParaRPr>
          </a:p>
          <a:p>
            <a:pPr marL="285750" lvl="0" indent="-285750">
              <a:buClr>
                <a:schemeClr val="bg1"/>
              </a:buClr>
              <a:buFont typeface="Calibri" panose="020F0502020204030204" pitchFamily="34" charset="0"/>
              <a:buChar char="→"/>
            </a:pPr>
            <a:r>
              <a:rPr lang="en-US" sz="1600" b="1" dirty="0">
                <a:solidFill>
                  <a:schemeClr val="bg1"/>
                </a:solidFill>
              </a:rPr>
              <a:t>Combine Tech with Human Touch: </a:t>
            </a:r>
            <a:r>
              <a:rPr lang="en-US" sz="1600" dirty="0">
                <a:solidFill>
                  <a:schemeClr val="bg1"/>
                </a:solidFill>
              </a:rPr>
              <a:t>Use digital as a complement, not replacement. A guide might carry a tablet to show film clips, or you could hand out simple audio players with character narration. This blend keeps the experience personal while adding interactivity.</a:t>
            </a:r>
          </a:p>
          <a:p>
            <a:pPr marL="285750" lvl="0" indent="-285750">
              <a:buClr>
                <a:schemeClr val="bg1"/>
              </a:buClr>
              <a:buFont typeface="Calibri" panose="020F0502020204030204" pitchFamily="34" charset="0"/>
              <a:buChar char="→"/>
            </a:pPr>
            <a:endParaRPr lang="en-US" sz="1600" b="1" dirty="0">
              <a:solidFill>
                <a:schemeClr val="bg1"/>
              </a:solidFill>
            </a:endParaRPr>
          </a:p>
          <a:p>
            <a:pPr marL="285750" lvl="0" indent="-285750">
              <a:buClr>
                <a:schemeClr val="bg1"/>
              </a:buClr>
              <a:buFont typeface="Calibri" panose="020F0502020204030204" pitchFamily="34" charset="0"/>
              <a:buChar char="→"/>
            </a:pPr>
            <a:r>
              <a:rPr lang="en-US" sz="1600" b="1" dirty="0">
                <a:solidFill>
                  <a:schemeClr val="bg1"/>
                </a:solidFill>
              </a:rPr>
              <a:t>Prototype and Iterate: </a:t>
            </a:r>
            <a:r>
              <a:rPr lang="en-US" sz="1600" dirty="0">
                <a:solidFill>
                  <a:schemeClr val="bg1"/>
                </a:solidFill>
              </a:rPr>
              <a:t>Treat early efforts as pilots. Try a low-cost prototype (e.g. a simple audio trail or AR postcard) and ask visitors for feedback. Use what you learn to refine or expand. Even modest budgets can produce memorable content for year-round engagement.</a:t>
            </a:r>
            <a:endParaRPr lang="en-IE" sz="1600" dirty="0">
              <a:solidFill>
                <a:schemeClr val="bg1"/>
              </a:solidFill>
            </a:endParaRPr>
          </a:p>
        </p:txBody>
      </p:sp>
      <p:sp>
        <p:nvSpPr>
          <p:cNvPr id="6" name="Slide Number Placeholder 5">
            <a:extLst>
              <a:ext uri="{FF2B5EF4-FFF2-40B4-BE49-F238E27FC236}">
                <a16:creationId xmlns:a16="http://schemas.microsoft.com/office/drawing/2014/main" id="{7563B98A-1B03-AD95-9715-ECA0DADAB926}"/>
              </a:ext>
            </a:extLst>
          </p:cNvPr>
          <p:cNvSpPr>
            <a:spLocks noGrp="1"/>
          </p:cNvSpPr>
          <p:nvPr>
            <p:ph type="sldNum" sz="quarter" idx="4"/>
          </p:nvPr>
        </p:nvSpPr>
        <p:spPr/>
        <p:txBody>
          <a:bodyPr/>
          <a:lstStyle/>
          <a:p>
            <a:fld id="{48F63A3B-78C7-47BE-AE5E-E10140E04643}" type="slidenum">
              <a:rPr lang="en-US" smtClean="0"/>
              <a:pPr/>
              <a:t>19</a:t>
            </a:fld>
            <a:endParaRPr lang="en-US" dirty="0"/>
          </a:p>
        </p:txBody>
      </p:sp>
    </p:spTree>
    <p:extLst>
      <p:ext uri="{BB962C8B-B14F-4D97-AF65-F5344CB8AC3E}">
        <p14:creationId xmlns:p14="http://schemas.microsoft.com/office/powerpoint/2010/main" val="715137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8BD05-C3D3-7A9A-3796-989EF07AFE4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B7112F1-E66B-F1C9-83CD-E3F4806A40B8}"/>
              </a:ext>
            </a:extLst>
          </p:cNvPr>
          <p:cNvSpPr>
            <a:spLocks noGrp="1"/>
          </p:cNvSpPr>
          <p:nvPr>
            <p:ph type="body" sz="quarter" idx="61"/>
          </p:nvPr>
        </p:nvSpPr>
        <p:spPr>
          <a:xfrm>
            <a:off x="0" y="166406"/>
            <a:ext cx="5243072" cy="586086"/>
          </a:xfrm>
          <a:solidFill>
            <a:srgbClr val="B5B285"/>
          </a:solidFill>
        </p:spPr>
        <p:txBody>
          <a:bodyPr/>
          <a:lstStyle/>
          <a:p>
            <a:r>
              <a:rPr lang="en-IE" b="0" dirty="0"/>
              <a:t>Develop Your Action Plan</a:t>
            </a:r>
          </a:p>
        </p:txBody>
      </p:sp>
      <p:sp>
        <p:nvSpPr>
          <p:cNvPr id="8" name="Text Placeholder 7">
            <a:extLst>
              <a:ext uri="{FF2B5EF4-FFF2-40B4-BE49-F238E27FC236}">
                <a16:creationId xmlns:a16="http://schemas.microsoft.com/office/drawing/2014/main" id="{0B79E9C3-9D59-38E4-B69A-5AE9073AF64B}"/>
              </a:ext>
            </a:extLst>
          </p:cNvPr>
          <p:cNvSpPr>
            <a:spLocks noGrp="1"/>
          </p:cNvSpPr>
          <p:nvPr>
            <p:ph type="body" sz="quarter" idx="64"/>
          </p:nvPr>
        </p:nvSpPr>
        <p:spPr/>
        <p:txBody>
          <a:bodyPr/>
          <a:lstStyle/>
          <a:p>
            <a:r>
              <a:rPr lang="en-IE" sz="1400" dirty="0">
                <a:solidFill>
                  <a:schemeClr val="bg1"/>
                </a:solidFill>
              </a:rPr>
              <a:t>without smartphones. If a VR experience isn’t wheelchair accessible (due to space or hardware), consider having a 2D video version. This inclusive approach keeps the experience positive for all.</a:t>
            </a:r>
          </a:p>
        </p:txBody>
      </p:sp>
      <p:sp>
        <p:nvSpPr>
          <p:cNvPr id="6" name="Slide Number Placeholder 5">
            <a:extLst>
              <a:ext uri="{FF2B5EF4-FFF2-40B4-BE49-F238E27FC236}">
                <a16:creationId xmlns:a16="http://schemas.microsoft.com/office/drawing/2014/main" id="{6FB4AB00-08CD-9C53-BAB2-D5A5E893C1D0}"/>
              </a:ext>
            </a:extLst>
          </p:cNvPr>
          <p:cNvSpPr>
            <a:spLocks noGrp="1"/>
          </p:cNvSpPr>
          <p:nvPr>
            <p:ph type="sldNum" sz="quarter" idx="4"/>
          </p:nvPr>
        </p:nvSpPr>
        <p:spPr/>
        <p:txBody>
          <a:bodyPr/>
          <a:lstStyle/>
          <a:p>
            <a:fld id="{48F63A3B-78C7-47BE-AE5E-E10140E04643}" type="slidenum">
              <a:rPr lang="en-US" smtClean="0"/>
              <a:pPr/>
              <a:t>20</a:t>
            </a:fld>
            <a:endParaRPr lang="en-US" dirty="0"/>
          </a:p>
        </p:txBody>
      </p:sp>
      <p:graphicFrame>
        <p:nvGraphicFramePr>
          <p:cNvPr id="2" name="Table 1">
            <a:extLst>
              <a:ext uri="{FF2B5EF4-FFF2-40B4-BE49-F238E27FC236}">
                <a16:creationId xmlns:a16="http://schemas.microsoft.com/office/drawing/2014/main" id="{A5431EF2-C74C-CBE8-0030-9F2D254B1948}"/>
              </a:ext>
            </a:extLst>
          </p:cNvPr>
          <p:cNvGraphicFramePr>
            <a:graphicFrameLocks noGrp="1"/>
          </p:cNvGraphicFramePr>
          <p:nvPr>
            <p:extLst>
              <p:ext uri="{D42A27DB-BD31-4B8C-83A1-F6EECF244321}">
                <p14:modId xmlns:p14="http://schemas.microsoft.com/office/powerpoint/2010/main" val="3299321183"/>
              </p:ext>
            </p:extLst>
          </p:nvPr>
        </p:nvGraphicFramePr>
        <p:xfrm>
          <a:off x="379231" y="932985"/>
          <a:ext cx="6801211" cy="9332108"/>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3365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Immediate next steps (0–6 months)</a:t>
                      </a:r>
                      <a:endParaRPr lang="en-IE" b="0" dirty="0"/>
                    </a:p>
                  </a:txBody>
                  <a:tcPr anchor="ct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B5B285"/>
                    </a:solidFill>
                  </a:tcPr>
                </a:tc>
                <a:extLst>
                  <a:ext uri="{0D108BD9-81ED-4DB2-BD59-A6C34878D82A}">
                    <a16:rowId xmlns:a16="http://schemas.microsoft.com/office/drawing/2014/main" val="3716033017"/>
                  </a:ext>
                </a:extLst>
              </a:tr>
              <a:tr h="1959983">
                <a:tc>
                  <a:txBody>
                    <a:bodyPr/>
                    <a:lstStyle/>
                    <a:p>
                      <a:r>
                        <a:rPr lang="en-US" sz="1400" dirty="0">
                          <a:solidFill>
                            <a:schemeClr val="tx1">
                              <a:lumMod val="75000"/>
                              <a:lumOff val="25000"/>
                            </a:schemeClr>
                          </a:solidFill>
                        </a:rPr>
                        <a:t>Pick </a:t>
                      </a:r>
                      <a:r>
                        <a:rPr lang="en-US" sz="1400" b="1" dirty="0">
                          <a:solidFill>
                            <a:schemeClr val="tx1">
                              <a:lumMod val="75000"/>
                              <a:lumOff val="25000"/>
                            </a:schemeClr>
                          </a:solidFill>
                        </a:rPr>
                        <a:t>one small immersive element</a:t>
                      </a:r>
                      <a:r>
                        <a:rPr lang="en-US" sz="1400" dirty="0">
                          <a:solidFill>
                            <a:schemeClr val="tx1">
                              <a:lumMod val="75000"/>
                              <a:lumOff val="25000"/>
                            </a:schemeClr>
                          </a:solidFill>
                        </a:rPr>
                        <a:t> that you can realistically implement soon — something low-cost, low-risk, and easy to test.</a:t>
                      </a:r>
                    </a:p>
                    <a:p>
                      <a:endParaRPr lang="en-US" sz="1400" dirty="0">
                        <a:solidFill>
                          <a:schemeClr val="tx1">
                            <a:lumMod val="75000"/>
                            <a:lumOff val="25000"/>
                          </a:schemeClr>
                        </a:solidFill>
                      </a:endParaRPr>
                    </a:p>
                    <a:p>
                      <a:r>
                        <a:rPr lang="en-US" sz="1400" dirty="0">
                          <a:solidFill>
                            <a:schemeClr val="tx1">
                              <a:lumMod val="75000"/>
                              <a:lumOff val="25000"/>
                            </a:schemeClr>
                          </a:solidFill>
                        </a:rPr>
                        <a:t>This could be as simple as:</a:t>
                      </a:r>
                    </a:p>
                    <a:p>
                      <a:pPr marL="285750" indent="-285750">
                        <a:buFont typeface="Arial" panose="020B0604020202020204" pitchFamily="34" charset="0"/>
                        <a:buChar char="•"/>
                      </a:pPr>
                      <a:r>
                        <a:rPr lang="en-US" sz="1400" dirty="0">
                          <a:solidFill>
                            <a:schemeClr val="tx1">
                              <a:lumMod val="75000"/>
                              <a:lumOff val="25000"/>
                            </a:schemeClr>
                          </a:solidFill>
                        </a:rPr>
                        <a:t>Adding a </a:t>
                      </a:r>
                      <a:r>
                        <a:rPr lang="en-US" sz="1400" b="1" dirty="0">
                          <a:solidFill>
                            <a:schemeClr val="tx1">
                              <a:lumMod val="75000"/>
                              <a:lumOff val="25000"/>
                            </a:schemeClr>
                          </a:solidFill>
                        </a:rPr>
                        <a:t>short audio storytelling segment</a:t>
                      </a:r>
                      <a:r>
                        <a:rPr lang="en-US" sz="1400" dirty="0">
                          <a:solidFill>
                            <a:schemeClr val="tx1">
                              <a:lumMod val="75000"/>
                              <a:lumOff val="25000"/>
                            </a:schemeClr>
                          </a:solidFill>
                        </a:rPr>
                        <a:t> (accessed via a QR code) at a key point of interest</a:t>
                      </a:r>
                    </a:p>
                    <a:p>
                      <a:pPr marL="285750" indent="-285750">
                        <a:buFont typeface="Arial" panose="020B0604020202020204" pitchFamily="34" charset="0"/>
                        <a:buChar char="•"/>
                      </a:pPr>
                      <a:r>
                        <a:rPr lang="en-US" sz="1400" dirty="0">
                          <a:solidFill>
                            <a:schemeClr val="tx1">
                              <a:lumMod val="75000"/>
                              <a:lumOff val="25000"/>
                            </a:schemeClr>
                          </a:solidFill>
                        </a:rPr>
                        <a:t>Creating a </a:t>
                      </a:r>
                      <a:r>
                        <a:rPr lang="en-US" sz="1400" b="1" dirty="0">
                          <a:solidFill>
                            <a:schemeClr val="tx1">
                              <a:lumMod val="75000"/>
                              <a:lumOff val="25000"/>
                            </a:schemeClr>
                          </a:solidFill>
                        </a:rPr>
                        <a:t>single </a:t>
                      </a:r>
                      <a:r>
                        <a:rPr lang="en-US" sz="1400" b="1" dirty="0" err="1">
                          <a:solidFill>
                            <a:schemeClr val="tx1">
                              <a:lumMod val="75000"/>
                              <a:lumOff val="25000"/>
                            </a:schemeClr>
                          </a:solidFill>
                        </a:rPr>
                        <a:t>WebAR</a:t>
                      </a:r>
                      <a:r>
                        <a:rPr lang="en-US" sz="1400" b="1" dirty="0">
                          <a:solidFill>
                            <a:schemeClr val="tx1">
                              <a:lumMod val="75000"/>
                              <a:lumOff val="25000"/>
                            </a:schemeClr>
                          </a:solidFill>
                        </a:rPr>
                        <a:t> moment</a:t>
                      </a:r>
                      <a:r>
                        <a:rPr lang="en-US" sz="1400" dirty="0">
                          <a:solidFill>
                            <a:schemeClr val="tx1">
                              <a:lumMod val="75000"/>
                              <a:lumOff val="25000"/>
                            </a:schemeClr>
                          </a:solidFill>
                        </a:rPr>
                        <a:t> with a local tech or media student (e.g. a simple character animation or visual overlay)</a:t>
                      </a:r>
                    </a:p>
                    <a:p>
                      <a:pPr marL="285750" indent="-285750">
                        <a:buFont typeface="Arial" panose="020B0604020202020204" pitchFamily="34" charset="0"/>
                        <a:buChar char="•"/>
                      </a:pPr>
                      <a:endParaRPr lang="en-US" sz="1400" dirty="0">
                        <a:solidFill>
                          <a:schemeClr val="tx1">
                            <a:lumMod val="75000"/>
                            <a:lumOff val="25000"/>
                          </a:schemeClr>
                        </a:solidFill>
                      </a:endParaRPr>
                    </a:p>
                    <a:p>
                      <a:r>
                        <a:rPr lang="en-US" sz="1400" b="1" dirty="0">
                          <a:solidFill>
                            <a:schemeClr val="tx1">
                              <a:lumMod val="75000"/>
                              <a:lumOff val="25000"/>
                            </a:schemeClr>
                          </a:solidFill>
                        </a:rPr>
                        <a:t>Implement it and observe how visitors respond.</a:t>
                      </a:r>
                      <a:br>
                        <a:rPr lang="en-US" sz="1400" dirty="0">
                          <a:solidFill>
                            <a:schemeClr val="tx1">
                              <a:lumMod val="75000"/>
                              <a:lumOff val="25000"/>
                            </a:schemeClr>
                          </a:solidFill>
                        </a:rPr>
                      </a:br>
                      <a:r>
                        <a:rPr lang="en-US" sz="1400" dirty="0">
                          <a:solidFill>
                            <a:schemeClr val="tx1">
                              <a:lumMod val="75000"/>
                              <a:lumOff val="25000"/>
                            </a:schemeClr>
                          </a:solidFill>
                        </a:rPr>
                        <a:t>Do they scan? Do they pause longer? Do they talk about it or share it?</a:t>
                      </a:r>
                    </a:p>
                    <a:p>
                      <a:endParaRPr lang="en-US" sz="1400" dirty="0">
                        <a:solidFill>
                          <a:schemeClr val="tx1">
                            <a:lumMod val="75000"/>
                            <a:lumOff val="25000"/>
                          </a:schemeClr>
                        </a:solidFill>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1540555187"/>
                  </a:ext>
                </a:extLst>
              </a:tr>
              <a:tr h="33365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Mid-term (6–24 months)</a:t>
                      </a:r>
                      <a:endParaRPr lang="en-IE" b="0" dirty="0"/>
                    </a:p>
                  </a:txBody>
                  <a:tcPr anchor="ct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B5B285"/>
                    </a:solidFill>
                  </a:tcPr>
                </a:tc>
                <a:extLst>
                  <a:ext uri="{0D108BD9-81ED-4DB2-BD59-A6C34878D82A}">
                    <a16:rowId xmlns:a16="http://schemas.microsoft.com/office/drawing/2014/main" val="3571185989"/>
                  </a:ext>
                </a:extLst>
              </a:tr>
              <a:tr h="1739766">
                <a:tc>
                  <a:txBody>
                    <a:bodyPr/>
                    <a:lstStyle/>
                    <a:p>
                      <a:r>
                        <a:rPr lang="en-US" sz="1400" dirty="0">
                          <a:solidFill>
                            <a:schemeClr val="tx1">
                              <a:lumMod val="75000"/>
                              <a:lumOff val="25000"/>
                            </a:schemeClr>
                          </a:solidFill>
                        </a:rPr>
                        <a:t>If the initial trial is successful, plan a </a:t>
                      </a:r>
                      <a:r>
                        <a:rPr lang="en-US" sz="1400" b="1" dirty="0">
                          <a:solidFill>
                            <a:schemeClr val="tx1">
                              <a:lumMod val="75000"/>
                              <a:lumOff val="25000"/>
                            </a:schemeClr>
                          </a:solidFill>
                        </a:rPr>
                        <a:t>modest expansion</a:t>
                      </a:r>
                      <a:r>
                        <a:rPr lang="en-US" sz="1400" dirty="0">
                          <a:solidFill>
                            <a:schemeClr val="tx1">
                              <a:lumMod val="75000"/>
                              <a:lumOff val="25000"/>
                            </a:schemeClr>
                          </a:solidFill>
                        </a:rPr>
                        <a:t>. You might:</a:t>
                      </a:r>
                    </a:p>
                    <a:p>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Develop a </a:t>
                      </a:r>
                      <a:r>
                        <a:rPr lang="en-US" sz="1400" b="1" dirty="0">
                          <a:solidFill>
                            <a:schemeClr val="tx1">
                              <a:lumMod val="75000"/>
                              <a:lumOff val="25000"/>
                            </a:schemeClr>
                          </a:solidFill>
                        </a:rPr>
                        <a:t>guided AR or digital story trail</a:t>
                      </a:r>
                      <a:r>
                        <a:rPr lang="en-US" sz="1400" dirty="0">
                          <a:solidFill>
                            <a:schemeClr val="tx1">
                              <a:lumMod val="75000"/>
                              <a:lumOff val="25000"/>
                            </a:schemeClr>
                          </a:solidFill>
                        </a:rPr>
                        <a:t> with multiple points</a:t>
                      </a:r>
                    </a:p>
                    <a:p>
                      <a:pPr marL="285750" indent="-285750">
                        <a:buFont typeface="Arial" panose="020B0604020202020204" pitchFamily="34" charset="0"/>
                        <a:buChar char="•"/>
                      </a:pPr>
                      <a:r>
                        <a:rPr lang="en-US" sz="1400" dirty="0">
                          <a:solidFill>
                            <a:schemeClr val="tx1">
                              <a:lumMod val="75000"/>
                              <a:lumOff val="25000"/>
                            </a:schemeClr>
                          </a:solidFill>
                        </a:rPr>
                        <a:t>Apply for a </a:t>
                      </a:r>
                      <a:r>
                        <a:rPr lang="en-US" sz="1400" b="1" dirty="0">
                          <a:solidFill>
                            <a:schemeClr val="tx1">
                              <a:lumMod val="75000"/>
                              <a:lumOff val="25000"/>
                            </a:schemeClr>
                          </a:solidFill>
                        </a:rPr>
                        <a:t>small local or regional grant</a:t>
                      </a:r>
                      <a:r>
                        <a:rPr lang="en-US" sz="1400" dirty="0">
                          <a:solidFill>
                            <a:schemeClr val="tx1">
                              <a:lumMod val="75000"/>
                              <a:lumOff val="25000"/>
                            </a:schemeClr>
                          </a:solidFill>
                        </a:rPr>
                        <a:t> to improve content quality</a:t>
                      </a:r>
                    </a:p>
                    <a:p>
                      <a:pPr marL="285750" indent="-285750">
                        <a:buFont typeface="Arial" panose="020B0604020202020204" pitchFamily="34" charset="0"/>
                        <a:buChar char="•"/>
                      </a:pPr>
                      <a:r>
                        <a:rPr lang="en-US" sz="1400" dirty="0">
                          <a:solidFill>
                            <a:schemeClr val="tx1">
                              <a:lumMod val="75000"/>
                              <a:lumOff val="25000"/>
                            </a:schemeClr>
                          </a:solidFill>
                        </a:rPr>
                        <a:t>Invest in </a:t>
                      </a:r>
                      <a:r>
                        <a:rPr lang="en-US" sz="1400" b="1" dirty="0">
                          <a:solidFill>
                            <a:schemeClr val="tx1">
                              <a:lumMod val="75000"/>
                              <a:lumOff val="25000"/>
                            </a:schemeClr>
                          </a:solidFill>
                        </a:rPr>
                        <a:t>basic equipment or staff training</a:t>
                      </a:r>
                      <a:r>
                        <a:rPr lang="en-US" sz="1400" dirty="0">
                          <a:solidFill>
                            <a:schemeClr val="tx1">
                              <a:lumMod val="75000"/>
                              <a:lumOff val="25000"/>
                            </a:schemeClr>
                          </a:solidFill>
                        </a:rPr>
                        <a:t> (e.g. audio, performance, or digital storytelling skills)</a:t>
                      </a:r>
                    </a:p>
                    <a:p>
                      <a:pPr marL="285750" indent="-285750">
                        <a:buFont typeface="Arial" panose="020B0604020202020204" pitchFamily="34" charset="0"/>
                        <a:buChar char="•"/>
                      </a:pPr>
                      <a:endParaRPr lang="en-US" sz="1400" dirty="0">
                        <a:solidFill>
                          <a:schemeClr val="tx1">
                            <a:lumMod val="75000"/>
                            <a:lumOff val="25000"/>
                          </a:schemeClr>
                        </a:solidFill>
                      </a:endParaRPr>
                    </a:p>
                    <a:p>
                      <a:r>
                        <a:rPr lang="en-US" sz="1400" dirty="0">
                          <a:solidFill>
                            <a:schemeClr val="tx1">
                              <a:lumMod val="75000"/>
                              <a:lumOff val="25000"/>
                            </a:schemeClr>
                          </a:solidFill>
                        </a:rPr>
                        <a:t>At this stage, think about how the immersive element supports your </a:t>
                      </a:r>
                      <a:r>
                        <a:rPr lang="en-US" sz="1400" b="1" dirty="0">
                          <a:solidFill>
                            <a:schemeClr val="tx1">
                              <a:lumMod val="75000"/>
                              <a:lumOff val="25000"/>
                            </a:schemeClr>
                          </a:solidFill>
                        </a:rPr>
                        <a:t>marketing and brand positioning</a:t>
                      </a:r>
                      <a:r>
                        <a:rPr lang="en-US" sz="1400" dirty="0">
                          <a:solidFill>
                            <a:schemeClr val="tx1">
                              <a:lumMod val="75000"/>
                              <a:lumOff val="25000"/>
                            </a:schemeClr>
                          </a:solidFill>
                        </a:rPr>
                        <a:t> — for example, promoting it through social media, festivals, or partnerships.</a:t>
                      </a:r>
                    </a:p>
                    <a:p>
                      <a:endParaRPr lang="en-US" sz="1400" dirty="0">
                        <a:solidFill>
                          <a:schemeClr val="tx1">
                            <a:lumMod val="75000"/>
                            <a:lumOff val="25000"/>
                          </a:schemeClr>
                        </a:solidFill>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1830698515"/>
                  </a:ext>
                </a:extLst>
              </a:tr>
              <a:tr h="431948">
                <a:tc>
                  <a:txBody>
                    <a:bodyPr/>
                    <a:lstStyle/>
                    <a:p>
                      <a:r>
                        <a:rPr lang="en-IE" sz="1800" b="1" kern="1200" dirty="0">
                          <a:solidFill>
                            <a:schemeClr val="bg1"/>
                          </a:solidFill>
                          <a:latin typeface="+mn-lt"/>
                          <a:ea typeface="+mn-ea"/>
                          <a:cs typeface="+mn-cs"/>
                        </a:rPr>
                        <a:t>Long-term (2–5 years)</a:t>
                      </a: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B5B285"/>
                    </a:solidFill>
                  </a:tcPr>
                </a:tc>
                <a:extLst>
                  <a:ext uri="{0D108BD9-81ED-4DB2-BD59-A6C34878D82A}">
                    <a16:rowId xmlns:a16="http://schemas.microsoft.com/office/drawing/2014/main" val="97741827"/>
                  </a:ext>
                </a:extLst>
              </a:tr>
              <a:tr h="2029713">
                <a:tc>
                  <a:txBody>
                    <a:bodyPr/>
                    <a:lstStyle/>
                    <a:p>
                      <a:r>
                        <a:rPr lang="en-US" sz="1400" dirty="0">
                          <a:solidFill>
                            <a:schemeClr val="tx1">
                              <a:lumMod val="75000"/>
                              <a:lumOff val="25000"/>
                            </a:schemeClr>
                          </a:solidFill>
                        </a:rPr>
                        <a:t>Envision a more </a:t>
                      </a:r>
                      <a:r>
                        <a:rPr lang="en-US" sz="1400" b="1" dirty="0">
                          <a:solidFill>
                            <a:schemeClr val="tx1">
                              <a:lumMod val="75000"/>
                              <a:lumOff val="25000"/>
                            </a:schemeClr>
                          </a:solidFill>
                        </a:rPr>
                        <a:t>integrated immersive experience</a:t>
                      </a:r>
                      <a:r>
                        <a:rPr lang="en-US" sz="1400" dirty="0">
                          <a:solidFill>
                            <a:schemeClr val="tx1">
                              <a:lumMod val="75000"/>
                              <a:lumOff val="25000"/>
                            </a:schemeClr>
                          </a:solidFill>
                        </a:rPr>
                        <a:t> across your entire offer. </a:t>
                      </a:r>
                    </a:p>
                    <a:p>
                      <a:r>
                        <a:rPr lang="en-US" sz="1400" dirty="0">
                          <a:solidFill>
                            <a:schemeClr val="tx1">
                              <a:lumMod val="75000"/>
                              <a:lumOff val="25000"/>
                            </a:schemeClr>
                          </a:solidFill>
                        </a:rPr>
                        <a:t>This could include:</a:t>
                      </a:r>
                    </a:p>
                    <a:p>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A connected story experience across multiple sites</a:t>
                      </a:r>
                    </a:p>
                    <a:p>
                      <a:pPr marL="285750" indent="-285750">
                        <a:buFont typeface="Arial" panose="020B0604020202020204" pitchFamily="34" charset="0"/>
                        <a:buChar char="•"/>
                      </a:pPr>
                      <a:r>
                        <a:rPr lang="en-US" sz="1400" dirty="0">
                          <a:solidFill>
                            <a:schemeClr val="tx1">
                              <a:lumMod val="75000"/>
                              <a:lumOff val="25000"/>
                            </a:schemeClr>
                          </a:solidFill>
                        </a:rPr>
                        <a:t>Semi-virtual or hybrid elements (e.g. interactive spaces, digital guides, layered storytelling)</a:t>
                      </a:r>
                    </a:p>
                    <a:p>
                      <a:pPr marL="285750" indent="-285750">
                        <a:buFont typeface="Arial" panose="020B0604020202020204" pitchFamily="34" charset="0"/>
                        <a:buChar char="•"/>
                      </a:pPr>
                      <a:r>
                        <a:rPr lang="en-US" sz="1400" dirty="0">
                          <a:solidFill>
                            <a:schemeClr val="tx1">
                              <a:lumMod val="75000"/>
                              <a:lumOff val="25000"/>
                            </a:schemeClr>
                          </a:solidFill>
                        </a:rPr>
                        <a:t>Collaboration with technology partners to create a </a:t>
                      </a:r>
                      <a:r>
                        <a:rPr lang="en-US" sz="1400" b="1" dirty="0">
                          <a:solidFill>
                            <a:schemeClr val="tx1">
                              <a:lumMod val="75000"/>
                              <a:lumOff val="25000"/>
                            </a:schemeClr>
                          </a:solidFill>
                        </a:rPr>
                        <a:t>signature immersive product</a:t>
                      </a:r>
                      <a:r>
                        <a:rPr lang="en-US" sz="1400" dirty="0">
                          <a:solidFill>
                            <a:schemeClr val="tx1">
                              <a:lumMod val="75000"/>
                              <a:lumOff val="25000"/>
                            </a:schemeClr>
                          </a:solidFill>
                        </a:rPr>
                        <a:t> for your destination or town</a:t>
                      </a:r>
                    </a:p>
                    <a:p>
                      <a:pPr marL="285750" indent="-285750">
                        <a:buFont typeface="Arial" panose="020B0604020202020204" pitchFamily="34" charset="0"/>
                        <a:buChar char="•"/>
                      </a:pPr>
                      <a:endParaRPr lang="en-US" sz="1400" dirty="0">
                        <a:solidFill>
                          <a:schemeClr val="tx1">
                            <a:lumMod val="75000"/>
                            <a:lumOff val="25000"/>
                          </a:schemeClr>
                        </a:solidFill>
                      </a:endParaRPr>
                    </a:p>
                    <a:p>
                      <a:r>
                        <a:rPr lang="en-US" sz="1400" dirty="0">
                          <a:solidFill>
                            <a:schemeClr val="tx1">
                              <a:lumMod val="75000"/>
                              <a:lumOff val="25000"/>
                            </a:schemeClr>
                          </a:solidFill>
                        </a:rPr>
                        <a:t>Keep an eye on emerging technologies and accessibility — as tools become lighter, cheaper, and more user-friendly, you’ll be well positioned to adopt them.</a:t>
                      </a:r>
                    </a:p>
                    <a:p>
                      <a:endParaRPr lang="en-US" sz="1400" dirty="0">
                        <a:solidFill>
                          <a:schemeClr val="tx1">
                            <a:lumMod val="75000"/>
                            <a:lumOff val="25000"/>
                          </a:schemeClr>
                        </a:solidFill>
                      </a:endParaRPr>
                    </a:p>
                    <a:p>
                      <a:r>
                        <a:rPr lang="en-US" sz="1400" dirty="0">
                          <a:solidFill>
                            <a:schemeClr val="tx1">
                              <a:lumMod val="75000"/>
                              <a:lumOff val="25000"/>
                            </a:schemeClr>
                          </a:solidFill>
                        </a:rPr>
                        <a:t>Because you’ve already tested and learned in the early stages, you can scale confidently when the timing is right.</a:t>
                      </a:r>
                    </a:p>
                    <a:p>
                      <a:endParaRPr lang="en-IE" sz="1400" kern="1200" dirty="0">
                        <a:solidFill>
                          <a:schemeClr val="tx1">
                            <a:lumMod val="75000"/>
                            <a:lumOff val="25000"/>
                          </a:schemeClr>
                        </a:solidFill>
                        <a:effectLst/>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spTree>
    <p:extLst>
      <p:ext uri="{BB962C8B-B14F-4D97-AF65-F5344CB8AC3E}">
        <p14:creationId xmlns:p14="http://schemas.microsoft.com/office/powerpoint/2010/main" val="2217560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12BF0F05-A7A9-1665-D106-9F417E3FC3E2}"/>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10367" b="10367"/>
          <a:stretch/>
        </p:blipFill>
        <p:spPr>
          <a:xfrm>
            <a:off x="0" y="483356"/>
            <a:ext cx="7559675" cy="7988968"/>
          </a:xfrm>
        </p:spPr>
      </p:pic>
      <p:pic>
        <p:nvPicPr>
          <p:cNvPr id="10" name="Picture 9">
            <a:extLst>
              <a:ext uri="{FF2B5EF4-FFF2-40B4-BE49-F238E27FC236}">
                <a16:creationId xmlns:a16="http://schemas.microsoft.com/office/drawing/2014/main" id="{F73A07B7-FB7E-9AF3-AAB9-ACCE01E1F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084" y="916167"/>
            <a:ext cx="3324611" cy="991873"/>
          </a:xfrm>
          <a:prstGeom prst="rect">
            <a:avLst/>
          </a:prstGeom>
        </p:spPr>
      </p:pic>
      <p:pic>
        <p:nvPicPr>
          <p:cNvPr id="15" name="Graphic 14">
            <a:extLst>
              <a:ext uri="{FF2B5EF4-FFF2-40B4-BE49-F238E27FC236}">
                <a16:creationId xmlns:a16="http://schemas.microsoft.com/office/drawing/2014/main" id="{74B0195B-D113-8C64-CA78-4ADAF0298C93}"/>
              </a:ext>
            </a:extLst>
          </p:cNvPr>
          <p:cNvPicPr>
            <a:picLocks noChangeAspect="1"/>
          </p:cNvPicPr>
          <p:nvPr/>
        </p:nvPicPr>
        <p:blipFill>
          <a:blip r:embed="rId4">
            <a:extLst>
              <a:ext uri="{96DAC541-7B7A-43D3-8B79-37D633B846F1}">
                <asvg:svgBlip xmlns:asvg="http://schemas.microsoft.com/office/drawing/2016/SVG/main" r:embed="rId5"/>
              </a:ext>
            </a:extLst>
          </a:blip>
          <a:srcRect l="38600" t="44996" r="34156" b="-2767"/>
          <a:stretch/>
        </p:blipFill>
        <p:spPr>
          <a:xfrm rot="10800000">
            <a:off x="4460875" y="6668028"/>
            <a:ext cx="3098800" cy="2673322"/>
          </a:xfrm>
          <a:prstGeom prst="rect">
            <a:avLst/>
          </a:prstGeom>
        </p:spPr>
      </p:pic>
      <p:grpSp>
        <p:nvGrpSpPr>
          <p:cNvPr id="2" name="Graphic 3">
            <a:extLst>
              <a:ext uri="{FF2B5EF4-FFF2-40B4-BE49-F238E27FC236}">
                <a16:creationId xmlns:a16="http://schemas.microsoft.com/office/drawing/2014/main" id="{1151618A-E0C9-7899-1183-D6D080A13024}"/>
              </a:ext>
            </a:extLst>
          </p:cNvPr>
          <p:cNvGrpSpPr/>
          <p:nvPr/>
        </p:nvGrpSpPr>
        <p:grpSpPr>
          <a:xfrm>
            <a:off x="1106185" y="8876521"/>
            <a:ext cx="452120" cy="452120"/>
            <a:chOff x="5337622" y="2665216"/>
            <a:chExt cx="850463" cy="850463"/>
          </a:xfrm>
        </p:grpSpPr>
        <p:sp>
          <p:nvSpPr>
            <p:cNvPr id="19" name="Freeform 18">
              <a:extLst>
                <a:ext uri="{FF2B5EF4-FFF2-40B4-BE49-F238E27FC236}">
                  <a16:creationId xmlns:a16="http://schemas.microsoft.com/office/drawing/2014/main" id="{9CCA3DA2-489B-C7CF-2D5B-FF5E77D76FEA}"/>
                </a:ext>
              </a:extLst>
            </p:cNvPr>
            <p:cNvSpPr/>
            <p:nvPr/>
          </p:nvSpPr>
          <p:spPr>
            <a:xfrm>
              <a:off x="5337622" y="2665216"/>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20" name="Graphic 3">
              <a:extLst>
                <a:ext uri="{FF2B5EF4-FFF2-40B4-BE49-F238E27FC236}">
                  <a16:creationId xmlns:a16="http://schemas.microsoft.com/office/drawing/2014/main" id="{35442BCF-B050-C1B3-FEAB-C40E9FFF891A}"/>
                </a:ext>
              </a:extLst>
            </p:cNvPr>
            <p:cNvGrpSpPr/>
            <p:nvPr/>
          </p:nvGrpSpPr>
          <p:grpSpPr>
            <a:xfrm>
              <a:off x="5495116" y="2822709"/>
              <a:ext cx="535476" cy="535477"/>
              <a:chOff x="5495116" y="2822709"/>
              <a:chExt cx="535476" cy="535477"/>
            </a:xfrm>
            <a:solidFill>
              <a:srgbClr val="FFFFFF"/>
            </a:solidFill>
          </p:grpSpPr>
          <p:sp>
            <p:nvSpPr>
              <p:cNvPr id="21" name="Freeform 20">
                <a:extLst>
                  <a:ext uri="{FF2B5EF4-FFF2-40B4-BE49-F238E27FC236}">
                    <a16:creationId xmlns:a16="http://schemas.microsoft.com/office/drawing/2014/main" id="{C851B148-0325-AADD-B238-99CF7CEA87AF}"/>
                  </a:ext>
                </a:extLst>
              </p:cNvPr>
              <p:cNvSpPr/>
              <p:nvPr/>
            </p:nvSpPr>
            <p:spPr>
              <a:xfrm>
                <a:off x="5495116" y="2822709"/>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D980F377-44CB-791C-6538-6B7EB9E2E0D9}"/>
                  </a:ext>
                </a:extLst>
              </p:cNvPr>
              <p:cNvSpPr/>
              <p:nvPr/>
            </p:nvSpPr>
            <p:spPr>
              <a:xfrm>
                <a:off x="5625520" y="2953113"/>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8B0E74E7-455D-24E3-ECFC-710883276068}"/>
                  </a:ext>
                </a:extLst>
              </p:cNvPr>
              <p:cNvSpPr/>
              <p:nvPr/>
            </p:nvSpPr>
            <p:spPr>
              <a:xfrm>
                <a:off x="5873729" y="291531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GB"/>
              </a:p>
            </p:txBody>
          </p:sp>
        </p:grpSp>
      </p:grpSp>
      <p:grpSp>
        <p:nvGrpSpPr>
          <p:cNvPr id="3" name="Graphic 3">
            <a:extLst>
              <a:ext uri="{FF2B5EF4-FFF2-40B4-BE49-F238E27FC236}">
                <a16:creationId xmlns:a16="http://schemas.microsoft.com/office/drawing/2014/main" id="{A43F227F-E3A4-4BA7-0490-C48AFDDEB008}"/>
              </a:ext>
            </a:extLst>
          </p:cNvPr>
          <p:cNvGrpSpPr/>
          <p:nvPr/>
        </p:nvGrpSpPr>
        <p:grpSpPr>
          <a:xfrm>
            <a:off x="2150125" y="8876521"/>
            <a:ext cx="452120" cy="452120"/>
            <a:chOff x="6381228" y="2665216"/>
            <a:chExt cx="850463" cy="850463"/>
          </a:xfrm>
        </p:grpSpPr>
        <p:sp>
          <p:nvSpPr>
            <p:cNvPr id="17" name="Freeform 16">
              <a:extLst>
                <a:ext uri="{FF2B5EF4-FFF2-40B4-BE49-F238E27FC236}">
                  <a16:creationId xmlns:a16="http://schemas.microsoft.com/office/drawing/2014/main" id="{4E21F3C5-1669-F48F-1851-D721CAA5BDE1}"/>
                </a:ext>
              </a:extLst>
            </p:cNvPr>
            <p:cNvSpPr/>
            <p:nvPr/>
          </p:nvSpPr>
          <p:spPr>
            <a:xfrm>
              <a:off x="6381228" y="2665216"/>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B009257D-14F7-D453-BE77-77E93D4CF4E7}"/>
                </a:ext>
              </a:extLst>
            </p:cNvPr>
            <p:cNvSpPr/>
            <p:nvPr/>
          </p:nvSpPr>
          <p:spPr>
            <a:xfrm>
              <a:off x="6522342" y="2892006"/>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85CD4888-FDDF-5620-09D0-C8796EFD920D}"/>
              </a:ext>
            </a:extLst>
          </p:cNvPr>
          <p:cNvGrpSpPr/>
          <p:nvPr/>
        </p:nvGrpSpPr>
        <p:grpSpPr>
          <a:xfrm>
            <a:off x="1628155" y="8876521"/>
            <a:ext cx="452120" cy="452755"/>
            <a:chOff x="5859425" y="2665216"/>
            <a:chExt cx="850463" cy="851092"/>
          </a:xfrm>
        </p:grpSpPr>
        <p:sp>
          <p:nvSpPr>
            <p:cNvPr id="13" name="Freeform 12">
              <a:extLst>
                <a:ext uri="{FF2B5EF4-FFF2-40B4-BE49-F238E27FC236}">
                  <a16:creationId xmlns:a16="http://schemas.microsoft.com/office/drawing/2014/main" id="{DD0BF783-293D-1EFF-39B0-224C91901803}"/>
                </a:ext>
              </a:extLst>
            </p:cNvPr>
            <p:cNvSpPr/>
            <p:nvPr/>
          </p:nvSpPr>
          <p:spPr>
            <a:xfrm>
              <a:off x="5859425" y="2665216"/>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463DB67B-E1D6-028E-8506-934DA603D621}"/>
                </a:ext>
              </a:extLst>
            </p:cNvPr>
            <p:cNvSpPr/>
            <p:nvPr/>
          </p:nvSpPr>
          <p:spPr>
            <a:xfrm>
              <a:off x="6110154" y="2831528"/>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GB"/>
            </a:p>
          </p:txBody>
        </p:sp>
      </p:grpSp>
      <p:grpSp>
        <p:nvGrpSpPr>
          <p:cNvPr id="5" name="Group 4">
            <a:extLst>
              <a:ext uri="{FF2B5EF4-FFF2-40B4-BE49-F238E27FC236}">
                <a16:creationId xmlns:a16="http://schemas.microsoft.com/office/drawing/2014/main" id="{EA1A9FE4-5F57-06BB-EBB1-E7D77F60B931}"/>
              </a:ext>
            </a:extLst>
          </p:cNvPr>
          <p:cNvGrpSpPr/>
          <p:nvPr/>
        </p:nvGrpSpPr>
        <p:grpSpPr>
          <a:xfrm>
            <a:off x="584215" y="8876521"/>
            <a:ext cx="452120" cy="452120"/>
            <a:chOff x="4815819" y="2665216"/>
            <a:chExt cx="1074283" cy="1074283"/>
          </a:xfrm>
        </p:grpSpPr>
        <p:sp>
          <p:nvSpPr>
            <p:cNvPr id="7" name="Freeform 6">
              <a:extLst>
                <a:ext uri="{FF2B5EF4-FFF2-40B4-BE49-F238E27FC236}">
                  <a16:creationId xmlns:a16="http://schemas.microsoft.com/office/drawing/2014/main" id="{BBC9121E-A3B5-9533-7610-BA757826848A}"/>
                </a:ext>
              </a:extLst>
            </p:cNvPr>
            <p:cNvSpPr/>
            <p:nvPr/>
          </p:nvSpPr>
          <p:spPr>
            <a:xfrm>
              <a:off x="4815819" y="266521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8" name="Group 7">
              <a:extLst>
                <a:ext uri="{FF2B5EF4-FFF2-40B4-BE49-F238E27FC236}">
                  <a16:creationId xmlns:a16="http://schemas.microsoft.com/office/drawing/2014/main" id="{4C489DF8-0FC3-0A1F-5ECD-5A90C7D14D6D}"/>
                </a:ext>
              </a:extLst>
            </p:cNvPr>
            <p:cNvGrpSpPr/>
            <p:nvPr/>
          </p:nvGrpSpPr>
          <p:grpSpPr>
            <a:xfrm>
              <a:off x="5024442" y="2852774"/>
              <a:ext cx="685139" cy="655838"/>
              <a:chOff x="5024442" y="2852774"/>
              <a:chExt cx="685139" cy="655838"/>
            </a:xfrm>
          </p:grpSpPr>
          <p:sp>
            <p:nvSpPr>
              <p:cNvPr id="9" name="Freeform 8">
                <a:extLst>
                  <a:ext uri="{FF2B5EF4-FFF2-40B4-BE49-F238E27FC236}">
                    <a16:creationId xmlns:a16="http://schemas.microsoft.com/office/drawing/2014/main" id="{ED755B8D-53C5-6BEF-41BF-58585447892D}"/>
                  </a:ext>
                </a:extLst>
              </p:cNvPr>
              <p:cNvSpPr/>
              <p:nvPr/>
            </p:nvSpPr>
            <p:spPr>
              <a:xfrm>
                <a:off x="5261536" y="3055400"/>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9679AF51-1465-FFB7-844A-7E1F626C87DC}"/>
                  </a:ext>
                </a:extLst>
              </p:cNvPr>
              <p:cNvSpPr/>
              <p:nvPr/>
            </p:nvSpPr>
            <p:spPr>
              <a:xfrm>
                <a:off x="5033225" y="3066029"/>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78FC39D1-B6A9-73D4-C357-78356C324ADA}"/>
                  </a:ext>
                </a:extLst>
              </p:cNvPr>
              <p:cNvSpPr/>
              <p:nvPr/>
            </p:nvSpPr>
            <p:spPr>
              <a:xfrm>
                <a:off x="5024442" y="2852774"/>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GB"/>
              </a:p>
            </p:txBody>
          </p:sp>
        </p:grpSp>
      </p:grpSp>
      <p:sp>
        <p:nvSpPr>
          <p:cNvPr id="6" name="Text Placeholder 5">
            <a:extLst>
              <a:ext uri="{FF2B5EF4-FFF2-40B4-BE49-F238E27FC236}">
                <a16:creationId xmlns:a16="http://schemas.microsoft.com/office/drawing/2014/main" id="{086F7B0E-C504-7983-FEB7-BC59F871AD18}"/>
              </a:ext>
            </a:extLst>
          </p:cNvPr>
          <p:cNvSpPr>
            <a:spLocks noGrp="1"/>
          </p:cNvSpPr>
          <p:nvPr>
            <p:ph type="body" sz="quarter" idx="61"/>
          </p:nvPr>
        </p:nvSpPr>
        <p:spPr>
          <a:xfrm>
            <a:off x="2981739" y="7964830"/>
            <a:ext cx="4577936" cy="671785"/>
          </a:xfrm>
          <a:solidFill>
            <a:srgbClr val="B5B285"/>
          </a:solidFill>
        </p:spPr>
        <p:txBody>
          <a:bodyPr/>
          <a:lstStyle/>
          <a:p>
            <a:r>
              <a:rPr lang="en-US" b="0" dirty="0" err="1"/>
              <a:t>www.</a:t>
            </a:r>
            <a:r>
              <a:rPr lang="en-US" dirty="0" err="1"/>
              <a:t>uplifttourism</a:t>
            </a:r>
            <a:r>
              <a:rPr lang="en-US" b="0" dirty="0" err="1"/>
              <a:t>.eu</a:t>
            </a:r>
            <a:r>
              <a:rPr lang="en-US" b="0" dirty="0"/>
              <a:t> </a:t>
            </a:r>
          </a:p>
        </p:txBody>
      </p:sp>
    </p:spTree>
    <p:extLst>
      <p:ext uri="{BB962C8B-B14F-4D97-AF65-F5344CB8AC3E}">
        <p14:creationId xmlns:p14="http://schemas.microsoft.com/office/powerpoint/2010/main" val="17207142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CAF869BB00C244A8CB5B33EEAD0F71" ma:contentTypeVersion="13" ma:contentTypeDescription="Create a new document." ma:contentTypeScope="" ma:versionID="8114ca3b6126e50f00199d4540e857f4">
  <xsd:schema xmlns:xsd="http://www.w3.org/2001/XMLSchema" xmlns:xs="http://www.w3.org/2001/XMLSchema" xmlns:p="http://schemas.microsoft.com/office/2006/metadata/properties" xmlns:ns2="7ee6de51-e850-49fe-86f4-8f0b773bb6d0" xmlns:ns3="6894a4e2-b643-4120-b0bb-a67e511f89e2" targetNamespace="http://schemas.microsoft.com/office/2006/metadata/properties" ma:root="true" ma:fieldsID="77085ac5676ca58ca448d6abdc07567a" ns2:_="" ns3:_="">
    <xsd:import namespace="7ee6de51-e850-49fe-86f4-8f0b773bb6d0"/>
    <xsd:import namespace="6894a4e2-b643-4120-b0bb-a67e511f89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6de51-e850-49fe-86f4-8f0b773bb6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94a4e2-b643-4120-b0bb-a67e511f89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fa0f5-afe0-46a9-9df1-2217c48143b3}" ma:internalName="TaxCatchAll" ma:showField="CatchAllData" ma:web="6894a4e2-b643-4120-b0bb-a67e511f89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ee6de51-e850-49fe-86f4-8f0b773bb6d0">
      <Terms xmlns="http://schemas.microsoft.com/office/infopath/2007/PartnerControls"/>
    </lcf76f155ced4ddcb4097134ff3c332f>
    <TaxCatchAll xmlns="6894a4e2-b643-4120-b0bb-a67e511f89e2" xsi:nil="true"/>
  </documentManagement>
</p:properties>
</file>

<file path=customXml/itemProps1.xml><?xml version="1.0" encoding="utf-8"?>
<ds:datastoreItem xmlns:ds="http://schemas.openxmlformats.org/officeDocument/2006/customXml" ds:itemID="{D6D62690-266B-4322-9F1A-FA03A82B9996}"/>
</file>

<file path=customXml/itemProps2.xml><?xml version="1.0" encoding="utf-8"?>
<ds:datastoreItem xmlns:ds="http://schemas.openxmlformats.org/officeDocument/2006/customXml" ds:itemID="{D6155EFE-749C-44D2-8FCB-CCE4B7A02C9B}"/>
</file>

<file path=customXml/itemProps3.xml><?xml version="1.0" encoding="utf-8"?>
<ds:datastoreItem xmlns:ds="http://schemas.openxmlformats.org/officeDocument/2006/customXml" ds:itemID="{AB076E3C-D9A4-4D3E-8EFD-E75B5A6A1666}"/>
</file>

<file path=docProps/app.xml><?xml version="1.0" encoding="utf-8"?>
<Properties xmlns="http://schemas.openxmlformats.org/officeDocument/2006/extended-properties" xmlns:vt="http://schemas.openxmlformats.org/officeDocument/2006/docPropsVTypes">
  <Template>Office Theme</Template>
  <TotalTime>6234</TotalTime>
  <Words>3355</Words>
  <Application>Microsoft Office PowerPoint</Application>
  <PresentationFormat>Custom</PresentationFormat>
  <Paragraphs>349</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Montserrat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Laura Magan (MMS,Ireland)</cp:lastModifiedBy>
  <cp:revision>314</cp:revision>
  <dcterms:created xsi:type="dcterms:W3CDTF">2018-08-04T19:06:08Z</dcterms:created>
  <dcterms:modified xsi:type="dcterms:W3CDTF">2026-03-06T16:29:16Z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0x0101004FCAF869BB00C244A8CB5B33EEAD0F71</vt:lpwstr>
  </property>
</Properties>
</file>