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30"/>
  </p:notesMasterIdLst>
  <p:sldIdLst>
    <p:sldId id="1596" r:id="rId2"/>
    <p:sldId id="4532" r:id="rId3"/>
    <p:sldId id="1575" r:id="rId4"/>
    <p:sldId id="726" r:id="rId5"/>
    <p:sldId id="774" r:id="rId6"/>
    <p:sldId id="1576" r:id="rId7"/>
    <p:sldId id="750" r:id="rId8"/>
    <p:sldId id="752" r:id="rId9"/>
    <p:sldId id="756" r:id="rId10"/>
    <p:sldId id="4531" r:id="rId11"/>
    <p:sldId id="742" r:id="rId12"/>
    <p:sldId id="1577" r:id="rId13"/>
    <p:sldId id="759" r:id="rId14"/>
    <p:sldId id="758" r:id="rId15"/>
    <p:sldId id="745" r:id="rId16"/>
    <p:sldId id="760" r:id="rId17"/>
    <p:sldId id="761" r:id="rId18"/>
    <p:sldId id="762" r:id="rId19"/>
    <p:sldId id="763" r:id="rId20"/>
    <p:sldId id="764" r:id="rId21"/>
    <p:sldId id="743" r:id="rId22"/>
    <p:sldId id="765" r:id="rId23"/>
    <p:sldId id="766" r:id="rId24"/>
    <p:sldId id="767" r:id="rId25"/>
    <p:sldId id="771" r:id="rId26"/>
    <p:sldId id="772" r:id="rId27"/>
    <p:sldId id="286" r:id="rId28"/>
    <p:sldId id="728" r:id="rId29"/>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3705E"/>
    <a:srgbClr val="C77362"/>
    <a:srgbClr val="F3E1DD"/>
    <a:srgbClr val="75504C"/>
    <a:srgbClr val="BF8146"/>
    <a:srgbClr val="B5B285"/>
    <a:srgbClr val="C8D6CD"/>
    <a:srgbClr val="DFDECB"/>
    <a:srgbClr val="ECDA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78" autoAdjust="0"/>
    <p:restoredTop sz="9466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6465EA-60E3-4E52-AD0F-404645730662}"/>
              </a:ext>
            </a:extLst>
          </p:cNvPr>
          <p:cNvSpPr>
            <a:spLocks noGrp="1"/>
          </p:cNvSpPr>
          <p:nvPr>
            <p:ph type="pic" sz="quarter" idx="10"/>
          </p:nvPr>
        </p:nvSpPr>
        <p:spPr>
          <a:xfrm>
            <a:off x="-1" y="1139687"/>
            <a:ext cx="6038129" cy="8336851"/>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
            <a:extLst>
              <a:ext uri="{FF2B5EF4-FFF2-40B4-BE49-F238E27FC236}">
                <a16:creationId xmlns:a16="http://schemas.microsoft.com/office/drawing/2014/main" id="{E583B441-9BCB-3D5F-54E3-4955EB3D8056}"/>
              </a:ext>
            </a:extLst>
          </p:cNvPr>
          <p:cNvSpPr>
            <a:spLocks noGrp="1"/>
          </p:cNvSpPr>
          <p:nvPr>
            <p:ph type="body" sz="quarter" idx="14" hasCustomPrompt="1"/>
          </p:nvPr>
        </p:nvSpPr>
        <p:spPr>
          <a:xfrm>
            <a:off x="3101495" y="7360908"/>
            <a:ext cx="2936634" cy="2902226"/>
          </a:xfrm>
          <a:prstGeom prst="rect">
            <a:avLst/>
          </a:prstGeom>
          <a:effectLst>
            <a:glow rad="127000">
              <a:srgbClr val="414141"/>
            </a:glow>
          </a:effectLst>
        </p:spPr>
        <p:txBody>
          <a:bodyPr>
            <a:noAutofit/>
          </a:bodyPr>
          <a:lstStyle>
            <a:lvl1pPr marL="0" indent="0" algn="l">
              <a:buNone/>
              <a:defRPr sz="20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7" name="Text Placeholder 32">
            <a:extLst>
              <a:ext uri="{FF2B5EF4-FFF2-40B4-BE49-F238E27FC236}">
                <a16:creationId xmlns:a16="http://schemas.microsoft.com/office/drawing/2014/main" id="{692B6DE6-7B88-79B4-E5BA-DAD5F4B093B5}"/>
              </a:ext>
            </a:extLst>
          </p:cNvPr>
          <p:cNvSpPr>
            <a:spLocks noGrp="1"/>
          </p:cNvSpPr>
          <p:nvPr>
            <p:ph type="body" sz="quarter" idx="61" hasCustomPrompt="1"/>
          </p:nvPr>
        </p:nvSpPr>
        <p:spPr>
          <a:xfrm>
            <a:off x="3433305" y="2659119"/>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ABOUT US</a:t>
            </a:r>
          </a:p>
        </p:txBody>
      </p:sp>
      <p:sp>
        <p:nvSpPr>
          <p:cNvPr id="8" name="Slide Number Placeholder 5">
            <a:extLst>
              <a:ext uri="{FF2B5EF4-FFF2-40B4-BE49-F238E27FC236}">
                <a16:creationId xmlns:a16="http://schemas.microsoft.com/office/drawing/2014/main" id="{1F13C19F-5F7F-1C03-101F-828B75C3E95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22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158617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1A75-3F54-FC58-7643-DE94CD44F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A1B145-76D0-5699-521C-965395A4A4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8435C-6755-268F-DE88-AFECCFA87C40}"/>
              </a:ext>
            </a:extLst>
          </p:cNvPr>
          <p:cNvSpPr>
            <a:spLocks noGrp="1"/>
          </p:cNvSpPr>
          <p:nvPr>
            <p:ph type="dt" sz="half" idx="10"/>
          </p:nvPr>
        </p:nvSpPr>
        <p:spPr/>
        <p:txBody>
          <a:bodyPr/>
          <a:lstStyle/>
          <a:p>
            <a:fld id="{06CE6B55-1E18-8041-A7F6-AFFF23E1E8DA}" type="datetimeFigureOut">
              <a:rPr lang="en-US" smtClean="0"/>
              <a:t>3/6/2026</a:t>
            </a:fld>
            <a:endParaRPr lang="en-US"/>
          </a:p>
        </p:txBody>
      </p:sp>
      <p:sp>
        <p:nvSpPr>
          <p:cNvPr id="5" name="Footer Placeholder 4">
            <a:extLst>
              <a:ext uri="{FF2B5EF4-FFF2-40B4-BE49-F238E27FC236}">
                <a16:creationId xmlns:a16="http://schemas.microsoft.com/office/drawing/2014/main" id="{9D0D1C68-D334-A9F0-DCAF-645145CF5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7AE50-B560-5942-6C8A-5A3B963F505F}"/>
              </a:ext>
            </a:extLst>
          </p:cNvPr>
          <p:cNvSpPr>
            <a:spLocks noGrp="1"/>
          </p:cNvSpPr>
          <p:nvPr>
            <p:ph type="sldNum" sz="quarter" idx="12"/>
          </p:nvPr>
        </p:nvSpPr>
        <p:spPr/>
        <p:txBody>
          <a:bodyPr/>
          <a:lstStyle/>
          <a:p>
            <a:fld id="{92308E5C-73AD-7A4E-AE64-5A67FF42D9A7}" type="slidenum">
              <a:rPr lang="en-US" smtClean="0"/>
              <a:t>‹#›</a:t>
            </a:fld>
            <a:endParaRPr lang="en-US"/>
          </a:p>
        </p:txBody>
      </p:sp>
    </p:spTree>
    <p:extLst>
      <p:ext uri="{BB962C8B-B14F-4D97-AF65-F5344CB8AC3E}">
        <p14:creationId xmlns:p14="http://schemas.microsoft.com/office/powerpoint/2010/main" val="113510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Quote/Statement 05">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4D3998C-B1E9-496B-B411-EE18A5F59AC3}"/>
              </a:ext>
            </a:extLst>
          </p:cNvPr>
          <p:cNvSpPr>
            <a:spLocks noGrp="1"/>
          </p:cNvSpPr>
          <p:nvPr>
            <p:ph type="pic" sz="quarter" idx="12"/>
          </p:nvPr>
        </p:nvSpPr>
        <p:spPr>
          <a:xfrm>
            <a:off x="776964" y="1"/>
            <a:ext cx="6005748" cy="7408506"/>
          </a:xfrm>
          <a:custGeom>
            <a:avLst/>
            <a:gdLst>
              <a:gd name="connsiteX0" fmla="*/ 0 w 10896612"/>
              <a:gd name="connsiteY0" fmla="*/ 0 h 15709232"/>
              <a:gd name="connsiteX1" fmla="*/ 10896612 w 10896612"/>
              <a:gd name="connsiteY1" fmla="*/ 0 h 15709232"/>
              <a:gd name="connsiteX2" fmla="*/ 10896612 w 10896612"/>
              <a:gd name="connsiteY2" fmla="*/ 15709232 h 15709232"/>
              <a:gd name="connsiteX3" fmla="*/ 0 w 10896612"/>
              <a:gd name="connsiteY3" fmla="*/ 15709232 h 15709232"/>
            </a:gdLst>
            <a:ahLst/>
            <a:cxnLst>
              <a:cxn ang="0">
                <a:pos x="connsiteX0" y="connsiteY0"/>
              </a:cxn>
              <a:cxn ang="0">
                <a:pos x="connsiteX1" y="connsiteY1"/>
              </a:cxn>
              <a:cxn ang="0">
                <a:pos x="connsiteX2" y="connsiteY2"/>
              </a:cxn>
              <a:cxn ang="0">
                <a:pos x="connsiteX3" y="connsiteY3"/>
              </a:cxn>
            </a:cxnLst>
            <a:rect l="l" t="t" r="r" b="b"/>
            <a:pathLst>
              <a:path w="10896612" h="15709232">
                <a:moveTo>
                  <a:pt x="0" y="0"/>
                </a:moveTo>
                <a:lnTo>
                  <a:pt x="10896612" y="0"/>
                </a:lnTo>
                <a:lnTo>
                  <a:pt x="10896612" y="15709232"/>
                </a:lnTo>
                <a:lnTo>
                  <a:pt x="0" y="1570923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Slide Number Placeholder 5">
            <a:extLst>
              <a:ext uri="{FF2B5EF4-FFF2-40B4-BE49-F238E27FC236}">
                <a16:creationId xmlns:a16="http://schemas.microsoft.com/office/drawing/2014/main" id="{9618708F-BE19-F469-1DF8-53C4A64B68DD}"/>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 name="Text Placeholder 32">
            <a:extLst>
              <a:ext uri="{FF2B5EF4-FFF2-40B4-BE49-F238E27FC236}">
                <a16:creationId xmlns:a16="http://schemas.microsoft.com/office/drawing/2014/main" id="{84576467-27FF-7CE6-2D5E-6801623C4187}"/>
              </a:ext>
            </a:extLst>
          </p:cNvPr>
          <p:cNvSpPr>
            <a:spLocks noGrp="1"/>
          </p:cNvSpPr>
          <p:nvPr>
            <p:ph type="body" sz="quarter" idx="13" hasCustomPrompt="1"/>
          </p:nvPr>
        </p:nvSpPr>
        <p:spPr>
          <a:xfrm>
            <a:off x="1888208" y="7814009"/>
            <a:ext cx="3783257" cy="1535264"/>
          </a:xfrm>
          <a:prstGeom prst="rect">
            <a:avLst/>
          </a:prstGeom>
        </p:spPr>
        <p:txBody>
          <a:bodyPr>
            <a:noAutofit/>
          </a:bodyPr>
          <a:lstStyle>
            <a:lvl1pPr marL="0" indent="0" algn="ctr">
              <a:lnSpc>
                <a:spcPts val="1796"/>
              </a:lnSpc>
              <a:spcBef>
                <a:spcPts val="0"/>
              </a:spcBef>
              <a:buNone/>
              <a:defRPr sz="1724" b="1" i="0">
                <a:solidFill>
                  <a:srgbClr val="53705E"/>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QUOTE HERE</a:t>
            </a:r>
          </a:p>
          <a:p>
            <a:pPr lvl="0"/>
            <a:endParaRPr lang="en-US" dirty="0"/>
          </a:p>
        </p:txBody>
      </p:sp>
      <p:sp>
        <p:nvSpPr>
          <p:cNvPr id="5" name="Text Placeholder 32">
            <a:extLst>
              <a:ext uri="{FF2B5EF4-FFF2-40B4-BE49-F238E27FC236}">
                <a16:creationId xmlns:a16="http://schemas.microsoft.com/office/drawing/2014/main" id="{EC82C51D-9EE5-D630-FD37-670FC8E21CD5}"/>
              </a:ext>
            </a:extLst>
          </p:cNvPr>
          <p:cNvSpPr>
            <a:spLocks noGrp="1"/>
          </p:cNvSpPr>
          <p:nvPr>
            <p:ph type="body" sz="quarter" idx="14" hasCustomPrompt="1"/>
          </p:nvPr>
        </p:nvSpPr>
        <p:spPr>
          <a:xfrm>
            <a:off x="1888208" y="9649504"/>
            <a:ext cx="3783257" cy="508311"/>
          </a:xfrm>
          <a:prstGeom prst="rect">
            <a:avLst/>
          </a:prstGeom>
        </p:spPr>
        <p:txBody>
          <a:bodyPr>
            <a:noAutofit/>
          </a:bodyPr>
          <a:lstStyle>
            <a:lvl1pPr marL="0" indent="0" algn="ctr">
              <a:lnSpc>
                <a:spcPts val="1796"/>
              </a:lnSpc>
              <a:spcBef>
                <a:spcPts val="0"/>
              </a:spcBef>
              <a:buNone/>
              <a:defRPr sz="1200" b="0" i="0">
                <a:solidFill>
                  <a:srgbClr val="000000"/>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954297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8034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789" r:id="rId3"/>
    <p:sldLayoutId id="2147483809" r:id="rId4"/>
    <p:sldLayoutId id="2147483799" r:id="rId5"/>
    <p:sldLayoutId id="2147483810" r:id="rId6"/>
    <p:sldLayoutId id="2147483808" r:id="rId7"/>
    <p:sldLayoutId id="2147483812" r:id="rId8"/>
    <p:sldLayoutId id="2147483814" r:id="rId9"/>
    <p:sldLayoutId id="2147483816" r:id="rId10"/>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uplifttourism.eu/download/262/?tmstv=1767865889"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hyperlink" Target="https://uplifttourism.eu/resources/immersive-tourism-insights-research-best-practic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406B-E858-46CA-F81A-BCC15690FC8C}"/>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459BEFA0-FE9C-4EDA-4A7E-619B9AF1243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7" t="29137" r="-217" b="-26657"/>
          <a:stretch>
            <a:fillRect/>
          </a:stretch>
        </p:blipFill>
        <p:spPr>
          <a:xfrm>
            <a:off x="588317" y="656872"/>
            <a:ext cx="6432012" cy="8361004"/>
          </a:xfrm>
        </p:spPr>
      </p:pic>
      <p:sp>
        <p:nvSpPr>
          <p:cNvPr id="3" name="Text Placeholder 2">
            <a:extLst>
              <a:ext uri="{FF2B5EF4-FFF2-40B4-BE49-F238E27FC236}">
                <a16:creationId xmlns:a16="http://schemas.microsoft.com/office/drawing/2014/main" id="{2BF9F914-0576-0DA3-DBB5-D72612E7046B}"/>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B91F4F8C-36B9-C069-7412-B26529358A9B}"/>
              </a:ext>
            </a:extLst>
          </p:cNvPr>
          <p:cNvSpPr>
            <a:spLocks noGrp="1"/>
          </p:cNvSpPr>
          <p:nvPr>
            <p:ph type="body" sz="quarter" idx="18"/>
          </p:nvPr>
        </p:nvSpPr>
        <p:spPr>
          <a:xfrm>
            <a:off x="2226175" y="9504775"/>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8F3F9C5A-39E0-BE57-05C8-87D0F0C9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DFECDAAB-16A4-2724-7E68-572B5228510C}"/>
              </a:ext>
            </a:extLst>
          </p:cNvPr>
          <p:cNvSpPr/>
          <p:nvPr/>
        </p:nvSpPr>
        <p:spPr>
          <a:xfrm>
            <a:off x="-476" y="5471268"/>
            <a:ext cx="7608646" cy="3617983"/>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0A12F9A-3EF8-3ED2-6A6B-11DCD098A5F6}"/>
              </a:ext>
            </a:extLst>
          </p:cNvPr>
          <p:cNvPicPr>
            <a:picLocks noChangeAspect="1"/>
          </p:cNvPicPr>
          <p:nvPr/>
        </p:nvPicPr>
        <p:blipFill>
          <a:blip r:embed="rId4">
            <a:extLst>
              <a:ext uri="{96DAC541-7B7A-43D3-8B79-37D633B846F1}">
                <asvg:svgBlip xmlns:asvg="http://schemas.microsoft.com/office/drawing/2016/SVG/main" r:embed="rId5"/>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F6B53F03-6DEB-0919-6945-9F2494F9C538}"/>
              </a:ext>
            </a:extLst>
          </p:cNvPr>
          <p:cNvSpPr txBox="1">
            <a:spLocks/>
          </p:cNvSpPr>
          <p:nvPr/>
        </p:nvSpPr>
        <p:spPr>
          <a:xfrm>
            <a:off x="4113124" y="6089893"/>
            <a:ext cx="293672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1600" dirty="0"/>
              <a:t>Learn how to create immersive film and literary tourism through practical workshops and hands-on clinics.  </a:t>
            </a:r>
          </a:p>
          <a:p>
            <a:pPr algn="l">
              <a:lnSpc>
                <a:spcPct val="100000"/>
              </a:lnSpc>
            </a:pPr>
            <a:endParaRPr lang="en-US" sz="1600" b="0" dirty="0"/>
          </a:p>
          <a:p>
            <a:pPr algn="l">
              <a:lnSpc>
                <a:spcPct val="100000"/>
              </a:lnSpc>
            </a:pPr>
            <a:r>
              <a:rPr lang="en-US" sz="1600" b="0" dirty="0"/>
              <a:t>Together, we explore key priority areas, tackle real challenges, discuss solutions, and explore practical approaches you can apply in real contexts</a:t>
            </a:r>
            <a:r>
              <a:rPr lang="en-US" sz="1600" b="0" i="1" dirty="0"/>
              <a:t>.</a:t>
            </a:r>
          </a:p>
        </p:txBody>
      </p:sp>
      <p:sp>
        <p:nvSpPr>
          <p:cNvPr id="9" name="Text Placeholder 2">
            <a:extLst>
              <a:ext uri="{FF2B5EF4-FFF2-40B4-BE49-F238E27FC236}">
                <a16:creationId xmlns:a16="http://schemas.microsoft.com/office/drawing/2014/main" id="{A8EE1C97-85FE-1C0D-C8F9-B631D3D85E1A}"/>
              </a:ext>
            </a:extLst>
          </p:cNvPr>
          <p:cNvSpPr txBox="1">
            <a:spLocks/>
          </p:cNvSpPr>
          <p:nvPr/>
        </p:nvSpPr>
        <p:spPr>
          <a:xfrm>
            <a:off x="538369" y="5898774"/>
            <a:ext cx="380881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4400" dirty="0"/>
              <a:t>Workshop 02</a:t>
            </a:r>
          </a:p>
          <a:p>
            <a:pPr algn="l">
              <a:lnSpc>
                <a:spcPct val="100000"/>
              </a:lnSpc>
            </a:pPr>
            <a:endParaRPr lang="en-US" sz="1600" dirty="0"/>
          </a:p>
        </p:txBody>
      </p:sp>
      <p:cxnSp>
        <p:nvCxnSpPr>
          <p:cNvPr id="11" name="Straight Connector 10">
            <a:extLst>
              <a:ext uri="{FF2B5EF4-FFF2-40B4-BE49-F238E27FC236}">
                <a16:creationId xmlns:a16="http://schemas.microsoft.com/office/drawing/2014/main" id="{6FC8D902-71CA-C3FD-ED8B-6E9B6A9796DA}"/>
              </a:ext>
            </a:extLst>
          </p:cNvPr>
          <p:cNvCxnSpPr/>
          <p:nvPr/>
        </p:nvCxnSpPr>
        <p:spPr>
          <a:xfrm>
            <a:off x="3937857" y="5983135"/>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16">
            <a:extLst>
              <a:ext uri="{FF2B5EF4-FFF2-40B4-BE49-F238E27FC236}">
                <a16:creationId xmlns:a16="http://schemas.microsoft.com/office/drawing/2014/main" id="{609F97B3-7FD5-A439-D4E1-82400CA0043D}"/>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B45F4F16-B204-F128-490D-FB4D1526C003}"/>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B354CE9-4D82-24DA-1CDB-BC0192C31D15}"/>
              </a:ext>
            </a:extLst>
          </p:cNvPr>
          <p:cNvSpPr txBox="1"/>
          <p:nvPr/>
        </p:nvSpPr>
        <p:spPr>
          <a:xfrm>
            <a:off x="613769" y="6572322"/>
            <a:ext cx="3148822" cy="1815882"/>
          </a:xfrm>
          <a:prstGeom prst="rect">
            <a:avLst/>
          </a:prstGeom>
          <a:noFill/>
        </p:spPr>
        <p:txBody>
          <a:bodyPr wrap="square" rtlCol="0">
            <a:spAutoFit/>
          </a:bodyPr>
          <a:lstStyle/>
          <a:p>
            <a:r>
              <a:rPr lang="en-US" sz="2800" i="1" dirty="0">
                <a:solidFill>
                  <a:schemeClr val="bg1"/>
                </a:solidFill>
                <a:latin typeface="Calibri" panose="020F0502020204030204" pitchFamily="34" charset="0"/>
                <a:ea typeface="Open Sans" panose="020B0606030504020204" pitchFamily="34" charset="0"/>
                <a:cs typeface="Calibri" panose="020F0502020204030204" pitchFamily="34" charset="0"/>
              </a:rPr>
              <a:t>Positioning, Branding and Audience Goals</a:t>
            </a:r>
          </a:p>
          <a:p>
            <a:endParaRPr lang="en-IE" sz="2800" dirty="0"/>
          </a:p>
        </p:txBody>
      </p:sp>
    </p:spTree>
    <p:extLst>
      <p:ext uri="{BB962C8B-B14F-4D97-AF65-F5344CB8AC3E}">
        <p14:creationId xmlns:p14="http://schemas.microsoft.com/office/powerpoint/2010/main" val="31339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67F-423D-E15A-0A0A-FF10386C0E9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710DF84-33FC-62B5-F9D4-DEC4E111C17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635" r="25000"/>
          <a:stretch>
            <a:fillRect/>
          </a:stretch>
        </p:blipFill>
        <p:spPr>
          <a:xfrm>
            <a:off x="16601" y="805604"/>
            <a:ext cx="3157624"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CAC72BA7-C976-4947-089A-BFFAE46F9709}"/>
              </a:ext>
            </a:extLst>
          </p:cNvPr>
          <p:cNvSpPr>
            <a:spLocks noGrp="1"/>
          </p:cNvSpPr>
          <p:nvPr>
            <p:ph type="body" sz="quarter" idx="64"/>
          </p:nvPr>
        </p:nvSpPr>
        <p:spPr>
          <a:xfrm>
            <a:off x="3417241" y="2047032"/>
            <a:ext cx="3828728" cy="6300622"/>
          </a:xfrm>
        </p:spPr>
        <p:txBody>
          <a:bodyPr/>
          <a:lstStyle/>
          <a:p>
            <a:pPr marL="342900" indent="-342900">
              <a:spcAft>
                <a:spcPts val="1200"/>
              </a:spcAft>
              <a:buFont typeface="Wingdings" panose="05000000000000000000" pitchFamily="2" charset="2"/>
              <a:buChar char="v"/>
            </a:pPr>
            <a:r>
              <a:rPr lang="en-US" sz="1600" b="1" dirty="0"/>
              <a:t>Introduction  Workshop 2 </a:t>
            </a:r>
            <a:r>
              <a:rPr lang="en-US" sz="1600" i="1" dirty="0"/>
              <a:t>(Page 4)</a:t>
            </a:r>
          </a:p>
          <a:p>
            <a:pPr marL="342900" indent="-342900">
              <a:spcAft>
                <a:spcPts val="1200"/>
              </a:spcAft>
              <a:buFont typeface="Wingdings" panose="05000000000000000000" pitchFamily="2" charset="2"/>
              <a:buChar char="v"/>
            </a:pPr>
            <a:r>
              <a:rPr lang="en-US" sz="1600" b="1" dirty="0"/>
              <a:t>Key Challenges </a:t>
            </a:r>
            <a:r>
              <a:rPr lang="en-US" sz="1600" i="1" dirty="0"/>
              <a:t>(Page 7)</a:t>
            </a:r>
          </a:p>
          <a:p>
            <a:pPr marL="342900" indent="-342900">
              <a:spcAft>
                <a:spcPts val="1200"/>
              </a:spcAft>
              <a:buFont typeface="Wingdings" panose="05000000000000000000" pitchFamily="2" charset="2"/>
              <a:buChar char="v"/>
            </a:pPr>
            <a:r>
              <a:rPr lang="en-US" sz="1600" b="1" dirty="0"/>
              <a:t>Key Opportunities </a:t>
            </a:r>
            <a:r>
              <a:rPr lang="en-US" sz="1600" i="1" dirty="0"/>
              <a:t>(Page 8)</a:t>
            </a:r>
          </a:p>
          <a:p>
            <a:endParaRPr lang="en-US" sz="1600" i="1" dirty="0"/>
          </a:p>
          <a:p>
            <a:r>
              <a:rPr lang="en-US" sz="1800" b="1" dirty="0">
                <a:solidFill>
                  <a:srgbClr val="C77362"/>
                </a:solidFill>
              </a:rPr>
              <a:t>Workshop Discussion Section </a:t>
            </a:r>
            <a:r>
              <a:rPr lang="en-US" sz="1600" i="1" dirty="0"/>
              <a:t>(Page 9)</a:t>
            </a:r>
          </a:p>
          <a:p>
            <a:endParaRPr lang="en-US" sz="1600" i="1" dirty="0"/>
          </a:p>
          <a:p>
            <a:pPr marL="360000" indent="-360000">
              <a:buFont typeface="+mj-lt"/>
              <a:buAutoNum type="arabicPeriod"/>
            </a:pPr>
            <a:r>
              <a:rPr lang="en-US" sz="1600" dirty="0">
                <a:solidFill>
                  <a:schemeClr val="tx1">
                    <a:lumMod val="85000"/>
                    <a:lumOff val="15000"/>
                  </a:schemeClr>
                </a:solidFill>
              </a:rPr>
              <a:t>Defining Your Story &amp; Brand </a:t>
            </a:r>
            <a:r>
              <a:rPr lang="en-US" sz="1600" dirty="0"/>
              <a:t>(</a:t>
            </a:r>
            <a:r>
              <a:rPr lang="en-US" sz="1600" i="1" dirty="0"/>
              <a:t>Page 11)</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Your Target Audience </a:t>
            </a:r>
            <a:r>
              <a:rPr lang="en-US" sz="1600" dirty="0"/>
              <a:t>(</a:t>
            </a:r>
            <a:r>
              <a:rPr lang="en-US" sz="1600" i="1" dirty="0"/>
              <a:t>Page 15)</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Setting Visitor Experience Goals</a:t>
            </a:r>
            <a:r>
              <a:rPr lang="en-US" sz="1600" dirty="0"/>
              <a:t>(</a:t>
            </a:r>
            <a:r>
              <a:rPr lang="en-US" sz="1600" i="1" dirty="0"/>
              <a:t>Page 18)</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Differentiating Your Offer </a:t>
            </a:r>
            <a:r>
              <a:rPr lang="en-US" sz="1600" dirty="0"/>
              <a:t>(</a:t>
            </a:r>
            <a:r>
              <a:rPr lang="en-US" sz="1600" i="1" dirty="0"/>
              <a:t>Page 21)</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Community Engagement and Partnerships </a:t>
            </a:r>
            <a:r>
              <a:rPr lang="en-US" sz="1600" dirty="0"/>
              <a:t>(</a:t>
            </a:r>
            <a:r>
              <a:rPr lang="en-US" sz="1600" i="1" dirty="0"/>
              <a:t>Page 24)</a:t>
            </a: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6"/>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i="1" dirty="0"/>
          </a:p>
          <a:p>
            <a:pPr marL="342900" indent="-342900">
              <a:spcAft>
                <a:spcPts val="1200"/>
              </a:spcAft>
              <a:buFont typeface="Wingdings" panose="05000000000000000000" pitchFamily="2" charset="2"/>
              <a:buChar char="v"/>
            </a:pPr>
            <a:endParaRPr lang="en-US" sz="1600" i="1" dirty="0"/>
          </a:p>
          <a:p>
            <a:pPr marL="342900" indent="-342900">
              <a:spcAft>
                <a:spcPts val="1200"/>
              </a:spcAft>
              <a:buFont typeface="Wingdings" panose="05000000000000000000" pitchFamily="2" charset="2"/>
              <a:buChar char="v"/>
            </a:pPr>
            <a:endParaRPr lang="en-US" sz="1600" dirty="0"/>
          </a:p>
          <a:p>
            <a:pPr marL="360000" indent="-360000">
              <a:spcAft>
                <a:spcPts val="1200"/>
              </a:spcAft>
              <a:buFont typeface="Wingdings" panose="05000000000000000000" pitchFamily="2" charset="2"/>
              <a:buChar char="v"/>
            </a:pPr>
            <a:endParaRPr lang="en-US" sz="1600" dirty="0">
              <a:solidFill>
                <a:schemeClr val="tx1">
                  <a:lumMod val="85000"/>
                  <a:lumOff val="15000"/>
                </a:schemeClr>
              </a:solidFill>
            </a:endParaRPr>
          </a:p>
          <a:p>
            <a:pPr marL="342900" indent="-342900">
              <a:spcAft>
                <a:spcPts val="1200"/>
              </a:spcAft>
              <a:buFont typeface="Wingdings" panose="05000000000000000000" pitchFamily="2" charset="2"/>
              <a:buChar char="v"/>
            </a:pPr>
            <a:endParaRPr lang="en-US" sz="1600"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342900" indent="-342900">
              <a:spcAft>
                <a:spcPts val="1200"/>
              </a:spcAft>
              <a:buFont typeface="Wingdings" panose="05000000000000000000" pitchFamily="2" charset="2"/>
              <a:buChar char="v"/>
            </a:pPr>
            <a:r>
              <a:rPr lang="en-US" sz="1600" dirty="0">
                <a:solidFill>
                  <a:schemeClr val="tx1">
                    <a:lumMod val="85000"/>
                    <a:lumOff val="15000"/>
                  </a:schemeClr>
                </a:solidFill>
              </a:rPr>
              <a:t> </a:t>
            </a:r>
          </a:p>
          <a:p>
            <a:pPr marL="342900" indent="-342900">
              <a:spcAft>
                <a:spcPts val="1200"/>
              </a:spcAft>
              <a:buFont typeface="Wingdings" panose="05000000000000000000" pitchFamily="2" charset="2"/>
              <a:buChar char="v"/>
            </a:pPr>
            <a:endParaRPr lang="en-IE" sz="1600" dirty="0"/>
          </a:p>
        </p:txBody>
      </p:sp>
      <p:sp>
        <p:nvSpPr>
          <p:cNvPr id="17" name="Slide Number Placeholder 16">
            <a:extLst>
              <a:ext uri="{FF2B5EF4-FFF2-40B4-BE49-F238E27FC236}">
                <a16:creationId xmlns:a16="http://schemas.microsoft.com/office/drawing/2014/main" id="{B702E5E8-A4A1-BB01-05E5-C65442412105}"/>
              </a:ext>
            </a:extLst>
          </p:cNvPr>
          <p:cNvSpPr>
            <a:spLocks noGrp="1"/>
          </p:cNvSpPr>
          <p:nvPr>
            <p:ph type="sldNum" sz="quarter" idx="4"/>
          </p:nvPr>
        </p:nvSpPr>
        <p:spPr/>
        <p:txBody>
          <a:bodyPr/>
          <a:lstStyle/>
          <a:p>
            <a:fld id="{48F63A3B-78C7-47BE-AE5E-E10140E04643}" type="slidenum">
              <a:rPr lang="en-US" smtClean="0"/>
              <a:pPr/>
              <a:t>2</a:t>
            </a:fld>
            <a:endParaRPr lang="en-US" dirty="0"/>
          </a:p>
        </p:txBody>
      </p:sp>
      <p:pic>
        <p:nvPicPr>
          <p:cNvPr id="63" name="Graphic 62">
            <a:extLst>
              <a:ext uri="{FF2B5EF4-FFF2-40B4-BE49-F238E27FC236}">
                <a16:creationId xmlns:a16="http://schemas.microsoft.com/office/drawing/2014/main" id="{7E24251A-997D-FE63-5249-9D1216A281F0}"/>
              </a:ext>
            </a:extLst>
          </p:cNvPr>
          <p:cNvPicPr>
            <a:picLocks noChangeAspect="1"/>
          </p:cNvPicPr>
          <p:nvPr/>
        </p:nvPicPr>
        <p:blipFill>
          <a:blip r:embed="rId3">
            <a:extLst>
              <a:ext uri="{96DAC541-7B7A-43D3-8B79-37D633B846F1}">
                <asvg:svgBlip xmlns:asvg="http://schemas.microsoft.com/office/drawing/2016/SVG/main" r:embed="rId4"/>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1D2A8047-3027-A307-3134-D3F99A6C30EB}"/>
              </a:ext>
            </a:extLst>
          </p:cNvPr>
          <p:cNvSpPr>
            <a:spLocks noGrp="1"/>
          </p:cNvSpPr>
          <p:nvPr>
            <p:ph type="body" sz="quarter" idx="61"/>
          </p:nvPr>
        </p:nvSpPr>
        <p:spPr>
          <a:xfrm>
            <a:off x="343255" y="1222822"/>
            <a:ext cx="6613733" cy="671785"/>
          </a:xfrm>
          <a:solidFill>
            <a:srgbClr val="469395"/>
          </a:solidFill>
        </p:spPr>
        <p:txBody>
          <a:bodyPr/>
          <a:lstStyle/>
          <a:p>
            <a:r>
              <a:rPr lang="en-IE" sz="3200" dirty="0"/>
              <a:t>Contents</a:t>
            </a:r>
          </a:p>
        </p:txBody>
      </p:sp>
    </p:spTree>
    <p:extLst>
      <p:ext uri="{BB962C8B-B14F-4D97-AF65-F5344CB8AC3E}">
        <p14:creationId xmlns:p14="http://schemas.microsoft.com/office/powerpoint/2010/main" val="66130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3171-DFB0-DB47-FF83-BB0B881DBADA}"/>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1C9882B9-D395-4FF2-27F4-DF1383166B9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763" r="25763"/>
          <a:stretch>
            <a:fillRect/>
          </a:stretch>
        </p:blipFill>
        <p:spPr/>
      </p:pic>
      <p:sp>
        <p:nvSpPr>
          <p:cNvPr id="7" name="Slide Number Placeholder 5">
            <a:extLst>
              <a:ext uri="{FF2B5EF4-FFF2-40B4-BE49-F238E27FC236}">
                <a16:creationId xmlns:a16="http://schemas.microsoft.com/office/drawing/2014/main" id="{E4DB5F02-8E3F-4225-19A9-845493312D57}"/>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3</a:t>
            </a:fld>
            <a:endParaRPr lang="en-US" dirty="0"/>
          </a:p>
        </p:txBody>
      </p:sp>
      <p:sp>
        <p:nvSpPr>
          <p:cNvPr id="3" name="Text Placeholder 2">
            <a:extLst>
              <a:ext uri="{FF2B5EF4-FFF2-40B4-BE49-F238E27FC236}">
                <a16:creationId xmlns:a16="http://schemas.microsoft.com/office/drawing/2014/main" id="{4CF30F4E-830C-64A6-0DC7-2DA61A2F4FC6}"/>
              </a:ext>
            </a:extLst>
          </p:cNvPr>
          <p:cNvSpPr>
            <a:spLocks noGrp="1"/>
          </p:cNvSpPr>
          <p:nvPr>
            <p:ph type="body" sz="quarter" idx="61"/>
          </p:nvPr>
        </p:nvSpPr>
        <p:spPr>
          <a:xfrm>
            <a:off x="1143001" y="2659118"/>
            <a:ext cx="5627914" cy="1955411"/>
          </a:xfrm>
          <a:prstGeom prst="rect">
            <a:avLst/>
          </a:prstGeom>
        </p:spPr>
        <p:txBody>
          <a:bodyPr/>
          <a:lstStyle/>
          <a:p>
            <a:pPr algn="r"/>
            <a:r>
              <a:rPr lang="en-US" dirty="0"/>
              <a:t>Workshop 2</a:t>
            </a:r>
          </a:p>
          <a:p>
            <a:pPr algn="r"/>
            <a:r>
              <a:rPr lang="en-US" b="0" dirty="0"/>
              <a:t>Positioning, Branding, Designing and Audience Goals</a:t>
            </a:r>
          </a:p>
        </p:txBody>
      </p:sp>
      <p:pic>
        <p:nvPicPr>
          <p:cNvPr id="22" name="Graphic 21">
            <a:extLst>
              <a:ext uri="{FF2B5EF4-FFF2-40B4-BE49-F238E27FC236}">
                <a16:creationId xmlns:a16="http://schemas.microsoft.com/office/drawing/2014/main" id="{9C34C132-0D52-AAE3-0C87-E16647566499}"/>
              </a:ext>
            </a:extLst>
          </p:cNvPr>
          <p:cNvPicPr>
            <a:picLocks noChangeAspect="1"/>
          </p:cNvPicPr>
          <p:nvPr/>
        </p:nvPicPr>
        <p:blipFill>
          <a:blip r:embed="rId3">
            <a:extLst>
              <a:ext uri="{96DAC541-7B7A-43D3-8B79-37D633B846F1}">
                <asvg:svgBlip xmlns:asvg="http://schemas.microsoft.com/office/drawing/2016/SVG/main" r:embed="rId4"/>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A565E373-475B-0321-95DA-67B16A38C452}"/>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53664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1" y="235106"/>
            <a:ext cx="6954253" cy="1413220"/>
          </a:xfrm>
          <a:prstGeom prst="rect">
            <a:avLst/>
          </a:prstGeom>
          <a:solidFill>
            <a:srgbClr val="53705E"/>
          </a:solidFill>
        </p:spPr>
        <p:txBody>
          <a:bodyPr/>
          <a:lstStyle/>
          <a:p>
            <a:pPr>
              <a:lnSpc>
                <a:spcPct val="100000"/>
              </a:lnSpc>
            </a:pPr>
            <a:r>
              <a:rPr lang="en-US" dirty="0"/>
              <a:t>Introduction</a:t>
            </a:r>
          </a:p>
          <a:p>
            <a:pPr>
              <a:lnSpc>
                <a:spcPct val="100000"/>
              </a:lnSpc>
            </a:pPr>
            <a:r>
              <a:rPr lang="en-US" b="0" dirty="0"/>
              <a:t>Positioning, Branding and Audience Goals</a:t>
            </a:r>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xfrm>
            <a:off x="741471" y="1966941"/>
            <a:ext cx="6076734" cy="7187048"/>
          </a:xfrm>
          <a:prstGeom prst="rect">
            <a:avLst/>
          </a:prstGeom>
        </p:spPr>
        <p:txBody>
          <a:bodyPr numCol="1"/>
          <a:lstStyle/>
          <a:p>
            <a:r>
              <a:rPr lang="en-US" sz="1600" dirty="0">
                <a:solidFill>
                  <a:schemeClr val="tx1">
                    <a:lumMod val="85000"/>
                    <a:lumOff val="15000"/>
                  </a:schemeClr>
                </a:solidFill>
              </a:rPr>
              <a:t>This workshop builds on the previous session exploring immersive technologies. </a:t>
            </a:r>
          </a:p>
          <a:p>
            <a:endParaRPr lang="en-US" sz="1600" dirty="0">
              <a:solidFill>
                <a:schemeClr val="tx1">
                  <a:lumMod val="85000"/>
                  <a:lumOff val="15000"/>
                </a:schemeClr>
              </a:solidFill>
            </a:endParaRPr>
          </a:p>
          <a:p>
            <a:r>
              <a:rPr lang="en-US" sz="1600" dirty="0">
                <a:solidFill>
                  <a:schemeClr val="tx1">
                    <a:lumMod val="85000"/>
                    <a:lumOff val="15000"/>
                  </a:schemeClr>
                </a:solidFill>
              </a:rPr>
              <a:t>While Workshop 1 introduced the concept of immersive experiences, this workshop focuses on: </a:t>
            </a:r>
          </a:p>
          <a:p>
            <a:endParaRPr lang="en-US" sz="1600" dirty="0">
              <a:solidFill>
                <a:schemeClr val="tx1">
                  <a:lumMod val="85000"/>
                  <a:lumOff val="15000"/>
                </a:schemeClr>
              </a:solidFill>
            </a:endParaRPr>
          </a:p>
          <a:p>
            <a:r>
              <a:rPr lang="en-US" sz="1600" dirty="0">
                <a:solidFill>
                  <a:schemeClr val="tx1">
                    <a:lumMod val="85000"/>
                    <a:lumOff val="15000"/>
                  </a:schemeClr>
                </a:solidFill>
              </a:rPr>
              <a:t>• aligning immersive ideas with your brand </a:t>
            </a:r>
          </a:p>
          <a:p>
            <a:r>
              <a:rPr lang="en-US" sz="1600" dirty="0">
                <a:solidFill>
                  <a:schemeClr val="tx1">
                    <a:lumMod val="85000"/>
                    <a:lumOff val="15000"/>
                  </a:schemeClr>
                </a:solidFill>
              </a:rPr>
              <a:t>• understanding your audience </a:t>
            </a:r>
          </a:p>
          <a:p>
            <a:r>
              <a:rPr lang="en-US" sz="1600" dirty="0">
                <a:solidFill>
                  <a:schemeClr val="tx1">
                    <a:lumMod val="85000"/>
                    <a:lumOff val="15000"/>
                  </a:schemeClr>
                </a:solidFill>
              </a:rPr>
              <a:t>• designing meaningful story-led visitor experiences </a:t>
            </a:r>
          </a:p>
          <a:p>
            <a:endParaRPr lang="en-US" sz="1600" dirty="0">
              <a:solidFill>
                <a:schemeClr val="tx1">
                  <a:lumMod val="85000"/>
                  <a:lumOff val="15000"/>
                </a:schemeClr>
              </a:solidFill>
            </a:endParaRPr>
          </a:p>
          <a:p>
            <a:r>
              <a:rPr lang="en-US" sz="1600" dirty="0">
                <a:solidFill>
                  <a:schemeClr val="tx1">
                    <a:lumMod val="75000"/>
                    <a:lumOff val="25000"/>
                  </a:schemeClr>
                </a:solidFill>
              </a:rPr>
              <a:t>Workshop &amp; Clinic 2 focuses on strengthening your brand identity, understanding your target audiences, and ensuring immersive ideas align clearly with your business goals.</a:t>
            </a:r>
          </a:p>
          <a:p>
            <a:endParaRPr lang="en-US" sz="1600" dirty="0">
              <a:solidFill>
                <a:schemeClr val="tx1">
                  <a:lumMod val="75000"/>
                  <a:lumOff val="25000"/>
                </a:schemeClr>
              </a:solidFill>
            </a:endParaRPr>
          </a:p>
          <a:p>
            <a:r>
              <a:rPr lang="en-US" sz="1600" dirty="0">
                <a:solidFill>
                  <a:schemeClr val="tx1">
                    <a:lumMod val="75000"/>
                    <a:lumOff val="25000"/>
                  </a:schemeClr>
                </a:solidFill>
              </a:rPr>
              <a:t>It guides you through identifying who your experience is for, what you want visitors to feel and do, and how immersive storytelling can support those objectives.</a:t>
            </a:r>
          </a:p>
          <a:p>
            <a:endParaRPr lang="en-US" sz="1600" dirty="0">
              <a:solidFill>
                <a:schemeClr val="tx1">
                  <a:lumMod val="75000"/>
                  <a:lumOff val="25000"/>
                </a:schemeClr>
              </a:solidFill>
            </a:endParaRPr>
          </a:p>
          <a:p>
            <a:r>
              <a:rPr lang="en-US" sz="1600" dirty="0">
                <a:solidFill>
                  <a:schemeClr val="tx1">
                    <a:lumMod val="75000"/>
                    <a:lumOff val="25000"/>
                  </a:schemeClr>
                </a:solidFill>
              </a:rPr>
              <a:t>You’ll explore how to translate your brand, place, or cultural asset into engaging narratives and interactive story elements, helping visitors connect emotionally while staying true to your values and positioning.</a:t>
            </a:r>
          </a:p>
          <a:p>
            <a:endParaRPr lang="en-US" sz="1600" dirty="0">
              <a:solidFill>
                <a:schemeClr val="tx1">
                  <a:lumMod val="75000"/>
                  <a:lumOff val="25000"/>
                </a:schemeClr>
              </a:solidFill>
            </a:endParaRPr>
          </a:p>
          <a:p>
            <a:r>
              <a:rPr lang="en-US" sz="1600" dirty="0">
                <a:solidFill>
                  <a:schemeClr val="tx1">
                    <a:lumMod val="75000"/>
                    <a:lumOff val="25000"/>
                  </a:schemeClr>
                </a:solidFill>
              </a:rPr>
              <a:t>The goal is to ensure immersive technology supports your identity, values and visitor expectations.</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p:txBody>
      </p:sp>
      <p:sp>
        <p:nvSpPr>
          <p:cNvPr id="2" name="Slide Number Placeholder 1">
            <a:extLst>
              <a:ext uri="{FF2B5EF4-FFF2-40B4-BE49-F238E27FC236}">
                <a16:creationId xmlns:a16="http://schemas.microsoft.com/office/drawing/2014/main" id="{C073D8A1-3FF9-C929-EFE9-03C03892D241}"/>
              </a:ext>
            </a:extLst>
          </p:cNvPr>
          <p:cNvSpPr>
            <a:spLocks noGrp="1"/>
          </p:cNvSpPr>
          <p:nvPr>
            <p:ph type="sldNum" sz="quarter" idx="4"/>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428321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10D262A-80D4-1EC7-329D-62A5B770EE2D}"/>
              </a:ext>
            </a:extLst>
          </p:cNvPr>
          <p:cNvSpPr>
            <a:spLocks noGrp="1"/>
          </p:cNvSpPr>
          <p:nvPr>
            <p:ph type="body" sz="quarter" idx="64"/>
          </p:nvPr>
        </p:nvSpPr>
        <p:spPr>
          <a:xfrm>
            <a:off x="741469" y="532343"/>
            <a:ext cx="6076734" cy="7187048"/>
          </a:xfrm>
        </p:spPr>
        <p:txBody>
          <a:bodyPr/>
          <a:lstStyle/>
          <a:p>
            <a:r>
              <a:rPr lang="en-US" sz="1600" b="1" dirty="0">
                <a:solidFill>
                  <a:srgbClr val="53705E"/>
                </a:solidFill>
              </a:rPr>
              <a:t>In this workshop, we shift from “what can we do?” to “who are we doing it for and why?”.</a:t>
            </a:r>
          </a:p>
          <a:p>
            <a:endParaRPr lang="en-US" sz="1400" b="1" dirty="0">
              <a:solidFill>
                <a:srgbClr val="C77362"/>
              </a:solidFill>
            </a:endParaRPr>
          </a:p>
          <a:p>
            <a:r>
              <a:rPr lang="en-US" sz="1400" dirty="0"/>
              <a:t>It’s all about marketing and branding your immersive film/literary experience and aligning it with your business goals. Even the most amazing immersive tour or exhibit won’t succeed if nobody knows about it or if it doesn’t resonate with your target audience. So, before diving deeper into creating experiences, we need to clarify your audience, brand story, and objectives. This will ensure that the cool ideas from other Workshops and Implementation Clinics (tech, storytelling, etc.) actually support your overall mission and can be communicated clearly to potential visitors.</a:t>
            </a:r>
          </a:p>
          <a:p>
            <a:endParaRPr lang="en-US" sz="1400" dirty="0"/>
          </a:p>
          <a:p>
            <a:r>
              <a:rPr lang="en-US" sz="1400" dirty="0"/>
              <a:t>Marketing in this context means identifying the fans or visitor segments who would be interested in your film/literary connection and finding the best ways to reach and engage them. Branding means shaping how you present your experience – the narrative, visuals, and values that make your offering unique. Is your vibe fun and adventurous (maybe a fantasy film tour where visitors dress up as wizards), or is it educational and reflective (a literary trail where visitors contemplate poems at each stop)? Defining this will guide everything from your social media posts to the design of the experience itself.</a:t>
            </a:r>
          </a:p>
          <a:p>
            <a:endParaRPr lang="en-US" sz="1400" dirty="0"/>
          </a:p>
          <a:p>
            <a:endParaRPr lang="en-US" sz="1400" dirty="0"/>
          </a:p>
          <a:p>
            <a:endParaRPr lang="en-US" sz="1400" dirty="0"/>
          </a:p>
          <a:p>
            <a:endParaRPr lang="en-US" sz="1400" dirty="0"/>
          </a:p>
          <a:p>
            <a:endParaRPr lang="en-US" sz="1400" dirty="0"/>
          </a:p>
          <a:p>
            <a:r>
              <a:rPr lang="en-US" sz="1400" dirty="0"/>
              <a:t>Because film and literary tourism often taps into very passionate communities. Think of Harry Potter fans, Jane Austen readers, Game of Thrones enthusiasts, etc. These groups have active online forums, fan clubs, and events. If you align your marketing to speak their language and ignite their curiosity, they can become your biggest promoters. On the other hand, if your branding is unclear (e.g., people can’t tell if your “Immersive Tour” is about movies or something unrelated), those potential visitors might overlook you.</a:t>
            </a:r>
          </a:p>
          <a:p>
            <a:endParaRPr lang="en-US" sz="1400" dirty="0"/>
          </a:p>
          <a:p>
            <a:r>
              <a:rPr lang="en-US" sz="1400" dirty="0"/>
              <a:t>A great example is how destinations </a:t>
            </a:r>
            <a:r>
              <a:rPr lang="en-US" sz="1400" dirty="0" err="1"/>
              <a:t>capitalised</a:t>
            </a:r>
            <a:r>
              <a:rPr lang="en-US" sz="1400" dirty="0"/>
              <a:t> on HBO’s Game of Thrones: Northern Ireland branded itself as part of the “Game of Thrones Territory,” creating marketing campaigns with official imagery, behind-the-scenes content, and even a Tourism Ireland website section for </a:t>
            </a:r>
            <a:r>
              <a:rPr lang="en-US" sz="1400" dirty="0" err="1"/>
              <a:t>GoT</a:t>
            </a:r>
            <a:r>
              <a:rPr lang="en-US" sz="1400" dirty="0"/>
              <a:t> travel. By clearly targeting </a:t>
            </a:r>
            <a:r>
              <a:rPr lang="en-US" sz="1400" dirty="0" err="1"/>
              <a:t>GoT</a:t>
            </a:r>
            <a:r>
              <a:rPr lang="en-US" sz="1400" dirty="0"/>
              <a:t> fans and offering themed experiences (like touring filming locations, visiting a </a:t>
            </a:r>
            <a:r>
              <a:rPr lang="en-US" sz="1400" dirty="0" err="1"/>
              <a:t>GoT</a:t>
            </a:r>
            <a:r>
              <a:rPr lang="en-US" sz="1400" dirty="0"/>
              <a:t> exhibition, or dining in a </a:t>
            </a:r>
            <a:r>
              <a:rPr lang="en-US" sz="1400" dirty="0" err="1"/>
              <a:t>GoT</a:t>
            </a:r>
            <a:r>
              <a:rPr lang="en-US" sz="1400" dirty="0"/>
              <a:t>-style feast), they turned a niche interest into a mainstream tourism draw. </a:t>
            </a:r>
          </a:p>
          <a:p>
            <a:endParaRPr lang="en-US" sz="1400" dirty="0"/>
          </a:p>
          <a:p>
            <a:r>
              <a:rPr lang="en-US" sz="1400" b="1" dirty="0">
                <a:solidFill>
                  <a:srgbClr val="C77362"/>
                </a:solidFill>
              </a:rPr>
              <a:t>The result: </a:t>
            </a:r>
            <a:r>
              <a:rPr lang="en-US" sz="1400" dirty="0"/>
              <a:t>hundreds of thousands of visitors and substantial revenue flowing in due to the show’s popularity.</a:t>
            </a:r>
          </a:p>
          <a:p>
            <a:endParaRPr lang="en-US" sz="1400" dirty="0"/>
          </a:p>
          <a:p>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013EDC92-F6D7-330E-1761-45E1867293F2}"/>
              </a:ext>
            </a:extLst>
          </p:cNvPr>
          <p:cNvSpPr>
            <a:spLocks noGrp="1"/>
          </p:cNvSpPr>
          <p:nvPr>
            <p:ph type="sldNum" sz="quarter" idx="4"/>
          </p:nvPr>
        </p:nvSpPr>
        <p:spPr/>
        <p:txBody>
          <a:bodyPr/>
          <a:lstStyle/>
          <a:p>
            <a:fld id="{48F63A3B-78C7-47BE-AE5E-E10140E04643}" type="slidenum">
              <a:rPr lang="en-US" smtClean="0"/>
              <a:pPr/>
              <a:t>5</a:t>
            </a:fld>
            <a:endParaRPr lang="en-US" dirty="0"/>
          </a:p>
        </p:txBody>
      </p:sp>
      <p:sp>
        <p:nvSpPr>
          <p:cNvPr id="2" name="Text Placeholder 3">
            <a:extLst>
              <a:ext uri="{FF2B5EF4-FFF2-40B4-BE49-F238E27FC236}">
                <a16:creationId xmlns:a16="http://schemas.microsoft.com/office/drawing/2014/main" id="{9504DADD-3D18-17C5-D993-AECEB5209201}"/>
              </a:ext>
            </a:extLst>
          </p:cNvPr>
          <p:cNvSpPr txBox="1">
            <a:spLocks/>
          </p:cNvSpPr>
          <p:nvPr/>
        </p:nvSpPr>
        <p:spPr>
          <a:xfrm>
            <a:off x="0" y="5258733"/>
            <a:ext cx="681820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Why is this important? </a:t>
            </a:r>
          </a:p>
        </p:txBody>
      </p:sp>
    </p:spTree>
    <p:extLst>
      <p:ext uri="{BB962C8B-B14F-4D97-AF65-F5344CB8AC3E}">
        <p14:creationId xmlns:p14="http://schemas.microsoft.com/office/powerpoint/2010/main" val="194311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494A6-70FA-6BDA-42EC-FBE8B401905F}"/>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C109038-5CA1-190F-FBE2-755D8C43B52F}"/>
              </a:ext>
            </a:extLst>
          </p:cNvPr>
          <p:cNvSpPr>
            <a:spLocks noGrp="1"/>
          </p:cNvSpPr>
          <p:nvPr>
            <p:ph type="body" sz="quarter" idx="64"/>
          </p:nvPr>
        </p:nvSpPr>
        <p:spPr>
          <a:xfrm>
            <a:off x="741470" y="949437"/>
            <a:ext cx="6076734" cy="7187048"/>
          </a:xfrm>
        </p:spPr>
        <p:txBody>
          <a:bodyPr/>
          <a:lstStyle/>
          <a:p>
            <a:r>
              <a:rPr lang="en-US" sz="1400" b="1" dirty="0">
                <a:solidFill>
                  <a:srgbClr val="C77362"/>
                </a:solidFill>
              </a:rPr>
              <a:t>Lastly, setting clear goals is part of the workshop and implementation clinic. </a:t>
            </a:r>
            <a:r>
              <a:rPr lang="en-US" sz="1400" dirty="0"/>
              <a:t>What do you hope to achieve by introducing immersive elements? Examples of goals could be: “increase off-season visits by 20% next year,” “attract a younger demographic of travelers,” “generate new income via premium experiences,” or “raise our profile and get media attention.” </a:t>
            </a:r>
          </a:p>
          <a:p>
            <a:endParaRPr lang="en-US" sz="1400" dirty="0"/>
          </a:p>
          <a:p>
            <a:r>
              <a:rPr lang="en-US" sz="1400" b="1" i="1" dirty="0">
                <a:solidFill>
                  <a:srgbClr val="C77362"/>
                </a:solidFill>
              </a:rPr>
              <a:t>Having specific goals will help you measure success and justify the effort and investment.</a:t>
            </a:r>
          </a:p>
          <a:p>
            <a:endParaRPr lang="en-US" sz="1400" dirty="0"/>
          </a:p>
          <a:p>
            <a:r>
              <a:rPr lang="en-US" sz="1400" dirty="0"/>
              <a:t>In short, this clinic will ensure your immersive initiative is visitor-centered and goal-oriented. We’ll tackle challenges like reaching the right audience on a small budget and maintaining authentic branding. Let’s get started on making sure your amazing experience finds its eager fans!</a:t>
            </a:r>
          </a:p>
          <a:p>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A0CB1BB7-4ADF-29DA-0013-EE3B21575038}"/>
              </a:ext>
            </a:extLst>
          </p:cNvPr>
          <p:cNvSpPr>
            <a:spLocks noGrp="1"/>
          </p:cNvSpPr>
          <p:nvPr>
            <p:ph type="sldNum" sz="quarter" idx="4"/>
          </p:nvPr>
        </p:nvSpPr>
        <p:spPr/>
        <p:txBody>
          <a:bodyPr/>
          <a:lstStyle/>
          <a:p>
            <a:fld id="{48F63A3B-78C7-47BE-AE5E-E10140E04643}" type="slidenum">
              <a:rPr lang="en-US" smtClean="0"/>
              <a:pPr/>
              <a:t>6</a:t>
            </a:fld>
            <a:endParaRPr lang="en-US" dirty="0"/>
          </a:p>
        </p:txBody>
      </p:sp>
      <p:pic>
        <p:nvPicPr>
          <p:cNvPr id="8" name="Picture 7">
            <a:hlinkClick r:id="rId2"/>
            <a:extLst>
              <a:ext uri="{FF2B5EF4-FFF2-40B4-BE49-F238E27FC236}">
                <a16:creationId xmlns:a16="http://schemas.microsoft.com/office/drawing/2014/main" id="{20238164-E294-207E-5675-68377A9C56DB}"/>
              </a:ext>
            </a:extLst>
          </p:cNvPr>
          <p:cNvPicPr>
            <a:picLocks noChangeAspect="1"/>
          </p:cNvPicPr>
          <p:nvPr/>
        </p:nvPicPr>
        <p:blipFill>
          <a:blip r:embed="rId3"/>
          <a:stretch>
            <a:fillRect/>
          </a:stretch>
        </p:blipFill>
        <p:spPr>
          <a:xfrm>
            <a:off x="963728" y="5474368"/>
            <a:ext cx="5272571" cy="4702808"/>
          </a:xfrm>
          <a:prstGeom prst="rect">
            <a:avLst/>
          </a:prstGeom>
        </p:spPr>
      </p:pic>
      <p:sp>
        <p:nvSpPr>
          <p:cNvPr id="9" name="Freeform 31">
            <a:hlinkClick r:id="rId2"/>
            <a:extLst>
              <a:ext uri="{FF2B5EF4-FFF2-40B4-BE49-F238E27FC236}">
                <a16:creationId xmlns:a16="http://schemas.microsoft.com/office/drawing/2014/main" id="{CE3A099D-DFF0-A1EA-A5A6-8161537091D2}"/>
              </a:ext>
            </a:extLst>
          </p:cNvPr>
          <p:cNvSpPr/>
          <p:nvPr/>
        </p:nvSpPr>
        <p:spPr>
          <a:xfrm>
            <a:off x="4869116" y="3661363"/>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53705E"/>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spTree>
    <p:extLst>
      <p:ext uri="{BB962C8B-B14F-4D97-AF65-F5344CB8AC3E}">
        <p14:creationId xmlns:p14="http://schemas.microsoft.com/office/powerpoint/2010/main" val="3096130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4F7D-0506-32DC-7EA4-1E4246A5337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374E5C2-3B12-FA79-30F1-3FE84765B244}"/>
              </a:ext>
            </a:extLst>
          </p:cNvPr>
          <p:cNvSpPr>
            <a:spLocks noGrp="1"/>
          </p:cNvSpPr>
          <p:nvPr>
            <p:ph type="body" sz="quarter" idx="61"/>
          </p:nvPr>
        </p:nvSpPr>
        <p:spPr>
          <a:xfrm>
            <a:off x="0" y="230181"/>
            <a:ext cx="6337946" cy="673767"/>
          </a:xfrm>
          <a:prstGeom prst="rect">
            <a:avLst/>
          </a:prstGeom>
          <a:solidFill>
            <a:srgbClr val="C77362"/>
          </a:solidFill>
        </p:spPr>
        <p:txBody>
          <a:bodyPr/>
          <a:lstStyle/>
          <a:p>
            <a:pPr>
              <a:lnSpc>
                <a:spcPct val="100000"/>
              </a:lnSpc>
            </a:pPr>
            <a:r>
              <a:rPr lang="en-US" sz="2000" b="0" dirty="0"/>
              <a:t>Key Challenges</a:t>
            </a:r>
          </a:p>
        </p:txBody>
      </p:sp>
      <p:sp>
        <p:nvSpPr>
          <p:cNvPr id="5" name="Text Placeholder 4">
            <a:extLst>
              <a:ext uri="{FF2B5EF4-FFF2-40B4-BE49-F238E27FC236}">
                <a16:creationId xmlns:a16="http://schemas.microsoft.com/office/drawing/2014/main" id="{0205467D-4A56-55E2-CE82-6EFEF749FBF1}"/>
              </a:ext>
            </a:extLst>
          </p:cNvPr>
          <p:cNvSpPr>
            <a:spLocks noGrp="1"/>
          </p:cNvSpPr>
          <p:nvPr>
            <p:ph type="body" sz="quarter" idx="64"/>
          </p:nvPr>
        </p:nvSpPr>
        <p:spPr>
          <a:xfrm>
            <a:off x="753077" y="903948"/>
            <a:ext cx="6076734" cy="7187048"/>
          </a:xfrm>
          <a:prstGeom prst="rect">
            <a:avLst/>
          </a:prstGeom>
        </p:spPr>
        <p:txBody>
          <a:bodyPr numCol="1"/>
          <a:lstStyle/>
          <a:p>
            <a:endParaRPr lang="en-IE" sz="1400" dirty="0">
              <a:solidFill>
                <a:schemeClr val="tx1">
                  <a:lumMod val="75000"/>
                  <a:lumOff val="25000"/>
                </a:schemeClr>
              </a:solidFill>
            </a:endParaRPr>
          </a:p>
          <a:p>
            <a:r>
              <a:rPr lang="en-US" sz="1400" dirty="0">
                <a:solidFill>
                  <a:schemeClr val="tx1">
                    <a:lumMod val="75000"/>
                    <a:lumOff val="25000"/>
                  </a:schemeClr>
                </a:solidFill>
              </a:rPr>
              <a:t>When it comes to marketing and branding for immersive tourism, consider the following:</a:t>
            </a:r>
          </a:p>
          <a:p>
            <a:endParaRPr lang="en-US" sz="1400" dirty="0">
              <a:solidFill>
                <a:schemeClr val="tx1">
                  <a:lumMod val="75000"/>
                  <a:lumOff val="25000"/>
                </a:schemeClr>
              </a:solidFill>
            </a:endParaRPr>
          </a:p>
          <a:p>
            <a:r>
              <a:rPr lang="en-US" sz="1800" b="1" dirty="0">
                <a:solidFill>
                  <a:srgbClr val="53705E"/>
                </a:solidFill>
              </a:rPr>
              <a:t>Challenges</a:t>
            </a:r>
          </a:p>
          <a:p>
            <a:endParaRPr lang="en-US" sz="1400" dirty="0">
              <a:solidFill>
                <a:schemeClr val="tx1">
                  <a:lumMod val="75000"/>
                  <a:lumOff val="25000"/>
                </a:schemeClr>
              </a:solidFill>
            </a:endParaRPr>
          </a:p>
          <a:p>
            <a:pPr marL="285750" lvl="0" indent="-285750">
              <a:buFont typeface="Wingdings" panose="05000000000000000000" pitchFamily="2" charset="2"/>
              <a:buChar char="v"/>
            </a:pPr>
            <a:r>
              <a:rPr lang="en-IE" sz="1400" dirty="0">
                <a:solidFill>
                  <a:schemeClr val="tx1">
                    <a:lumMod val="75000"/>
                    <a:lumOff val="25000"/>
                  </a:schemeClr>
                </a:solidFill>
              </a:rPr>
              <a:t>Perhaps the biggest challenge is </a:t>
            </a:r>
            <a:r>
              <a:rPr lang="en-IE" sz="1400" b="1" dirty="0">
                <a:solidFill>
                  <a:schemeClr val="tx1">
                    <a:lumMod val="75000"/>
                    <a:lumOff val="25000"/>
                  </a:schemeClr>
                </a:solidFill>
              </a:rPr>
              <a:t>reaching the niche audience</a:t>
            </a:r>
            <a:r>
              <a:rPr lang="en-IE" sz="1400" dirty="0">
                <a:solidFill>
                  <a:schemeClr val="tx1">
                    <a:lumMod val="75000"/>
                    <a:lumOff val="25000"/>
                  </a:schemeClr>
                </a:solidFill>
              </a:rPr>
              <a:t> that cares about your story. Unlike generic tourism, film/literary tourism markets can be narrower. If you’re promoting a </a:t>
            </a:r>
            <a:r>
              <a:rPr lang="en-IE" sz="1400" i="1" dirty="0">
                <a:solidFill>
                  <a:schemeClr val="tx1">
                    <a:lumMod val="75000"/>
                    <a:lumOff val="25000"/>
                  </a:schemeClr>
                </a:solidFill>
              </a:rPr>
              <a:t>literary heritage trail</a:t>
            </a:r>
            <a:r>
              <a:rPr lang="en-IE" sz="1400" dirty="0">
                <a:solidFill>
                  <a:schemeClr val="tx1">
                    <a:lumMod val="75000"/>
                    <a:lumOff val="25000"/>
                  </a:schemeClr>
                </a:solidFill>
              </a:rPr>
              <a:t>, the average sun-seeking tourist might not bite – you need to find the book lovers. This can make marketing feel like finding a needle in a haystack, especially if you have limited budget for advertising. </a:t>
            </a:r>
          </a:p>
          <a:p>
            <a:pPr marL="285750" lvl="0" indent="-285750">
              <a:buFont typeface="Wingdings" panose="05000000000000000000" pitchFamily="2" charset="2"/>
              <a:buChar char="v"/>
            </a:pPr>
            <a:endParaRPr lang="en-IE" sz="1400" dirty="0">
              <a:solidFill>
                <a:schemeClr val="tx1">
                  <a:lumMod val="75000"/>
                  <a:lumOff val="25000"/>
                </a:schemeClr>
              </a:solidFill>
            </a:endParaRPr>
          </a:p>
          <a:p>
            <a:pPr marL="285750" lvl="0" indent="-285750">
              <a:buFont typeface="Wingdings" panose="05000000000000000000" pitchFamily="2" charset="2"/>
              <a:buChar char="v"/>
            </a:pPr>
            <a:r>
              <a:rPr lang="en-IE" sz="1400" dirty="0">
                <a:solidFill>
                  <a:schemeClr val="tx1">
                    <a:lumMod val="75000"/>
                    <a:lumOff val="25000"/>
                  </a:schemeClr>
                </a:solidFill>
              </a:rPr>
              <a:t>There’s also the challenge of </a:t>
            </a:r>
            <a:r>
              <a:rPr lang="en-IE" sz="1400" b="1" dirty="0">
                <a:solidFill>
                  <a:schemeClr val="tx1">
                    <a:lumMod val="75000"/>
                    <a:lumOff val="25000"/>
                  </a:schemeClr>
                </a:solidFill>
              </a:rPr>
              <a:t>branding consistency</a:t>
            </a:r>
            <a:r>
              <a:rPr lang="en-IE" sz="1400" dirty="0">
                <a:solidFill>
                  <a:schemeClr val="tx1">
                    <a:lumMod val="75000"/>
                    <a:lumOff val="25000"/>
                  </a:schemeClr>
                </a:solidFill>
              </a:rPr>
              <a:t>: making sure all elements of your experience and promotion convey a coherent story. Small businesses might struggle with design, copywriting, or branding expertise – your website, flyers, and on-site experience all need to match in tone. </a:t>
            </a:r>
          </a:p>
          <a:p>
            <a:pPr marL="285750" lvl="0" indent="-285750">
              <a:buFont typeface="Wingdings" panose="05000000000000000000" pitchFamily="2" charset="2"/>
              <a:buChar char="v"/>
            </a:pPr>
            <a:endParaRPr lang="en-IE" sz="1400" dirty="0">
              <a:solidFill>
                <a:schemeClr val="tx1">
                  <a:lumMod val="75000"/>
                  <a:lumOff val="25000"/>
                </a:schemeClr>
              </a:solidFill>
            </a:endParaRPr>
          </a:p>
          <a:p>
            <a:pPr marL="285750" lvl="0" indent="-285750">
              <a:buFont typeface="Wingdings" panose="05000000000000000000" pitchFamily="2" charset="2"/>
              <a:buChar char="v"/>
            </a:pPr>
            <a:r>
              <a:rPr lang="en-IE" sz="1400" dirty="0">
                <a:solidFill>
                  <a:schemeClr val="tx1">
                    <a:lumMod val="75000"/>
                    <a:lumOff val="25000"/>
                  </a:schemeClr>
                </a:solidFill>
              </a:rPr>
              <a:t>Another challenge is </a:t>
            </a:r>
            <a:r>
              <a:rPr lang="en-IE" sz="1400" b="1" dirty="0">
                <a:solidFill>
                  <a:schemeClr val="tx1">
                    <a:lumMod val="75000"/>
                    <a:lumOff val="25000"/>
                  </a:schemeClr>
                </a:solidFill>
              </a:rPr>
              <a:t>standing out</a:t>
            </a:r>
            <a:r>
              <a:rPr lang="en-IE" sz="1400" dirty="0">
                <a:solidFill>
                  <a:schemeClr val="tx1">
                    <a:lumMod val="75000"/>
                    <a:lumOff val="25000"/>
                  </a:schemeClr>
                </a:solidFill>
              </a:rPr>
              <a:t> in a crowded online space. Social media is a key channel (Instagram, TikTok, YouTube, Facebook groups, etc., where fan communities live), but you’re competing with countless other attractions and content for attention. </a:t>
            </a:r>
          </a:p>
          <a:p>
            <a:pPr marL="285750" lvl="0" indent="-285750">
              <a:buFont typeface="Wingdings" panose="05000000000000000000" pitchFamily="2" charset="2"/>
              <a:buChar char="v"/>
            </a:pPr>
            <a:endParaRPr lang="en-IE" sz="1400" dirty="0">
              <a:solidFill>
                <a:schemeClr val="tx1">
                  <a:lumMod val="75000"/>
                  <a:lumOff val="25000"/>
                </a:schemeClr>
              </a:solidFill>
            </a:endParaRPr>
          </a:p>
          <a:p>
            <a:pPr marL="285750" lvl="0" indent="-285750">
              <a:buFont typeface="Wingdings" panose="05000000000000000000" pitchFamily="2" charset="2"/>
              <a:buChar char="v"/>
            </a:pPr>
            <a:r>
              <a:rPr lang="en-IE" sz="1400" dirty="0">
                <a:solidFill>
                  <a:schemeClr val="tx1">
                    <a:lumMod val="75000"/>
                    <a:lumOff val="25000"/>
                  </a:schemeClr>
                </a:solidFill>
              </a:rPr>
              <a:t>Finally, </a:t>
            </a:r>
            <a:r>
              <a:rPr lang="en-IE" sz="1400" b="1" dirty="0">
                <a:solidFill>
                  <a:schemeClr val="tx1">
                    <a:lumMod val="75000"/>
                    <a:lumOff val="25000"/>
                  </a:schemeClr>
                </a:solidFill>
              </a:rPr>
              <a:t>measuring success</a:t>
            </a:r>
            <a:r>
              <a:rPr lang="en-IE" sz="1400" dirty="0">
                <a:solidFill>
                  <a:schemeClr val="tx1">
                    <a:lumMod val="75000"/>
                    <a:lumOff val="25000"/>
                  </a:schemeClr>
                </a:solidFill>
              </a:rPr>
              <a:t> of marketing efforts can be tricky – if someone visits because they saw a random post, you might never know. It can be discouraging to put effort into content and not see immediate results or feedback.</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A1D9B929-93BB-B36E-9A67-B003110127BB}"/>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7</a:t>
            </a:fld>
            <a:endParaRPr lang="en-US" dirty="0"/>
          </a:p>
        </p:txBody>
      </p:sp>
      <p:sp>
        <p:nvSpPr>
          <p:cNvPr id="2" name="Freeform 2">
            <a:extLst>
              <a:ext uri="{FF2B5EF4-FFF2-40B4-BE49-F238E27FC236}">
                <a16:creationId xmlns:a16="http://schemas.microsoft.com/office/drawing/2014/main" id="{9225BAF8-184E-72C1-2D29-C741CC50C049}"/>
              </a:ext>
            </a:extLst>
          </p:cNvPr>
          <p:cNvSpPr/>
          <p:nvPr/>
        </p:nvSpPr>
        <p:spPr>
          <a:xfrm rot="10800000">
            <a:off x="80130" y="1686003"/>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grpSp>
        <p:nvGrpSpPr>
          <p:cNvPr id="26" name="Graphic 2">
            <a:extLst>
              <a:ext uri="{FF2B5EF4-FFF2-40B4-BE49-F238E27FC236}">
                <a16:creationId xmlns:a16="http://schemas.microsoft.com/office/drawing/2014/main" id="{778E6D6A-9118-1A51-95D4-FB1E927A85E1}"/>
              </a:ext>
            </a:extLst>
          </p:cNvPr>
          <p:cNvGrpSpPr/>
          <p:nvPr/>
        </p:nvGrpSpPr>
        <p:grpSpPr>
          <a:xfrm>
            <a:off x="393845" y="6796032"/>
            <a:ext cx="550886" cy="705711"/>
            <a:chOff x="-2478450" y="6659762"/>
            <a:chExt cx="1055890" cy="1330292"/>
          </a:xfrm>
          <a:solidFill>
            <a:srgbClr val="BF8146"/>
          </a:solidFill>
        </p:grpSpPr>
        <p:grpSp>
          <p:nvGrpSpPr>
            <p:cNvPr id="27" name="Graphic 2">
              <a:extLst>
                <a:ext uri="{FF2B5EF4-FFF2-40B4-BE49-F238E27FC236}">
                  <a16:creationId xmlns:a16="http://schemas.microsoft.com/office/drawing/2014/main" id="{24B52B7D-C758-489C-C4BA-8D26FE2369FB}"/>
                </a:ext>
              </a:extLst>
            </p:cNvPr>
            <p:cNvGrpSpPr/>
            <p:nvPr/>
          </p:nvGrpSpPr>
          <p:grpSpPr>
            <a:xfrm>
              <a:off x="-2347228" y="6993943"/>
              <a:ext cx="924668" cy="996110"/>
              <a:chOff x="-2347228" y="6993943"/>
              <a:chExt cx="924668" cy="996110"/>
            </a:xfrm>
            <a:grpFill/>
          </p:grpSpPr>
          <p:sp>
            <p:nvSpPr>
              <p:cNvPr id="33" name="Freeform 1440">
                <a:hlinkClick r:id="rId2"/>
                <a:extLst>
                  <a:ext uri="{FF2B5EF4-FFF2-40B4-BE49-F238E27FC236}">
                    <a16:creationId xmlns:a16="http://schemas.microsoft.com/office/drawing/2014/main" id="{8D027866-8D59-D805-7DB4-5E9F45E86422}"/>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BF8146"/>
                </a:solidFill>
                <a:prstDash val="solid"/>
                <a:miter/>
              </a:ln>
            </p:spPr>
            <p:txBody>
              <a:bodyPr rtlCol="0" anchor="ctr"/>
              <a:lstStyle/>
              <a:p>
                <a:endParaRPr lang="en-US"/>
              </a:p>
            </p:txBody>
          </p:sp>
          <p:sp>
            <p:nvSpPr>
              <p:cNvPr id="34" name="Freeform 1441">
                <a:extLst>
                  <a:ext uri="{FF2B5EF4-FFF2-40B4-BE49-F238E27FC236}">
                    <a16:creationId xmlns:a16="http://schemas.microsoft.com/office/drawing/2014/main" id="{EF05ED9B-9CF5-1C93-D37D-CCE1E189F25D}"/>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35" name="Freeform 1442">
                <a:extLst>
                  <a:ext uri="{FF2B5EF4-FFF2-40B4-BE49-F238E27FC236}">
                    <a16:creationId xmlns:a16="http://schemas.microsoft.com/office/drawing/2014/main" id="{76E34CD2-F160-AAD1-BAB3-BE8BD678248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36" name="Freeform 1443">
                <a:extLst>
                  <a:ext uri="{FF2B5EF4-FFF2-40B4-BE49-F238E27FC236}">
                    <a16:creationId xmlns:a16="http://schemas.microsoft.com/office/drawing/2014/main" id="{738EA0F6-C362-1102-2C6F-A7F5AF05E11E}"/>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BF8146"/>
                </a:solidFill>
                <a:prstDash val="solid"/>
                <a:miter/>
              </a:ln>
            </p:spPr>
            <p:txBody>
              <a:bodyPr rtlCol="0" anchor="ctr"/>
              <a:lstStyle/>
              <a:p>
                <a:endParaRPr lang="en-US"/>
              </a:p>
            </p:txBody>
          </p:sp>
        </p:grpSp>
        <p:sp>
          <p:nvSpPr>
            <p:cNvPr id="28" name="Freeform 1435">
              <a:extLst>
                <a:ext uri="{FF2B5EF4-FFF2-40B4-BE49-F238E27FC236}">
                  <a16:creationId xmlns:a16="http://schemas.microsoft.com/office/drawing/2014/main" id="{80F39EC5-6D7F-2909-6D4D-6E107D9F4CD3}"/>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BF8146"/>
              </a:solidFill>
              <a:prstDash val="solid"/>
              <a:miter/>
            </a:ln>
          </p:spPr>
          <p:txBody>
            <a:bodyPr rtlCol="0" anchor="ctr"/>
            <a:lstStyle/>
            <a:p>
              <a:endParaRPr lang="en-US"/>
            </a:p>
          </p:txBody>
        </p:sp>
        <p:sp>
          <p:nvSpPr>
            <p:cNvPr id="29" name="Freeform 1436">
              <a:extLst>
                <a:ext uri="{FF2B5EF4-FFF2-40B4-BE49-F238E27FC236}">
                  <a16:creationId xmlns:a16="http://schemas.microsoft.com/office/drawing/2014/main" id="{981281F5-2BCB-4209-30C1-CB771978860B}"/>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BF8146"/>
              </a:solidFill>
              <a:prstDash val="solid"/>
              <a:miter/>
            </a:ln>
          </p:spPr>
          <p:txBody>
            <a:bodyPr rtlCol="0" anchor="ctr"/>
            <a:lstStyle/>
            <a:p>
              <a:endParaRPr lang="en-US"/>
            </a:p>
          </p:txBody>
        </p:sp>
        <p:sp>
          <p:nvSpPr>
            <p:cNvPr id="30" name="Freeform 1437">
              <a:extLst>
                <a:ext uri="{FF2B5EF4-FFF2-40B4-BE49-F238E27FC236}">
                  <a16:creationId xmlns:a16="http://schemas.microsoft.com/office/drawing/2014/main" id="{1E4231DD-C723-B71E-68B7-39379AB55E78}"/>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BF8146"/>
              </a:solidFill>
              <a:prstDash val="solid"/>
              <a:miter/>
            </a:ln>
          </p:spPr>
          <p:txBody>
            <a:bodyPr rtlCol="0" anchor="ctr"/>
            <a:lstStyle/>
            <a:p>
              <a:endParaRPr lang="en-US"/>
            </a:p>
          </p:txBody>
        </p:sp>
        <p:sp>
          <p:nvSpPr>
            <p:cNvPr id="31" name="Freeform 1438">
              <a:extLst>
                <a:ext uri="{FF2B5EF4-FFF2-40B4-BE49-F238E27FC236}">
                  <a16:creationId xmlns:a16="http://schemas.microsoft.com/office/drawing/2014/main" id="{AF3E4EE8-1667-97D7-568D-162DB0162E69}"/>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sp>
          <p:nvSpPr>
            <p:cNvPr id="32" name="Freeform 1439">
              <a:extLst>
                <a:ext uri="{FF2B5EF4-FFF2-40B4-BE49-F238E27FC236}">
                  <a16:creationId xmlns:a16="http://schemas.microsoft.com/office/drawing/2014/main" id="{CBF46709-EC85-508B-47AE-52F31C50C67A}"/>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grpSp>
      <p:pic>
        <p:nvPicPr>
          <p:cNvPr id="7" name="Picture 6">
            <a:hlinkClick r:id="rId2"/>
            <a:extLst>
              <a:ext uri="{FF2B5EF4-FFF2-40B4-BE49-F238E27FC236}">
                <a16:creationId xmlns:a16="http://schemas.microsoft.com/office/drawing/2014/main" id="{0FF57971-5D2A-3C6A-F9D6-74573C02245E}"/>
              </a:ext>
            </a:extLst>
          </p:cNvPr>
          <p:cNvPicPr>
            <a:picLocks noChangeAspect="1"/>
          </p:cNvPicPr>
          <p:nvPr/>
        </p:nvPicPr>
        <p:blipFill>
          <a:blip r:embed="rId3"/>
          <a:srcRect/>
          <a:stretch>
            <a:fillRect/>
          </a:stretch>
        </p:blipFill>
        <p:spPr>
          <a:xfrm>
            <a:off x="1147479" y="6867713"/>
            <a:ext cx="4993105" cy="3457709"/>
          </a:xfrm>
          <a:prstGeom prst="rect">
            <a:avLst/>
          </a:prstGeom>
        </p:spPr>
      </p:pic>
      <p:sp>
        <p:nvSpPr>
          <p:cNvPr id="8" name="TextBox 7">
            <a:extLst>
              <a:ext uri="{FF2B5EF4-FFF2-40B4-BE49-F238E27FC236}">
                <a16:creationId xmlns:a16="http://schemas.microsoft.com/office/drawing/2014/main" id="{1759C371-0A36-2FF1-3AF4-756940950B20}"/>
              </a:ext>
            </a:extLst>
          </p:cNvPr>
          <p:cNvSpPr txBox="1"/>
          <p:nvPr/>
        </p:nvSpPr>
        <p:spPr>
          <a:xfrm>
            <a:off x="1147479" y="10307743"/>
            <a:ext cx="5553174" cy="307777"/>
          </a:xfrm>
          <a:prstGeom prst="rect">
            <a:avLst/>
          </a:prstGeom>
          <a:noFill/>
        </p:spPr>
        <p:txBody>
          <a:bodyPr wrap="square" rtlCol="0">
            <a:spAutoFit/>
          </a:bodyPr>
          <a:lstStyle/>
          <a:p>
            <a:r>
              <a:rPr lang="en-IE" sz="1400" dirty="0">
                <a:solidFill>
                  <a:srgbClr val="C77362"/>
                </a:solidFill>
                <a:hlinkClick r:id="rId2">
                  <a:extLst>
                    <a:ext uri="{A12FA001-AC4F-418D-AE19-62706E023703}">
                      <ahyp:hlinkClr xmlns:ahyp="http://schemas.microsoft.com/office/drawing/2018/hyperlinkcolor" val="tx"/>
                    </a:ext>
                  </a:extLst>
                </a:hlinkClick>
              </a:rPr>
              <a:t>Click to find out more. Download UPLIFT’s Best Practice Case Studies. </a:t>
            </a:r>
            <a:endParaRPr lang="en-IE" sz="1400" dirty="0">
              <a:solidFill>
                <a:srgbClr val="C77362"/>
              </a:solidFill>
            </a:endParaRPr>
          </a:p>
        </p:txBody>
      </p:sp>
    </p:spTree>
    <p:extLst>
      <p:ext uri="{BB962C8B-B14F-4D97-AF65-F5344CB8AC3E}">
        <p14:creationId xmlns:p14="http://schemas.microsoft.com/office/powerpoint/2010/main" val="140716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A9F2-A618-787A-200F-EF95301584B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7549E1-E490-CA5B-E1CA-B04EB17B16F2}"/>
              </a:ext>
            </a:extLst>
          </p:cNvPr>
          <p:cNvSpPr>
            <a:spLocks noGrp="1"/>
          </p:cNvSpPr>
          <p:nvPr>
            <p:ph type="body" sz="quarter" idx="61"/>
          </p:nvPr>
        </p:nvSpPr>
        <p:spPr>
          <a:xfrm>
            <a:off x="0" y="508717"/>
            <a:ext cx="6337946" cy="673767"/>
          </a:xfrm>
          <a:prstGeom prst="rect">
            <a:avLst/>
          </a:prstGeom>
          <a:solidFill>
            <a:srgbClr val="C77362"/>
          </a:solidFill>
        </p:spPr>
        <p:txBody>
          <a:bodyPr/>
          <a:lstStyle/>
          <a:p>
            <a:pPr>
              <a:lnSpc>
                <a:spcPct val="100000"/>
              </a:lnSpc>
            </a:pPr>
            <a:r>
              <a:rPr lang="en-US" sz="2000" b="0" dirty="0"/>
              <a:t>Key Opportunities</a:t>
            </a:r>
          </a:p>
        </p:txBody>
      </p:sp>
      <p:sp>
        <p:nvSpPr>
          <p:cNvPr id="5" name="Text Placeholder 4">
            <a:extLst>
              <a:ext uri="{FF2B5EF4-FFF2-40B4-BE49-F238E27FC236}">
                <a16:creationId xmlns:a16="http://schemas.microsoft.com/office/drawing/2014/main" id="{E853D69F-E65D-C8E8-363D-CF333E85709F}"/>
              </a:ext>
            </a:extLst>
          </p:cNvPr>
          <p:cNvSpPr>
            <a:spLocks noGrp="1"/>
          </p:cNvSpPr>
          <p:nvPr>
            <p:ph type="body" sz="quarter" idx="64"/>
          </p:nvPr>
        </p:nvSpPr>
        <p:spPr>
          <a:xfrm>
            <a:off x="741470" y="1182484"/>
            <a:ext cx="6076734" cy="7187048"/>
          </a:xfrm>
          <a:prstGeom prst="rect">
            <a:avLst/>
          </a:prstGeom>
        </p:spPr>
        <p:txBody>
          <a:bodyPr numCol="1"/>
          <a:lstStyle/>
          <a:p>
            <a:endParaRPr lang="en-IE" sz="1400" dirty="0">
              <a:solidFill>
                <a:schemeClr val="tx1">
                  <a:lumMod val="75000"/>
                  <a:lumOff val="25000"/>
                </a:schemeClr>
              </a:solidFill>
            </a:endParaRPr>
          </a:p>
          <a:p>
            <a:r>
              <a:rPr lang="en-US" sz="1800" b="1" dirty="0">
                <a:solidFill>
                  <a:srgbClr val="53705E"/>
                </a:solidFill>
              </a:rPr>
              <a:t>Opportunities</a:t>
            </a:r>
          </a:p>
          <a:p>
            <a:endParaRPr lang="en-US" sz="1400" dirty="0">
              <a:solidFill>
                <a:schemeClr val="tx1">
                  <a:lumMod val="75000"/>
                  <a:lumOff val="25000"/>
                </a:schemeClr>
              </a:solidFill>
            </a:endParaRPr>
          </a:p>
          <a:p>
            <a:r>
              <a:rPr lang="en-IE" sz="1400" dirty="0">
                <a:solidFill>
                  <a:schemeClr val="tx1">
                    <a:lumMod val="75000"/>
                    <a:lumOff val="25000"/>
                  </a:schemeClr>
                </a:solidFill>
              </a:rPr>
              <a:t>The good news is film and literary tourism naturally comes with a </a:t>
            </a:r>
            <a:r>
              <a:rPr lang="en-IE" sz="1400" b="1" dirty="0">
                <a:solidFill>
                  <a:schemeClr val="tx1">
                    <a:lumMod val="75000"/>
                    <a:lumOff val="25000"/>
                  </a:schemeClr>
                </a:solidFill>
              </a:rPr>
              <a:t>built-in emotional hook</a:t>
            </a:r>
            <a:r>
              <a:rPr lang="en-IE" sz="1400" dirty="0">
                <a:solidFill>
                  <a:schemeClr val="tx1">
                    <a:lumMod val="75000"/>
                    <a:lumOff val="25000"/>
                  </a:schemeClr>
                </a:solidFill>
              </a:rPr>
              <a:t> – the story itself. You can tap into existing fandoms and communities. </a:t>
            </a:r>
            <a:r>
              <a:rPr lang="en-IE" sz="1400" b="1" dirty="0">
                <a:solidFill>
                  <a:srgbClr val="C77362"/>
                </a:solidFill>
              </a:rPr>
              <a:t>For example, </a:t>
            </a:r>
            <a:r>
              <a:rPr lang="en-IE" sz="1400" dirty="0">
                <a:solidFill>
                  <a:schemeClr val="tx1">
                    <a:lumMod val="75000"/>
                    <a:lumOff val="25000"/>
                  </a:schemeClr>
                </a:solidFill>
              </a:rPr>
              <a:t>if your region is related to </a:t>
            </a:r>
            <a:r>
              <a:rPr lang="en-IE" sz="1400" i="1" dirty="0">
                <a:solidFill>
                  <a:schemeClr val="tx1">
                    <a:lumMod val="75000"/>
                    <a:lumOff val="25000"/>
                  </a:schemeClr>
                </a:solidFill>
              </a:rPr>
              <a:t>Harry Potter</a:t>
            </a:r>
            <a:r>
              <a:rPr lang="en-IE" sz="1400" dirty="0">
                <a:solidFill>
                  <a:schemeClr val="tx1">
                    <a:lumMod val="75000"/>
                    <a:lumOff val="25000"/>
                  </a:schemeClr>
                </a:solidFill>
              </a:rPr>
              <a:t>, there are global fan sites and local fan clubs for Harry Potter – fertile ground for partnerships or targeted ads. </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dirty="0">
                <a:solidFill>
                  <a:schemeClr val="tx1">
                    <a:lumMod val="75000"/>
                    <a:lumOff val="25000"/>
                  </a:schemeClr>
                </a:solidFill>
              </a:rPr>
              <a:t>A </a:t>
            </a:r>
            <a:r>
              <a:rPr lang="en-IE" sz="1400" b="1" dirty="0">
                <a:solidFill>
                  <a:schemeClr val="tx1">
                    <a:lumMod val="75000"/>
                    <a:lumOff val="25000"/>
                  </a:schemeClr>
                </a:solidFill>
              </a:rPr>
              <a:t>huge opportunity </a:t>
            </a:r>
            <a:r>
              <a:rPr lang="en-IE" sz="1400" dirty="0">
                <a:solidFill>
                  <a:schemeClr val="tx1">
                    <a:lumMod val="75000"/>
                    <a:lumOff val="25000"/>
                  </a:schemeClr>
                </a:solidFill>
              </a:rPr>
              <a:t>lies in </a:t>
            </a:r>
            <a:r>
              <a:rPr lang="en-IE" sz="1400" b="1" dirty="0">
                <a:solidFill>
                  <a:schemeClr val="tx1">
                    <a:lumMod val="75000"/>
                    <a:lumOff val="25000"/>
                  </a:schemeClr>
                </a:solidFill>
              </a:rPr>
              <a:t>content marketing</a:t>
            </a:r>
            <a:r>
              <a:rPr lang="en-IE" sz="1400" dirty="0">
                <a:solidFill>
                  <a:schemeClr val="tx1">
                    <a:lumMod val="75000"/>
                    <a:lumOff val="25000"/>
                  </a:schemeClr>
                </a:solidFill>
              </a:rPr>
              <a:t>: because you have an interesting narrative (not just a generic hotel or generic museum, but “the place that inspired X novel” or “where Y movie was filmed”), you can pitch stories to media or create engaging posts that fans will share. Local or niche media </a:t>
            </a:r>
            <a:r>
              <a:rPr lang="en-IE" sz="1400" i="1" dirty="0">
                <a:solidFill>
                  <a:schemeClr val="tx1">
                    <a:lumMod val="75000"/>
                    <a:lumOff val="25000"/>
                  </a:schemeClr>
                </a:solidFill>
              </a:rPr>
              <a:t>love</a:t>
            </a:r>
            <a:r>
              <a:rPr lang="en-IE" sz="1400" dirty="0">
                <a:solidFill>
                  <a:schemeClr val="tx1">
                    <a:lumMod val="75000"/>
                    <a:lumOff val="25000"/>
                  </a:schemeClr>
                </a:solidFill>
              </a:rPr>
              <a:t> these angles – e.g., a travel blog might feature “Top 5 literary pilgrimages”. </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dirty="0">
                <a:solidFill>
                  <a:schemeClr val="tx1">
                    <a:lumMod val="75000"/>
                    <a:lumOff val="25000"/>
                  </a:schemeClr>
                </a:solidFill>
              </a:rPr>
              <a:t>Another opportunity: </a:t>
            </a:r>
            <a:r>
              <a:rPr lang="en-IE" sz="1400" b="1" dirty="0">
                <a:solidFill>
                  <a:schemeClr val="tx1">
                    <a:lumMod val="75000"/>
                    <a:lumOff val="25000"/>
                  </a:schemeClr>
                </a:solidFill>
              </a:rPr>
              <a:t>branding through storytelling</a:t>
            </a:r>
            <a:r>
              <a:rPr lang="en-IE" sz="1400" dirty="0">
                <a:solidFill>
                  <a:schemeClr val="tx1">
                    <a:lumMod val="75000"/>
                    <a:lumOff val="25000"/>
                  </a:schemeClr>
                </a:solidFill>
              </a:rPr>
              <a:t>. Instead of traditional ads, you can create short narratives or behind-the-scenes looks (videos, blog articles) that draw people in. </a:t>
            </a:r>
            <a:r>
              <a:rPr lang="en-IE" sz="1400" b="1" dirty="0">
                <a:solidFill>
                  <a:srgbClr val="C77362"/>
                </a:solidFill>
              </a:rPr>
              <a:t>For instance, </a:t>
            </a:r>
            <a:r>
              <a:rPr lang="en-IE" sz="1400" dirty="0">
                <a:solidFill>
                  <a:schemeClr val="tx1">
                    <a:lumMod val="75000"/>
                    <a:lumOff val="25000"/>
                  </a:schemeClr>
                </a:solidFill>
              </a:rPr>
              <a:t>a blog post titled </a:t>
            </a:r>
            <a:r>
              <a:rPr lang="en-IE" sz="1400" i="1" dirty="0">
                <a:solidFill>
                  <a:schemeClr val="tx1">
                    <a:lumMod val="75000"/>
                    <a:lumOff val="25000"/>
                  </a:schemeClr>
                </a:solidFill>
              </a:rPr>
              <a:t>“Walk in the Footsteps of James Joyce: A Day in Our Literary Tour”</a:t>
            </a:r>
            <a:r>
              <a:rPr lang="en-IE" sz="1400" dirty="0">
                <a:solidFill>
                  <a:schemeClr val="tx1">
                    <a:lumMod val="75000"/>
                    <a:lumOff val="25000"/>
                  </a:schemeClr>
                </a:solidFill>
              </a:rPr>
              <a:t> can both educate and entice readers, subtly promoting your tour. Such content can increase your visibility with minimal cost. </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dirty="0">
                <a:solidFill>
                  <a:schemeClr val="tx1">
                    <a:lumMod val="75000"/>
                    <a:lumOff val="25000"/>
                  </a:schemeClr>
                </a:solidFill>
              </a:rPr>
              <a:t>Moreover, if you create an immersive experience, that itself can generate buzz – </a:t>
            </a:r>
            <a:r>
              <a:rPr lang="en-IE" sz="1400" b="1" dirty="0">
                <a:solidFill>
                  <a:schemeClr val="tx1">
                    <a:lumMod val="75000"/>
                    <a:lumOff val="25000"/>
                  </a:schemeClr>
                </a:solidFill>
              </a:rPr>
              <a:t>word-of-mouth</a:t>
            </a:r>
            <a:r>
              <a:rPr lang="en-IE" sz="1400" dirty="0">
                <a:solidFill>
                  <a:schemeClr val="tx1">
                    <a:lumMod val="75000"/>
                    <a:lumOff val="25000"/>
                  </a:schemeClr>
                </a:solidFill>
              </a:rPr>
              <a:t> and social media shares from visitors who had a great time. People love sharing novel experiences: </a:t>
            </a:r>
            <a:r>
              <a:rPr lang="en-IE" sz="1400" i="1" dirty="0">
                <a:solidFill>
                  <a:schemeClr val="tx1">
                    <a:lumMod val="75000"/>
                    <a:lumOff val="25000"/>
                  </a:schemeClr>
                </a:solidFill>
              </a:rPr>
              <a:t>“I just tried an AR-powered mystery trail – it was awesome!”</a:t>
            </a:r>
            <a:r>
              <a:rPr lang="en-IE" sz="1400" dirty="0">
                <a:solidFill>
                  <a:schemeClr val="tx1">
                    <a:lumMod val="75000"/>
                    <a:lumOff val="25000"/>
                  </a:schemeClr>
                </a:solidFill>
              </a:rPr>
              <a:t> This user-generated promotion is invaluable. </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dirty="0">
                <a:solidFill>
                  <a:schemeClr val="tx1">
                    <a:lumMod val="75000"/>
                    <a:lumOff val="25000"/>
                  </a:schemeClr>
                </a:solidFill>
              </a:rPr>
              <a:t>Lastly, aligning your offering with broader </a:t>
            </a:r>
            <a:r>
              <a:rPr lang="en-IE" sz="1400" b="1" dirty="0">
                <a:solidFill>
                  <a:schemeClr val="tx1">
                    <a:lumMod val="75000"/>
                    <a:lumOff val="25000"/>
                  </a:schemeClr>
                </a:solidFill>
              </a:rPr>
              <a:t>tourism goals</a:t>
            </a:r>
            <a:r>
              <a:rPr lang="en-IE" sz="1400" dirty="0">
                <a:solidFill>
                  <a:schemeClr val="tx1">
                    <a:lumMod val="75000"/>
                    <a:lumOff val="25000"/>
                  </a:schemeClr>
                </a:solidFill>
              </a:rPr>
              <a:t> (like regional initiatives) can open opportunities for support: your local tourism board might help market you if it fits their strategy, or you might join a themed route (e.g. a national literary trail network).</a:t>
            </a:r>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68E2632E-3D26-9840-AAAD-A049428910C1}"/>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8</a:t>
            </a:fld>
            <a:endParaRPr lang="en-US" dirty="0"/>
          </a:p>
        </p:txBody>
      </p:sp>
      <p:sp>
        <p:nvSpPr>
          <p:cNvPr id="2" name="Freeform 2">
            <a:extLst>
              <a:ext uri="{FF2B5EF4-FFF2-40B4-BE49-F238E27FC236}">
                <a16:creationId xmlns:a16="http://schemas.microsoft.com/office/drawing/2014/main" id="{DDAB750E-CEA6-8583-37AE-76811080F114}"/>
              </a:ext>
            </a:extLst>
          </p:cNvPr>
          <p:cNvSpPr/>
          <p:nvPr/>
        </p:nvSpPr>
        <p:spPr>
          <a:xfrm rot="10800000">
            <a:off x="80130" y="132697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171935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188CA24-ED5D-F28B-B914-C2B7E9BC89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7044" r="17044"/>
          <a:stretch>
            <a:fillRect/>
          </a:stretch>
        </p:blipFill>
        <p:spPr/>
      </p:pic>
      <p:sp>
        <p:nvSpPr>
          <p:cNvPr id="8" name="Text Placeholder 7">
            <a:extLst>
              <a:ext uri="{FF2B5EF4-FFF2-40B4-BE49-F238E27FC236}">
                <a16:creationId xmlns:a16="http://schemas.microsoft.com/office/drawing/2014/main" id="{1DA321B5-4989-B250-BA13-534992E3F6BE}"/>
              </a:ext>
            </a:extLst>
          </p:cNvPr>
          <p:cNvSpPr>
            <a:spLocks noGrp="1"/>
          </p:cNvSpPr>
          <p:nvPr>
            <p:ph type="body" sz="quarter" idx="61"/>
          </p:nvPr>
        </p:nvSpPr>
        <p:spPr>
          <a:xfrm>
            <a:off x="1612232" y="653151"/>
            <a:ext cx="4255083" cy="1308048"/>
          </a:xfrm>
          <a:solidFill>
            <a:srgbClr val="BF8146"/>
          </a:solidFill>
        </p:spPr>
        <p:txBody>
          <a:bodyPr/>
          <a:lstStyle/>
          <a:p>
            <a:endParaRPr lang="en-US" sz="3200" dirty="0"/>
          </a:p>
          <a:p>
            <a:r>
              <a:rPr lang="en-US" sz="3200" b="0" dirty="0"/>
              <a:t>Time to Explore  Immersive Opportunities</a:t>
            </a:r>
          </a:p>
          <a:p>
            <a:endParaRPr lang="en-IE" dirty="0"/>
          </a:p>
        </p:txBody>
      </p:sp>
      <p:sp>
        <p:nvSpPr>
          <p:cNvPr id="4" name="Slide Number Placeholder 3">
            <a:extLst>
              <a:ext uri="{FF2B5EF4-FFF2-40B4-BE49-F238E27FC236}">
                <a16:creationId xmlns:a16="http://schemas.microsoft.com/office/drawing/2014/main" id="{5C8FAB77-F4C9-E55C-FE10-B612DB503628}"/>
              </a:ext>
            </a:extLst>
          </p:cNvPr>
          <p:cNvSpPr>
            <a:spLocks noGrp="1"/>
          </p:cNvSpPr>
          <p:nvPr>
            <p:ph type="sldNum" sz="quarter" idx="4"/>
          </p:nvPr>
        </p:nvSpPr>
        <p:spPr/>
        <p:txBody>
          <a:bodyPr/>
          <a:lstStyle/>
          <a:p>
            <a:fld id="{48F63A3B-78C7-47BE-AE5E-E10140E04643}" type="slidenum">
              <a:rPr lang="en-US" smtClean="0"/>
              <a:pPr/>
              <a:t>9</a:t>
            </a:fld>
            <a:endParaRPr lang="en-US" dirty="0"/>
          </a:p>
        </p:txBody>
      </p:sp>
      <p:sp>
        <p:nvSpPr>
          <p:cNvPr id="50" name="Text Placeholder 49">
            <a:extLst>
              <a:ext uri="{FF2B5EF4-FFF2-40B4-BE49-F238E27FC236}">
                <a16:creationId xmlns:a16="http://schemas.microsoft.com/office/drawing/2014/main" id="{CB056A73-0C27-865B-ABC1-46C7AB5D43E4}"/>
              </a:ext>
            </a:extLst>
          </p:cNvPr>
          <p:cNvSpPr txBox="1">
            <a:spLocks noGrp="1"/>
          </p:cNvSpPr>
          <p:nvPr>
            <p:ph type="body" sz="quarter" idx="48"/>
          </p:nvPr>
        </p:nvSpPr>
        <p:spPr>
          <a:xfrm>
            <a:off x="469696" y="8040647"/>
            <a:ext cx="6620282" cy="2290948"/>
          </a:xfrm>
          <a:prstGeom prst="rect">
            <a:avLst/>
          </a:prstGeom>
          <a:noFill/>
        </p:spPr>
        <p:txBody>
          <a:bodyPr wrap="square">
            <a:spAutoFit/>
          </a:bodyPr>
          <a:lstStyle/>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helps you explore how immersive experiences can strengthen your positioning, clarify your brand, and better connect with your target audiences.</a:t>
            </a:r>
          </a:p>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Use the questions and prompts as conversation starters — for personal reflection, team discussions, or group workshops. There are no right or wrong answers. The purpose is to examine how immersive ideas could support your brand story, resonate with the audiences you want to attract, and feel authentic to your place and values.</a:t>
            </a:r>
            <a:endParaRPr lang="en-IE"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49B91A75-8D62-FEB4-A340-AC52CB0B9728}"/>
              </a:ext>
            </a:extLst>
          </p:cNvPr>
          <p:cNvSpPr/>
          <p:nvPr/>
        </p:nvSpPr>
        <p:spPr>
          <a:xfrm>
            <a:off x="1355010" y="6595424"/>
            <a:ext cx="4800600" cy="1308048"/>
          </a:xfrm>
          <a:prstGeom prst="rect">
            <a:avLst/>
          </a:prstGeom>
          <a:solidFill>
            <a:srgbClr val="75504C"/>
          </a:solidFill>
          <a:ln>
            <a:solidFill>
              <a:srgbClr val="7550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2979FA64-8F69-A2B7-7E49-4CA14E6E8D85}"/>
              </a:ext>
            </a:extLst>
          </p:cNvPr>
          <p:cNvSpPr>
            <a:spLocks noGrp="1"/>
          </p:cNvSpPr>
          <p:nvPr>
            <p:ph type="body" sz="quarter" idx="47"/>
          </p:nvPr>
        </p:nvSpPr>
        <p:spPr>
          <a:xfrm>
            <a:off x="1692359" y="6732599"/>
            <a:ext cx="4174956" cy="795499"/>
          </a:xfrm>
        </p:spPr>
        <p:txBody>
          <a:bodyPr/>
          <a:lstStyle/>
          <a:p>
            <a:r>
              <a:rPr lang="en-US" sz="3600" b="0" dirty="0">
                <a:solidFill>
                  <a:schemeClr val="bg1"/>
                </a:solidFill>
              </a:rPr>
              <a:t>Workshop Discussion Section</a:t>
            </a:r>
          </a:p>
        </p:txBody>
      </p:sp>
    </p:spTree>
    <p:extLst>
      <p:ext uri="{BB962C8B-B14F-4D97-AF65-F5344CB8AC3E}">
        <p14:creationId xmlns:p14="http://schemas.microsoft.com/office/powerpoint/2010/main" val="897454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A744-193B-E3BD-C33A-03E796CE28C7}"/>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D414134-BDB9-CFD7-2461-C74BD2C8E7A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000" r="35537"/>
          <a:stretch>
            <a:fillRect/>
          </a:stretch>
        </p:blipFill>
        <p:spPr>
          <a:xfrm>
            <a:off x="639069" y="809845"/>
            <a:ext cx="268763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3B4DFA68-3B9E-9D62-80EA-96A2BACC523A}"/>
              </a:ext>
            </a:extLst>
          </p:cNvPr>
          <p:cNvSpPr>
            <a:spLocks noGrp="1"/>
          </p:cNvSpPr>
          <p:nvPr>
            <p:ph type="body" sz="quarter" idx="64"/>
          </p:nvPr>
        </p:nvSpPr>
        <p:spPr>
          <a:xfrm>
            <a:off x="3521448" y="2809032"/>
            <a:ext cx="3544003" cy="6300622"/>
          </a:xfrm>
        </p:spPr>
        <p:txBody>
          <a:bodyPr/>
          <a:lstStyle/>
          <a:p>
            <a:pPr marL="360000" indent="-360000">
              <a:buFont typeface="+mj-lt"/>
              <a:buAutoNum type="arabicPeriod"/>
            </a:pPr>
            <a:r>
              <a:rPr lang="en-US" sz="1600" dirty="0">
                <a:solidFill>
                  <a:schemeClr val="tx1">
                    <a:lumMod val="85000"/>
                    <a:lumOff val="15000"/>
                  </a:schemeClr>
                </a:solidFill>
              </a:rPr>
              <a:t>Defining Your Story &amp; Brand</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Your Target Audience</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Setting Visitor Experience Goals</a:t>
            </a: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4"/>
            </a:pPr>
            <a:r>
              <a:rPr lang="en-US" sz="1600" dirty="0">
                <a:solidFill>
                  <a:schemeClr val="tx1">
                    <a:lumMod val="85000"/>
                    <a:lumOff val="15000"/>
                  </a:schemeClr>
                </a:solidFill>
              </a:rPr>
              <a:t>Differentiating Your Offer</a:t>
            </a:r>
          </a:p>
          <a:p>
            <a:pPr marL="342900" indent="-342900">
              <a:buFont typeface="+mj-lt"/>
              <a:buAutoNum type="arabicPeriod" startAt="4"/>
            </a:pPr>
            <a:endParaRPr lang="en-US" sz="1600" dirty="0">
              <a:solidFill>
                <a:schemeClr val="tx1">
                  <a:lumMod val="85000"/>
                  <a:lumOff val="15000"/>
                </a:schemeClr>
              </a:solidFill>
            </a:endParaRPr>
          </a:p>
          <a:p>
            <a:pPr marL="342900" indent="-342900">
              <a:buFont typeface="+mj-lt"/>
              <a:buAutoNum type="arabicPeriod" startAt="4"/>
            </a:pPr>
            <a:r>
              <a:rPr lang="en-US" sz="1600" dirty="0">
                <a:solidFill>
                  <a:schemeClr val="tx1">
                    <a:lumMod val="85000"/>
                    <a:lumOff val="15000"/>
                  </a:schemeClr>
                </a:solidFill>
              </a:rPr>
              <a:t>Community Engagement and Partnerships</a:t>
            </a:r>
          </a:p>
          <a:p>
            <a:pPr marL="342900" indent="-342900">
              <a:buFont typeface="+mj-lt"/>
              <a:buAutoNum type="arabicPeriod" startAt="4"/>
            </a:pPr>
            <a:endParaRPr lang="en-US" sz="1600" b="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1600" b="1" dirty="0">
                <a:solidFill>
                  <a:schemeClr val="tx1">
                    <a:lumMod val="85000"/>
                    <a:lumOff val="15000"/>
                  </a:schemeClr>
                </a:solidFill>
              </a:rPr>
              <a:t> </a:t>
            </a:r>
          </a:p>
          <a:p>
            <a:endParaRPr lang="en-IE" sz="1600" dirty="0"/>
          </a:p>
        </p:txBody>
      </p:sp>
      <p:sp>
        <p:nvSpPr>
          <p:cNvPr id="17" name="Slide Number Placeholder 16">
            <a:extLst>
              <a:ext uri="{FF2B5EF4-FFF2-40B4-BE49-F238E27FC236}">
                <a16:creationId xmlns:a16="http://schemas.microsoft.com/office/drawing/2014/main" id="{3024B079-CDA7-C14F-5254-EB5605AF203C}"/>
              </a:ext>
            </a:extLst>
          </p:cNvPr>
          <p:cNvSpPr>
            <a:spLocks noGrp="1"/>
          </p:cNvSpPr>
          <p:nvPr>
            <p:ph type="sldNum" sz="quarter" idx="4"/>
          </p:nvPr>
        </p:nvSpPr>
        <p:spPr/>
        <p:txBody>
          <a:bodyPr/>
          <a:lstStyle/>
          <a:p>
            <a:fld id="{48F63A3B-78C7-47BE-AE5E-E10140E04643}" type="slidenum">
              <a:rPr lang="en-US" smtClean="0"/>
              <a:pPr/>
              <a:t>10</a:t>
            </a:fld>
            <a:endParaRPr lang="en-US" dirty="0"/>
          </a:p>
        </p:txBody>
      </p:sp>
      <p:pic>
        <p:nvPicPr>
          <p:cNvPr id="63" name="Graphic 62">
            <a:extLst>
              <a:ext uri="{FF2B5EF4-FFF2-40B4-BE49-F238E27FC236}">
                <a16:creationId xmlns:a16="http://schemas.microsoft.com/office/drawing/2014/main" id="{7AC4BF57-CF1D-E71E-6D4F-B18C8BED46C5}"/>
              </a:ext>
            </a:extLst>
          </p:cNvPr>
          <p:cNvPicPr>
            <a:picLocks noChangeAspect="1"/>
          </p:cNvPicPr>
          <p:nvPr/>
        </p:nvPicPr>
        <p:blipFill>
          <a:blip r:embed="rId3">
            <a:extLst>
              <a:ext uri="{96DAC541-7B7A-43D3-8B79-37D633B846F1}">
                <asvg:svgBlip xmlns:asvg="http://schemas.microsoft.com/office/drawing/2016/SVG/main" r:embed="rId4"/>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CCA80611-090A-E63B-923F-C78F28750667}"/>
              </a:ext>
            </a:extLst>
          </p:cNvPr>
          <p:cNvSpPr>
            <a:spLocks noGrp="1"/>
          </p:cNvSpPr>
          <p:nvPr>
            <p:ph type="body" sz="quarter" idx="61"/>
          </p:nvPr>
        </p:nvSpPr>
        <p:spPr>
          <a:xfrm>
            <a:off x="639069" y="1582159"/>
            <a:ext cx="6317919" cy="671785"/>
          </a:xfrm>
          <a:solidFill>
            <a:srgbClr val="469395"/>
          </a:solidFill>
        </p:spPr>
        <p:txBody>
          <a:bodyPr/>
          <a:lstStyle/>
          <a:p>
            <a:r>
              <a:rPr lang="en-IE" sz="3200" dirty="0"/>
              <a:t>Workshop 2 </a:t>
            </a:r>
            <a:r>
              <a:rPr lang="en-IE" sz="3200" b="0" dirty="0"/>
              <a:t>Discussion Section</a:t>
            </a:r>
          </a:p>
        </p:txBody>
      </p:sp>
    </p:spTree>
    <p:extLst>
      <p:ext uri="{BB962C8B-B14F-4D97-AF65-F5344CB8AC3E}">
        <p14:creationId xmlns:p14="http://schemas.microsoft.com/office/powerpoint/2010/main" val="11066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99CEF-3D76-8D03-4577-EE3D06CC90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BDF9B-10AC-E07B-8E8E-02F76219198C}"/>
              </a:ext>
            </a:extLst>
          </p:cNvPr>
          <p:cNvSpPr/>
          <p:nvPr/>
        </p:nvSpPr>
        <p:spPr>
          <a:xfrm>
            <a:off x="356853" y="268957"/>
            <a:ext cx="6845968" cy="5232202"/>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8BA98310-67DB-6A2E-DF94-5AAB0A3EBBE0}"/>
              </a:ext>
            </a:extLst>
          </p:cNvPr>
          <p:cNvSpPr txBox="1"/>
          <p:nvPr/>
        </p:nvSpPr>
        <p:spPr>
          <a:xfrm>
            <a:off x="1543975" y="369384"/>
            <a:ext cx="5658846" cy="5232202"/>
          </a:xfrm>
          <a:prstGeom prst="rect">
            <a:avLst/>
          </a:prstGeom>
          <a:noFill/>
        </p:spPr>
        <p:txBody>
          <a:bodyPr wrap="square" rtlCol="0">
            <a:spAutoFit/>
          </a:bodyPr>
          <a:lstStyle/>
          <a:p>
            <a:r>
              <a:rPr lang="en-US" sz="2400" b="1" dirty="0">
                <a:solidFill>
                  <a:schemeClr val="tx1">
                    <a:lumMod val="75000"/>
                    <a:lumOff val="25000"/>
                  </a:schemeClr>
                </a:solidFill>
              </a:rPr>
              <a:t>Workshop Topic</a:t>
            </a:r>
          </a:p>
          <a:p>
            <a:r>
              <a:rPr lang="en-US" b="1" dirty="0">
                <a:solidFill>
                  <a:schemeClr val="tx1">
                    <a:lumMod val="75000"/>
                    <a:lumOff val="25000"/>
                  </a:schemeClr>
                </a:solidFill>
              </a:rPr>
              <a:t>Positioning, Branding, Audience Goals and Designing Immersive Storytelling</a:t>
            </a:r>
          </a:p>
          <a:p>
            <a:endParaRPr lang="en-US" sz="1600" b="1" dirty="0">
              <a:solidFill>
                <a:schemeClr val="tx1">
                  <a:lumMod val="75000"/>
                  <a:lumOff val="25000"/>
                </a:schemeClr>
              </a:solidFill>
            </a:endParaRPr>
          </a:p>
          <a:p>
            <a:r>
              <a:rPr lang="en-US" sz="1600" b="1" dirty="0">
                <a:solidFill>
                  <a:schemeClr val="tx1">
                    <a:lumMod val="75000"/>
                    <a:lumOff val="25000"/>
                  </a:schemeClr>
                </a:solidFill>
              </a:rPr>
              <a:t>Purpose of this discussion</a:t>
            </a:r>
          </a:p>
          <a:p>
            <a:r>
              <a:rPr lang="en-US" sz="1400" dirty="0"/>
              <a:t>Immersive experiences are most successful when they are clearly connected to a brand, story, or place. Before designing technology or interactive elements, tourism businesses should first understand:</a:t>
            </a:r>
          </a:p>
          <a:p>
            <a:endParaRPr lang="en-US" sz="1400" dirty="0"/>
          </a:p>
          <a:p>
            <a:r>
              <a:rPr lang="en-US" sz="1400" dirty="0"/>
              <a:t>• their identity</a:t>
            </a:r>
            <a:br>
              <a:rPr lang="en-US" sz="1400" dirty="0"/>
            </a:br>
            <a:r>
              <a:rPr lang="en-US" sz="1400" dirty="0"/>
              <a:t>• their story</a:t>
            </a:r>
            <a:br>
              <a:rPr lang="en-US" sz="1400" dirty="0"/>
            </a:br>
            <a:r>
              <a:rPr lang="en-US" sz="1400" dirty="0"/>
              <a:t>• their audience</a:t>
            </a:r>
          </a:p>
          <a:p>
            <a:endParaRPr lang="en-US" sz="1400" b="1" dirty="0">
              <a:solidFill>
                <a:schemeClr val="tx1">
                  <a:lumMod val="75000"/>
                  <a:lumOff val="25000"/>
                </a:schemeClr>
              </a:solidFill>
            </a:endParaRPr>
          </a:p>
          <a:p>
            <a:r>
              <a:rPr lang="en-US" sz="1400" dirty="0">
                <a:solidFill>
                  <a:schemeClr val="tx1">
                    <a:lumMod val="75000"/>
                    <a:lumOff val="25000"/>
                  </a:schemeClr>
                </a:solidFill>
              </a:rPr>
              <a:t>In film- and literary-inspired tourism, a clear story brand helps visitors connect emotionally and differentiates a destination.  This section explores how, even on small budgets, a strong brand needs to be supported by a consistent narrative. Having an audience focus can turn casual visitors into enthusiastic fans. Through discussions and planning, you can successfully link every immersive idea to your core brand identity and the people you want to reach – this is vital to ensure any technology or experience truly serves your brand and business goals.</a:t>
            </a:r>
            <a:endParaRPr lang="en-US" b="1" dirty="0">
              <a:solidFill>
                <a:schemeClr val="tx1">
                  <a:lumMod val="75000"/>
                  <a:lumOff val="25000"/>
                </a:schemeClr>
              </a:solidFill>
            </a:endParaRPr>
          </a:p>
          <a:p>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4FBC2EF2-C855-28C3-8294-453B57FB78A4}"/>
              </a:ext>
            </a:extLst>
          </p:cNvPr>
          <p:cNvSpPr/>
          <p:nvPr/>
        </p:nvSpPr>
        <p:spPr>
          <a:xfrm>
            <a:off x="356853" y="5462827"/>
            <a:ext cx="6845968" cy="484462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1DAB4C5-5876-9BB5-EB40-1BEC158B9303}"/>
              </a:ext>
            </a:extLst>
          </p:cNvPr>
          <p:cNvSpPr txBox="1"/>
          <p:nvPr/>
        </p:nvSpPr>
        <p:spPr>
          <a:xfrm>
            <a:off x="702602" y="5724942"/>
            <a:ext cx="6176294" cy="4308872"/>
          </a:xfrm>
          <a:prstGeom prst="rect">
            <a:avLst/>
          </a:prstGeom>
          <a:noFill/>
        </p:spPr>
        <p:txBody>
          <a:bodyPr wrap="square" rtlCol="0">
            <a:spAutoFit/>
          </a:bodyPr>
          <a:lstStyle/>
          <a:p>
            <a:r>
              <a:rPr lang="en-US" sz="2200" b="1" dirty="0">
                <a:solidFill>
                  <a:srgbClr val="C77362"/>
                </a:solidFill>
              </a:rPr>
              <a:t>Discussion Questions</a:t>
            </a:r>
          </a:p>
          <a:p>
            <a:endParaRPr lang="en-US" sz="1600" b="1" dirty="0">
              <a:solidFill>
                <a:schemeClr val="tx1">
                  <a:lumMod val="75000"/>
                  <a:lumOff val="25000"/>
                </a:schemeClr>
              </a:solidFill>
            </a:endParaRPr>
          </a:p>
          <a:p>
            <a:pPr marL="342900" indent="-342900">
              <a:buAutoNum type="arabicPeriod"/>
            </a:pPr>
            <a:r>
              <a:rPr lang="en-US" b="1" dirty="0">
                <a:solidFill>
                  <a:srgbClr val="C77362"/>
                </a:solidFill>
              </a:rPr>
              <a:t>Defining Your Story &amp; Brand</a:t>
            </a:r>
          </a:p>
          <a:p>
            <a:pPr marL="342900" indent="-342900">
              <a:buAutoNum type="arabicPeriod"/>
            </a:pPr>
            <a:endParaRPr lang="en-US" sz="1600" b="1" dirty="0">
              <a:solidFill>
                <a:srgbClr val="75504C"/>
              </a:solidFill>
            </a:endParaRPr>
          </a:p>
          <a:p>
            <a:r>
              <a:rPr lang="en-US" sz="1600" b="1" dirty="0">
                <a:solidFill>
                  <a:srgbClr val="75504C"/>
                </a:solidFill>
              </a:rPr>
              <a:t>A strong brand evokes your story’s essence. Consider what makes your story unique and how it reflects your place or business.</a:t>
            </a:r>
          </a:p>
          <a:p>
            <a:endParaRPr lang="en-US" sz="1600" b="1" dirty="0">
              <a:solidFill>
                <a:srgbClr val="75504C"/>
              </a:solidFill>
            </a:endParaRPr>
          </a:p>
          <a:p>
            <a:pPr marL="342900" indent="-342900">
              <a:buFont typeface="+mj-lt"/>
              <a:buAutoNum type="arabicPeriod"/>
            </a:pPr>
            <a:r>
              <a:rPr lang="en-US" sz="1400" dirty="0">
                <a:solidFill>
                  <a:schemeClr val="tx1">
                    <a:lumMod val="75000"/>
                    <a:lumOff val="25000"/>
                  </a:schemeClr>
                </a:solidFill>
              </a:rPr>
              <a:t>What is the </a:t>
            </a:r>
            <a:r>
              <a:rPr lang="en-US" sz="1400" b="1" dirty="0">
                <a:solidFill>
                  <a:schemeClr val="tx1">
                    <a:lumMod val="75000"/>
                    <a:lumOff val="25000"/>
                  </a:schemeClr>
                </a:solidFill>
              </a:rPr>
              <a:t>core narrative or theme </a:t>
            </a:r>
            <a:r>
              <a:rPr lang="en-US" sz="1400" dirty="0">
                <a:solidFill>
                  <a:schemeClr val="tx1">
                    <a:lumMod val="75000"/>
                    <a:lumOff val="25000"/>
                  </a:schemeClr>
                </a:solidFill>
              </a:rPr>
              <a:t>of your story? </a:t>
            </a:r>
            <a:r>
              <a:rPr lang="en-US" sz="1400" i="1" dirty="0">
                <a:solidFill>
                  <a:schemeClr val="tx1">
                    <a:lumMod val="75000"/>
                    <a:lumOff val="25000"/>
                  </a:schemeClr>
                </a:solidFill>
              </a:rPr>
              <a:t>Describe in one sentence (e.g. “a mythic battle”, “the life of a local author”).</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How does this story align with your </a:t>
            </a:r>
            <a:r>
              <a:rPr lang="en-US" sz="1400" b="1" dirty="0">
                <a:solidFill>
                  <a:schemeClr val="tx1">
                    <a:lumMod val="75000"/>
                    <a:lumOff val="25000"/>
                  </a:schemeClr>
                </a:solidFill>
              </a:rPr>
              <a:t>business identity</a:t>
            </a:r>
            <a:r>
              <a:rPr lang="en-US" sz="1400" dirty="0">
                <a:solidFill>
                  <a:schemeClr val="tx1">
                    <a:lumMod val="75000"/>
                    <a:lumOff val="25000"/>
                  </a:schemeClr>
                </a:solidFill>
              </a:rPr>
              <a:t>? </a:t>
            </a:r>
            <a:r>
              <a:rPr lang="en-US" sz="1400" i="1" dirty="0">
                <a:solidFill>
                  <a:schemeClr val="tx1">
                    <a:lumMod val="75000"/>
                    <a:lumOff val="25000"/>
                  </a:schemeClr>
                </a:solidFill>
              </a:rPr>
              <a:t>(e.g., does it fit your location’s history, local culture, identity, or mission?</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emotions or values </a:t>
            </a:r>
            <a:r>
              <a:rPr lang="en-US" sz="1400" dirty="0">
                <a:solidFill>
                  <a:schemeClr val="tx1">
                    <a:lumMod val="75000"/>
                    <a:lumOff val="25000"/>
                  </a:schemeClr>
                </a:solidFill>
              </a:rPr>
              <a:t>do you want visitors to feel? </a:t>
            </a:r>
            <a:r>
              <a:rPr lang="en-US" sz="1400" i="1" dirty="0">
                <a:solidFill>
                  <a:schemeClr val="tx1">
                    <a:lumMod val="75000"/>
                    <a:lumOff val="25000"/>
                  </a:schemeClr>
                </a:solidFill>
              </a:rPr>
              <a:t>(e.g., pride, wonder, curiosity, etc.)</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visual or symbolic elements </a:t>
            </a:r>
            <a:r>
              <a:rPr lang="en-US" sz="1400" dirty="0">
                <a:solidFill>
                  <a:schemeClr val="tx1">
                    <a:lumMod val="75000"/>
                    <a:lumOff val="25000"/>
                  </a:schemeClr>
                </a:solidFill>
              </a:rPr>
              <a:t>represent your brand</a:t>
            </a:r>
            <a:r>
              <a:rPr lang="en-US" sz="1400" i="1" dirty="0">
                <a:solidFill>
                  <a:schemeClr val="tx1">
                    <a:lumMod val="75000"/>
                    <a:lumOff val="25000"/>
                  </a:schemeClr>
                </a:solidFill>
              </a:rPr>
              <a:t>? (e.g., icons, </a:t>
            </a:r>
            <a:r>
              <a:rPr lang="en-US" sz="1400" i="1" dirty="0" err="1">
                <a:solidFill>
                  <a:schemeClr val="tx1">
                    <a:lumMod val="75000"/>
                    <a:lumOff val="25000"/>
                  </a:schemeClr>
                </a:solidFill>
              </a:rPr>
              <a:t>colours</a:t>
            </a:r>
            <a:r>
              <a:rPr lang="en-US" sz="1400" i="1" dirty="0">
                <a:solidFill>
                  <a:schemeClr val="tx1">
                    <a:lumMod val="75000"/>
                    <a:lumOff val="25000"/>
                  </a:schemeClr>
                </a:solidFill>
              </a:rPr>
              <a:t>, mascots (quills, lamps, books, swords, clothing) from the story.)</a:t>
            </a:r>
            <a:endParaRPr lang="en-IE" sz="1400" i="1"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650F5CE7-4238-CA44-97D8-E3A212F36B69}"/>
              </a:ext>
            </a:extLst>
          </p:cNvPr>
          <p:cNvGrpSpPr/>
          <p:nvPr/>
        </p:nvGrpSpPr>
        <p:grpSpPr>
          <a:xfrm>
            <a:off x="519106"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25EE4CAE-C599-14B1-9EF0-74126197EEB2}"/>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76F77DA3-B552-C90A-9F55-61B31C465821}"/>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05A14519-F13D-A505-67EB-9B0175BFA7D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5E9D5AA7-BB0D-28B1-5C33-3487B32C888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79006135-CB08-ACF2-8E06-E4B53B2D01C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85B7FDB6-A389-A482-DF29-1234A119A552}"/>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1FC9DFFD-B7F8-CC02-3BF7-B05F79D380BD}"/>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A26EB988-182B-906F-87F7-E8B5D5311B9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A70CE85-0B2F-DF64-CA75-0177C1881C1F}"/>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A1D56DBC-3A78-3428-44CE-6BDDBD0CC8F4}"/>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B6AF40B6-C3ED-8BFF-C9E1-FBA38BABEBA5}"/>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932D67A3-F700-650D-26D4-3368A1E4E22F}"/>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27DB12FB-E8D9-14A6-8C16-1E2DD54A489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2CAA1A91-1744-FB5E-4A64-F7B5BC6928E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A9803EF-39F4-0556-E376-B2B9A8BDF799}"/>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04446539-BE5C-9F50-B895-C1A849EF6FAC}"/>
              </a:ext>
            </a:extLst>
          </p:cNvPr>
          <p:cNvGrpSpPr/>
          <p:nvPr/>
        </p:nvGrpSpPr>
        <p:grpSpPr>
          <a:xfrm>
            <a:off x="5596444" y="5201931"/>
            <a:ext cx="1754197" cy="1909709"/>
            <a:chOff x="820758" y="1137919"/>
            <a:chExt cx="1015997" cy="1873498"/>
          </a:xfrm>
          <a:solidFill>
            <a:srgbClr val="EE4F27"/>
          </a:solidFill>
        </p:grpSpPr>
        <p:sp>
          <p:nvSpPr>
            <p:cNvPr id="8" name="Oval 7">
              <a:extLst>
                <a:ext uri="{FF2B5EF4-FFF2-40B4-BE49-F238E27FC236}">
                  <a16:creationId xmlns:a16="http://schemas.microsoft.com/office/drawing/2014/main" id="{3BA77EA2-6893-62CB-C6CB-EA70F0E0CDDD}"/>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A49494AA-D4E2-C1BC-6106-10CEB025CD27}"/>
                </a:ext>
              </a:extLst>
            </p:cNvPr>
            <p:cNvSpPr txBox="1"/>
            <p:nvPr/>
          </p:nvSpPr>
          <p:spPr>
            <a:xfrm>
              <a:off x="820758" y="1316756"/>
              <a:ext cx="1015997" cy="169466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Q1</a:t>
              </a:r>
            </a:p>
          </p:txBody>
        </p:sp>
      </p:grpSp>
    </p:spTree>
    <p:extLst>
      <p:ext uri="{BB962C8B-B14F-4D97-AF65-F5344CB8AC3E}">
        <p14:creationId xmlns:p14="http://schemas.microsoft.com/office/powerpoint/2010/main" val="2011803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3B350-45E4-90BC-D259-E51044684FB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3F5AAEFA-9CC8-8E04-D234-ED87D7DDD042}"/>
              </a:ext>
            </a:extLst>
          </p:cNvPr>
          <p:cNvSpPr/>
          <p:nvPr/>
        </p:nvSpPr>
        <p:spPr>
          <a:xfrm>
            <a:off x="356853" y="405666"/>
            <a:ext cx="6845968" cy="2628479"/>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BAE0C728-29C0-5FFD-C61B-89B672938527}"/>
              </a:ext>
            </a:extLst>
          </p:cNvPr>
          <p:cNvSpPr txBox="1"/>
          <p:nvPr/>
        </p:nvSpPr>
        <p:spPr>
          <a:xfrm>
            <a:off x="1668162" y="478013"/>
            <a:ext cx="5310425" cy="2123658"/>
          </a:xfrm>
          <a:prstGeom prst="rect">
            <a:avLst/>
          </a:prstGeom>
          <a:noFill/>
        </p:spPr>
        <p:txBody>
          <a:bodyPr wrap="square" rtlCol="0">
            <a:spAutoFit/>
          </a:bodyPr>
          <a:lstStyle/>
          <a:p>
            <a:endParaRPr lang="en-US" b="1" dirty="0">
              <a:solidFill>
                <a:srgbClr val="DFDECB"/>
              </a:solidFill>
            </a:endParaRPr>
          </a:p>
          <a:p>
            <a:r>
              <a:rPr lang="en-US" b="1" dirty="0">
                <a:solidFill>
                  <a:srgbClr val="DFDECB"/>
                </a:solidFill>
              </a:rPr>
              <a:t>5. Immersive Digital Technology Considerations</a:t>
            </a:r>
          </a:p>
          <a:p>
            <a:endParaRPr lang="en-US" sz="1600" dirty="0">
              <a:solidFill>
                <a:srgbClr val="DFDECB"/>
              </a:solidFill>
            </a:endParaRPr>
          </a:p>
          <a:p>
            <a:r>
              <a:rPr lang="en-US" sz="1600" b="1" dirty="0">
                <a:solidFill>
                  <a:srgbClr val="DFDECB"/>
                </a:solidFill>
              </a:rPr>
              <a:t>What digital layer could amplify your brand? </a:t>
            </a:r>
          </a:p>
          <a:p>
            <a:endParaRPr lang="en-US" sz="1600" dirty="0">
              <a:solidFill>
                <a:srgbClr val="DFDECB"/>
              </a:solidFill>
            </a:endParaRPr>
          </a:p>
          <a:p>
            <a:r>
              <a:rPr lang="en-US" sz="1600" dirty="0">
                <a:solidFill>
                  <a:srgbClr val="DFDECB"/>
                </a:solidFill>
              </a:rPr>
              <a:t>For instance, could an AR filter overlay your logo or characters onto visitor photos, or might a narrative audio clip triggered at a key landmark reinforce the theme?</a:t>
            </a:r>
            <a:endParaRPr lang="en-IE" dirty="0">
              <a:solidFill>
                <a:srgbClr val="DFDECB"/>
              </a:solidFill>
            </a:endParaRPr>
          </a:p>
        </p:txBody>
      </p:sp>
      <p:grpSp>
        <p:nvGrpSpPr>
          <p:cNvPr id="22" name="Graphic 2">
            <a:extLst>
              <a:ext uri="{FF2B5EF4-FFF2-40B4-BE49-F238E27FC236}">
                <a16:creationId xmlns:a16="http://schemas.microsoft.com/office/drawing/2014/main" id="{3A706DD2-39D4-D325-8D2A-4D8B4BE6DEA9}"/>
              </a:ext>
            </a:extLst>
          </p:cNvPr>
          <p:cNvGrpSpPr/>
          <p:nvPr/>
        </p:nvGrpSpPr>
        <p:grpSpPr>
          <a:xfrm>
            <a:off x="581087" y="685084"/>
            <a:ext cx="862842" cy="1010542"/>
            <a:chOff x="-2478450" y="6659762"/>
            <a:chExt cx="1055890" cy="1330292"/>
          </a:xfrm>
          <a:solidFill>
            <a:srgbClr val="DFDECB"/>
          </a:solidFill>
        </p:grpSpPr>
        <p:grpSp>
          <p:nvGrpSpPr>
            <p:cNvPr id="23" name="Graphic 2">
              <a:extLst>
                <a:ext uri="{FF2B5EF4-FFF2-40B4-BE49-F238E27FC236}">
                  <a16:creationId xmlns:a16="http://schemas.microsoft.com/office/drawing/2014/main" id="{CE78FEC5-6FF9-9A16-1882-B548AFA72F1B}"/>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212B2944-50DA-B4CB-47DA-A8455D114E8A}"/>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C6203E64-728B-CEB0-5903-91D51C915298}"/>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B7F33A1D-F8F8-8D4E-F02B-92647E82924F}"/>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5176D409-380F-583F-17FC-FA59D4A8E4BB}"/>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76F2A857-8951-D679-95A2-A10C98AA15F1}"/>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1A9FFA4F-E6B6-BA6C-B840-D9C095BDEEB8}"/>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51D7C304-7FFC-112D-21A7-128B4083A3AC}"/>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99697873-D136-717E-431C-D3736DDE3D46}"/>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E33AEF48-497E-7688-B68E-46DC7C157C30}"/>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pic>
        <p:nvPicPr>
          <p:cNvPr id="5" name="Picture 4">
            <a:hlinkClick r:id="rId2"/>
            <a:extLst>
              <a:ext uri="{FF2B5EF4-FFF2-40B4-BE49-F238E27FC236}">
                <a16:creationId xmlns:a16="http://schemas.microsoft.com/office/drawing/2014/main" id="{FD8E6BB5-790E-6D9E-1274-65D280323BA0}"/>
              </a:ext>
            </a:extLst>
          </p:cNvPr>
          <p:cNvPicPr>
            <a:picLocks noChangeAspect="1"/>
          </p:cNvPicPr>
          <p:nvPr/>
        </p:nvPicPr>
        <p:blipFill>
          <a:blip r:embed="rId3"/>
          <a:stretch>
            <a:fillRect/>
          </a:stretch>
        </p:blipFill>
        <p:spPr>
          <a:xfrm>
            <a:off x="335189" y="3992294"/>
            <a:ext cx="5331320" cy="4334555"/>
          </a:xfrm>
          <a:prstGeom prst="rect">
            <a:avLst/>
          </a:prstGeom>
        </p:spPr>
      </p:pic>
      <p:sp>
        <p:nvSpPr>
          <p:cNvPr id="6" name="TextBox 5">
            <a:extLst>
              <a:ext uri="{FF2B5EF4-FFF2-40B4-BE49-F238E27FC236}">
                <a16:creationId xmlns:a16="http://schemas.microsoft.com/office/drawing/2014/main" id="{F71B767E-714A-4025-BDFB-1E48676725AF}"/>
              </a:ext>
            </a:extLst>
          </p:cNvPr>
          <p:cNvSpPr txBox="1"/>
          <p:nvPr/>
        </p:nvSpPr>
        <p:spPr>
          <a:xfrm>
            <a:off x="335189" y="8326849"/>
            <a:ext cx="6110658" cy="2123658"/>
          </a:xfrm>
          <a:prstGeom prst="rect">
            <a:avLst/>
          </a:prstGeom>
          <a:noFill/>
        </p:spPr>
        <p:txBody>
          <a:bodyPr wrap="square" rtlCol="0">
            <a:spAutoFit/>
          </a:bodyPr>
          <a:lstStyle/>
          <a:p>
            <a:r>
              <a:rPr lang="en-US" sz="2000" b="1" dirty="0">
                <a:solidFill>
                  <a:srgbClr val="53705E"/>
                </a:solidFill>
              </a:rPr>
              <a:t>Innovative Approaches to Tourism </a:t>
            </a:r>
          </a:p>
          <a:p>
            <a:r>
              <a:rPr lang="en-US" sz="1600" dirty="0"/>
              <a:t>Through UPLIFT, Grossmann Festival is becoming a laboratory for testing the latest tourism models, exploring how immersive technologies impact visitor engagement. Virtual guides, AR exhibitions, and interactive film workshops elevate the festival to a new digital dimension. As a case study in the UPLIFT project, Grossmann Festival proves that technology can enhance cultural heritage, making it more accessible and interactive for audiences worldwide!</a:t>
            </a:r>
            <a:endParaRPr lang="en-IE" sz="1600" dirty="0"/>
          </a:p>
        </p:txBody>
      </p:sp>
      <p:sp>
        <p:nvSpPr>
          <p:cNvPr id="14" name="Freeform 31">
            <a:hlinkClick r:id="rId2"/>
            <a:extLst>
              <a:ext uri="{FF2B5EF4-FFF2-40B4-BE49-F238E27FC236}">
                <a16:creationId xmlns:a16="http://schemas.microsoft.com/office/drawing/2014/main" id="{952FB9EE-D575-EF72-34B7-F11B50C9CE5A}"/>
              </a:ext>
            </a:extLst>
          </p:cNvPr>
          <p:cNvSpPr/>
          <p:nvPr/>
        </p:nvSpPr>
        <p:spPr>
          <a:xfrm>
            <a:off x="4789804" y="2759057"/>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53705E"/>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spTree>
    <p:extLst>
      <p:ext uri="{BB962C8B-B14F-4D97-AF65-F5344CB8AC3E}">
        <p14:creationId xmlns:p14="http://schemas.microsoft.com/office/powerpoint/2010/main" val="4003391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068C-56B3-D39B-DB2E-E8248C7075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2E069C-FECE-2CB8-4053-839411C999A1}"/>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6A5A3C8-D29A-053C-750B-73C3DB5C5F17}"/>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777FA640-A0FB-CC64-BA84-BCFA5C2BF47A}"/>
              </a:ext>
            </a:extLst>
          </p:cNvPr>
          <p:cNvSpPr/>
          <p:nvPr/>
        </p:nvSpPr>
        <p:spPr>
          <a:xfrm>
            <a:off x="356853" y="2328745"/>
            <a:ext cx="6845968" cy="7300164"/>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09536564-CE2C-ABF1-78DD-C3E1ADC3849B}"/>
              </a:ext>
            </a:extLst>
          </p:cNvPr>
          <p:cNvSpPr txBox="1"/>
          <p:nvPr/>
        </p:nvSpPr>
        <p:spPr>
          <a:xfrm>
            <a:off x="691690" y="2545784"/>
            <a:ext cx="6176294" cy="6801862"/>
          </a:xfrm>
          <a:prstGeom prst="rect">
            <a:avLst/>
          </a:prstGeom>
          <a:noFill/>
        </p:spPr>
        <p:txBody>
          <a:bodyPr wrap="square" rtlCol="0">
            <a:spAutoFit/>
          </a:bodyPr>
          <a:lstStyle/>
          <a:p>
            <a:pPr marL="342900" indent="-342900">
              <a:buAutoNum type="arabicPeriod"/>
            </a:pPr>
            <a:r>
              <a:rPr lang="en-US" b="1" dirty="0">
                <a:solidFill>
                  <a:srgbClr val="53705E"/>
                </a:solidFill>
              </a:rPr>
              <a:t>Defining Your </a:t>
            </a:r>
            <a:r>
              <a:rPr lang="en-US" i="1" dirty="0">
                <a:solidFill>
                  <a:srgbClr val="53705E"/>
                </a:solidFill>
              </a:rPr>
              <a:t>Story &amp; Brand</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b="1" dirty="0">
              <a:solidFill>
                <a:schemeClr val="tx1">
                  <a:lumMod val="75000"/>
                  <a:lumOff val="25000"/>
                </a:schemeClr>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5:</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p>
          <a:p>
            <a:pPr marL="342900" indent="-342900">
              <a:buAutoNum type="arabicPeriod"/>
            </a:pPr>
            <a:endParaRPr lang="en-US" b="1" dirty="0">
              <a:solidFill>
                <a:srgbClr val="C77362"/>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6A3B8703-C88B-C2BD-1B23-BFCEFC4872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32278123-45C5-9CC7-2E79-1C323CE6DDFA}"/>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2898669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9EEF-228C-FDB1-A0FE-DBB8DC60C14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C4ADBC6-2CE3-83D4-BE85-52A4D0C39816}"/>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C5AEAFC-A389-43FA-3920-1DEE70D1084C}"/>
              </a:ext>
            </a:extLst>
          </p:cNvPr>
          <p:cNvSpPr txBox="1"/>
          <p:nvPr/>
        </p:nvSpPr>
        <p:spPr>
          <a:xfrm>
            <a:off x="691690" y="2545784"/>
            <a:ext cx="6176294" cy="5663089"/>
          </a:xfrm>
          <a:prstGeom prst="rect">
            <a:avLst/>
          </a:prstGeom>
          <a:noFill/>
        </p:spPr>
        <p:txBody>
          <a:bodyPr wrap="square" rtlCol="0">
            <a:spAutoFit/>
          </a:bodyPr>
          <a:lstStyle/>
          <a:p>
            <a:pPr marL="342900" indent="-342900">
              <a:buAutoNum type="arabicPeriod"/>
            </a:pPr>
            <a:r>
              <a:rPr lang="en-US" b="1" dirty="0">
                <a:solidFill>
                  <a:srgbClr val="53705E"/>
                </a:solidFill>
              </a:rPr>
              <a:t>Defining Your </a:t>
            </a:r>
            <a:r>
              <a:rPr lang="en-US" i="1" dirty="0">
                <a:solidFill>
                  <a:srgbClr val="53705E"/>
                </a:solidFill>
              </a:rPr>
              <a:t>Story &amp; Brand</a:t>
            </a:r>
          </a:p>
          <a:p>
            <a:pPr marL="342900" indent="-342900">
              <a:buAutoNum type="arabicPeriod"/>
            </a:pPr>
            <a:endParaRPr lang="en-US" b="1" dirty="0">
              <a:solidFill>
                <a:srgbClr val="C77362"/>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CA452DEB-A6CD-4833-4D03-4CF6D7E5491B}"/>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A76D5B2E-BAD6-FF63-6562-330A61DCB980}"/>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D2A2BCFE-CF74-11F5-D177-348EB3A90F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76760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CF85-E6B7-6258-265A-942C448A6DE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A072192-A58F-45D6-3305-C53986D45E46}"/>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10" name="Rectangle 9">
            <a:extLst>
              <a:ext uri="{FF2B5EF4-FFF2-40B4-BE49-F238E27FC236}">
                <a16:creationId xmlns:a16="http://schemas.microsoft.com/office/drawing/2014/main" id="{163791AB-5959-F31A-9C89-CFB201D40292}"/>
              </a:ext>
            </a:extLst>
          </p:cNvPr>
          <p:cNvSpPr/>
          <p:nvPr/>
        </p:nvSpPr>
        <p:spPr>
          <a:xfrm>
            <a:off x="356853" y="246525"/>
            <a:ext cx="6845968" cy="6019122"/>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DBFF6757-8182-088B-408D-9B7983A87650}"/>
              </a:ext>
            </a:extLst>
          </p:cNvPr>
          <p:cNvSpPr txBox="1"/>
          <p:nvPr/>
        </p:nvSpPr>
        <p:spPr>
          <a:xfrm>
            <a:off x="705769" y="403383"/>
            <a:ext cx="6176294" cy="5416868"/>
          </a:xfrm>
          <a:prstGeom prst="rect">
            <a:avLst/>
          </a:prstGeom>
          <a:noFill/>
        </p:spPr>
        <p:txBody>
          <a:bodyPr wrap="square" rtlCol="0">
            <a:spAutoFit/>
          </a:bodyPr>
          <a:lstStyle/>
          <a:p>
            <a:pPr marL="342900" indent="-342900">
              <a:buFont typeface="+mj-lt"/>
              <a:buAutoNum type="arabicPeriod" startAt="2"/>
            </a:pPr>
            <a:r>
              <a:rPr lang="en-US" b="1" dirty="0">
                <a:solidFill>
                  <a:srgbClr val="C77362"/>
                </a:solidFill>
              </a:rPr>
              <a:t>Understanding Your Audience</a:t>
            </a:r>
          </a:p>
          <a:p>
            <a:endParaRPr lang="en-US" sz="1600" b="1" dirty="0">
              <a:solidFill>
                <a:srgbClr val="75504C"/>
              </a:solidFill>
              <a:highlight>
                <a:srgbClr val="FFFF00"/>
              </a:highlight>
            </a:endParaRPr>
          </a:p>
          <a:p>
            <a:r>
              <a:rPr lang="en-US" sz="1600" b="1" dirty="0">
                <a:solidFill>
                  <a:srgbClr val="75504C"/>
                </a:solidFill>
              </a:rPr>
              <a:t>Different visitors seek different experiences. Pinpoint who will care most about your story.</a:t>
            </a:r>
          </a:p>
          <a:p>
            <a:endParaRPr lang="en-US" sz="1400" dirty="0">
              <a:solidFill>
                <a:schemeClr val="tx1">
                  <a:lumMod val="75000"/>
                  <a:lumOff val="25000"/>
                </a:schemeClr>
              </a:solidFill>
            </a:endParaRPr>
          </a:p>
          <a:p>
            <a:r>
              <a:rPr lang="en-US" sz="1400" dirty="0">
                <a:solidFill>
                  <a:schemeClr val="tx1">
                    <a:lumMod val="75000"/>
                    <a:lumOff val="25000"/>
                  </a:schemeClr>
                </a:solidFill>
              </a:rPr>
              <a:t>Different audiences look for different experiences:</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chemeClr val="tx1">
                    <a:lumMod val="75000"/>
                    <a:lumOff val="25000"/>
                  </a:schemeClr>
                </a:solidFill>
              </a:rPr>
              <a:t>Film Fans </a:t>
            </a:r>
            <a:r>
              <a:rPr lang="en-US" sz="1400" dirty="0">
                <a:solidFill>
                  <a:schemeClr val="tx1">
                    <a:lumMod val="75000"/>
                    <a:lumOff val="25000"/>
                  </a:schemeClr>
                </a:solidFill>
              </a:rPr>
              <a:t>- Want </a:t>
            </a:r>
            <a:r>
              <a:rPr lang="en-US" sz="1400" dirty="0" err="1">
                <a:solidFill>
                  <a:schemeClr val="tx1">
                    <a:lumMod val="75000"/>
                    <a:lumOff val="25000"/>
                  </a:schemeClr>
                </a:solidFill>
              </a:rPr>
              <a:t>recognisable</a:t>
            </a:r>
            <a:r>
              <a:rPr lang="en-US" sz="1400" dirty="0">
                <a:solidFill>
                  <a:schemeClr val="tx1">
                    <a:lumMod val="75000"/>
                    <a:lumOff val="25000"/>
                  </a:schemeClr>
                </a:solidFill>
              </a:rPr>
              <a:t> locations and behind-the-scenes stories.</a:t>
            </a:r>
          </a:p>
          <a:p>
            <a:pPr marL="285750" indent="-285750">
              <a:buFont typeface="Wingdings" panose="05000000000000000000" pitchFamily="2" charset="2"/>
              <a:buChar char="v"/>
            </a:pPr>
            <a:r>
              <a:rPr lang="en-US" sz="1400" b="1" dirty="0">
                <a:solidFill>
                  <a:schemeClr val="tx1">
                    <a:lumMod val="75000"/>
                    <a:lumOff val="25000"/>
                  </a:schemeClr>
                </a:solidFill>
              </a:rPr>
              <a:t>Cultural Tourists </a:t>
            </a:r>
            <a:r>
              <a:rPr lang="en-US" sz="1400" dirty="0">
                <a:solidFill>
                  <a:schemeClr val="tx1">
                    <a:lumMod val="75000"/>
                    <a:lumOff val="25000"/>
                  </a:schemeClr>
                </a:solidFill>
              </a:rPr>
              <a:t>- Want deeper interpretation and historical context.</a:t>
            </a:r>
          </a:p>
          <a:p>
            <a:pPr marL="285750" indent="-285750">
              <a:buFont typeface="Wingdings" panose="05000000000000000000" pitchFamily="2" charset="2"/>
              <a:buChar char="v"/>
            </a:pPr>
            <a:r>
              <a:rPr lang="en-US" sz="1400" b="1" dirty="0">
                <a:solidFill>
                  <a:schemeClr val="tx1">
                    <a:lumMod val="75000"/>
                    <a:lumOff val="25000"/>
                  </a:schemeClr>
                </a:solidFill>
              </a:rPr>
              <a:t>Families - </a:t>
            </a:r>
            <a:r>
              <a:rPr lang="en-US" sz="1400" dirty="0">
                <a:solidFill>
                  <a:schemeClr val="tx1">
                    <a:lumMod val="75000"/>
                    <a:lumOff val="25000"/>
                  </a:schemeClr>
                </a:solidFill>
              </a:rPr>
              <a:t>Enjoy</a:t>
            </a:r>
            <a:r>
              <a:rPr lang="en-US" sz="1400" b="1" dirty="0">
                <a:solidFill>
                  <a:schemeClr val="tx1">
                    <a:lumMod val="75000"/>
                    <a:lumOff val="25000"/>
                  </a:schemeClr>
                </a:solidFill>
              </a:rPr>
              <a:t> </a:t>
            </a:r>
            <a:r>
              <a:rPr lang="en-US" sz="1400" dirty="0">
                <a:solidFill>
                  <a:schemeClr val="tx1">
                    <a:lumMod val="75000"/>
                    <a:lumOff val="25000"/>
                  </a:schemeClr>
                </a:solidFill>
              </a:rPr>
              <a:t>interactive and playful elements.</a:t>
            </a:r>
          </a:p>
          <a:p>
            <a:pPr marL="285750" indent="-285750">
              <a:buFont typeface="Wingdings" panose="05000000000000000000" pitchFamily="2" charset="2"/>
              <a:buChar char="v"/>
            </a:pPr>
            <a:r>
              <a:rPr lang="en-US" sz="1400" b="1" dirty="0">
                <a:solidFill>
                  <a:schemeClr val="tx1">
                    <a:lumMod val="75000"/>
                    <a:lumOff val="25000"/>
                  </a:schemeClr>
                </a:solidFill>
              </a:rPr>
              <a:t>Literature Enthusiasts </a:t>
            </a:r>
            <a:r>
              <a:rPr lang="en-US" sz="1400" dirty="0">
                <a:solidFill>
                  <a:schemeClr val="tx1">
                    <a:lumMod val="75000"/>
                    <a:lumOff val="25000"/>
                  </a:schemeClr>
                </a:solidFill>
              </a:rPr>
              <a:t>- Value quotes, readings and narrative atmosphere.</a:t>
            </a:r>
          </a:p>
          <a:p>
            <a:endParaRPr lang="en-US" sz="1400" i="1"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Who are your </a:t>
            </a:r>
            <a:r>
              <a:rPr lang="en-US" sz="1400" b="1" dirty="0">
                <a:solidFill>
                  <a:schemeClr val="tx1">
                    <a:lumMod val="75000"/>
                    <a:lumOff val="25000"/>
                  </a:schemeClr>
                </a:solidFill>
              </a:rPr>
              <a:t>ideal visitors </a:t>
            </a:r>
            <a:r>
              <a:rPr lang="en-US" sz="1400" dirty="0">
                <a:solidFill>
                  <a:schemeClr val="tx1">
                    <a:lumMod val="75000"/>
                    <a:lumOff val="25000"/>
                  </a:schemeClr>
                </a:solidFill>
              </a:rPr>
              <a:t>or “story fans”? </a:t>
            </a:r>
            <a:r>
              <a:rPr lang="en-US" sz="1400" i="1" dirty="0">
                <a:solidFill>
                  <a:schemeClr val="tx1">
                    <a:lumMod val="75000"/>
                    <a:lumOff val="25000"/>
                  </a:schemeClr>
                </a:solidFill>
              </a:rPr>
              <a:t>e.g., families, film students, tech curious tourists, historians, book clubs, film buffs, local schools?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Where do these people typically </a:t>
            </a:r>
            <a:r>
              <a:rPr lang="en-US" sz="1400" b="1" dirty="0">
                <a:solidFill>
                  <a:schemeClr val="tx1">
                    <a:lumMod val="75000"/>
                    <a:lumOff val="25000"/>
                  </a:schemeClr>
                </a:solidFill>
              </a:rPr>
              <a:t>learn about new attractions</a:t>
            </a:r>
            <a:r>
              <a:rPr lang="en-US" sz="1400" dirty="0">
                <a:solidFill>
                  <a:schemeClr val="tx1">
                    <a:lumMod val="75000"/>
                    <a:lumOff val="25000"/>
                  </a:schemeClr>
                </a:solidFill>
              </a:rPr>
              <a:t>? </a:t>
            </a:r>
            <a:r>
              <a:rPr lang="en-US" sz="1400" i="1" dirty="0">
                <a:solidFill>
                  <a:schemeClr val="tx1">
                    <a:lumMod val="75000"/>
                    <a:lumOff val="25000"/>
                  </a:schemeClr>
                </a:solidFill>
              </a:rPr>
              <a:t>(e.g., social media, travel blogs, local tourism offices, fan clubs, local festival)</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motivates</a:t>
            </a:r>
            <a:r>
              <a:rPr lang="en-US" sz="1400" dirty="0">
                <a:solidFill>
                  <a:schemeClr val="tx1">
                    <a:lumMod val="75000"/>
                    <a:lumOff val="25000"/>
                  </a:schemeClr>
                </a:solidFill>
              </a:rPr>
              <a:t> them to travel? </a:t>
            </a:r>
            <a:r>
              <a:rPr lang="en-US" sz="1400" i="1" dirty="0">
                <a:solidFill>
                  <a:schemeClr val="tx1">
                    <a:lumMod val="75000"/>
                    <a:lumOff val="25000"/>
                  </a:schemeClr>
                </a:solidFill>
              </a:rPr>
              <a:t>(e.g., seeking film location adventures, cultural or author insights, witnessing what the author describes in his book, educational trips on literature, and social media photo ops.)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How can you </a:t>
            </a:r>
            <a:r>
              <a:rPr lang="en-US" sz="1400" b="1" dirty="0">
                <a:solidFill>
                  <a:schemeClr val="tx1">
                    <a:lumMod val="75000"/>
                    <a:lumOff val="25000"/>
                  </a:schemeClr>
                </a:solidFill>
              </a:rPr>
              <a:t>reach broader audiences</a:t>
            </a:r>
            <a:r>
              <a:rPr lang="en-US" sz="1400" dirty="0">
                <a:solidFill>
                  <a:schemeClr val="tx1">
                    <a:lumMod val="75000"/>
                    <a:lumOff val="25000"/>
                  </a:schemeClr>
                </a:solidFill>
              </a:rPr>
              <a:t>? </a:t>
            </a:r>
            <a:r>
              <a:rPr lang="en-US" sz="1400" i="1" dirty="0">
                <a:solidFill>
                  <a:schemeClr val="tx1">
                    <a:lumMod val="75000"/>
                    <a:lumOff val="25000"/>
                  </a:schemeClr>
                </a:solidFill>
              </a:rPr>
              <a:t>(e.g. arranging school trips, engaging influencers, or partnering with travel agencies.)</a:t>
            </a:r>
            <a:endParaRPr lang="en-IE" i="1" dirty="0">
              <a:solidFill>
                <a:schemeClr val="tx1">
                  <a:lumMod val="75000"/>
                  <a:lumOff val="25000"/>
                </a:schemeClr>
              </a:solidFill>
            </a:endParaRPr>
          </a:p>
        </p:txBody>
      </p:sp>
      <p:sp>
        <p:nvSpPr>
          <p:cNvPr id="8" name="Rectangle 7">
            <a:extLst>
              <a:ext uri="{FF2B5EF4-FFF2-40B4-BE49-F238E27FC236}">
                <a16:creationId xmlns:a16="http://schemas.microsoft.com/office/drawing/2014/main" id="{8CB03089-B79C-2F96-10A8-139C1034B5BE}"/>
              </a:ext>
            </a:extLst>
          </p:cNvPr>
          <p:cNvSpPr/>
          <p:nvPr/>
        </p:nvSpPr>
        <p:spPr>
          <a:xfrm>
            <a:off x="356853" y="6265647"/>
            <a:ext cx="6845968" cy="3541031"/>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9" name="TextBox 8">
            <a:extLst>
              <a:ext uri="{FF2B5EF4-FFF2-40B4-BE49-F238E27FC236}">
                <a16:creationId xmlns:a16="http://schemas.microsoft.com/office/drawing/2014/main" id="{AB5FC1BD-61D2-8359-CE15-FB0FA13F40E2}"/>
              </a:ext>
            </a:extLst>
          </p:cNvPr>
          <p:cNvSpPr txBox="1"/>
          <p:nvPr/>
        </p:nvSpPr>
        <p:spPr>
          <a:xfrm>
            <a:off x="1668163" y="6464906"/>
            <a:ext cx="5213900" cy="2831544"/>
          </a:xfrm>
          <a:prstGeom prst="rect">
            <a:avLst/>
          </a:prstGeom>
          <a:noFill/>
        </p:spPr>
        <p:txBody>
          <a:bodyPr wrap="square" rtlCol="0">
            <a:spAutoFit/>
          </a:bodyPr>
          <a:lstStyle/>
          <a:p>
            <a:r>
              <a:rPr lang="en-US" b="1" dirty="0">
                <a:solidFill>
                  <a:srgbClr val="DFDECB"/>
                </a:solidFill>
              </a:rPr>
              <a:t>5. Immersive &amp; Digital Technology Considerations</a:t>
            </a:r>
          </a:p>
          <a:p>
            <a:endParaRPr lang="en-US" sz="1600" dirty="0">
              <a:solidFill>
                <a:srgbClr val="DFDECB"/>
              </a:solidFill>
            </a:endParaRPr>
          </a:p>
          <a:p>
            <a:r>
              <a:rPr lang="en-US" sz="1600" b="1" dirty="0">
                <a:solidFill>
                  <a:srgbClr val="DFDECB"/>
                </a:solidFill>
              </a:rPr>
              <a:t>Which tech tools suit your audience best? </a:t>
            </a:r>
          </a:p>
          <a:p>
            <a:endParaRPr lang="en-US" sz="1600" b="1" dirty="0">
              <a:solidFill>
                <a:srgbClr val="DFDECB"/>
              </a:solidFill>
            </a:endParaRPr>
          </a:p>
          <a:p>
            <a:r>
              <a:rPr lang="en-US" sz="1600" b="1" dirty="0">
                <a:solidFill>
                  <a:srgbClr val="DFDECB"/>
                </a:solidFill>
              </a:rPr>
              <a:t>For example, </a:t>
            </a:r>
            <a:r>
              <a:rPr lang="en-US" sz="1600" dirty="0">
                <a:solidFill>
                  <a:srgbClr val="DFDECB"/>
                </a:solidFill>
              </a:rPr>
              <a:t>a smartphone-based AR scavenger hunt might excite teens, while a downloadable audio guide could appeal to older visitors. </a:t>
            </a:r>
          </a:p>
          <a:p>
            <a:endParaRPr lang="en-US" sz="1600" dirty="0">
              <a:solidFill>
                <a:srgbClr val="DFDECB"/>
              </a:solidFill>
            </a:endParaRPr>
          </a:p>
          <a:p>
            <a:r>
              <a:rPr lang="en-US" sz="1600" dirty="0">
                <a:solidFill>
                  <a:srgbClr val="DFDECB"/>
                </a:solidFill>
              </a:rPr>
              <a:t>Could an interactive map on your website let potential visitors choose a route, or could social-media AR effects raise awareness among online fans?</a:t>
            </a:r>
            <a:endParaRPr lang="en-IE" dirty="0">
              <a:solidFill>
                <a:srgbClr val="DFDECB"/>
              </a:solidFill>
            </a:endParaRPr>
          </a:p>
        </p:txBody>
      </p:sp>
      <p:grpSp>
        <p:nvGrpSpPr>
          <p:cNvPr id="12" name="Graphic 2">
            <a:extLst>
              <a:ext uri="{FF2B5EF4-FFF2-40B4-BE49-F238E27FC236}">
                <a16:creationId xmlns:a16="http://schemas.microsoft.com/office/drawing/2014/main" id="{C5272C1B-654C-5889-C701-BB9ED45DECA7}"/>
              </a:ext>
            </a:extLst>
          </p:cNvPr>
          <p:cNvGrpSpPr/>
          <p:nvPr/>
        </p:nvGrpSpPr>
        <p:grpSpPr>
          <a:xfrm>
            <a:off x="570313" y="6603185"/>
            <a:ext cx="862842" cy="1010542"/>
            <a:chOff x="-2478450" y="6659762"/>
            <a:chExt cx="1055890" cy="1330292"/>
          </a:xfrm>
          <a:solidFill>
            <a:srgbClr val="DFDECB"/>
          </a:solidFill>
        </p:grpSpPr>
        <p:grpSp>
          <p:nvGrpSpPr>
            <p:cNvPr id="15" name="Graphic 2">
              <a:extLst>
                <a:ext uri="{FF2B5EF4-FFF2-40B4-BE49-F238E27FC236}">
                  <a16:creationId xmlns:a16="http://schemas.microsoft.com/office/drawing/2014/main" id="{4667CD05-3262-0C19-CCB0-E515BA1AADD1}"/>
                </a:ext>
              </a:extLst>
            </p:cNvPr>
            <p:cNvGrpSpPr/>
            <p:nvPr/>
          </p:nvGrpSpPr>
          <p:grpSpPr>
            <a:xfrm>
              <a:off x="-2347228" y="6993943"/>
              <a:ext cx="924668" cy="996110"/>
              <a:chOff x="-2347228" y="6993943"/>
              <a:chExt cx="924668" cy="996110"/>
            </a:xfrm>
            <a:grpFill/>
          </p:grpSpPr>
          <p:sp>
            <p:nvSpPr>
              <p:cNvPr id="21" name="Freeform 1440">
                <a:extLst>
                  <a:ext uri="{FF2B5EF4-FFF2-40B4-BE49-F238E27FC236}">
                    <a16:creationId xmlns:a16="http://schemas.microsoft.com/office/drawing/2014/main" id="{3D6F650D-CA09-2121-6447-42530B080E93}"/>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22" name="Freeform 1441">
                <a:extLst>
                  <a:ext uri="{FF2B5EF4-FFF2-40B4-BE49-F238E27FC236}">
                    <a16:creationId xmlns:a16="http://schemas.microsoft.com/office/drawing/2014/main" id="{F09AB46F-494B-B102-DEAE-7F9866493FFC}"/>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3" name="Freeform 1442">
                <a:extLst>
                  <a:ext uri="{FF2B5EF4-FFF2-40B4-BE49-F238E27FC236}">
                    <a16:creationId xmlns:a16="http://schemas.microsoft.com/office/drawing/2014/main" id="{CEAE2010-6E56-7482-C426-4A345CC48892}"/>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4" name="Freeform 1443">
                <a:extLst>
                  <a:ext uri="{FF2B5EF4-FFF2-40B4-BE49-F238E27FC236}">
                    <a16:creationId xmlns:a16="http://schemas.microsoft.com/office/drawing/2014/main" id="{6697B833-AA37-C43B-CF2D-EC49BDB010F9}"/>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16" name="Freeform 1435">
              <a:extLst>
                <a:ext uri="{FF2B5EF4-FFF2-40B4-BE49-F238E27FC236}">
                  <a16:creationId xmlns:a16="http://schemas.microsoft.com/office/drawing/2014/main" id="{9308988E-A343-423D-C3EB-07494569D04A}"/>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7" name="Freeform 1436">
              <a:extLst>
                <a:ext uri="{FF2B5EF4-FFF2-40B4-BE49-F238E27FC236}">
                  <a16:creationId xmlns:a16="http://schemas.microsoft.com/office/drawing/2014/main" id="{EF482535-BB6A-93F0-155D-76263EFBF221}"/>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8" name="Freeform 1437">
              <a:extLst>
                <a:ext uri="{FF2B5EF4-FFF2-40B4-BE49-F238E27FC236}">
                  <a16:creationId xmlns:a16="http://schemas.microsoft.com/office/drawing/2014/main" id="{37392BFA-7769-4FCB-785E-3DD315010227}"/>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9" name="Freeform 1438">
              <a:extLst>
                <a:ext uri="{FF2B5EF4-FFF2-40B4-BE49-F238E27FC236}">
                  <a16:creationId xmlns:a16="http://schemas.microsoft.com/office/drawing/2014/main" id="{22331241-BE39-DEC3-51C8-FEEB70DFE6C0}"/>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0" name="Freeform 1439">
              <a:extLst>
                <a:ext uri="{FF2B5EF4-FFF2-40B4-BE49-F238E27FC236}">
                  <a16:creationId xmlns:a16="http://schemas.microsoft.com/office/drawing/2014/main" id="{CCA6B1F2-E542-D514-31AD-67811BBA3B65}"/>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B54A507A-D02C-5642-7324-BC10BA13C749}"/>
              </a:ext>
            </a:extLst>
          </p:cNvPr>
          <p:cNvGrpSpPr/>
          <p:nvPr/>
        </p:nvGrpSpPr>
        <p:grpSpPr>
          <a:xfrm>
            <a:off x="5805478" y="187090"/>
            <a:ext cx="1754197" cy="1080000"/>
            <a:chOff x="820758" y="1137919"/>
            <a:chExt cx="1015997" cy="1059522"/>
          </a:xfrm>
          <a:solidFill>
            <a:srgbClr val="EE4F27"/>
          </a:solidFill>
        </p:grpSpPr>
        <p:sp>
          <p:nvSpPr>
            <p:cNvPr id="3" name="Oval 2">
              <a:extLst>
                <a:ext uri="{FF2B5EF4-FFF2-40B4-BE49-F238E27FC236}">
                  <a16:creationId xmlns:a16="http://schemas.microsoft.com/office/drawing/2014/main" id="{131A9822-E97E-48AF-C601-AD7A9EE261DE}"/>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8D431804-BE18-1004-A824-E8BA9A60E85C}"/>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Q2</a:t>
              </a:r>
            </a:p>
          </p:txBody>
        </p:sp>
      </p:grpSp>
    </p:spTree>
    <p:extLst>
      <p:ext uri="{BB962C8B-B14F-4D97-AF65-F5344CB8AC3E}">
        <p14:creationId xmlns:p14="http://schemas.microsoft.com/office/powerpoint/2010/main" val="1018885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AA2C1-4D5D-8BBB-6C9E-65028E0BFD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5DABDF-D775-2050-F387-B4284825754E}"/>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B473BD3-8051-E911-08EB-510A7546C609}"/>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EF62A67C-D1AB-070A-D311-7CA3910742D9}"/>
              </a:ext>
            </a:extLst>
          </p:cNvPr>
          <p:cNvSpPr/>
          <p:nvPr/>
        </p:nvSpPr>
        <p:spPr>
          <a:xfrm>
            <a:off x="356853" y="2328744"/>
            <a:ext cx="6845968" cy="7172789"/>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AB4A3D61-5960-A86A-863E-3ADAF0E57E2E}"/>
              </a:ext>
            </a:extLst>
          </p:cNvPr>
          <p:cNvSpPr txBox="1"/>
          <p:nvPr/>
        </p:nvSpPr>
        <p:spPr>
          <a:xfrm>
            <a:off x="691690" y="2545784"/>
            <a:ext cx="6176294" cy="5878532"/>
          </a:xfrm>
          <a:prstGeom prst="rect">
            <a:avLst/>
          </a:prstGeom>
          <a:noFill/>
        </p:spPr>
        <p:txBody>
          <a:bodyPr wrap="square" rtlCol="0">
            <a:spAutoFit/>
          </a:bodyPr>
          <a:lstStyle/>
          <a:p>
            <a:pPr marL="342900" indent="-342900">
              <a:buFont typeface="+mj-lt"/>
              <a:buAutoNum type="arabicPeriod" startAt="2"/>
            </a:pPr>
            <a:r>
              <a:rPr lang="en-US" b="1" dirty="0">
                <a:solidFill>
                  <a:srgbClr val="53705E"/>
                </a:solidFill>
              </a:rPr>
              <a:t>Identifying Your </a:t>
            </a:r>
            <a:r>
              <a:rPr lang="en-US" i="1" dirty="0">
                <a:solidFill>
                  <a:srgbClr val="53705E"/>
                </a:solidFill>
              </a:rPr>
              <a:t>Target Audience</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rgbClr val="53705E"/>
              </a:solidFill>
            </a:endParaRPr>
          </a:p>
          <a:p>
            <a:r>
              <a:rPr lang="en-US" sz="1400" b="1" dirty="0">
                <a:solidFill>
                  <a:srgbClr val="53705E"/>
                </a:solidFill>
              </a:rPr>
              <a:t>Question 5:</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8B95C776-6F31-0F8F-D493-042AFED1CF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E4E0B0AF-A69C-10BC-B08C-EEFDB28B9B26}"/>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3854252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F9247-2A04-D38C-1119-82616049AE7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30489D3-B90E-DC03-BBDA-38C70E88E027}"/>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ED7C606-8636-3D07-21E8-24BEB2254F1D}"/>
              </a:ext>
            </a:extLst>
          </p:cNvPr>
          <p:cNvSpPr txBox="1"/>
          <p:nvPr/>
        </p:nvSpPr>
        <p:spPr>
          <a:xfrm>
            <a:off x="691690" y="2545784"/>
            <a:ext cx="6176294" cy="5816977"/>
          </a:xfrm>
          <a:prstGeom prst="rect">
            <a:avLst/>
          </a:prstGeom>
          <a:noFill/>
        </p:spPr>
        <p:txBody>
          <a:bodyPr wrap="square" rtlCol="0">
            <a:spAutoFit/>
          </a:bodyPr>
          <a:lstStyle/>
          <a:p>
            <a:pPr marL="342900" indent="-342900">
              <a:buFont typeface="+mj-lt"/>
              <a:buAutoNum type="arabicPeriod" startAt="2"/>
            </a:pPr>
            <a:r>
              <a:rPr lang="en-US" b="1" dirty="0">
                <a:solidFill>
                  <a:srgbClr val="53705E"/>
                </a:solidFill>
              </a:rPr>
              <a:t>Identifying Your </a:t>
            </a:r>
            <a:r>
              <a:rPr lang="en-US" i="1" dirty="0">
                <a:solidFill>
                  <a:srgbClr val="53705E"/>
                </a:solidFill>
              </a:rPr>
              <a:t>Target Audience</a:t>
            </a:r>
          </a:p>
          <a:p>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b="1" dirty="0">
              <a:solidFill>
                <a:srgbClr val="53705E"/>
              </a:solidFill>
            </a:endParaRPr>
          </a:p>
          <a:p>
            <a:pPr marL="285750" indent="-285750">
              <a:buFont typeface="Wingdings" panose="05000000000000000000" pitchFamily="2" charset="2"/>
              <a:buChar char="v"/>
            </a:pPr>
            <a:endParaRPr lang="en-IE" sz="1400" b="1" dirty="0">
              <a:solidFill>
                <a:srgbClr val="53705E"/>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135660F2-779B-6622-B433-EBCF55A38C7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0AF55A52-03E4-8483-E34E-E2EC19A5E4F7}"/>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F4F02100-8158-FE0F-2FF3-75929C3984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442246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98BA6-B7DE-12EA-6458-CBD2CEEE68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058C72D-419E-8838-A2FA-98B45623A0C1}"/>
              </a:ext>
            </a:extLst>
          </p:cNvPr>
          <p:cNvSpPr>
            <a:spLocks noGrp="1"/>
          </p:cNvSpPr>
          <p:nvPr>
            <p:ph type="sldNum" sz="quarter" idx="4"/>
          </p:nvPr>
        </p:nvSpPr>
        <p:spPr/>
        <p:txBody>
          <a:bodyPr/>
          <a:lstStyle/>
          <a:p>
            <a:fld id="{48F63A3B-78C7-47BE-AE5E-E10140E04643}" type="slidenum">
              <a:rPr lang="en-US" smtClean="0"/>
              <a:pPr/>
              <a:t>18</a:t>
            </a:fld>
            <a:endParaRPr lang="en-US" dirty="0"/>
          </a:p>
        </p:txBody>
      </p:sp>
      <p:sp>
        <p:nvSpPr>
          <p:cNvPr id="13" name="Rectangle 12">
            <a:extLst>
              <a:ext uri="{FF2B5EF4-FFF2-40B4-BE49-F238E27FC236}">
                <a16:creationId xmlns:a16="http://schemas.microsoft.com/office/drawing/2014/main" id="{0197AC9B-D1CA-31EF-0D75-B187137B26CA}"/>
              </a:ext>
            </a:extLst>
          </p:cNvPr>
          <p:cNvSpPr/>
          <p:nvPr/>
        </p:nvSpPr>
        <p:spPr>
          <a:xfrm>
            <a:off x="356853" y="334498"/>
            <a:ext cx="6845968" cy="434345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4" name="TextBox 13">
            <a:extLst>
              <a:ext uri="{FF2B5EF4-FFF2-40B4-BE49-F238E27FC236}">
                <a16:creationId xmlns:a16="http://schemas.microsoft.com/office/drawing/2014/main" id="{D988C2FA-7A79-4D3B-BB24-0B70F5DFC599}"/>
              </a:ext>
            </a:extLst>
          </p:cNvPr>
          <p:cNvSpPr txBox="1"/>
          <p:nvPr/>
        </p:nvSpPr>
        <p:spPr>
          <a:xfrm>
            <a:off x="705769" y="576053"/>
            <a:ext cx="6176294" cy="3908762"/>
          </a:xfrm>
          <a:prstGeom prst="rect">
            <a:avLst/>
          </a:prstGeom>
          <a:noFill/>
        </p:spPr>
        <p:txBody>
          <a:bodyPr wrap="square" rtlCol="0">
            <a:spAutoFit/>
          </a:bodyPr>
          <a:lstStyle/>
          <a:p>
            <a:pPr marL="342900" indent="-342900">
              <a:buFont typeface="+mj-lt"/>
              <a:buAutoNum type="arabicPeriod" startAt="3"/>
            </a:pPr>
            <a:r>
              <a:rPr lang="en-US" b="1" dirty="0">
                <a:solidFill>
                  <a:srgbClr val="C77362"/>
                </a:solidFill>
              </a:rPr>
              <a:t>Setting Visitor Experience Goals</a:t>
            </a:r>
          </a:p>
          <a:p>
            <a:endParaRPr lang="en-US" sz="1600" b="1" dirty="0">
              <a:solidFill>
                <a:srgbClr val="C77362"/>
              </a:solidFill>
            </a:endParaRPr>
          </a:p>
          <a:p>
            <a:r>
              <a:rPr lang="en-US" sz="1600" b="1" dirty="0">
                <a:solidFill>
                  <a:srgbClr val="75504C"/>
                </a:solidFill>
              </a:rPr>
              <a:t>Clarify what you want visitors to do and feel. Define measurable outcomes.</a:t>
            </a:r>
          </a:p>
          <a:p>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a:t>
            </a:r>
            <a:r>
              <a:rPr lang="en-US" sz="1400" b="1" dirty="0">
                <a:solidFill>
                  <a:schemeClr val="tx1">
                    <a:lumMod val="75000"/>
                    <a:lumOff val="25000"/>
                  </a:schemeClr>
                </a:solidFill>
              </a:rPr>
              <a:t> feelings </a:t>
            </a:r>
            <a:r>
              <a:rPr lang="en-US" sz="1400" dirty="0">
                <a:solidFill>
                  <a:schemeClr val="tx1">
                    <a:lumMod val="75000"/>
                    <a:lumOff val="25000"/>
                  </a:schemeClr>
                </a:solidFill>
              </a:rPr>
              <a:t>should visitors </a:t>
            </a:r>
            <a:r>
              <a:rPr lang="en-US" sz="1400" b="1" dirty="0">
                <a:solidFill>
                  <a:schemeClr val="tx1">
                    <a:lumMod val="75000"/>
                    <a:lumOff val="25000"/>
                  </a:schemeClr>
                </a:solidFill>
              </a:rPr>
              <a:t>leave</a:t>
            </a:r>
            <a:r>
              <a:rPr lang="en-US" sz="1400" dirty="0">
                <a:solidFill>
                  <a:schemeClr val="tx1">
                    <a:lumMod val="75000"/>
                    <a:lumOff val="25000"/>
                  </a:schemeClr>
                </a:solidFill>
              </a:rPr>
              <a:t> with? </a:t>
            </a:r>
            <a:r>
              <a:rPr lang="en-US" sz="1400" i="1" dirty="0">
                <a:solidFill>
                  <a:schemeClr val="tx1">
                    <a:lumMod val="75000"/>
                    <a:lumOff val="25000"/>
                  </a:schemeClr>
                </a:solidFill>
              </a:rPr>
              <a:t>(e.g., inspiration, connection to local culture or author, excitement, awe at a panoramic view in a film.)</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customer actions </a:t>
            </a:r>
            <a:r>
              <a:rPr lang="en-US" sz="1400" dirty="0">
                <a:solidFill>
                  <a:schemeClr val="tx1">
                    <a:lumMod val="75000"/>
                    <a:lumOff val="25000"/>
                  </a:schemeClr>
                </a:solidFill>
              </a:rPr>
              <a:t>do you hope to achieve? </a:t>
            </a:r>
            <a:r>
              <a:rPr lang="en-US" sz="1400" i="1" dirty="0">
                <a:solidFill>
                  <a:schemeClr val="tx1">
                    <a:lumMod val="75000"/>
                    <a:lumOff val="25000"/>
                  </a:schemeClr>
                </a:solidFill>
              </a:rPr>
              <a:t>(e.g., spreading the word on social media, longer stay in town, buying a souvenir, wanting to know more,.)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How do these goals support your </a:t>
            </a:r>
            <a:r>
              <a:rPr lang="en-US" sz="1400" b="1" dirty="0">
                <a:solidFill>
                  <a:schemeClr val="tx1">
                    <a:lumMod val="75000"/>
                    <a:lumOff val="25000"/>
                  </a:schemeClr>
                </a:solidFill>
              </a:rPr>
              <a:t>brand or mission</a:t>
            </a:r>
            <a:r>
              <a:rPr lang="en-US" sz="1400" dirty="0">
                <a:solidFill>
                  <a:schemeClr val="tx1">
                    <a:lumMod val="75000"/>
                    <a:lumOff val="25000"/>
                  </a:schemeClr>
                </a:solidFill>
              </a:rPr>
              <a:t>? </a:t>
            </a:r>
            <a:r>
              <a:rPr lang="en-US" sz="1400" i="1" dirty="0">
                <a:solidFill>
                  <a:schemeClr val="tx1">
                    <a:lumMod val="75000"/>
                    <a:lumOff val="25000"/>
                  </a:schemeClr>
                </a:solidFill>
              </a:rPr>
              <a:t>(e.g., increasing local pride, boosting slow-season tourism, offering something special, promoting the destination, promoting the location for more film sets.)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How will you </a:t>
            </a:r>
            <a:r>
              <a:rPr lang="en-US" sz="1400" b="1" dirty="0">
                <a:solidFill>
                  <a:schemeClr val="tx1">
                    <a:lumMod val="75000"/>
                    <a:lumOff val="25000"/>
                  </a:schemeClr>
                </a:solidFill>
              </a:rPr>
              <a:t>measure success</a:t>
            </a:r>
            <a:r>
              <a:rPr lang="en-US" sz="1400" dirty="0">
                <a:solidFill>
                  <a:schemeClr val="tx1">
                    <a:lumMod val="75000"/>
                    <a:lumOff val="25000"/>
                  </a:schemeClr>
                </a:solidFill>
              </a:rPr>
              <a:t>? </a:t>
            </a:r>
            <a:r>
              <a:rPr lang="en-US" sz="1400" i="1" dirty="0">
                <a:solidFill>
                  <a:schemeClr val="tx1">
                    <a:lumMod val="75000"/>
                    <a:lumOff val="25000"/>
                  </a:schemeClr>
                </a:solidFill>
              </a:rPr>
              <a:t>(e.g., visitor surveys and satisfaction, number of visitors, social media tags, repeat visits, local economic impact.)</a:t>
            </a:r>
          </a:p>
        </p:txBody>
      </p:sp>
      <p:sp>
        <p:nvSpPr>
          <p:cNvPr id="6" name="Rectangle 5">
            <a:extLst>
              <a:ext uri="{FF2B5EF4-FFF2-40B4-BE49-F238E27FC236}">
                <a16:creationId xmlns:a16="http://schemas.microsoft.com/office/drawing/2014/main" id="{560A8961-4CBA-D270-22FD-505F2B7F439D}"/>
              </a:ext>
            </a:extLst>
          </p:cNvPr>
          <p:cNvSpPr/>
          <p:nvPr/>
        </p:nvSpPr>
        <p:spPr>
          <a:xfrm>
            <a:off x="356853" y="4632222"/>
            <a:ext cx="6845968" cy="2823929"/>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7" name="TextBox 6">
            <a:extLst>
              <a:ext uri="{FF2B5EF4-FFF2-40B4-BE49-F238E27FC236}">
                <a16:creationId xmlns:a16="http://schemas.microsoft.com/office/drawing/2014/main" id="{B9421F5A-EBE0-D6F9-E37C-B76BD3167021}"/>
              </a:ext>
            </a:extLst>
          </p:cNvPr>
          <p:cNvSpPr txBox="1"/>
          <p:nvPr/>
        </p:nvSpPr>
        <p:spPr>
          <a:xfrm>
            <a:off x="1681520" y="4728333"/>
            <a:ext cx="5213900" cy="2585323"/>
          </a:xfrm>
          <a:prstGeom prst="rect">
            <a:avLst/>
          </a:prstGeom>
          <a:noFill/>
        </p:spPr>
        <p:txBody>
          <a:bodyPr wrap="square" rtlCol="0">
            <a:spAutoFit/>
          </a:bodyPr>
          <a:lstStyle/>
          <a:p>
            <a:r>
              <a:rPr lang="en-US" b="1" dirty="0">
                <a:solidFill>
                  <a:srgbClr val="DFDECB"/>
                </a:solidFill>
              </a:rPr>
              <a:t>5. Immersive &amp; Digital Technology Considerations</a:t>
            </a:r>
          </a:p>
          <a:p>
            <a:endParaRPr lang="en-US" sz="1600" dirty="0">
              <a:solidFill>
                <a:srgbClr val="DFDECB"/>
              </a:solidFill>
            </a:endParaRPr>
          </a:p>
          <a:p>
            <a:r>
              <a:rPr lang="en-US" sz="1600" b="1" dirty="0">
                <a:solidFill>
                  <a:srgbClr val="DFDECB"/>
                </a:solidFill>
              </a:rPr>
              <a:t>What immersive element can nudge these goals? </a:t>
            </a:r>
          </a:p>
          <a:p>
            <a:endParaRPr lang="en-US" sz="1600" b="1" dirty="0">
              <a:solidFill>
                <a:srgbClr val="DFDECB"/>
              </a:solidFill>
            </a:endParaRPr>
          </a:p>
          <a:p>
            <a:r>
              <a:rPr lang="en-US" sz="1600" dirty="0">
                <a:solidFill>
                  <a:srgbClr val="DFDECB"/>
                </a:solidFill>
              </a:rPr>
              <a:t>For example, a shareable AR “photo moment” tied to your brand can encourage social posts, or a short VR clip might inspire longer visits. </a:t>
            </a:r>
          </a:p>
          <a:p>
            <a:endParaRPr lang="en-US" sz="1600" dirty="0">
              <a:solidFill>
                <a:srgbClr val="DFDECB"/>
              </a:solidFill>
            </a:endParaRPr>
          </a:p>
          <a:p>
            <a:r>
              <a:rPr lang="en-US" sz="1600" b="1" dirty="0">
                <a:solidFill>
                  <a:srgbClr val="DFDECB"/>
                </a:solidFill>
              </a:rPr>
              <a:t>Would an interactive touchscreen quiz (educational + entertaining) reinforce learning outcomes?</a:t>
            </a:r>
            <a:endParaRPr lang="en-IE" b="1" dirty="0">
              <a:solidFill>
                <a:srgbClr val="DFDECB"/>
              </a:solidFill>
            </a:endParaRPr>
          </a:p>
        </p:txBody>
      </p:sp>
      <p:grpSp>
        <p:nvGrpSpPr>
          <p:cNvPr id="3" name="Graphic 2">
            <a:extLst>
              <a:ext uri="{FF2B5EF4-FFF2-40B4-BE49-F238E27FC236}">
                <a16:creationId xmlns:a16="http://schemas.microsoft.com/office/drawing/2014/main" id="{4AABCEE0-D293-F3D1-BA8F-E8EC1D02697E}"/>
              </a:ext>
            </a:extLst>
          </p:cNvPr>
          <p:cNvGrpSpPr/>
          <p:nvPr/>
        </p:nvGrpSpPr>
        <p:grpSpPr>
          <a:xfrm>
            <a:off x="581087" y="4764233"/>
            <a:ext cx="862842" cy="1010542"/>
            <a:chOff x="-2478450" y="6659762"/>
            <a:chExt cx="1055890" cy="1330292"/>
          </a:xfrm>
          <a:solidFill>
            <a:srgbClr val="DFDECB"/>
          </a:solidFill>
        </p:grpSpPr>
        <p:grpSp>
          <p:nvGrpSpPr>
            <p:cNvPr id="4" name="Graphic 2">
              <a:extLst>
                <a:ext uri="{FF2B5EF4-FFF2-40B4-BE49-F238E27FC236}">
                  <a16:creationId xmlns:a16="http://schemas.microsoft.com/office/drawing/2014/main" id="{30EA3022-4141-4D93-1906-406572348C47}"/>
                </a:ext>
              </a:extLst>
            </p:cNvPr>
            <p:cNvGrpSpPr/>
            <p:nvPr/>
          </p:nvGrpSpPr>
          <p:grpSpPr>
            <a:xfrm>
              <a:off x="-2347228" y="6993943"/>
              <a:ext cx="924668" cy="996110"/>
              <a:chOff x="-2347228" y="6993943"/>
              <a:chExt cx="924668" cy="996110"/>
            </a:xfrm>
            <a:grpFill/>
          </p:grpSpPr>
          <p:sp>
            <p:nvSpPr>
              <p:cNvPr id="30" name="Freeform 1440">
                <a:extLst>
                  <a:ext uri="{FF2B5EF4-FFF2-40B4-BE49-F238E27FC236}">
                    <a16:creationId xmlns:a16="http://schemas.microsoft.com/office/drawing/2014/main" id="{C06124F4-86DF-FF0A-34DA-BFCF881C90F5}"/>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1" name="Freeform 1441">
                <a:extLst>
                  <a:ext uri="{FF2B5EF4-FFF2-40B4-BE49-F238E27FC236}">
                    <a16:creationId xmlns:a16="http://schemas.microsoft.com/office/drawing/2014/main" id="{2120A4B4-16B0-2A93-A535-B1E7C7409028}"/>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2" name="Freeform 1442">
                <a:extLst>
                  <a:ext uri="{FF2B5EF4-FFF2-40B4-BE49-F238E27FC236}">
                    <a16:creationId xmlns:a16="http://schemas.microsoft.com/office/drawing/2014/main" id="{2ECA7DC5-E809-8DA8-F4B7-110D3258546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3" name="Freeform 1443">
                <a:extLst>
                  <a:ext uri="{FF2B5EF4-FFF2-40B4-BE49-F238E27FC236}">
                    <a16:creationId xmlns:a16="http://schemas.microsoft.com/office/drawing/2014/main" id="{72B12570-307F-B5D9-0AEA-D0D0FED70166}"/>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25" name="Freeform 1435">
              <a:extLst>
                <a:ext uri="{FF2B5EF4-FFF2-40B4-BE49-F238E27FC236}">
                  <a16:creationId xmlns:a16="http://schemas.microsoft.com/office/drawing/2014/main" id="{644D3402-2A67-3CCE-A571-A8E17A98CAFB}"/>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26" name="Freeform 1436">
              <a:extLst>
                <a:ext uri="{FF2B5EF4-FFF2-40B4-BE49-F238E27FC236}">
                  <a16:creationId xmlns:a16="http://schemas.microsoft.com/office/drawing/2014/main" id="{1D3C3078-9AFF-EB98-025B-CFB31D64C1CE}"/>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27" name="Freeform 1437">
              <a:extLst>
                <a:ext uri="{FF2B5EF4-FFF2-40B4-BE49-F238E27FC236}">
                  <a16:creationId xmlns:a16="http://schemas.microsoft.com/office/drawing/2014/main" id="{99DA1D44-7CDA-6189-CC1D-9979AF444705}"/>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28" name="Freeform 1438">
              <a:extLst>
                <a:ext uri="{FF2B5EF4-FFF2-40B4-BE49-F238E27FC236}">
                  <a16:creationId xmlns:a16="http://schemas.microsoft.com/office/drawing/2014/main" id="{A45ABA44-B3E6-1954-349D-64C9159992D8}"/>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9" name="Freeform 1439">
              <a:extLst>
                <a:ext uri="{FF2B5EF4-FFF2-40B4-BE49-F238E27FC236}">
                  <a16:creationId xmlns:a16="http://schemas.microsoft.com/office/drawing/2014/main" id="{14B18678-8D8D-80CF-0A56-7F41707B6844}"/>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
        <p:nvSpPr>
          <p:cNvPr id="38" name="Freeform 31">
            <a:hlinkClick r:id="rId2"/>
            <a:extLst>
              <a:ext uri="{FF2B5EF4-FFF2-40B4-BE49-F238E27FC236}">
                <a16:creationId xmlns:a16="http://schemas.microsoft.com/office/drawing/2014/main" id="{43D35461-0E12-16FD-0264-93227CEB3C38}"/>
              </a:ext>
            </a:extLst>
          </p:cNvPr>
          <p:cNvSpPr/>
          <p:nvPr/>
        </p:nvSpPr>
        <p:spPr>
          <a:xfrm>
            <a:off x="4645449" y="7649286"/>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BF8146"/>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grpSp>
        <p:nvGrpSpPr>
          <p:cNvPr id="39" name="Group 38">
            <a:extLst>
              <a:ext uri="{FF2B5EF4-FFF2-40B4-BE49-F238E27FC236}">
                <a16:creationId xmlns:a16="http://schemas.microsoft.com/office/drawing/2014/main" id="{C206AE90-4246-D5C6-3CDC-31040950043D}"/>
              </a:ext>
            </a:extLst>
          </p:cNvPr>
          <p:cNvGrpSpPr/>
          <p:nvPr/>
        </p:nvGrpSpPr>
        <p:grpSpPr>
          <a:xfrm>
            <a:off x="5805478" y="187090"/>
            <a:ext cx="1754197" cy="1080000"/>
            <a:chOff x="820758" y="1137919"/>
            <a:chExt cx="1015997" cy="1059522"/>
          </a:xfrm>
          <a:solidFill>
            <a:srgbClr val="EE4F27"/>
          </a:solidFill>
        </p:grpSpPr>
        <p:sp>
          <p:nvSpPr>
            <p:cNvPr id="40" name="Oval 39">
              <a:extLst>
                <a:ext uri="{FF2B5EF4-FFF2-40B4-BE49-F238E27FC236}">
                  <a16:creationId xmlns:a16="http://schemas.microsoft.com/office/drawing/2014/main" id="{0A0C3C05-EBB8-E2EF-213B-EF2E195685DD}"/>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1" name="TextBox 40">
              <a:extLst>
                <a:ext uri="{FF2B5EF4-FFF2-40B4-BE49-F238E27FC236}">
                  <a16:creationId xmlns:a16="http://schemas.microsoft.com/office/drawing/2014/main" id="{A4B2A4B9-C7D5-C12E-80A4-2ED437B2FD68}"/>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Q3</a:t>
              </a:r>
            </a:p>
          </p:txBody>
        </p:sp>
      </p:grpSp>
      <p:pic>
        <p:nvPicPr>
          <p:cNvPr id="8" name="Picture 7">
            <a:hlinkClick r:id="rId2"/>
            <a:extLst>
              <a:ext uri="{FF2B5EF4-FFF2-40B4-BE49-F238E27FC236}">
                <a16:creationId xmlns:a16="http://schemas.microsoft.com/office/drawing/2014/main" id="{13CDD1A8-004E-7BDD-2B78-C042BA9711DE}"/>
              </a:ext>
            </a:extLst>
          </p:cNvPr>
          <p:cNvPicPr>
            <a:picLocks noChangeAspect="1"/>
          </p:cNvPicPr>
          <p:nvPr/>
        </p:nvPicPr>
        <p:blipFill>
          <a:blip r:embed="rId3"/>
          <a:stretch>
            <a:fillRect/>
          </a:stretch>
        </p:blipFill>
        <p:spPr>
          <a:xfrm>
            <a:off x="402550" y="7443281"/>
            <a:ext cx="3885920" cy="3180001"/>
          </a:xfrm>
          <a:prstGeom prst="rect">
            <a:avLst/>
          </a:prstGeom>
        </p:spPr>
      </p:pic>
    </p:spTree>
    <p:extLst>
      <p:ext uri="{BB962C8B-B14F-4D97-AF65-F5344CB8AC3E}">
        <p14:creationId xmlns:p14="http://schemas.microsoft.com/office/powerpoint/2010/main" val="1701444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A1A72-DD58-6DE5-BBEC-22A044F9A9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96EE86-81BF-2682-3502-D55957B990EC}"/>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B474E37-29E8-4030-E4DB-F8BF6CD6FD20}"/>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445C507C-F18F-74CF-40F5-429CDFD9CE18}"/>
              </a:ext>
            </a:extLst>
          </p:cNvPr>
          <p:cNvSpPr/>
          <p:nvPr/>
        </p:nvSpPr>
        <p:spPr>
          <a:xfrm>
            <a:off x="356853" y="2328745"/>
            <a:ext cx="6845968" cy="6219510"/>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961AFA2-4C1B-E58E-9222-EF059091365C}"/>
              </a:ext>
            </a:extLst>
          </p:cNvPr>
          <p:cNvSpPr txBox="1"/>
          <p:nvPr/>
        </p:nvSpPr>
        <p:spPr>
          <a:xfrm>
            <a:off x="691690" y="2545784"/>
            <a:ext cx="6176294" cy="5663089"/>
          </a:xfrm>
          <a:prstGeom prst="rect">
            <a:avLst/>
          </a:prstGeom>
          <a:noFill/>
        </p:spPr>
        <p:txBody>
          <a:bodyPr wrap="square" rtlCol="0">
            <a:spAutoFit/>
          </a:bodyPr>
          <a:lstStyle/>
          <a:p>
            <a:pPr marL="342900" indent="-342900">
              <a:buFont typeface="+mj-lt"/>
              <a:buAutoNum type="arabicPeriod" startAt="3"/>
            </a:pPr>
            <a:r>
              <a:rPr lang="en-US" b="1" dirty="0">
                <a:solidFill>
                  <a:srgbClr val="53705E"/>
                </a:solidFill>
              </a:rPr>
              <a:t>Setting </a:t>
            </a:r>
            <a:r>
              <a:rPr lang="en-US" i="1" dirty="0">
                <a:solidFill>
                  <a:srgbClr val="53705E"/>
                </a:solidFill>
              </a:rPr>
              <a:t>Visitor Experience </a:t>
            </a:r>
            <a:r>
              <a:rPr lang="en-US" b="1" dirty="0">
                <a:solidFill>
                  <a:srgbClr val="53705E"/>
                </a:solidFill>
              </a:rPr>
              <a:t>Goals</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4:</a:t>
            </a:r>
            <a:r>
              <a:rPr lang="en-US" sz="1400" dirty="0">
                <a:solidFill>
                  <a:schemeClr val="tx1">
                    <a:lumMod val="75000"/>
                    <a:lumOff val="25000"/>
                  </a:schemeClr>
                </a:solidFill>
              </a:rPr>
              <a:t> [add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5:</a:t>
            </a:r>
            <a:r>
              <a:rPr lang="en-US" sz="1400" dirty="0">
                <a:solidFill>
                  <a:schemeClr val="tx1">
                    <a:lumMod val="75000"/>
                    <a:lumOff val="25000"/>
                  </a:schemeClr>
                </a:solidFill>
              </a:rPr>
              <a:t> [add response]</a:t>
            </a:r>
            <a:endParaRPr lang="en-US" sz="1400" i="1" dirty="0">
              <a:solidFill>
                <a:schemeClr val="tx1">
                  <a:lumMod val="75000"/>
                  <a:lumOff val="25000"/>
                </a:schemeClr>
              </a:solidFill>
            </a:endParaRPr>
          </a:p>
          <a:p>
            <a:r>
              <a:rPr lang="en-US" sz="1400" dirty="0">
                <a:solidFill>
                  <a:schemeClr val="tx1">
                    <a:lumMod val="75000"/>
                    <a:lumOff val="25000"/>
                  </a:schemeClr>
                </a:solidFill>
              </a:rPr>
              <a:t>(Immersive &amp; Digital Technology Considerations)</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A218A61E-3CB1-2720-FD92-C437ED7031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990E1C90-EF69-F0BC-8871-62C1CADE00E8}"/>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3817280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8ED16-4159-FF43-67CD-B130EAE847F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799CE51-3A95-D11E-8C76-F397A6612994}"/>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A3C717B-A6B1-E8D9-9857-3ECBA8444813}"/>
              </a:ext>
            </a:extLst>
          </p:cNvPr>
          <p:cNvSpPr txBox="1"/>
          <p:nvPr/>
        </p:nvSpPr>
        <p:spPr>
          <a:xfrm>
            <a:off x="691690" y="2545784"/>
            <a:ext cx="6176294" cy="5816977"/>
          </a:xfrm>
          <a:prstGeom prst="rect">
            <a:avLst/>
          </a:prstGeom>
          <a:noFill/>
        </p:spPr>
        <p:txBody>
          <a:bodyPr wrap="square" rtlCol="0">
            <a:spAutoFit/>
          </a:bodyPr>
          <a:lstStyle/>
          <a:p>
            <a:pPr marL="342900" indent="-342900">
              <a:buFont typeface="+mj-lt"/>
              <a:buAutoNum type="arabicPeriod" startAt="3"/>
            </a:pPr>
            <a:r>
              <a:rPr lang="en-US" b="1" dirty="0">
                <a:solidFill>
                  <a:srgbClr val="53705E"/>
                </a:solidFill>
              </a:rPr>
              <a:t>Setting </a:t>
            </a:r>
            <a:r>
              <a:rPr lang="en-US" i="1" dirty="0">
                <a:solidFill>
                  <a:srgbClr val="53705E"/>
                </a:solidFill>
              </a:rPr>
              <a:t>Visitor Experience </a:t>
            </a:r>
            <a:r>
              <a:rPr lang="en-US" b="1" dirty="0">
                <a:solidFill>
                  <a:srgbClr val="53705E"/>
                </a:solidFill>
              </a:rPr>
              <a:t>Goals</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324A1CCC-4979-20F7-DC9E-18F48792027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1BB7DDD5-08B0-BBCB-C537-8D435C606C0A}"/>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792D4070-CA19-CE88-60E9-86E400ABE7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186878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1A63C-3275-E4BF-E862-A81C0275AAC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D6304F1-D498-EE3D-A4CC-14A2B4A3B48C}"/>
              </a:ext>
            </a:extLst>
          </p:cNvPr>
          <p:cNvSpPr>
            <a:spLocks noGrp="1"/>
          </p:cNvSpPr>
          <p:nvPr>
            <p:ph type="sldNum" sz="quarter" idx="4"/>
          </p:nvPr>
        </p:nvSpPr>
        <p:spPr/>
        <p:txBody>
          <a:bodyPr/>
          <a:lstStyle/>
          <a:p>
            <a:fld id="{48F63A3B-78C7-47BE-AE5E-E10140E04643}" type="slidenum">
              <a:rPr lang="en-US" smtClean="0"/>
              <a:pPr/>
              <a:t>21</a:t>
            </a:fld>
            <a:endParaRPr lang="en-US" dirty="0"/>
          </a:p>
        </p:txBody>
      </p:sp>
      <p:sp>
        <p:nvSpPr>
          <p:cNvPr id="23" name="Rectangle 22">
            <a:extLst>
              <a:ext uri="{FF2B5EF4-FFF2-40B4-BE49-F238E27FC236}">
                <a16:creationId xmlns:a16="http://schemas.microsoft.com/office/drawing/2014/main" id="{C9590C12-5D4C-F3DB-32A0-6D20F660F8EE}"/>
              </a:ext>
            </a:extLst>
          </p:cNvPr>
          <p:cNvSpPr/>
          <p:nvPr/>
        </p:nvSpPr>
        <p:spPr>
          <a:xfrm>
            <a:off x="219483" y="447564"/>
            <a:ext cx="6845968" cy="7699957"/>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24" name="TextBox 23">
            <a:extLst>
              <a:ext uri="{FF2B5EF4-FFF2-40B4-BE49-F238E27FC236}">
                <a16:creationId xmlns:a16="http://schemas.microsoft.com/office/drawing/2014/main" id="{447AC821-FA11-E446-C873-A39A477E2372}"/>
              </a:ext>
            </a:extLst>
          </p:cNvPr>
          <p:cNvSpPr txBox="1"/>
          <p:nvPr/>
        </p:nvSpPr>
        <p:spPr>
          <a:xfrm>
            <a:off x="568399" y="604424"/>
            <a:ext cx="6176294" cy="7417415"/>
          </a:xfrm>
          <a:prstGeom prst="rect">
            <a:avLst/>
          </a:prstGeom>
          <a:noFill/>
        </p:spPr>
        <p:txBody>
          <a:bodyPr wrap="square" rtlCol="0">
            <a:spAutoFit/>
          </a:bodyPr>
          <a:lstStyle/>
          <a:p>
            <a:pPr marL="342900" indent="-342900">
              <a:buFont typeface="+mj-lt"/>
              <a:buAutoNum type="arabicPeriod" startAt="4"/>
            </a:pPr>
            <a:r>
              <a:rPr lang="en-US" b="1" dirty="0">
                <a:solidFill>
                  <a:srgbClr val="C77362"/>
                </a:solidFill>
              </a:rPr>
              <a:t>Differentiating Your Offer - </a:t>
            </a:r>
            <a:r>
              <a:rPr lang="en-IE" b="1" dirty="0">
                <a:solidFill>
                  <a:srgbClr val="C77362"/>
                </a:solidFill>
              </a:rPr>
              <a:t>Story Anchors</a:t>
            </a:r>
            <a:endParaRPr lang="en-US" b="1" dirty="0">
              <a:solidFill>
                <a:srgbClr val="C77362"/>
              </a:solidFill>
            </a:endParaRPr>
          </a:p>
          <a:p>
            <a:pPr marL="342900" indent="-342900">
              <a:buFont typeface="+mj-lt"/>
              <a:buAutoNum type="arabicPeriod" startAt="4"/>
            </a:pPr>
            <a:endParaRPr lang="en-US" sz="1600" b="1" dirty="0">
              <a:solidFill>
                <a:srgbClr val="C77362"/>
              </a:solidFill>
            </a:endParaRPr>
          </a:p>
          <a:p>
            <a:r>
              <a:rPr lang="en-US" sz="1400" dirty="0">
                <a:solidFill>
                  <a:schemeClr val="tx1">
                    <a:lumMod val="85000"/>
                    <a:lumOff val="15000"/>
                  </a:schemeClr>
                </a:solidFill>
              </a:rPr>
              <a:t>A strong immersive experience usually begins with one clear story anchor:</a:t>
            </a:r>
          </a:p>
          <a:p>
            <a:r>
              <a:rPr lang="en-US" sz="1400" dirty="0">
                <a:solidFill>
                  <a:schemeClr val="tx1">
                    <a:lumMod val="85000"/>
                    <a:lumOff val="15000"/>
                  </a:schemeClr>
                </a:solidFill>
              </a:rPr>
              <a:t>• a famous scene</a:t>
            </a:r>
            <a:br>
              <a:rPr lang="en-US" sz="1400" dirty="0">
                <a:solidFill>
                  <a:schemeClr val="tx1">
                    <a:lumMod val="85000"/>
                    <a:lumOff val="15000"/>
                  </a:schemeClr>
                </a:solidFill>
              </a:rPr>
            </a:br>
            <a:r>
              <a:rPr lang="en-US" sz="1400" dirty="0">
                <a:solidFill>
                  <a:schemeClr val="tx1">
                    <a:lumMod val="85000"/>
                    <a:lumOff val="15000"/>
                  </a:schemeClr>
                </a:solidFill>
              </a:rPr>
              <a:t>• a character</a:t>
            </a:r>
            <a:br>
              <a:rPr lang="en-US" sz="1400" dirty="0">
                <a:solidFill>
                  <a:schemeClr val="tx1">
                    <a:lumMod val="85000"/>
                    <a:lumOff val="15000"/>
                  </a:schemeClr>
                </a:solidFill>
              </a:rPr>
            </a:br>
            <a:r>
              <a:rPr lang="en-US" sz="1400" dirty="0">
                <a:solidFill>
                  <a:schemeClr val="tx1">
                    <a:lumMod val="85000"/>
                    <a:lumOff val="15000"/>
                  </a:schemeClr>
                </a:solidFill>
              </a:rPr>
              <a:t>• a moment in a story</a:t>
            </a:r>
            <a:br>
              <a:rPr lang="en-US" sz="1400" dirty="0">
                <a:solidFill>
                  <a:schemeClr val="tx1">
                    <a:lumMod val="85000"/>
                    <a:lumOff val="15000"/>
                  </a:schemeClr>
                </a:solidFill>
              </a:rPr>
            </a:br>
            <a:r>
              <a:rPr lang="en-US" sz="1400" dirty="0">
                <a:solidFill>
                  <a:schemeClr val="tx1">
                    <a:lumMod val="85000"/>
                    <a:lumOff val="15000"/>
                  </a:schemeClr>
                </a:solidFill>
              </a:rPr>
              <a:t>• a location connected to the author</a:t>
            </a:r>
            <a:br>
              <a:rPr lang="en-US" sz="1400" dirty="0">
                <a:solidFill>
                  <a:schemeClr val="tx1">
                    <a:lumMod val="85000"/>
                    <a:lumOff val="15000"/>
                  </a:schemeClr>
                </a:solidFill>
              </a:rPr>
            </a:br>
            <a:r>
              <a:rPr lang="en-US" sz="1400" dirty="0">
                <a:solidFill>
                  <a:schemeClr val="tx1">
                    <a:lumMod val="85000"/>
                    <a:lumOff val="15000"/>
                  </a:schemeClr>
                </a:solidFill>
              </a:rPr>
              <a:t>• a cultural legend</a:t>
            </a:r>
          </a:p>
          <a:p>
            <a:endParaRPr lang="en-US" sz="1600" b="1" dirty="0">
              <a:solidFill>
                <a:srgbClr val="75504C"/>
              </a:solidFill>
            </a:endParaRPr>
          </a:p>
          <a:p>
            <a:r>
              <a:rPr lang="en-US" sz="1600" b="1" dirty="0">
                <a:solidFill>
                  <a:srgbClr val="75504C"/>
                </a:solidFill>
              </a:rPr>
              <a:t>Identify what makes your experience stand out. Leverage unique angles to position yourself in the market.</a:t>
            </a:r>
          </a:p>
          <a:p>
            <a:endParaRPr lang="en-US" sz="1600" b="1" dirty="0">
              <a:solidFill>
                <a:srgbClr val="75504C"/>
              </a:solidFill>
              <a:highlight>
                <a:srgbClr val="FFFF00"/>
              </a:highlight>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sets your story or site apart </a:t>
            </a:r>
            <a:r>
              <a:rPr lang="en-US" sz="1400" dirty="0">
                <a:solidFill>
                  <a:schemeClr val="tx1">
                    <a:lumMod val="75000"/>
                    <a:lumOff val="25000"/>
                  </a:schemeClr>
                </a:solidFill>
              </a:rPr>
              <a:t>from similar attractions? </a:t>
            </a:r>
          </a:p>
          <a:p>
            <a:r>
              <a:rPr lang="en-US" sz="1400" i="1" dirty="0">
                <a:solidFill>
                  <a:schemeClr val="tx1">
                    <a:lumMod val="75000"/>
                    <a:lumOff val="25000"/>
                  </a:schemeClr>
                </a:solidFill>
              </a:rPr>
              <a:t>(e.g., unique locale features, a new narrative twist, stunning scenery, preservation of the author’s writing room, provision of special souvenirs (author inspired journalling kits) or experiences (touch the author’s book or turn the pages))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2"/>
            </a:pPr>
            <a:r>
              <a:rPr lang="en-US" sz="1400" dirty="0">
                <a:solidFill>
                  <a:schemeClr val="tx1">
                    <a:lumMod val="75000"/>
                    <a:lumOff val="25000"/>
                  </a:schemeClr>
                </a:solidFill>
              </a:rPr>
              <a:t>How can you </a:t>
            </a:r>
            <a:r>
              <a:rPr lang="en-US" sz="1400" b="1" dirty="0">
                <a:solidFill>
                  <a:schemeClr val="tx1">
                    <a:lumMod val="75000"/>
                    <a:lumOff val="25000"/>
                  </a:schemeClr>
                </a:solidFill>
              </a:rPr>
              <a:t>highlight hidden gems </a:t>
            </a:r>
            <a:r>
              <a:rPr lang="en-US" sz="1400" dirty="0">
                <a:solidFill>
                  <a:schemeClr val="tx1">
                    <a:lumMod val="75000"/>
                    <a:lumOff val="25000"/>
                  </a:schemeClr>
                </a:solidFill>
              </a:rPr>
              <a:t>or local secrets? </a:t>
            </a:r>
          </a:p>
          <a:p>
            <a:r>
              <a:rPr lang="en-US" sz="1400" i="1" dirty="0">
                <a:solidFill>
                  <a:schemeClr val="tx1">
                    <a:lumMod val="75000"/>
                    <a:lumOff val="25000"/>
                  </a:schemeClr>
                </a:solidFill>
              </a:rPr>
              <a:t>(e.g., insider stories, author anecdotes, photos that can only be seen on-site, film trivia, workshops where guests get to see and feel the author or film brought to life, reconstruction via plays or classes.)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3"/>
            </a:pPr>
            <a:r>
              <a:rPr lang="en-US" sz="1400" dirty="0">
                <a:solidFill>
                  <a:schemeClr val="tx1">
                    <a:lumMod val="75000"/>
                    <a:lumOff val="25000"/>
                  </a:schemeClr>
                </a:solidFill>
              </a:rPr>
              <a:t>What </a:t>
            </a:r>
            <a:r>
              <a:rPr lang="en-US" sz="1400" b="1" dirty="0">
                <a:solidFill>
                  <a:schemeClr val="tx1">
                    <a:lumMod val="75000"/>
                    <a:lumOff val="25000"/>
                  </a:schemeClr>
                </a:solidFill>
              </a:rPr>
              <a:t>niche can you fill</a:t>
            </a:r>
            <a:r>
              <a:rPr lang="en-US" sz="1400" dirty="0">
                <a:solidFill>
                  <a:schemeClr val="tx1">
                    <a:lumMod val="75000"/>
                    <a:lumOff val="25000"/>
                  </a:schemeClr>
                </a:solidFill>
              </a:rPr>
              <a:t>? </a:t>
            </a:r>
          </a:p>
          <a:p>
            <a:r>
              <a:rPr lang="en-US" sz="1400" i="1" dirty="0">
                <a:solidFill>
                  <a:schemeClr val="tx1">
                    <a:lumMod val="75000"/>
                    <a:lumOff val="25000"/>
                  </a:schemeClr>
                </a:solidFill>
              </a:rPr>
              <a:t>(e.g., family-friendly legend tours to special locations, off-season literature and cultural events reliving the era or set, interactive workshops, a day in the life of a character or poet itinerary, seasonal retreats that match the scene.)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4"/>
            </a:pPr>
            <a:r>
              <a:rPr lang="en-US" sz="1400" dirty="0">
                <a:solidFill>
                  <a:schemeClr val="tx1">
                    <a:lumMod val="75000"/>
                    <a:lumOff val="25000"/>
                  </a:schemeClr>
                </a:solidFill>
              </a:rPr>
              <a:t>How do </a:t>
            </a:r>
            <a:r>
              <a:rPr lang="en-US" sz="1400" b="1" dirty="0">
                <a:solidFill>
                  <a:schemeClr val="tx1">
                    <a:lumMod val="75000"/>
                    <a:lumOff val="25000"/>
                  </a:schemeClr>
                </a:solidFill>
              </a:rPr>
              <a:t>local community values </a:t>
            </a:r>
            <a:r>
              <a:rPr lang="en-US" sz="1400" dirty="0">
                <a:solidFill>
                  <a:schemeClr val="tx1">
                    <a:lumMod val="75000"/>
                    <a:lumOff val="25000"/>
                  </a:schemeClr>
                </a:solidFill>
              </a:rPr>
              <a:t>shape your story? </a:t>
            </a:r>
          </a:p>
          <a:p>
            <a:r>
              <a:rPr lang="en-US" sz="1400" i="1" dirty="0">
                <a:solidFill>
                  <a:schemeClr val="tx1">
                    <a:lumMod val="75000"/>
                    <a:lumOff val="25000"/>
                  </a:schemeClr>
                </a:solidFill>
              </a:rPr>
              <a:t>(e.g., respect for culture, heritage, and place; sustainability and care for the environment; creative expression rooted in the community; involving local people as storytellers or guides; inviting visitors to participate respectfully in traditions, spaces, or re-enactments.)</a:t>
            </a:r>
            <a:endParaRPr lang="en-IE" i="1"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0F1FAD0-3DBC-D84C-95F6-0A6406C69A57}"/>
              </a:ext>
            </a:extLst>
          </p:cNvPr>
          <p:cNvSpPr/>
          <p:nvPr/>
        </p:nvSpPr>
        <p:spPr>
          <a:xfrm>
            <a:off x="219483" y="8141375"/>
            <a:ext cx="6845968" cy="2407806"/>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6" name="TextBox 25">
            <a:extLst>
              <a:ext uri="{FF2B5EF4-FFF2-40B4-BE49-F238E27FC236}">
                <a16:creationId xmlns:a16="http://schemas.microsoft.com/office/drawing/2014/main" id="{0447A476-CB7E-EDFC-1187-F99E06D27AE9}"/>
              </a:ext>
            </a:extLst>
          </p:cNvPr>
          <p:cNvSpPr txBox="1"/>
          <p:nvPr/>
        </p:nvSpPr>
        <p:spPr>
          <a:xfrm>
            <a:off x="1541567" y="8282513"/>
            <a:ext cx="5213900" cy="2092881"/>
          </a:xfrm>
          <a:prstGeom prst="rect">
            <a:avLst/>
          </a:prstGeom>
          <a:noFill/>
        </p:spPr>
        <p:txBody>
          <a:bodyPr wrap="square" rtlCol="0">
            <a:spAutoFit/>
          </a:bodyPr>
          <a:lstStyle/>
          <a:p>
            <a:r>
              <a:rPr lang="en-US" b="1" dirty="0">
                <a:solidFill>
                  <a:srgbClr val="DFDECB"/>
                </a:solidFill>
              </a:rPr>
              <a:t>5. Immersive &amp; Digital Technology Considerations</a:t>
            </a:r>
          </a:p>
          <a:p>
            <a:endParaRPr lang="en-US" sz="1600" dirty="0">
              <a:solidFill>
                <a:srgbClr val="DFDECB"/>
              </a:solidFill>
            </a:endParaRPr>
          </a:p>
          <a:p>
            <a:r>
              <a:rPr lang="en-US" sz="1600" b="1" dirty="0">
                <a:solidFill>
                  <a:srgbClr val="DFDECB"/>
                </a:solidFill>
              </a:rPr>
              <a:t>Could a tech feature be your “wow factor”? </a:t>
            </a:r>
          </a:p>
          <a:p>
            <a:endParaRPr lang="en-US" sz="1600" dirty="0">
              <a:solidFill>
                <a:srgbClr val="DFDECB"/>
              </a:solidFill>
            </a:endParaRPr>
          </a:p>
          <a:p>
            <a:r>
              <a:rPr lang="en-US" sz="1600" dirty="0">
                <a:solidFill>
                  <a:srgbClr val="DFDECB"/>
                </a:solidFill>
              </a:rPr>
              <a:t>For instance, a location-based AR game could make you the only destination offering a treasure hunt around your story. Or an app that plays voiceover stories at different spots might give you a distinctive interactive audio-tour edge.</a:t>
            </a:r>
            <a:endParaRPr lang="en-IE" dirty="0">
              <a:solidFill>
                <a:srgbClr val="DFDECB"/>
              </a:solidFill>
            </a:endParaRPr>
          </a:p>
        </p:txBody>
      </p:sp>
      <p:grpSp>
        <p:nvGrpSpPr>
          <p:cNvPr id="27" name="Graphic 2">
            <a:extLst>
              <a:ext uri="{FF2B5EF4-FFF2-40B4-BE49-F238E27FC236}">
                <a16:creationId xmlns:a16="http://schemas.microsoft.com/office/drawing/2014/main" id="{F61FD00E-35D0-22BE-0301-59BA0A861BB1}"/>
              </a:ext>
            </a:extLst>
          </p:cNvPr>
          <p:cNvGrpSpPr/>
          <p:nvPr/>
        </p:nvGrpSpPr>
        <p:grpSpPr>
          <a:xfrm>
            <a:off x="443717" y="8420792"/>
            <a:ext cx="862842" cy="1010542"/>
            <a:chOff x="-2478450" y="6659762"/>
            <a:chExt cx="1055890" cy="1330292"/>
          </a:xfrm>
          <a:solidFill>
            <a:srgbClr val="DFDECB"/>
          </a:solidFill>
        </p:grpSpPr>
        <p:grpSp>
          <p:nvGrpSpPr>
            <p:cNvPr id="28" name="Graphic 2">
              <a:extLst>
                <a:ext uri="{FF2B5EF4-FFF2-40B4-BE49-F238E27FC236}">
                  <a16:creationId xmlns:a16="http://schemas.microsoft.com/office/drawing/2014/main" id="{5490E3D3-3B68-2CD7-D05D-0D55767AE464}"/>
                </a:ext>
              </a:extLst>
            </p:cNvPr>
            <p:cNvGrpSpPr/>
            <p:nvPr/>
          </p:nvGrpSpPr>
          <p:grpSpPr>
            <a:xfrm>
              <a:off x="-2347228" y="6993943"/>
              <a:ext cx="924668" cy="996110"/>
              <a:chOff x="-2347228" y="6993943"/>
              <a:chExt cx="924668" cy="996110"/>
            </a:xfrm>
            <a:grpFill/>
          </p:grpSpPr>
          <p:sp>
            <p:nvSpPr>
              <p:cNvPr id="34" name="Freeform 1440">
                <a:extLst>
                  <a:ext uri="{FF2B5EF4-FFF2-40B4-BE49-F238E27FC236}">
                    <a16:creationId xmlns:a16="http://schemas.microsoft.com/office/drawing/2014/main" id="{3196B578-C29D-8CFF-1505-C1D86E0F6A28}"/>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5" name="Freeform 1441">
                <a:extLst>
                  <a:ext uri="{FF2B5EF4-FFF2-40B4-BE49-F238E27FC236}">
                    <a16:creationId xmlns:a16="http://schemas.microsoft.com/office/drawing/2014/main" id="{01F4AE7D-0D0A-B4DF-5058-6294943678ED}"/>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6" name="Freeform 1442">
                <a:extLst>
                  <a:ext uri="{FF2B5EF4-FFF2-40B4-BE49-F238E27FC236}">
                    <a16:creationId xmlns:a16="http://schemas.microsoft.com/office/drawing/2014/main" id="{3075E992-67F6-DA38-7B52-12A6EF24B4F9}"/>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7" name="Freeform 1443">
                <a:extLst>
                  <a:ext uri="{FF2B5EF4-FFF2-40B4-BE49-F238E27FC236}">
                    <a16:creationId xmlns:a16="http://schemas.microsoft.com/office/drawing/2014/main" id="{DE1210C3-BC88-E8CF-E4F1-2274ADBC3320}"/>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29" name="Freeform 1435">
              <a:extLst>
                <a:ext uri="{FF2B5EF4-FFF2-40B4-BE49-F238E27FC236}">
                  <a16:creationId xmlns:a16="http://schemas.microsoft.com/office/drawing/2014/main" id="{893F6F6C-F0FD-4E8E-B184-232634111739}"/>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30" name="Freeform 1436">
              <a:extLst>
                <a:ext uri="{FF2B5EF4-FFF2-40B4-BE49-F238E27FC236}">
                  <a16:creationId xmlns:a16="http://schemas.microsoft.com/office/drawing/2014/main" id="{D88A0E1A-0B82-9543-B8E9-0C00A18D85AD}"/>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31" name="Freeform 1437">
              <a:extLst>
                <a:ext uri="{FF2B5EF4-FFF2-40B4-BE49-F238E27FC236}">
                  <a16:creationId xmlns:a16="http://schemas.microsoft.com/office/drawing/2014/main" id="{46552407-A82E-AE97-2597-84FE676AEA8F}"/>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32" name="Freeform 1438">
              <a:extLst>
                <a:ext uri="{FF2B5EF4-FFF2-40B4-BE49-F238E27FC236}">
                  <a16:creationId xmlns:a16="http://schemas.microsoft.com/office/drawing/2014/main" id="{3EAF514A-A693-EB6C-BA7B-8685CD17D33B}"/>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33" name="Freeform 1439">
              <a:extLst>
                <a:ext uri="{FF2B5EF4-FFF2-40B4-BE49-F238E27FC236}">
                  <a16:creationId xmlns:a16="http://schemas.microsoft.com/office/drawing/2014/main" id="{DCD6F659-2AF5-CA22-25F4-3244B9F315FD}"/>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2E79A34E-6BAB-C951-1F57-136C80257EC5}"/>
              </a:ext>
            </a:extLst>
          </p:cNvPr>
          <p:cNvGrpSpPr/>
          <p:nvPr/>
        </p:nvGrpSpPr>
        <p:grpSpPr>
          <a:xfrm>
            <a:off x="5805478" y="187090"/>
            <a:ext cx="1754197" cy="1080000"/>
            <a:chOff x="820758" y="1137919"/>
            <a:chExt cx="1015997" cy="1059522"/>
          </a:xfrm>
          <a:solidFill>
            <a:srgbClr val="EE4F27"/>
          </a:solidFill>
        </p:grpSpPr>
        <p:sp>
          <p:nvSpPr>
            <p:cNvPr id="3" name="Oval 2">
              <a:extLst>
                <a:ext uri="{FF2B5EF4-FFF2-40B4-BE49-F238E27FC236}">
                  <a16:creationId xmlns:a16="http://schemas.microsoft.com/office/drawing/2014/main" id="{A609B503-6023-4E62-F61C-07D7D35E4F9C}"/>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1C48686C-647D-960C-03D5-A15FA520D4E1}"/>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Q4</a:t>
              </a:r>
            </a:p>
          </p:txBody>
        </p:sp>
      </p:grpSp>
    </p:spTree>
    <p:extLst>
      <p:ext uri="{BB962C8B-B14F-4D97-AF65-F5344CB8AC3E}">
        <p14:creationId xmlns:p14="http://schemas.microsoft.com/office/powerpoint/2010/main" val="2882122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B62C9-6E69-1A6F-8A77-16753E940F1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F02A77-5C2B-9092-E7AE-247AD1557897}"/>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F7999B17-F2A0-CDA5-8F2E-D44F196F6444}"/>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D2B02F98-E4AC-5719-82E2-C7B10BCF690A}"/>
              </a:ext>
            </a:extLst>
          </p:cNvPr>
          <p:cNvSpPr/>
          <p:nvPr/>
        </p:nvSpPr>
        <p:spPr>
          <a:xfrm>
            <a:off x="356853" y="2328745"/>
            <a:ext cx="6845968" cy="6593582"/>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DA6971B-3799-A52F-13CF-ABD2F0CA3B38}"/>
              </a:ext>
            </a:extLst>
          </p:cNvPr>
          <p:cNvSpPr txBox="1"/>
          <p:nvPr/>
        </p:nvSpPr>
        <p:spPr>
          <a:xfrm>
            <a:off x="691690" y="2545784"/>
            <a:ext cx="6176294" cy="5663089"/>
          </a:xfrm>
          <a:prstGeom prst="rect">
            <a:avLst/>
          </a:prstGeom>
          <a:noFill/>
        </p:spPr>
        <p:txBody>
          <a:bodyPr wrap="square" rtlCol="0">
            <a:spAutoFit/>
          </a:bodyPr>
          <a:lstStyle/>
          <a:p>
            <a:pPr marL="342900" indent="-342900">
              <a:buFont typeface="+mj-lt"/>
              <a:buAutoNum type="arabicPeriod" startAt="4"/>
            </a:pPr>
            <a:r>
              <a:rPr lang="en-US" i="1" dirty="0">
                <a:solidFill>
                  <a:srgbClr val="53705E"/>
                </a:solidFill>
              </a:rPr>
              <a:t>Differentiating </a:t>
            </a:r>
            <a:r>
              <a:rPr lang="en-US" b="1" dirty="0">
                <a:solidFill>
                  <a:srgbClr val="53705E"/>
                </a:solidFill>
              </a:rPr>
              <a:t>Your Offer</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r>
              <a:rPr lang="en-US" sz="1400" b="1" dirty="0">
                <a:solidFill>
                  <a:srgbClr val="53705E"/>
                </a:solidFill>
              </a:rPr>
              <a:t>Question 5:</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270159FF-7E81-C132-6283-52486B7B9B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480836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2F4A-7C4E-69F2-1E42-5031FD9ECBC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4D59D00-1312-8939-900A-1652929E319E}"/>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C89AE64-3582-62E9-1A11-86063763F3D5}"/>
              </a:ext>
            </a:extLst>
          </p:cNvPr>
          <p:cNvSpPr txBox="1"/>
          <p:nvPr/>
        </p:nvSpPr>
        <p:spPr>
          <a:xfrm>
            <a:off x="691690" y="2545784"/>
            <a:ext cx="6176294" cy="5816977"/>
          </a:xfrm>
          <a:prstGeom prst="rect">
            <a:avLst/>
          </a:prstGeom>
          <a:noFill/>
        </p:spPr>
        <p:txBody>
          <a:bodyPr wrap="square" rtlCol="0">
            <a:spAutoFit/>
          </a:bodyPr>
          <a:lstStyle/>
          <a:p>
            <a:pPr marL="342900" indent="-342900">
              <a:buFont typeface="+mj-lt"/>
              <a:buAutoNum type="arabicPeriod" startAt="4"/>
            </a:pPr>
            <a:r>
              <a:rPr lang="en-US" i="1" dirty="0">
                <a:solidFill>
                  <a:srgbClr val="53705E"/>
                </a:solidFill>
              </a:rPr>
              <a:t>Differentiating </a:t>
            </a:r>
            <a:r>
              <a:rPr lang="en-US" b="1" dirty="0">
                <a:solidFill>
                  <a:srgbClr val="53705E"/>
                </a:solidFill>
              </a:rPr>
              <a:t>Your Offer</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C54CC346-A861-2EFE-CFB9-BB816D1FC1D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71C737AC-03DB-6087-7880-DE3804D7A972}"/>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EF05117D-3715-DD4D-301D-7B0CFB72E9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734366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FC52-CAFB-3CD1-665A-5D61F24385A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10BC6FE-E632-DA4E-7B59-D2770118EE44}"/>
              </a:ext>
            </a:extLst>
          </p:cNvPr>
          <p:cNvSpPr>
            <a:spLocks noGrp="1"/>
          </p:cNvSpPr>
          <p:nvPr>
            <p:ph type="sldNum" sz="quarter" idx="4"/>
          </p:nvPr>
        </p:nvSpPr>
        <p:spPr>
          <a:xfrm>
            <a:off x="7113194" y="9322196"/>
            <a:ext cx="361037" cy="569240"/>
          </a:xfrm>
        </p:spPr>
        <p:txBody>
          <a:bodyPr/>
          <a:lstStyle/>
          <a:p>
            <a:fld id="{48F63A3B-78C7-47BE-AE5E-E10140E04643}" type="slidenum">
              <a:rPr lang="en-US" smtClean="0"/>
              <a:pPr/>
              <a:t>24</a:t>
            </a:fld>
            <a:endParaRPr lang="en-US" dirty="0"/>
          </a:p>
        </p:txBody>
      </p:sp>
      <p:sp>
        <p:nvSpPr>
          <p:cNvPr id="3" name="Rectangle 2">
            <a:extLst>
              <a:ext uri="{FF2B5EF4-FFF2-40B4-BE49-F238E27FC236}">
                <a16:creationId xmlns:a16="http://schemas.microsoft.com/office/drawing/2014/main" id="{E9DE5753-14E0-5938-F347-7E9535E06B1F}"/>
              </a:ext>
            </a:extLst>
          </p:cNvPr>
          <p:cNvSpPr/>
          <p:nvPr/>
        </p:nvSpPr>
        <p:spPr>
          <a:xfrm>
            <a:off x="356853" y="452422"/>
            <a:ext cx="6845968" cy="653912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4" name="TextBox 3">
            <a:extLst>
              <a:ext uri="{FF2B5EF4-FFF2-40B4-BE49-F238E27FC236}">
                <a16:creationId xmlns:a16="http://schemas.microsoft.com/office/drawing/2014/main" id="{74AAE90F-1454-8D95-48CA-419D9C9AF2DF}"/>
              </a:ext>
            </a:extLst>
          </p:cNvPr>
          <p:cNvSpPr txBox="1"/>
          <p:nvPr/>
        </p:nvSpPr>
        <p:spPr>
          <a:xfrm>
            <a:off x="705769" y="609279"/>
            <a:ext cx="6176294" cy="6309420"/>
          </a:xfrm>
          <a:prstGeom prst="rect">
            <a:avLst/>
          </a:prstGeom>
          <a:noFill/>
        </p:spPr>
        <p:txBody>
          <a:bodyPr wrap="square" rtlCol="0">
            <a:spAutoFit/>
          </a:bodyPr>
          <a:lstStyle/>
          <a:p>
            <a:pPr marL="342900" indent="-342900">
              <a:buFont typeface="+mj-lt"/>
              <a:buAutoNum type="arabicPeriod" startAt="5"/>
            </a:pPr>
            <a:r>
              <a:rPr lang="en-US" b="1" dirty="0">
                <a:solidFill>
                  <a:srgbClr val="C77362"/>
                </a:solidFill>
              </a:rPr>
              <a:t>Community Engagement and Partnerships</a:t>
            </a:r>
          </a:p>
          <a:p>
            <a:pPr marL="342900" indent="-342900">
              <a:buFont typeface="+mj-lt"/>
              <a:buAutoNum type="arabicPeriod" startAt="5"/>
            </a:pPr>
            <a:endParaRPr lang="en-US" sz="1600" b="1" dirty="0">
              <a:solidFill>
                <a:srgbClr val="C77362"/>
              </a:solidFill>
            </a:endParaRPr>
          </a:p>
          <a:p>
            <a:r>
              <a:rPr lang="en-US" sz="1600" b="1" dirty="0">
                <a:solidFill>
                  <a:srgbClr val="75504C"/>
                </a:solidFill>
              </a:rPr>
              <a:t>Think about local stakeholders and collaborations. Community support can strengthen branding and reach.</a:t>
            </a:r>
          </a:p>
          <a:p>
            <a:endParaRPr lang="en-US" sz="1600" b="1" dirty="0">
              <a:solidFill>
                <a:srgbClr val="75504C"/>
              </a:solidFill>
            </a:endParaRPr>
          </a:p>
          <a:p>
            <a:pPr marL="342900" indent="-342900">
              <a:buFont typeface="+mj-lt"/>
              <a:buAutoNum type="arabicPeriod"/>
            </a:pPr>
            <a:r>
              <a:rPr lang="en-US" sz="1400" dirty="0">
                <a:solidFill>
                  <a:schemeClr val="tx1">
                    <a:lumMod val="75000"/>
                    <a:lumOff val="25000"/>
                  </a:schemeClr>
                </a:solidFill>
              </a:rPr>
              <a:t>Who in your community is </a:t>
            </a:r>
            <a:r>
              <a:rPr lang="en-US" sz="1400" b="1" dirty="0">
                <a:solidFill>
                  <a:schemeClr val="tx1">
                    <a:lumMod val="75000"/>
                    <a:lumOff val="25000"/>
                  </a:schemeClr>
                </a:solidFill>
              </a:rPr>
              <a:t>already involved </a:t>
            </a:r>
            <a:r>
              <a:rPr lang="en-US" sz="1400" dirty="0">
                <a:solidFill>
                  <a:schemeClr val="tx1">
                    <a:lumMod val="75000"/>
                    <a:lumOff val="25000"/>
                  </a:schemeClr>
                </a:solidFill>
              </a:rPr>
              <a:t>with your story? </a:t>
            </a:r>
          </a:p>
          <a:p>
            <a:r>
              <a:rPr lang="en-US" sz="1400" i="1" dirty="0">
                <a:solidFill>
                  <a:schemeClr val="tx1">
                    <a:lumMod val="75000"/>
                    <a:lumOff val="25000"/>
                  </a:schemeClr>
                </a:solidFill>
              </a:rPr>
              <a:t>(e.g., local historians, bookstores, schools, themed events, provide live-in experiences, guides, cultural groups.)</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2"/>
            </a:pPr>
            <a:r>
              <a:rPr lang="en-US" sz="1400" dirty="0">
                <a:solidFill>
                  <a:schemeClr val="tx1">
                    <a:lumMod val="75000"/>
                    <a:lumOff val="25000"/>
                  </a:schemeClr>
                </a:solidFill>
              </a:rPr>
              <a:t>Are there local artists or tech-savvy </a:t>
            </a:r>
            <a:r>
              <a:rPr lang="en-US" sz="1400" b="1" dirty="0">
                <a:solidFill>
                  <a:schemeClr val="tx1">
                    <a:lumMod val="75000"/>
                    <a:lumOff val="25000"/>
                  </a:schemeClr>
                </a:solidFill>
              </a:rPr>
              <a:t>volunteers</a:t>
            </a:r>
            <a:r>
              <a:rPr lang="en-US" sz="1400" dirty="0">
                <a:solidFill>
                  <a:schemeClr val="tx1">
                    <a:lumMod val="75000"/>
                    <a:lumOff val="25000"/>
                  </a:schemeClr>
                </a:solidFill>
              </a:rPr>
              <a:t> you could engage? </a:t>
            </a:r>
          </a:p>
          <a:p>
            <a:r>
              <a:rPr lang="en-US" sz="1400" i="1" dirty="0">
                <a:solidFill>
                  <a:schemeClr val="tx1">
                    <a:lumMod val="75000"/>
                    <a:lumOff val="25000"/>
                  </a:schemeClr>
                </a:solidFill>
              </a:rPr>
              <a:t>( e.g., illustrators for AR content, author relatives, painters, special effects consultants interested in the literature or film, film students or tech students coding an app.)</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3"/>
            </a:pPr>
            <a:r>
              <a:rPr lang="en-US" sz="1400" dirty="0">
                <a:solidFill>
                  <a:schemeClr val="tx1">
                    <a:lumMod val="75000"/>
                    <a:lumOff val="25000"/>
                  </a:schemeClr>
                </a:solidFill>
              </a:rPr>
              <a:t>How can local culture be </a:t>
            </a:r>
            <a:r>
              <a:rPr lang="en-US" sz="1400" b="1" dirty="0">
                <a:solidFill>
                  <a:schemeClr val="tx1">
                    <a:lumMod val="75000"/>
                    <a:lumOff val="25000"/>
                  </a:schemeClr>
                </a:solidFill>
              </a:rPr>
              <a:t>authentically represented</a:t>
            </a:r>
            <a:r>
              <a:rPr lang="en-US" sz="1400" dirty="0">
                <a:solidFill>
                  <a:schemeClr val="tx1">
                    <a:lumMod val="75000"/>
                    <a:lumOff val="25000"/>
                  </a:schemeClr>
                </a:solidFill>
              </a:rPr>
              <a:t>? </a:t>
            </a:r>
          </a:p>
          <a:p>
            <a:r>
              <a:rPr lang="en-US" sz="1400" i="1" dirty="0">
                <a:solidFill>
                  <a:schemeClr val="tx1">
                    <a:lumMod val="75000"/>
                    <a:lumOff val="25000"/>
                  </a:schemeClr>
                </a:solidFill>
              </a:rPr>
              <a:t>(e.g., use regional composed music, dialects, or crafts used in the film or literature, place-based audio with speech over, build on the story or film with local stories (e.g., historical fits with fictional story), give different narratives and perspectives that build on the story related to the area, placed based story cards, QR codes linking short videos to place and people.)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startAt="4"/>
            </a:pPr>
            <a:r>
              <a:rPr lang="en-US" sz="1400" dirty="0">
                <a:solidFill>
                  <a:schemeClr val="tx1">
                    <a:lumMod val="75000"/>
                    <a:lumOff val="25000"/>
                  </a:schemeClr>
                </a:solidFill>
              </a:rPr>
              <a:t>What </a:t>
            </a:r>
            <a:r>
              <a:rPr lang="en-US" sz="1400" b="1" dirty="0">
                <a:solidFill>
                  <a:schemeClr val="tx1">
                    <a:lumMod val="75000"/>
                    <a:lumOff val="25000"/>
                  </a:schemeClr>
                </a:solidFill>
              </a:rPr>
              <a:t>partnerships</a:t>
            </a:r>
            <a:r>
              <a:rPr lang="en-US" sz="1400" dirty="0">
                <a:solidFill>
                  <a:schemeClr val="tx1">
                    <a:lumMod val="75000"/>
                    <a:lumOff val="25000"/>
                  </a:schemeClr>
                </a:solidFill>
              </a:rPr>
              <a:t> could expand your audience? </a:t>
            </a:r>
          </a:p>
          <a:p>
            <a:r>
              <a:rPr lang="en-US" sz="1400" i="1" dirty="0">
                <a:solidFill>
                  <a:schemeClr val="tx1">
                    <a:lumMod val="75000"/>
                    <a:lumOff val="25000"/>
                  </a:schemeClr>
                </a:solidFill>
              </a:rPr>
              <a:t>(e.g., Partner with local museums, heritage sites, landmarks or galleries to create joint routes or themed trails or festivals. Offer combined tickets or passes (e.g. “Film Location + Museum Visit”). Co-host seasonal or themed events that encourage visitors to explore multiple sites. Collaborate with local theatres, writers, filmmakers, musicians, or artists for live performances, readings, or pop-up experiences)</a:t>
            </a:r>
            <a:endParaRPr lang="en-IE" sz="1400" i="1" dirty="0">
              <a:solidFill>
                <a:schemeClr val="tx1">
                  <a:lumMod val="75000"/>
                  <a:lumOff val="25000"/>
                </a:schemeClr>
              </a:solidFill>
            </a:endParaRPr>
          </a:p>
        </p:txBody>
      </p:sp>
      <p:grpSp>
        <p:nvGrpSpPr>
          <p:cNvPr id="2" name="Group 1">
            <a:extLst>
              <a:ext uri="{FF2B5EF4-FFF2-40B4-BE49-F238E27FC236}">
                <a16:creationId xmlns:a16="http://schemas.microsoft.com/office/drawing/2014/main" id="{4ED1ED64-159C-1612-EA45-F9F2F65D68E9}"/>
              </a:ext>
            </a:extLst>
          </p:cNvPr>
          <p:cNvGrpSpPr/>
          <p:nvPr/>
        </p:nvGrpSpPr>
        <p:grpSpPr>
          <a:xfrm>
            <a:off x="5805478" y="187090"/>
            <a:ext cx="1754197" cy="1080000"/>
            <a:chOff x="820758" y="1137919"/>
            <a:chExt cx="1015997" cy="1059522"/>
          </a:xfrm>
          <a:solidFill>
            <a:srgbClr val="EE4F27"/>
          </a:solidFill>
        </p:grpSpPr>
        <p:sp>
          <p:nvSpPr>
            <p:cNvPr id="6" name="Oval 5">
              <a:extLst>
                <a:ext uri="{FF2B5EF4-FFF2-40B4-BE49-F238E27FC236}">
                  <a16:creationId xmlns:a16="http://schemas.microsoft.com/office/drawing/2014/main" id="{1B35858C-A89D-9E01-2A42-A395BB8F32B2}"/>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7011F3CB-A66E-3413-B961-0CC997F08A63}"/>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Q5</a:t>
              </a:r>
            </a:p>
          </p:txBody>
        </p:sp>
      </p:grpSp>
      <p:sp>
        <p:nvSpPr>
          <p:cNvPr id="8" name="Rectangle 7">
            <a:extLst>
              <a:ext uri="{FF2B5EF4-FFF2-40B4-BE49-F238E27FC236}">
                <a16:creationId xmlns:a16="http://schemas.microsoft.com/office/drawing/2014/main" id="{31CB14EC-304A-662A-DC4B-5BCFF6DF2D52}"/>
              </a:ext>
            </a:extLst>
          </p:cNvPr>
          <p:cNvSpPr/>
          <p:nvPr/>
        </p:nvSpPr>
        <p:spPr>
          <a:xfrm>
            <a:off x="366731" y="6991542"/>
            <a:ext cx="6845968" cy="2597420"/>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9" name="TextBox 8">
            <a:extLst>
              <a:ext uri="{FF2B5EF4-FFF2-40B4-BE49-F238E27FC236}">
                <a16:creationId xmlns:a16="http://schemas.microsoft.com/office/drawing/2014/main" id="{CFC773E6-9C6C-A92F-F04F-713A0FA39CBC}"/>
              </a:ext>
            </a:extLst>
          </p:cNvPr>
          <p:cNvSpPr txBox="1"/>
          <p:nvPr/>
        </p:nvSpPr>
        <p:spPr>
          <a:xfrm>
            <a:off x="1803619" y="7090827"/>
            <a:ext cx="5213900" cy="2092881"/>
          </a:xfrm>
          <a:prstGeom prst="rect">
            <a:avLst/>
          </a:prstGeom>
          <a:noFill/>
        </p:spPr>
        <p:txBody>
          <a:bodyPr wrap="square" rtlCol="0">
            <a:spAutoFit/>
          </a:bodyPr>
          <a:lstStyle/>
          <a:p>
            <a:r>
              <a:rPr lang="en-US" b="1" dirty="0">
                <a:solidFill>
                  <a:srgbClr val="DFDECB"/>
                </a:solidFill>
              </a:rPr>
              <a:t>5. Immersive &amp; Digital Technology Considerations</a:t>
            </a:r>
          </a:p>
          <a:p>
            <a:endParaRPr lang="en-US" sz="1600" dirty="0">
              <a:solidFill>
                <a:srgbClr val="DFDECB"/>
              </a:solidFill>
            </a:endParaRPr>
          </a:p>
          <a:p>
            <a:r>
              <a:rPr lang="en-US" sz="1600" b="1" dirty="0">
                <a:solidFill>
                  <a:srgbClr val="DFDECB"/>
                </a:solidFill>
              </a:rPr>
              <a:t>Could low-cost tech foster community involvement? </a:t>
            </a:r>
          </a:p>
          <a:p>
            <a:endParaRPr lang="en-US" sz="1600" b="1" dirty="0">
              <a:solidFill>
                <a:srgbClr val="DFDECB"/>
              </a:solidFill>
            </a:endParaRPr>
          </a:p>
          <a:p>
            <a:r>
              <a:rPr lang="en-US" sz="1600" dirty="0">
                <a:solidFill>
                  <a:srgbClr val="DFDECB"/>
                </a:solidFill>
              </a:rPr>
              <a:t>For example, setting up a simple QR-triggered interview with a local storyteller, or mapping a community photo wall on an interactive website, helps embed local voices in the experience.</a:t>
            </a:r>
            <a:endParaRPr lang="en-IE" dirty="0">
              <a:solidFill>
                <a:srgbClr val="DFDECB"/>
              </a:solidFill>
            </a:endParaRPr>
          </a:p>
        </p:txBody>
      </p:sp>
      <p:grpSp>
        <p:nvGrpSpPr>
          <p:cNvPr id="10" name="Graphic 2">
            <a:extLst>
              <a:ext uri="{FF2B5EF4-FFF2-40B4-BE49-F238E27FC236}">
                <a16:creationId xmlns:a16="http://schemas.microsoft.com/office/drawing/2014/main" id="{60220F53-38FC-A298-E37F-CEE425B97C5B}"/>
              </a:ext>
            </a:extLst>
          </p:cNvPr>
          <p:cNvGrpSpPr/>
          <p:nvPr/>
        </p:nvGrpSpPr>
        <p:grpSpPr>
          <a:xfrm>
            <a:off x="705769" y="7229106"/>
            <a:ext cx="862842" cy="1010542"/>
            <a:chOff x="-2478450" y="6659762"/>
            <a:chExt cx="1055890" cy="1330292"/>
          </a:xfrm>
          <a:solidFill>
            <a:srgbClr val="DFDECB"/>
          </a:solidFill>
        </p:grpSpPr>
        <p:grpSp>
          <p:nvGrpSpPr>
            <p:cNvPr id="11" name="Graphic 2">
              <a:extLst>
                <a:ext uri="{FF2B5EF4-FFF2-40B4-BE49-F238E27FC236}">
                  <a16:creationId xmlns:a16="http://schemas.microsoft.com/office/drawing/2014/main" id="{760FA715-93E7-D6A1-0711-3D82C98BEF48}"/>
                </a:ext>
              </a:extLst>
            </p:cNvPr>
            <p:cNvGrpSpPr/>
            <p:nvPr/>
          </p:nvGrpSpPr>
          <p:grpSpPr>
            <a:xfrm>
              <a:off x="-2347228" y="6993943"/>
              <a:ext cx="924668" cy="996110"/>
              <a:chOff x="-2347228" y="6993943"/>
              <a:chExt cx="924668" cy="996110"/>
            </a:xfrm>
            <a:grpFill/>
          </p:grpSpPr>
          <p:sp>
            <p:nvSpPr>
              <p:cNvPr id="19" name="Freeform 1440">
                <a:extLst>
                  <a:ext uri="{FF2B5EF4-FFF2-40B4-BE49-F238E27FC236}">
                    <a16:creationId xmlns:a16="http://schemas.microsoft.com/office/drawing/2014/main" id="{C4403962-E2FA-7B03-5073-BE708F6AE0F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20" name="Freeform 1441">
                <a:extLst>
                  <a:ext uri="{FF2B5EF4-FFF2-40B4-BE49-F238E27FC236}">
                    <a16:creationId xmlns:a16="http://schemas.microsoft.com/office/drawing/2014/main" id="{63E4CDAD-E352-355D-663D-35E0EB130B9E}"/>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1" name="Freeform 1442">
                <a:extLst>
                  <a:ext uri="{FF2B5EF4-FFF2-40B4-BE49-F238E27FC236}">
                    <a16:creationId xmlns:a16="http://schemas.microsoft.com/office/drawing/2014/main" id="{10711E70-6FA1-15B3-9B70-82CFBC2A80C7}"/>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2" name="Freeform 1443">
                <a:extLst>
                  <a:ext uri="{FF2B5EF4-FFF2-40B4-BE49-F238E27FC236}">
                    <a16:creationId xmlns:a16="http://schemas.microsoft.com/office/drawing/2014/main" id="{7BE7D5FA-268A-6EDB-2D45-2EFCBA7E720E}"/>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12" name="Freeform 1435">
              <a:extLst>
                <a:ext uri="{FF2B5EF4-FFF2-40B4-BE49-F238E27FC236}">
                  <a16:creationId xmlns:a16="http://schemas.microsoft.com/office/drawing/2014/main" id="{01BAAE3E-72EC-FECA-9243-97E14BDC1338}"/>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5" name="Freeform 1436">
              <a:extLst>
                <a:ext uri="{FF2B5EF4-FFF2-40B4-BE49-F238E27FC236}">
                  <a16:creationId xmlns:a16="http://schemas.microsoft.com/office/drawing/2014/main" id="{03A8DCC8-CEF1-0F23-AB25-D20DFE29CBE2}"/>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6" name="Freeform 1437">
              <a:extLst>
                <a:ext uri="{FF2B5EF4-FFF2-40B4-BE49-F238E27FC236}">
                  <a16:creationId xmlns:a16="http://schemas.microsoft.com/office/drawing/2014/main" id="{43D3D85E-784B-A811-F575-64281BE36C2C}"/>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7" name="Freeform 1438">
              <a:extLst>
                <a:ext uri="{FF2B5EF4-FFF2-40B4-BE49-F238E27FC236}">
                  <a16:creationId xmlns:a16="http://schemas.microsoft.com/office/drawing/2014/main" id="{74DCDBA4-34CE-2ADE-C9C0-DD8ED0DABE31}"/>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8" name="Freeform 1439">
              <a:extLst>
                <a:ext uri="{FF2B5EF4-FFF2-40B4-BE49-F238E27FC236}">
                  <a16:creationId xmlns:a16="http://schemas.microsoft.com/office/drawing/2014/main" id="{BCA9644B-B39A-4824-B218-92A8BC1BD7DB}"/>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3001177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96B13-2367-8699-437A-3A19DDE5BD5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DD61C6-639B-14A1-E386-BD86A0397FD7}"/>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F1A05C40-E674-0FD7-5EB6-1E243E99BE61}"/>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300491DF-503D-E34B-A87B-53778DC9964B}"/>
              </a:ext>
            </a:extLst>
          </p:cNvPr>
          <p:cNvSpPr/>
          <p:nvPr/>
        </p:nvSpPr>
        <p:spPr>
          <a:xfrm>
            <a:off x="356853" y="2328745"/>
            <a:ext cx="6845968" cy="6593582"/>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ED89E713-C8EA-2D7A-AAF3-CE53A908ECB3}"/>
              </a:ext>
            </a:extLst>
          </p:cNvPr>
          <p:cNvSpPr txBox="1"/>
          <p:nvPr/>
        </p:nvSpPr>
        <p:spPr>
          <a:xfrm>
            <a:off x="691690" y="2545784"/>
            <a:ext cx="6176294" cy="5447645"/>
          </a:xfrm>
          <a:prstGeom prst="rect">
            <a:avLst/>
          </a:prstGeom>
          <a:noFill/>
        </p:spPr>
        <p:txBody>
          <a:bodyPr wrap="square" rtlCol="0">
            <a:spAutoFit/>
          </a:bodyPr>
          <a:lstStyle/>
          <a:p>
            <a:pPr marL="342900" indent="-342900">
              <a:buFont typeface="+mj-lt"/>
              <a:buAutoNum type="arabicPeriod" startAt="5"/>
            </a:pPr>
            <a:r>
              <a:rPr lang="en-US" b="1" dirty="0">
                <a:solidFill>
                  <a:srgbClr val="53705E"/>
                </a:solidFill>
              </a:rPr>
              <a:t>Community Engagement and Partnerships</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i="1"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r>
              <a:rPr lang="en-US" sz="1400" b="1" dirty="0">
                <a:solidFill>
                  <a:srgbClr val="53705E"/>
                </a:solidFill>
              </a:rPr>
              <a:t>Question 5: </a:t>
            </a:r>
            <a:r>
              <a:rPr lang="en-US" sz="1400" dirty="0">
                <a:solidFill>
                  <a:schemeClr val="tx1">
                    <a:lumMod val="75000"/>
                    <a:lumOff val="25000"/>
                  </a:schemeClr>
                </a:solidFill>
              </a:rPr>
              <a:t>(Immersive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409C4783-E2BB-2A67-A83C-621D313B3D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1799560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9812D-B552-F9B5-C56E-88D588E1E52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CE14E38-F8DB-F98D-22D3-AF75772E9448}"/>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6229AC98-5BED-E805-31A4-698CD72A06CD}"/>
              </a:ext>
            </a:extLst>
          </p:cNvPr>
          <p:cNvSpPr txBox="1"/>
          <p:nvPr/>
        </p:nvSpPr>
        <p:spPr>
          <a:xfrm>
            <a:off x="691690" y="2545784"/>
            <a:ext cx="6176294" cy="5816977"/>
          </a:xfrm>
          <a:prstGeom prst="rect">
            <a:avLst/>
          </a:prstGeom>
          <a:noFill/>
        </p:spPr>
        <p:txBody>
          <a:bodyPr wrap="square" rtlCol="0">
            <a:spAutoFit/>
          </a:bodyPr>
          <a:lstStyle/>
          <a:p>
            <a:pPr marL="342900" indent="-342900">
              <a:buFont typeface="+mj-lt"/>
              <a:buAutoNum type="arabicPeriod" startAt="5"/>
            </a:pPr>
            <a:r>
              <a:rPr lang="en-US" b="1" dirty="0">
                <a:solidFill>
                  <a:srgbClr val="53705E"/>
                </a:solidFill>
              </a:rPr>
              <a:t>Community Engagement and Partnerships</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452A4783-90CB-FDC3-3F80-BE64E25C2C68}"/>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5C531D54-7520-B41E-052D-B642464A8A9F}"/>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0BA391FB-C5FE-DB0A-3AFC-194C1B8F81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1126574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9CEA50D7-A76B-30F0-4104-B48F91EF9830}"/>
              </a:ext>
            </a:extLst>
          </p:cNvPr>
          <p:cNvSpPr>
            <a:spLocks noGrp="1"/>
          </p:cNvSpPr>
          <p:nvPr>
            <p:ph type="sldNum" sz="quarter" idx="4"/>
          </p:nvPr>
        </p:nvSpPr>
        <p:spPr/>
        <p:txBody>
          <a:bodyPr/>
          <a:lstStyle/>
          <a:p>
            <a:fld id="{9C527BFA-2C0E-4CEC-B6A5-913A56FEF4B4}" type="slidenum">
              <a:rPr lang="fr-CA" smtClean="0"/>
              <a:pPr/>
              <a:t>27</a:t>
            </a:fld>
            <a:endParaRPr lang="fr-CA" dirty="0"/>
          </a:p>
        </p:txBody>
      </p:sp>
      <p:pic>
        <p:nvPicPr>
          <p:cNvPr id="10" name="Graphic 9">
            <a:extLst>
              <a:ext uri="{FF2B5EF4-FFF2-40B4-BE49-F238E27FC236}">
                <a16:creationId xmlns:a16="http://schemas.microsoft.com/office/drawing/2014/main" id="{897D3656-495F-30B0-34A1-F295D36D4603}"/>
              </a:ext>
            </a:extLst>
          </p:cNvPr>
          <p:cNvPicPr>
            <a:picLocks noChangeAspect="1"/>
          </p:cNvPicPr>
          <p:nvPr/>
        </p:nvPicPr>
        <p:blipFill>
          <a:blip r:embed="rId2">
            <a:extLst>
              <a:ext uri="{96DAC541-7B7A-43D3-8B79-37D633B846F1}">
                <asvg:svgBlip xmlns:asvg="http://schemas.microsoft.com/office/drawing/2016/SVG/main" r:embed="rId3"/>
              </a:ext>
            </a:extLst>
          </a:blip>
          <a:srcRect r="76371" b="33826"/>
          <a:stretch/>
        </p:blipFill>
        <p:spPr>
          <a:xfrm rot="10800000">
            <a:off x="0" y="5266860"/>
            <a:ext cx="2687636" cy="3062168"/>
          </a:xfrm>
          <a:prstGeom prst="rect">
            <a:avLst/>
          </a:prstGeom>
        </p:spPr>
      </p:pic>
      <p:sp>
        <p:nvSpPr>
          <p:cNvPr id="11" name="Text Placeholder 6">
            <a:extLst>
              <a:ext uri="{FF2B5EF4-FFF2-40B4-BE49-F238E27FC236}">
                <a16:creationId xmlns:a16="http://schemas.microsoft.com/office/drawing/2014/main" id="{2A64F0EB-455A-DB18-30A3-C8EF67096D5B}"/>
              </a:ext>
            </a:extLst>
          </p:cNvPr>
          <p:cNvSpPr txBox="1">
            <a:spLocks/>
          </p:cNvSpPr>
          <p:nvPr/>
        </p:nvSpPr>
        <p:spPr>
          <a:xfrm rot="16200000">
            <a:off x="5565205" y="604746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pic>
        <p:nvPicPr>
          <p:cNvPr id="20" name="Picture 19">
            <a:hlinkClick r:id="rId4"/>
            <a:extLst>
              <a:ext uri="{FF2B5EF4-FFF2-40B4-BE49-F238E27FC236}">
                <a16:creationId xmlns:a16="http://schemas.microsoft.com/office/drawing/2014/main" id="{4FCEFAF6-D7FA-F1CE-5292-25D598ABE76F}"/>
              </a:ext>
            </a:extLst>
          </p:cNvPr>
          <p:cNvPicPr>
            <a:picLocks noChangeAspect="1"/>
          </p:cNvPicPr>
          <p:nvPr/>
        </p:nvPicPr>
        <p:blipFill>
          <a:blip r:embed="rId5"/>
          <a:stretch>
            <a:fillRect/>
          </a:stretch>
        </p:blipFill>
        <p:spPr>
          <a:xfrm>
            <a:off x="423563" y="552893"/>
            <a:ext cx="6712548" cy="8751803"/>
          </a:xfrm>
          <a:prstGeom prst="rect">
            <a:avLst/>
          </a:prstGeom>
        </p:spPr>
      </p:pic>
      <p:sp>
        <p:nvSpPr>
          <p:cNvPr id="23" name="Freeform 31">
            <a:hlinkClick r:id="rId4"/>
            <a:extLst>
              <a:ext uri="{FF2B5EF4-FFF2-40B4-BE49-F238E27FC236}">
                <a16:creationId xmlns:a16="http://schemas.microsoft.com/office/drawing/2014/main" id="{AB0017EB-7722-BC0A-6D0B-7076993C4442}"/>
              </a:ext>
            </a:extLst>
          </p:cNvPr>
          <p:cNvSpPr/>
          <p:nvPr/>
        </p:nvSpPr>
        <p:spPr>
          <a:xfrm>
            <a:off x="4578739" y="7934420"/>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BF8146"/>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spTree>
    <p:extLst>
      <p:ext uri="{BB962C8B-B14F-4D97-AF65-F5344CB8AC3E}">
        <p14:creationId xmlns:p14="http://schemas.microsoft.com/office/powerpoint/2010/main" val="14710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12BF0F05-A7A9-1665-D106-9F417E3FC3E2}"/>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F73A07B7-FB7E-9AF3-AAB9-ACCE01E1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74B0195B-D113-8C64-CA78-4ADAF0298C93}"/>
              </a:ext>
            </a:extLst>
          </p:cNvPr>
          <p:cNvPicPr>
            <a:picLocks noChangeAspect="1"/>
          </p:cNvPicPr>
          <p:nvPr/>
        </p:nvPicPr>
        <p:blipFill>
          <a:blip r:embed="rId4">
            <a:extLst>
              <a:ext uri="{96DAC541-7B7A-43D3-8B79-37D633B846F1}">
                <asvg:svgBlip xmlns:asvg="http://schemas.microsoft.com/office/drawing/2016/SVG/main" r:embed="rId5"/>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1151618A-E0C9-7899-1183-D6D080A13024}"/>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9CCA3DA2-489B-C7CF-2D5B-FF5E77D76FEA}"/>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35442BCF-B050-C1B3-FEAB-C40E9FFF891A}"/>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C851B148-0325-AADD-B238-99CF7CEA87AF}"/>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980F377-44CB-791C-6538-6B7EB9E2E0D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8B0E74E7-455D-24E3-ECFC-71088327606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A43F227F-E3A4-4BA7-0490-C48AFDDEB008}"/>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4E21F3C5-1669-F48F-1851-D721CAA5BDE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B009257D-14F7-D453-BE77-77E93D4CF4E7}"/>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85CD4888-FDDF-5620-09D0-C8796EFD920D}"/>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DD0BF783-293D-1EFF-39B0-224C91901803}"/>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63DB67B-E1D6-028E-8506-934DA603D621}"/>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EA1A9FE4-5F57-06BB-EBB1-E7D77F60B931}"/>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BBC9121E-A3B5-9533-7610-BA757826848A}"/>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4C489DF8-0FC3-0A1F-5ECD-5A90C7D14D6D}"/>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ED755B8D-53C5-6BEF-41BF-58585447892D}"/>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9679AF51-1465-FFB7-844A-7E1F626C87DC}"/>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8FC39D1-B6A9-73D4-C357-78356C324ADA}"/>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086F7B0E-C504-7983-FEB7-BC59F871AD18}"/>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1720714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A5F4FE42-0111-40E1-AD5B-580245F7E916}"/>
</file>

<file path=customXml/itemProps2.xml><?xml version="1.0" encoding="utf-8"?>
<ds:datastoreItem xmlns:ds="http://schemas.openxmlformats.org/officeDocument/2006/customXml" ds:itemID="{A50EF8BD-BDAF-4825-A10F-257D2A48AB68}"/>
</file>

<file path=customXml/itemProps3.xml><?xml version="1.0" encoding="utf-8"?>
<ds:datastoreItem xmlns:ds="http://schemas.openxmlformats.org/officeDocument/2006/customXml" ds:itemID="{8274B4DC-BDA0-426D-B0C3-FF0DB85E4A84}"/>
</file>

<file path=docProps/app.xml><?xml version="1.0" encoding="utf-8"?>
<Properties xmlns="http://schemas.openxmlformats.org/officeDocument/2006/extended-properties" xmlns:vt="http://schemas.openxmlformats.org/officeDocument/2006/docPropsVTypes">
  <Template>Office Theme</Template>
  <TotalTime>8104</TotalTime>
  <Words>4210</Words>
  <Application>Microsoft Office PowerPoint</Application>
  <PresentationFormat>Custom</PresentationFormat>
  <Paragraphs>561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317</cp:revision>
  <dcterms:created xsi:type="dcterms:W3CDTF">2018-08-04T19:06:08Z</dcterms:created>
  <dcterms:modified xsi:type="dcterms:W3CDTF">2026-03-06T16:35:51Z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