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5" r:id="rId4"/>
  </p:sldMasterIdLst>
  <p:notesMasterIdLst>
    <p:notesMasterId r:id="rId50"/>
  </p:notesMasterIdLst>
  <p:sldIdLst>
    <p:sldId id="1596" r:id="rId5"/>
    <p:sldId id="782" r:id="rId6"/>
    <p:sldId id="4429" r:id="rId7"/>
    <p:sldId id="4532" r:id="rId8"/>
    <p:sldId id="262" r:id="rId9"/>
    <p:sldId id="726" r:id="rId10"/>
    <p:sldId id="736" r:id="rId11"/>
    <p:sldId id="1587" r:id="rId12"/>
    <p:sldId id="1592" r:id="rId13"/>
    <p:sldId id="4533" r:id="rId14"/>
    <p:sldId id="328" r:id="rId15"/>
    <p:sldId id="739" r:id="rId16"/>
    <p:sldId id="774" r:id="rId17"/>
    <p:sldId id="777" r:id="rId18"/>
    <p:sldId id="693" r:id="rId19"/>
    <p:sldId id="740" r:id="rId20"/>
    <p:sldId id="748" r:id="rId21"/>
    <p:sldId id="749" r:id="rId22"/>
    <p:sldId id="750" r:id="rId23"/>
    <p:sldId id="754" r:id="rId24"/>
    <p:sldId id="741" r:id="rId25"/>
    <p:sldId id="752" r:id="rId26"/>
    <p:sldId id="300" r:id="rId27"/>
    <p:sldId id="756" r:id="rId28"/>
    <p:sldId id="4531" r:id="rId29"/>
    <p:sldId id="742" r:id="rId30"/>
    <p:sldId id="759" r:id="rId31"/>
    <p:sldId id="758" r:id="rId32"/>
    <p:sldId id="745" r:id="rId33"/>
    <p:sldId id="760" r:id="rId34"/>
    <p:sldId id="761" r:id="rId35"/>
    <p:sldId id="762" r:id="rId36"/>
    <p:sldId id="763" r:id="rId37"/>
    <p:sldId id="764" r:id="rId38"/>
    <p:sldId id="743" r:id="rId39"/>
    <p:sldId id="765" r:id="rId40"/>
    <p:sldId id="766" r:id="rId41"/>
    <p:sldId id="767" r:id="rId42"/>
    <p:sldId id="771" r:id="rId43"/>
    <p:sldId id="772" r:id="rId44"/>
    <p:sldId id="746" r:id="rId45"/>
    <p:sldId id="768" r:id="rId46"/>
    <p:sldId id="769" r:id="rId47"/>
    <p:sldId id="286" r:id="rId48"/>
    <p:sldId id="1598" r:id="rId49"/>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rt Özmutaf" initials="MÖ" lastIdx="1" clrIdx="0">
    <p:extLst>
      <p:ext uri="{19B8F6BF-5375-455C-9EA6-DF929625EA0E}">
        <p15:presenceInfo xmlns:p15="http://schemas.microsoft.com/office/powerpoint/2012/main" userId="983aff9ac2a4f3c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77362"/>
    <a:srgbClr val="53705E"/>
    <a:srgbClr val="75504C"/>
    <a:srgbClr val="F3E1DD"/>
    <a:srgbClr val="BF8146"/>
    <a:srgbClr val="B5B285"/>
    <a:srgbClr val="C8D6CD"/>
    <a:srgbClr val="DFDECB"/>
    <a:srgbClr val="ECDAD3"/>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42AF70-4F55-44AB-8617-04EC784FF126}" v="1" dt="2026-03-24T01:09:21.3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78" autoAdjust="0"/>
    <p:restoredTop sz="94660"/>
  </p:normalViewPr>
  <p:slideViewPr>
    <p:cSldViewPr snapToGrid="0">
      <p:cViewPr varScale="1">
        <p:scale>
          <a:sx n="69" d="100"/>
          <a:sy n="69" d="100"/>
        </p:scale>
        <p:origin x="2862" y="84"/>
      </p:cViewPr>
      <p:guideLst/>
    </p:cSldViewPr>
  </p:slideViewPr>
  <p:notesTextViewPr>
    <p:cViewPr>
      <p:scale>
        <a:sx n="1" d="1"/>
        <a:sy n="1" d="1"/>
      </p:scale>
      <p:origin x="0" y="0"/>
    </p:cViewPr>
  </p:notesTextViewPr>
  <p:sorterViewPr>
    <p:cViewPr>
      <p:scale>
        <a:sx n="102" d="100"/>
        <a:sy n="102" d="100"/>
      </p:scale>
      <p:origin x="0" y="-4458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ra Vilhjálmsdóttir - HA" userId="S::verav@unak.is::3a47e763-a364-4cef-b6d4-29d7fca17faa" providerId="AD" clId="Web-{2A42AF70-4F55-44AB-8617-04EC784FF126}"/>
    <pc:docChg chg="modSld">
      <pc:chgData name="Vera Vilhjálmsdóttir - HA" userId="S::verav@unak.is::3a47e763-a364-4cef-b6d4-29d7fca17faa" providerId="AD" clId="Web-{2A42AF70-4F55-44AB-8617-04EC784FF126}" dt="2026-03-24T01:09:21.314" v="0" actId="1076"/>
      <pc:docMkLst>
        <pc:docMk/>
      </pc:docMkLst>
      <pc:sldChg chg="modSp">
        <pc:chgData name="Vera Vilhjálmsdóttir - HA" userId="S::verav@unak.is::3a47e763-a364-4cef-b6d4-29d7fca17faa" providerId="AD" clId="Web-{2A42AF70-4F55-44AB-8617-04EC784FF126}" dt="2026-03-24T01:09:21.314" v="0" actId="1076"/>
        <pc:sldMkLst>
          <pc:docMk/>
          <pc:sldMk cId="1533894881" sldId="748"/>
        </pc:sldMkLst>
        <pc:picChg chg="mod">
          <ac:chgData name="Vera Vilhjálmsdóttir - HA" userId="S::verav@unak.is::3a47e763-a364-4cef-b6d4-29d7fca17faa" providerId="AD" clId="Web-{2A42AF70-4F55-44AB-8617-04EC784FF126}" dt="2026-03-24T01:09:21.314" v="0" actId="1076"/>
          <ac:picMkLst>
            <pc:docMk/>
            <pc:sldMk cId="1533894881" sldId="748"/>
            <ac:picMk id="15" creationId="{120B4A54-211E-2D80-1F4F-82FF04B3FFC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28714D-DA5F-D945-986B-CF1F10B94F8D}" type="datetimeFigureOut">
              <a:rPr lang="en-US" smtClean="0"/>
              <a:t>3/23/2026</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0ADD19-3DCE-A64C-91F3-29A99EAE3FB4}" type="slidenum">
              <a:rPr lang="en-US" smtClean="0"/>
              <a:t>‹#›</a:t>
            </a:fld>
            <a:endParaRPr lang="en-US"/>
          </a:p>
        </p:txBody>
      </p:sp>
    </p:spTree>
    <p:extLst>
      <p:ext uri="{BB962C8B-B14F-4D97-AF65-F5344CB8AC3E}">
        <p14:creationId xmlns:p14="http://schemas.microsoft.com/office/powerpoint/2010/main" val="2448290126"/>
      </p:ext>
    </p:extLst>
  </p:cSld>
  <p:clrMap bg1="lt1" tx1="dk1" bg2="lt2" tx2="dk2" accent1="accent1" accent2="accent2" accent3="accent3" accent4="accent4" accent5="accent5" accent6="accent6" hlink="hlink" folHlink="folHlink"/>
  <p:notesStyle>
    <a:lvl1pPr marL="0" algn="l" defTabSz="995507" rtl="0" eaLnBrk="1" latinLnBrk="0" hangingPunct="1">
      <a:defRPr sz="1306" kern="1200">
        <a:solidFill>
          <a:schemeClr val="tx1"/>
        </a:solidFill>
        <a:latin typeface="+mn-lt"/>
        <a:ea typeface="+mn-ea"/>
        <a:cs typeface="+mn-cs"/>
      </a:defRPr>
    </a:lvl1pPr>
    <a:lvl2pPr marL="497754" algn="l" defTabSz="995507" rtl="0" eaLnBrk="1" latinLnBrk="0" hangingPunct="1">
      <a:defRPr sz="1306" kern="1200">
        <a:solidFill>
          <a:schemeClr val="tx1"/>
        </a:solidFill>
        <a:latin typeface="+mn-lt"/>
        <a:ea typeface="+mn-ea"/>
        <a:cs typeface="+mn-cs"/>
      </a:defRPr>
    </a:lvl2pPr>
    <a:lvl3pPr marL="995507" algn="l" defTabSz="995507" rtl="0" eaLnBrk="1" latinLnBrk="0" hangingPunct="1">
      <a:defRPr sz="1306" kern="1200">
        <a:solidFill>
          <a:schemeClr val="tx1"/>
        </a:solidFill>
        <a:latin typeface="+mn-lt"/>
        <a:ea typeface="+mn-ea"/>
        <a:cs typeface="+mn-cs"/>
      </a:defRPr>
    </a:lvl3pPr>
    <a:lvl4pPr marL="1493261" algn="l" defTabSz="995507" rtl="0" eaLnBrk="1" latinLnBrk="0" hangingPunct="1">
      <a:defRPr sz="1306" kern="1200">
        <a:solidFill>
          <a:schemeClr val="tx1"/>
        </a:solidFill>
        <a:latin typeface="+mn-lt"/>
        <a:ea typeface="+mn-ea"/>
        <a:cs typeface="+mn-cs"/>
      </a:defRPr>
    </a:lvl4pPr>
    <a:lvl5pPr marL="1991015" algn="l" defTabSz="995507" rtl="0" eaLnBrk="1" latinLnBrk="0" hangingPunct="1">
      <a:defRPr sz="1306" kern="1200">
        <a:solidFill>
          <a:schemeClr val="tx1"/>
        </a:solidFill>
        <a:latin typeface="+mn-lt"/>
        <a:ea typeface="+mn-ea"/>
        <a:cs typeface="+mn-cs"/>
      </a:defRPr>
    </a:lvl5pPr>
    <a:lvl6pPr marL="2488768" algn="l" defTabSz="995507" rtl="0" eaLnBrk="1" latinLnBrk="0" hangingPunct="1">
      <a:defRPr sz="1306" kern="1200">
        <a:solidFill>
          <a:schemeClr val="tx1"/>
        </a:solidFill>
        <a:latin typeface="+mn-lt"/>
        <a:ea typeface="+mn-ea"/>
        <a:cs typeface="+mn-cs"/>
      </a:defRPr>
    </a:lvl6pPr>
    <a:lvl7pPr marL="2986522" algn="l" defTabSz="995507" rtl="0" eaLnBrk="1" latinLnBrk="0" hangingPunct="1">
      <a:defRPr sz="1306" kern="1200">
        <a:solidFill>
          <a:schemeClr val="tx1"/>
        </a:solidFill>
        <a:latin typeface="+mn-lt"/>
        <a:ea typeface="+mn-ea"/>
        <a:cs typeface="+mn-cs"/>
      </a:defRPr>
    </a:lvl7pPr>
    <a:lvl8pPr marL="3484275" algn="l" defTabSz="995507" rtl="0" eaLnBrk="1" latinLnBrk="0" hangingPunct="1">
      <a:defRPr sz="1306" kern="1200">
        <a:solidFill>
          <a:schemeClr val="tx1"/>
        </a:solidFill>
        <a:latin typeface="+mn-lt"/>
        <a:ea typeface="+mn-ea"/>
        <a:cs typeface="+mn-cs"/>
      </a:defRPr>
    </a:lvl8pPr>
    <a:lvl9pPr marL="3982029" algn="l" defTabSz="995507" rtl="0" eaLnBrk="1" latinLnBrk="0" hangingPunct="1">
      <a:defRPr sz="1306"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Cover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F1AFBAA-4303-4D9F-BB6B-5F5E6AC0FC2C}"/>
              </a:ext>
            </a:extLst>
          </p:cNvPr>
          <p:cNvSpPr>
            <a:spLocks noGrp="1"/>
          </p:cNvSpPr>
          <p:nvPr>
            <p:ph type="pic" sz="quarter" idx="10"/>
          </p:nvPr>
        </p:nvSpPr>
        <p:spPr>
          <a:xfrm>
            <a:off x="588317" y="656872"/>
            <a:ext cx="6432012" cy="8361004"/>
          </a:xfrm>
          <a:custGeom>
            <a:avLst/>
            <a:gdLst>
              <a:gd name="connsiteX0" fmla="*/ 0 w 7452951"/>
              <a:gd name="connsiteY0" fmla="*/ 0 h 13853751"/>
              <a:gd name="connsiteX1" fmla="*/ 7452951 w 7452951"/>
              <a:gd name="connsiteY1" fmla="*/ 0 h 13853751"/>
              <a:gd name="connsiteX2" fmla="*/ 7452951 w 7452951"/>
              <a:gd name="connsiteY2" fmla="*/ 13853751 h 13853751"/>
              <a:gd name="connsiteX3" fmla="*/ 0 w 7452951"/>
              <a:gd name="connsiteY3" fmla="*/ 13853751 h 13853751"/>
            </a:gdLst>
            <a:ahLst/>
            <a:cxnLst>
              <a:cxn ang="0">
                <a:pos x="connsiteX0" y="connsiteY0"/>
              </a:cxn>
              <a:cxn ang="0">
                <a:pos x="connsiteX1" y="connsiteY1"/>
              </a:cxn>
              <a:cxn ang="0">
                <a:pos x="connsiteX2" y="connsiteY2"/>
              </a:cxn>
              <a:cxn ang="0">
                <a:pos x="connsiteX3" y="connsiteY3"/>
              </a:cxn>
            </a:cxnLst>
            <a:rect l="l" t="t" r="r" b="b"/>
            <a:pathLst>
              <a:path w="7452951" h="13853751">
                <a:moveTo>
                  <a:pt x="0" y="0"/>
                </a:moveTo>
                <a:lnTo>
                  <a:pt x="7452951" y="0"/>
                </a:lnTo>
                <a:lnTo>
                  <a:pt x="7452951" y="13853751"/>
                </a:lnTo>
                <a:lnTo>
                  <a:pt x="0" y="13853751"/>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grpSp>
        <p:nvGrpSpPr>
          <p:cNvPr id="3" name="Graphic 95">
            <a:extLst>
              <a:ext uri="{FF2B5EF4-FFF2-40B4-BE49-F238E27FC236}">
                <a16:creationId xmlns:a16="http://schemas.microsoft.com/office/drawing/2014/main" id="{90ED387D-A34F-98E1-0AB1-BFB33A0C736E}"/>
              </a:ext>
            </a:extLst>
          </p:cNvPr>
          <p:cNvGrpSpPr/>
          <p:nvPr userDrawn="1"/>
        </p:nvGrpSpPr>
        <p:grpSpPr>
          <a:xfrm>
            <a:off x="588317" y="9279532"/>
            <a:ext cx="1663513" cy="457550"/>
            <a:chOff x="584588" y="9078286"/>
            <a:chExt cx="1509109" cy="423922"/>
          </a:xfrm>
          <a:solidFill>
            <a:srgbClr val="000000"/>
          </a:solidFill>
        </p:grpSpPr>
        <p:sp>
          <p:nvSpPr>
            <p:cNvPr id="4" name="Freeform 3">
              <a:extLst>
                <a:ext uri="{FF2B5EF4-FFF2-40B4-BE49-F238E27FC236}">
                  <a16:creationId xmlns:a16="http://schemas.microsoft.com/office/drawing/2014/main" id="{9952D5B5-2DF7-334B-FEBA-0A3A1ED979A8}"/>
                </a:ext>
              </a:extLst>
            </p:cNvPr>
            <p:cNvSpPr/>
            <p:nvPr/>
          </p:nvSpPr>
          <p:spPr>
            <a:xfrm>
              <a:off x="584588"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628887"/>
              </a:solidFill>
              <a:prstDash val="solid"/>
              <a:miter/>
            </a:ln>
          </p:spPr>
          <p:txBody>
            <a:bodyPr rtlCol="0" anchor="ctr"/>
            <a:lstStyle/>
            <a:p>
              <a:endParaRPr lang="en-US" sz="1960"/>
            </a:p>
          </p:txBody>
        </p:sp>
        <p:sp>
          <p:nvSpPr>
            <p:cNvPr id="6" name="Freeform 5">
              <a:extLst>
                <a:ext uri="{FF2B5EF4-FFF2-40B4-BE49-F238E27FC236}">
                  <a16:creationId xmlns:a16="http://schemas.microsoft.com/office/drawing/2014/main" id="{7DD04E0E-14E9-0FA9-2145-789BCF112980}"/>
                </a:ext>
              </a:extLst>
            </p:cNvPr>
            <p:cNvSpPr/>
            <p:nvPr/>
          </p:nvSpPr>
          <p:spPr>
            <a:xfrm>
              <a:off x="2069199"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628887"/>
              </a:solidFill>
              <a:prstDash val="solid"/>
              <a:miter/>
            </a:ln>
          </p:spPr>
          <p:txBody>
            <a:bodyPr rtlCol="0" anchor="ctr"/>
            <a:lstStyle/>
            <a:p>
              <a:endParaRPr lang="en-US" sz="1960"/>
            </a:p>
          </p:txBody>
        </p:sp>
      </p:grpSp>
      <p:sp>
        <p:nvSpPr>
          <p:cNvPr id="7" name="Text Placeholder 23">
            <a:extLst>
              <a:ext uri="{FF2B5EF4-FFF2-40B4-BE49-F238E27FC236}">
                <a16:creationId xmlns:a16="http://schemas.microsoft.com/office/drawing/2014/main" id="{6FF665F4-CEF1-BBD0-14CA-2B4693E4DE58}"/>
              </a:ext>
            </a:extLst>
          </p:cNvPr>
          <p:cNvSpPr>
            <a:spLocks noGrp="1"/>
          </p:cNvSpPr>
          <p:nvPr>
            <p:ph type="body" sz="quarter" idx="17" hasCustomPrompt="1"/>
          </p:nvPr>
        </p:nvSpPr>
        <p:spPr>
          <a:xfrm>
            <a:off x="637182" y="9321911"/>
            <a:ext cx="1356749" cy="452459"/>
          </a:xfrm>
          <a:prstGeom prst="rect">
            <a:avLst/>
          </a:prstGeom>
        </p:spPr>
        <p:txBody>
          <a:bodyPr>
            <a:noAutofit/>
          </a:bodyPr>
          <a:lstStyle>
            <a:lvl1pPr marL="0" indent="0" algn="l">
              <a:spcBef>
                <a:spcPts val="0"/>
              </a:spcBef>
              <a:buNone/>
              <a:defRPr sz="1000" b="0" i="0">
                <a:solidFill>
                  <a:srgbClr val="000000"/>
                </a:solidFill>
                <a:latin typeface="Calibri" panose="020F0502020204030204" pitchFamily="34" charset="0"/>
                <a:cs typeface="Calibri" panose="020F0502020204030204" pitchFamily="34" charset="0"/>
              </a:defRPr>
            </a:lvl1pPr>
          </a:lstStyle>
          <a:p>
            <a:pPr lvl="0"/>
            <a:r>
              <a:rPr lang="en-US" dirty="0"/>
              <a:t>2022 – 2024</a:t>
            </a:r>
          </a:p>
          <a:p>
            <a:pPr lvl="0"/>
            <a:r>
              <a:rPr lang="en-US" dirty="0"/>
              <a:t>Document Name</a:t>
            </a:r>
          </a:p>
        </p:txBody>
      </p:sp>
      <p:sp>
        <p:nvSpPr>
          <p:cNvPr id="8" name="Text Placeholder 23">
            <a:extLst>
              <a:ext uri="{FF2B5EF4-FFF2-40B4-BE49-F238E27FC236}">
                <a16:creationId xmlns:a16="http://schemas.microsoft.com/office/drawing/2014/main" id="{934E23A7-6DEF-24B4-F5D9-55CE1F66B5CC}"/>
              </a:ext>
            </a:extLst>
          </p:cNvPr>
          <p:cNvSpPr>
            <a:spLocks noGrp="1"/>
          </p:cNvSpPr>
          <p:nvPr>
            <p:ph type="body" sz="quarter" idx="18" hasCustomPrompt="1"/>
          </p:nvPr>
        </p:nvSpPr>
        <p:spPr>
          <a:xfrm>
            <a:off x="2361497" y="9314863"/>
            <a:ext cx="1961781" cy="452459"/>
          </a:xfrm>
          <a:prstGeom prst="rect">
            <a:avLst/>
          </a:prstGeom>
        </p:spPr>
        <p:txBody>
          <a:bodyPr>
            <a:noAutofit/>
          </a:bodyPr>
          <a:lstStyle>
            <a:lvl1pPr marL="0" indent="0" algn="l">
              <a:spcBef>
                <a:spcPts val="0"/>
              </a:spcBef>
              <a:buNone/>
              <a:defRPr sz="1000" b="0" i="0">
                <a:solidFill>
                  <a:srgbClr val="000000"/>
                </a:solidFill>
                <a:latin typeface="Calibri" panose="020F0502020204030204" pitchFamily="34" charset="0"/>
                <a:cs typeface="Calibri" panose="020F0502020204030204" pitchFamily="34" charset="0"/>
              </a:defRPr>
            </a:lvl1pPr>
          </a:lstStyle>
          <a:p>
            <a:pPr lvl="0"/>
            <a:r>
              <a:rPr lang="en-US" dirty="0"/>
              <a:t>By</a:t>
            </a:r>
          </a:p>
          <a:p>
            <a:pPr lvl="0"/>
            <a:r>
              <a:rPr lang="en-US" dirty="0"/>
              <a:t>Partner Name</a:t>
            </a:r>
          </a:p>
        </p:txBody>
      </p:sp>
      <p:sp>
        <p:nvSpPr>
          <p:cNvPr id="10" name="Text Placeholder 32">
            <a:extLst>
              <a:ext uri="{FF2B5EF4-FFF2-40B4-BE49-F238E27FC236}">
                <a16:creationId xmlns:a16="http://schemas.microsoft.com/office/drawing/2014/main" id="{8D2FC6D3-7CCE-9A5C-A4EC-3A6A88B71EFF}"/>
              </a:ext>
            </a:extLst>
          </p:cNvPr>
          <p:cNvSpPr>
            <a:spLocks noGrp="1"/>
          </p:cNvSpPr>
          <p:nvPr>
            <p:ph type="body" sz="quarter" idx="61" hasCustomPrompt="1"/>
          </p:nvPr>
        </p:nvSpPr>
        <p:spPr>
          <a:xfrm>
            <a:off x="4323278" y="2776888"/>
            <a:ext cx="2901221" cy="671785"/>
          </a:xfrm>
          <a:prstGeom prst="rect">
            <a:avLst/>
          </a:prstGeom>
          <a:solidFill>
            <a:srgbClr val="C77362"/>
          </a:solidFill>
        </p:spPr>
        <p:txBody>
          <a:bodyPr anchor="ctr">
            <a:noAutofit/>
          </a:bodyPr>
          <a:lstStyle>
            <a:lvl1pPr marL="20638" indent="-20638" algn="ctr">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WELCOME TO </a:t>
            </a:r>
          </a:p>
        </p:txBody>
      </p:sp>
      <p:sp>
        <p:nvSpPr>
          <p:cNvPr id="11" name="Text Placeholder 32">
            <a:extLst>
              <a:ext uri="{FF2B5EF4-FFF2-40B4-BE49-F238E27FC236}">
                <a16:creationId xmlns:a16="http://schemas.microsoft.com/office/drawing/2014/main" id="{B698F2EA-875A-2B7E-C0C5-CE3DF36C9783}"/>
              </a:ext>
            </a:extLst>
          </p:cNvPr>
          <p:cNvSpPr>
            <a:spLocks noGrp="1"/>
          </p:cNvSpPr>
          <p:nvPr>
            <p:ph type="body" sz="quarter" idx="62" hasCustomPrompt="1"/>
          </p:nvPr>
        </p:nvSpPr>
        <p:spPr>
          <a:xfrm>
            <a:off x="3947532" y="3579429"/>
            <a:ext cx="3276967" cy="671785"/>
          </a:xfrm>
          <a:prstGeom prst="rect">
            <a:avLst/>
          </a:prstGeom>
          <a:solidFill>
            <a:srgbClr val="C77362"/>
          </a:solidFill>
        </p:spPr>
        <p:txBody>
          <a:bodyPr anchor="ctr">
            <a:noAutofit/>
          </a:bodyPr>
          <a:lstStyle>
            <a:lvl1pPr marL="0" indent="0" algn="ctr">
              <a:lnSpc>
                <a:spcPts val="3447"/>
              </a:lnSpc>
              <a:spcBef>
                <a:spcPts val="0"/>
              </a:spcBef>
              <a:buNone/>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UPLIFT PROJECT</a:t>
            </a:r>
          </a:p>
        </p:txBody>
      </p:sp>
      <p:grpSp>
        <p:nvGrpSpPr>
          <p:cNvPr id="2" name="Group 1">
            <a:extLst>
              <a:ext uri="{FF2B5EF4-FFF2-40B4-BE49-F238E27FC236}">
                <a16:creationId xmlns:a16="http://schemas.microsoft.com/office/drawing/2014/main" id="{5CFD3486-B8C8-0838-E402-699600021B8B}"/>
              </a:ext>
            </a:extLst>
          </p:cNvPr>
          <p:cNvGrpSpPr/>
          <p:nvPr userDrawn="1"/>
        </p:nvGrpSpPr>
        <p:grpSpPr>
          <a:xfrm>
            <a:off x="633169" y="10006041"/>
            <a:ext cx="5719051" cy="323165"/>
            <a:chOff x="1019777" y="10033697"/>
            <a:chExt cx="5719051" cy="323165"/>
          </a:xfrm>
        </p:grpSpPr>
        <p:pic>
          <p:nvPicPr>
            <p:cNvPr id="9" name="Grafik 63">
              <a:extLst>
                <a:ext uri="{FF2B5EF4-FFF2-40B4-BE49-F238E27FC236}">
                  <a16:creationId xmlns:a16="http://schemas.microsoft.com/office/drawing/2014/main" id="{25D1BE3A-69FA-5403-A81E-82F32F4978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9777" y="10068482"/>
              <a:ext cx="706513" cy="25509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2">
              <a:extLst>
                <a:ext uri="{FF2B5EF4-FFF2-40B4-BE49-F238E27FC236}">
                  <a16:creationId xmlns:a16="http://schemas.microsoft.com/office/drawing/2014/main" id="{42E11729-6D3F-5665-7E98-CFEE5CF63E91}"/>
                </a:ext>
              </a:extLst>
            </p:cNvPr>
            <p:cNvSpPr txBox="1">
              <a:spLocks noChangeArrowheads="1"/>
            </p:cNvSpPr>
            <p:nvPr/>
          </p:nvSpPr>
          <p:spPr bwMode="auto">
            <a:xfrm>
              <a:off x="1708002" y="10090459"/>
              <a:ext cx="898038" cy="21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GB" altLang="en-US" sz="500" b="0" i="0" u="none" strike="noStrike" cap="none" normalizeH="0" baseline="0" dirty="0">
                  <a:ln>
                    <a:noFill/>
                  </a:ln>
                  <a:solidFill>
                    <a:srgbClr val="000000"/>
                  </a:solidFill>
                  <a:effectLst/>
                  <a:latin typeface="Calibri" panose="020F0502020204030204" pitchFamily="34" charset="0"/>
                  <a:ea typeface="Yrsa-Regular"/>
                  <a:cs typeface="Calibri" panose="020F0502020204030204" pitchFamily="34" charset="0"/>
                </a:rPr>
                <a:t>This resource is licensed under CC BY 4.0</a:t>
              </a:r>
              <a:endParaRPr kumimoji="0" lang="en-GB" altLang="en-US" sz="500" b="0" i="0" u="none" strike="noStrike" cap="none" normalizeH="0" baseline="0" dirty="0">
                <a:ln>
                  <a:noFill/>
                </a:ln>
                <a:solidFill>
                  <a:schemeClr val="tx1"/>
                </a:solidFill>
                <a:effectLst/>
                <a:latin typeface="Arial" panose="020B0604020202020204" pitchFamily="34" charset="0"/>
              </a:endParaRPr>
            </a:p>
          </p:txBody>
        </p:sp>
        <p:sp>
          <p:nvSpPr>
            <p:cNvPr id="14" name="Rectangle 13">
              <a:extLst>
                <a:ext uri="{FF2B5EF4-FFF2-40B4-BE49-F238E27FC236}">
                  <a16:creationId xmlns:a16="http://schemas.microsoft.com/office/drawing/2014/main" id="{DF1EBDE4-59A6-B13B-0408-ECE73C98CCAE}"/>
                </a:ext>
              </a:extLst>
            </p:cNvPr>
            <p:cNvSpPr/>
            <p:nvPr/>
          </p:nvSpPr>
          <p:spPr>
            <a:xfrm>
              <a:off x="3850327" y="10033697"/>
              <a:ext cx="2888501" cy="323165"/>
            </a:xfrm>
            <a:prstGeom prst="rect">
              <a:avLst/>
            </a:prstGeom>
          </p:spPr>
          <p:txBody>
            <a:bodyPr wrap="square">
              <a:spAutoFit/>
            </a:bodyPr>
            <a:lstStyle/>
            <a:p>
              <a:pPr marL="0" marR="0" indent="0" algn="just" defTabSz="181904" rtl="0" eaLnBrk="1" fontAlgn="auto" latinLnBrk="0" hangingPunct="0">
                <a:lnSpc>
                  <a:spcPct val="100000"/>
                </a:lnSpc>
                <a:spcBef>
                  <a:spcPts val="0"/>
                </a:spcBef>
                <a:spcAft>
                  <a:spcPts val="0"/>
                </a:spcAft>
                <a:buClrTx/>
                <a:buSzTx/>
                <a:buFontTx/>
                <a:buNone/>
                <a:tabLst/>
                <a:defRPr/>
              </a:pPr>
              <a:r>
                <a:rPr lang="en-IE" sz="500" b="0" i="0" u="none" strike="noStrike" kern="1200" dirty="0">
                  <a:solidFill>
                    <a:schemeClr val="tx1"/>
                  </a:solidFill>
                  <a:effectLst/>
                  <a:latin typeface="+mn-lt"/>
                  <a:ea typeface="+mn-ea"/>
                  <a:cs typeface="+mn-cs"/>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500" dirty="0">
                <a:solidFill>
                  <a:srgbClr val="010101"/>
                </a:solidFill>
                <a:latin typeface="Calibri" panose="020F0502020204030204" pitchFamily="34" charset="0"/>
                <a:ea typeface="Open Sans" panose="020B0606030504020204" pitchFamily="34" charset="0"/>
                <a:cs typeface="Calibri" panose="020F0502020204030204" pitchFamily="34" charset="0"/>
              </a:endParaRPr>
            </a:p>
          </p:txBody>
        </p:sp>
        <p:pic>
          <p:nvPicPr>
            <p:cNvPr id="15" name="Picture 14" descr="Co-funded by the European Union logo in png for web usage">
              <a:extLst>
                <a:ext uri="{FF2B5EF4-FFF2-40B4-BE49-F238E27FC236}">
                  <a16:creationId xmlns:a16="http://schemas.microsoft.com/office/drawing/2014/main" id="{9FDF330D-1CD9-1E4C-7D59-A4ABCDF8C6F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3855" y="10057326"/>
              <a:ext cx="1372692" cy="287283"/>
            </a:xfrm>
            <a:prstGeom prst="rect">
              <a:avLst/>
            </a:prstGeom>
            <a:noFill/>
            <a:ln>
              <a:noFill/>
            </a:ln>
          </p:spPr>
        </p:pic>
      </p:grpSp>
    </p:spTree>
    <p:extLst>
      <p:ext uri="{BB962C8B-B14F-4D97-AF65-F5344CB8AC3E}">
        <p14:creationId xmlns:p14="http://schemas.microsoft.com/office/powerpoint/2010/main" val="2429316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42" name="Text Placeholder 32">
            <a:extLst>
              <a:ext uri="{FF2B5EF4-FFF2-40B4-BE49-F238E27FC236}">
                <a16:creationId xmlns:a16="http://schemas.microsoft.com/office/drawing/2014/main" id="{874B745E-E465-E55A-24FD-75E445992D69}"/>
              </a:ext>
            </a:extLst>
          </p:cNvPr>
          <p:cNvSpPr>
            <a:spLocks noGrp="1"/>
          </p:cNvSpPr>
          <p:nvPr>
            <p:ph type="body" sz="quarter" idx="11" hasCustomPrompt="1"/>
          </p:nvPr>
        </p:nvSpPr>
        <p:spPr>
          <a:xfrm>
            <a:off x="2499998" y="3895066"/>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01</a:t>
            </a:r>
            <a:endParaRPr lang="en-US" dirty="0"/>
          </a:p>
        </p:txBody>
      </p:sp>
      <p:sp>
        <p:nvSpPr>
          <p:cNvPr id="43" name="Text Placeholder 32">
            <a:extLst>
              <a:ext uri="{FF2B5EF4-FFF2-40B4-BE49-F238E27FC236}">
                <a16:creationId xmlns:a16="http://schemas.microsoft.com/office/drawing/2014/main" id="{99BE6DBA-74D8-FD17-8EA0-857C962D3B90}"/>
              </a:ext>
            </a:extLst>
          </p:cNvPr>
          <p:cNvSpPr>
            <a:spLocks noGrp="1"/>
          </p:cNvSpPr>
          <p:nvPr>
            <p:ph type="body" sz="quarter" idx="49" hasCustomPrompt="1"/>
          </p:nvPr>
        </p:nvSpPr>
        <p:spPr>
          <a:xfrm>
            <a:off x="3202954" y="3895066"/>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44" name="Text Placeholder 32">
            <a:extLst>
              <a:ext uri="{FF2B5EF4-FFF2-40B4-BE49-F238E27FC236}">
                <a16:creationId xmlns:a16="http://schemas.microsoft.com/office/drawing/2014/main" id="{489160D1-8608-98B1-E826-5AD34D356687}"/>
              </a:ext>
            </a:extLst>
          </p:cNvPr>
          <p:cNvSpPr>
            <a:spLocks noGrp="1"/>
          </p:cNvSpPr>
          <p:nvPr>
            <p:ph type="body" sz="quarter" idx="13" hasCustomPrompt="1"/>
          </p:nvPr>
        </p:nvSpPr>
        <p:spPr>
          <a:xfrm>
            <a:off x="2499998" y="4370308"/>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02</a:t>
            </a:r>
            <a:endParaRPr lang="en-US" dirty="0"/>
          </a:p>
        </p:txBody>
      </p:sp>
      <p:sp>
        <p:nvSpPr>
          <p:cNvPr id="45" name="Text Placeholder 32">
            <a:extLst>
              <a:ext uri="{FF2B5EF4-FFF2-40B4-BE49-F238E27FC236}">
                <a16:creationId xmlns:a16="http://schemas.microsoft.com/office/drawing/2014/main" id="{C4F9306C-A8A3-06FC-27D8-44D4E4D31D3A}"/>
              </a:ext>
            </a:extLst>
          </p:cNvPr>
          <p:cNvSpPr>
            <a:spLocks noGrp="1"/>
          </p:cNvSpPr>
          <p:nvPr>
            <p:ph type="body" sz="quarter" idx="14" hasCustomPrompt="1"/>
          </p:nvPr>
        </p:nvSpPr>
        <p:spPr>
          <a:xfrm>
            <a:off x="3202954" y="4370434"/>
            <a:ext cx="3544003" cy="293549"/>
          </a:xfrm>
          <a:prstGeom prst="rect">
            <a:avLst/>
          </a:prstGeom>
        </p:spPr>
        <p:txBody>
          <a:bodyPr anchor="ctr">
            <a:noAutofit/>
          </a:bodyPr>
          <a:lstStyle>
            <a:lvl1pPr marL="0" marR="0" indent="0" algn="l" defTabSz="2072941" rtl="0" eaLnBrk="1" fontAlgn="auto" latinLnBrk="0" hangingPunct="1">
              <a:lnSpc>
                <a:spcPct val="100000"/>
              </a:lnSpc>
              <a:spcBef>
                <a:spcPts val="2267"/>
              </a:spcBef>
              <a:spcAft>
                <a:spcPts val="0"/>
              </a:spcAft>
              <a:buClrTx/>
              <a:buSzTx/>
              <a:buFont typeface="Arial" panose="020B0604020202020204" pitchFamily="34" charset="0"/>
              <a:buNone/>
              <a:tabLst/>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46" name="Text Placeholder 32">
            <a:extLst>
              <a:ext uri="{FF2B5EF4-FFF2-40B4-BE49-F238E27FC236}">
                <a16:creationId xmlns:a16="http://schemas.microsoft.com/office/drawing/2014/main" id="{4F1BB1E9-1B82-2944-260D-5AC8098E2318}"/>
              </a:ext>
            </a:extLst>
          </p:cNvPr>
          <p:cNvSpPr>
            <a:spLocks noGrp="1"/>
          </p:cNvSpPr>
          <p:nvPr>
            <p:ph type="body" sz="quarter" idx="15" hasCustomPrompt="1"/>
          </p:nvPr>
        </p:nvSpPr>
        <p:spPr>
          <a:xfrm>
            <a:off x="2499998" y="4871442"/>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03</a:t>
            </a:r>
            <a:endParaRPr lang="en-US" dirty="0"/>
          </a:p>
        </p:txBody>
      </p:sp>
      <p:sp>
        <p:nvSpPr>
          <p:cNvPr id="47" name="Text Placeholder 32">
            <a:extLst>
              <a:ext uri="{FF2B5EF4-FFF2-40B4-BE49-F238E27FC236}">
                <a16:creationId xmlns:a16="http://schemas.microsoft.com/office/drawing/2014/main" id="{4E252824-A8C2-80BC-F634-2E8DCE28E329}"/>
              </a:ext>
            </a:extLst>
          </p:cNvPr>
          <p:cNvSpPr>
            <a:spLocks noGrp="1"/>
          </p:cNvSpPr>
          <p:nvPr>
            <p:ph type="body" sz="quarter" idx="19" hasCustomPrompt="1"/>
          </p:nvPr>
        </p:nvSpPr>
        <p:spPr>
          <a:xfrm>
            <a:off x="3202954" y="4871442"/>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48" name="Text Placeholder 32">
            <a:extLst>
              <a:ext uri="{FF2B5EF4-FFF2-40B4-BE49-F238E27FC236}">
                <a16:creationId xmlns:a16="http://schemas.microsoft.com/office/drawing/2014/main" id="{F5A26C3F-7DB5-BE99-FF16-86E0A55C0384}"/>
              </a:ext>
            </a:extLst>
          </p:cNvPr>
          <p:cNvSpPr>
            <a:spLocks noGrp="1"/>
          </p:cNvSpPr>
          <p:nvPr>
            <p:ph type="body" sz="quarter" idx="17" hasCustomPrompt="1"/>
          </p:nvPr>
        </p:nvSpPr>
        <p:spPr>
          <a:xfrm>
            <a:off x="2499998" y="5372397"/>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04</a:t>
            </a:r>
            <a:endParaRPr lang="en-US" dirty="0"/>
          </a:p>
        </p:txBody>
      </p:sp>
      <p:sp>
        <p:nvSpPr>
          <p:cNvPr id="49" name="Text Placeholder 32">
            <a:extLst>
              <a:ext uri="{FF2B5EF4-FFF2-40B4-BE49-F238E27FC236}">
                <a16:creationId xmlns:a16="http://schemas.microsoft.com/office/drawing/2014/main" id="{4395EF7A-D50D-3B70-AD88-28199E69FAEF}"/>
              </a:ext>
            </a:extLst>
          </p:cNvPr>
          <p:cNvSpPr>
            <a:spLocks noGrp="1"/>
          </p:cNvSpPr>
          <p:nvPr>
            <p:ph type="body" sz="quarter" idx="20" hasCustomPrompt="1"/>
          </p:nvPr>
        </p:nvSpPr>
        <p:spPr>
          <a:xfrm>
            <a:off x="3202954" y="5372397"/>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50" name="Text Placeholder 32">
            <a:extLst>
              <a:ext uri="{FF2B5EF4-FFF2-40B4-BE49-F238E27FC236}">
                <a16:creationId xmlns:a16="http://schemas.microsoft.com/office/drawing/2014/main" id="{344C3522-27AE-69DB-BC0B-B3C85153F42C}"/>
              </a:ext>
            </a:extLst>
          </p:cNvPr>
          <p:cNvSpPr>
            <a:spLocks noGrp="1"/>
          </p:cNvSpPr>
          <p:nvPr>
            <p:ph type="body" sz="quarter" idx="21" hasCustomPrompt="1"/>
          </p:nvPr>
        </p:nvSpPr>
        <p:spPr>
          <a:xfrm>
            <a:off x="2499998" y="5874187"/>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05</a:t>
            </a:r>
            <a:endParaRPr lang="en-US" dirty="0"/>
          </a:p>
        </p:txBody>
      </p:sp>
      <p:sp>
        <p:nvSpPr>
          <p:cNvPr id="51" name="Text Placeholder 32">
            <a:extLst>
              <a:ext uri="{FF2B5EF4-FFF2-40B4-BE49-F238E27FC236}">
                <a16:creationId xmlns:a16="http://schemas.microsoft.com/office/drawing/2014/main" id="{415BDFF0-005D-8FFD-0074-FD90BFB9FDE5}"/>
              </a:ext>
            </a:extLst>
          </p:cNvPr>
          <p:cNvSpPr>
            <a:spLocks noGrp="1"/>
          </p:cNvSpPr>
          <p:nvPr>
            <p:ph type="body" sz="quarter" idx="22" hasCustomPrompt="1"/>
          </p:nvPr>
        </p:nvSpPr>
        <p:spPr>
          <a:xfrm>
            <a:off x="3202954" y="5874187"/>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52" name="Text Placeholder 32">
            <a:extLst>
              <a:ext uri="{FF2B5EF4-FFF2-40B4-BE49-F238E27FC236}">
                <a16:creationId xmlns:a16="http://schemas.microsoft.com/office/drawing/2014/main" id="{F84E2C03-575E-BC6C-AA38-1C1675AC09F6}"/>
              </a:ext>
            </a:extLst>
          </p:cNvPr>
          <p:cNvSpPr>
            <a:spLocks noGrp="1"/>
          </p:cNvSpPr>
          <p:nvPr>
            <p:ph type="body" sz="quarter" idx="51" hasCustomPrompt="1"/>
          </p:nvPr>
        </p:nvSpPr>
        <p:spPr>
          <a:xfrm>
            <a:off x="2509638" y="6403383"/>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06</a:t>
            </a:r>
            <a:endParaRPr lang="en-US" dirty="0"/>
          </a:p>
        </p:txBody>
      </p:sp>
      <p:sp>
        <p:nvSpPr>
          <p:cNvPr id="53" name="Text Placeholder 32">
            <a:extLst>
              <a:ext uri="{FF2B5EF4-FFF2-40B4-BE49-F238E27FC236}">
                <a16:creationId xmlns:a16="http://schemas.microsoft.com/office/drawing/2014/main" id="{C049732C-1B1C-7D50-70D9-8CB75FD0B38A}"/>
              </a:ext>
            </a:extLst>
          </p:cNvPr>
          <p:cNvSpPr>
            <a:spLocks noGrp="1"/>
          </p:cNvSpPr>
          <p:nvPr>
            <p:ph type="body" sz="quarter" idx="52" hasCustomPrompt="1"/>
          </p:nvPr>
        </p:nvSpPr>
        <p:spPr>
          <a:xfrm>
            <a:off x="3212594" y="6403383"/>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54" name="Text Placeholder 32">
            <a:extLst>
              <a:ext uri="{FF2B5EF4-FFF2-40B4-BE49-F238E27FC236}">
                <a16:creationId xmlns:a16="http://schemas.microsoft.com/office/drawing/2014/main" id="{413CB9AD-DE9C-E481-310D-0B11E9FF3A84}"/>
              </a:ext>
            </a:extLst>
          </p:cNvPr>
          <p:cNvSpPr>
            <a:spLocks noGrp="1"/>
          </p:cNvSpPr>
          <p:nvPr>
            <p:ph type="body" sz="quarter" idx="53" hasCustomPrompt="1"/>
          </p:nvPr>
        </p:nvSpPr>
        <p:spPr>
          <a:xfrm>
            <a:off x="2509638" y="6893615"/>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07</a:t>
            </a:r>
            <a:endParaRPr lang="en-US" dirty="0"/>
          </a:p>
        </p:txBody>
      </p:sp>
      <p:sp>
        <p:nvSpPr>
          <p:cNvPr id="55" name="Text Placeholder 32">
            <a:extLst>
              <a:ext uri="{FF2B5EF4-FFF2-40B4-BE49-F238E27FC236}">
                <a16:creationId xmlns:a16="http://schemas.microsoft.com/office/drawing/2014/main" id="{2123C9CD-0432-A0BB-F764-B87978538AFD}"/>
              </a:ext>
            </a:extLst>
          </p:cNvPr>
          <p:cNvSpPr>
            <a:spLocks noGrp="1"/>
          </p:cNvSpPr>
          <p:nvPr>
            <p:ph type="body" sz="quarter" idx="54" hasCustomPrompt="1"/>
          </p:nvPr>
        </p:nvSpPr>
        <p:spPr>
          <a:xfrm>
            <a:off x="3212594" y="6893615"/>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grpSp>
        <p:nvGrpSpPr>
          <p:cNvPr id="59" name="Group 58">
            <a:extLst>
              <a:ext uri="{FF2B5EF4-FFF2-40B4-BE49-F238E27FC236}">
                <a16:creationId xmlns:a16="http://schemas.microsoft.com/office/drawing/2014/main" id="{DBDA5ED1-C481-7888-D808-D0360CFD391F}"/>
              </a:ext>
            </a:extLst>
          </p:cNvPr>
          <p:cNvGrpSpPr/>
          <p:nvPr userDrawn="1"/>
        </p:nvGrpSpPr>
        <p:grpSpPr>
          <a:xfrm>
            <a:off x="2348081" y="4270026"/>
            <a:ext cx="4752000" cy="1485188"/>
            <a:chOff x="1265109" y="2728756"/>
            <a:chExt cx="4752000" cy="1525304"/>
          </a:xfrm>
          <a:solidFill>
            <a:srgbClr val="C77362"/>
          </a:solidFill>
        </p:grpSpPr>
        <p:sp>
          <p:nvSpPr>
            <p:cNvPr id="60" name="Rectangle 59">
              <a:extLst>
                <a:ext uri="{FF2B5EF4-FFF2-40B4-BE49-F238E27FC236}">
                  <a16:creationId xmlns:a16="http://schemas.microsoft.com/office/drawing/2014/main" id="{9C24EED5-314E-9902-A684-6B4797C4E883}"/>
                </a:ext>
              </a:extLst>
            </p:cNvPr>
            <p:cNvSpPr/>
            <p:nvPr userDrawn="1"/>
          </p:nvSpPr>
          <p:spPr>
            <a:xfrm>
              <a:off x="1265109" y="272875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1" name="Rectangle 60">
              <a:extLst>
                <a:ext uri="{FF2B5EF4-FFF2-40B4-BE49-F238E27FC236}">
                  <a16:creationId xmlns:a16="http://schemas.microsoft.com/office/drawing/2014/main" id="{C6D6FE50-8789-E4B0-30AD-E9F27EB62FEA}"/>
                </a:ext>
              </a:extLst>
            </p:cNvPr>
            <p:cNvSpPr/>
            <p:nvPr userDrawn="1"/>
          </p:nvSpPr>
          <p:spPr>
            <a:xfrm>
              <a:off x="1265109" y="3229991"/>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2" name="Rectangle 61">
              <a:extLst>
                <a:ext uri="{FF2B5EF4-FFF2-40B4-BE49-F238E27FC236}">
                  <a16:creationId xmlns:a16="http://schemas.microsoft.com/office/drawing/2014/main" id="{8EE7ED54-EC0A-4B50-1BBA-34A6D042D6F2}"/>
                </a:ext>
              </a:extLst>
            </p:cNvPr>
            <p:cNvSpPr/>
            <p:nvPr userDrawn="1"/>
          </p:nvSpPr>
          <p:spPr>
            <a:xfrm>
              <a:off x="1265109" y="373122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3" name="Rectangle 62">
              <a:extLst>
                <a:ext uri="{FF2B5EF4-FFF2-40B4-BE49-F238E27FC236}">
                  <a16:creationId xmlns:a16="http://schemas.microsoft.com/office/drawing/2014/main" id="{129D6F7A-FA9F-54C6-DB37-8D04AF545114}"/>
                </a:ext>
              </a:extLst>
            </p:cNvPr>
            <p:cNvSpPr/>
            <p:nvPr userDrawn="1"/>
          </p:nvSpPr>
          <p:spPr>
            <a:xfrm>
              <a:off x="1265109" y="4232460"/>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grpSp>
      <p:grpSp>
        <p:nvGrpSpPr>
          <p:cNvPr id="64" name="Group 63">
            <a:extLst>
              <a:ext uri="{FF2B5EF4-FFF2-40B4-BE49-F238E27FC236}">
                <a16:creationId xmlns:a16="http://schemas.microsoft.com/office/drawing/2014/main" id="{68AC095C-DC5B-15CA-8AC9-957F0F1CDB33}"/>
              </a:ext>
            </a:extLst>
          </p:cNvPr>
          <p:cNvGrpSpPr/>
          <p:nvPr userDrawn="1"/>
        </p:nvGrpSpPr>
        <p:grpSpPr>
          <a:xfrm>
            <a:off x="2348081" y="6267389"/>
            <a:ext cx="4752000" cy="536225"/>
            <a:chOff x="1265109" y="3229991"/>
            <a:chExt cx="4752000" cy="522816"/>
          </a:xfrm>
          <a:solidFill>
            <a:srgbClr val="C77362"/>
          </a:solidFill>
        </p:grpSpPr>
        <p:sp>
          <p:nvSpPr>
            <p:cNvPr id="65" name="Rectangle 64">
              <a:extLst>
                <a:ext uri="{FF2B5EF4-FFF2-40B4-BE49-F238E27FC236}">
                  <a16:creationId xmlns:a16="http://schemas.microsoft.com/office/drawing/2014/main" id="{4A2013B3-EE14-9AF1-8710-80D825F86805}"/>
                </a:ext>
              </a:extLst>
            </p:cNvPr>
            <p:cNvSpPr/>
            <p:nvPr userDrawn="1"/>
          </p:nvSpPr>
          <p:spPr>
            <a:xfrm>
              <a:off x="1265109" y="3229991"/>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6" name="Rectangle 65">
              <a:extLst>
                <a:ext uri="{FF2B5EF4-FFF2-40B4-BE49-F238E27FC236}">
                  <a16:creationId xmlns:a16="http://schemas.microsoft.com/office/drawing/2014/main" id="{AAAAD304-B76C-1B67-5082-770DFC31F647}"/>
                </a:ext>
              </a:extLst>
            </p:cNvPr>
            <p:cNvSpPr/>
            <p:nvPr userDrawn="1"/>
          </p:nvSpPr>
          <p:spPr>
            <a:xfrm>
              <a:off x="1265109" y="373122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grpSp>
      <p:sp>
        <p:nvSpPr>
          <p:cNvPr id="69" name="Picture Placeholder 3">
            <a:extLst>
              <a:ext uri="{FF2B5EF4-FFF2-40B4-BE49-F238E27FC236}">
                <a16:creationId xmlns:a16="http://schemas.microsoft.com/office/drawing/2014/main" id="{860F7078-43C2-94CF-1B4B-6F38E140DA2C}"/>
              </a:ext>
            </a:extLst>
          </p:cNvPr>
          <p:cNvSpPr>
            <a:spLocks noGrp="1"/>
          </p:cNvSpPr>
          <p:nvPr>
            <p:ph type="pic" sz="quarter" idx="10"/>
          </p:nvPr>
        </p:nvSpPr>
        <p:spPr>
          <a:xfrm>
            <a:off x="0" y="0"/>
            <a:ext cx="2135229" cy="10691813"/>
          </a:xfrm>
          <a:custGeom>
            <a:avLst/>
            <a:gdLst>
              <a:gd name="connsiteX0" fmla="*/ 0 w 10896612"/>
              <a:gd name="connsiteY0" fmla="*/ 0 h 12746694"/>
              <a:gd name="connsiteX1" fmla="*/ 10896612 w 10896612"/>
              <a:gd name="connsiteY1" fmla="*/ 0 h 12746694"/>
              <a:gd name="connsiteX2" fmla="*/ 10896612 w 10896612"/>
              <a:gd name="connsiteY2" fmla="*/ 12746694 h 12746694"/>
              <a:gd name="connsiteX3" fmla="*/ 0 w 10896612"/>
              <a:gd name="connsiteY3" fmla="*/ 12746694 h 12746694"/>
            </a:gdLst>
            <a:ahLst/>
            <a:cxnLst>
              <a:cxn ang="0">
                <a:pos x="connsiteX0" y="connsiteY0"/>
              </a:cxn>
              <a:cxn ang="0">
                <a:pos x="connsiteX1" y="connsiteY1"/>
              </a:cxn>
              <a:cxn ang="0">
                <a:pos x="connsiteX2" y="connsiteY2"/>
              </a:cxn>
              <a:cxn ang="0">
                <a:pos x="connsiteX3" y="connsiteY3"/>
              </a:cxn>
            </a:cxnLst>
            <a:rect l="l" t="t" r="r" b="b"/>
            <a:pathLst>
              <a:path w="10896612" h="12746694">
                <a:moveTo>
                  <a:pt x="0" y="0"/>
                </a:moveTo>
                <a:lnTo>
                  <a:pt x="10896612" y="0"/>
                </a:lnTo>
                <a:lnTo>
                  <a:pt x="10896612" y="12746694"/>
                </a:lnTo>
                <a:lnTo>
                  <a:pt x="0" y="12746694"/>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72" name="Slide Number Placeholder 5">
            <a:extLst>
              <a:ext uri="{FF2B5EF4-FFF2-40B4-BE49-F238E27FC236}">
                <a16:creationId xmlns:a16="http://schemas.microsoft.com/office/drawing/2014/main" id="{252F2D19-21F3-EB16-E7DC-8D555492A6A0}"/>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
        <p:nvSpPr>
          <p:cNvPr id="3" name="Text Placeholder 32">
            <a:extLst>
              <a:ext uri="{FF2B5EF4-FFF2-40B4-BE49-F238E27FC236}">
                <a16:creationId xmlns:a16="http://schemas.microsoft.com/office/drawing/2014/main" id="{3F2AE4E2-BB49-E62C-A10F-0F356DD88282}"/>
              </a:ext>
            </a:extLst>
          </p:cNvPr>
          <p:cNvSpPr>
            <a:spLocks noGrp="1"/>
          </p:cNvSpPr>
          <p:nvPr>
            <p:ph type="body" sz="quarter" idx="62" hasCustomPrompt="1"/>
          </p:nvPr>
        </p:nvSpPr>
        <p:spPr>
          <a:xfrm>
            <a:off x="1661532" y="1706024"/>
            <a:ext cx="3836019" cy="671785"/>
          </a:xfrm>
          <a:prstGeom prst="rect">
            <a:avLst/>
          </a:prstGeom>
          <a:solidFill>
            <a:srgbClr val="628887"/>
          </a:solidFill>
        </p:spPr>
        <p:txBody>
          <a:bodyPr anchor="ctr">
            <a:noAutofit/>
          </a:bodyPr>
          <a:lstStyle>
            <a:lvl1pPr marL="0" indent="0" algn="ctr">
              <a:lnSpc>
                <a:spcPts val="3447"/>
              </a:lnSpc>
              <a:spcBef>
                <a:spcPts val="0"/>
              </a:spcBef>
              <a:buNone/>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TABLE OF CONTENTS</a:t>
            </a:r>
          </a:p>
        </p:txBody>
      </p:sp>
    </p:spTree>
    <p:extLst>
      <p:ext uri="{BB962C8B-B14F-4D97-AF65-F5344CB8AC3E}">
        <p14:creationId xmlns:p14="http://schemas.microsoft.com/office/powerpoint/2010/main" val="1582172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Divid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B6465EA-60E3-4E52-AD0F-404645730662}"/>
              </a:ext>
            </a:extLst>
          </p:cNvPr>
          <p:cNvSpPr>
            <a:spLocks noGrp="1"/>
          </p:cNvSpPr>
          <p:nvPr>
            <p:ph type="pic" sz="quarter" idx="10"/>
          </p:nvPr>
        </p:nvSpPr>
        <p:spPr>
          <a:xfrm>
            <a:off x="-1" y="1139687"/>
            <a:ext cx="6038129" cy="8336851"/>
          </a:xfrm>
          <a:custGeom>
            <a:avLst/>
            <a:gdLst>
              <a:gd name="connsiteX0" fmla="*/ 0 w 10896612"/>
              <a:gd name="connsiteY0" fmla="*/ 0 h 12746694"/>
              <a:gd name="connsiteX1" fmla="*/ 10896612 w 10896612"/>
              <a:gd name="connsiteY1" fmla="*/ 0 h 12746694"/>
              <a:gd name="connsiteX2" fmla="*/ 10896612 w 10896612"/>
              <a:gd name="connsiteY2" fmla="*/ 12746694 h 12746694"/>
              <a:gd name="connsiteX3" fmla="*/ 0 w 10896612"/>
              <a:gd name="connsiteY3" fmla="*/ 12746694 h 12746694"/>
            </a:gdLst>
            <a:ahLst/>
            <a:cxnLst>
              <a:cxn ang="0">
                <a:pos x="connsiteX0" y="connsiteY0"/>
              </a:cxn>
              <a:cxn ang="0">
                <a:pos x="connsiteX1" y="connsiteY1"/>
              </a:cxn>
              <a:cxn ang="0">
                <a:pos x="connsiteX2" y="connsiteY2"/>
              </a:cxn>
              <a:cxn ang="0">
                <a:pos x="connsiteX3" y="connsiteY3"/>
              </a:cxn>
            </a:cxnLst>
            <a:rect l="l" t="t" r="r" b="b"/>
            <a:pathLst>
              <a:path w="10896612" h="12746694">
                <a:moveTo>
                  <a:pt x="0" y="0"/>
                </a:moveTo>
                <a:lnTo>
                  <a:pt x="10896612" y="0"/>
                </a:lnTo>
                <a:lnTo>
                  <a:pt x="10896612" y="12746694"/>
                </a:lnTo>
                <a:lnTo>
                  <a:pt x="0" y="12746694"/>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3" name="Text Placeholder 3">
            <a:extLst>
              <a:ext uri="{FF2B5EF4-FFF2-40B4-BE49-F238E27FC236}">
                <a16:creationId xmlns:a16="http://schemas.microsoft.com/office/drawing/2014/main" id="{E583B441-9BCB-3D5F-54E3-4955EB3D8056}"/>
              </a:ext>
            </a:extLst>
          </p:cNvPr>
          <p:cNvSpPr>
            <a:spLocks noGrp="1"/>
          </p:cNvSpPr>
          <p:nvPr>
            <p:ph type="body" sz="quarter" idx="14" hasCustomPrompt="1"/>
          </p:nvPr>
        </p:nvSpPr>
        <p:spPr>
          <a:xfrm>
            <a:off x="3101495" y="7360908"/>
            <a:ext cx="2936634" cy="2902226"/>
          </a:xfrm>
          <a:prstGeom prst="rect">
            <a:avLst/>
          </a:prstGeom>
          <a:effectLst>
            <a:glow rad="127000">
              <a:srgbClr val="414141"/>
            </a:glow>
          </a:effectLst>
        </p:spPr>
        <p:txBody>
          <a:bodyPr>
            <a:noAutofit/>
          </a:bodyPr>
          <a:lstStyle>
            <a:lvl1pPr marL="0" indent="0" algn="l">
              <a:buNone/>
              <a:defRPr sz="20000" b="1">
                <a:solidFill>
                  <a:schemeClr val="bg1"/>
                </a:solidFill>
                <a:latin typeface="Calibri" panose="020F0502020204030204" pitchFamily="34" charset="0"/>
                <a:cs typeface="Calibri" panose="020F0502020204030204" pitchFamily="34" charset="0"/>
              </a:defRPr>
            </a:lvl1pPr>
          </a:lstStyle>
          <a:p>
            <a:pPr lvl="0"/>
            <a:r>
              <a:rPr lang="en-GB" dirty="0"/>
              <a:t>01</a:t>
            </a:r>
            <a:endParaRPr lang="en-US" dirty="0"/>
          </a:p>
        </p:txBody>
      </p:sp>
      <p:sp>
        <p:nvSpPr>
          <p:cNvPr id="7" name="Text Placeholder 32">
            <a:extLst>
              <a:ext uri="{FF2B5EF4-FFF2-40B4-BE49-F238E27FC236}">
                <a16:creationId xmlns:a16="http://schemas.microsoft.com/office/drawing/2014/main" id="{692B6DE6-7B88-79B4-E5BA-DAD5F4B093B5}"/>
              </a:ext>
            </a:extLst>
          </p:cNvPr>
          <p:cNvSpPr>
            <a:spLocks noGrp="1"/>
          </p:cNvSpPr>
          <p:nvPr>
            <p:ph type="body" sz="quarter" idx="61" hasCustomPrompt="1"/>
          </p:nvPr>
        </p:nvSpPr>
        <p:spPr>
          <a:xfrm>
            <a:off x="3433305" y="2659119"/>
            <a:ext cx="2901221" cy="671785"/>
          </a:xfrm>
          <a:prstGeom prst="rect">
            <a:avLst/>
          </a:prstGeom>
          <a:solidFill>
            <a:srgbClr val="C77362"/>
          </a:solidFill>
        </p:spPr>
        <p:txBody>
          <a:bodyPr anchor="ctr">
            <a:noAutofit/>
          </a:bodyPr>
          <a:lstStyle>
            <a:lvl1pPr marL="20638" indent="-20638" algn="ctr">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ABOUT US</a:t>
            </a:r>
          </a:p>
        </p:txBody>
      </p:sp>
      <p:sp>
        <p:nvSpPr>
          <p:cNvPr id="8" name="Slide Number Placeholder 5">
            <a:extLst>
              <a:ext uri="{FF2B5EF4-FFF2-40B4-BE49-F238E27FC236}">
                <a16:creationId xmlns:a16="http://schemas.microsoft.com/office/drawing/2014/main" id="{1F13C19F-5F7F-1C03-101F-828B75C3E951}"/>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362281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Only Slide">
    <p:spTree>
      <p:nvGrpSpPr>
        <p:cNvPr id="1" name=""/>
        <p:cNvGrpSpPr/>
        <p:nvPr/>
      </p:nvGrpSpPr>
      <p:grpSpPr>
        <a:xfrm>
          <a:off x="0" y="0"/>
          <a:ext cx="0" cy="0"/>
          <a:chOff x="0" y="0"/>
          <a:chExt cx="0" cy="0"/>
        </a:xfrm>
      </p:grpSpPr>
      <p:sp>
        <p:nvSpPr>
          <p:cNvPr id="9" name="Text Placeholder 32">
            <a:extLst>
              <a:ext uri="{FF2B5EF4-FFF2-40B4-BE49-F238E27FC236}">
                <a16:creationId xmlns:a16="http://schemas.microsoft.com/office/drawing/2014/main" id="{31525F55-02E2-A312-CD29-CD243983A8A3}"/>
              </a:ext>
            </a:extLst>
          </p:cNvPr>
          <p:cNvSpPr>
            <a:spLocks noGrp="1"/>
          </p:cNvSpPr>
          <p:nvPr>
            <p:ph type="body" sz="quarter" idx="61" hasCustomPrompt="1"/>
          </p:nvPr>
        </p:nvSpPr>
        <p:spPr>
          <a:xfrm>
            <a:off x="-9335" y="644872"/>
            <a:ext cx="3483429" cy="586086"/>
          </a:xfrm>
          <a:prstGeom prst="rect">
            <a:avLst/>
          </a:prstGeom>
          <a:solidFill>
            <a:srgbClr val="B5B285"/>
          </a:solidFill>
        </p:spPr>
        <p:txBody>
          <a:bodyPr anchor="ctr">
            <a:noAutofit/>
          </a:bodyPr>
          <a:lstStyle>
            <a:lvl1pPr marL="7318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10" name="Text Placeholder 32">
            <a:extLst>
              <a:ext uri="{FF2B5EF4-FFF2-40B4-BE49-F238E27FC236}">
                <a16:creationId xmlns:a16="http://schemas.microsoft.com/office/drawing/2014/main" id="{4F04F06D-B272-96F8-031F-52C872E68336}"/>
              </a:ext>
            </a:extLst>
          </p:cNvPr>
          <p:cNvSpPr>
            <a:spLocks noGrp="1"/>
          </p:cNvSpPr>
          <p:nvPr>
            <p:ph type="body" sz="quarter" idx="64" hasCustomPrompt="1"/>
          </p:nvPr>
        </p:nvSpPr>
        <p:spPr>
          <a:xfrm>
            <a:off x="697281" y="1599143"/>
            <a:ext cx="6076734" cy="7187048"/>
          </a:xfrm>
          <a:prstGeom prst="rect">
            <a:avLst/>
          </a:prstGeom>
          <a:noFill/>
        </p:spPr>
        <p:txBody>
          <a:bodyPr numCol="1" spcCol="288000" anchor="t">
            <a:noAutofit/>
          </a:bodyPr>
          <a:lstStyle>
            <a:lvl1pPr marL="0" indent="0" algn="l">
              <a:lnSpc>
                <a:spcPct val="100000"/>
              </a:lnSpc>
              <a:spcBef>
                <a:spcPts val="0"/>
              </a:spcBef>
              <a:buNone/>
              <a:defRPr sz="11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4" name="Slide Number Placeholder 5">
            <a:extLst>
              <a:ext uri="{FF2B5EF4-FFF2-40B4-BE49-F238E27FC236}">
                <a16:creationId xmlns:a16="http://schemas.microsoft.com/office/drawing/2014/main" id="{D79302BB-23AB-122E-8237-D45A0F86560D}"/>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767250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ext/Photo 01">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796810D2-796F-4390-8E66-9692382239E1}"/>
              </a:ext>
            </a:extLst>
          </p:cNvPr>
          <p:cNvSpPr>
            <a:spLocks noGrp="1"/>
          </p:cNvSpPr>
          <p:nvPr>
            <p:ph type="pic" sz="quarter" idx="11"/>
          </p:nvPr>
        </p:nvSpPr>
        <p:spPr>
          <a:xfrm>
            <a:off x="639069" y="809845"/>
            <a:ext cx="3405246" cy="9080604"/>
          </a:xfrm>
          <a:custGeom>
            <a:avLst/>
            <a:gdLst>
              <a:gd name="connsiteX0" fmla="*/ 0 w 6178353"/>
              <a:gd name="connsiteY0" fmla="*/ 0 h 14233584"/>
              <a:gd name="connsiteX1" fmla="*/ 6178353 w 6178353"/>
              <a:gd name="connsiteY1" fmla="*/ 0 h 14233584"/>
              <a:gd name="connsiteX2" fmla="*/ 6178353 w 6178353"/>
              <a:gd name="connsiteY2" fmla="*/ 14233584 h 14233584"/>
              <a:gd name="connsiteX3" fmla="*/ 0 w 6178353"/>
              <a:gd name="connsiteY3" fmla="*/ 14233584 h 14233584"/>
            </a:gdLst>
            <a:ahLst/>
            <a:cxnLst>
              <a:cxn ang="0">
                <a:pos x="connsiteX0" y="connsiteY0"/>
              </a:cxn>
              <a:cxn ang="0">
                <a:pos x="connsiteX1" y="connsiteY1"/>
              </a:cxn>
              <a:cxn ang="0">
                <a:pos x="connsiteX2" y="connsiteY2"/>
              </a:cxn>
              <a:cxn ang="0">
                <a:pos x="connsiteX3" y="connsiteY3"/>
              </a:cxn>
            </a:cxnLst>
            <a:rect l="l" t="t" r="r" b="b"/>
            <a:pathLst>
              <a:path w="6178353" h="14233584">
                <a:moveTo>
                  <a:pt x="0" y="0"/>
                </a:moveTo>
                <a:lnTo>
                  <a:pt x="6178353" y="0"/>
                </a:lnTo>
                <a:lnTo>
                  <a:pt x="6178353" y="14233584"/>
                </a:lnTo>
                <a:lnTo>
                  <a:pt x="0" y="14233584"/>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3" name="Text Placeholder 32">
            <a:extLst>
              <a:ext uri="{FF2B5EF4-FFF2-40B4-BE49-F238E27FC236}">
                <a16:creationId xmlns:a16="http://schemas.microsoft.com/office/drawing/2014/main" id="{27A2B8CD-E05A-9E38-C1EC-383D4F63DB97}"/>
              </a:ext>
            </a:extLst>
          </p:cNvPr>
          <p:cNvSpPr>
            <a:spLocks noGrp="1"/>
          </p:cNvSpPr>
          <p:nvPr>
            <p:ph type="body" sz="quarter" idx="64" hasCustomPrompt="1"/>
          </p:nvPr>
        </p:nvSpPr>
        <p:spPr>
          <a:xfrm>
            <a:off x="4470399" y="3026258"/>
            <a:ext cx="2303615" cy="6300622"/>
          </a:xfrm>
          <a:prstGeom prst="rect">
            <a:avLst/>
          </a:prstGeom>
          <a:noFill/>
        </p:spPr>
        <p:txBody>
          <a:bodyPr numCol="1" spcCol="288000" anchor="t">
            <a:noAutofit/>
          </a:bodyPr>
          <a:lstStyle>
            <a:lvl1pPr marL="0" indent="0" algn="l">
              <a:lnSpc>
                <a:spcPct val="100000"/>
              </a:lnSpc>
              <a:spcBef>
                <a:spcPts val="0"/>
              </a:spcBef>
              <a:buNone/>
              <a:defRPr sz="11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5" name="Text Placeholder 32">
            <a:extLst>
              <a:ext uri="{FF2B5EF4-FFF2-40B4-BE49-F238E27FC236}">
                <a16:creationId xmlns:a16="http://schemas.microsoft.com/office/drawing/2014/main" id="{1CF09A97-22C6-B2A7-4E59-F259992053CC}"/>
              </a:ext>
            </a:extLst>
          </p:cNvPr>
          <p:cNvSpPr>
            <a:spLocks noGrp="1"/>
          </p:cNvSpPr>
          <p:nvPr>
            <p:ph type="body" sz="quarter" idx="61" hasCustomPrompt="1"/>
          </p:nvPr>
        </p:nvSpPr>
        <p:spPr>
          <a:xfrm>
            <a:off x="3412986" y="1582159"/>
            <a:ext cx="2396800" cy="671785"/>
          </a:xfrm>
          <a:prstGeom prst="rect">
            <a:avLst/>
          </a:prstGeom>
          <a:solidFill>
            <a:srgbClr val="C77362"/>
          </a:solidFill>
        </p:spPr>
        <p:txBody>
          <a:bodyPr anchor="ctr">
            <a:noAutofit/>
          </a:bodyPr>
          <a:lstStyle>
            <a:lvl1pPr marL="222250" indent="-22225" algn="l">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HEADING</a:t>
            </a:r>
          </a:p>
        </p:txBody>
      </p:sp>
      <p:sp>
        <p:nvSpPr>
          <p:cNvPr id="7" name="Slide Number Placeholder 5">
            <a:extLst>
              <a:ext uri="{FF2B5EF4-FFF2-40B4-BE49-F238E27FC236}">
                <a16:creationId xmlns:a16="http://schemas.microsoft.com/office/drawing/2014/main" id="{F4632C0E-CEDB-18F5-CE19-0B5B6AC9FBC4}"/>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65407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ext/Photo 04">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7C73832-B67E-528A-890E-4A7D4124D3D7}"/>
              </a:ext>
            </a:extLst>
          </p:cNvPr>
          <p:cNvSpPr>
            <a:spLocks noGrp="1"/>
          </p:cNvSpPr>
          <p:nvPr>
            <p:ph type="pic" sz="quarter" idx="12"/>
          </p:nvPr>
        </p:nvSpPr>
        <p:spPr>
          <a:xfrm>
            <a:off x="0" y="989044"/>
            <a:ext cx="7559675" cy="6438123"/>
          </a:xfrm>
          <a:custGeom>
            <a:avLst/>
            <a:gdLst>
              <a:gd name="connsiteX0" fmla="*/ 0 w 7559675"/>
              <a:gd name="connsiteY0" fmla="*/ 0 h 6438123"/>
              <a:gd name="connsiteX1" fmla="*/ 7559675 w 7559675"/>
              <a:gd name="connsiteY1" fmla="*/ 0 h 6438123"/>
              <a:gd name="connsiteX2" fmla="*/ 7559675 w 7559675"/>
              <a:gd name="connsiteY2" fmla="*/ 6438123 h 6438123"/>
              <a:gd name="connsiteX3" fmla="*/ 5427210 w 7559675"/>
              <a:gd name="connsiteY3" fmla="*/ 6438123 h 6438123"/>
              <a:gd name="connsiteX4" fmla="*/ 5427210 w 7559675"/>
              <a:gd name="connsiteY4" fmla="*/ 5784980 h 6438123"/>
              <a:gd name="connsiteX5" fmla="*/ 2132467 w 7559675"/>
              <a:gd name="connsiteY5" fmla="*/ 5784980 h 6438123"/>
              <a:gd name="connsiteX6" fmla="*/ 2132467 w 7559675"/>
              <a:gd name="connsiteY6" fmla="*/ 6438123 h 6438123"/>
              <a:gd name="connsiteX7" fmla="*/ 0 w 7559675"/>
              <a:gd name="connsiteY7" fmla="*/ 6438123 h 643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59675" h="6438123">
                <a:moveTo>
                  <a:pt x="0" y="0"/>
                </a:moveTo>
                <a:lnTo>
                  <a:pt x="7559675" y="0"/>
                </a:lnTo>
                <a:lnTo>
                  <a:pt x="7559675" y="6438123"/>
                </a:lnTo>
                <a:lnTo>
                  <a:pt x="5427210" y="6438123"/>
                </a:lnTo>
                <a:lnTo>
                  <a:pt x="5427210" y="5784980"/>
                </a:lnTo>
                <a:lnTo>
                  <a:pt x="2132467" y="5784980"/>
                </a:lnTo>
                <a:lnTo>
                  <a:pt x="2132467" y="6438123"/>
                </a:lnTo>
                <a:lnTo>
                  <a:pt x="0" y="6438123"/>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10" name="Text Placeholder 32">
            <a:extLst>
              <a:ext uri="{FF2B5EF4-FFF2-40B4-BE49-F238E27FC236}">
                <a16:creationId xmlns:a16="http://schemas.microsoft.com/office/drawing/2014/main" id="{990660CD-B7D9-199E-208D-B1D4E74569D3}"/>
              </a:ext>
            </a:extLst>
          </p:cNvPr>
          <p:cNvSpPr>
            <a:spLocks noGrp="1"/>
          </p:cNvSpPr>
          <p:nvPr>
            <p:ph type="body" sz="quarter" idx="47" hasCustomPrompt="1"/>
          </p:nvPr>
        </p:nvSpPr>
        <p:spPr>
          <a:xfrm>
            <a:off x="2140153" y="7029417"/>
            <a:ext cx="3287155" cy="795499"/>
          </a:xfrm>
          <a:prstGeom prst="rect">
            <a:avLst/>
          </a:prstGeom>
        </p:spPr>
        <p:txBody>
          <a:bodyPr numCol="1">
            <a:noAutofit/>
          </a:bodyPr>
          <a:lstStyle>
            <a:lvl1pPr marL="0" indent="0" algn="ctr">
              <a:buNone/>
              <a:defRPr sz="1633" b="1"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42892" indent="0">
              <a:buNone/>
              <a:defRPr sz="2903">
                <a:solidFill>
                  <a:srgbClr val="011E3B"/>
                </a:solidFill>
                <a:latin typeface="Montserrat" pitchFamily="2" charset="77"/>
              </a:defRPr>
            </a:lvl2pPr>
            <a:lvl3pPr marL="685783" indent="0">
              <a:buNone/>
              <a:defRPr sz="2903">
                <a:solidFill>
                  <a:srgbClr val="011E3B"/>
                </a:solidFill>
                <a:latin typeface="Montserrat" pitchFamily="2" charset="77"/>
              </a:defRPr>
            </a:lvl3pPr>
            <a:lvl4pPr marL="1028675" indent="0">
              <a:buNone/>
              <a:defRPr sz="2903">
                <a:solidFill>
                  <a:srgbClr val="011E3B"/>
                </a:solidFill>
                <a:latin typeface="Montserrat" pitchFamily="2" charset="77"/>
              </a:defRPr>
            </a:lvl4pPr>
            <a:lvl5pPr marL="1371568" indent="0">
              <a:buNone/>
              <a:defRPr sz="2903">
                <a:solidFill>
                  <a:srgbClr val="011E3B"/>
                </a:solidFill>
                <a:latin typeface="Montserrat" pitchFamily="2" charset="77"/>
              </a:defRPr>
            </a:lvl5pPr>
          </a:lstStyle>
          <a:p>
            <a:pPr lvl="0"/>
            <a:r>
              <a:rPr lang="en-US" dirty="0"/>
              <a:t>Sub-Heading</a:t>
            </a:r>
          </a:p>
        </p:txBody>
      </p:sp>
      <p:sp>
        <p:nvSpPr>
          <p:cNvPr id="11" name="Text Placeholder 32">
            <a:extLst>
              <a:ext uri="{FF2B5EF4-FFF2-40B4-BE49-F238E27FC236}">
                <a16:creationId xmlns:a16="http://schemas.microsoft.com/office/drawing/2014/main" id="{8182FF0A-4573-EBE7-7AF3-A21A979A5935}"/>
              </a:ext>
            </a:extLst>
          </p:cNvPr>
          <p:cNvSpPr>
            <a:spLocks noGrp="1"/>
          </p:cNvSpPr>
          <p:nvPr>
            <p:ph type="body" sz="quarter" idx="48" hasCustomPrompt="1"/>
          </p:nvPr>
        </p:nvSpPr>
        <p:spPr>
          <a:xfrm>
            <a:off x="2147707" y="8453535"/>
            <a:ext cx="3282709" cy="1459976"/>
          </a:xfrm>
          <a:prstGeom prst="rect">
            <a:avLst/>
          </a:prstGeom>
        </p:spPr>
        <p:txBody>
          <a:bodyPr numCol="1" spcCol="288000" anchor="t">
            <a:noAutofit/>
          </a:bodyPr>
          <a:lstStyle>
            <a:lvl1pPr marL="0" indent="0" algn="ctr">
              <a:lnSpc>
                <a:spcPct val="100000"/>
              </a:lnSpc>
              <a:spcBef>
                <a:spcPts val="0"/>
              </a:spcBef>
              <a:buNone/>
              <a:defRPr sz="11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42892" indent="0">
              <a:buNone/>
              <a:defRPr sz="2903">
                <a:solidFill>
                  <a:srgbClr val="011E3B"/>
                </a:solidFill>
                <a:latin typeface="Montserrat" pitchFamily="2" charset="77"/>
              </a:defRPr>
            </a:lvl2pPr>
            <a:lvl3pPr marL="685783" indent="0">
              <a:buNone/>
              <a:defRPr sz="2903">
                <a:solidFill>
                  <a:srgbClr val="011E3B"/>
                </a:solidFill>
                <a:latin typeface="Montserrat" pitchFamily="2" charset="77"/>
              </a:defRPr>
            </a:lvl3pPr>
            <a:lvl4pPr marL="1028675" indent="0">
              <a:buNone/>
              <a:defRPr sz="2903">
                <a:solidFill>
                  <a:srgbClr val="011E3B"/>
                </a:solidFill>
                <a:latin typeface="Montserrat" pitchFamily="2" charset="77"/>
              </a:defRPr>
            </a:lvl4pPr>
            <a:lvl5pPr marL="1371568" indent="0">
              <a:buNone/>
              <a:defRPr sz="2903">
                <a:solidFill>
                  <a:srgbClr val="011E3B"/>
                </a:solidFill>
                <a:latin typeface="Montserrat" pitchFamily="2" charset="77"/>
              </a:defRPr>
            </a:lvl5pPr>
          </a:lstStyle>
          <a:p>
            <a:pPr lvl="0"/>
            <a:r>
              <a:rPr lang="en-GB" dirty="0"/>
              <a:t>Click to type</a:t>
            </a:r>
            <a:endParaRPr lang="en-US" dirty="0"/>
          </a:p>
        </p:txBody>
      </p:sp>
      <p:sp>
        <p:nvSpPr>
          <p:cNvPr id="12" name="Text Placeholder 32">
            <a:extLst>
              <a:ext uri="{FF2B5EF4-FFF2-40B4-BE49-F238E27FC236}">
                <a16:creationId xmlns:a16="http://schemas.microsoft.com/office/drawing/2014/main" id="{9BF25D27-FD9A-363A-D397-B15CE9D921A6}"/>
              </a:ext>
            </a:extLst>
          </p:cNvPr>
          <p:cNvSpPr>
            <a:spLocks noGrp="1"/>
          </p:cNvSpPr>
          <p:nvPr>
            <p:ph type="body" sz="quarter" idx="61" hasCustomPrompt="1"/>
          </p:nvPr>
        </p:nvSpPr>
        <p:spPr>
          <a:xfrm>
            <a:off x="2329226" y="653151"/>
            <a:ext cx="2901221" cy="671785"/>
          </a:xfrm>
          <a:prstGeom prst="rect">
            <a:avLst/>
          </a:prstGeom>
          <a:solidFill>
            <a:srgbClr val="B5B285"/>
          </a:solidFill>
        </p:spPr>
        <p:txBody>
          <a:bodyPr anchor="ctr">
            <a:noAutofit/>
          </a:bodyPr>
          <a:lstStyle>
            <a:lvl1pPr marL="17463" indent="0" algn="ctr">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HEADING</a:t>
            </a:r>
          </a:p>
        </p:txBody>
      </p:sp>
      <p:sp>
        <p:nvSpPr>
          <p:cNvPr id="13" name="Slide Number Placeholder 5">
            <a:extLst>
              <a:ext uri="{FF2B5EF4-FFF2-40B4-BE49-F238E27FC236}">
                <a16:creationId xmlns:a16="http://schemas.microsoft.com/office/drawing/2014/main" id="{46DE8794-A48B-56F6-CB0E-79879BFAC71A}"/>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7025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hoto Selection 0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E76EDCFF-FBBF-4ED3-9461-9DE41ACEF489}"/>
              </a:ext>
            </a:extLst>
          </p:cNvPr>
          <p:cNvSpPr>
            <a:spLocks noGrp="1"/>
          </p:cNvSpPr>
          <p:nvPr>
            <p:ph type="pic" sz="quarter" idx="15"/>
          </p:nvPr>
        </p:nvSpPr>
        <p:spPr>
          <a:xfrm>
            <a:off x="3951841" y="6257647"/>
            <a:ext cx="2830872" cy="3671043"/>
          </a:xfrm>
          <a:custGeom>
            <a:avLst/>
            <a:gdLst>
              <a:gd name="connsiteX0" fmla="*/ 0 w 5136231"/>
              <a:gd name="connsiteY0" fmla="*/ 0 h 6802466"/>
              <a:gd name="connsiteX1" fmla="*/ 5136231 w 5136231"/>
              <a:gd name="connsiteY1" fmla="*/ 0 h 6802466"/>
              <a:gd name="connsiteX2" fmla="*/ 5136231 w 5136231"/>
              <a:gd name="connsiteY2" fmla="*/ 6802466 h 6802466"/>
              <a:gd name="connsiteX3" fmla="*/ 0 w 5136231"/>
              <a:gd name="connsiteY3" fmla="*/ 6802466 h 6802466"/>
            </a:gdLst>
            <a:ahLst/>
            <a:cxnLst>
              <a:cxn ang="0">
                <a:pos x="connsiteX0" y="connsiteY0"/>
              </a:cxn>
              <a:cxn ang="0">
                <a:pos x="connsiteX1" y="connsiteY1"/>
              </a:cxn>
              <a:cxn ang="0">
                <a:pos x="connsiteX2" y="connsiteY2"/>
              </a:cxn>
              <a:cxn ang="0">
                <a:pos x="connsiteX3" y="connsiteY3"/>
              </a:cxn>
            </a:cxnLst>
            <a:rect l="l" t="t" r="r" b="b"/>
            <a:pathLst>
              <a:path w="5136231" h="6802466">
                <a:moveTo>
                  <a:pt x="0" y="0"/>
                </a:moveTo>
                <a:lnTo>
                  <a:pt x="5136231" y="0"/>
                </a:lnTo>
                <a:lnTo>
                  <a:pt x="5136231" y="6802466"/>
                </a:lnTo>
                <a:lnTo>
                  <a:pt x="0" y="6802466"/>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15" name="Picture Placeholder 14">
            <a:extLst>
              <a:ext uri="{FF2B5EF4-FFF2-40B4-BE49-F238E27FC236}">
                <a16:creationId xmlns:a16="http://schemas.microsoft.com/office/drawing/2014/main" id="{3A67D6CF-A0E3-4ED8-BDA4-887715914D66}"/>
              </a:ext>
            </a:extLst>
          </p:cNvPr>
          <p:cNvSpPr>
            <a:spLocks noGrp="1"/>
          </p:cNvSpPr>
          <p:nvPr>
            <p:ph type="pic" sz="quarter" idx="14"/>
          </p:nvPr>
        </p:nvSpPr>
        <p:spPr>
          <a:xfrm>
            <a:off x="806861" y="783662"/>
            <a:ext cx="2830872" cy="3650504"/>
          </a:xfrm>
          <a:custGeom>
            <a:avLst/>
            <a:gdLst>
              <a:gd name="connsiteX0" fmla="*/ 0 w 5136231"/>
              <a:gd name="connsiteY0" fmla="*/ 0 h 6764408"/>
              <a:gd name="connsiteX1" fmla="*/ 5136231 w 5136231"/>
              <a:gd name="connsiteY1" fmla="*/ 0 h 6764408"/>
              <a:gd name="connsiteX2" fmla="*/ 5136231 w 5136231"/>
              <a:gd name="connsiteY2" fmla="*/ 6764408 h 6764408"/>
              <a:gd name="connsiteX3" fmla="*/ 0 w 5136231"/>
              <a:gd name="connsiteY3" fmla="*/ 6764408 h 6764408"/>
            </a:gdLst>
            <a:ahLst/>
            <a:cxnLst>
              <a:cxn ang="0">
                <a:pos x="connsiteX0" y="connsiteY0"/>
              </a:cxn>
              <a:cxn ang="0">
                <a:pos x="connsiteX1" y="connsiteY1"/>
              </a:cxn>
              <a:cxn ang="0">
                <a:pos x="connsiteX2" y="connsiteY2"/>
              </a:cxn>
              <a:cxn ang="0">
                <a:pos x="connsiteX3" y="connsiteY3"/>
              </a:cxn>
            </a:cxnLst>
            <a:rect l="l" t="t" r="r" b="b"/>
            <a:pathLst>
              <a:path w="5136231" h="6764408">
                <a:moveTo>
                  <a:pt x="0" y="0"/>
                </a:moveTo>
                <a:lnTo>
                  <a:pt x="5136231" y="0"/>
                </a:lnTo>
                <a:lnTo>
                  <a:pt x="5136231" y="6764408"/>
                </a:lnTo>
                <a:lnTo>
                  <a:pt x="0" y="6764408"/>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12" name="Picture Placeholder 11">
            <a:extLst>
              <a:ext uri="{FF2B5EF4-FFF2-40B4-BE49-F238E27FC236}">
                <a16:creationId xmlns:a16="http://schemas.microsoft.com/office/drawing/2014/main" id="{34239E21-F0F4-4208-B695-5A3D3D7E26B4}"/>
              </a:ext>
            </a:extLst>
          </p:cNvPr>
          <p:cNvSpPr>
            <a:spLocks noGrp="1"/>
          </p:cNvSpPr>
          <p:nvPr>
            <p:ph type="pic" sz="quarter" idx="12"/>
          </p:nvPr>
        </p:nvSpPr>
        <p:spPr>
          <a:xfrm>
            <a:off x="3947744" y="783661"/>
            <a:ext cx="2830872" cy="5210803"/>
          </a:xfrm>
          <a:custGeom>
            <a:avLst/>
            <a:gdLst>
              <a:gd name="connsiteX0" fmla="*/ 0 w 5136231"/>
              <a:gd name="connsiteY0" fmla="*/ 0 h 9655652"/>
              <a:gd name="connsiteX1" fmla="*/ 5136231 w 5136231"/>
              <a:gd name="connsiteY1" fmla="*/ 0 h 9655652"/>
              <a:gd name="connsiteX2" fmla="*/ 5136231 w 5136231"/>
              <a:gd name="connsiteY2" fmla="*/ 9655652 h 9655652"/>
              <a:gd name="connsiteX3" fmla="*/ 0 w 5136231"/>
              <a:gd name="connsiteY3" fmla="*/ 9655652 h 9655652"/>
            </a:gdLst>
            <a:ahLst/>
            <a:cxnLst>
              <a:cxn ang="0">
                <a:pos x="connsiteX0" y="connsiteY0"/>
              </a:cxn>
              <a:cxn ang="0">
                <a:pos x="connsiteX1" y="connsiteY1"/>
              </a:cxn>
              <a:cxn ang="0">
                <a:pos x="connsiteX2" y="connsiteY2"/>
              </a:cxn>
              <a:cxn ang="0">
                <a:pos x="connsiteX3" y="connsiteY3"/>
              </a:cxn>
            </a:cxnLst>
            <a:rect l="l" t="t" r="r" b="b"/>
            <a:pathLst>
              <a:path w="5136231" h="9655652">
                <a:moveTo>
                  <a:pt x="0" y="0"/>
                </a:moveTo>
                <a:lnTo>
                  <a:pt x="5136231" y="0"/>
                </a:lnTo>
                <a:lnTo>
                  <a:pt x="5136231" y="9655652"/>
                </a:lnTo>
                <a:lnTo>
                  <a:pt x="0" y="9655652"/>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13" name="Picture Placeholder 12">
            <a:extLst>
              <a:ext uri="{FF2B5EF4-FFF2-40B4-BE49-F238E27FC236}">
                <a16:creationId xmlns:a16="http://schemas.microsoft.com/office/drawing/2014/main" id="{DA8AA81D-9973-4D3A-9D3D-2085CAAEF921}"/>
              </a:ext>
            </a:extLst>
          </p:cNvPr>
          <p:cNvSpPr>
            <a:spLocks noGrp="1"/>
          </p:cNvSpPr>
          <p:nvPr>
            <p:ph type="pic" sz="quarter" idx="13"/>
          </p:nvPr>
        </p:nvSpPr>
        <p:spPr>
          <a:xfrm>
            <a:off x="806861" y="4697349"/>
            <a:ext cx="2830872" cy="5210803"/>
          </a:xfrm>
          <a:custGeom>
            <a:avLst/>
            <a:gdLst>
              <a:gd name="connsiteX0" fmla="*/ 0 w 5136231"/>
              <a:gd name="connsiteY0" fmla="*/ 0 h 9655652"/>
              <a:gd name="connsiteX1" fmla="*/ 5136231 w 5136231"/>
              <a:gd name="connsiteY1" fmla="*/ 0 h 9655652"/>
              <a:gd name="connsiteX2" fmla="*/ 5136231 w 5136231"/>
              <a:gd name="connsiteY2" fmla="*/ 9655652 h 9655652"/>
              <a:gd name="connsiteX3" fmla="*/ 0 w 5136231"/>
              <a:gd name="connsiteY3" fmla="*/ 9655652 h 9655652"/>
            </a:gdLst>
            <a:ahLst/>
            <a:cxnLst>
              <a:cxn ang="0">
                <a:pos x="connsiteX0" y="connsiteY0"/>
              </a:cxn>
              <a:cxn ang="0">
                <a:pos x="connsiteX1" y="connsiteY1"/>
              </a:cxn>
              <a:cxn ang="0">
                <a:pos x="connsiteX2" y="connsiteY2"/>
              </a:cxn>
              <a:cxn ang="0">
                <a:pos x="connsiteX3" y="connsiteY3"/>
              </a:cxn>
            </a:cxnLst>
            <a:rect l="l" t="t" r="r" b="b"/>
            <a:pathLst>
              <a:path w="5136231" h="9655652">
                <a:moveTo>
                  <a:pt x="0" y="0"/>
                </a:moveTo>
                <a:lnTo>
                  <a:pt x="5136231" y="0"/>
                </a:lnTo>
                <a:lnTo>
                  <a:pt x="5136231" y="9655652"/>
                </a:lnTo>
                <a:lnTo>
                  <a:pt x="0" y="9655652"/>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6" name="Slide Number Placeholder 5">
            <a:extLst>
              <a:ext uri="{FF2B5EF4-FFF2-40B4-BE49-F238E27FC236}">
                <a16:creationId xmlns:a16="http://schemas.microsoft.com/office/drawing/2014/main" id="{2F253376-6C43-31A9-F723-C2B176AF3418}"/>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95310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ext/Photo 02">
    <p:spTree>
      <p:nvGrpSpPr>
        <p:cNvPr id="1" name=""/>
        <p:cNvGrpSpPr/>
        <p:nvPr/>
      </p:nvGrpSpPr>
      <p:grpSpPr>
        <a:xfrm>
          <a:off x="0" y="0"/>
          <a:ext cx="0" cy="0"/>
          <a:chOff x="0" y="0"/>
          <a:chExt cx="0" cy="0"/>
        </a:xfrm>
      </p:grpSpPr>
      <p:sp>
        <p:nvSpPr>
          <p:cNvPr id="12" name="Picture Placeholder 3">
            <a:extLst>
              <a:ext uri="{FF2B5EF4-FFF2-40B4-BE49-F238E27FC236}">
                <a16:creationId xmlns:a16="http://schemas.microsoft.com/office/drawing/2014/main" id="{1B053317-9B63-0F46-9FAE-76C882544D89}"/>
              </a:ext>
            </a:extLst>
          </p:cNvPr>
          <p:cNvSpPr>
            <a:spLocks noGrp="1"/>
          </p:cNvSpPr>
          <p:nvPr>
            <p:ph type="pic" sz="quarter" idx="10"/>
          </p:nvPr>
        </p:nvSpPr>
        <p:spPr>
          <a:xfrm>
            <a:off x="2926339" y="576180"/>
            <a:ext cx="4107750" cy="5805757"/>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56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45" name="Text Placeholder 32">
            <a:extLst>
              <a:ext uri="{FF2B5EF4-FFF2-40B4-BE49-F238E27FC236}">
                <a16:creationId xmlns:a16="http://schemas.microsoft.com/office/drawing/2014/main" id="{66785BF5-4C01-4BA0-B7B8-E20F3597AD1E}"/>
              </a:ext>
            </a:extLst>
          </p:cNvPr>
          <p:cNvSpPr>
            <a:spLocks noGrp="1"/>
          </p:cNvSpPr>
          <p:nvPr>
            <p:ph type="body" sz="quarter" idx="47" hasCustomPrompt="1"/>
          </p:nvPr>
        </p:nvSpPr>
        <p:spPr>
          <a:xfrm>
            <a:off x="833867" y="6914472"/>
            <a:ext cx="5626567" cy="795499"/>
          </a:xfrm>
          <a:prstGeom prst="rect">
            <a:avLst/>
          </a:prstGeom>
        </p:spPr>
        <p:txBody>
          <a:bodyPr numCol="1">
            <a:noAutofit/>
          </a:bodyPr>
          <a:lstStyle>
            <a:lvl1pPr marL="0" indent="0" algn="l">
              <a:buNone/>
              <a:defRPr sz="1633" b="1"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42892" indent="0">
              <a:buNone/>
              <a:defRPr sz="2903">
                <a:solidFill>
                  <a:srgbClr val="011E3B"/>
                </a:solidFill>
                <a:latin typeface="Montserrat" pitchFamily="2" charset="77"/>
              </a:defRPr>
            </a:lvl2pPr>
            <a:lvl3pPr marL="685783" indent="0">
              <a:buNone/>
              <a:defRPr sz="2903">
                <a:solidFill>
                  <a:srgbClr val="011E3B"/>
                </a:solidFill>
                <a:latin typeface="Montserrat" pitchFamily="2" charset="77"/>
              </a:defRPr>
            </a:lvl3pPr>
            <a:lvl4pPr marL="1028675" indent="0">
              <a:buNone/>
              <a:defRPr sz="2903">
                <a:solidFill>
                  <a:srgbClr val="011E3B"/>
                </a:solidFill>
                <a:latin typeface="Montserrat" pitchFamily="2" charset="77"/>
              </a:defRPr>
            </a:lvl4pPr>
            <a:lvl5pPr marL="1371568" indent="0">
              <a:buNone/>
              <a:defRPr sz="2903">
                <a:solidFill>
                  <a:srgbClr val="011E3B"/>
                </a:solidFill>
                <a:latin typeface="Montserrat" pitchFamily="2" charset="77"/>
              </a:defRPr>
            </a:lvl5pPr>
          </a:lstStyle>
          <a:p>
            <a:pPr lvl="0"/>
            <a:r>
              <a:rPr lang="en-US" dirty="0"/>
              <a:t>Sub-Heading</a:t>
            </a:r>
          </a:p>
        </p:txBody>
      </p:sp>
      <p:sp>
        <p:nvSpPr>
          <p:cNvPr id="46" name="Text Placeholder 32">
            <a:extLst>
              <a:ext uri="{FF2B5EF4-FFF2-40B4-BE49-F238E27FC236}">
                <a16:creationId xmlns:a16="http://schemas.microsoft.com/office/drawing/2014/main" id="{59A563F4-B2A2-EB26-7DA9-8BD1D399687D}"/>
              </a:ext>
            </a:extLst>
          </p:cNvPr>
          <p:cNvSpPr>
            <a:spLocks noGrp="1"/>
          </p:cNvSpPr>
          <p:nvPr>
            <p:ph type="body" sz="quarter" idx="48" hasCustomPrompt="1"/>
          </p:nvPr>
        </p:nvSpPr>
        <p:spPr>
          <a:xfrm>
            <a:off x="841421" y="7946577"/>
            <a:ext cx="5618957" cy="1851989"/>
          </a:xfrm>
          <a:prstGeom prst="rect">
            <a:avLst/>
          </a:prstGeom>
        </p:spPr>
        <p:txBody>
          <a:bodyPr numCol="1" spcCol="288000" anchor="t">
            <a:noAutofit/>
          </a:bodyPr>
          <a:lstStyle>
            <a:lvl1pPr marL="0" indent="0" algn="l">
              <a:lnSpc>
                <a:spcPct val="100000"/>
              </a:lnSpc>
              <a:spcBef>
                <a:spcPts val="0"/>
              </a:spcBef>
              <a:buNone/>
              <a:defRPr sz="11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42892" indent="0">
              <a:buNone/>
              <a:defRPr sz="2903">
                <a:solidFill>
                  <a:srgbClr val="011E3B"/>
                </a:solidFill>
                <a:latin typeface="Montserrat" pitchFamily="2" charset="77"/>
              </a:defRPr>
            </a:lvl2pPr>
            <a:lvl3pPr marL="685783" indent="0">
              <a:buNone/>
              <a:defRPr sz="2903">
                <a:solidFill>
                  <a:srgbClr val="011E3B"/>
                </a:solidFill>
                <a:latin typeface="Montserrat" pitchFamily="2" charset="77"/>
              </a:defRPr>
            </a:lvl3pPr>
            <a:lvl4pPr marL="1028675" indent="0">
              <a:buNone/>
              <a:defRPr sz="2903">
                <a:solidFill>
                  <a:srgbClr val="011E3B"/>
                </a:solidFill>
                <a:latin typeface="Montserrat" pitchFamily="2" charset="77"/>
              </a:defRPr>
            </a:lvl4pPr>
            <a:lvl5pPr marL="1371568" indent="0">
              <a:buNone/>
              <a:defRPr sz="2903">
                <a:solidFill>
                  <a:srgbClr val="011E3B"/>
                </a:solidFill>
                <a:latin typeface="Montserrat" pitchFamily="2" charset="77"/>
              </a:defRPr>
            </a:lvl5pPr>
          </a:lstStyle>
          <a:p>
            <a:pPr lvl="0"/>
            <a:r>
              <a:rPr lang="en-GB" dirty="0"/>
              <a:t>Click to type</a:t>
            </a:r>
            <a:endParaRPr lang="en-US" dirty="0"/>
          </a:p>
        </p:txBody>
      </p:sp>
      <p:sp>
        <p:nvSpPr>
          <p:cNvPr id="47" name="Slide Number Placeholder 5">
            <a:extLst>
              <a:ext uri="{FF2B5EF4-FFF2-40B4-BE49-F238E27FC236}">
                <a16:creationId xmlns:a16="http://schemas.microsoft.com/office/drawing/2014/main" id="{933E811B-E334-0F7C-96BF-3AF40B7D9255}"/>
              </a:ext>
            </a:extLst>
          </p:cNvPr>
          <p:cNvSpPr>
            <a:spLocks noGrp="1"/>
          </p:cNvSpPr>
          <p:nvPr>
            <p:ph type="sldNum" sz="quarter" idx="4"/>
          </p:nvPr>
        </p:nvSpPr>
        <p:spPr>
          <a:xfrm>
            <a:off x="7030923" y="10219096"/>
            <a:ext cx="372588" cy="363596"/>
          </a:xfrm>
          <a:prstGeom prst="rect">
            <a:avLst/>
          </a:prstGeom>
        </p:spPr>
        <p:txBody>
          <a:bodyPr vert="horz" lIns="91440" tIns="45720" rIns="91440" bIns="45720" rtlCol="0" anchor="ctr"/>
          <a:lstStyle>
            <a:lvl1pPr algn="r">
              <a:defRPr sz="816">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
        <p:nvSpPr>
          <p:cNvPr id="40" name="Text Placeholder 32">
            <a:extLst>
              <a:ext uri="{FF2B5EF4-FFF2-40B4-BE49-F238E27FC236}">
                <a16:creationId xmlns:a16="http://schemas.microsoft.com/office/drawing/2014/main" id="{D46CF100-61C9-D012-1649-02739B2EBA55}"/>
              </a:ext>
            </a:extLst>
          </p:cNvPr>
          <p:cNvSpPr>
            <a:spLocks noGrp="1"/>
          </p:cNvSpPr>
          <p:nvPr>
            <p:ph type="body" sz="quarter" idx="61" hasCustomPrompt="1"/>
          </p:nvPr>
        </p:nvSpPr>
        <p:spPr>
          <a:xfrm>
            <a:off x="1549493" y="1480559"/>
            <a:ext cx="2230344" cy="671785"/>
          </a:xfrm>
          <a:prstGeom prst="rect">
            <a:avLst/>
          </a:prstGeom>
          <a:solidFill>
            <a:srgbClr val="628887"/>
          </a:solidFill>
        </p:spPr>
        <p:txBody>
          <a:bodyPr anchor="ctr">
            <a:noAutofit/>
          </a:bodyPr>
          <a:lstStyle>
            <a:lvl1pPr marL="33338" indent="-33338" algn="ctr">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HEADING</a:t>
            </a:r>
          </a:p>
        </p:txBody>
      </p:sp>
    </p:spTree>
    <p:extLst>
      <p:ext uri="{BB962C8B-B14F-4D97-AF65-F5344CB8AC3E}">
        <p14:creationId xmlns:p14="http://schemas.microsoft.com/office/powerpoint/2010/main" val="3768912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21A75-3F54-FC58-7643-DE94CD44FAC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2A1B145-76D0-5699-521C-965395A4A4D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18435C-6755-268F-DE88-AFECCFA87C40}"/>
              </a:ext>
            </a:extLst>
          </p:cNvPr>
          <p:cNvSpPr>
            <a:spLocks noGrp="1"/>
          </p:cNvSpPr>
          <p:nvPr>
            <p:ph type="dt" sz="half" idx="10"/>
          </p:nvPr>
        </p:nvSpPr>
        <p:spPr/>
        <p:txBody>
          <a:bodyPr/>
          <a:lstStyle/>
          <a:p>
            <a:fld id="{06CE6B55-1E18-8041-A7F6-AFFF23E1E8DA}" type="datetimeFigureOut">
              <a:rPr lang="en-US" smtClean="0"/>
              <a:t>3/23/2026</a:t>
            </a:fld>
            <a:endParaRPr lang="en-US"/>
          </a:p>
        </p:txBody>
      </p:sp>
      <p:sp>
        <p:nvSpPr>
          <p:cNvPr id="5" name="Footer Placeholder 4">
            <a:extLst>
              <a:ext uri="{FF2B5EF4-FFF2-40B4-BE49-F238E27FC236}">
                <a16:creationId xmlns:a16="http://schemas.microsoft.com/office/drawing/2014/main" id="{9D0D1C68-D334-A9F0-DCAF-645145CF5B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37AE50-B560-5942-6C8A-5A3B963F505F}"/>
              </a:ext>
            </a:extLst>
          </p:cNvPr>
          <p:cNvSpPr>
            <a:spLocks noGrp="1"/>
          </p:cNvSpPr>
          <p:nvPr>
            <p:ph type="sldNum" sz="quarter" idx="12"/>
          </p:nvPr>
        </p:nvSpPr>
        <p:spPr/>
        <p:txBody>
          <a:bodyPr/>
          <a:lstStyle/>
          <a:p>
            <a:fld id="{92308E5C-73AD-7A4E-AE64-5A67FF42D9A7}" type="slidenum">
              <a:rPr lang="en-US" smtClean="0"/>
              <a:t>‹#›</a:t>
            </a:fld>
            <a:endParaRPr lang="en-US"/>
          </a:p>
        </p:txBody>
      </p:sp>
    </p:spTree>
    <p:extLst>
      <p:ext uri="{BB962C8B-B14F-4D97-AF65-F5344CB8AC3E}">
        <p14:creationId xmlns:p14="http://schemas.microsoft.com/office/powerpoint/2010/main" val="1135100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Quote/Statement 06">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9EDAAD47-4839-45E2-B8D3-D1808820ACC3}"/>
              </a:ext>
            </a:extLst>
          </p:cNvPr>
          <p:cNvSpPr>
            <a:spLocks noGrp="1"/>
          </p:cNvSpPr>
          <p:nvPr>
            <p:ph type="pic" sz="quarter" idx="15"/>
          </p:nvPr>
        </p:nvSpPr>
        <p:spPr>
          <a:xfrm>
            <a:off x="802767" y="1"/>
            <a:ext cx="5954144" cy="3935529"/>
          </a:xfrm>
          <a:custGeom>
            <a:avLst/>
            <a:gdLst>
              <a:gd name="connsiteX0" fmla="*/ 0 w 10802982"/>
              <a:gd name="connsiteY0" fmla="*/ 0 h 7292562"/>
              <a:gd name="connsiteX1" fmla="*/ 10802982 w 10802982"/>
              <a:gd name="connsiteY1" fmla="*/ 0 h 7292562"/>
              <a:gd name="connsiteX2" fmla="*/ 10802982 w 10802982"/>
              <a:gd name="connsiteY2" fmla="*/ 7292562 h 7292562"/>
              <a:gd name="connsiteX3" fmla="*/ 0 w 10802982"/>
              <a:gd name="connsiteY3" fmla="*/ 7292562 h 7292562"/>
            </a:gdLst>
            <a:ahLst/>
            <a:cxnLst>
              <a:cxn ang="0">
                <a:pos x="connsiteX0" y="connsiteY0"/>
              </a:cxn>
              <a:cxn ang="0">
                <a:pos x="connsiteX1" y="connsiteY1"/>
              </a:cxn>
              <a:cxn ang="0">
                <a:pos x="connsiteX2" y="connsiteY2"/>
              </a:cxn>
              <a:cxn ang="0">
                <a:pos x="connsiteX3" y="connsiteY3"/>
              </a:cxn>
            </a:cxnLst>
            <a:rect l="l" t="t" r="r" b="b"/>
            <a:pathLst>
              <a:path w="10802982" h="7292562">
                <a:moveTo>
                  <a:pt x="0" y="0"/>
                </a:moveTo>
                <a:lnTo>
                  <a:pt x="10802982" y="0"/>
                </a:lnTo>
                <a:lnTo>
                  <a:pt x="10802982" y="7292562"/>
                </a:lnTo>
                <a:lnTo>
                  <a:pt x="0" y="7292562"/>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8" name="Picture Placeholder 7">
            <a:extLst>
              <a:ext uri="{FF2B5EF4-FFF2-40B4-BE49-F238E27FC236}">
                <a16:creationId xmlns:a16="http://schemas.microsoft.com/office/drawing/2014/main" id="{50F29AFA-91DC-4A08-8CA1-E186E7BDEB99}"/>
              </a:ext>
            </a:extLst>
          </p:cNvPr>
          <p:cNvSpPr>
            <a:spLocks noGrp="1"/>
          </p:cNvSpPr>
          <p:nvPr>
            <p:ph type="pic" sz="quarter" idx="16"/>
          </p:nvPr>
        </p:nvSpPr>
        <p:spPr>
          <a:xfrm>
            <a:off x="802767" y="4166377"/>
            <a:ext cx="5954144" cy="3935529"/>
          </a:xfrm>
          <a:custGeom>
            <a:avLst/>
            <a:gdLst>
              <a:gd name="connsiteX0" fmla="*/ 0 w 10802982"/>
              <a:gd name="connsiteY0" fmla="*/ 0 h 7292562"/>
              <a:gd name="connsiteX1" fmla="*/ 10802982 w 10802982"/>
              <a:gd name="connsiteY1" fmla="*/ 0 h 7292562"/>
              <a:gd name="connsiteX2" fmla="*/ 10802982 w 10802982"/>
              <a:gd name="connsiteY2" fmla="*/ 7292562 h 7292562"/>
              <a:gd name="connsiteX3" fmla="*/ 0 w 10802982"/>
              <a:gd name="connsiteY3" fmla="*/ 7292562 h 7292562"/>
            </a:gdLst>
            <a:ahLst/>
            <a:cxnLst>
              <a:cxn ang="0">
                <a:pos x="connsiteX0" y="connsiteY0"/>
              </a:cxn>
              <a:cxn ang="0">
                <a:pos x="connsiteX1" y="connsiteY1"/>
              </a:cxn>
              <a:cxn ang="0">
                <a:pos x="connsiteX2" y="connsiteY2"/>
              </a:cxn>
              <a:cxn ang="0">
                <a:pos x="connsiteX3" y="connsiteY3"/>
              </a:cxn>
            </a:cxnLst>
            <a:rect l="l" t="t" r="r" b="b"/>
            <a:pathLst>
              <a:path w="10802982" h="7292562">
                <a:moveTo>
                  <a:pt x="0" y="0"/>
                </a:moveTo>
                <a:lnTo>
                  <a:pt x="10802982" y="0"/>
                </a:lnTo>
                <a:lnTo>
                  <a:pt x="10802982" y="7292562"/>
                </a:lnTo>
                <a:lnTo>
                  <a:pt x="0" y="7292562"/>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4" name="Text Placeholder 32">
            <a:extLst>
              <a:ext uri="{FF2B5EF4-FFF2-40B4-BE49-F238E27FC236}">
                <a16:creationId xmlns:a16="http://schemas.microsoft.com/office/drawing/2014/main" id="{4A0169C6-7BB6-F82D-C8D1-B01FEF3721B2}"/>
              </a:ext>
            </a:extLst>
          </p:cNvPr>
          <p:cNvSpPr>
            <a:spLocks noGrp="1"/>
          </p:cNvSpPr>
          <p:nvPr>
            <p:ph type="body" sz="quarter" idx="13" hasCustomPrompt="1"/>
          </p:nvPr>
        </p:nvSpPr>
        <p:spPr>
          <a:xfrm>
            <a:off x="802767" y="8621486"/>
            <a:ext cx="5954144" cy="1716832"/>
          </a:xfrm>
          <a:prstGeom prst="rect">
            <a:avLst/>
          </a:prstGeom>
        </p:spPr>
        <p:txBody>
          <a:bodyPr>
            <a:noAutofit/>
          </a:bodyPr>
          <a:lstStyle>
            <a:lvl1pPr marL="0" indent="0" algn="ctr">
              <a:lnSpc>
                <a:spcPts val="1796"/>
              </a:lnSpc>
              <a:spcBef>
                <a:spcPts val="0"/>
              </a:spcBef>
              <a:buNone/>
              <a:defRPr sz="2000" b="1" i="0">
                <a:solidFill>
                  <a:srgbClr val="53705E"/>
                </a:solidFill>
                <a:latin typeface="Calibri" panose="020F0502020204030204" pitchFamily="34" charset="0"/>
                <a:cs typeface="Calibri" panose="020F0502020204030204" pitchFamily="34" charset="0"/>
              </a:defRPr>
            </a:lvl1pPr>
            <a:lvl2pPr marL="342892" indent="0">
              <a:buNone/>
              <a:defRPr sz="2903">
                <a:solidFill>
                  <a:srgbClr val="011E3B"/>
                </a:solidFill>
                <a:latin typeface="Montserrat" pitchFamily="2" charset="77"/>
              </a:defRPr>
            </a:lvl2pPr>
            <a:lvl3pPr marL="685783" indent="0">
              <a:buNone/>
              <a:defRPr sz="2903">
                <a:solidFill>
                  <a:srgbClr val="011E3B"/>
                </a:solidFill>
                <a:latin typeface="Montserrat" pitchFamily="2" charset="77"/>
              </a:defRPr>
            </a:lvl3pPr>
            <a:lvl4pPr marL="1028675" indent="0">
              <a:buNone/>
              <a:defRPr sz="2903">
                <a:solidFill>
                  <a:srgbClr val="011E3B"/>
                </a:solidFill>
                <a:latin typeface="Montserrat" pitchFamily="2" charset="77"/>
              </a:defRPr>
            </a:lvl4pPr>
            <a:lvl5pPr marL="1371568" indent="0">
              <a:buNone/>
              <a:defRPr sz="2903">
                <a:solidFill>
                  <a:srgbClr val="011E3B"/>
                </a:solidFill>
                <a:latin typeface="Montserrat" pitchFamily="2" charset="77"/>
              </a:defRPr>
            </a:lvl5pPr>
          </a:lstStyle>
          <a:p>
            <a:pPr lvl="0"/>
            <a:r>
              <a:rPr lang="en-GB" dirty="0"/>
              <a:t>QUOTE HERE</a:t>
            </a:r>
          </a:p>
          <a:p>
            <a:pPr lvl="0"/>
            <a:endParaRPr lang="en-US" dirty="0"/>
          </a:p>
        </p:txBody>
      </p:sp>
      <p:sp>
        <p:nvSpPr>
          <p:cNvPr id="5" name="Slide Number Placeholder 5">
            <a:extLst>
              <a:ext uri="{FF2B5EF4-FFF2-40B4-BE49-F238E27FC236}">
                <a16:creationId xmlns:a16="http://schemas.microsoft.com/office/drawing/2014/main" id="{D834860D-06FA-F321-3055-9DBB5C4ADA10}"/>
              </a:ext>
            </a:extLst>
          </p:cNvPr>
          <p:cNvSpPr>
            <a:spLocks noGrp="1"/>
          </p:cNvSpPr>
          <p:nvPr>
            <p:ph type="sldNum" sz="quarter" idx="4"/>
          </p:nvPr>
        </p:nvSpPr>
        <p:spPr>
          <a:xfrm>
            <a:off x="7030923" y="10219096"/>
            <a:ext cx="372588" cy="363596"/>
          </a:xfrm>
          <a:prstGeom prst="rect">
            <a:avLst/>
          </a:prstGeom>
        </p:spPr>
        <p:txBody>
          <a:bodyPr vert="horz" lIns="91440" tIns="45720" rIns="91440" bIns="45720" rtlCol="0" anchor="ctr"/>
          <a:lstStyle>
            <a:lvl1pPr algn="r">
              <a:defRPr sz="816">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Tree>
    <p:extLst>
      <p:ext uri="{BB962C8B-B14F-4D97-AF65-F5344CB8AC3E}">
        <p14:creationId xmlns:p14="http://schemas.microsoft.com/office/powerpoint/2010/main" val="3680042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Quote/Statement 05">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24D3998C-B1E9-496B-B411-EE18A5F59AC3}"/>
              </a:ext>
            </a:extLst>
          </p:cNvPr>
          <p:cNvSpPr>
            <a:spLocks noGrp="1"/>
          </p:cNvSpPr>
          <p:nvPr>
            <p:ph type="pic" sz="quarter" idx="12"/>
          </p:nvPr>
        </p:nvSpPr>
        <p:spPr>
          <a:xfrm>
            <a:off x="776964" y="1"/>
            <a:ext cx="6005748" cy="7408506"/>
          </a:xfrm>
          <a:custGeom>
            <a:avLst/>
            <a:gdLst>
              <a:gd name="connsiteX0" fmla="*/ 0 w 10896612"/>
              <a:gd name="connsiteY0" fmla="*/ 0 h 15709232"/>
              <a:gd name="connsiteX1" fmla="*/ 10896612 w 10896612"/>
              <a:gd name="connsiteY1" fmla="*/ 0 h 15709232"/>
              <a:gd name="connsiteX2" fmla="*/ 10896612 w 10896612"/>
              <a:gd name="connsiteY2" fmla="*/ 15709232 h 15709232"/>
              <a:gd name="connsiteX3" fmla="*/ 0 w 10896612"/>
              <a:gd name="connsiteY3" fmla="*/ 15709232 h 15709232"/>
            </a:gdLst>
            <a:ahLst/>
            <a:cxnLst>
              <a:cxn ang="0">
                <a:pos x="connsiteX0" y="connsiteY0"/>
              </a:cxn>
              <a:cxn ang="0">
                <a:pos x="connsiteX1" y="connsiteY1"/>
              </a:cxn>
              <a:cxn ang="0">
                <a:pos x="connsiteX2" y="connsiteY2"/>
              </a:cxn>
              <a:cxn ang="0">
                <a:pos x="connsiteX3" y="connsiteY3"/>
              </a:cxn>
            </a:cxnLst>
            <a:rect l="l" t="t" r="r" b="b"/>
            <a:pathLst>
              <a:path w="10896612" h="15709232">
                <a:moveTo>
                  <a:pt x="0" y="0"/>
                </a:moveTo>
                <a:lnTo>
                  <a:pt x="10896612" y="0"/>
                </a:lnTo>
                <a:lnTo>
                  <a:pt x="10896612" y="15709232"/>
                </a:lnTo>
                <a:lnTo>
                  <a:pt x="0" y="15709232"/>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3" name="Slide Number Placeholder 5">
            <a:extLst>
              <a:ext uri="{FF2B5EF4-FFF2-40B4-BE49-F238E27FC236}">
                <a16:creationId xmlns:a16="http://schemas.microsoft.com/office/drawing/2014/main" id="{9618708F-BE19-F469-1DF8-53C4A64B68DD}"/>
              </a:ext>
            </a:extLst>
          </p:cNvPr>
          <p:cNvSpPr>
            <a:spLocks noGrp="1"/>
          </p:cNvSpPr>
          <p:nvPr>
            <p:ph type="sldNum" sz="quarter" idx="4"/>
          </p:nvPr>
        </p:nvSpPr>
        <p:spPr>
          <a:xfrm>
            <a:off x="7030923" y="10219096"/>
            <a:ext cx="372588" cy="363596"/>
          </a:xfrm>
          <a:prstGeom prst="rect">
            <a:avLst/>
          </a:prstGeom>
        </p:spPr>
        <p:txBody>
          <a:bodyPr vert="horz" lIns="91440" tIns="45720" rIns="91440" bIns="45720" rtlCol="0" anchor="ctr"/>
          <a:lstStyle>
            <a:lvl1pPr algn="r">
              <a:defRPr sz="816">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
        <p:nvSpPr>
          <p:cNvPr id="4" name="Text Placeholder 32">
            <a:extLst>
              <a:ext uri="{FF2B5EF4-FFF2-40B4-BE49-F238E27FC236}">
                <a16:creationId xmlns:a16="http://schemas.microsoft.com/office/drawing/2014/main" id="{84576467-27FF-7CE6-2D5E-6801623C4187}"/>
              </a:ext>
            </a:extLst>
          </p:cNvPr>
          <p:cNvSpPr>
            <a:spLocks noGrp="1"/>
          </p:cNvSpPr>
          <p:nvPr>
            <p:ph type="body" sz="quarter" idx="13" hasCustomPrompt="1"/>
          </p:nvPr>
        </p:nvSpPr>
        <p:spPr>
          <a:xfrm>
            <a:off x="1888208" y="7814009"/>
            <a:ext cx="3783257" cy="1535264"/>
          </a:xfrm>
          <a:prstGeom prst="rect">
            <a:avLst/>
          </a:prstGeom>
        </p:spPr>
        <p:txBody>
          <a:bodyPr>
            <a:noAutofit/>
          </a:bodyPr>
          <a:lstStyle>
            <a:lvl1pPr marL="0" indent="0" algn="ctr">
              <a:lnSpc>
                <a:spcPts val="1796"/>
              </a:lnSpc>
              <a:spcBef>
                <a:spcPts val="0"/>
              </a:spcBef>
              <a:buNone/>
              <a:defRPr sz="1724" b="1" i="0">
                <a:solidFill>
                  <a:srgbClr val="53705E"/>
                </a:solidFill>
                <a:latin typeface="Calibri" panose="020F0502020204030204" pitchFamily="34" charset="0"/>
                <a:cs typeface="Calibri" panose="020F0502020204030204" pitchFamily="34" charset="0"/>
              </a:defRPr>
            </a:lvl1pPr>
            <a:lvl2pPr marL="342892" indent="0">
              <a:buNone/>
              <a:defRPr sz="2903">
                <a:solidFill>
                  <a:srgbClr val="011E3B"/>
                </a:solidFill>
                <a:latin typeface="Montserrat" pitchFamily="2" charset="77"/>
              </a:defRPr>
            </a:lvl2pPr>
            <a:lvl3pPr marL="685783" indent="0">
              <a:buNone/>
              <a:defRPr sz="2903">
                <a:solidFill>
                  <a:srgbClr val="011E3B"/>
                </a:solidFill>
                <a:latin typeface="Montserrat" pitchFamily="2" charset="77"/>
              </a:defRPr>
            </a:lvl3pPr>
            <a:lvl4pPr marL="1028675" indent="0">
              <a:buNone/>
              <a:defRPr sz="2903">
                <a:solidFill>
                  <a:srgbClr val="011E3B"/>
                </a:solidFill>
                <a:latin typeface="Montserrat" pitchFamily="2" charset="77"/>
              </a:defRPr>
            </a:lvl4pPr>
            <a:lvl5pPr marL="1371568" indent="0">
              <a:buNone/>
              <a:defRPr sz="2903">
                <a:solidFill>
                  <a:srgbClr val="011E3B"/>
                </a:solidFill>
                <a:latin typeface="Montserrat" pitchFamily="2" charset="77"/>
              </a:defRPr>
            </a:lvl5pPr>
          </a:lstStyle>
          <a:p>
            <a:pPr lvl="0"/>
            <a:r>
              <a:rPr lang="en-GB" dirty="0"/>
              <a:t>QUOTE HERE</a:t>
            </a:r>
          </a:p>
          <a:p>
            <a:pPr lvl="0"/>
            <a:endParaRPr lang="en-US" dirty="0"/>
          </a:p>
        </p:txBody>
      </p:sp>
      <p:sp>
        <p:nvSpPr>
          <p:cNvPr id="5" name="Text Placeholder 32">
            <a:extLst>
              <a:ext uri="{FF2B5EF4-FFF2-40B4-BE49-F238E27FC236}">
                <a16:creationId xmlns:a16="http://schemas.microsoft.com/office/drawing/2014/main" id="{EC82C51D-9EE5-D630-FD37-670FC8E21CD5}"/>
              </a:ext>
            </a:extLst>
          </p:cNvPr>
          <p:cNvSpPr>
            <a:spLocks noGrp="1"/>
          </p:cNvSpPr>
          <p:nvPr>
            <p:ph type="body" sz="quarter" idx="14" hasCustomPrompt="1"/>
          </p:nvPr>
        </p:nvSpPr>
        <p:spPr>
          <a:xfrm>
            <a:off x="1888208" y="9649504"/>
            <a:ext cx="3783257" cy="508311"/>
          </a:xfrm>
          <a:prstGeom prst="rect">
            <a:avLst/>
          </a:prstGeom>
        </p:spPr>
        <p:txBody>
          <a:bodyPr>
            <a:noAutofit/>
          </a:bodyPr>
          <a:lstStyle>
            <a:lvl1pPr marL="0" indent="0" algn="ctr">
              <a:lnSpc>
                <a:spcPts val="1796"/>
              </a:lnSpc>
              <a:spcBef>
                <a:spcPts val="0"/>
              </a:spcBef>
              <a:buNone/>
              <a:defRPr sz="1200" b="0" i="0">
                <a:solidFill>
                  <a:srgbClr val="000000"/>
                </a:solidFill>
                <a:latin typeface="Calibri" panose="020F0502020204030204" pitchFamily="34" charset="0"/>
                <a:cs typeface="Calibri" panose="020F0502020204030204" pitchFamily="34" charset="0"/>
              </a:defRPr>
            </a:lvl1pPr>
            <a:lvl2pPr marL="342892" indent="0">
              <a:buNone/>
              <a:defRPr sz="2903">
                <a:solidFill>
                  <a:srgbClr val="011E3B"/>
                </a:solidFill>
                <a:latin typeface="Montserrat" pitchFamily="2" charset="77"/>
              </a:defRPr>
            </a:lvl2pPr>
            <a:lvl3pPr marL="685783" indent="0">
              <a:buNone/>
              <a:defRPr sz="2903">
                <a:solidFill>
                  <a:srgbClr val="011E3B"/>
                </a:solidFill>
                <a:latin typeface="Montserrat" pitchFamily="2" charset="77"/>
              </a:defRPr>
            </a:lvl3pPr>
            <a:lvl4pPr marL="1028675" indent="0">
              <a:buNone/>
              <a:defRPr sz="2903">
                <a:solidFill>
                  <a:srgbClr val="011E3B"/>
                </a:solidFill>
                <a:latin typeface="Montserrat" pitchFamily="2" charset="77"/>
              </a:defRPr>
            </a:lvl4pPr>
            <a:lvl5pPr marL="1371568" indent="0">
              <a:buNone/>
              <a:defRPr sz="2903">
                <a:solidFill>
                  <a:srgbClr val="011E3B"/>
                </a:solidFill>
                <a:latin typeface="Montserrat" pitchFamily="2" charset="77"/>
              </a:defRPr>
            </a:lvl5pPr>
          </a:lstStyle>
          <a:p>
            <a:pPr lvl="0"/>
            <a:r>
              <a:rPr lang="en-GB" dirty="0"/>
              <a:t>NAME</a:t>
            </a:r>
          </a:p>
          <a:p>
            <a:pPr lvl="0"/>
            <a:endParaRPr lang="en-US" dirty="0"/>
          </a:p>
        </p:txBody>
      </p:sp>
    </p:spTree>
    <p:extLst>
      <p:ext uri="{BB962C8B-B14F-4D97-AF65-F5344CB8AC3E}">
        <p14:creationId xmlns:p14="http://schemas.microsoft.com/office/powerpoint/2010/main" val="954297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Final Slide">
    <p:spTree>
      <p:nvGrpSpPr>
        <p:cNvPr id="1" name=""/>
        <p:cNvGrpSpPr/>
        <p:nvPr/>
      </p:nvGrpSpPr>
      <p:grpSpPr>
        <a:xfrm>
          <a:off x="0" y="0"/>
          <a:ext cx="0" cy="0"/>
          <a:chOff x="0" y="0"/>
          <a:chExt cx="0" cy="0"/>
        </a:xfrm>
      </p:grpSpPr>
      <p:sp>
        <p:nvSpPr>
          <p:cNvPr id="83" name="Rectangle 82">
            <a:extLst>
              <a:ext uri="{FF2B5EF4-FFF2-40B4-BE49-F238E27FC236}">
                <a16:creationId xmlns:a16="http://schemas.microsoft.com/office/drawing/2014/main" id="{5AB398F6-2E18-33BF-F8C8-6057DB5D3091}"/>
              </a:ext>
            </a:extLst>
          </p:cNvPr>
          <p:cNvSpPr/>
          <p:nvPr userDrawn="1"/>
        </p:nvSpPr>
        <p:spPr>
          <a:xfrm>
            <a:off x="6831076" y="9947419"/>
            <a:ext cx="543339" cy="53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Picture Placeholder 7">
            <a:extLst>
              <a:ext uri="{FF2B5EF4-FFF2-40B4-BE49-F238E27FC236}">
                <a16:creationId xmlns:a16="http://schemas.microsoft.com/office/drawing/2014/main" id="{6F5A51CC-FF77-EFC2-9482-6375DD00E6F5}"/>
              </a:ext>
            </a:extLst>
          </p:cNvPr>
          <p:cNvSpPr>
            <a:spLocks noGrp="1"/>
          </p:cNvSpPr>
          <p:nvPr>
            <p:ph type="pic" sz="quarter" idx="16"/>
          </p:nvPr>
        </p:nvSpPr>
        <p:spPr>
          <a:xfrm>
            <a:off x="-1" y="1847657"/>
            <a:ext cx="7559675" cy="6546669"/>
          </a:xfrm>
          <a:custGeom>
            <a:avLst/>
            <a:gdLst>
              <a:gd name="connsiteX0" fmla="*/ 0 w 10802982"/>
              <a:gd name="connsiteY0" fmla="*/ 0 h 7292562"/>
              <a:gd name="connsiteX1" fmla="*/ 10802982 w 10802982"/>
              <a:gd name="connsiteY1" fmla="*/ 0 h 7292562"/>
              <a:gd name="connsiteX2" fmla="*/ 10802982 w 10802982"/>
              <a:gd name="connsiteY2" fmla="*/ 7292562 h 7292562"/>
              <a:gd name="connsiteX3" fmla="*/ 0 w 10802982"/>
              <a:gd name="connsiteY3" fmla="*/ 7292562 h 7292562"/>
            </a:gdLst>
            <a:ahLst/>
            <a:cxnLst>
              <a:cxn ang="0">
                <a:pos x="connsiteX0" y="connsiteY0"/>
              </a:cxn>
              <a:cxn ang="0">
                <a:pos x="connsiteX1" y="connsiteY1"/>
              </a:cxn>
              <a:cxn ang="0">
                <a:pos x="connsiteX2" y="connsiteY2"/>
              </a:cxn>
              <a:cxn ang="0">
                <a:pos x="connsiteX3" y="connsiteY3"/>
              </a:cxn>
            </a:cxnLst>
            <a:rect l="l" t="t" r="r" b="b"/>
            <a:pathLst>
              <a:path w="10802982" h="7292562">
                <a:moveTo>
                  <a:pt x="0" y="0"/>
                </a:moveTo>
                <a:lnTo>
                  <a:pt x="10802982" y="0"/>
                </a:lnTo>
                <a:lnTo>
                  <a:pt x="10802982" y="7292562"/>
                </a:lnTo>
                <a:lnTo>
                  <a:pt x="0" y="7292562"/>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85" name="Text Placeholder 32">
            <a:extLst>
              <a:ext uri="{FF2B5EF4-FFF2-40B4-BE49-F238E27FC236}">
                <a16:creationId xmlns:a16="http://schemas.microsoft.com/office/drawing/2014/main" id="{731D4D98-C6A6-1446-0C96-6FA8F2E586B3}"/>
              </a:ext>
            </a:extLst>
          </p:cNvPr>
          <p:cNvSpPr>
            <a:spLocks noGrp="1"/>
          </p:cNvSpPr>
          <p:nvPr>
            <p:ph type="body" sz="quarter" idx="61" hasCustomPrompt="1"/>
          </p:nvPr>
        </p:nvSpPr>
        <p:spPr>
          <a:xfrm>
            <a:off x="1442714" y="1516537"/>
            <a:ext cx="4594730" cy="671785"/>
          </a:xfrm>
          <a:prstGeom prst="rect">
            <a:avLst/>
          </a:prstGeom>
          <a:solidFill>
            <a:srgbClr val="C77362"/>
          </a:solidFill>
        </p:spPr>
        <p:txBody>
          <a:bodyPr anchor="ctr">
            <a:noAutofit/>
          </a:bodyPr>
          <a:lstStyle>
            <a:lvl1pPr marL="407988" indent="-20638" algn="l">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err="1"/>
              <a:t>www.upliftproject.eu</a:t>
            </a:r>
            <a:endParaRPr lang="en-US" dirty="0"/>
          </a:p>
        </p:txBody>
      </p:sp>
      <p:grpSp>
        <p:nvGrpSpPr>
          <p:cNvPr id="4" name="Group 3">
            <a:extLst>
              <a:ext uri="{FF2B5EF4-FFF2-40B4-BE49-F238E27FC236}">
                <a16:creationId xmlns:a16="http://schemas.microsoft.com/office/drawing/2014/main" id="{AE550CBC-DEB7-0650-855C-DB6500C35CCB}"/>
              </a:ext>
            </a:extLst>
          </p:cNvPr>
          <p:cNvGrpSpPr/>
          <p:nvPr userDrawn="1"/>
        </p:nvGrpSpPr>
        <p:grpSpPr>
          <a:xfrm>
            <a:off x="633169" y="9895682"/>
            <a:ext cx="5719051" cy="323165"/>
            <a:chOff x="1019777" y="10033697"/>
            <a:chExt cx="5719051" cy="323165"/>
          </a:xfrm>
        </p:grpSpPr>
        <p:pic>
          <p:nvPicPr>
            <p:cNvPr id="5" name="Grafik 63">
              <a:extLst>
                <a:ext uri="{FF2B5EF4-FFF2-40B4-BE49-F238E27FC236}">
                  <a16:creationId xmlns:a16="http://schemas.microsoft.com/office/drawing/2014/main" id="{562140DF-CAC2-E3D7-0544-5F5A09160B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9777" y="10068482"/>
              <a:ext cx="706513" cy="25509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2">
              <a:extLst>
                <a:ext uri="{FF2B5EF4-FFF2-40B4-BE49-F238E27FC236}">
                  <a16:creationId xmlns:a16="http://schemas.microsoft.com/office/drawing/2014/main" id="{15CB5E60-063A-5E71-CC7B-BEA099E57706}"/>
                </a:ext>
              </a:extLst>
            </p:cNvPr>
            <p:cNvSpPr txBox="1">
              <a:spLocks noChangeArrowheads="1"/>
            </p:cNvSpPr>
            <p:nvPr/>
          </p:nvSpPr>
          <p:spPr bwMode="auto">
            <a:xfrm>
              <a:off x="1708002" y="10090459"/>
              <a:ext cx="898038" cy="21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GB" altLang="en-US" sz="500" b="0" i="0" u="none" strike="noStrike" cap="none" normalizeH="0" baseline="0" dirty="0">
                  <a:ln>
                    <a:noFill/>
                  </a:ln>
                  <a:solidFill>
                    <a:srgbClr val="000000"/>
                  </a:solidFill>
                  <a:effectLst/>
                  <a:latin typeface="Calibri" panose="020F0502020204030204" pitchFamily="34" charset="0"/>
                  <a:ea typeface="Yrsa-Regular"/>
                  <a:cs typeface="Calibri" panose="020F0502020204030204" pitchFamily="34" charset="0"/>
                </a:rPr>
                <a:t>This resource is licensed under CC BY 4.0</a:t>
              </a:r>
              <a:endParaRPr kumimoji="0" lang="en-GB" altLang="en-US" sz="500" b="0" i="0" u="none" strike="noStrike" cap="none" normalizeH="0" baseline="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F10A9600-86ED-078E-6C57-14566B06AC88}"/>
                </a:ext>
              </a:extLst>
            </p:cNvPr>
            <p:cNvSpPr/>
            <p:nvPr/>
          </p:nvSpPr>
          <p:spPr>
            <a:xfrm>
              <a:off x="3850327" y="10033697"/>
              <a:ext cx="2888501" cy="323165"/>
            </a:xfrm>
            <a:prstGeom prst="rect">
              <a:avLst/>
            </a:prstGeom>
          </p:spPr>
          <p:txBody>
            <a:bodyPr wrap="square">
              <a:spAutoFit/>
            </a:bodyPr>
            <a:lstStyle/>
            <a:p>
              <a:pPr marL="0" marR="0" indent="0" algn="just" defTabSz="181904" rtl="0" eaLnBrk="1" fontAlgn="auto" latinLnBrk="0" hangingPunct="0">
                <a:lnSpc>
                  <a:spcPct val="100000"/>
                </a:lnSpc>
                <a:spcBef>
                  <a:spcPts val="0"/>
                </a:spcBef>
                <a:spcAft>
                  <a:spcPts val="0"/>
                </a:spcAft>
                <a:buClrTx/>
                <a:buSzTx/>
                <a:buFontTx/>
                <a:buNone/>
                <a:tabLst/>
                <a:defRPr/>
              </a:pPr>
              <a:r>
                <a:rPr lang="en-IE" sz="500" b="0" i="0" u="none" strike="noStrike" kern="1200" dirty="0">
                  <a:solidFill>
                    <a:schemeClr val="tx1"/>
                  </a:solidFill>
                  <a:effectLst/>
                  <a:latin typeface="+mn-lt"/>
                  <a:ea typeface="+mn-ea"/>
                  <a:cs typeface="+mn-cs"/>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500" dirty="0">
                <a:solidFill>
                  <a:srgbClr val="010101"/>
                </a:solidFill>
                <a:latin typeface="Calibri" panose="020F0502020204030204" pitchFamily="34" charset="0"/>
                <a:ea typeface="Open Sans" panose="020B0606030504020204" pitchFamily="34" charset="0"/>
                <a:cs typeface="Calibri" panose="020F0502020204030204" pitchFamily="34" charset="0"/>
              </a:endParaRPr>
            </a:p>
          </p:txBody>
        </p:sp>
        <p:pic>
          <p:nvPicPr>
            <p:cNvPr id="8" name="Picture 7" descr="Co-funded by the European Union logo in png for web usage">
              <a:extLst>
                <a:ext uri="{FF2B5EF4-FFF2-40B4-BE49-F238E27FC236}">
                  <a16:creationId xmlns:a16="http://schemas.microsoft.com/office/drawing/2014/main" id="{93CC2AB2-0BA8-7C91-E287-B678BFEC6B4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3855" y="10057326"/>
              <a:ext cx="1372692" cy="287283"/>
            </a:xfrm>
            <a:prstGeom prst="rect">
              <a:avLst/>
            </a:prstGeom>
            <a:noFill/>
            <a:ln>
              <a:noFill/>
            </a:ln>
          </p:spPr>
        </p:pic>
      </p:grpSp>
    </p:spTree>
    <p:extLst>
      <p:ext uri="{BB962C8B-B14F-4D97-AF65-F5344CB8AC3E}">
        <p14:creationId xmlns:p14="http://schemas.microsoft.com/office/powerpoint/2010/main" val="22082940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Our Partners">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82B7E6B-0720-6345-A05A-34E5A9C4B652}"/>
              </a:ext>
            </a:extLst>
          </p:cNvPr>
          <p:cNvSpPr/>
          <p:nvPr userDrawn="1"/>
        </p:nvSpPr>
        <p:spPr>
          <a:xfrm>
            <a:off x="-1" y="5284480"/>
            <a:ext cx="7559676" cy="4776630"/>
          </a:xfrm>
          <a:prstGeom prst="rect">
            <a:avLst/>
          </a:prstGeom>
          <a:solidFill>
            <a:srgbClr val="628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3"/>
          </a:p>
        </p:txBody>
      </p:sp>
      <p:sp>
        <p:nvSpPr>
          <p:cNvPr id="2" name="Text Placeholder 32">
            <a:extLst>
              <a:ext uri="{FF2B5EF4-FFF2-40B4-BE49-F238E27FC236}">
                <a16:creationId xmlns:a16="http://schemas.microsoft.com/office/drawing/2014/main" id="{51813352-56D2-A3E8-0EF3-6F53D23CF429}"/>
              </a:ext>
            </a:extLst>
          </p:cNvPr>
          <p:cNvSpPr>
            <a:spLocks noGrp="1"/>
          </p:cNvSpPr>
          <p:nvPr>
            <p:ph type="body" sz="quarter" idx="30" hasCustomPrompt="1"/>
          </p:nvPr>
        </p:nvSpPr>
        <p:spPr>
          <a:xfrm>
            <a:off x="591948" y="629985"/>
            <a:ext cx="6599989" cy="747096"/>
          </a:xfrm>
          <a:prstGeom prst="rect">
            <a:avLst/>
          </a:prstGeom>
        </p:spPr>
        <p:txBody>
          <a:bodyPr>
            <a:noAutofit/>
          </a:bodyPr>
          <a:lstStyle>
            <a:lvl1pPr marL="0" indent="0" algn="l">
              <a:buNone/>
              <a:defRPr sz="3000" b="1" i="0">
                <a:solidFill>
                  <a:srgbClr val="C77362"/>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a:t>HEADING</a:t>
            </a:r>
            <a:endParaRPr lang="en-US"/>
          </a:p>
        </p:txBody>
      </p:sp>
      <p:sp>
        <p:nvSpPr>
          <p:cNvPr id="3" name="Text Placeholder 32">
            <a:extLst>
              <a:ext uri="{FF2B5EF4-FFF2-40B4-BE49-F238E27FC236}">
                <a16:creationId xmlns:a16="http://schemas.microsoft.com/office/drawing/2014/main" id="{A6193F05-B6D1-4557-088B-A35652680D62}"/>
              </a:ext>
            </a:extLst>
          </p:cNvPr>
          <p:cNvSpPr>
            <a:spLocks noGrp="1"/>
          </p:cNvSpPr>
          <p:nvPr>
            <p:ph type="body" sz="quarter" idx="53" hasCustomPrompt="1"/>
          </p:nvPr>
        </p:nvSpPr>
        <p:spPr>
          <a:xfrm>
            <a:off x="584395" y="1631553"/>
            <a:ext cx="6599989" cy="853742"/>
          </a:xfrm>
          <a:prstGeom prst="rect">
            <a:avLst/>
          </a:prstGeom>
        </p:spPr>
        <p:txBody>
          <a:bodyPr>
            <a:noAutofit/>
          </a:bodyPr>
          <a:lstStyle>
            <a:lvl1pPr marL="0" indent="0" algn="l">
              <a:buNone/>
              <a:defRPr sz="1800" b="0" i="0">
                <a:solidFill>
                  <a:srgbClr val="53705E"/>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Sub-Heading</a:t>
            </a:r>
          </a:p>
        </p:txBody>
      </p:sp>
      <p:sp>
        <p:nvSpPr>
          <p:cNvPr id="4" name="Text Placeholder 32">
            <a:extLst>
              <a:ext uri="{FF2B5EF4-FFF2-40B4-BE49-F238E27FC236}">
                <a16:creationId xmlns:a16="http://schemas.microsoft.com/office/drawing/2014/main" id="{0534275F-7659-E01C-2409-381FF54C1288}"/>
              </a:ext>
            </a:extLst>
          </p:cNvPr>
          <p:cNvSpPr>
            <a:spLocks noGrp="1"/>
          </p:cNvSpPr>
          <p:nvPr>
            <p:ph type="body" sz="quarter" idx="54" hasCustomPrompt="1"/>
          </p:nvPr>
        </p:nvSpPr>
        <p:spPr>
          <a:xfrm>
            <a:off x="407611" y="7276449"/>
            <a:ext cx="1957637" cy="374031"/>
          </a:xfrm>
          <a:prstGeom prst="rect">
            <a:avLst/>
          </a:prstGeom>
        </p:spPr>
        <p:txBody>
          <a:bodyPr>
            <a:noAutofit/>
          </a:bodyPr>
          <a:lstStyle>
            <a:lvl1pPr marL="0" indent="0" algn="ctr">
              <a:lnSpc>
                <a:spcPts val="1340"/>
              </a:lnSpc>
              <a:spcBef>
                <a:spcPts val="0"/>
              </a:spcBef>
              <a:buNone/>
              <a:defRPr sz="1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Partner Name</a:t>
            </a:r>
          </a:p>
        </p:txBody>
      </p:sp>
      <p:sp>
        <p:nvSpPr>
          <p:cNvPr id="5" name="Text Placeholder 32">
            <a:extLst>
              <a:ext uri="{FF2B5EF4-FFF2-40B4-BE49-F238E27FC236}">
                <a16:creationId xmlns:a16="http://schemas.microsoft.com/office/drawing/2014/main" id="{D82A152E-2DDC-65A5-BF48-CB58BD8D3685}"/>
              </a:ext>
            </a:extLst>
          </p:cNvPr>
          <p:cNvSpPr>
            <a:spLocks noGrp="1"/>
          </p:cNvSpPr>
          <p:nvPr>
            <p:ph type="body" sz="quarter" idx="55" hasCustomPrompt="1"/>
          </p:nvPr>
        </p:nvSpPr>
        <p:spPr>
          <a:xfrm>
            <a:off x="2620459" y="7276449"/>
            <a:ext cx="1957637" cy="374031"/>
          </a:xfrm>
          <a:prstGeom prst="rect">
            <a:avLst/>
          </a:prstGeom>
        </p:spPr>
        <p:txBody>
          <a:bodyPr>
            <a:noAutofit/>
          </a:bodyPr>
          <a:lstStyle>
            <a:lvl1pPr marL="0" indent="0" algn="ctr">
              <a:lnSpc>
                <a:spcPts val="1340"/>
              </a:lnSpc>
              <a:spcBef>
                <a:spcPts val="0"/>
              </a:spcBef>
              <a:buNone/>
              <a:defRPr sz="1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Partner Name</a:t>
            </a:r>
          </a:p>
        </p:txBody>
      </p:sp>
      <p:sp>
        <p:nvSpPr>
          <p:cNvPr id="6" name="Text Placeholder 32">
            <a:extLst>
              <a:ext uri="{FF2B5EF4-FFF2-40B4-BE49-F238E27FC236}">
                <a16:creationId xmlns:a16="http://schemas.microsoft.com/office/drawing/2014/main" id="{F84ACBD1-C9C1-C09F-418B-0773E8FA8A82}"/>
              </a:ext>
            </a:extLst>
          </p:cNvPr>
          <p:cNvSpPr>
            <a:spLocks noGrp="1"/>
          </p:cNvSpPr>
          <p:nvPr>
            <p:ph type="body" sz="quarter" idx="56" hasCustomPrompt="1"/>
          </p:nvPr>
        </p:nvSpPr>
        <p:spPr>
          <a:xfrm>
            <a:off x="4875979" y="7276449"/>
            <a:ext cx="1957637" cy="374031"/>
          </a:xfrm>
          <a:prstGeom prst="rect">
            <a:avLst/>
          </a:prstGeom>
        </p:spPr>
        <p:txBody>
          <a:bodyPr>
            <a:noAutofit/>
          </a:bodyPr>
          <a:lstStyle>
            <a:lvl1pPr marL="0" indent="0" algn="ctr">
              <a:lnSpc>
                <a:spcPts val="1340"/>
              </a:lnSpc>
              <a:spcBef>
                <a:spcPts val="0"/>
              </a:spcBef>
              <a:buNone/>
              <a:defRPr sz="1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Partner Name</a:t>
            </a:r>
          </a:p>
        </p:txBody>
      </p:sp>
      <p:sp>
        <p:nvSpPr>
          <p:cNvPr id="10" name="Text Placeholder 32">
            <a:extLst>
              <a:ext uri="{FF2B5EF4-FFF2-40B4-BE49-F238E27FC236}">
                <a16:creationId xmlns:a16="http://schemas.microsoft.com/office/drawing/2014/main" id="{E1FAE325-3B9F-FE12-A317-CAA1BCD2FBFF}"/>
              </a:ext>
            </a:extLst>
          </p:cNvPr>
          <p:cNvSpPr>
            <a:spLocks noGrp="1"/>
          </p:cNvSpPr>
          <p:nvPr>
            <p:ph type="body" sz="quarter" idx="57" hasCustomPrompt="1"/>
          </p:nvPr>
        </p:nvSpPr>
        <p:spPr>
          <a:xfrm>
            <a:off x="401515" y="9391761"/>
            <a:ext cx="1957637" cy="374031"/>
          </a:xfrm>
          <a:prstGeom prst="rect">
            <a:avLst/>
          </a:prstGeom>
        </p:spPr>
        <p:txBody>
          <a:bodyPr>
            <a:noAutofit/>
          </a:bodyPr>
          <a:lstStyle>
            <a:lvl1pPr marL="0" indent="0" algn="ctr">
              <a:lnSpc>
                <a:spcPts val="1340"/>
              </a:lnSpc>
              <a:spcBef>
                <a:spcPts val="0"/>
              </a:spcBef>
              <a:buNone/>
              <a:defRPr sz="1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Partner Name</a:t>
            </a:r>
          </a:p>
        </p:txBody>
      </p:sp>
      <p:sp>
        <p:nvSpPr>
          <p:cNvPr id="11" name="Text Placeholder 32">
            <a:extLst>
              <a:ext uri="{FF2B5EF4-FFF2-40B4-BE49-F238E27FC236}">
                <a16:creationId xmlns:a16="http://schemas.microsoft.com/office/drawing/2014/main" id="{1F9DE487-640B-89E4-5E07-CEC6D659DEED}"/>
              </a:ext>
            </a:extLst>
          </p:cNvPr>
          <p:cNvSpPr>
            <a:spLocks noGrp="1"/>
          </p:cNvSpPr>
          <p:nvPr>
            <p:ph type="body" sz="quarter" idx="58" hasCustomPrompt="1"/>
          </p:nvPr>
        </p:nvSpPr>
        <p:spPr>
          <a:xfrm>
            <a:off x="2614363" y="9391761"/>
            <a:ext cx="1957637" cy="374031"/>
          </a:xfrm>
          <a:prstGeom prst="rect">
            <a:avLst/>
          </a:prstGeom>
        </p:spPr>
        <p:txBody>
          <a:bodyPr>
            <a:noAutofit/>
          </a:bodyPr>
          <a:lstStyle>
            <a:lvl1pPr marL="0" indent="0" algn="ctr">
              <a:lnSpc>
                <a:spcPts val="1340"/>
              </a:lnSpc>
              <a:spcBef>
                <a:spcPts val="0"/>
              </a:spcBef>
              <a:buNone/>
              <a:defRPr sz="1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Partner Name</a:t>
            </a:r>
          </a:p>
        </p:txBody>
      </p:sp>
      <p:sp>
        <p:nvSpPr>
          <p:cNvPr id="15" name="Text Placeholder 32">
            <a:extLst>
              <a:ext uri="{FF2B5EF4-FFF2-40B4-BE49-F238E27FC236}">
                <a16:creationId xmlns:a16="http://schemas.microsoft.com/office/drawing/2014/main" id="{3D060FB3-D6E0-CAFD-281F-41067A974E3C}"/>
              </a:ext>
            </a:extLst>
          </p:cNvPr>
          <p:cNvSpPr>
            <a:spLocks noGrp="1"/>
          </p:cNvSpPr>
          <p:nvPr>
            <p:ph type="body" sz="quarter" idx="59" hasCustomPrompt="1"/>
          </p:nvPr>
        </p:nvSpPr>
        <p:spPr>
          <a:xfrm>
            <a:off x="4869883" y="9391761"/>
            <a:ext cx="1957637" cy="374031"/>
          </a:xfrm>
          <a:prstGeom prst="rect">
            <a:avLst/>
          </a:prstGeom>
        </p:spPr>
        <p:txBody>
          <a:bodyPr>
            <a:noAutofit/>
          </a:bodyPr>
          <a:lstStyle>
            <a:lvl1pPr marL="0" indent="0" algn="ctr">
              <a:lnSpc>
                <a:spcPts val="1340"/>
              </a:lnSpc>
              <a:spcBef>
                <a:spcPts val="0"/>
              </a:spcBef>
              <a:buNone/>
              <a:defRPr sz="1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Partner Name</a:t>
            </a:r>
          </a:p>
        </p:txBody>
      </p:sp>
      <p:sp>
        <p:nvSpPr>
          <p:cNvPr id="52" name="Slide Number Placeholder 5">
            <a:extLst>
              <a:ext uri="{FF2B5EF4-FFF2-40B4-BE49-F238E27FC236}">
                <a16:creationId xmlns:a16="http://schemas.microsoft.com/office/drawing/2014/main" id="{8C6E4026-EEE7-2190-2BC7-834540BDC3D1}"/>
              </a:ext>
            </a:extLst>
          </p:cNvPr>
          <p:cNvSpPr txBox="1">
            <a:spLocks/>
          </p:cNvSpPr>
          <p:nvPr userDrawn="1"/>
        </p:nvSpPr>
        <p:spPr>
          <a:xfrm>
            <a:off x="6948258" y="10200671"/>
            <a:ext cx="473489" cy="311567"/>
          </a:xfrm>
          <a:prstGeom prst="rect">
            <a:avLst/>
          </a:prstGeom>
        </p:spPr>
        <p:txBody>
          <a:bodyPr vert="horz" lIns="91440" tIns="45720" rIns="91440" bIns="45720" rtlCol="0" anchor="ctr"/>
          <a:lstStyle>
            <a:defPPr>
              <a:defRPr lang="en-US"/>
            </a:defPPr>
            <a:lvl1pPr marL="0" algn="r" defTabSz="457200" rtl="0" eaLnBrk="1" latinLnBrk="0" hangingPunct="1">
              <a:defRPr sz="800" kern="1200">
                <a:solidFill>
                  <a:schemeClr val="bg1"/>
                </a:solidFill>
                <a:latin typeface="Calibri" panose="020F0502020204030204" pitchFamily="34" charset="0"/>
                <a:ea typeface="Noto Sans" panose="020B050204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C527BFA-2C0E-4CEC-B6A5-913A56FEF4B4}" type="slidenum">
              <a:rPr lang="fr-CA" smtClean="0">
                <a:solidFill>
                  <a:srgbClr val="292668"/>
                </a:solidFill>
              </a:rPr>
              <a:pPr/>
              <a:t>‹#›</a:t>
            </a:fld>
            <a:endParaRPr lang="fr-CA">
              <a:solidFill>
                <a:srgbClr val="292668"/>
              </a:solidFill>
            </a:endParaRPr>
          </a:p>
        </p:txBody>
      </p:sp>
      <p:sp>
        <p:nvSpPr>
          <p:cNvPr id="55" name="Rectangle 54">
            <a:extLst>
              <a:ext uri="{FF2B5EF4-FFF2-40B4-BE49-F238E27FC236}">
                <a16:creationId xmlns:a16="http://schemas.microsoft.com/office/drawing/2014/main" id="{2A7E5D89-3037-32BB-776F-6DEDA1B6C756}"/>
              </a:ext>
            </a:extLst>
          </p:cNvPr>
          <p:cNvSpPr/>
          <p:nvPr userDrawn="1"/>
        </p:nvSpPr>
        <p:spPr>
          <a:xfrm>
            <a:off x="7523817" y="-143434"/>
            <a:ext cx="1144164" cy="10835248"/>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 Placeholder 32">
            <a:extLst>
              <a:ext uri="{FF2B5EF4-FFF2-40B4-BE49-F238E27FC236}">
                <a16:creationId xmlns:a16="http://schemas.microsoft.com/office/drawing/2014/main" id="{0C3647EE-7D6A-9EE4-07EF-A8920554258F}"/>
              </a:ext>
            </a:extLst>
          </p:cNvPr>
          <p:cNvSpPr>
            <a:spLocks noGrp="1"/>
          </p:cNvSpPr>
          <p:nvPr>
            <p:ph type="body" sz="quarter" idx="48" hasCustomPrompt="1"/>
          </p:nvPr>
        </p:nvSpPr>
        <p:spPr>
          <a:xfrm>
            <a:off x="584395" y="2621281"/>
            <a:ext cx="6599988" cy="2511552"/>
          </a:xfrm>
          <a:prstGeom prst="rect">
            <a:avLst/>
          </a:prstGeom>
        </p:spPr>
        <p:txBody>
          <a:bodyPr numCol="2" spcCol="288000" anchor="t">
            <a:noAutofit/>
          </a:bodyPr>
          <a:lstStyle>
            <a:lvl1pPr marL="0" indent="0" algn="l">
              <a:lnSpc>
                <a:spcPct val="100000"/>
              </a:lnSpc>
              <a:spcBef>
                <a:spcPts val="0"/>
              </a:spcBef>
              <a:buNone/>
              <a:defRPr sz="1100" b="0" i="0">
                <a:solidFill>
                  <a:srgbClr val="53705E"/>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a:t>Click to type</a:t>
            </a:r>
            <a:endParaRPr lang="en-US"/>
          </a:p>
        </p:txBody>
      </p:sp>
    </p:spTree>
    <p:extLst>
      <p:ext uri="{BB962C8B-B14F-4D97-AF65-F5344CB8AC3E}">
        <p14:creationId xmlns:p14="http://schemas.microsoft.com/office/powerpoint/2010/main" val="1983262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Our Partners">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82B7E6B-0720-6345-A05A-34E5A9C4B652}"/>
              </a:ext>
            </a:extLst>
          </p:cNvPr>
          <p:cNvSpPr/>
          <p:nvPr userDrawn="1"/>
        </p:nvSpPr>
        <p:spPr>
          <a:xfrm>
            <a:off x="10633" y="569276"/>
            <a:ext cx="7559676" cy="4776630"/>
          </a:xfrm>
          <a:prstGeom prst="rect">
            <a:avLst/>
          </a:prstGeom>
          <a:solidFill>
            <a:srgbClr val="628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3"/>
          </a:p>
        </p:txBody>
      </p:sp>
      <p:sp>
        <p:nvSpPr>
          <p:cNvPr id="4" name="Text Placeholder 32">
            <a:extLst>
              <a:ext uri="{FF2B5EF4-FFF2-40B4-BE49-F238E27FC236}">
                <a16:creationId xmlns:a16="http://schemas.microsoft.com/office/drawing/2014/main" id="{0534275F-7659-E01C-2409-381FF54C1288}"/>
              </a:ext>
            </a:extLst>
          </p:cNvPr>
          <p:cNvSpPr>
            <a:spLocks noGrp="1"/>
          </p:cNvSpPr>
          <p:nvPr>
            <p:ph type="body" sz="quarter" idx="54" hasCustomPrompt="1"/>
          </p:nvPr>
        </p:nvSpPr>
        <p:spPr>
          <a:xfrm>
            <a:off x="418245" y="2561245"/>
            <a:ext cx="1957637" cy="374031"/>
          </a:xfrm>
          <a:prstGeom prst="rect">
            <a:avLst/>
          </a:prstGeom>
        </p:spPr>
        <p:txBody>
          <a:bodyPr>
            <a:noAutofit/>
          </a:bodyPr>
          <a:lstStyle>
            <a:lvl1pPr marL="0" indent="0" algn="ctr">
              <a:lnSpc>
                <a:spcPts val="1340"/>
              </a:lnSpc>
              <a:spcBef>
                <a:spcPts val="0"/>
              </a:spcBef>
              <a:buNone/>
              <a:defRPr sz="1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Partner Name</a:t>
            </a:r>
          </a:p>
        </p:txBody>
      </p:sp>
      <p:sp>
        <p:nvSpPr>
          <p:cNvPr id="5" name="Text Placeholder 32">
            <a:extLst>
              <a:ext uri="{FF2B5EF4-FFF2-40B4-BE49-F238E27FC236}">
                <a16:creationId xmlns:a16="http://schemas.microsoft.com/office/drawing/2014/main" id="{D82A152E-2DDC-65A5-BF48-CB58BD8D3685}"/>
              </a:ext>
            </a:extLst>
          </p:cNvPr>
          <p:cNvSpPr>
            <a:spLocks noGrp="1"/>
          </p:cNvSpPr>
          <p:nvPr>
            <p:ph type="body" sz="quarter" idx="55" hasCustomPrompt="1"/>
          </p:nvPr>
        </p:nvSpPr>
        <p:spPr>
          <a:xfrm>
            <a:off x="2631093" y="2561245"/>
            <a:ext cx="1957637" cy="374031"/>
          </a:xfrm>
          <a:prstGeom prst="rect">
            <a:avLst/>
          </a:prstGeom>
        </p:spPr>
        <p:txBody>
          <a:bodyPr>
            <a:noAutofit/>
          </a:bodyPr>
          <a:lstStyle>
            <a:lvl1pPr marL="0" indent="0" algn="ctr">
              <a:lnSpc>
                <a:spcPts val="1340"/>
              </a:lnSpc>
              <a:spcBef>
                <a:spcPts val="0"/>
              </a:spcBef>
              <a:buNone/>
              <a:defRPr sz="1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Partner Name</a:t>
            </a:r>
          </a:p>
        </p:txBody>
      </p:sp>
      <p:sp>
        <p:nvSpPr>
          <p:cNvPr id="6" name="Text Placeholder 32">
            <a:extLst>
              <a:ext uri="{FF2B5EF4-FFF2-40B4-BE49-F238E27FC236}">
                <a16:creationId xmlns:a16="http://schemas.microsoft.com/office/drawing/2014/main" id="{F84ACBD1-C9C1-C09F-418B-0773E8FA8A82}"/>
              </a:ext>
            </a:extLst>
          </p:cNvPr>
          <p:cNvSpPr>
            <a:spLocks noGrp="1"/>
          </p:cNvSpPr>
          <p:nvPr>
            <p:ph type="body" sz="quarter" idx="56" hasCustomPrompt="1"/>
          </p:nvPr>
        </p:nvSpPr>
        <p:spPr>
          <a:xfrm>
            <a:off x="4886613" y="2561245"/>
            <a:ext cx="1957637" cy="374031"/>
          </a:xfrm>
          <a:prstGeom prst="rect">
            <a:avLst/>
          </a:prstGeom>
        </p:spPr>
        <p:txBody>
          <a:bodyPr>
            <a:noAutofit/>
          </a:bodyPr>
          <a:lstStyle>
            <a:lvl1pPr marL="0" indent="0" algn="ctr">
              <a:lnSpc>
                <a:spcPts val="1340"/>
              </a:lnSpc>
              <a:spcBef>
                <a:spcPts val="0"/>
              </a:spcBef>
              <a:buNone/>
              <a:defRPr sz="1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Partner Name</a:t>
            </a:r>
          </a:p>
        </p:txBody>
      </p:sp>
      <p:sp>
        <p:nvSpPr>
          <p:cNvPr id="10" name="Text Placeholder 32">
            <a:extLst>
              <a:ext uri="{FF2B5EF4-FFF2-40B4-BE49-F238E27FC236}">
                <a16:creationId xmlns:a16="http://schemas.microsoft.com/office/drawing/2014/main" id="{E1FAE325-3B9F-FE12-A317-CAA1BCD2FBFF}"/>
              </a:ext>
            </a:extLst>
          </p:cNvPr>
          <p:cNvSpPr>
            <a:spLocks noGrp="1"/>
          </p:cNvSpPr>
          <p:nvPr>
            <p:ph type="body" sz="quarter" idx="57" hasCustomPrompt="1"/>
          </p:nvPr>
        </p:nvSpPr>
        <p:spPr>
          <a:xfrm>
            <a:off x="412149" y="4676557"/>
            <a:ext cx="1957637" cy="374031"/>
          </a:xfrm>
          <a:prstGeom prst="rect">
            <a:avLst/>
          </a:prstGeom>
        </p:spPr>
        <p:txBody>
          <a:bodyPr>
            <a:noAutofit/>
          </a:bodyPr>
          <a:lstStyle>
            <a:lvl1pPr marL="0" indent="0" algn="ctr">
              <a:lnSpc>
                <a:spcPts val="1340"/>
              </a:lnSpc>
              <a:spcBef>
                <a:spcPts val="0"/>
              </a:spcBef>
              <a:buNone/>
              <a:defRPr sz="1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Partner Name</a:t>
            </a:r>
          </a:p>
        </p:txBody>
      </p:sp>
      <p:sp>
        <p:nvSpPr>
          <p:cNvPr id="11" name="Text Placeholder 32">
            <a:extLst>
              <a:ext uri="{FF2B5EF4-FFF2-40B4-BE49-F238E27FC236}">
                <a16:creationId xmlns:a16="http://schemas.microsoft.com/office/drawing/2014/main" id="{1F9DE487-640B-89E4-5E07-CEC6D659DEED}"/>
              </a:ext>
            </a:extLst>
          </p:cNvPr>
          <p:cNvSpPr>
            <a:spLocks noGrp="1"/>
          </p:cNvSpPr>
          <p:nvPr>
            <p:ph type="body" sz="quarter" idx="58" hasCustomPrompt="1"/>
          </p:nvPr>
        </p:nvSpPr>
        <p:spPr>
          <a:xfrm>
            <a:off x="2624997" y="4676557"/>
            <a:ext cx="1957637" cy="374031"/>
          </a:xfrm>
          <a:prstGeom prst="rect">
            <a:avLst/>
          </a:prstGeom>
        </p:spPr>
        <p:txBody>
          <a:bodyPr>
            <a:noAutofit/>
          </a:bodyPr>
          <a:lstStyle>
            <a:lvl1pPr marL="0" indent="0" algn="ctr">
              <a:lnSpc>
                <a:spcPts val="1340"/>
              </a:lnSpc>
              <a:spcBef>
                <a:spcPts val="0"/>
              </a:spcBef>
              <a:buNone/>
              <a:defRPr sz="1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Partner Name</a:t>
            </a:r>
          </a:p>
        </p:txBody>
      </p:sp>
      <p:sp>
        <p:nvSpPr>
          <p:cNvPr id="15" name="Text Placeholder 32">
            <a:extLst>
              <a:ext uri="{FF2B5EF4-FFF2-40B4-BE49-F238E27FC236}">
                <a16:creationId xmlns:a16="http://schemas.microsoft.com/office/drawing/2014/main" id="{3D060FB3-D6E0-CAFD-281F-41067A974E3C}"/>
              </a:ext>
            </a:extLst>
          </p:cNvPr>
          <p:cNvSpPr>
            <a:spLocks noGrp="1"/>
          </p:cNvSpPr>
          <p:nvPr>
            <p:ph type="body" sz="quarter" idx="59" hasCustomPrompt="1"/>
          </p:nvPr>
        </p:nvSpPr>
        <p:spPr>
          <a:xfrm>
            <a:off x="4880517" y="4676557"/>
            <a:ext cx="1957637" cy="374031"/>
          </a:xfrm>
          <a:prstGeom prst="rect">
            <a:avLst/>
          </a:prstGeom>
        </p:spPr>
        <p:txBody>
          <a:bodyPr>
            <a:noAutofit/>
          </a:bodyPr>
          <a:lstStyle>
            <a:lvl1pPr marL="0" indent="0" algn="ctr">
              <a:lnSpc>
                <a:spcPts val="1340"/>
              </a:lnSpc>
              <a:spcBef>
                <a:spcPts val="0"/>
              </a:spcBef>
              <a:buNone/>
              <a:defRPr sz="1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Partner Name</a:t>
            </a:r>
          </a:p>
        </p:txBody>
      </p:sp>
      <p:sp>
        <p:nvSpPr>
          <p:cNvPr id="52" name="Slide Number Placeholder 5">
            <a:extLst>
              <a:ext uri="{FF2B5EF4-FFF2-40B4-BE49-F238E27FC236}">
                <a16:creationId xmlns:a16="http://schemas.microsoft.com/office/drawing/2014/main" id="{8C6E4026-EEE7-2190-2BC7-834540BDC3D1}"/>
              </a:ext>
            </a:extLst>
          </p:cNvPr>
          <p:cNvSpPr txBox="1">
            <a:spLocks/>
          </p:cNvSpPr>
          <p:nvPr userDrawn="1"/>
        </p:nvSpPr>
        <p:spPr>
          <a:xfrm>
            <a:off x="6958892" y="5485467"/>
            <a:ext cx="473489" cy="311567"/>
          </a:xfrm>
          <a:prstGeom prst="rect">
            <a:avLst/>
          </a:prstGeom>
        </p:spPr>
        <p:txBody>
          <a:bodyPr vert="horz" lIns="91440" tIns="45720" rIns="91440" bIns="45720" rtlCol="0" anchor="ctr"/>
          <a:lstStyle>
            <a:defPPr>
              <a:defRPr lang="en-US"/>
            </a:defPPr>
            <a:lvl1pPr marL="0" algn="r" defTabSz="457200" rtl="0" eaLnBrk="1" latinLnBrk="0" hangingPunct="1">
              <a:defRPr sz="800" kern="1200">
                <a:solidFill>
                  <a:schemeClr val="bg1"/>
                </a:solidFill>
                <a:latin typeface="Calibri" panose="020F0502020204030204" pitchFamily="34" charset="0"/>
                <a:ea typeface="Noto Sans" panose="020B050204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C527BFA-2C0E-4CEC-B6A5-913A56FEF4B4}" type="slidenum">
              <a:rPr lang="fr-CA" smtClean="0">
                <a:solidFill>
                  <a:srgbClr val="292668"/>
                </a:solidFill>
              </a:rPr>
              <a:pPr/>
              <a:t>‹#›</a:t>
            </a:fld>
            <a:endParaRPr lang="fr-CA">
              <a:solidFill>
                <a:srgbClr val="292668"/>
              </a:solidFill>
            </a:endParaRPr>
          </a:p>
        </p:txBody>
      </p:sp>
      <p:sp>
        <p:nvSpPr>
          <p:cNvPr id="55" name="Rectangle 54">
            <a:extLst>
              <a:ext uri="{FF2B5EF4-FFF2-40B4-BE49-F238E27FC236}">
                <a16:creationId xmlns:a16="http://schemas.microsoft.com/office/drawing/2014/main" id="{2A7E5D89-3037-32BB-776F-6DEDA1B6C756}"/>
              </a:ext>
            </a:extLst>
          </p:cNvPr>
          <p:cNvSpPr/>
          <p:nvPr userDrawn="1"/>
        </p:nvSpPr>
        <p:spPr>
          <a:xfrm>
            <a:off x="7523817" y="-143434"/>
            <a:ext cx="1144164" cy="10835248"/>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0988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684AC23-6BF8-E6B4-D487-C4BD16C122E4}"/>
              </a:ext>
            </a:extLst>
          </p:cNvPr>
          <p:cNvSpPr/>
          <p:nvPr userDrawn="1"/>
        </p:nvSpPr>
        <p:spPr>
          <a:xfrm rot="16200000">
            <a:off x="6354768" y="9251580"/>
            <a:ext cx="1790875" cy="184666"/>
          </a:xfrm>
          <a:prstGeom prst="rect">
            <a:avLst/>
          </a:prstGeom>
        </p:spPr>
        <p:txBody>
          <a:bodyPr wrap="none">
            <a:spAutoFit/>
          </a:bodyPr>
          <a:lstStyle/>
          <a:p>
            <a:pPr algn="l"/>
            <a:r>
              <a:rPr lang="en-GB" sz="600" b="0" i="0" u="none" dirty="0">
                <a:solidFill>
                  <a:srgbClr val="75504C"/>
                </a:solidFill>
                <a:latin typeface="Calibri" panose="020F0502020204030204" pitchFamily="34" charset="0"/>
                <a:cs typeface="Calibri" panose="020F0502020204030204" pitchFamily="34" charset="0"/>
              </a:rPr>
              <a:t>Upskilling in Immersive Literature and Film Tourism</a:t>
            </a:r>
          </a:p>
        </p:txBody>
      </p:sp>
      <p:cxnSp>
        <p:nvCxnSpPr>
          <p:cNvPr id="9" name="Straight Connector 8">
            <a:extLst>
              <a:ext uri="{FF2B5EF4-FFF2-40B4-BE49-F238E27FC236}">
                <a16:creationId xmlns:a16="http://schemas.microsoft.com/office/drawing/2014/main" id="{054AB9C0-EC0F-F96E-2EC5-CBC9B0EFFC7D}"/>
              </a:ext>
            </a:extLst>
          </p:cNvPr>
          <p:cNvCxnSpPr>
            <a:cxnSpLocks/>
          </p:cNvCxnSpPr>
          <p:nvPr userDrawn="1"/>
        </p:nvCxnSpPr>
        <p:spPr>
          <a:xfrm flipH="1">
            <a:off x="7137829" y="10287941"/>
            <a:ext cx="216282" cy="0"/>
          </a:xfrm>
          <a:prstGeom prst="line">
            <a:avLst/>
          </a:prstGeom>
          <a:noFill/>
          <a:ln w="9525" cap="flat">
            <a:solidFill>
              <a:srgbClr val="628887"/>
            </a:solidFill>
            <a:prstDash val="solid"/>
            <a:miter lim="400000"/>
          </a:ln>
          <a:effectLst/>
          <a:sp3d/>
        </p:spPr>
        <p:style>
          <a:lnRef idx="0">
            <a:scrgbClr r="0" g="0" b="0"/>
          </a:lnRef>
          <a:fillRef idx="0">
            <a:scrgbClr r="0" g="0" b="0"/>
          </a:fillRef>
          <a:effectRef idx="0">
            <a:scrgbClr r="0" g="0" b="0"/>
          </a:effectRef>
          <a:fontRef idx="none"/>
        </p:style>
      </p:cxnSp>
      <p:sp>
        <p:nvSpPr>
          <p:cNvPr id="10" name="Slide Number Placeholder 5">
            <a:extLst>
              <a:ext uri="{FF2B5EF4-FFF2-40B4-BE49-F238E27FC236}">
                <a16:creationId xmlns:a16="http://schemas.microsoft.com/office/drawing/2014/main" id="{B0F910F1-DA75-CEC1-C093-8DD48D9274F3}"/>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rgbClr val="75504C"/>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847185866"/>
      </p:ext>
    </p:extLst>
  </p:cSld>
  <p:clrMap bg1="lt1" tx1="dk1" bg2="lt2" tx2="dk2" accent1="accent1" accent2="accent2" accent3="accent3" accent4="accent4" accent5="accent5" accent6="accent6" hlink="hlink" folHlink="folHlink"/>
  <p:sldLayoutIdLst>
    <p:sldLayoutId id="2147483787" r:id="rId1"/>
    <p:sldLayoutId id="2147483739" r:id="rId2"/>
    <p:sldLayoutId id="2147483789" r:id="rId3"/>
    <p:sldLayoutId id="2147483809" r:id="rId4"/>
    <p:sldLayoutId id="2147483791" r:id="rId5"/>
    <p:sldLayoutId id="2147483799" r:id="rId6"/>
    <p:sldLayoutId id="2147483810" r:id="rId7"/>
    <p:sldLayoutId id="2147483811" r:id="rId8"/>
    <p:sldLayoutId id="2147483812" r:id="rId9"/>
    <p:sldLayoutId id="2147483813" r:id="rId10"/>
    <p:sldLayoutId id="2147483814" r:id="rId11"/>
    <p:sldLayoutId id="2147483816" r:id="rId12"/>
    <p:sldLayoutId id="2147483817" r:id="rId13"/>
    <p:sldLayoutId id="2147483818" r:id="rId14"/>
  </p:sldLayoutIdLst>
  <p:hf hdr="0" ftr="0" dt="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sv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8" Type="http://schemas.openxmlformats.org/officeDocument/2006/relationships/image" Target="../media/image18.jpe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jpe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14.xml"/><Relationship Id="rId6" Type="http://schemas.openxmlformats.org/officeDocument/2006/relationships/image" Target="../media/image16.jpeg"/><Relationship Id="rId11" Type="http://schemas.openxmlformats.org/officeDocument/2006/relationships/image" Target="../media/image21.png"/><Relationship Id="rId5" Type="http://schemas.openxmlformats.org/officeDocument/2006/relationships/image" Target="../media/image15.jpe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jpeg"/><Relationship Id="rId14" Type="http://schemas.openxmlformats.org/officeDocument/2006/relationships/image" Target="../media/image24.png"/></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25.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hyperlink" Target="https://www.sciencedirect.com/science/article/abs/pii/S0261517716302400#:~:text=The%20media%20often%20claim%20that,Zealand%20(Forbes%2C%202012)."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hyperlink" Target="https://rockpaperreality.com/insights/ar-use-cases/augmented-reality-in-tourism-and-travel/#:~:text=the%20world,competitive%20and%20changing%20market%20space"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30.sv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1.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www.hospitalitynet.org/opinion/4128757.html#:~:text=Google%20describes%20an%20interactive%20experience,growing%20role%20in%20shaping%20what" TargetMode="External"/><Relationship Id="rId2" Type="http://schemas.openxmlformats.org/officeDocument/2006/relationships/hyperlink" Target="https://pmc.ncbi.nlm.nih.gov/articles/PMC9214474/#:~:text=notably%2C%20immersive%20technology%20includes%20AR,Lattimore%20%2028" TargetMode="External"/><Relationship Id="rId1" Type="http://schemas.openxmlformats.org/officeDocument/2006/relationships/slideLayout" Target="../slideLayouts/slideLayout4.xml"/><Relationship Id="rId4" Type="http://schemas.openxmlformats.org/officeDocument/2006/relationships/image" Target="../media/image32.jpg"/></Relationships>
</file>

<file path=ppt/slides/_rels/slide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3.jpeg"/><Relationship Id="rId1" Type="http://schemas.openxmlformats.org/officeDocument/2006/relationships/slideLayout" Target="../slideLayouts/slideLayout8.xml"/><Relationship Id="rId4" Type="http://schemas.openxmlformats.org/officeDocument/2006/relationships/image" Target="../media/image34.svg"/></Relationships>
</file>

<file path=ppt/slides/_rels/slide16.xml.rels><?xml version="1.0" encoding="UTF-8" standalone="yes"?>
<Relationships xmlns="http://schemas.openxmlformats.org/package/2006/relationships"><Relationship Id="rId3" Type="http://schemas.openxmlformats.org/officeDocument/2006/relationships/hyperlink" Target="https://uplifttourism.eu/resources/immersive-tourism-insights-research-best-practices/" TargetMode="External"/><Relationship Id="rId2" Type="http://schemas.openxmlformats.org/officeDocument/2006/relationships/hyperlink" Target="https://rockpaperreality.com/insights/ar-use-cases/augmented-reality-in-tourism-and-travel/#:~:text=With%20informative%20overlays%20and%20augmented,open%20up%20new%20revenue%20streams" TargetMode="External"/><Relationship Id="rId1" Type="http://schemas.openxmlformats.org/officeDocument/2006/relationships/slideLayout" Target="../slideLayouts/slideLayout4.xml"/><Relationship Id="rId5" Type="http://schemas.openxmlformats.org/officeDocument/2006/relationships/image" Target="../media/image35.svg"/><Relationship Id="rId4" Type="http://schemas.openxmlformats.org/officeDocument/2006/relationships/hyperlink" Target="https://feltech.ie/magical-literary-worlds-moli-and-the-harry-potter-exhibition/#:~:text=European%20Centre%20for%20Architecture%2C%20Art%2C,Design%20and%20Urban%20Studies"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svg"/><Relationship Id="rId1" Type="http://schemas.openxmlformats.org/officeDocument/2006/relationships/slideLayout" Target="../slideLayouts/slideLayout4.xml"/><Relationship Id="rId4" Type="http://schemas.openxmlformats.org/officeDocument/2006/relationships/image" Target="../media/image38.svg"/></Relationships>
</file>

<file path=ppt/slides/_rels/slide18.xml.rels><?xml version="1.0" encoding="UTF-8" standalone="yes"?>
<Relationships xmlns="http://schemas.openxmlformats.org/package/2006/relationships"><Relationship Id="rId8" Type="http://schemas.openxmlformats.org/officeDocument/2006/relationships/hyperlink" Target="https://www.youtube.com/watch?v=sEbTzBnCGPE" TargetMode="External"/><Relationship Id="rId3" Type="http://schemas.openxmlformats.org/officeDocument/2006/relationships/hyperlink" Target="https://uplifttourism.eu/resources/immersive-tourism-insights-research-best-practices/" TargetMode="External"/><Relationship Id="rId7" Type="http://schemas.openxmlformats.org/officeDocument/2006/relationships/image" Target="../media/image42.png"/><Relationship Id="rId2" Type="http://schemas.openxmlformats.org/officeDocument/2006/relationships/hyperlink" Target="https://rockpaperreality.com/insights/ar-use-cases/augmented-reality-in-tourism-and-travel/#:~:text=the%20world,competitive%20and%20changing%20market%20space" TargetMode="External"/><Relationship Id="rId1" Type="http://schemas.openxmlformats.org/officeDocument/2006/relationships/slideLayout" Target="../slideLayouts/slideLayout4.xml"/><Relationship Id="rId6" Type="http://schemas.openxmlformats.org/officeDocument/2006/relationships/image" Target="../media/image41.png"/><Relationship Id="rId5" Type="http://schemas.openxmlformats.org/officeDocument/2006/relationships/image" Target="../media/image40.sv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s://uplifttourism.eu/resources/immersive-tourism-insights-research-best-practices/" TargetMode="External"/><Relationship Id="rId1" Type="http://schemas.openxmlformats.org/officeDocument/2006/relationships/slideLayout" Target="../slideLayouts/slideLayout4.xml"/><Relationship Id="rId4" Type="http://schemas.openxmlformats.org/officeDocument/2006/relationships/hyperlink" Target="https://hpforbiddenforestexperience.com/"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www.youtube.com/redirect?event=video_description&amp;redir_token=QUFFLUhqa0dVTE83TExyWFotcDlkaU1oMU5KMHBad2JaZ3xBQ3Jtc0ttOXFmVVR5bVpPb0xQZmRTVUlMS3o3TDZpRUxseW1feXlYVEg4MllqMEcwMGN5NzdlaWRtdC1LeVQ2a1gxWjFudElxaUJpcG5lZXEwYWNSNHJPU0xYNmpfdU9rUW1wRHJpVFNTb2lrbXdTZzk2cnlkcw&amp;q=https%3A%2F%2Fplay.google.com%2Fstore%2Fapps%2Fdetails%3Fid%3Dcom.donaghmore%26hl%3Den_IN&amp;v=sEbTzBnCGPE" TargetMode="External"/><Relationship Id="rId3" Type="http://schemas.openxmlformats.org/officeDocument/2006/relationships/image" Target="../media/image44.png"/><Relationship Id="rId7" Type="http://schemas.openxmlformats.org/officeDocument/2006/relationships/hyperlink" Target="https://squareroot.ie/achievements" TargetMode="External"/><Relationship Id="rId2" Type="http://schemas.openxmlformats.org/officeDocument/2006/relationships/hyperlink" Target="https://uplifttourism.eu/resources/immersive-tourism-insights-research-best-practices/" TargetMode="External"/><Relationship Id="rId1" Type="http://schemas.openxmlformats.org/officeDocument/2006/relationships/slideLayout" Target="../slideLayouts/slideLayout4.xml"/><Relationship Id="rId6" Type="http://schemas.openxmlformats.org/officeDocument/2006/relationships/hyperlink" Target="https://www.discoverireland.ie/laois/donaghmore-famine-workhouse-museum" TargetMode="External"/><Relationship Id="rId5" Type="http://schemas.openxmlformats.org/officeDocument/2006/relationships/image" Target="../media/image45.png"/><Relationship Id="rId4" Type="http://schemas.openxmlformats.org/officeDocument/2006/relationships/hyperlink" Target="https://www.youtube.com/watch?v=sEbTzBnCGPE" TargetMode="External"/><Relationship Id="rId9" Type="http://schemas.openxmlformats.org/officeDocument/2006/relationships/hyperlink" Target="https://www.youtube.com/redirect?event=video_description&amp;redir_token=QUFFLUhqbTN3c1FZSjZrcFEtc1p3V3hQcjRfSlhtUHFWZ3xBQ3Jtc0tsYmNta2E5Snk3RUpSa0N5U2dPQTJDLWJzcjExUzR4Ny1SMUxZQ2pRTzJ1SmtZTkxFdTNPZzdHVG9yejFHU2RmcWVSQnlhNFhEcm9MZkVDZTBZajRzVzNuZmdWV3E1bVM1c1NsZXh1aFA4Wk10RzNqZw&amp;q=https%3A%2F%2Fapps.apple.com%2Fus%2Fapp%2Fdonaghmore-museum%2Fid1476370999&amp;v=sEbTzBnCGPE"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25.jp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9.sv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9.sv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9.sv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9.sv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s://uplifttourism.eu/resources/immersive-tourism-insights-research-best-practices/"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9.sv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9.sv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9.sv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9.sv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9.sv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9.sv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https://uplifttourism.eu/resources/immersive-tourism-insights-research-best-practices/" TargetMode="External"/><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42.xml.rels><?xml version="1.0" encoding="UTF-8" standalone="yes"?>
<Relationships xmlns="http://schemas.openxmlformats.org/package/2006/relationships"><Relationship Id="rId2" Type="http://schemas.openxmlformats.org/officeDocument/2006/relationships/image" Target="../media/image49.sv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9.sv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53.png"/><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jpg"/><Relationship Id="rId1" Type="http://schemas.openxmlformats.org/officeDocument/2006/relationships/slideLayout" Target="../slideLayouts/slideLayout12.xml"/><Relationship Id="rId4" Type="http://schemas.openxmlformats.org/officeDocument/2006/relationships/image" Target="../media/image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7406B-E858-46CA-F81A-BCC15690FC8C}"/>
            </a:ext>
          </a:extLst>
        </p:cNvPr>
        <p:cNvGrpSpPr/>
        <p:nvPr/>
      </p:nvGrpSpPr>
      <p:grpSpPr>
        <a:xfrm>
          <a:off x="0" y="0"/>
          <a:ext cx="0" cy="0"/>
          <a:chOff x="0" y="0"/>
          <a:chExt cx="0" cy="0"/>
        </a:xfrm>
      </p:grpSpPr>
      <p:pic>
        <p:nvPicPr>
          <p:cNvPr id="19" name="Picture Placeholder 18">
            <a:extLst>
              <a:ext uri="{FF2B5EF4-FFF2-40B4-BE49-F238E27FC236}">
                <a16:creationId xmlns:a16="http://schemas.microsoft.com/office/drawing/2014/main" id="{0E7795F6-D185-064B-2BCD-28C15564005C}"/>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6661" b="6661"/>
          <a:stretch>
            <a:fillRect/>
          </a:stretch>
        </p:blipFill>
        <p:spPr>
          <a:xfrm>
            <a:off x="299780" y="400050"/>
            <a:ext cx="7009086" cy="8615363"/>
          </a:xfrm>
        </p:spPr>
      </p:pic>
      <p:sp>
        <p:nvSpPr>
          <p:cNvPr id="3" name="Text Placeholder 2">
            <a:extLst>
              <a:ext uri="{FF2B5EF4-FFF2-40B4-BE49-F238E27FC236}">
                <a16:creationId xmlns:a16="http://schemas.microsoft.com/office/drawing/2014/main" id="{2BF9F914-0576-0DA3-DBB5-D72612E7046B}"/>
              </a:ext>
            </a:extLst>
          </p:cNvPr>
          <p:cNvSpPr>
            <a:spLocks noGrp="1"/>
          </p:cNvSpPr>
          <p:nvPr>
            <p:ph type="body" sz="quarter" idx="17"/>
          </p:nvPr>
        </p:nvSpPr>
        <p:spPr>
          <a:xfrm>
            <a:off x="574972" y="9520975"/>
            <a:ext cx="1356749" cy="452459"/>
          </a:xfrm>
        </p:spPr>
        <p:txBody>
          <a:bodyPr/>
          <a:lstStyle/>
          <a:p>
            <a:r>
              <a:rPr lang="en-US" dirty="0"/>
              <a:t>January 2026</a:t>
            </a:r>
          </a:p>
          <a:p>
            <a:endParaRPr lang="en-US" dirty="0"/>
          </a:p>
        </p:txBody>
      </p:sp>
      <p:sp>
        <p:nvSpPr>
          <p:cNvPr id="4" name="Text Placeholder 3">
            <a:extLst>
              <a:ext uri="{FF2B5EF4-FFF2-40B4-BE49-F238E27FC236}">
                <a16:creationId xmlns:a16="http://schemas.microsoft.com/office/drawing/2014/main" id="{B91F4F8C-36B9-C069-7412-B26529358A9B}"/>
              </a:ext>
            </a:extLst>
          </p:cNvPr>
          <p:cNvSpPr>
            <a:spLocks noGrp="1"/>
          </p:cNvSpPr>
          <p:nvPr>
            <p:ph type="body" sz="quarter" idx="18"/>
          </p:nvPr>
        </p:nvSpPr>
        <p:spPr>
          <a:xfrm>
            <a:off x="1996958" y="9513928"/>
            <a:ext cx="1412763" cy="258024"/>
          </a:xfrm>
        </p:spPr>
        <p:txBody>
          <a:bodyPr/>
          <a:lstStyle/>
          <a:p>
            <a:pPr lvl="0"/>
            <a:r>
              <a:rPr lang="en-US" dirty="0"/>
              <a:t>By </a:t>
            </a:r>
            <a:r>
              <a:rPr lang="en-US" dirty="0" err="1"/>
              <a:t>Feltech</a:t>
            </a:r>
            <a:r>
              <a:rPr lang="en-US" dirty="0"/>
              <a:t> Ireland</a:t>
            </a:r>
          </a:p>
          <a:p>
            <a:endParaRPr lang="en-US" dirty="0"/>
          </a:p>
        </p:txBody>
      </p:sp>
      <p:pic>
        <p:nvPicPr>
          <p:cNvPr id="87" name="Picture 86">
            <a:extLst>
              <a:ext uri="{FF2B5EF4-FFF2-40B4-BE49-F238E27FC236}">
                <a16:creationId xmlns:a16="http://schemas.microsoft.com/office/drawing/2014/main" id="{8F3F9C5A-39E0-BE57-05C8-87D0F0C93E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5242" y="852364"/>
            <a:ext cx="3324611" cy="991873"/>
          </a:xfrm>
          <a:prstGeom prst="rect">
            <a:avLst/>
          </a:prstGeom>
        </p:spPr>
      </p:pic>
      <p:sp>
        <p:nvSpPr>
          <p:cNvPr id="6" name="Rectangle 5">
            <a:extLst>
              <a:ext uri="{FF2B5EF4-FFF2-40B4-BE49-F238E27FC236}">
                <a16:creationId xmlns:a16="http://schemas.microsoft.com/office/drawing/2014/main" id="{DFECDAAB-16A4-2724-7E68-572B5228510C}"/>
              </a:ext>
            </a:extLst>
          </p:cNvPr>
          <p:cNvSpPr/>
          <p:nvPr/>
        </p:nvSpPr>
        <p:spPr>
          <a:xfrm>
            <a:off x="-476" y="5471269"/>
            <a:ext cx="7608646" cy="3186623"/>
          </a:xfrm>
          <a:prstGeom prst="rect">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70A12F9A-3EF8-3ED2-6A6B-11DCD098A5F6}"/>
              </a:ext>
            </a:extLst>
          </p:cNvPr>
          <p:cNvPicPr>
            <a:picLocks noChangeAspect="1"/>
          </p:cNvPicPr>
          <p:nvPr/>
        </p:nvPicPr>
        <p:blipFill>
          <a:blip>
            <a:extLst>
              <a:ext uri="{96DAC541-7B7A-43D3-8B79-37D633B846F1}">
                <asvg:svgBlip xmlns:asvg="http://schemas.microsoft.com/office/drawing/2016/SVG/main" r:embed="rId4"/>
              </a:ext>
            </a:extLst>
          </a:blip>
          <a:srcRect l="40824" t="30945" r="35547" b="2882"/>
          <a:stretch/>
        </p:blipFill>
        <p:spPr>
          <a:xfrm rot="10800000">
            <a:off x="4928049" y="7582490"/>
            <a:ext cx="2687636" cy="3062168"/>
          </a:xfrm>
          <a:prstGeom prst="rect">
            <a:avLst/>
          </a:prstGeom>
        </p:spPr>
      </p:pic>
      <p:sp>
        <p:nvSpPr>
          <p:cNvPr id="8" name="Text Placeholder 16">
            <a:extLst>
              <a:ext uri="{FF2B5EF4-FFF2-40B4-BE49-F238E27FC236}">
                <a16:creationId xmlns:a16="http://schemas.microsoft.com/office/drawing/2014/main" id="{F6B53F03-6DEB-0919-6945-9F2494F9C538}"/>
              </a:ext>
            </a:extLst>
          </p:cNvPr>
          <p:cNvSpPr txBox="1">
            <a:spLocks/>
          </p:cNvSpPr>
          <p:nvPr/>
        </p:nvSpPr>
        <p:spPr>
          <a:xfrm>
            <a:off x="4113124" y="6089893"/>
            <a:ext cx="2936729" cy="2729198"/>
          </a:xfrm>
          <a:prstGeom prst="rect">
            <a:avLst/>
          </a:prstGeom>
          <a:noFill/>
        </p:spPr>
        <p:txBody>
          <a:bodyPr anchor="t">
            <a:noAutofit/>
          </a:bodyPr>
          <a:lstStyle>
            <a:lvl1pPr marL="20638" indent="-20638" algn="ctr"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l">
              <a:lnSpc>
                <a:spcPts val="1620"/>
              </a:lnSpc>
            </a:pPr>
            <a:r>
              <a:rPr lang="en-US" sz="1600" dirty="0"/>
              <a:t>Learn how to create immersive film and literary tourism through practical workshops and hands-on clinics.  </a:t>
            </a:r>
          </a:p>
          <a:p>
            <a:pPr algn="l">
              <a:lnSpc>
                <a:spcPts val="1620"/>
              </a:lnSpc>
            </a:pPr>
            <a:endParaRPr lang="en-US" sz="1600" b="0" dirty="0"/>
          </a:p>
          <a:p>
            <a:pPr algn="l">
              <a:lnSpc>
                <a:spcPts val="1620"/>
              </a:lnSpc>
            </a:pPr>
            <a:r>
              <a:rPr lang="en-US" sz="1600" b="0" dirty="0"/>
              <a:t>Together, we explore key priority areas, tackle real challenges, discuss solutions, and explore practical approaches you can apply in real contexts</a:t>
            </a:r>
            <a:r>
              <a:rPr lang="en-US" sz="1600" b="0" i="1" dirty="0"/>
              <a:t>.</a:t>
            </a:r>
          </a:p>
        </p:txBody>
      </p:sp>
      <p:sp>
        <p:nvSpPr>
          <p:cNvPr id="9" name="Text Placeholder 2">
            <a:extLst>
              <a:ext uri="{FF2B5EF4-FFF2-40B4-BE49-F238E27FC236}">
                <a16:creationId xmlns:a16="http://schemas.microsoft.com/office/drawing/2014/main" id="{A8EE1C97-85FE-1C0D-C8F9-B631D3D85E1A}"/>
              </a:ext>
            </a:extLst>
          </p:cNvPr>
          <p:cNvSpPr txBox="1">
            <a:spLocks/>
          </p:cNvSpPr>
          <p:nvPr/>
        </p:nvSpPr>
        <p:spPr>
          <a:xfrm>
            <a:off x="538369" y="5898774"/>
            <a:ext cx="3808817" cy="2431815"/>
          </a:xfrm>
          <a:prstGeom prst="rect">
            <a:avLst/>
          </a:prstGeom>
          <a:noFill/>
        </p:spPr>
        <p:txBody>
          <a:bodyPr anchor="t">
            <a:noAutofit/>
          </a:bodyPr>
          <a:lstStyle>
            <a:lvl1pPr marL="20638" indent="-20638" algn="ctr"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l">
              <a:lnSpc>
                <a:spcPct val="100000"/>
              </a:lnSpc>
            </a:pPr>
            <a:r>
              <a:rPr lang="en-US" sz="4400" dirty="0"/>
              <a:t>Workshop 01</a:t>
            </a:r>
          </a:p>
          <a:p>
            <a:pPr algn="l">
              <a:lnSpc>
                <a:spcPct val="100000"/>
              </a:lnSpc>
            </a:pPr>
            <a:endParaRPr lang="en-US" sz="1600" dirty="0"/>
          </a:p>
        </p:txBody>
      </p:sp>
      <p:cxnSp>
        <p:nvCxnSpPr>
          <p:cNvPr id="11" name="Straight Connector 10">
            <a:extLst>
              <a:ext uri="{FF2B5EF4-FFF2-40B4-BE49-F238E27FC236}">
                <a16:creationId xmlns:a16="http://schemas.microsoft.com/office/drawing/2014/main" id="{6FC8D902-71CA-C3FD-ED8B-6E9B6A9796DA}"/>
              </a:ext>
            </a:extLst>
          </p:cNvPr>
          <p:cNvCxnSpPr/>
          <p:nvPr/>
        </p:nvCxnSpPr>
        <p:spPr>
          <a:xfrm>
            <a:off x="3937857" y="5983135"/>
            <a:ext cx="0" cy="2263092"/>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15" name="Graphic 95">
            <a:extLst>
              <a:ext uri="{FF2B5EF4-FFF2-40B4-BE49-F238E27FC236}">
                <a16:creationId xmlns:a16="http://schemas.microsoft.com/office/drawing/2014/main" id="{483204F9-8842-9F96-49FA-6CE48CEADBD5}"/>
              </a:ext>
            </a:extLst>
          </p:cNvPr>
          <p:cNvGrpSpPr/>
          <p:nvPr/>
        </p:nvGrpSpPr>
        <p:grpSpPr>
          <a:xfrm>
            <a:off x="547373" y="9520975"/>
            <a:ext cx="1418956" cy="258024"/>
            <a:chOff x="584588" y="9078286"/>
            <a:chExt cx="1287252" cy="423922"/>
          </a:xfrm>
          <a:solidFill>
            <a:srgbClr val="000000"/>
          </a:solidFill>
        </p:grpSpPr>
        <p:sp>
          <p:nvSpPr>
            <p:cNvPr id="16" name="Freeform 15">
              <a:extLst>
                <a:ext uri="{FF2B5EF4-FFF2-40B4-BE49-F238E27FC236}">
                  <a16:creationId xmlns:a16="http://schemas.microsoft.com/office/drawing/2014/main" id="{E0444149-05BB-F658-3790-6E9F7F0D0440}"/>
                </a:ext>
              </a:extLst>
            </p:cNvPr>
            <p:cNvSpPr/>
            <p:nvPr/>
          </p:nvSpPr>
          <p:spPr>
            <a:xfrm>
              <a:off x="584588"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628887"/>
              </a:solidFill>
              <a:prstDash val="solid"/>
              <a:miter/>
            </a:ln>
          </p:spPr>
          <p:txBody>
            <a:bodyPr rtlCol="0" anchor="ctr"/>
            <a:lstStyle/>
            <a:p>
              <a:endParaRPr lang="en-US" sz="1960"/>
            </a:p>
          </p:txBody>
        </p:sp>
        <p:sp>
          <p:nvSpPr>
            <p:cNvPr id="18" name="Freeform 17">
              <a:extLst>
                <a:ext uri="{FF2B5EF4-FFF2-40B4-BE49-F238E27FC236}">
                  <a16:creationId xmlns:a16="http://schemas.microsoft.com/office/drawing/2014/main" id="{10E8D541-E746-F470-93E6-F105D32B94E9}"/>
                </a:ext>
              </a:extLst>
            </p:cNvPr>
            <p:cNvSpPr/>
            <p:nvPr/>
          </p:nvSpPr>
          <p:spPr>
            <a:xfrm>
              <a:off x="1847342"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628887"/>
              </a:solidFill>
              <a:prstDash val="solid"/>
              <a:miter/>
            </a:ln>
          </p:spPr>
          <p:txBody>
            <a:bodyPr rtlCol="0" anchor="ctr"/>
            <a:lstStyle/>
            <a:p>
              <a:endParaRPr lang="en-US" sz="1960"/>
            </a:p>
          </p:txBody>
        </p:sp>
      </p:grpSp>
      <p:sp>
        <p:nvSpPr>
          <p:cNvPr id="22" name="Text Placeholder 16">
            <a:extLst>
              <a:ext uri="{FF2B5EF4-FFF2-40B4-BE49-F238E27FC236}">
                <a16:creationId xmlns:a16="http://schemas.microsoft.com/office/drawing/2014/main" id="{609F97B3-7FD5-A439-D4E1-82400CA0043D}"/>
              </a:ext>
            </a:extLst>
          </p:cNvPr>
          <p:cNvSpPr>
            <a:spLocks noGrp="1"/>
          </p:cNvSpPr>
          <p:nvPr>
            <p:ph type="body" sz="quarter" idx="61"/>
          </p:nvPr>
        </p:nvSpPr>
        <p:spPr>
          <a:xfrm>
            <a:off x="250333" y="5094399"/>
            <a:ext cx="6164322" cy="643176"/>
          </a:xfrm>
          <a:solidFill>
            <a:srgbClr val="B5B285"/>
          </a:solidFill>
          <a:ln>
            <a:noFill/>
          </a:ln>
        </p:spPr>
        <p:txBody>
          <a:bodyPr/>
          <a:lstStyle/>
          <a:p>
            <a:pPr marL="19050"/>
            <a:r>
              <a:rPr lang="en-US" sz="3600" dirty="0"/>
              <a:t>  </a:t>
            </a:r>
            <a:r>
              <a:rPr lang="en-US" sz="3600" b="0" dirty="0"/>
              <a:t>into Immersive Experiences</a:t>
            </a:r>
          </a:p>
        </p:txBody>
      </p:sp>
      <p:sp>
        <p:nvSpPr>
          <p:cNvPr id="23" name="Text Placeholder 16">
            <a:extLst>
              <a:ext uri="{FF2B5EF4-FFF2-40B4-BE49-F238E27FC236}">
                <a16:creationId xmlns:a16="http://schemas.microsoft.com/office/drawing/2014/main" id="{B45F4F16-B204-F128-490D-FB4D1526C003}"/>
              </a:ext>
            </a:extLst>
          </p:cNvPr>
          <p:cNvSpPr txBox="1">
            <a:spLocks/>
          </p:cNvSpPr>
          <p:nvPr/>
        </p:nvSpPr>
        <p:spPr>
          <a:xfrm>
            <a:off x="250332" y="4379847"/>
            <a:ext cx="6649232" cy="643176"/>
          </a:xfrm>
          <a:prstGeom prst="rect">
            <a:avLst/>
          </a:prstGeom>
          <a:solidFill>
            <a:srgbClr val="B5B285"/>
          </a:solidFill>
          <a:ln>
            <a:noFill/>
          </a:ln>
        </p:spPr>
        <p:txBody>
          <a:bodyPr anchor="ctr">
            <a:noAutofit/>
          </a:bodyPr>
          <a:lstStyle>
            <a:lvl1pPr marL="20638" indent="-20638" algn="ctr"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l"/>
            <a:r>
              <a:rPr lang="en-US" sz="3600" dirty="0"/>
              <a:t>  </a:t>
            </a:r>
            <a:r>
              <a:rPr lang="en-US" sz="3600" b="0" dirty="0"/>
              <a:t>Turning Film and Literary Tourism</a:t>
            </a:r>
          </a:p>
        </p:txBody>
      </p:sp>
      <p:sp>
        <p:nvSpPr>
          <p:cNvPr id="2" name="TextBox 1">
            <a:extLst>
              <a:ext uri="{FF2B5EF4-FFF2-40B4-BE49-F238E27FC236}">
                <a16:creationId xmlns:a16="http://schemas.microsoft.com/office/drawing/2014/main" id="{DB354CE9-4D82-24DA-1CDB-BC0192C31D15}"/>
              </a:ext>
            </a:extLst>
          </p:cNvPr>
          <p:cNvSpPr txBox="1"/>
          <p:nvPr/>
        </p:nvSpPr>
        <p:spPr>
          <a:xfrm>
            <a:off x="613770" y="6572322"/>
            <a:ext cx="2961178" cy="2246769"/>
          </a:xfrm>
          <a:prstGeom prst="rect">
            <a:avLst/>
          </a:prstGeom>
          <a:noFill/>
        </p:spPr>
        <p:txBody>
          <a:bodyPr wrap="square" rtlCol="0">
            <a:spAutoFit/>
          </a:bodyPr>
          <a:lstStyle/>
          <a:p>
            <a:r>
              <a:rPr lang="en-US" sz="2800" i="1" dirty="0">
                <a:solidFill>
                  <a:schemeClr val="bg1"/>
                </a:solidFill>
                <a:latin typeface="Calibri" panose="020F0502020204030204" pitchFamily="34" charset="0"/>
                <a:ea typeface="Open Sans" panose="020B0606030504020204" pitchFamily="34" charset="0"/>
                <a:cs typeface="Calibri" panose="020F0502020204030204" pitchFamily="34" charset="0"/>
              </a:rPr>
              <a:t>Why Immersive Technologies Matter for Your Business</a:t>
            </a:r>
          </a:p>
          <a:p>
            <a:endParaRPr lang="en-IE" sz="2800" dirty="0"/>
          </a:p>
        </p:txBody>
      </p:sp>
    </p:spTree>
    <p:extLst>
      <p:ext uri="{BB962C8B-B14F-4D97-AF65-F5344CB8AC3E}">
        <p14:creationId xmlns:p14="http://schemas.microsoft.com/office/powerpoint/2010/main" val="3133946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720EB01-B496-8B7A-688F-948BEF63CCB3}"/>
              </a:ext>
            </a:extLst>
          </p:cNvPr>
          <p:cNvSpPr>
            <a:spLocks noGrp="1"/>
          </p:cNvSpPr>
          <p:nvPr>
            <p:ph type="body" sz="quarter" idx="54"/>
          </p:nvPr>
        </p:nvSpPr>
        <p:spPr>
          <a:xfrm>
            <a:off x="407611" y="7276449"/>
            <a:ext cx="1957637" cy="374031"/>
          </a:xfrm>
        </p:spPr>
        <p:txBody>
          <a:bodyPr/>
          <a:lstStyle/>
          <a:p>
            <a:r>
              <a:rPr lang="en-US" b="1">
                <a:effectLst/>
                <a:latin typeface="Calibri" panose="020F0502020204030204" pitchFamily="34" charset="0"/>
                <a:ea typeface="Calibri" panose="020F0502020204030204" pitchFamily="34" charset="0"/>
              </a:rPr>
              <a:t>Vera </a:t>
            </a:r>
            <a:r>
              <a:rPr lang="en-US" b="1" err="1">
                <a:effectLst/>
                <a:latin typeface="Calibri" panose="020F0502020204030204" pitchFamily="34" charset="0"/>
                <a:ea typeface="Calibri" panose="020F0502020204030204" pitchFamily="34" charset="0"/>
              </a:rPr>
              <a:t>Vilhjálmsdóttir</a:t>
            </a:r>
            <a:r>
              <a:rPr lang="en-US" b="1">
                <a:effectLst/>
                <a:latin typeface="Calibri" panose="020F0502020204030204" pitchFamily="34" charset="0"/>
                <a:ea typeface="Calibri" panose="020F0502020204030204" pitchFamily="34" charset="0"/>
              </a:rPr>
              <a:t> , UNAK</a:t>
            </a:r>
            <a:endParaRPr lang="en-US" b="1"/>
          </a:p>
        </p:txBody>
      </p:sp>
      <p:sp>
        <p:nvSpPr>
          <p:cNvPr id="18" name="Text Placeholder 17">
            <a:extLst>
              <a:ext uri="{FF2B5EF4-FFF2-40B4-BE49-F238E27FC236}">
                <a16:creationId xmlns:a16="http://schemas.microsoft.com/office/drawing/2014/main" id="{1C12ACE1-5989-23D7-A80F-B44E3BFAD985}"/>
              </a:ext>
            </a:extLst>
          </p:cNvPr>
          <p:cNvSpPr>
            <a:spLocks noGrp="1"/>
          </p:cNvSpPr>
          <p:nvPr>
            <p:ph type="body" sz="quarter" idx="55"/>
          </p:nvPr>
        </p:nvSpPr>
        <p:spPr>
          <a:xfrm>
            <a:off x="2620459" y="7276449"/>
            <a:ext cx="1957637" cy="374031"/>
          </a:xfrm>
        </p:spPr>
        <p:txBody>
          <a:bodyPr/>
          <a:lstStyle/>
          <a:p>
            <a:r>
              <a:rPr lang="en-US" b="1" err="1"/>
              <a:t>Guðrún</a:t>
            </a:r>
            <a:r>
              <a:rPr lang="en-US" b="1"/>
              <a:t> </a:t>
            </a:r>
            <a:r>
              <a:rPr lang="en-US" b="1" err="1"/>
              <a:t>Þóra</a:t>
            </a:r>
            <a:r>
              <a:rPr lang="en-US" b="1"/>
              <a:t> </a:t>
            </a:r>
            <a:r>
              <a:rPr lang="en-US" b="1" err="1"/>
              <a:t>Gunnarsdóttir</a:t>
            </a:r>
            <a:r>
              <a:rPr lang="en-US" b="1"/>
              <a:t>, UNAK</a:t>
            </a:r>
          </a:p>
        </p:txBody>
      </p:sp>
      <p:sp>
        <p:nvSpPr>
          <p:cNvPr id="19" name="Text Placeholder 18">
            <a:extLst>
              <a:ext uri="{FF2B5EF4-FFF2-40B4-BE49-F238E27FC236}">
                <a16:creationId xmlns:a16="http://schemas.microsoft.com/office/drawing/2014/main" id="{B3F7045E-D2D2-3C58-766D-55C5A40316F7}"/>
              </a:ext>
            </a:extLst>
          </p:cNvPr>
          <p:cNvSpPr>
            <a:spLocks noGrp="1"/>
          </p:cNvSpPr>
          <p:nvPr>
            <p:ph type="body" sz="quarter" idx="56"/>
          </p:nvPr>
        </p:nvSpPr>
        <p:spPr>
          <a:xfrm>
            <a:off x="4875979" y="7276449"/>
            <a:ext cx="1957637" cy="374031"/>
          </a:xfrm>
        </p:spPr>
        <p:txBody>
          <a:bodyPr lIns="91440" tIns="45720" rIns="91440" bIns="45720" anchor="t">
            <a:noAutofit/>
          </a:bodyPr>
          <a:lstStyle/>
          <a:p>
            <a:r>
              <a:rPr lang="en-US" b="1">
                <a:effectLst/>
                <a:latin typeface="Calibri"/>
                <a:ea typeface="Calibri"/>
                <a:cs typeface="Calibri"/>
              </a:rPr>
              <a:t>Lina </a:t>
            </a:r>
            <a:r>
              <a:rPr lang="en-US" b="1" err="1">
                <a:effectLst/>
                <a:latin typeface="Calibri"/>
                <a:ea typeface="Calibri"/>
                <a:cs typeface="Calibri"/>
              </a:rPr>
              <a:t>Pečiūrė</a:t>
            </a:r>
            <a:r>
              <a:rPr lang="en-US" b="1">
                <a:effectLst/>
                <a:latin typeface="Calibri"/>
                <a:ea typeface="Calibri"/>
                <a:cs typeface="Calibri"/>
              </a:rPr>
              <a:t>, </a:t>
            </a:r>
            <a:r>
              <a:rPr lang="en-US" b="1">
                <a:latin typeface="Calibri"/>
                <a:ea typeface="Calibri"/>
                <a:cs typeface="Calibri"/>
              </a:rPr>
              <a:t>VILNIUS TECH</a:t>
            </a:r>
            <a:endParaRPr lang="en-US" b="1"/>
          </a:p>
        </p:txBody>
      </p:sp>
      <p:sp>
        <p:nvSpPr>
          <p:cNvPr id="22" name="Text Placeholder 21">
            <a:extLst>
              <a:ext uri="{FF2B5EF4-FFF2-40B4-BE49-F238E27FC236}">
                <a16:creationId xmlns:a16="http://schemas.microsoft.com/office/drawing/2014/main" id="{064D303F-6531-797F-364B-869F65228DDA}"/>
              </a:ext>
            </a:extLst>
          </p:cNvPr>
          <p:cNvSpPr>
            <a:spLocks noGrp="1"/>
          </p:cNvSpPr>
          <p:nvPr>
            <p:ph type="body" sz="quarter" idx="59"/>
          </p:nvPr>
        </p:nvSpPr>
        <p:spPr>
          <a:xfrm>
            <a:off x="4877820" y="9486856"/>
            <a:ext cx="1957637" cy="374031"/>
          </a:xfrm>
        </p:spPr>
        <p:txBody>
          <a:bodyPr/>
          <a:lstStyle/>
          <a:p>
            <a:r>
              <a:rPr lang="en-US" b="1" dirty="0"/>
              <a:t>Tanja Abarca Kokol , VSGT</a:t>
            </a:r>
          </a:p>
        </p:txBody>
      </p:sp>
      <p:sp>
        <p:nvSpPr>
          <p:cNvPr id="24" name="Text Placeholder 4">
            <a:extLst>
              <a:ext uri="{FF2B5EF4-FFF2-40B4-BE49-F238E27FC236}">
                <a16:creationId xmlns:a16="http://schemas.microsoft.com/office/drawing/2014/main" id="{0995BEE4-1455-D907-DF31-FB089F2BC0DC}"/>
              </a:ext>
            </a:extLst>
          </p:cNvPr>
          <p:cNvSpPr txBox="1">
            <a:spLocks/>
          </p:cNvSpPr>
          <p:nvPr/>
        </p:nvSpPr>
        <p:spPr>
          <a:xfrm>
            <a:off x="0" y="543357"/>
            <a:ext cx="3269673" cy="1171840"/>
          </a:xfrm>
          <a:prstGeom prst="rect">
            <a:avLst/>
          </a:prstGeom>
          <a:solidFill>
            <a:srgbClr val="628887"/>
          </a:solidFill>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539750" indent="0">
              <a:buNone/>
            </a:pPr>
            <a:r>
              <a:rPr lang="en-US" sz="3600" b="1">
                <a:solidFill>
                  <a:schemeClr val="bg1"/>
                </a:solidFill>
              </a:rPr>
              <a:t>Meet the Partners</a:t>
            </a:r>
          </a:p>
        </p:txBody>
      </p:sp>
      <p:sp>
        <p:nvSpPr>
          <p:cNvPr id="10" name="Text Placeholder 9">
            <a:extLst>
              <a:ext uri="{FF2B5EF4-FFF2-40B4-BE49-F238E27FC236}">
                <a16:creationId xmlns:a16="http://schemas.microsoft.com/office/drawing/2014/main" id="{9A804618-E6C7-4156-ABFA-2B7870112128}"/>
              </a:ext>
            </a:extLst>
          </p:cNvPr>
          <p:cNvSpPr>
            <a:spLocks noGrp="1"/>
          </p:cNvSpPr>
          <p:nvPr>
            <p:ph type="body" sz="quarter" idx="58"/>
          </p:nvPr>
        </p:nvSpPr>
        <p:spPr>
          <a:xfrm>
            <a:off x="2622300" y="9486856"/>
            <a:ext cx="1957637" cy="374031"/>
          </a:xfrm>
        </p:spPr>
        <p:txBody>
          <a:bodyPr lIns="91440" tIns="45720" rIns="91440" bIns="45720" anchor="t">
            <a:noAutofit/>
          </a:bodyPr>
          <a:lstStyle/>
          <a:p>
            <a:r>
              <a:rPr lang="lt-LT" b="1">
                <a:latin typeface="Calibri"/>
                <a:ea typeface="Open Sans"/>
                <a:cs typeface="Calibri"/>
              </a:rPr>
              <a:t>Monika Grinevičiūtė</a:t>
            </a:r>
            <a:r>
              <a:rPr lang="en-IE" b="1">
                <a:latin typeface="Calibri"/>
                <a:ea typeface="Open Sans"/>
                <a:cs typeface="Calibri"/>
              </a:rPr>
              <a:t>, </a:t>
            </a:r>
            <a:r>
              <a:rPr lang="en-US" b="1">
                <a:latin typeface="Calibri"/>
                <a:ea typeface="Calibri"/>
                <a:cs typeface="Calibri"/>
              </a:rPr>
              <a:t>VILNIUS TECH</a:t>
            </a:r>
            <a:endParaRPr lang="en-IE" b="1">
              <a:latin typeface="Calibri"/>
              <a:ea typeface="Calibri"/>
              <a:cs typeface="Calibri"/>
            </a:endParaRPr>
          </a:p>
          <a:p>
            <a:endParaRPr lang="en-IE">
              <a:ea typeface="Calibri"/>
            </a:endParaRPr>
          </a:p>
        </p:txBody>
      </p:sp>
      <p:sp>
        <p:nvSpPr>
          <p:cNvPr id="12" name="Text Placeholder 11">
            <a:extLst>
              <a:ext uri="{FF2B5EF4-FFF2-40B4-BE49-F238E27FC236}">
                <a16:creationId xmlns:a16="http://schemas.microsoft.com/office/drawing/2014/main" id="{B7BFF95C-9D26-4514-9A64-DEB18CA49C77}"/>
              </a:ext>
            </a:extLst>
          </p:cNvPr>
          <p:cNvSpPr>
            <a:spLocks noGrp="1"/>
          </p:cNvSpPr>
          <p:nvPr>
            <p:ph type="body" sz="quarter" idx="57"/>
          </p:nvPr>
        </p:nvSpPr>
        <p:spPr>
          <a:xfrm>
            <a:off x="409452" y="9486856"/>
            <a:ext cx="1957637" cy="374031"/>
          </a:xfrm>
        </p:spPr>
        <p:txBody>
          <a:bodyPr lIns="91440" tIns="45720" rIns="91440" bIns="45720" anchor="t">
            <a:noAutofit/>
          </a:bodyPr>
          <a:lstStyle/>
          <a:p>
            <a:r>
              <a:rPr lang="lt-LT" b="1">
                <a:latin typeface="Calibri"/>
                <a:ea typeface="Calibri"/>
                <a:cs typeface="Calibri"/>
              </a:rPr>
              <a:t>Vilma Purienė</a:t>
            </a:r>
            <a:r>
              <a:rPr lang="en-IE" b="1">
                <a:latin typeface="Calibri"/>
                <a:ea typeface="Calibri"/>
                <a:cs typeface="Calibri"/>
              </a:rPr>
              <a:t>, </a:t>
            </a:r>
            <a:r>
              <a:rPr lang="en-US" b="1">
                <a:latin typeface="Calibri"/>
                <a:ea typeface="Calibri"/>
                <a:cs typeface="Calibri"/>
              </a:rPr>
              <a:t>VILNIUS TECH</a:t>
            </a:r>
            <a:endParaRPr lang="en-IE" b="1">
              <a:latin typeface="Calibri"/>
              <a:ea typeface="Calibri"/>
              <a:cs typeface="Calibri"/>
            </a:endParaRPr>
          </a:p>
          <a:p>
            <a:endParaRPr lang="en-IE">
              <a:latin typeface="Calibri"/>
              <a:ea typeface="Calibri"/>
              <a:cs typeface="Calibri"/>
            </a:endParaRPr>
          </a:p>
        </p:txBody>
      </p:sp>
      <p:sp>
        <p:nvSpPr>
          <p:cNvPr id="33" name="TextBox 32">
            <a:extLst>
              <a:ext uri="{FF2B5EF4-FFF2-40B4-BE49-F238E27FC236}">
                <a16:creationId xmlns:a16="http://schemas.microsoft.com/office/drawing/2014/main" id="{F1BF4E5F-DA79-4DD9-8A69-3AC520E01B91}"/>
              </a:ext>
            </a:extLst>
          </p:cNvPr>
          <p:cNvSpPr txBox="1"/>
          <p:nvPr/>
        </p:nvSpPr>
        <p:spPr>
          <a:xfrm>
            <a:off x="706869" y="3551573"/>
            <a:ext cx="4336256" cy="107721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6400" b="1" i="0" u="none" strike="noStrike" kern="1200" cap="none" spc="0" normalizeH="0" baseline="0" noProof="0">
                <a:ln>
                  <a:noFill/>
                </a:ln>
                <a:solidFill>
                  <a:prstClr val="white"/>
                </a:solidFill>
                <a:effectLst/>
                <a:uLnTx/>
                <a:uFillTx/>
                <a:latin typeface="Calibri" panose="020F0502020204030204"/>
                <a:ea typeface="+mn-ea"/>
                <a:cs typeface="+mn-cs"/>
              </a:rPr>
              <a:t>5</a:t>
            </a:r>
          </a:p>
        </p:txBody>
      </p:sp>
      <p:pic>
        <p:nvPicPr>
          <p:cNvPr id="34" name="Picture 33" descr="A person smiling with long blonde hair&#10;&#10;AI-generated content may be incorrect.">
            <a:extLst>
              <a:ext uri="{FF2B5EF4-FFF2-40B4-BE49-F238E27FC236}">
                <a16:creationId xmlns:a16="http://schemas.microsoft.com/office/drawing/2014/main" id="{058D916C-E2A9-493E-A83B-6893B584E960}"/>
              </a:ext>
            </a:extLst>
          </p:cNvPr>
          <p:cNvPicPr>
            <a:picLocks noChangeAspect="1"/>
          </p:cNvPicPr>
          <p:nvPr/>
        </p:nvPicPr>
        <p:blipFill>
          <a:blip r:embed="rId2"/>
          <a:srcRect t="1047" b="1047"/>
          <a:stretch/>
        </p:blipFill>
        <p:spPr>
          <a:xfrm>
            <a:off x="563978" y="7790205"/>
            <a:ext cx="1696387" cy="16776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5" name="Picture 34" descr="A person smiling at camera&#10;&#10;AI-generated content may be incorrect.">
            <a:extLst>
              <a:ext uri="{FF2B5EF4-FFF2-40B4-BE49-F238E27FC236}">
                <a16:creationId xmlns:a16="http://schemas.microsoft.com/office/drawing/2014/main" id="{92471242-E9CF-4DFF-A8CF-6713ECC050D3}"/>
              </a:ext>
            </a:extLst>
          </p:cNvPr>
          <p:cNvPicPr>
            <a:picLocks noChangeAspect="1"/>
          </p:cNvPicPr>
          <p:nvPr/>
        </p:nvPicPr>
        <p:blipFill>
          <a:blip r:embed="rId3"/>
          <a:srcRect t="12915" b="12915"/>
          <a:stretch/>
        </p:blipFill>
        <p:spPr>
          <a:xfrm>
            <a:off x="2796011" y="7745575"/>
            <a:ext cx="1696387" cy="16776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7" name="Picture 36" descr="Mynd sem inniheldur gleraugu, einstaklingur, kona&#10;&#10;Efni búið til af gervigreind getur verið rangt.">
            <a:extLst>
              <a:ext uri="{FF2B5EF4-FFF2-40B4-BE49-F238E27FC236}">
                <a16:creationId xmlns:a16="http://schemas.microsoft.com/office/drawing/2014/main" id="{CA5A9AC0-EF5F-493C-8D24-B146B15ADAEF}"/>
              </a:ext>
            </a:extLst>
          </p:cNvPr>
          <p:cNvPicPr>
            <a:picLocks noChangeAspect="1"/>
          </p:cNvPicPr>
          <p:nvPr/>
        </p:nvPicPr>
        <p:blipFill>
          <a:blip r:embed="rId4"/>
          <a:srcRect l="2419" t="4242" r="-2419" b="21818"/>
          <a:stretch>
            <a:fillRect/>
          </a:stretch>
        </p:blipFill>
        <p:spPr>
          <a:xfrm>
            <a:off x="564488" y="5503754"/>
            <a:ext cx="1696389" cy="1672386"/>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8" name="Picture 37" descr="Mynd sem inniheldur gleraugu, einstaklingur, fatna�ur, h�ls&#10;&#10;Efni búið til af gervigreind getur verið rangt.">
            <a:extLst>
              <a:ext uri="{FF2B5EF4-FFF2-40B4-BE49-F238E27FC236}">
                <a16:creationId xmlns:a16="http://schemas.microsoft.com/office/drawing/2014/main" id="{ABDBB43D-2318-4431-8DDD-025FC1E3A0B5}"/>
              </a:ext>
            </a:extLst>
          </p:cNvPr>
          <p:cNvPicPr>
            <a:picLocks noChangeAspect="1"/>
          </p:cNvPicPr>
          <p:nvPr/>
        </p:nvPicPr>
        <p:blipFill>
          <a:blip r:embed="rId5"/>
          <a:srcRect t="554" b="554"/>
          <a:stretch/>
        </p:blipFill>
        <p:spPr>
          <a:xfrm>
            <a:off x="2796011" y="5459124"/>
            <a:ext cx="1696387" cy="16776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9" name="Picture 38" descr="A person sitting in a classroom&#10;&#10;AI-generated content may be incorrect.">
            <a:extLst>
              <a:ext uri="{FF2B5EF4-FFF2-40B4-BE49-F238E27FC236}">
                <a16:creationId xmlns:a16="http://schemas.microsoft.com/office/drawing/2014/main" id="{486D0784-605C-4348-86CB-978C41889144}"/>
              </a:ext>
            </a:extLst>
          </p:cNvPr>
          <p:cNvPicPr>
            <a:picLocks noChangeAspect="1"/>
          </p:cNvPicPr>
          <p:nvPr/>
        </p:nvPicPr>
        <p:blipFill>
          <a:blip r:embed="rId6"/>
          <a:srcRect l="3875" r="3875"/>
          <a:stretch/>
        </p:blipFill>
        <p:spPr>
          <a:xfrm>
            <a:off x="5008444" y="5475157"/>
            <a:ext cx="1696387" cy="1645534"/>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0" name="Text Placeholder 7">
            <a:extLst>
              <a:ext uri="{FF2B5EF4-FFF2-40B4-BE49-F238E27FC236}">
                <a16:creationId xmlns:a16="http://schemas.microsoft.com/office/drawing/2014/main" id="{0AC0E765-7799-4A23-8D54-7727CA999510}"/>
              </a:ext>
            </a:extLst>
          </p:cNvPr>
          <p:cNvSpPr txBox="1">
            <a:spLocks/>
          </p:cNvSpPr>
          <p:nvPr/>
        </p:nvSpPr>
        <p:spPr>
          <a:xfrm>
            <a:off x="96914" y="2021370"/>
            <a:ext cx="7361161" cy="3374073"/>
          </a:xfrm>
          <a:prstGeom prst="rect">
            <a:avLst/>
          </a:prstGeom>
        </p:spPr>
        <p:txBody>
          <a:bodyPr numCol="1"/>
          <a:lstStyle>
            <a:lvl1pPr marL="178179" indent="-178179" algn="l" defTabSz="712716" rtl="0" eaLnBrk="1" latinLnBrk="0" hangingPunct="1">
              <a:lnSpc>
                <a:spcPct val="90000"/>
              </a:lnSpc>
              <a:spcBef>
                <a:spcPts val="779"/>
              </a:spcBef>
              <a:buFont typeface="Arial" panose="020B0604020202020204" pitchFamily="34" charset="0"/>
              <a:buChar char="•"/>
              <a:defRPr sz="2182" kern="1200">
                <a:solidFill>
                  <a:schemeClr val="tx1"/>
                </a:solidFill>
                <a:latin typeface="+mn-lt"/>
                <a:ea typeface="+mn-ea"/>
                <a:cs typeface="+mn-cs"/>
              </a:defRPr>
            </a:lvl1pPr>
            <a:lvl2pPr marL="534537" indent="-178179" algn="l" defTabSz="712716" rtl="0" eaLnBrk="1" latinLnBrk="0" hangingPunct="1">
              <a:lnSpc>
                <a:spcPct val="90000"/>
              </a:lnSpc>
              <a:spcBef>
                <a:spcPts val="390"/>
              </a:spcBef>
              <a:buFont typeface="Arial" panose="020B0604020202020204" pitchFamily="34" charset="0"/>
              <a:buChar char="•"/>
              <a:defRPr sz="1871" kern="1200">
                <a:solidFill>
                  <a:schemeClr val="tx1"/>
                </a:solidFill>
                <a:latin typeface="+mn-lt"/>
                <a:ea typeface="+mn-ea"/>
                <a:cs typeface="+mn-cs"/>
              </a:defRPr>
            </a:lvl2pPr>
            <a:lvl3pPr marL="890896" indent="-178179" algn="l" defTabSz="712716" rtl="0" eaLnBrk="1" latinLnBrk="0" hangingPunct="1">
              <a:lnSpc>
                <a:spcPct val="90000"/>
              </a:lnSpc>
              <a:spcBef>
                <a:spcPts val="390"/>
              </a:spcBef>
              <a:buFont typeface="Arial" panose="020B0604020202020204" pitchFamily="34" charset="0"/>
              <a:buChar char="•"/>
              <a:defRPr sz="1559" kern="1200">
                <a:solidFill>
                  <a:schemeClr val="tx1"/>
                </a:solidFill>
                <a:latin typeface="+mn-lt"/>
                <a:ea typeface="+mn-ea"/>
                <a:cs typeface="+mn-cs"/>
              </a:defRPr>
            </a:lvl3pPr>
            <a:lvl4pPr marL="1247254" indent="-178179" algn="l" defTabSz="712716"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4pPr>
            <a:lvl5pPr marL="1603612" indent="-178179" algn="l" defTabSz="712716"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5pPr>
            <a:lvl6pPr marL="1959971" indent="-178179" algn="l" defTabSz="712716"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6pPr>
            <a:lvl7pPr marL="2316329" indent="-178179" algn="l" defTabSz="712716"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7pPr>
            <a:lvl8pPr marL="2672687" indent="-178179" algn="l" defTabSz="712716"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8pPr>
            <a:lvl9pPr marL="3029045" indent="-178179" algn="l" defTabSz="712716" rtl="0" eaLnBrk="1" latinLnBrk="0" hangingPunct="1">
              <a:lnSpc>
                <a:spcPct val="90000"/>
              </a:lnSpc>
              <a:spcBef>
                <a:spcPts val="390"/>
              </a:spcBef>
              <a:buFont typeface="Arial" panose="020B0604020202020204" pitchFamily="34" charset="0"/>
              <a:buChar char="•"/>
              <a:defRPr sz="1403" kern="1200">
                <a:solidFill>
                  <a:schemeClr val="tx1"/>
                </a:solidFill>
                <a:latin typeface="+mn-lt"/>
                <a:ea typeface="+mn-ea"/>
                <a:cs typeface="+mn-cs"/>
              </a:defRPr>
            </a:lvl9pPr>
          </a:lstStyle>
          <a:p>
            <a:endParaRPr lang="en-IE" sz="1200"/>
          </a:p>
        </p:txBody>
      </p:sp>
      <p:sp>
        <p:nvSpPr>
          <p:cNvPr id="47" name="TextBox 46">
            <a:extLst>
              <a:ext uri="{FF2B5EF4-FFF2-40B4-BE49-F238E27FC236}">
                <a16:creationId xmlns:a16="http://schemas.microsoft.com/office/drawing/2014/main" id="{92BC5837-5C77-49BC-9036-C6E37F9BBEFA}"/>
              </a:ext>
            </a:extLst>
          </p:cNvPr>
          <p:cNvSpPr txBox="1"/>
          <p:nvPr/>
        </p:nvSpPr>
        <p:spPr>
          <a:xfrm>
            <a:off x="1169296" y="1911132"/>
            <a:ext cx="6262776" cy="3385542"/>
          </a:xfrm>
          <a:prstGeom prst="rect">
            <a:avLst/>
          </a:prstGeom>
          <a:noFill/>
        </p:spPr>
        <p:txBody>
          <a:bodyPr wrap="square" lIns="91440" tIns="45720" rIns="91440" bIns="45720" anchor="t">
            <a:spAutoFit/>
          </a:bodyPr>
          <a:lstStyle/>
          <a:p>
            <a:r>
              <a:rPr lang="en-US" sz="1400" dirty="0">
                <a:solidFill>
                  <a:schemeClr val="tx1">
                    <a:lumMod val="75000"/>
                    <a:lumOff val="25000"/>
                  </a:schemeClr>
                </a:solidFill>
                <a:latin typeface="Calibri" panose="020F0502020204030204" pitchFamily="34" charset="0"/>
                <a:ea typeface="Open Sans" panose="020B0606030504020204" pitchFamily="34" charset="0"/>
                <a:cs typeface="Calibri" panose="020F0502020204030204" pitchFamily="34" charset="0"/>
              </a:rPr>
              <a:t>The UPLIFT partnership brings together a diverse group of </a:t>
            </a:r>
            <a:r>
              <a:rPr lang="en-US" sz="1400" dirty="0" err="1">
                <a:solidFill>
                  <a:schemeClr val="tx1">
                    <a:lumMod val="75000"/>
                    <a:lumOff val="25000"/>
                  </a:schemeClr>
                </a:solidFill>
                <a:latin typeface="Calibri" panose="020F0502020204030204" pitchFamily="34" charset="0"/>
                <a:ea typeface="Open Sans" panose="020B0606030504020204" pitchFamily="34" charset="0"/>
                <a:cs typeface="Calibri" panose="020F0502020204030204" pitchFamily="34" charset="0"/>
              </a:rPr>
              <a:t>organisations</a:t>
            </a:r>
            <a:r>
              <a:rPr lang="en-US" sz="1400" dirty="0">
                <a:solidFill>
                  <a:schemeClr val="tx1">
                    <a:lumMod val="75000"/>
                    <a:lumOff val="25000"/>
                  </a:schemeClr>
                </a:solidFill>
                <a:latin typeface="Calibri" panose="020F0502020204030204" pitchFamily="34" charset="0"/>
                <a:ea typeface="Open Sans" panose="020B0606030504020204" pitchFamily="34" charset="0"/>
                <a:cs typeface="Calibri" panose="020F0502020204030204" pitchFamily="34" charset="0"/>
              </a:rPr>
              <a:t> from across Europe — combining expertise in tourism, digital innovation, vocational education and training (VET), immersive technologies, and regional development. </a:t>
            </a:r>
          </a:p>
          <a:p>
            <a:endParaRPr lang="en-US" sz="1400" dirty="0">
              <a:solidFill>
                <a:schemeClr val="tx1">
                  <a:lumMod val="75000"/>
                  <a:lumOff val="25000"/>
                </a:schemeClr>
              </a:solidFill>
              <a:latin typeface="Calibri" panose="020F0502020204030204" pitchFamily="34" charset="0"/>
              <a:ea typeface="Open Sans" panose="020B0606030504020204" pitchFamily="34" charset="0"/>
              <a:cs typeface="Calibri" panose="020F0502020204030204" pitchFamily="34" charset="0"/>
            </a:endParaRPr>
          </a:p>
          <a:p>
            <a:r>
              <a:rPr lang="en-US" sz="1400" dirty="0">
                <a:solidFill>
                  <a:schemeClr val="tx1">
                    <a:lumMod val="75000"/>
                    <a:lumOff val="25000"/>
                  </a:schemeClr>
                </a:solidFill>
                <a:latin typeface="Calibri" panose="020F0502020204030204" pitchFamily="34" charset="0"/>
                <a:ea typeface="Open Sans" panose="020B0606030504020204" pitchFamily="34" charset="0"/>
                <a:cs typeface="Calibri" panose="020F0502020204030204" pitchFamily="34" charset="0"/>
              </a:rPr>
              <a:t>Working across Ireland, Iceland, Denmark, Slovenia, and Lithuania, the partners share a common goal: to help tourism SMEs and destinations harness the power of film and literary heritage through immersive, sustainable, and digitally enhanced experiences. </a:t>
            </a:r>
          </a:p>
          <a:p>
            <a:endParaRPr lang="en-US" sz="1400" dirty="0">
              <a:solidFill>
                <a:schemeClr val="tx1">
                  <a:lumMod val="75000"/>
                  <a:lumOff val="25000"/>
                </a:schemeClr>
              </a:solidFill>
              <a:latin typeface="Calibri" panose="020F0502020204030204" pitchFamily="34" charset="0"/>
              <a:ea typeface="Open Sans" panose="020B0606030504020204" pitchFamily="34" charset="0"/>
              <a:cs typeface="Calibri" panose="020F0502020204030204" pitchFamily="34" charset="0"/>
            </a:endParaRPr>
          </a:p>
          <a:p>
            <a:r>
              <a:rPr lang="en-US" sz="1400" dirty="0">
                <a:solidFill>
                  <a:schemeClr val="tx1">
                    <a:lumMod val="75000"/>
                    <a:lumOff val="25000"/>
                  </a:schemeClr>
                </a:solidFill>
                <a:latin typeface="Calibri" panose="020F0502020204030204" pitchFamily="34" charset="0"/>
                <a:ea typeface="Open Sans" panose="020B0606030504020204" pitchFamily="34" charset="0"/>
                <a:cs typeface="Calibri" panose="020F0502020204030204" pitchFamily="34" charset="0"/>
              </a:rPr>
              <a:t>Through the UPLIFT workshops and implementation clinics, the consortium blends practical tourism know-how with innovation in AR, VR, storytelling, and smart tourism strategy, ensuring that regions can confidently design, deliver, and implement future-ready, collaborative, and market-grounded immersive experiences.</a:t>
            </a:r>
            <a:endParaRPr lang="en-IE" sz="1400" dirty="0">
              <a:solidFill>
                <a:schemeClr val="tx1">
                  <a:lumMod val="75000"/>
                  <a:lumOff val="25000"/>
                </a:schemeClr>
              </a:solidFill>
              <a:latin typeface="Calibri" panose="020F0502020204030204" pitchFamily="34" charset="0"/>
              <a:ea typeface="Open Sans" panose="020B0606030504020204" pitchFamily="34" charset="0"/>
              <a:cs typeface="Calibri" panose="020F0502020204030204" pitchFamily="34" charset="0"/>
            </a:endParaRPr>
          </a:p>
          <a:p>
            <a:endParaRPr lang="en-IE" dirty="0"/>
          </a:p>
        </p:txBody>
      </p:sp>
      <p:pic>
        <p:nvPicPr>
          <p:cNvPr id="25" name="Picture 24">
            <a:extLst>
              <a:ext uri="{FF2B5EF4-FFF2-40B4-BE49-F238E27FC236}">
                <a16:creationId xmlns:a16="http://schemas.microsoft.com/office/drawing/2014/main" id="{A4C3E51F-4F21-4248-AC3F-EF8E1F5F3D33}"/>
              </a:ext>
            </a:extLst>
          </p:cNvPr>
          <p:cNvPicPr>
            <a:picLocks noChangeAspect="1"/>
          </p:cNvPicPr>
          <p:nvPr/>
        </p:nvPicPr>
        <p:blipFill>
          <a:blip r:embed="rId7">
            <a:extLst>
              <a:ext uri="{28A0092B-C50C-407E-A947-70E740481C1C}">
                <a14:useLocalDpi xmlns:a14="http://schemas.microsoft.com/office/drawing/2010/main" val="0"/>
              </a:ext>
            </a:extLst>
          </a:blip>
          <a:srcRect t="1499" b="1499"/>
          <a:stretch/>
        </p:blipFill>
        <p:spPr>
          <a:xfrm>
            <a:off x="5105476" y="7777450"/>
            <a:ext cx="1696387" cy="1645534"/>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 name="Picture 1">
            <a:extLst>
              <a:ext uri="{FF2B5EF4-FFF2-40B4-BE49-F238E27FC236}">
                <a16:creationId xmlns:a16="http://schemas.microsoft.com/office/drawing/2014/main" id="{C5FA6449-45D8-CABD-ABE1-A2029C7CC79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09005" y="763501"/>
            <a:ext cx="3324611" cy="991873"/>
          </a:xfrm>
          <a:prstGeom prst="rect">
            <a:avLst/>
          </a:prstGeom>
        </p:spPr>
      </p:pic>
    </p:spTree>
    <p:extLst>
      <p:ext uri="{BB962C8B-B14F-4D97-AF65-F5344CB8AC3E}">
        <p14:creationId xmlns:p14="http://schemas.microsoft.com/office/powerpoint/2010/main" val="1640752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4">
            <a:extLst>
              <a:ext uri="{FF2B5EF4-FFF2-40B4-BE49-F238E27FC236}">
                <a16:creationId xmlns:a16="http://schemas.microsoft.com/office/drawing/2014/main" id="{DE8FB0D0-212F-432B-EA0C-66B4B14B58E1}"/>
              </a:ext>
            </a:extLst>
          </p:cNvPr>
          <p:cNvSpPr>
            <a:spLocks noGrp="1"/>
          </p:cNvSpPr>
          <p:nvPr>
            <p:ph type="body" sz="quarter" idx="54"/>
          </p:nvPr>
        </p:nvSpPr>
        <p:spPr>
          <a:xfrm>
            <a:off x="535202" y="2513063"/>
            <a:ext cx="1957637" cy="374031"/>
          </a:xfrm>
        </p:spPr>
        <p:txBody>
          <a:bodyPr/>
          <a:lstStyle/>
          <a:p>
            <a:r>
              <a:rPr lang="en-US" b="1"/>
              <a:t>Dr Tony Johnston, TUS, Ireland</a:t>
            </a:r>
          </a:p>
        </p:txBody>
      </p:sp>
      <p:sp>
        <p:nvSpPr>
          <p:cNvPr id="18" name="Text Placeholder 17">
            <a:extLst>
              <a:ext uri="{FF2B5EF4-FFF2-40B4-BE49-F238E27FC236}">
                <a16:creationId xmlns:a16="http://schemas.microsoft.com/office/drawing/2014/main" id="{BFBAFBAB-EBCF-9A7D-C0CC-C50D1135BD43}"/>
              </a:ext>
            </a:extLst>
          </p:cNvPr>
          <p:cNvSpPr>
            <a:spLocks noGrp="1"/>
          </p:cNvSpPr>
          <p:nvPr>
            <p:ph type="body" sz="quarter" idx="55"/>
          </p:nvPr>
        </p:nvSpPr>
        <p:spPr>
          <a:xfrm>
            <a:off x="2748050" y="2513063"/>
            <a:ext cx="1957637" cy="374031"/>
          </a:xfrm>
        </p:spPr>
        <p:txBody>
          <a:bodyPr/>
          <a:lstStyle/>
          <a:p>
            <a:r>
              <a:rPr lang="en-US" b="1"/>
              <a:t>Dr Noelle O’Connor, TUS, Ireland</a:t>
            </a:r>
          </a:p>
          <a:p>
            <a:endParaRPr lang="en-US"/>
          </a:p>
        </p:txBody>
      </p:sp>
      <p:sp>
        <p:nvSpPr>
          <p:cNvPr id="19" name="Text Placeholder 18">
            <a:extLst>
              <a:ext uri="{FF2B5EF4-FFF2-40B4-BE49-F238E27FC236}">
                <a16:creationId xmlns:a16="http://schemas.microsoft.com/office/drawing/2014/main" id="{7611B233-E243-E281-F109-C2DDF4894457}"/>
              </a:ext>
            </a:extLst>
          </p:cNvPr>
          <p:cNvSpPr>
            <a:spLocks noGrp="1"/>
          </p:cNvSpPr>
          <p:nvPr>
            <p:ph type="body" sz="quarter" idx="56"/>
          </p:nvPr>
        </p:nvSpPr>
        <p:spPr>
          <a:xfrm>
            <a:off x="5003570" y="2513063"/>
            <a:ext cx="1957637" cy="374031"/>
          </a:xfrm>
        </p:spPr>
        <p:txBody>
          <a:bodyPr/>
          <a:lstStyle/>
          <a:p>
            <a:r>
              <a:rPr lang="en-IE" b="1"/>
              <a:t>Mr Alex Yu, TUS, Ireland</a:t>
            </a:r>
          </a:p>
          <a:p>
            <a:endParaRPr lang="en-US"/>
          </a:p>
        </p:txBody>
      </p:sp>
      <p:sp>
        <p:nvSpPr>
          <p:cNvPr id="20" name="Text Placeholder 21">
            <a:extLst>
              <a:ext uri="{FF2B5EF4-FFF2-40B4-BE49-F238E27FC236}">
                <a16:creationId xmlns:a16="http://schemas.microsoft.com/office/drawing/2014/main" id="{F944D091-77B2-990E-D01E-341A6A682BB6}"/>
              </a:ext>
            </a:extLst>
          </p:cNvPr>
          <p:cNvSpPr txBox="1">
            <a:spLocks/>
          </p:cNvSpPr>
          <p:nvPr/>
        </p:nvSpPr>
        <p:spPr>
          <a:xfrm>
            <a:off x="4997474" y="4628375"/>
            <a:ext cx="1957637" cy="374031"/>
          </a:xfrm>
          <a:prstGeom prst="rect">
            <a:avLst/>
          </a:prstGeom>
        </p:spPr>
        <p:txBody>
          <a:bodyPr>
            <a:noAutofit/>
          </a:bodyPr>
          <a:lstStyle>
            <a:lvl1pPr marL="0" indent="0" algn="ctr" defTabSz="755934" rtl="0" eaLnBrk="1" latinLnBrk="0" hangingPunct="1">
              <a:lnSpc>
                <a:spcPts val="1340"/>
              </a:lnSpc>
              <a:spcBef>
                <a:spcPts val="0"/>
              </a:spcBef>
              <a:buFont typeface="Arial" panose="020B0604020202020204" pitchFamily="34" charset="0"/>
              <a:buNone/>
              <a:defRPr sz="12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US" b="1"/>
              <a:t>Catherine Neill, EUEI</a:t>
            </a:r>
            <a:endParaRPr lang="en-US" dirty="0"/>
          </a:p>
        </p:txBody>
      </p:sp>
      <p:pic>
        <p:nvPicPr>
          <p:cNvPr id="21" name="Picture 20">
            <a:extLst>
              <a:ext uri="{FF2B5EF4-FFF2-40B4-BE49-F238E27FC236}">
                <a16:creationId xmlns:a16="http://schemas.microsoft.com/office/drawing/2014/main" id="{B4B99DAE-FDBE-5F42-F264-FDA19E5B969F}"/>
              </a:ext>
            </a:extLst>
          </p:cNvPr>
          <p:cNvPicPr>
            <a:picLocks noChangeAspect="1"/>
          </p:cNvPicPr>
          <p:nvPr/>
        </p:nvPicPr>
        <p:blipFill rotWithShape="1">
          <a:blip r:embed="rId2"/>
          <a:srcRect l="22372" t="16163" r="18202"/>
          <a:stretch/>
        </p:blipFill>
        <p:spPr>
          <a:xfrm>
            <a:off x="683632" y="778034"/>
            <a:ext cx="1696387" cy="16776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2" name="Picture 21">
            <a:extLst>
              <a:ext uri="{FF2B5EF4-FFF2-40B4-BE49-F238E27FC236}">
                <a16:creationId xmlns:a16="http://schemas.microsoft.com/office/drawing/2014/main" id="{DC2C12D0-38EC-49D3-9B2F-C93282F166ED}"/>
              </a:ext>
            </a:extLst>
          </p:cNvPr>
          <p:cNvPicPr>
            <a:picLocks noChangeAspect="1"/>
          </p:cNvPicPr>
          <p:nvPr/>
        </p:nvPicPr>
        <p:blipFill rotWithShape="1">
          <a:blip r:embed="rId3"/>
          <a:srcRect l="11855" r="11164"/>
          <a:stretch/>
        </p:blipFill>
        <p:spPr>
          <a:xfrm>
            <a:off x="2915665" y="733404"/>
            <a:ext cx="1696387" cy="16776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3" name="Picture 22">
            <a:extLst>
              <a:ext uri="{FF2B5EF4-FFF2-40B4-BE49-F238E27FC236}">
                <a16:creationId xmlns:a16="http://schemas.microsoft.com/office/drawing/2014/main" id="{70FFD033-27CE-BAAE-6851-2019F0059933}"/>
              </a:ext>
            </a:extLst>
          </p:cNvPr>
          <p:cNvPicPr>
            <a:picLocks noChangeAspect="1"/>
          </p:cNvPicPr>
          <p:nvPr/>
        </p:nvPicPr>
        <p:blipFill rotWithShape="1">
          <a:blip r:embed="rId4"/>
          <a:srcRect t="8278" r="17590" b="26712"/>
          <a:stretch/>
        </p:blipFill>
        <p:spPr>
          <a:xfrm>
            <a:off x="5128098" y="749437"/>
            <a:ext cx="1696387" cy="1645534"/>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4" name="Text Placeholder 9">
            <a:extLst>
              <a:ext uri="{FF2B5EF4-FFF2-40B4-BE49-F238E27FC236}">
                <a16:creationId xmlns:a16="http://schemas.microsoft.com/office/drawing/2014/main" id="{1607A9B6-98C8-B0DC-A9C6-A6A785A2DFCD}"/>
              </a:ext>
            </a:extLst>
          </p:cNvPr>
          <p:cNvSpPr txBox="1">
            <a:spLocks/>
          </p:cNvSpPr>
          <p:nvPr/>
        </p:nvSpPr>
        <p:spPr>
          <a:xfrm>
            <a:off x="2741954" y="4628375"/>
            <a:ext cx="1957637" cy="374031"/>
          </a:xfrm>
          <a:prstGeom prst="rect">
            <a:avLst/>
          </a:prstGeom>
        </p:spPr>
        <p:txBody>
          <a:bodyPr lIns="91440" tIns="45720" rIns="91440" bIns="45720" anchor="t">
            <a:noAutofit/>
          </a:bodyPr>
          <a:lstStyle>
            <a:lvl1pPr marL="0" indent="0" algn="ctr" defTabSz="755934" rtl="0" eaLnBrk="1" latinLnBrk="0" hangingPunct="1">
              <a:lnSpc>
                <a:spcPts val="1340"/>
              </a:lnSpc>
              <a:spcBef>
                <a:spcPts val="0"/>
              </a:spcBef>
              <a:buFont typeface="Arial" panose="020B0604020202020204" pitchFamily="34" charset="0"/>
              <a:buNone/>
              <a:defRPr sz="12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IE" b="1">
                <a:latin typeface="Calibri"/>
                <a:ea typeface="Open Sans"/>
                <a:cs typeface="Calibri"/>
              </a:rPr>
              <a:t>Irena Krošl, VSGT</a:t>
            </a:r>
          </a:p>
        </p:txBody>
      </p:sp>
      <p:sp>
        <p:nvSpPr>
          <p:cNvPr id="25" name="Text Placeholder 11">
            <a:extLst>
              <a:ext uri="{FF2B5EF4-FFF2-40B4-BE49-F238E27FC236}">
                <a16:creationId xmlns:a16="http://schemas.microsoft.com/office/drawing/2014/main" id="{D080FDE7-655D-1BFC-D071-5258EE3286FF}"/>
              </a:ext>
            </a:extLst>
          </p:cNvPr>
          <p:cNvSpPr>
            <a:spLocks noGrp="1"/>
          </p:cNvSpPr>
          <p:nvPr>
            <p:ph type="body" sz="quarter" idx="57"/>
          </p:nvPr>
        </p:nvSpPr>
        <p:spPr>
          <a:xfrm>
            <a:off x="529106" y="4628375"/>
            <a:ext cx="1957637" cy="374031"/>
          </a:xfrm>
        </p:spPr>
        <p:txBody>
          <a:bodyPr/>
          <a:lstStyle/>
          <a:p>
            <a:r>
              <a:rPr lang="en-IE" b="1"/>
              <a:t>Ms Laura </a:t>
            </a:r>
            <a:r>
              <a:rPr lang="en-IE" b="1" err="1"/>
              <a:t>Magan</a:t>
            </a:r>
            <a:r>
              <a:rPr lang="en-IE" b="1"/>
              <a:t>, </a:t>
            </a:r>
            <a:r>
              <a:rPr lang="en-IE" b="1" err="1"/>
              <a:t>Feltch</a:t>
            </a:r>
            <a:endParaRPr lang="en-IE" b="1"/>
          </a:p>
        </p:txBody>
      </p:sp>
      <p:pic>
        <p:nvPicPr>
          <p:cNvPr id="26" name="Picture 25">
            <a:extLst>
              <a:ext uri="{FF2B5EF4-FFF2-40B4-BE49-F238E27FC236}">
                <a16:creationId xmlns:a16="http://schemas.microsoft.com/office/drawing/2014/main" id="{22562E08-8523-9115-AF5C-83C69D111117}"/>
              </a:ext>
            </a:extLst>
          </p:cNvPr>
          <p:cNvPicPr>
            <a:picLocks noChangeAspect="1"/>
          </p:cNvPicPr>
          <p:nvPr/>
        </p:nvPicPr>
        <p:blipFill>
          <a:blip r:embed="rId5"/>
          <a:srcRect t="8194" b="8194"/>
          <a:stretch/>
        </p:blipFill>
        <p:spPr>
          <a:xfrm>
            <a:off x="683632" y="2931724"/>
            <a:ext cx="1696387" cy="16776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7" name="Picture 26" descr="Two cute robots">
            <a:extLst>
              <a:ext uri="{FF2B5EF4-FFF2-40B4-BE49-F238E27FC236}">
                <a16:creationId xmlns:a16="http://schemas.microsoft.com/office/drawing/2014/main" id="{3DB09DBD-65B5-EFA0-5958-08759C07D395}"/>
              </a:ext>
            </a:extLst>
          </p:cNvPr>
          <p:cNvPicPr>
            <a:picLocks noChangeAspect="1"/>
          </p:cNvPicPr>
          <p:nvPr/>
        </p:nvPicPr>
        <p:blipFill>
          <a:blip r:embed="rId6">
            <a:extLst>
              <a:ext uri="{28A0092B-C50C-407E-A947-70E740481C1C}">
                <a14:useLocalDpi xmlns:a14="http://schemas.microsoft.com/office/drawing/2010/main" val="0"/>
              </a:ext>
            </a:extLst>
          </a:blip>
          <a:srcRect l="21560" r="21560"/>
          <a:stretch/>
        </p:blipFill>
        <p:spPr>
          <a:xfrm>
            <a:off x="2915665" y="2887094"/>
            <a:ext cx="1696387" cy="16776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8" name="Picture 27">
            <a:extLst>
              <a:ext uri="{FF2B5EF4-FFF2-40B4-BE49-F238E27FC236}">
                <a16:creationId xmlns:a16="http://schemas.microsoft.com/office/drawing/2014/main" id="{80CF34A3-C0C0-8434-E145-CA83EF44172A}"/>
              </a:ext>
            </a:extLst>
          </p:cNvPr>
          <p:cNvPicPr>
            <a:picLocks noChangeAspect="1"/>
          </p:cNvPicPr>
          <p:nvPr/>
        </p:nvPicPr>
        <p:blipFill>
          <a:blip r:embed="rId7">
            <a:extLst>
              <a:ext uri="{28A0092B-C50C-407E-A947-70E740481C1C}">
                <a14:useLocalDpi xmlns:a14="http://schemas.microsoft.com/office/drawing/2010/main" val="0"/>
              </a:ext>
            </a:extLst>
          </a:blip>
          <a:srcRect l="1028" t="3278" r="-1028" b="19660"/>
          <a:stretch>
            <a:fillRect/>
          </a:stretch>
        </p:blipFill>
        <p:spPr>
          <a:xfrm>
            <a:off x="5233067" y="2857598"/>
            <a:ext cx="1696387" cy="1645534"/>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9" name="Picture 28">
            <a:extLst>
              <a:ext uri="{FF2B5EF4-FFF2-40B4-BE49-F238E27FC236}">
                <a16:creationId xmlns:a16="http://schemas.microsoft.com/office/drawing/2014/main" id="{B34719E0-0897-97EF-0D9B-92D64AA0E7A6}"/>
              </a:ext>
            </a:extLst>
          </p:cNvPr>
          <p:cNvPicPr>
            <a:picLocks noChangeAspect="1"/>
          </p:cNvPicPr>
          <p:nvPr/>
        </p:nvPicPr>
        <p:blipFill>
          <a:blip r:embed="rId8">
            <a:extLst>
              <a:ext uri="{28A0092B-C50C-407E-A947-70E740481C1C}">
                <a14:useLocalDpi xmlns:a14="http://schemas.microsoft.com/office/drawing/2010/main" val="0"/>
              </a:ext>
            </a:extLst>
          </a:blip>
          <a:srcRect t="15602" b="15602"/>
          <a:stretch/>
        </p:blipFill>
        <p:spPr>
          <a:xfrm>
            <a:off x="2896065" y="2857598"/>
            <a:ext cx="1715987" cy="1770777"/>
          </a:xfrm>
          <a:prstGeom prst="ellipse">
            <a:avLst/>
          </a:prstGeom>
        </p:spPr>
      </p:pic>
      <p:pic>
        <p:nvPicPr>
          <p:cNvPr id="30" name="Picture 7">
            <a:extLst>
              <a:ext uri="{FF2B5EF4-FFF2-40B4-BE49-F238E27FC236}">
                <a16:creationId xmlns:a16="http://schemas.microsoft.com/office/drawing/2014/main" id="{18C5B7C7-2E9C-C745-7461-848419C1B7B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98040" y="9720748"/>
            <a:ext cx="1615971" cy="375961"/>
          </a:xfrm>
          <a:prstGeom prst="rect">
            <a:avLst/>
          </a:prstGeom>
        </p:spPr>
      </p:pic>
      <p:pic>
        <p:nvPicPr>
          <p:cNvPr id="31" name="Picture 30">
            <a:extLst>
              <a:ext uri="{FF2B5EF4-FFF2-40B4-BE49-F238E27FC236}">
                <a16:creationId xmlns:a16="http://schemas.microsoft.com/office/drawing/2014/main" id="{943E5648-76D5-8001-F89D-09388F0F427A}"/>
              </a:ext>
            </a:extLst>
          </p:cNvPr>
          <p:cNvPicPr>
            <a:picLocks noChangeAspect="1"/>
          </p:cNvPicPr>
          <p:nvPr/>
        </p:nvPicPr>
        <p:blipFill>
          <a:blip r:embed="rId10"/>
          <a:stretch>
            <a:fillRect/>
          </a:stretch>
        </p:blipFill>
        <p:spPr>
          <a:xfrm>
            <a:off x="261733" y="9674152"/>
            <a:ext cx="781641" cy="544706"/>
          </a:xfrm>
          <a:prstGeom prst="rect">
            <a:avLst/>
          </a:prstGeom>
        </p:spPr>
      </p:pic>
      <p:pic>
        <p:nvPicPr>
          <p:cNvPr id="32" name="Picture 31">
            <a:extLst>
              <a:ext uri="{FF2B5EF4-FFF2-40B4-BE49-F238E27FC236}">
                <a16:creationId xmlns:a16="http://schemas.microsoft.com/office/drawing/2014/main" id="{A4670F8C-6DC0-1BE9-C5EA-98D94E5E3818}"/>
              </a:ext>
            </a:extLst>
          </p:cNvPr>
          <p:cNvPicPr>
            <a:picLocks noChangeAspect="1"/>
          </p:cNvPicPr>
          <p:nvPr/>
        </p:nvPicPr>
        <p:blipFill>
          <a:blip r:embed="rId11"/>
          <a:stretch>
            <a:fillRect/>
          </a:stretch>
        </p:blipFill>
        <p:spPr>
          <a:xfrm>
            <a:off x="2582238" y="9656126"/>
            <a:ext cx="484323" cy="487552"/>
          </a:xfrm>
          <a:prstGeom prst="rect">
            <a:avLst/>
          </a:prstGeom>
        </p:spPr>
      </p:pic>
      <p:pic>
        <p:nvPicPr>
          <p:cNvPr id="33" name="Picture 32">
            <a:extLst>
              <a:ext uri="{FF2B5EF4-FFF2-40B4-BE49-F238E27FC236}">
                <a16:creationId xmlns:a16="http://schemas.microsoft.com/office/drawing/2014/main" id="{031E74F0-2A66-8F1B-A98A-1573425C5600}"/>
              </a:ext>
            </a:extLst>
          </p:cNvPr>
          <p:cNvPicPr>
            <a:picLocks noChangeAspect="1"/>
          </p:cNvPicPr>
          <p:nvPr/>
        </p:nvPicPr>
        <p:blipFill>
          <a:blip r:embed="rId12"/>
          <a:stretch>
            <a:fillRect/>
          </a:stretch>
        </p:blipFill>
        <p:spPr>
          <a:xfrm>
            <a:off x="1205622" y="9660888"/>
            <a:ext cx="945233" cy="595041"/>
          </a:xfrm>
          <a:prstGeom prst="rect">
            <a:avLst/>
          </a:prstGeom>
        </p:spPr>
      </p:pic>
      <p:pic>
        <p:nvPicPr>
          <p:cNvPr id="34" name="Picture 33">
            <a:extLst>
              <a:ext uri="{FF2B5EF4-FFF2-40B4-BE49-F238E27FC236}">
                <a16:creationId xmlns:a16="http://schemas.microsoft.com/office/drawing/2014/main" id="{AA775C05-EEBB-DC70-C421-0B44285ECE99}"/>
              </a:ext>
            </a:extLst>
          </p:cNvPr>
          <p:cNvPicPr>
            <a:picLocks noChangeAspect="1"/>
          </p:cNvPicPr>
          <p:nvPr/>
        </p:nvPicPr>
        <p:blipFill>
          <a:blip r:embed="rId13"/>
          <a:stretch>
            <a:fillRect/>
          </a:stretch>
        </p:blipFill>
        <p:spPr>
          <a:xfrm>
            <a:off x="5212672" y="9670347"/>
            <a:ext cx="777324" cy="487552"/>
          </a:xfrm>
          <a:prstGeom prst="rect">
            <a:avLst/>
          </a:prstGeom>
        </p:spPr>
      </p:pic>
      <p:pic>
        <p:nvPicPr>
          <p:cNvPr id="35" name="Picture 34">
            <a:extLst>
              <a:ext uri="{FF2B5EF4-FFF2-40B4-BE49-F238E27FC236}">
                <a16:creationId xmlns:a16="http://schemas.microsoft.com/office/drawing/2014/main" id="{B397562D-DD24-28A0-B90B-5F8AA78B5775}"/>
              </a:ext>
            </a:extLst>
          </p:cNvPr>
          <p:cNvPicPr>
            <a:picLocks noChangeAspect="1"/>
          </p:cNvPicPr>
          <p:nvPr/>
        </p:nvPicPr>
        <p:blipFill>
          <a:blip r:embed="rId14"/>
          <a:stretch>
            <a:fillRect/>
          </a:stretch>
        </p:blipFill>
        <p:spPr>
          <a:xfrm>
            <a:off x="6150327" y="9661354"/>
            <a:ext cx="674158" cy="466725"/>
          </a:xfrm>
          <a:prstGeom prst="rect">
            <a:avLst/>
          </a:prstGeom>
        </p:spPr>
      </p:pic>
    </p:spTree>
    <p:extLst>
      <p:ext uri="{BB962C8B-B14F-4D97-AF65-F5344CB8AC3E}">
        <p14:creationId xmlns:p14="http://schemas.microsoft.com/office/powerpoint/2010/main" val="428515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5667F-423D-E15A-0A0A-FF10386C0E93}"/>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6710DF84-33FC-62B5-F9D4-DEC4E111C173}"/>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8635" r="25000"/>
          <a:stretch>
            <a:fillRect/>
          </a:stretch>
        </p:blipFill>
        <p:spPr>
          <a:xfrm>
            <a:off x="16601" y="805604"/>
            <a:ext cx="3157624" cy="9080604"/>
          </a:xfrm>
          <a:custGeom>
            <a:avLst/>
            <a:gdLst>
              <a:gd name="connsiteX0" fmla="*/ 0 w 6178353"/>
              <a:gd name="connsiteY0" fmla="*/ 0 h 14233584"/>
              <a:gd name="connsiteX1" fmla="*/ 6178353 w 6178353"/>
              <a:gd name="connsiteY1" fmla="*/ 0 h 14233584"/>
              <a:gd name="connsiteX2" fmla="*/ 6178353 w 6178353"/>
              <a:gd name="connsiteY2" fmla="*/ 14233584 h 14233584"/>
              <a:gd name="connsiteX3" fmla="*/ 0 w 6178353"/>
              <a:gd name="connsiteY3" fmla="*/ 14233584 h 14233584"/>
            </a:gdLst>
            <a:ahLst/>
            <a:cxnLst>
              <a:cxn ang="0">
                <a:pos x="connsiteX0" y="connsiteY0"/>
              </a:cxn>
              <a:cxn ang="0">
                <a:pos x="connsiteX1" y="connsiteY1"/>
              </a:cxn>
              <a:cxn ang="0">
                <a:pos x="connsiteX2" y="connsiteY2"/>
              </a:cxn>
              <a:cxn ang="0">
                <a:pos x="connsiteX3" y="connsiteY3"/>
              </a:cxn>
            </a:cxnLst>
            <a:rect l="l" t="t" r="r" b="b"/>
            <a:pathLst>
              <a:path w="6178353" h="14233584">
                <a:moveTo>
                  <a:pt x="0" y="0"/>
                </a:moveTo>
                <a:lnTo>
                  <a:pt x="6178353" y="0"/>
                </a:lnTo>
                <a:lnTo>
                  <a:pt x="6178353" y="14233584"/>
                </a:lnTo>
                <a:lnTo>
                  <a:pt x="0" y="14233584"/>
                </a:lnTo>
                <a:close/>
              </a:path>
            </a:pathLst>
          </a:custGeom>
          <a:solidFill>
            <a:prstClr val="white">
              <a:lumMod val="75000"/>
            </a:prstClr>
          </a:solidFill>
        </p:spPr>
      </p:pic>
      <p:sp>
        <p:nvSpPr>
          <p:cNvPr id="21" name="Text Placeholder 20">
            <a:extLst>
              <a:ext uri="{FF2B5EF4-FFF2-40B4-BE49-F238E27FC236}">
                <a16:creationId xmlns:a16="http://schemas.microsoft.com/office/drawing/2014/main" id="{CAC72BA7-C976-4947-089A-BFFAE46F9709}"/>
              </a:ext>
            </a:extLst>
          </p:cNvPr>
          <p:cNvSpPr>
            <a:spLocks noGrp="1"/>
          </p:cNvSpPr>
          <p:nvPr>
            <p:ph type="body" sz="quarter" idx="64"/>
          </p:nvPr>
        </p:nvSpPr>
        <p:spPr>
          <a:xfrm>
            <a:off x="3417241" y="2047032"/>
            <a:ext cx="3828728" cy="6300622"/>
          </a:xfrm>
        </p:spPr>
        <p:txBody>
          <a:bodyPr/>
          <a:lstStyle/>
          <a:p>
            <a:pPr marL="342900" indent="-342900">
              <a:spcAft>
                <a:spcPts val="1200"/>
              </a:spcAft>
              <a:buFont typeface="Wingdings" panose="05000000000000000000" pitchFamily="2" charset="2"/>
              <a:buChar char="v"/>
            </a:pPr>
            <a:r>
              <a:rPr lang="en-US" sz="1600" b="1" dirty="0"/>
              <a:t>Introduction to Immersive Film &amp; Literary Tourism Guide </a:t>
            </a:r>
            <a:r>
              <a:rPr lang="en-US" sz="1600" i="1" dirty="0"/>
              <a:t>(Page 5)</a:t>
            </a:r>
          </a:p>
          <a:p>
            <a:pPr marL="342900" indent="-342900">
              <a:spcAft>
                <a:spcPts val="1200"/>
              </a:spcAft>
              <a:buFont typeface="Wingdings" panose="05000000000000000000" pitchFamily="2" charset="2"/>
              <a:buChar char="v"/>
            </a:pPr>
            <a:r>
              <a:rPr lang="en-US" sz="1600" b="1" dirty="0"/>
              <a:t>Overview: Immersive Film &amp; Literary Tourism Workshops &amp; Clinics </a:t>
            </a:r>
            <a:r>
              <a:rPr lang="en-US" sz="1600" i="1" dirty="0"/>
              <a:t>(Page 8)</a:t>
            </a:r>
          </a:p>
          <a:p>
            <a:pPr marL="342900" indent="-342900">
              <a:spcAft>
                <a:spcPts val="1200"/>
              </a:spcAft>
              <a:buFont typeface="Wingdings" panose="05000000000000000000" pitchFamily="2" charset="2"/>
              <a:buChar char="v"/>
            </a:pPr>
            <a:r>
              <a:rPr lang="en-US" sz="1600" b="1" dirty="0"/>
              <a:t>How the Workshops &amp; Implementation Clinics Work </a:t>
            </a:r>
            <a:r>
              <a:rPr lang="en-US" sz="1600" i="1" dirty="0"/>
              <a:t>(Page 11)</a:t>
            </a:r>
          </a:p>
          <a:p>
            <a:pPr marL="342900" indent="-342900">
              <a:buFont typeface="Wingdings" panose="05000000000000000000" pitchFamily="2" charset="2"/>
              <a:buChar char="v"/>
            </a:pPr>
            <a:r>
              <a:rPr lang="en-US" sz="1600" b="1" dirty="0"/>
              <a:t>Workshop 1 Introduction </a:t>
            </a:r>
            <a:r>
              <a:rPr lang="en-US" sz="1600" dirty="0"/>
              <a:t>(</a:t>
            </a:r>
            <a:r>
              <a:rPr lang="en-US" sz="1600" i="1" dirty="0"/>
              <a:t>Page 12)</a:t>
            </a:r>
          </a:p>
          <a:p>
            <a:r>
              <a:rPr lang="en-US" sz="1600" i="1" dirty="0"/>
              <a:t>Why Immersive Technologies Matter for Your Business</a:t>
            </a:r>
          </a:p>
          <a:p>
            <a:endParaRPr lang="en-US" sz="1600" i="1" dirty="0"/>
          </a:p>
          <a:p>
            <a:r>
              <a:rPr lang="en-US" sz="1800" b="1" dirty="0">
                <a:solidFill>
                  <a:srgbClr val="C77362"/>
                </a:solidFill>
              </a:rPr>
              <a:t>Workshop Discussion Section </a:t>
            </a:r>
            <a:r>
              <a:rPr lang="en-US" sz="1600" i="1" dirty="0"/>
              <a:t>(Page 24)</a:t>
            </a:r>
          </a:p>
          <a:p>
            <a:r>
              <a:rPr lang="en-US" sz="1600" i="1" dirty="0"/>
              <a:t>Exploring Digital &amp; Immersive Opportunities</a:t>
            </a:r>
          </a:p>
          <a:p>
            <a:endParaRPr lang="en-US" sz="1600" i="1" dirty="0"/>
          </a:p>
          <a:p>
            <a:pPr marL="360000" indent="-360000">
              <a:buFont typeface="+mj-lt"/>
              <a:buAutoNum type="arabicPeriod"/>
            </a:pPr>
            <a:r>
              <a:rPr lang="en-US" sz="1600" dirty="0">
                <a:solidFill>
                  <a:schemeClr val="tx1">
                    <a:lumMod val="85000"/>
                    <a:lumOff val="15000"/>
                  </a:schemeClr>
                </a:solidFill>
              </a:rPr>
              <a:t>Existing Film &amp;/or Literature Connections </a:t>
            </a:r>
            <a:r>
              <a:rPr lang="en-US" sz="1600" i="1" dirty="0"/>
              <a:t>(Page 27)</a:t>
            </a:r>
          </a:p>
          <a:p>
            <a:pPr marL="360000" indent="-360000">
              <a:buFont typeface="+mj-lt"/>
              <a:buAutoNum type="arabicPeriod"/>
            </a:pPr>
            <a:endParaRPr lang="en-US" sz="1600" dirty="0">
              <a:solidFill>
                <a:schemeClr val="tx1">
                  <a:lumMod val="85000"/>
                  <a:lumOff val="15000"/>
                </a:schemeClr>
              </a:solidFill>
            </a:endParaRPr>
          </a:p>
          <a:p>
            <a:pPr marL="360000" indent="-360000">
              <a:buFont typeface="+mj-lt"/>
              <a:buAutoNum type="arabicPeriod"/>
            </a:pPr>
            <a:r>
              <a:rPr lang="en-US" sz="1600" dirty="0">
                <a:solidFill>
                  <a:schemeClr val="tx1">
                    <a:lumMod val="85000"/>
                    <a:lumOff val="15000"/>
                  </a:schemeClr>
                </a:solidFill>
              </a:rPr>
              <a:t>Existing Visitor Interest in Film and Literature </a:t>
            </a:r>
            <a:r>
              <a:rPr lang="en-US" sz="1600" i="1" dirty="0"/>
              <a:t>(Page 30)</a:t>
            </a:r>
          </a:p>
          <a:p>
            <a:pPr marL="360000" indent="-360000">
              <a:buFont typeface="+mj-lt"/>
              <a:buAutoNum type="arabicPeriod"/>
            </a:pPr>
            <a:endParaRPr lang="en-US" sz="1600" dirty="0">
              <a:solidFill>
                <a:schemeClr val="tx1">
                  <a:lumMod val="85000"/>
                  <a:lumOff val="15000"/>
                </a:schemeClr>
              </a:solidFill>
            </a:endParaRPr>
          </a:p>
          <a:p>
            <a:pPr marL="360000" indent="-360000">
              <a:buFont typeface="+mj-lt"/>
              <a:buAutoNum type="arabicPeriod"/>
            </a:pPr>
            <a:r>
              <a:rPr lang="en-US" sz="1600" dirty="0">
                <a:solidFill>
                  <a:schemeClr val="tx1">
                    <a:lumMod val="85000"/>
                    <a:lumOff val="15000"/>
                  </a:schemeClr>
                </a:solidFill>
              </a:rPr>
              <a:t>Identifying the Need for Film &amp; Literature Storytelling </a:t>
            </a:r>
            <a:r>
              <a:rPr lang="en-US" sz="1600" i="1" dirty="0"/>
              <a:t>(Page 33)</a:t>
            </a:r>
          </a:p>
          <a:p>
            <a:pPr marL="360000" indent="-360000">
              <a:buFont typeface="+mj-lt"/>
              <a:buAutoNum type="arabicPeriod"/>
            </a:pPr>
            <a:endParaRPr lang="en-US" sz="1600" dirty="0">
              <a:solidFill>
                <a:schemeClr val="tx1">
                  <a:lumMod val="85000"/>
                  <a:lumOff val="15000"/>
                </a:schemeClr>
              </a:solidFill>
            </a:endParaRPr>
          </a:p>
          <a:p>
            <a:pPr marL="360000" indent="-360000">
              <a:buFont typeface="+mj-lt"/>
              <a:buAutoNum type="arabicPeriod"/>
            </a:pPr>
            <a:r>
              <a:rPr lang="en-US" sz="1600" dirty="0">
                <a:solidFill>
                  <a:schemeClr val="tx1">
                    <a:lumMod val="85000"/>
                    <a:lumOff val="15000"/>
                  </a:schemeClr>
                </a:solidFill>
              </a:rPr>
              <a:t>Identifying where your Film &amp; Literature Visitor Experience may Fall Short </a:t>
            </a:r>
            <a:r>
              <a:rPr lang="en-US" sz="1600" i="1" dirty="0"/>
              <a:t>(Page 36)</a:t>
            </a:r>
          </a:p>
          <a:p>
            <a:pPr marL="360000" indent="-360000">
              <a:buFont typeface="+mj-lt"/>
              <a:buAutoNum type="arabicPeriod"/>
            </a:pPr>
            <a:endParaRPr lang="en-US" sz="1600" dirty="0">
              <a:solidFill>
                <a:schemeClr val="tx1">
                  <a:lumMod val="85000"/>
                  <a:lumOff val="15000"/>
                </a:schemeClr>
              </a:solidFill>
            </a:endParaRPr>
          </a:p>
          <a:p>
            <a:pPr marL="342900" indent="-342900">
              <a:buFont typeface="+mj-lt"/>
              <a:buAutoNum type="arabicPeriod" startAt="5"/>
            </a:pPr>
            <a:r>
              <a:rPr lang="en-US" sz="1600" dirty="0">
                <a:solidFill>
                  <a:schemeClr val="tx1">
                    <a:lumMod val="85000"/>
                    <a:lumOff val="15000"/>
                  </a:schemeClr>
                </a:solidFill>
              </a:rPr>
              <a:t>Identifying the “How” – Approaches and Technologies </a:t>
            </a:r>
            <a:r>
              <a:rPr lang="en-US" sz="1600" i="1" dirty="0"/>
              <a:t>(Page 36)</a:t>
            </a:r>
          </a:p>
          <a:p>
            <a:pPr marL="342900" indent="-342900">
              <a:buFont typeface="+mj-lt"/>
              <a:buAutoNum type="arabicPeriod" startAt="5"/>
            </a:pPr>
            <a:endParaRPr lang="en-US" sz="1600" i="1" dirty="0"/>
          </a:p>
          <a:p>
            <a:pPr marL="342900" indent="-342900">
              <a:buFont typeface="+mj-lt"/>
              <a:buAutoNum type="arabicPeriod" startAt="6"/>
            </a:pPr>
            <a:r>
              <a:rPr lang="en-US" sz="1600" dirty="0">
                <a:solidFill>
                  <a:schemeClr val="tx1">
                    <a:lumMod val="85000"/>
                    <a:lumOff val="15000"/>
                  </a:schemeClr>
                </a:solidFill>
              </a:rPr>
              <a:t>Identifying Business Challenges to Developing Immersive Film &amp; Literature Experiences </a:t>
            </a:r>
            <a:r>
              <a:rPr lang="en-US" sz="1600" i="1" dirty="0"/>
              <a:t>(Page 42)</a:t>
            </a:r>
          </a:p>
          <a:p>
            <a:pPr marL="342900" indent="-342900">
              <a:buFont typeface="+mj-lt"/>
              <a:buAutoNum type="arabicPeriod" startAt="6"/>
            </a:pPr>
            <a:endParaRPr lang="en-US" sz="1600" dirty="0">
              <a:solidFill>
                <a:schemeClr val="tx1">
                  <a:lumMod val="85000"/>
                  <a:lumOff val="15000"/>
                </a:schemeClr>
              </a:solidFill>
            </a:endParaRPr>
          </a:p>
          <a:p>
            <a:pPr marL="342900" indent="-342900">
              <a:buFont typeface="+mj-lt"/>
              <a:buAutoNum type="arabicPeriod" startAt="5"/>
            </a:pPr>
            <a:endParaRPr lang="en-US" sz="1600" dirty="0">
              <a:solidFill>
                <a:schemeClr val="tx1">
                  <a:lumMod val="85000"/>
                  <a:lumOff val="15000"/>
                </a:schemeClr>
              </a:solidFill>
            </a:endParaRPr>
          </a:p>
          <a:p>
            <a:pPr marL="342900" indent="-342900">
              <a:buFont typeface="+mj-lt"/>
              <a:buAutoNum type="arabicPeriod" startAt="5"/>
            </a:pPr>
            <a:endParaRPr lang="en-US" sz="1600" dirty="0">
              <a:solidFill>
                <a:schemeClr val="tx1">
                  <a:lumMod val="85000"/>
                  <a:lumOff val="15000"/>
                </a:schemeClr>
              </a:solidFill>
            </a:endParaRPr>
          </a:p>
          <a:p>
            <a:pPr>
              <a:spcAft>
                <a:spcPts val="1200"/>
              </a:spcAft>
            </a:pPr>
            <a:endParaRPr lang="en-US" sz="1600" dirty="0">
              <a:solidFill>
                <a:schemeClr val="tx1">
                  <a:lumMod val="85000"/>
                  <a:lumOff val="15000"/>
                </a:schemeClr>
              </a:solidFill>
            </a:endParaRPr>
          </a:p>
          <a:p>
            <a:pPr>
              <a:spcAft>
                <a:spcPts val="1200"/>
              </a:spcAft>
            </a:pPr>
            <a:endParaRPr lang="en-US" sz="1600" dirty="0">
              <a:solidFill>
                <a:schemeClr val="tx1">
                  <a:lumMod val="85000"/>
                  <a:lumOff val="15000"/>
                </a:schemeClr>
              </a:solidFill>
            </a:endParaRPr>
          </a:p>
          <a:p>
            <a:pPr>
              <a:spcAft>
                <a:spcPts val="1200"/>
              </a:spcAft>
            </a:pPr>
            <a:endParaRPr lang="en-US" sz="1600" dirty="0">
              <a:solidFill>
                <a:schemeClr val="tx1">
                  <a:lumMod val="85000"/>
                  <a:lumOff val="15000"/>
                </a:schemeClr>
              </a:solidFill>
            </a:endParaRPr>
          </a:p>
          <a:p>
            <a:pPr>
              <a:spcAft>
                <a:spcPts val="1200"/>
              </a:spcAft>
            </a:pPr>
            <a:endParaRPr lang="en-US" sz="1600" i="1" dirty="0"/>
          </a:p>
          <a:p>
            <a:pPr marL="342900" indent="-342900">
              <a:spcAft>
                <a:spcPts val="1200"/>
              </a:spcAft>
              <a:buFont typeface="Wingdings" panose="05000000000000000000" pitchFamily="2" charset="2"/>
              <a:buChar char="v"/>
            </a:pPr>
            <a:endParaRPr lang="en-US" sz="1600" i="1" dirty="0"/>
          </a:p>
          <a:p>
            <a:pPr marL="342900" indent="-342900">
              <a:spcAft>
                <a:spcPts val="1200"/>
              </a:spcAft>
              <a:buFont typeface="Wingdings" panose="05000000000000000000" pitchFamily="2" charset="2"/>
              <a:buChar char="v"/>
            </a:pPr>
            <a:endParaRPr lang="en-US" sz="1600" dirty="0"/>
          </a:p>
          <a:p>
            <a:pPr marL="360000" indent="-360000">
              <a:spcAft>
                <a:spcPts val="1200"/>
              </a:spcAft>
              <a:buFont typeface="Wingdings" panose="05000000000000000000" pitchFamily="2" charset="2"/>
              <a:buChar char="v"/>
            </a:pPr>
            <a:endParaRPr lang="en-US" sz="1600" dirty="0">
              <a:solidFill>
                <a:schemeClr val="tx1">
                  <a:lumMod val="85000"/>
                  <a:lumOff val="15000"/>
                </a:schemeClr>
              </a:solidFill>
            </a:endParaRPr>
          </a:p>
          <a:p>
            <a:pPr marL="342900" indent="-342900">
              <a:spcAft>
                <a:spcPts val="1200"/>
              </a:spcAft>
              <a:buFont typeface="Wingdings" panose="05000000000000000000" pitchFamily="2" charset="2"/>
              <a:buChar char="v"/>
            </a:pPr>
            <a:endParaRPr lang="en-US" sz="1600" dirty="0">
              <a:solidFill>
                <a:schemeClr val="tx1">
                  <a:lumMod val="85000"/>
                  <a:lumOff val="15000"/>
                </a:schemeClr>
              </a:solidFill>
            </a:endParaRPr>
          </a:p>
          <a:p>
            <a:pPr marL="285750" indent="-285750">
              <a:spcAft>
                <a:spcPts val="1200"/>
              </a:spcAft>
              <a:buFont typeface="Wingdings" panose="05000000000000000000" pitchFamily="2" charset="2"/>
              <a:buChar char="v"/>
            </a:pPr>
            <a:endParaRPr lang="en-US" sz="1600" i="1" dirty="0">
              <a:solidFill>
                <a:schemeClr val="tx1">
                  <a:lumMod val="85000"/>
                  <a:lumOff val="15000"/>
                </a:schemeClr>
              </a:solidFill>
            </a:endParaRPr>
          </a:p>
          <a:p>
            <a:pPr marL="285750" indent="-285750">
              <a:spcAft>
                <a:spcPts val="1200"/>
              </a:spcAft>
              <a:buFont typeface="Wingdings" panose="05000000000000000000" pitchFamily="2" charset="2"/>
              <a:buChar char="v"/>
            </a:pPr>
            <a:endParaRPr lang="en-US" sz="1600" i="1" dirty="0">
              <a:solidFill>
                <a:schemeClr val="tx1">
                  <a:lumMod val="85000"/>
                  <a:lumOff val="15000"/>
                </a:schemeClr>
              </a:solidFill>
            </a:endParaRPr>
          </a:p>
          <a:p>
            <a:pPr marL="285750" indent="-285750">
              <a:spcAft>
                <a:spcPts val="1200"/>
              </a:spcAft>
              <a:buFont typeface="Wingdings" panose="05000000000000000000" pitchFamily="2" charset="2"/>
              <a:buChar char="v"/>
            </a:pPr>
            <a:endParaRPr lang="en-US" sz="1600" i="1" dirty="0">
              <a:solidFill>
                <a:schemeClr val="tx1">
                  <a:lumMod val="85000"/>
                  <a:lumOff val="15000"/>
                </a:schemeClr>
              </a:solidFill>
            </a:endParaRPr>
          </a:p>
          <a:p>
            <a:pPr marL="285750" indent="-285750">
              <a:spcAft>
                <a:spcPts val="1200"/>
              </a:spcAft>
              <a:buFont typeface="Wingdings" panose="05000000000000000000" pitchFamily="2" charset="2"/>
              <a:buChar char="v"/>
            </a:pPr>
            <a:endParaRPr lang="en-US" sz="1600" i="1" dirty="0">
              <a:solidFill>
                <a:schemeClr val="tx1">
                  <a:lumMod val="85000"/>
                  <a:lumOff val="15000"/>
                </a:schemeClr>
              </a:solidFill>
            </a:endParaRPr>
          </a:p>
          <a:p>
            <a:pPr marL="342900" indent="-342900">
              <a:spcAft>
                <a:spcPts val="1200"/>
              </a:spcAft>
              <a:buFont typeface="Wingdings" panose="05000000000000000000" pitchFamily="2" charset="2"/>
              <a:buChar char="v"/>
            </a:pPr>
            <a:r>
              <a:rPr lang="en-US" sz="1600" dirty="0">
                <a:solidFill>
                  <a:schemeClr val="tx1">
                    <a:lumMod val="85000"/>
                    <a:lumOff val="15000"/>
                  </a:schemeClr>
                </a:solidFill>
              </a:rPr>
              <a:t> </a:t>
            </a:r>
          </a:p>
          <a:p>
            <a:pPr marL="342900" indent="-342900">
              <a:spcAft>
                <a:spcPts val="1200"/>
              </a:spcAft>
              <a:buFont typeface="Wingdings" panose="05000000000000000000" pitchFamily="2" charset="2"/>
              <a:buChar char="v"/>
            </a:pPr>
            <a:endParaRPr lang="en-IE" sz="1600" dirty="0"/>
          </a:p>
        </p:txBody>
      </p:sp>
      <p:sp>
        <p:nvSpPr>
          <p:cNvPr id="17" name="Slide Number Placeholder 16">
            <a:extLst>
              <a:ext uri="{FF2B5EF4-FFF2-40B4-BE49-F238E27FC236}">
                <a16:creationId xmlns:a16="http://schemas.microsoft.com/office/drawing/2014/main" id="{B702E5E8-A4A1-BB01-05E5-C65442412105}"/>
              </a:ext>
            </a:extLst>
          </p:cNvPr>
          <p:cNvSpPr>
            <a:spLocks noGrp="1"/>
          </p:cNvSpPr>
          <p:nvPr>
            <p:ph type="sldNum" sz="quarter" idx="4"/>
          </p:nvPr>
        </p:nvSpPr>
        <p:spPr/>
        <p:txBody>
          <a:bodyPr/>
          <a:lstStyle/>
          <a:p>
            <a:fld id="{48F63A3B-78C7-47BE-AE5E-E10140E04643}" type="slidenum">
              <a:rPr lang="en-US" smtClean="0"/>
              <a:pPr/>
              <a:t>4</a:t>
            </a:fld>
            <a:endParaRPr lang="en-US" dirty="0"/>
          </a:p>
        </p:txBody>
      </p:sp>
      <p:pic>
        <p:nvPicPr>
          <p:cNvPr id="63" name="Graphic 62">
            <a:extLst>
              <a:ext uri="{FF2B5EF4-FFF2-40B4-BE49-F238E27FC236}">
                <a16:creationId xmlns:a16="http://schemas.microsoft.com/office/drawing/2014/main" id="{7E24251A-997D-FE63-5249-9D1216A281F0}"/>
              </a:ext>
            </a:extLst>
          </p:cNvPr>
          <p:cNvPicPr>
            <a:picLocks noChangeAspect="1"/>
          </p:cNvPicPr>
          <p:nvPr/>
        </p:nvPicPr>
        <p:blipFill>
          <a:blip>
            <a:extLst>
              <a:ext uri="{96DAC541-7B7A-43D3-8B79-37D633B846F1}">
                <asvg:svgBlip xmlns:asvg="http://schemas.microsoft.com/office/drawing/2016/SVG/main" r:embed="rId3"/>
              </a:ext>
            </a:extLst>
          </a:blip>
          <a:srcRect r="76371" b="33826"/>
          <a:stretch/>
        </p:blipFill>
        <p:spPr>
          <a:xfrm rot="10800000">
            <a:off x="0" y="-247391"/>
            <a:ext cx="2687636" cy="3062168"/>
          </a:xfrm>
          <a:prstGeom prst="rect">
            <a:avLst/>
          </a:prstGeom>
        </p:spPr>
      </p:pic>
      <p:sp>
        <p:nvSpPr>
          <p:cNvPr id="20" name="Text Placeholder 19">
            <a:extLst>
              <a:ext uri="{FF2B5EF4-FFF2-40B4-BE49-F238E27FC236}">
                <a16:creationId xmlns:a16="http://schemas.microsoft.com/office/drawing/2014/main" id="{1D2A8047-3027-A307-3134-D3F99A6C30EB}"/>
              </a:ext>
            </a:extLst>
          </p:cNvPr>
          <p:cNvSpPr>
            <a:spLocks noGrp="1"/>
          </p:cNvSpPr>
          <p:nvPr>
            <p:ph type="body" sz="quarter" idx="61"/>
          </p:nvPr>
        </p:nvSpPr>
        <p:spPr>
          <a:xfrm>
            <a:off x="343255" y="1222822"/>
            <a:ext cx="6613733" cy="671785"/>
          </a:xfrm>
          <a:solidFill>
            <a:srgbClr val="469395"/>
          </a:solidFill>
        </p:spPr>
        <p:txBody>
          <a:bodyPr/>
          <a:lstStyle/>
          <a:p>
            <a:r>
              <a:rPr lang="en-IE" sz="3200" dirty="0"/>
              <a:t>Contents</a:t>
            </a:r>
          </a:p>
        </p:txBody>
      </p:sp>
    </p:spTree>
    <p:extLst>
      <p:ext uri="{BB962C8B-B14F-4D97-AF65-F5344CB8AC3E}">
        <p14:creationId xmlns:p14="http://schemas.microsoft.com/office/powerpoint/2010/main" val="661304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E0E70FD1-099D-FC65-1058-429A3B1A489C}"/>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3987" b="3987"/>
          <a:stretch>
            <a:fillRect/>
          </a:stretch>
        </p:blipFill>
        <p:spPr/>
      </p:pic>
      <p:sp>
        <p:nvSpPr>
          <p:cNvPr id="7" name="Slide Number Placeholder 5">
            <a:extLst>
              <a:ext uri="{FF2B5EF4-FFF2-40B4-BE49-F238E27FC236}">
                <a16:creationId xmlns:a16="http://schemas.microsoft.com/office/drawing/2014/main" id="{10C50B47-CF07-AED7-83EC-EE647465D61B}"/>
              </a:ext>
            </a:extLst>
          </p:cNvPr>
          <p:cNvSpPr>
            <a:spLocks noGrp="1"/>
          </p:cNvSpPr>
          <p:nvPr>
            <p:ph type="sldNum" sz="quarter" idx="4"/>
          </p:nvPr>
        </p:nvSpPr>
        <p:spPr>
          <a:xfrm>
            <a:off x="5484063" y="10157720"/>
            <a:ext cx="1700927" cy="569240"/>
          </a:xfrm>
          <a:prstGeom prst="rect">
            <a:avLst/>
          </a:prstGeom>
        </p:spPr>
        <p:txBody>
          <a:bodyPr vert="horz" lIns="91440" tIns="45720" rIns="91440" bIns="45720" rtlCol="0" anchor="ctr"/>
          <a:lstStyle>
            <a:lvl1pPr algn="r">
              <a:defRPr sz="800">
                <a:solidFill>
                  <a:schemeClr val="tx1"/>
                </a:solidFill>
              </a:defRPr>
            </a:lvl1pPr>
          </a:lstStyle>
          <a:p>
            <a:fld id="{48F63A3B-78C7-47BE-AE5E-E10140E04643}" type="slidenum">
              <a:rPr lang="en-US" smtClean="0"/>
              <a:pPr/>
              <a:t>5</a:t>
            </a:fld>
            <a:endParaRPr lang="en-US" dirty="0"/>
          </a:p>
        </p:txBody>
      </p:sp>
      <p:sp>
        <p:nvSpPr>
          <p:cNvPr id="3" name="Text Placeholder 2">
            <a:extLst>
              <a:ext uri="{FF2B5EF4-FFF2-40B4-BE49-F238E27FC236}">
                <a16:creationId xmlns:a16="http://schemas.microsoft.com/office/drawing/2014/main" id="{8F9BD788-18F8-7BC1-53A8-0F34183B6535}"/>
              </a:ext>
            </a:extLst>
          </p:cNvPr>
          <p:cNvSpPr>
            <a:spLocks noGrp="1"/>
          </p:cNvSpPr>
          <p:nvPr>
            <p:ph type="body" sz="quarter" idx="61"/>
          </p:nvPr>
        </p:nvSpPr>
        <p:spPr>
          <a:xfrm>
            <a:off x="3433305" y="2659119"/>
            <a:ext cx="3337609" cy="671785"/>
          </a:xfrm>
          <a:prstGeom prst="rect">
            <a:avLst/>
          </a:prstGeom>
        </p:spPr>
        <p:txBody>
          <a:bodyPr/>
          <a:lstStyle/>
          <a:p>
            <a:pPr algn="r"/>
            <a:r>
              <a:rPr lang="en-US" b="0" dirty="0"/>
              <a:t>Introduction </a:t>
            </a:r>
          </a:p>
        </p:txBody>
      </p:sp>
      <p:pic>
        <p:nvPicPr>
          <p:cNvPr id="22" name="Graphic 21">
            <a:extLst>
              <a:ext uri="{FF2B5EF4-FFF2-40B4-BE49-F238E27FC236}">
                <a16:creationId xmlns:a16="http://schemas.microsoft.com/office/drawing/2014/main" id="{D1C1C3F9-C585-3B7D-2DBA-A587688386D1}"/>
              </a:ext>
            </a:extLst>
          </p:cNvPr>
          <p:cNvPicPr>
            <a:picLocks noChangeAspect="1"/>
          </p:cNvPicPr>
          <p:nvPr/>
        </p:nvPicPr>
        <p:blipFill>
          <a:blip>
            <a:extLst>
              <a:ext uri="{96DAC541-7B7A-43D3-8B79-37D633B846F1}">
                <asvg:svgBlip xmlns:asvg="http://schemas.microsoft.com/office/drawing/2016/SVG/main" r:embed="rId3"/>
              </a:ext>
            </a:extLst>
          </a:blip>
          <a:srcRect l="40824" t="30945" r="35547" b="2882"/>
          <a:stretch/>
        </p:blipFill>
        <p:spPr>
          <a:xfrm>
            <a:off x="0" y="7439145"/>
            <a:ext cx="2687636" cy="3062168"/>
          </a:xfrm>
          <a:prstGeom prst="rect">
            <a:avLst/>
          </a:prstGeom>
        </p:spPr>
      </p:pic>
      <p:sp>
        <p:nvSpPr>
          <p:cNvPr id="23" name="Text Placeholder 6">
            <a:extLst>
              <a:ext uri="{FF2B5EF4-FFF2-40B4-BE49-F238E27FC236}">
                <a16:creationId xmlns:a16="http://schemas.microsoft.com/office/drawing/2014/main" id="{3EAC85A9-F3DB-B2B6-D51E-9F33B31B54AE}"/>
              </a:ext>
            </a:extLst>
          </p:cNvPr>
          <p:cNvSpPr txBox="1">
            <a:spLocks/>
          </p:cNvSpPr>
          <p:nvPr/>
        </p:nvSpPr>
        <p:spPr>
          <a:xfrm rot="16200000">
            <a:off x="4854005" y="8150589"/>
            <a:ext cx="2684715" cy="180611"/>
          </a:xfrm>
          <a:prstGeom prst="rect">
            <a:avLst/>
          </a:prstGeom>
          <a:noFill/>
        </p:spPr>
        <p:txBody>
          <a:bodyPr anchor="ctr">
            <a:noAutofit/>
          </a:bodyPr>
          <a:lstStyle>
            <a:lvl1pPr marL="361950" indent="-20638" algn="l"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9525" indent="0">
              <a:lnSpc>
                <a:spcPct val="100000"/>
              </a:lnSpc>
            </a:pPr>
            <a:r>
              <a:rPr lang="en-US" sz="1000" dirty="0">
                <a:solidFill>
                  <a:srgbClr val="75504C"/>
                </a:solidFill>
              </a:rPr>
              <a:t>Photo Credit: </a:t>
            </a:r>
            <a:r>
              <a:rPr lang="en-US" sz="1000" b="0" dirty="0">
                <a:solidFill>
                  <a:srgbClr val="75504C"/>
                </a:solidFill>
              </a:rPr>
              <a:t>Image title</a:t>
            </a:r>
          </a:p>
        </p:txBody>
      </p:sp>
      <p:sp>
        <p:nvSpPr>
          <p:cNvPr id="9" name="Text Placeholder 2">
            <a:extLst>
              <a:ext uri="{FF2B5EF4-FFF2-40B4-BE49-F238E27FC236}">
                <a16:creationId xmlns:a16="http://schemas.microsoft.com/office/drawing/2014/main" id="{C83F1DDB-BC0B-9B3A-5890-C3FA763096DB}"/>
              </a:ext>
            </a:extLst>
          </p:cNvPr>
          <p:cNvSpPr txBox="1">
            <a:spLocks/>
          </p:cNvSpPr>
          <p:nvPr/>
        </p:nvSpPr>
        <p:spPr>
          <a:xfrm>
            <a:off x="1949117" y="3611608"/>
            <a:ext cx="4821798" cy="671785"/>
          </a:xfrm>
          <a:prstGeom prst="rect">
            <a:avLst/>
          </a:prstGeom>
          <a:solidFill>
            <a:srgbClr val="C77362"/>
          </a:solidFill>
        </p:spPr>
        <p:txBody>
          <a:bodyPr anchor="ctr">
            <a:noAutofit/>
          </a:bodyPr>
          <a:lstStyle>
            <a:lvl1pPr marL="20638" indent="-20638" algn="ctr"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r"/>
            <a:r>
              <a:rPr lang="en-US" b="0" dirty="0"/>
              <a:t>To Our Practical Guide</a:t>
            </a:r>
          </a:p>
        </p:txBody>
      </p:sp>
      <p:sp>
        <p:nvSpPr>
          <p:cNvPr id="10" name="Text Placeholder 2">
            <a:extLst>
              <a:ext uri="{FF2B5EF4-FFF2-40B4-BE49-F238E27FC236}">
                <a16:creationId xmlns:a16="http://schemas.microsoft.com/office/drawing/2014/main" id="{43DC6F54-AACF-1DE1-1717-7602CCF66808}"/>
              </a:ext>
            </a:extLst>
          </p:cNvPr>
          <p:cNvSpPr txBox="1">
            <a:spLocks/>
          </p:cNvSpPr>
          <p:nvPr/>
        </p:nvSpPr>
        <p:spPr>
          <a:xfrm>
            <a:off x="830179" y="4492454"/>
            <a:ext cx="5940735" cy="1453594"/>
          </a:xfrm>
          <a:prstGeom prst="rect">
            <a:avLst/>
          </a:prstGeom>
          <a:solidFill>
            <a:srgbClr val="C77362"/>
          </a:solidFill>
        </p:spPr>
        <p:txBody>
          <a:bodyPr anchor="ctr">
            <a:noAutofit/>
          </a:bodyPr>
          <a:lstStyle>
            <a:lvl1pPr marL="20638" indent="-20638" algn="ctr"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r"/>
            <a:r>
              <a:rPr lang="en-US" b="0" dirty="0"/>
              <a:t>Immersive Film &amp; Literary Tourism Workshops and Implementation Clinics </a:t>
            </a:r>
          </a:p>
        </p:txBody>
      </p:sp>
    </p:spTree>
    <p:extLst>
      <p:ext uri="{BB962C8B-B14F-4D97-AF65-F5344CB8AC3E}">
        <p14:creationId xmlns:p14="http://schemas.microsoft.com/office/powerpoint/2010/main" val="133188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2">
            <a:extLst>
              <a:ext uri="{FF2B5EF4-FFF2-40B4-BE49-F238E27FC236}">
                <a16:creationId xmlns:a16="http://schemas.microsoft.com/office/drawing/2014/main" id="{C69E4156-891D-B60C-8225-D488C38FA25F}"/>
              </a:ext>
            </a:extLst>
          </p:cNvPr>
          <p:cNvSpPr/>
          <p:nvPr/>
        </p:nvSpPr>
        <p:spPr>
          <a:xfrm rot="10800000">
            <a:off x="114985" y="1944379"/>
            <a:ext cx="661340" cy="505213"/>
          </a:xfrm>
          <a:custGeom>
            <a:avLst/>
            <a:gdLst>
              <a:gd name="connsiteX0" fmla="*/ 1566605 w 7606226"/>
              <a:gd name="connsiteY0" fmla="*/ 892116 h 4748702"/>
              <a:gd name="connsiteX1" fmla="*/ 5989334 w 7606226"/>
              <a:gd name="connsiteY1" fmla="*/ 892116 h 4748702"/>
              <a:gd name="connsiteX2" fmla="*/ 7606227 w 7606226"/>
              <a:gd name="connsiteY2" fmla="*/ 2509008 h 4748702"/>
              <a:gd name="connsiteX3" fmla="*/ 7606227 w 7606226"/>
              <a:gd name="connsiteY3" fmla="*/ 4748703 h 4748702"/>
              <a:gd name="connsiteX4" fmla="*/ 5989334 w 7606226"/>
              <a:gd name="connsiteY4" fmla="*/ 3131733 h 4748702"/>
              <a:gd name="connsiteX5" fmla="*/ 1566605 w 7606226"/>
              <a:gd name="connsiteY5" fmla="*/ 3131733 h 4748702"/>
              <a:gd name="connsiteX6" fmla="*/ 1566605 w 7606226"/>
              <a:gd name="connsiteY6" fmla="*/ 4023693 h 4748702"/>
              <a:gd name="connsiteX7" fmla="*/ 0 w 7606226"/>
              <a:gd name="connsiteY7" fmla="*/ 2012041 h 4748702"/>
              <a:gd name="connsiteX8" fmla="*/ 1566605 w 7606226"/>
              <a:gd name="connsiteY8" fmla="*/ 0 h 4748702"/>
              <a:gd name="connsiteX9" fmla="*/ 1566605 w 7606226"/>
              <a:gd name="connsiteY9" fmla="*/ 892116 h 474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06226" h="4748702">
                <a:moveTo>
                  <a:pt x="1566605" y="892116"/>
                </a:moveTo>
                <a:lnTo>
                  <a:pt x="5989334" y="892116"/>
                </a:lnTo>
                <a:cubicBezTo>
                  <a:pt x="6882227" y="892116"/>
                  <a:pt x="7606227" y="1616037"/>
                  <a:pt x="7606227" y="2509008"/>
                </a:cubicBezTo>
                <a:lnTo>
                  <a:pt x="7606227" y="4748703"/>
                </a:lnTo>
                <a:cubicBezTo>
                  <a:pt x="7606227" y="3855888"/>
                  <a:pt x="6882227" y="3131733"/>
                  <a:pt x="5989334" y="3131733"/>
                </a:cubicBezTo>
                <a:lnTo>
                  <a:pt x="1566605" y="3131733"/>
                </a:lnTo>
                <a:lnTo>
                  <a:pt x="1566605" y="4023693"/>
                </a:lnTo>
                <a:cubicBezTo>
                  <a:pt x="1566605" y="4023693"/>
                  <a:pt x="0" y="2012041"/>
                  <a:pt x="0" y="2012041"/>
                </a:cubicBezTo>
                <a:lnTo>
                  <a:pt x="1566605" y="0"/>
                </a:lnTo>
                <a:lnTo>
                  <a:pt x="1566605" y="892116"/>
                </a:lnTo>
                <a:close/>
              </a:path>
            </a:pathLst>
          </a:custGeom>
          <a:gradFill>
            <a:gsLst>
              <a:gs pos="0">
                <a:srgbClr val="BF8146"/>
              </a:gs>
              <a:gs pos="74000">
                <a:srgbClr val="75504C"/>
              </a:gs>
              <a:gs pos="30000">
                <a:srgbClr val="C77362"/>
              </a:gs>
              <a:gs pos="100000">
                <a:srgbClr val="75504C"/>
              </a:gs>
            </a:gsLst>
            <a:lin ang="5400000" scaled="1"/>
          </a:gradFill>
          <a:ln w="93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4" name="Text Placeholder 3">
            <a:extLst>
              <a:ext uri="{FF2B5EF4-FFF2-40B4-BE49-F238E27FC236}">
                <a16:creationId xmlns:a16="http://schemas.microsoft.com/office/drawing/2014/main" id="{FA04C44D-3883-2444-B47A-979EA237B5EE}"/>
              </a:ext>
            </a:extLst>
          </p:cNvPr>
          <p:cNvSpPr>
            <a:spLocks noGrp="1"/>
          </p:cNvSpPr>
          <p:nvPr>
            <p:ph type="body" sz="quarter" idx="61"/>
          </p:nvPr>
        </p:nvSpPr>
        <p:spPr>
          <a:xfrm>
            <a:off x="-1" y="235106"/>
            <a:ext cx="6954253" cy="1413220"/>
          </a:xfrm>
          <a:prstGeom prst="rect">
            <a:avLst/>
          </a:prstGeom>
          <a:solidFill>
            <a:srgbClr val="53705E"/>
          </a:solidFill>
        </p:spPr>
        <p:txBody>
          <a:bodyPr/>
          <a:lstStyle/>
          <a:p>
            <a:r>
              <a:rPr lang="en-US" b="0" dirty="0"/>
              <a:t>Immersive Film &amp; Literary Tourism Workshops and Implementation Clinics</a:t>
            </a:r>
          </a:p>
        </p:txBody>
      </p:sp>
      <p:sp>
        <p:nvSpPr>
          <p:cNvPr id="5" name="Text Placeholder 4">
            <a:extLst>
              <a:ext uri="{FF2B5EF4-FFF2-40B4-BE49-F238E27FC236}">
                <a16:creationId xmlns:a16="http://schemas.microsoft.com/office/drawing/2014/main" id="{01B9A4F5-3836-DCD3-877B-303993F9DFFD}"/>
              </a:ext>
            </a:extLst>
          </p:cNvPr>
          <p:cNvSpPr>
            <a:spLocks noGrp="1"/>
          </p:cNvSpPr>
          <p:nvPr>
            <p:ph type="body" sz="quarter" idx="64"/>
          </p:nvPr>
        </p:nvSpPr>
        <p:spPr>
          <a:xfrm>
            <a:off x="741471" y="1966941"/>
            <a:ext cx="6076734" cy="7187048"/>
          </a:xfrm>
          <a:prstGeom prst="rect">
            <a:avLst/>
          </a:prstGeom>
        </p:spPr>
        <p:txBody>
          <a:bodyPr numCol="1"/>
          <a:lstStyle/>
          <a:p>
            <a:pPr>
              <a:buClr>
                <a:srgbClr val="C77362"/>
              </a:buClr>
            </a:pPr>
            <a:r>
              <a:rPr lang="en-US" sz="1800" b="1" dirty="0">
                <a:solidFill>
                  <a:srgbClr val="53705E"/>
                </a:solidFill>
              </a:rPr>
              <a:t>Welcome to UPLIFT’s Immersive Film &amp; Literary Tourism Workshops and Implementation Clinics! </a:t>
            </a:r>
          </a:p>
          <a:p>
            <a:endParaRPr lang="en-US" sz="1400" dirty="0">
              <a:solidFill>
                <a:schemeClr val="tx1">
                  <a:lumMod val="75000"/>
                  <a:lumOff val="25000"/>
                </a:schemeClr>
              </a:solidFill>
            </a:endParaRPr>
          </a:p>
          <a:p>
            <a:r>
              <a:rPr lang="en-US" sz="1400" dirty="0">
                <a:solidFill>
                  <a:schemeClr val="tx1">
                    <a:lumMod val="75000"/>
                    <a:lumOff val="25000"/>
                  </a:schemeClr>
                </a:solidFill>
              </a:rPr>
              <a:t>This guide introduces four practical workshops and implementation clinics designed to help tourism businesses explore immersive storytelling and visitor experiences inspired by film and literature.</a:t>
            </a:r>
          </a:p>
          <a:p>
            <a:endParaRPr lang="en-US" sz="1400" dirty="0">
              <a:solidFill>
                <a:schemeClr val="tx1">
                  <a:lumMod val="75000"/>
                  <a:lumOff val="25000"/>
                </a:schemeClr>
              </a:solidFill>
            </a:endParaRPr>
          </a:p>
          <a:p>
            <a:r>
              <a:rPr lang="en-US" sz="1400" dirty="0">
                <a:solidFill>
                  <a:schemeClr val="tx1">
                    <a:lumMod val="75000"/>
                    <a:lumOff val="25000"/>
                  </a:schemeClr>
                </a:solidFill>
              </a:rPr>
              <a:t>With the help of experts, we will walk you through a series of stand-alone “clinics” – each focusing on a core theme – that together form a roadmap for bringing books and movies to life in your tourism offerings. </a:t>
            </a:r>
          </a:p>
          <a:p>
            <a:endParaRPr lang="en-US" sz="1400" dirty="0">
              <a:solidFill>
                <a:schemeClr val="tx1">
                  <a:lumMod val="75000"/>
                  <a:lumOff val="25000"/>
                </a:schemeClr>
              </a:solidFill>
            </a:endParaRPr>
          </a:p>
          <a:p>
            <a:r>
              <a:rPr lang="en-US" sz="1400" dirty="0">
                <a:solidFill>
                  <a:schemeClr val="tx1">
                    <a:lumMod val="75000"/>
                    <a:lumOff val="25000"/>
                  </a:schemeClr>
                </a:solidFill>
              </a:rPr>
              <a:t>If you are new and a bit nervous about using digital tools, or just exploring ideas to engage visitors, this guide will meet you where you are and provide practical, affordable approaches to implementing immersive experiences in your film and/or literature experience. </a:t>
            </a:r>
          </a:p>
          <a:p>
            <a:endParaRPr lang="en-US" sz="1400" dirty="0">
              <a:solidFill>
                <a:schemeClr val="tx1">
                  <a:lumMod val="75000"/>
                  <a:lumOff val="25000"/>
                </a:schemeClr>
              </a:solidFill>
            </a:endParaRPr>
          </a:p>
          <a:p>
            <a:r>
              <a:rPr lang="en-US" sz="1400" dirty="0">
                <a:solidFill>
                  <a:schemeClr val="tx1">
                    <a:lumMod val="75000"/>
                    <a:lumOff val="25000"/>
                  </a:schemeClr>
                </a:solidFill>
              </a:rPr>
              <a:t>By the end, you should feel more confident and equipped with clear next steps to start implementing immersive experiences.</a:t>
            </a: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r>
              <a:rPr lang="en-US" sz="1400" dirty="0">
                <a:solidFill>
                  <a:schemeClr val="tx1">
                    <a:lumMod val="75000"/>
                    <a:lumOff val="25000"/>
                  </a:schemeClr>
                </a:solidFill>
              </a:rPr>
              <a:t>Fans often travel to see the real-world locations of their </a:t>
            </a:r>
            <a:r>
              <a:rPr lang="en-US" sz="1400" dirty="0" err="1">
                <a:solidFill>
                  <a:schemeClr val="tx1">
                    <a:lumMod val="75000"/>
                    <a:lumOff val="25000"/>
                  </a:schemeClr>
                </a:solidFill>
              </a:rPr>
              <a:t>favourite</a:t>
            </a:r>
            <a:r>
              <a:rPr lang="en-US" sz="1400" dirty="0">
                <a:solidFill>
                  <a:schemeClr val="tx1">
                    <a:lumMod val="75000"/>
                    <a:lumOff val="25000"/>
                  </a:schemeClr>
                </a:solidFill>
              </a:rPr>
              <a:t> stories – from the Glenfinnan Viaduct in Scotland (the “Harry Potter bridge”) to New Zealand’s rolling hills of Middle-earth. </a:t>
            </a:r>
          </a:p>
          <a:p>
            <a:endParaRPr lang="en-US" sz="1400" dirty="0">
              <a:solidFill>
                <a:schemeClr val="tx1">
                  <a:lumMod val="75000"/>
                  <a:lumOff val="25000"/>
                </a:schemeClr>
              </a:solidFill>
            </a:endParaRPr>
          </a:p>
          <a:p>
            <a:r>
              <a:rPr lang="en-US" sz="1400" dirty="0">
                <a:solidFill>
                  <a:schemeClr val="tx1">
                    <a:lumMod val="75000"/>
                    <a:lumOff val="25000"/>
                  </a:schemeClr>
                </a:solidFill>
              </a:rPr>
              <a:t>Particularly in recent years, we have seen the film and literature tourism has surged in popularity; when a place is showcased in a hit show or movie, it can experience a boom in interest – for example, after The Lord of the Rings films, New Zealand saw a 50% increase in inbound tourists, contributing tens of millions to the economy </a:t>
            </a:r>
            <a:r>
              <a:rPr lang="en-US" sz="1400" dirty="0">
                <a:solidFill>
                  <a:schemeClr val="tx1">
                    <a:lumMod val="75000"/>
                    <a:lumOff val="25000"/>
                  </a:schemeClr>
                </a:solidFill>
                <a:hlinkClick r:id="rId2"/>
              </a:rPr>
              <a:t>sciencedirect.com</a:t>
            </a:r>
            <a:r>
              <a:rPr lang="en-US" sz="1400" dirty="0">
                <a:solidFill>
                  <a:schemeClr val="tx1">
                    <a:lumMod val="75000"/>
                    <a:lumOff val="25000"/>
                  </a:schemeClr>
                </a:solidFill>
              </a:rPr>
              <a:t>. </a:t>
            </a:r>
          </a:p>
          <a:p>
            <a:endParaRPr lang="en-US" sz="1400" dirty="0">
              <a:solidFill>
                <a:schemeClr val="tx1">
                  <a:lumMod val="75000"/>
                  <a:lumOff val="25000"/>
                </a:schemeClr>
              </a:solidFill>
            </a:endParaRPr>
          </a:p>
          <a:p>
            <a:r>
              <a:rPr lang="en-US" sz="1400" dirty="0">
                <a:solidFill>
                  <a:schemeClr val="tx1">
                    <a:lumMod val="75000"/>
                    <a:lumOff val="25000"/>
                  </a:schemeClr>
                </a:solidFill>
              </a:rPr>
              <a:t>More recently, streaming platforms such as Netflix have amplified this effect. Global series can introduce locations to international audiences almost overnight, sparking curiosity, travel planning, and long-term destination</a:t>
            </a:r>
          </a:p>
          <a:p>
            <a:r>
              <a:rPr lang="en-US" sz="1400" dirty="0">
                <a:solidFill>
                  <a:schemeClr val="tx1">
                    <a:lumMod val="75000"/>
                    <a:lumOff val="25000"/>
                  </a:schemeClr>
                </a:solidFill>
              </a:rPr>
              <a:t>awareness. </a:t>
            </a: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p:txBody>
      </p:sp>
      <p:sp>
        <p:nvSpPr>
          <p:cNvPr id="2" name="Slide Number Placeholder 1">
            <a:extLst>
              <a:ext uri="{FF2B5EF4-FFF2-40B4-BE49-F238E27FC236}">
                <a16:creationId xmlns:a16="http://schemas.microsoft.com/office/drawing/2014/main" id="{C073D8A1-3FF9-C929-EFE9-03C03892D241}"/>
              </a:ext>
            </a:extLst>
          </p:cNvPr>
          <p:cNvSpPr>
            <a:spLocks noGrp="1"/>
          </p:cNvSpPr>
          <p:nvPr>
            <p:ph type="sldNum" sz="quarter" idx="4"/>
          </p:nvPr>
        </p:nvSpPr>
        <p:spPr/>
        <p:txBody>
          <a:bodyPr/>
          <a:lstStyle/>
          <a:p>
            <a:fld id="{48F63A3B-78C7-47BE-AE5E-E10140E04643}" type="slidenum">
              <a:rPr lang="en-US" smtClean="0"/>
              <a:pPr/>
              <a:t>6</a:t>
            </a:fld>
            <a:endParaRPr lang="en-US" dirty="0"/>
          </a:p>
        </p:txBody>
      </p:sp>
      <p:sp>
        <p:nvSpPr>
          <p:cNvPr id="6" name="Text Placeholder 3">
            <a:extLst>
              <a:ext uri="{FF2B5EF4-FFF2-40B4-BE49-F238E27FC236}">
                <a16:creationId xmlns:a16="http://schemas.microsoft.com/office/drawing/2014/main" id="{52E83F96-1468-73B3-25CB-D20DFF3F8455}"/>
              </a:ext>
            </a:extLst>
          </p:cNvPr>
          <p:cNvSpPr txBox="1">
            <a:spLocks/>
          </p:cNvSpPr>
          <p:nvPr/>
        </p:nvSpPr>
        <p:spPr>
          <a:xfrm>
            <a:off x="-2" y="6220326"/>
            <a:ext cx="6818206" cy="446792"/>
          </a:xfrm>
          <a:prstGeom prst="rect">
            <a:avLst/>
          </a:prstGeom>
          <a:solidFill>
            <a:srgbClr val="C77362"/>
          </a:solidFill>
        </p:spPr>
        <p:txBody>
          <a:bodyPr anchor="ctr">
            <a:noAutofit/>
          </a:bodyPr>
          <a:lstStyle>
            <a:lvl1pPr marL="731838" indent="0" algn="l" defTabSz="755934" rtl="0" eaLnBrk="1" latinLnBrk="0" hangingPunct="1">
              <a:lnSpc>
                <a:spcPts val="3800"/>
              </a:lnSpc>
              <a:spcBef>
                <a:spcPts val="0"/>
              </a:spcBef>
              <a:buFont typeface="Arial" panose="020B0604020202020204" pitchFamily="34" charset="0"/>
              <a:buNone/>
              <a:tabLst/>
              <a:defRPr sz="3000"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ct val="100000"/>
              </a:lnSpc>
            </a:pPr>
            <a:r>
              <a:rPr lang="en-US" sz="2000" b="0" dirty="0"/>
              <a:t>Why is the focus on film and literary tourism? </a:t>
            </a:r>
          </a:p>
        </p:txBody>
      </p:sp>
    </p:spTree>
    <p:extLst>
      <p:ext uri="{BB962C8B-B14F-4D97-AF65-F5344CB8AC3E}">
        <p14:creationId xmlns:p14="http://schemas.microsoft.com/office/powerpoint/2010/main" val="2349270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AA4BB-F543-CEA5-47BF-B70E43FAAB6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3F1D6A7-C848-B88A-2977-FA07E92C169F}"/>
              </a:ext>
            </a:extLst>
          </p:cNvPr>
          <p:cNvSpPr>
            <a:spLocks noGrp="1"/>
          </p:cNvSpPr>
          <p:nvPr>
            <p:ph type="body" sz="quarter" idx="64"/>
          </p:nvPr>
        </p:nvSpPr>
        <p:spPr>
          <a:xfrm>
            <a:off x="837723" y="900607"/>
            <a:ext cx="6076734" cy="7187048"/>
          </a:xfrm>
          <a:prstGeom prst="rect">
            <a:avLst/>
          </a:prstGeom>
        </p:spPr>
        <p:txBody>
          <a:bodyPr numCol="1"/>
          <a:lstStyle/>
          <a:p>
            <a:r>
              <a:rPr lang="en-US" sz="1400" dirty="0">
                <a:solidFill>
                  <a:schemeClr val="tx1">
                    <a:lumMod val="75000"/>
                    <a:lumOff val="25000"/>
                  </a:schemeClr>
                </a:solidFill>
              </a:rPr>
              <a:t>As a result, destinations featured on screen are no longer just places to visit — they become experiences people want to step into, relive, and emotionally connect with. This growing demand creates clear opportunities for tourism businesses and destinations, but it also raises important questions: how do you manage increased interest responsibly, move beyond simple location visits, and turn attention into meaningful, immersive experiences that benefit local communities over the long term?</a:t>
            </a: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r>
              <a:rPr lang="en-US" sz="1400" b="1" dirty="0">
                <a:solidFill>
                  <a:schemeClr val="tx1">
                    <a:lumMod val="75000"/>
                    <a:lumOff val="25000"/>
                  </a:schemeClr>
                </a:solidFill>
              </a:rPr>
              <a:t>Clearly, stories told through literature, film, and/or television are a powerful draw, and using immersive approaches can make those story-driven visits even more engaging. </a:t>
            </a:r>
          </a:p>
          <a:p>
            <a:endParaRPr lang="en-US" sz="1400" dirty="0">
              <a:solidFill>
                <a:schemeClr val="tx1">
                  <a:lumMod val="75000"/>
                  <a:lumOff val="25000"/>
                </a:schemeClr>
              </a:solidFill>
            </a:endParaRPr>
          </a:p>
          <a:p>
            <a:r>
              <a:rPr lang="en-US" sz="1800" b="1" dirty="0">
                <a:solidFill>
                  <a:srgbClr val="53705E"/>
                </a:solidFill>
              </a:rPr>
              <a:t>What do we mean by “immersive” experiences? </a:t>
            </a:r>
          </a:p>
          <a:p>
            <a:endParaRPr lang="en-US" sz="1400" dirty="0">
              <a:solidFill>
                <a:schemeClr val="tx1">
                  <a:lumMod val="75000"/>
                  <a:lumOff val="25000"/>
                </a:schemeClr>
              </a:solidFill>
            </a:endParaRPr>
          </a:p>
          <a:p>
            <a:r>
              <a:rPr lang="en-US" sz="1400" dirty="0">
                <a:solidFill>
                  <a:schemeClr val="tx1">
                    <a:lumMod val="75000"/>
                    <a:lumOff val="25000"/>
                  </a:schemeClr>
                </a:solidFill>
              </a:rPr>
              <a:t>Immersive tourism means letting visitors step into a story or world, rather than passively learning facts. It can involve technology like augmented or virtual reality to overlay digital story elements onto real places, or simple creative touches like role-playing and storytelling. </a:t>
            </a:r>
          </a:p>
          <a:p>
            <a:endParaRPr lang="en-US" sz="1400" dirty="0">
              <a:solidFill>
                <a:schemeClr val="tx1">
                  <a:lumMod val="75000"/>
                  <a:lumOff val="25000"/>
                </a:schemeClr>
              </a:solidFill>
            </a:endParaRPr>
          </a:p>
          <a:p>
            <a:r>
              <a:rPr lang="en-US" sz="1400" dirty="0">
                <a:solidFill>
                  <a:schemeClr val="tx1">
                    <a:lumMod val="75000"/>
                    <a:lumOff val="25000"/>
                  </a:schemeClr>
                </a:solidFill>
              </a:rPr>
              <a:t>The goal is to create unique, memorable moments where visitors feel connected to the narrative. This trend is growing fast – augmented reality (AR) and similar tech are reshaping the tourism industry and expected to reach a $23.5 billion market value by 2028, as more travel brands use AR to offer interactive experiences </a:t>
            </a:r>
            <a:r>
              <a:rPr lang="en-US" sz="1400" dirty="0">
                <a:solidFill>
                  <a:schemeClr val="tx1">
                    <a:lumMod val="75000"/>
                    <a:lumOff val="25000"/>
                  </a:schemeClr>
                </a:solidFill>
                <a:hlinkClick r:id="rId2"/>
              </a:rPr>
              <a:t>rockpaperreality.com</a:t>
            </a:r>
            <a:r>
              <a:rPr lang="en-US" sz="1400" dirty="0">
                <a:solidFill>
                  <a:schemeClr val="tx1">
                    <a:lumMod val="75000"/>
                    <a:lumOff val="25000"/>
                  </a:schemeClr>
                </a:solidFill>
              </a:rPr>
              <a:t>. </a:t>
            </a: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r>
              <a:rPr lang="en-US" sz="1400" dirty="0">
                <a:solidFill>
                  <a:schemeClr val="tx1">
                    <a:lumMod val="75000"/>
                    <a:lumOff val="25000"/>
                  </a:schemeClr>
                </a:solidFill>
              </a:rPr>
              <a:t>The European tourism sector is increasingly driven by demand for unique, engaging visitor experiences, and film/literary tourism is one of the most exciting ways to explore culture and heritage. By harnessing immersive methods, you can bring stories to life in your locale, providing deeper engagement for visitors and new opportunities for your business.</a:t>
            </a:r>
          </a:p>
          <a:p>
            <a:endParaRPr lang="en-US" sz="1400" dirty="0">
              <a:solidFill>
                <a:schemeClr val="tx1">
                  <a:lumMod val="75000"/>
                  <a:lumOff val="25000"/>
                </a:schemeClr>
              </a:solidFill>
            </a:endParaRPr>
          </a:p>
        </p:txBody>
      </p:sp>
      <p:sp>
        <p:nvSpPr>
          <p:cNvPr id="2" name="Slide Number Placeholder 1">
            <a:extLst>
              <a:ext uri="{FF2B5EF4-FFF2-40B4-BE49-F238E27FC236}">
                <a16:creationId xmlns:a16="http://schemas.microsoft.com/office/drawing/2014/main" id="{EB532FC8-E2EA-8B43-AB95-EAA6F61FDB2A}"/>
              </a:ext>
            </a:extLst>
          </p:cNvPr>
          <p:cNvSpPr>
            <a:spLocks noGrp="1"/>
          </p:cNvSpPr>
          <p:nvPr>
            <p:ph type="sldNum" sz="quarter" idx="4"/>
          </p:nvPr>
        </p:nvSpPr>
        <p:spPr/>
        <p:txBody>
          <a:bodyPr/>
          <a:lstStyle/>
          <a:p>
            <a:fld id="{48F63A3B-78C7-47BE-AE5E-E10140E04643}" type="slidenum">
              <a:rPr lang="en-US" smtClean="0"/>
              <a:pPr/>
              <a:t>7</a:t>
            </a:fld>
            <a:endParaRPr lang="en-US" dirty="0"/>
          </a:p>
        </p:txBody>
      </p:sp>
      <p:sp>
        <p:nvSpPr>
          <p:cNvPr id="6" name="Text Placeholder 3">
            <a:extLst>
              <a:ext uri="{FF2B5EF4-FFF2-40B4-BE49-F238E27FC236}">
                <a16:creationId xmlns:a16="http://schemas.microsoft.com/office/drawing/2014/main" id="{C7F0DC21-72E7-868E-B4C2-1D9C8EEB5BC9}"/>
              </a:ext>
            </a:extLst>
          </p:cNvPr>
          <p:cNvSpPr txBox="1">
            <a:spLocks/>
          </p:cNvSpPr>
          <p:nvPr/>
        </p:nvSpPr>
        <p:spPr>
          <a:xfrm>
            <a:off x="0" y="2604158"/>
            <a:ext cx="6818206" cy="586086"/>
          </a:xfrm>
          <a:prstGeom prst="rect">
            <a:avLst/>
          </a:prstGeom>
          <a:solidFill>
            <a:srgbClr val="C77362"/>
          </a:solidFill>
        </p:spPr>
        <p:txBody>
          <a:bodyPr anchor="ctr">
            <a:noAutofit/>
          </a:bodyPr>
          <a:lstStyle>
            <a:lvl1pPr marL="731838" indent="0" algn="l" defTabSz="755934" rtl="0" eaLnBrk="1" latinLnBrk="0" hangingPunct="1">
              <a:lnSpc>
                <a:spcPts val="3800"/>
              </a:lnSpc>
              <a:spcBef>
                <a:spcPts val="0"/>
              </a:spcBef>
              <a:buFont typeface="Arial" panose="020B0604020202020204" pitchFamily="34" charset="0"/>
              <a:buNone/>
              <a:tabLst/>
              <a:defRPr sz="3000"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ct val="100000"/>
              </a:lnSpc>
            </a:pPr>
            <a:r>
              <a:rPr lang="en-US" sz="2000" b="0" dirty="0"/>
              <a:t>The power of immersive storytelling </a:t>
            </a:r>
          </a:p>
        </p:txBody>
      </p:sp>
      <p:sp>
        <p:nvSpPr>
          <p:cNvPr id="9" name="Text Placeholder 3">
            <a:extLst>
              <a:ext uri="{FF2B5EF4-FFF2-40B4-BE49-F238E27FC236}">
                <a16:creationId xmlns:a16="http://schemas.microsoft.com/office/drawing/2014/main" id="{C9238D47-4E13-B6D3-9344-C5E98F6DB8ED}"/>
              </a:ext>
            </a:extLst>
          </p:cNvPr>
          <p:cNvSpPr txBox="1">
            <a:spLocks/>
          </p:cNvSpPr>
          <p:nvPr/>
        </p:nvSpPr>
        <p:spPr>
          <a:xfrm>
            <a:off x="0" y="7208526"/>
            <a:ext cx="6818206" cy="586086"/>
          </a:xfrm>
          <a:prstGeom prst="rect">
            <a:avLst/>
          </a:prstGeom>
          <a:solidFill>
            <a:srgbClr val="C77362"/>
          </a:solidFill>
        </p:spPr>
        <p:txBody>
          <a:bodyPr anchor="ctr">
            <a:noAutofit/>
          </a:bodyPr>
          <a:lstStyle>
            <a:lvl1pPr marL="731838" indent="0" algn="l" defTabSz="755934" rtl="0" eaLnBrk="1" latinLnBrk="0" hangingPunct="1">
              <a:lnSpc>
                <a:spcPts val="3800"/>
              </a:lnSpc>
              <a:spcBef>
                <a:spcPts val="0"/>
              </a:spcBef>
              <a:buFont typeface="Arial" panose="020B0604020202020204" pitchFamily="34" charset="0"/>
              <a:buNone/>
              <a:tabLst/>
              <a:defRPr sz="3000"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ct val="100000"/>
              </a:lnSpc>
            </a:pPr>
            <a:r>
              <a:rPr lang="en-US" sz="2000" b="0" dirty="0"/>
              <a:t>Increase in demand for unique engaging experiences</a:t>
            </a:r>
          </a:p>
        </p:txBody>
      </p:sp>
      <p:sp>
        <p:nvSpPr>
          <p:cNvPr id="11" name="Freeform 2">
            <a:extLst>
              <a:ext uri="{FF2B5EF4-FFF2-40B4-BE49-F238E27FC236}">
                <a16:creationId xmlns:a16="http://schemas.microsoft.com/office/drawing/2014/main" id="{A13E978A-9B19-00BA-7519-138F214393DB}"/>
              </a:ext>
            </a:extLst>
          </p:cNvPr>
          <p:cNvSpPr/>
          <p:nvPr/>
        </p:nvSpPr>
        <p:spPr>
          <a:xfrm rot="10800000">
            <a:off x="176383" y="4238287"/>
            <a:ext cx="661340" cy="505213"/>
          </a:xfrm>
          <a:custGeom>
            <a:avLst/>
            <a:gdLst>
              <a:gd name="connsiteX0" fmla="*/ 1566605 w 7606226"/>
              <a:gd name="connsiteY0" fmla="*/ 892116 h 4748702"/>
              <a:gd name="connsiteX1" fmla="*/ 5989334 w 7606226"/>
              <a:gd name="connsiteY1" fmla="*/ 892116 h 4748702"/>
              <a:gd name="connsiteX2" fmla="*/ 7606227 w 7606226"/>
              <a:gd name="connsiteY2" fmla="*/ 2509008 h 4748702"/>
              <a:gd name="connsiteX3" fmla="*/ 7606227 w 7606226"/>
              <a:gd name="connsiteY3" fmla="*/ 4748703 h 4748702"/>
              <a:gd name="connsiteX4" fmla="*/ 5989334 w 7606226"/>
              <a:gd name="connsiteY4" fmla="*/ 3131733 h 4748702"/>
              <a:gd name="connsiteX5" fmla="*/ 1566605 w 7606226"/>
              <a:gd name="connsiteY5" fmla="*/ 3131733 h 4748702"/>
              <a:gd name="connsiteX6" fmla="*/ 1566605 w 7606226"/>
              <a:gd name="connsiteY6" fmla="*/ 4023693 h 4748702"/>
              <a:gd name="connsiteX7" fmla="*/ 0 w 7606226"/>
              <a:gd name="connsiteY7" fmla="*/ 2012041 h 4748702"/>
              <a:gd name="connsiteX8" fmla="*/ 1566605 w 7606226"/>
              <a:gd name="connsiteY8" fmla="*/ 0 h 4748702"/>
              <a:gd name="connsiteX9" fmla="*/ 1566605 w 7606226"/>
              <a:gd name="connsiteY9" fmla="*/ 892116 h 474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06226" h="4748702">
                <a:moveTo>
                  <a:pt x="1566605" y="892116"/>
                </a:moveTo>
                <a:lnTo>
                  <a:pt x="5989334" y="892116"/>
                </a:lnTo>
                <a:cubicBezTo>
                  <a:pt x="6882227" y="892116"/>
                  <a:pt x="7606227" y="1616037"/>
                  <a:pt x="7606227" y="2509008"/>
                </a:cubicBezTo>
                <a:lnTo>
                  <a:pt x="7606227" y="4748703"/>
                </a:lnTo>
                <a:cubicBezTo>
                  <a:pt x="7606227" y="3855888"/>
                  <a:pt x="6882227" y="3131733"/>
                  <a:pt x="5989334" y="3131733"/>
                </a:cubicBezTo>
                <a:lnTo>
                  <a:pt x="1566605" y="3131733"/>
                </a:lnTo>
                <a:lnTo>
                  <a:pt x="1566605" y="4023693"/>
                </a:lnTo>
                <a:cubicBezTo>
                  <a:pt x="1566605" y="4023693"/>
                  <a:pt x="0" y="2012041"/>
                  <a:pt x="0" y="2012041"/>
                </a:cubicBezTo>
                <a:lnTo>
                  <a:pt x="1566605" y="0"/>
                </a:lnTo>
                <a:lnTo>
                  <a:pt x="1566605" y="892116"/>
                </a:lnTo>
                <a:close/>
              </a:path>
            </a:pathLst>
          </a:custGeom>
          <a:gradFill>
            <a:gsLst>
              <a:gs pos="0">
                <a:srgbClr val="BF8146"/>
              </a:gs>
              <a:gs pos="74000">
                <a:srgbClr val="75504C"/>
              </a:gs>
              <a:gs pos="30000">
                <a:srgbClr val="C77362"/>
              </a:gs>
              <a:gs pos="100000">
                <a:srgbClr val="75504C"/>
              </a:gs>
            </a:gsLst>
            <a:lin ang="5400000" scaled="1"/>
          </a:gradFill>
          <a:ln w="93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spTree>
    <p:extLst>
      <p:ext uri="{BB962C8B-B14F-4D97-AF65-F5344CB8AC3E}">
        <p14:creationId xmlns:p14="http://schemas.microsoft.com/office/powerpoint/2010/main" val="1551776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09180F2C-4CA7-FB35-3564-C3EE1D96F900}"/>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8555" r="28555"/>
          <a:stretch>
            <a:fillRect/>
          </a:stretch>
        </p:blipFill>
        <p:spPr>
          <a:xfrm>
            <a:off x="639763" y="809625"/>
            <a:ext cx="2921000" cy="9080500"/>
          </a:xfrm>
        </p:spPr>
      </p:pic>
      <p:sp>
        <p:nvSpPr>
          <p:cNvPr id="7" name="Text Placeholder 6">
            <a:extLst>
              <a:ext uri="{FF2B5EF4-FFF2-40B4-BE49-F238E27FC236}">
                <a16:creationId xmlns:a16="http://schemas.microsoft.com/office/drawing/2014/main" id="{BED73878-8538-2FF1-E2FB-749CDF637333}"/>
              </a:ext>
            </a:extLst>
          </p:cNvPr>
          <p:cNvSpPr>
            <a:spLocks noGrp="1"/>
          </p:cNvSpPr>
          <p:nvPr>
            <p:ph type="body" sz="quarter" idx="64"/>
          </p:nvPr>
        </p:nvSpPr>
        <p:spPr>
          <a:xfrm>
            <a:off x="3851737" y="1474185"/>
            <a:ext cx="3213714" cy="6300622"/>
          </a:xfrm>
        </p:spPr>
        <p:txBody>
          <a:bodyPr/>
          <a:lstStyle/>
          <a:p>
            <a:r>
              <a:rPr lang="en-US" sz="1600" b="1" dirty="0">
                <a:solidFill>
                  <a:srgbClr val="C77362"/>
                </a:solidFill>
              </a:rPr>
              <a:t>UPLIFT’s Turning Film and Literary Tourism into Immersive Experiences – </a:t>
            </a:r>
            <a:r>
              <a:rPr lang="en-US" sz="1600" i="1" dirty="0">
                <a:solidFill>
                  <a:srgbClr val="C77362"/>
                </a:solidFill>
              </a:rPr>
              <a:t>Discussion Workshops and Practical Implementation Clinics. </a:t>
            </a:r>
          </a:p>
          <a:p>
            <a:endParaRPr lang="en-US" sz="1400" b="1" dirty="0">
              <a:solidFill>
                <a:schemeClr val="tx1">
                  <a:lumMod val="75000"/>
                  <a:lumOff val="25000"/>
                </a:schemeClr>
              </a:solidFill>
            </a:endParaRPr>
          </a:p>
          <a:p>
            <a:r>
              <a:rPr lang="en-US" sz="1400" b="1" dirty="0">
                <a:solidFill>
                  <a:schemeClr val="tx1">
                    <a:lumMod val="75000"/>
                    <a:lumOff val="25000"/>
                  </a:schemeClr>
                </a:solidFill>
              </a:rPr>
              <a:t>We have carefully crafted 4 Practical Discussion Workshops and 4 Implementation Clinics, where you will learn to create and develop an SME friendly immersive film and/or literature experience.</a:t>
            </a:r>
          </a:p>
          <a:p>
            <a:endParaRPr lang="en-US" sz="1400" b="1" dirty="0">
              <a:solidFill>
                <a:schemeClr val="tx1">
                  <a:lumMod val="75000"/>
                  <a:lumOff val="25000"/>
                </a:schemeClr>
              </a:solidFill>
            </a:endParaRPr>
          </a:p>
          <a:p>
            <a:r>
              <a:rPr lang="en-US" sz="1400" dirty="0">
                <a:solidFill>
                  <a:schemeClr val="tx1">
                    <a:lumMod val="75000"/>
                    <a:lumOff val="25000"/>
                  </a:schemeClr>
                </a:solidFill>
              </a:rPr>
              <a:t>They are specifically designed for tourism, film and literature SMEs, entrepreneurs, community groups or destinations. Careful consideration has been given to budget, access to resources, and tech capacity. Each Workshop &amp; Clinic can be taken in sequence or independently, depending on where you are in your journey.</a:t>
            </a:r>
          </a:p>
          <a:p>
            <a:endParaRPr lang="en-US" sz="1400" b="1" dirty="0">
              <a:solidFill>
                <a:schemeClr val="tx1">
                  <a:lumMod val="75000"/>
                  <a:lumOff val="25000"/>
                </a:schemeClr>
              </a:solidFill>
            </a:endParaRPr>
          </a:p>
          <a:p>
            <a:r>
              <a:rPr lang="en-US" sz="1400" b="1" dirty="0">
                <a:solidFill>
                  <a:srgbClr val="53705E"/>
                </a:solidFill>
              </a:rPr>
              <a:t>Together, we explore key priority areas, tackle real challenges, discuss solutions, and explore practical implementation approaches you can apply in real contexts.</a:t>
            </a:r>
          </a:p>
          <a:p>
            <a:endParaRPr lang="en-US" sz="1400" b="1" dirty="0">
              <a:solidFill>
                <a:schemeClr val="tx1">
                  <a:lumMod val="75000"/>
                  <a:lumOff val="25000"/>
                </a:schemeClr>
              </a:solidFill>
            </a:endParaRPr>
          </a:p>
          <a:p>
            <a:endParaRPr lang="en-US" sz="1400" dirty="0">
              <a:solidFill>
                <a:schemeClr val="tx1">
                  <a:lumMod val="75000"/>
                  <a:lumOff val="25000"/>
                </a:schemeClr>
              </a:solidFill>
            </a:endParaRPr>
          </a:p>
          <a:p>
            <a:r>
              <a:rPr lang="en-US" sz="1800" b="1" dirty="0">
                <a:solidFill>
                  <a:srgbClr val="53705E"/>
                </a:solidFill>
              </a:rPr>
              <a:t>Workshop 1: </a:t>
            </a:r>
          </a:p>
          <a:p>
            <a:r>
              <a:rPr lang="en-US" sz="1600" b="1" dirty="0">
                <a:solidFill>
                  <a:srgbClr val="C77362"/>
                </a:solidFill>
              </a:rPr>
              <a:t>Why Immersive Technologies Matter for Your Business. </a:t>
            </a:r>
            <a:r>
              <a:rPr lang="en-US" sz="1400" dirty="0">
                <a:solidFill>
                  <a:schemeClr val="tx1">
                    <a:lumMod val="75000"/>
                    <a:lumOff val="25000"/>
                  </a:schemeClr>
                </a:solidFill>
              </a:rPr>
              <a:t>This section explains why immersive technologies are increasingly important for tourism and experience-based businesses and introduces the core concepts in a clear, accessible way.</a:t>
            </a:r>
          </a:p>
          <a:p>
            <a:endParaRPr lang="en-US" sz="1400" dirty="0">
              <a:solidFill>
                <a:schemeClr val="tx1">
                  <a:lumMod val="75000"/>
                  <a:lumOff val="25000"/>
                </a:schemeClr>
              </a:solidFill>
            </a:endParaRPr>
          </a:p>
          <a:p>
            <a:r>
              <a:rPr lang="en-US" sz="1400" dirty="0">
                <a:solidFill>
                  <a:schemeClr val="tx1">
                    <a:lumMod val="75000"/>
                    <a:lumOff val="25000"/>
                  </a:schemeClr>
                </a:solidFill>
              </a:rPr>
              <a:t>It helps you explore different levels of immersion—from simple, low-tech approaches to more advanced digital</a:t>
            </a:r>
          </a:p>
        </p:txBody>
      </p:sp>
      <p:sp>
        <p:nvSpPr>
          <p:cNvPr id="6" name="Text Placeholder 5">
            <a:extLst>
              <a:ext uri="{FF2B5EF4-FFF2-40B4-BE49-F238E27FC236}">
                <a16:creationId xmlns:a16="http://schemas.microsoft.com/office/drawing/2014/main" id="{2A431BD5-80F7-806A-CEB9-E0BBA4A5C2E2}"/>
              </a:ext>
            </a:extLst>
          </p:cNvPr>
          <p:cNvSpPr>
            <a:spLocks noGrp="1"/>
          </p:cNvSpPr>
          <p:nvPr>
            <p:ph type="body" sz="quarter" idx="61"/>
          </p:nvPr>
        </p:nvSpPr>
        <p:spPr>
          <a:xfrm>
            <a:off x="1276377" y="174513"/>
            <a:ext cx="5789074" cy="1037599"/>
          </a:xfrm>
          <a:solidFill>
            <a:srgbClr val="53705E"/>
          </a:solidFill>
        </p:spPr>
        <p:txBody>
          <a:bodyPr/>
          <a:lstStyle/>
          <a:p>
            <a:r>
              <a:rPr lang="en-US" sz="2800" dirty="0"/>
              <a:t>Objective &amp; Overview: </a:t>
            </a:r>
            <a:r>
              <a:rPr lang="en-US" sz="2800" b="0" dirty="0"/>
              <a:t>Uplift’s 4 Workshops &amp; Implementation Clinics</a:t>
            </a:r>
            <a:endParaRPr lang="en-IE" sz="2800" b="0" dirty="0"/>
          </a:p>
        </p:txBody>
      </p:sp>
      <p:sp>
        <p:nvSpPr>
          <p:cNvPr id="4" name="Slide Number Placeholder 3">
            <a:extLst>
              <a:ext uri="{FF2B5EF4-FFF2-40B4-BE49-F238E27FC236}">
                <a16:creationId xmlns:a16="http://schemas.microsoft.com/office/drawing/2014/main" id="{1FBAD831-8179-5F0A-581E-5D5914713969}"/>
              </a:ext>
            </a:extLst>
          </p:cNvPr>
          <p:cNvSpPr>
            <a:spLocks noGrp="1"/>
          </p:cNvSpPr>
          <p:nvPr>
            <p:ph type="sldNum" sz="quarter" idx="4"/>
          </p:nvPr>
        </p:nvSpPr>
        <p:spPr/>
        <p:txBody>
          <a:bodyPr/>
          <a:lstStyle/>
          <a:p>
            <a:fld id="{48F63A3B-78C7-47BE-AE5E-E10140E04643}" type="slidenum">
              <a:rPr lang="en-US" smtClean="0"/>
              <a:pPr/>
              <a:t>8</a:t>
            </a:fld>
            <a:endParaRPr lang="en-US" dirty="0"/>
          </a:p>
        </p:txBody>
      </p:sp>
    </p:spTree>
    <p:extLst>
      <p:ext uri="{BB962C8B-B14F-4D97-AF65-F5344CB8AC3E}">
        <p14:creationId xmlns:p14="http://schemas.microsoft.com/office/powerpoint/2010/main" val="2899847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993D4-9297-E69B-E2F8-AB522C722CB8}"/>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A197C8C6-58DB-99F4-BE7B-6C3A9E494EA9}"/>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5002" r="25002"/>
          <a:stretch>
            <a:fillRect/>
          </a:stretch>
        </p:blipFill>
        <p:spPr>
          <a:xfrm>
            <a:off x="639069" y="809845"/>
            <a:ext cx="2919600" cy="7785555"/>
          </a:xfrm>
        </p:spPr>
      </p:pic>
      <p:sp>
        <p:nvSpPr>
          <p:cNvPr id="7" name="Text Placeholder 6">
            <a:extLst>
              <a:ext uri="{FF2B5EF4-FFF2-40B4-BE49-F238E27FC236}">
                <a16:creationId xmlns:a16="http://schemas.microsoft.com/office/drawing/2014/main" id="{9CEC1821-F07E-03DF-6AC3-8116E89E19F4}"/>
              </a:ext>
            </a:extLst>
          </p:cNvPr>
          <p:cNvSpPr>
            <a:spLocks noGrp="1"/>
          </p:cNvSpPr>
          <p:nvPr>
            <p:ph type="body" sz="quarter" idx="64"/>
          </p:nvPr>
        </p:nvSpPr>
        <p:spPr>
          <a:xfrm>
            <a:off x="3851737" y="809845"/>
            <a:ext cx="3213714" cy="6300622"/>
          </a:xfrm>
        </p:spPr>
        <p:txBody>
          <a:bodyPr/>
          <a:lstStyle/>
          <a:p>
            <a:r>
              <a:rPr lang="en-US" sz="1400" dirty="0">
                <a:solidFill>
                  <a:schemeClr val="tx1">
                    <a:lumMod val="75000"/>
                    <a:lumOff val="25000"/>
                  </a:schemeClr>
                </a:solidFill>
              </a:rPr>
              <a:t>experiences—so you can identify what best fits your business, skills, and budget. </a:t>
            </a:r>
          </a:p>
          <a:p>
            <a:endParaRPr lang="en-US" sz="1400" dirty="0">
              <a:solidFill>
                <a:schemeClr val="tx1">
                  <a:lumMod val="75000"/>
                  <a:lumOff val="25000"/>
                </a:schemeClr>
              </a:solidFill>
            </a:endParaRPr>
          </a:p>
          <a:p>
            <a:r>
              <a:rPr lang="en-US" sz="1400" dirty="0">
                <a:solidFill>
                  <a:schemeClr val="tx1">
                    <a:lumMod val="75000"/>
                    <a:lumOff val="25000"/>
                  </a:schemeClr>
                </a:solidFill>
              </a:rPr>
              <a:t>You’ll also be guided to plan a realistic immersion roadmap, showing how your experience could evolve gradually over the next 1 to 5 years, rather than requiring a large upfront investment.</a:t>
            </a:r>
          </a:p>
          <a:p>
            <a:endParaRPr lang="en-US" sz="1400" dirty="0">
              <a:solidFill>
                <a:schemeClr val="tx1">
                  <a:lumMod val="75000"/>
                  <a:lumOff val="25000"/>
                </a:schemeClr>
              </a:solidFill>
            </a:endParaRPr>
          </a:p>
          <a:p>
            <a:r>
              <a:rPr lang="en-US" sz="1800" b="1" dirty="0">
                <a:solidFill>
                  <a:srgbClr val="53705E"/>
                </a:solidFill>
              </a:rPr>
              <a:t>Workshop 2: </a:t>
            </a:r>
          </a:p>
          <a:p>
            <a:r>
              <a:rPr lang="en-US" sz="1600" b="1" dirty="0">
                <a:solidFill>
                  <a:srgbClr val="C77362"/>
                </a:solidFill>
              </a:rPr>
              <a:t>Positioning, Branding, Audience Goals &amp; Designing Immersive Storytelling. </a:t>
            </a:r>
            <a:r>
              <a:rPr lang="en-US" sz="1400" dirty="0">
                <a:solidFill>
                  <a:schemeClr val="tx1">
                    <a:lumMod val="75000"/>
                    <a:lumOff val="25000"/>
                  </a:schemeClr>
                </a:solidFill>
              </a:rPr>
              <a:t>This section focuses on strengthening your brand identity, understanding your target audiences, and ensuring immersive ideas align clearly with your business goals.</a:t>
            </a:r>
          </a:p>
          <a:p>
            <a:endParaRPr lang="en-US" sz="1400" dirty="0">
              <a:solidFill>
                <a:schemeClr val="tx1">
                  <a:lumMod val="75000"/>
                  <a:lumOff val="25000"/>
                </a:schemeClr>
              </a:solidFill>
            </a:endParaRPr>
          </a:p>
          <a:p>
            <a:r>
              <a:rPr lang="en-US" sz="1400" dirty="0">
                <a:solidFill>
                  <a:schemeClr val="tx1">
                    <a:lumMod val="75000"/>
                    <a:lumOff val="25000"/>
                  </a:schemeClr>
                </a:solidFill>
              </a:rPr>
              <a:t>It guides you through identifying who your experience is for, what you want visitors to feel and do, and how immersive storytelling can support those objectives.</a:t>
            </a:r>
          </a:p>
          <a:p>
            <a:endParaRPr lang="en-US" sz="1400" dirty="0">
              <a:solidFill>
                <a:schemeClr val="tx1">
                  <a:lumMod val="75000"/>
                  <a:lumOff val="25000"/>
                </a:schemeClr>
              </a:solidFill>
            </a:endParaRPr>
          </a:p>
          <a:p>
            <a:r>
              <a:rPr lang="en-US" sz="1400" dirty="0">
                <a:solidFill>
                  <a:schemeClr val="tx1">
                    <a:lumMod val="75000"/>
                    <a:lumOff val="25000"/>
                  </a:schemeClr>
                </a:solidFill>
              </a:rPr>
              <a:t>You’ll explore how to translate your brand, place, or cultural asset into engaging narratives and interactive story elements, helping visitors connect emotionally while staying true to your values and positioning.</a:t>
            </a:r>
          </a:p>
          <a:p>
            <a:endParaRPr lang="en-US" sz="1400" dirty="0">
              <a:solidFill>
                <a:schemeClr val="tx1">
                  <a:lumMod val="75000"/>
                  <a:lumOff val="25000"/>
                </a:schemeClr>
              </a:solidFill>
            </a:endParaRPr>
          </a:p>
          <a:p>
            <a:r>
              <a:rPr lang="en-US" sz="1800" b="1" dirty="0">
                <a:solidFill>
                  <a:srgbClr val="53705E"/>
                </a:solidFill>
              </a:rPr>
              <a:t>Workshop 3: </a:t>
            </a:r>
          </a:p>
          <a:p>
            <a:r>
              <a:rPr lang="en-US" sz="1600" b="1" dirty="0">
                <a:solidFill>
                  <a:srgbClr val="C77362"/>
                </a:solidFill>
              </a:rPr>
              <a:t>Budgeting, Costs, Financial Planning &amp; Responsible Practice for Immersive Experiences. </a:t>
            </a:r>
            <a:r>
              <a:rPr lang="en-US" sz="1400" dirty="0">
                <a:solidFill>
                  <a:schemeClr val="tx1">
                    <a:lumMod val="75000"/>
                    <a:lumOff val="25000"/>
                  </a:schemeClr>
                </a:solidFill>
              </a:rPr>
              <a:t>This workshop helps you understand the real costs involved in developing immersive experiences and how to plan for them in a practical, manageable, and responsible way.</a:t>
            </a:r>
          </a:p>
          <a:p>
            <a:endParaRPr lang="en-US" sz="1400" dirty="0">
              <a:solidFill>
                <a:schemeClr val="tx1">
                  <a:lumMod val="75000"/>
                  <a:lumOff val="25000"/>
                </a:schemeClr>
              </a:solidFill>
            </a:endParaRPr>
          </a:p>
        </p:txBody>
      </p:sp>
      <p:sp>
        <p:nvSpPr>
          <p:cNvPr id="4" name="Slide Number Placeholder 3">
            <a:extLst>
              <a:ext uri="{FF2B5EF4-FFF2-40B4-BE49-F238E27FC236}">
                <a16:creationId xmlns:a16="http://schemas.microsoft.com/office/drawing/2014/main" id="{4500AFF7-E82A-B51E-DF12-2F61B7179D1E}"/>
              </a:ext>
            </a:extLst>
          </p:cNvPr>
          <p:cNvSpPr>
            <a:spLocks noGrp="1"/>
          </p:cNvSpPr>
          <p:nvPr>
            <p:ph type="sldNum" sz="quarter" idx="4"/>
          </p:nvPr>
        </p:nvSpPr>
        <p:spPr/>
        <p:txBody>
          <a:bodyPr/>
          <a:lstStyle/>
          <a:p>
            <a:fld id="{48F63A3B-78C7-47BE-AE5E-E10140E04643}" type="slidenum">
              <a:rPr lang="en-US" smtClean="0"/>
              <a:pPr/>
              <a:t>9</a:t>
            </a:fld>
            <a:endParaRPr lang="en-US" dirty="0"/>
          </a:p>
        </p:txBody>
      </p:sp>
    </p:spTree>
    <p:extLst>
      <p:ext uri="{BB962C8B-B14F-4D97-AF65-F5344CB8AC3E}">
        <p14:creationId xmlns:p14="http://schemas.microsoft.com/office/powerpoint/2010/main" val="28817734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F6D27-8550-FC9A-9C68-F5445E68FE93}"/>
            </a:ext>
          </a:extLst>
        </p:cNvPr>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250A5181-CD63-8961-11D4-468E6279FAD5}"/>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30876" t="47" r="2478" b="-47"/>
          <a:stretch>
            <a:fillRect/>
          </a:stretch>
        </p:blipFill>
        <p:spPr>
          <a:xfrm>
            <a:off x="639069" y="809846"/>
            <a:ext cx="2919600" cy="7785555"/>
          </a:xfrm>
        </p:spPr>
      </p:pic>
      <p:sp>
        <p:nvSpPr>
          <p:cNvPr id="7" name="Text Placeholder 6">
            <a:extLst>
              <a:ext uri="{FF2B5EF4-FFF2-40B4-BE49-F238E27FC236}">
                <a16:creationId xmlns:a16="http://schemas.microsoft.com/office/drawing/2014/main" id="{905C2243-1896-255B-AE6F-36F06D118FDF}"/>
              </a:ext>
            </a:extLst>
          </p:cNvPr>
          <p:cNvSpPr>
            <a:spLocks noGrp="1"/>
          </p:cNvSpPr>
          <p:nvPr>
            <p:ph type="body" sz="quarter" idx="64"/>
          </p:nvPr>
        </p:nvSpPr>
        <p:spPr>
          <a:xfrm>
            <a:off x="3851737" y="809846"/>
            <a:ext cx="3213714" cy="6300622"/>
          </a:xfrm>
        </p:spPr>
        <p:txBody>
          <a:bodyPr/>
          <a:lstStyle/>
          <a:p>
            <a:r>
              <a:rPr lang="en-US" sz="1400" dirty="0">
                <a:solidFill>
                  <a:schemeClr val="tx1">
                    <a:lumMod val="75000"/>
                    <a:lumOff val="25000"/>
                  </a:schemeClr>
                </a:solidFill>
              </a:rPr>
              <a:t>It explores affordable and scalable approaches, showing how immersive ideas can be tested and introduced through low-cost pilots, phased budgeting, and gradual investment as confidence and demand grow.</a:t>
            </a:r>
          </a:p>
          <a:p>
            <a:endParaRPr lang="en-US" sz="1400" dirty="0">
              <a:solidFill>
                <a:schemeClr val="tx1">
                  <a:lumMod val="75000"/>
                  <a:lumOff val="25000"/>
                </a:schemeClr>
              </a:solidFill>
            </a:endParaRPr>
          </a:p>
          <a:p>
            <a:r>
              <a:rPr lang="en-US" sz="1400" dirty="0">
                <a:solidFill>
                  <a:schemeClr val="tx1">
                    <a:lumMod val="75000"/>
                    <a:lumOff val="25000"/>
                  </a:schemeClr>
                </a:solidFill>
              </a:rPr>
              <a:t>The workshop also introduces key legal, copyright, and ethical considerations, including permissions, content ownership, data protection, and cultural sensitivity — helping you avoid common risks and make informed decisions from the outset.</a:t>
            </a:r>
          </a:p>
          <a:p>
            <a:endParaRPr lang="en-US" sz="1400" dirty="0">
              <a:solidFill>
                <a:schemeClr val="tx1">
                  <a:lumMod val="75000"/>
                  <a:lumOff val="25000"/>
                </a:schemeClr>
              </a:solidFill>
            </a:endParaRPr>
          </a:p>
          <a:p>
            <a:r>
              <a:rPr lang="en-US" sz="2000" b="1" dirty="0">
                <a:solidFill>
                  <a:srgbClr val="53705E"/>
                </a:solidFill>
              </a:rPr>
              <a:t>Workshop 4: </a:t>
            </a:r>
          </a:p>
          <a:p>
            <a:r>
              <a:rPr lang="en-US" sz="1600" b="1" dirty="0">
                <a:solidFill>
                  <a:srgbClr val="C77362"/>
                </a:solidFill>
              </a:rPr>
              <a:t>Promotion &amp; Selling Immersive Experiences Through Storytelling. </a:t>
            </a:r>
            <a:r>
              <a:rPr lang="en-US" sz="1400" dirty="0">
                <a:solidFill>
                  <a:schemeClr val="tx1">
                    <a:lumMod val="75000"/>
                    <a:lumOff val="25000"/>
                  </a:schemeClr>
                </a:solidFill>
              </a:rPr>
              <a:t>This workshop focuses on how to communicate, promote, and sell immersive film and literary experiences by using storytelling as a powerful tool to connect with audiences and drive engagement. It guides you through how to turn your experience into a compelling visitor journey — bringing places, characters, and narratives to life in ways that are clear, authentic, and aligned with your business goals.</a:t>
            </a:r>
          </a:p>
          <a:p>
            <a:endParaRPr lang="en-US" sz="1400" dirty="0">
              <a:solidFill>
                <a:schemeClr val="tx1">
                  <a:lumMod val="75000"/>
                  <a:lumOff val="25000"/>
                </a:schemeClr>
              </a:solidFill>
            </a:endParaRPr>
          </a:p>
          <a:p>
            <a:r>
              <a:rPr lang="en-US" sz="1400" dirty="0">
                <a:solidFill>
                  <a:schemeClr val="tx1">
                    <a:lumMod val="75000"/>
                    <a:lumOff val="25000"/>
                  </a:schemeClr>
                </a:solidFill>
              </a:rPr>
              <a:t>You’ll explore how to position and promote your experience across websites, social media, and tourism platforms, while designing simple and effective pricing, booking, and on-site selling journeys that make it easy for visitors to understand, connect, and take </a:t>
            </a:r>
            <a:r>
              <a:rPr lang="en-US" sz="1400" dirty="0" err="1">
                <a:solidFill>
                  <a:schemeClr val="tx1">
                    <a:lumMod val="75000"/>
                    <a:lumOff val="25000"/>
                  </a:schemeClr>
                </a:solidFill>
              </a:rPr>
              <a:t>part.The</a:t>
            </a:r>
            <a:r>
              <a:rPr lang="en-US" sz="1400" dirty="0">
                <a:solidFill>
                  <a:schemeClr val="tx1">
                    <a:lumMod val="75000"/>
                    <a:lumOff val="25000"/>
                  </a:schemeClr>
                </a:solidFill>
              </a:rPr>
              <a:t> focus is on turning stories into action — helping people discover your experience, </a:t>
            </a:r>
            <a:r>
              <a:rPr lang="en-US" sz="1400" dirty="0" err="1">
                <a:solidFill>
                  <a:schemeClr val="tx1">
                    <a:lumMod val="75000"/>
                    <a:lumOff val="25000"/>
                  </a:schemeClr>
                </a:solidFill>
              </a:rPr>
              <a:t>recognise</a:t>
            </a:r>
            <a:r>
              <a:rPr lang="en-US" sz="1400" dirty="0">
                <a:solidFill>
                  <a:schemeClr val="tx1">
                    <a:lumMod val="75000"/>
                    <a:lumOff val="25000"/>
                  </a:schemeClr>
                </a:solidFill>
              </a:rPr>
              <a:t> its value, and feel inspired to book, without adding unnecessary complexity or pressure.</a:t>
            </a:r>
          </a:p>
        </p:txBody>
      </p:sp>
      <p:sp>
        <p:nvSpPr>
          <p:cNvPr id="4" name="Slide Number Placeholder 3">
            <a:extLst>
              <a:ext uri="{FF2B5EF4-FFF2-40B4-BE49-F238E27FC236}">
                <a16:creationId xmlns:a16="http://schemas.microsoft.com/office/drawing/2014/main" id="{A10DC766-1D84-8073-2FE2-DA6B1F9B75D8}"/>
              </a:ext>
            </a:extLst>
          </p:cNvPr>
          <p:cNvSpPr>
            <a:spLocks noGrp="1"/>
          </p:cNvSpPr>
          <p:nvPr>
            <p:ph type="sldNum" sz="quarter" idx="4"/>
          </p:nvPr>
        </p:nvSpPr>
        <p:spPr/>
        <p:txBody>
          <a:bodyPr/>
          <a:lstStyle/>
          <a:p>
            <a:fld id="{48F63A3B-78C7-47BE-AE5E-E10140E04643}" type="slidenum">
              <a:rPr lang="en-US" smtClean="0"/>
              <a:pPr/>
              <a:t>10</a:t>
            </a:fld>
            <a:endParaRPr lang="en-US" dirty="0"/>
          </a:p>
        </p:txBody>
      </p:sp>
    </p:spTree>
    <p:extLst>
      <p:ext uri="{BB962C8B-B14F-4D97-AF65-F5344CB8AC3E}">
        <p14:creationId xmlns:p14="http://schemas.microsoft.com/office/powerpoint/2010/main" val="4034626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A04C44D-3883-2444-B47A-979EA237B5EE}"/>
              </a:ext>
            </a:extLst>
          </p:cNvPr>
          <p:cNvSpPr>
            <a:spLocks noGrp="1"/>
          </p:cNvSpPr>
          <p:nvPr>
            <p:ph type="body" sz="quarter" idx="61"/>
          </p:nvPr>
        </p:nvSpPr>
        <p:spPr>
          <a:xfrm>
            <a:off x="-9335" y="397043"/>
            <a:ext cx="5808556" cy="1098044"/>
          </a:xfrm>
          <a:prstGeom prst="rect">
            <a:avLst/>
          </a:prstGeom>
          <a:solidFill>
            <a:srgbClr val="53705E"/>
          </a:solidFill>
        </p:spPr>
        <p:txBody>
          <a:bodyPr/>
          <a:lstStyle/>
          <a:p>
            <a:r>
              <a:rPr lang="en-US" b="0" dirty="0"/>
              <a:t>How the Workshops &amp; Implementation Clinics work</a:t>
            </a:r>
          </a:p>
        </p:txBody>
      </p:sp>
      <p:sp>
        <p:nvSpPr>
          <p:cNvPr id="5" name="Text Placeholder 4">
            <a:extLst>
              <a:ext uri="{FF2B5EF4-FFF2-40B4-BE49-F238E27FC236}">
                <a16:creationId xmlns:a16="http://schemas.microsoft.com/office/drawing/2014/main" id="{01B9A4F5-3836-DCD3-877B-303993F9DFFD}"/>
              </a:ext>
            </a:extLst>
          </p:cNvPr>
          <p:cNvSpPr>
            <a:spLocks noGrp="1"/>
          </p:cNvSpPr>
          <p:nvPr>
            <p:ph type="body" sz="quarter" idx="64"/>
          </p:nvPr>
        </p:nvSpPr>
        <p:spPr>
          <a:prstGeom prst="rect">
            <a:avLst/>
          </a:prstGeom>
        </p:spPr>
        <p:txBody>
          <a:bodyPr numCol="1"/>
          <a:lstStyle/>
          <a:p>
            <a:pPr>
              <a:spcAft>
                <a:spcPts val="1200"/>
              </a:spcAft>
            </a:pPr>
            <a:r>
              <a:rPr lang="en-US" sz="1400" dirty="0"/>
              <a:t>Many tourism businesses assume immersive technology means expensive VR equipment or complex apps. In reality, immersive experiences can be created using simple tools such as audio storytelling, QR codes, projections, or smartphone content.</a:t>
            </a:r>
          </a:p>
          <a:p>
            <a:pPr>
              <a:spcAft>
                <a:spcPts val="1200"/>
              </a:spcAft>
            </a:pPr>
            <a:r>
              <a:rPr lang="en-US" sz="1800" b="1" dirty="0">
                <a:solidFill>
                  <a:srgbClr val="53705E"/>
                </a:solidFill>
              </a:rPr>
              <a:t>Each section contains: </a:t>
            </a:r>
          </a:p>
          <a:p>
            <a:pPr marL="285750" indent="-285750">
              <a:spcAft>
                <a:spcPts val="1200"/>
              </a:spcAft>
              <a:buFont typeface="Calibri" panose="020F0502020204030204" pitchFamily="34" charset="0"/>
              <a:buChar char="→"/>
            </a:pPr>
            <a:r>
              <a:rPr lang="en-US" sz="1400" dirty="0">
                <a:solidFill>
                  <a:schemeClr val="tx1">
                    <a:lumMod val="75000"/>
                    <a:lumOff val="25000"/>
                  </a:schemeClr>
                </a:solidFill>
              </a:rPr>
              <a:t>an </a:t>
            </a:r>
            <a:r>
              <a:rPr lang="en-US" sz="1400" b="1" dirty="0">
                <a:solidFill>
                  <a:schemeClr val="tx1">
                    <a:lumMod val="75000"/>
                    <a:lumOff val="25000"/>
                  </a:schemeClr>
                </a:solidFill>
              </a:rPr>
              <a:t>Introduction</a:t>
            </a:r>
            <a:r>
              <a:rPr lang="en-US" sz="1400" dirty="0">
                <a:solidFill>
                  <a:schemeClr val="tx1">
                    <a:lumMod val="75000"/>
                    <a:lumOff val="25000"/>
                  </a:schemeClr>
                </a:solidFill>
              </a:rPr>
              <a:t> to the theme or topic (why it matters),</a:t>
            </a:r>
          </a:p>
          <a:p>
            <a:pPr marL="285750" indent="-285750">
              <a:spcAft>
                <a:spcPts val="1200"/>
              </a:spcAft>
              <a:buFont typeface="Calibri" panose="020F0502020204030204" pitchFamily="34" charset="0"/>
              <a:buChar char="→"/>
            </a:pPr>
            <a:r>
              <a:rPr lang="en-US" sz="1400" dirty="0">
                <a:solidFill>
                  <a:schemeClr val="tx1">
                    <a:lumMod val="75000"/>
                    <a:lumOff val="25000"/>
                  </a:schemeClr>
                </a:solidFill>
              </a:rPr>
              <a:t>the </a:t>
            </a:r>
            <a:r>
              <a:rPr lang="en-US" sz="1400" b="1" dirty="0">
                <a:solidFill>
                  <a:schemeClr val="tx1">
                    <a:lumMod val="75000"/>
                    <a:lumOff val="25000"/>
                  </a:schemeClr>
                </a:solidFill>
              </a:rPr>
              <a:t>purpose,</a:t>
            </a:r>
            <a:r>
              <a:rPr lang="en-US" sz="1400" dirty="0">
                <a:solidFill>
                  <a:schemeClr val="tx1">
                    <a:lumMod val="75000"/>
                    <a:lumOff val="25000"/>
                  </a:schemeClr>
                </a:solidFill>
              </a:rPr>
              <a:t> or objective of the section, so you are clear on what you are aiming to achieve</a:t>
            </a:r>
          </a:p>
          <a:p>
            <a:pPr marL="285750" indent="-285750">
              <a:spcAft>
                <a:spcPts val="1200"/>
              </a:spcAft>
              <a:buFont typeface="Calibri" panose="020F0502020204030204" pitchFamily="34" charset="0"/>
              <a:buChar char="→"/>
            </a:pPr>
            <a:r>
              <a:rPr lang="en-US" sz="1400" dirty="0">
                <a:solidFill>
                  <a:schemeClr val="tx1">
                    <a:lumMod val="75000"/>
                    <a:lumOff val="25000"/>
                  </a:schemeClr>
                </a:solidFill>
              </a:rPr>
              <a:t>key </a:t>
            </a:r>
            <a:r>
              <a:rPr lang="en-US" sz="1400" b="1" dirty="0">
                <a:solidFill>
                  <a:schemeClr val="tx1">
                    <a:lumMod val="75000"/>
                    <a:lumOff val="25000"/>
                  </a:schemeClr>
                </a:solidFill>
              </a:rPr>
              <a:t>Challenges &amp; Opportunities</a:t>
            </a:r>
            <a:r>
              <a:rPr lang="en-US" sz="1400" dirty="0">
                <a:solidFill>
                  <a:schemeClr val="tx1">
                    <a:lumMod val="75000"/>
                    <a:lumOff val="25000"/>
                  </a:schemeClr>
                </a:solidFill>
              </a:rPr>
              <a:t> to consider,</a:t>
            </a:r>
          </a:p>
          <a:p>
            <a:pPr marL="285750" indent="-285750">
              <a:spcAft>
                <a:spcPts val="1200"/>
              </a:spcAft>
              <a:buFont typeface="Calibri" panose="020F0502020204030204" pitchFamily="34" charset="0"/>
              <a:buChar char="→"/>
            </a:pPr>
            <a:r>
              <a:rPr lang="en-US" sz="1400" dirty="0">
                <a:solidFill>
                  <a:schemeClr val="tx1">
                    <a:lumMod val="75000"/>
                    <a:lumOff val="25000"/>
                  </a:schemeClr>
                </a:solidFill>
              </a:rPr>
              <a:t>a</a:t>
            </a:r>
            <a:r>
              <a:rPr lang="en-US" sz="1400" b="1" dirty="0">
                <a:solidFill>
                  <a:schemeClr val="tx1">
                    <a:lumMod val="75000"/>
                    <a:lumOff val="25000"/>
                  </a:schemeClr>
                </a:solidFill>
              </a:rPr>
              <a:t> Workshop with Questions for exploration and discussion</a:t>
            </a:r>
            <a:r>
              <a:rPr lang="en-US" sz="1400" dirty="0">
                <a:solidFill>
                  <a:schemeClr val="tx1">
                    <a:lumMod val="75000"/>
                    <a:lumOff val="25000"/>
                  </a:schemeClr>
                </a:solidFill>
              </a:rPr>
              <a:t> to guide your thinking or group discussion, </a:t>
            </a:r>
          </a:p>
          <a:p>
            <a:pPr marL="285750" indent="-285750">
              <a:spcAft>
                <a:spcPts val="1200"/>
              </a:spcAft>
              <a:buFont typeface="Calibri" panose="020F0502020204030204" pitchFamily="34" charset="0"/>
              <a:buChar char="→"/>
            </a:pPr>
            <a:r>
              <a:rPr lang="en-US" sz="1400" dirty="0">
                <a:solidFill>
                  <a:schemeClr val="tx1">
                    <a:lumMod val="75000"/>
                    <a:lumOff val="25000"/>
                  </a:schemeClr>
                </a:solidFill>
              </a:rPr>
              <a:t> an</a:t>
            </a:r>
            <a:r>
              <a:rPr lang="en-US" sz="1400" b="1" dirty="0">
                <a:solidFill>
                  <a:schemeClr val="tx1">
                    <a:lumMod val="75000"/>
                    <a:lumOff val="25000"/>
                  </a:schemeClr>
                </a:solidFill>
              </a:rPr>
              <a:t> Implementation Clinic with practical exercises and tasks</a:t>
            </a:r>
            <a:r>
              <a:rPr lang="en-US" sz="1400" dirty="0">
                <a:solidFill>
                  <a:schemeClr val="tx1">
                    <a:lumMod val="75000"/>
                    <a:lumOff val="25000"/>
                  </a:schemeClr>
                </a:solidFill>
              </a:rPr>
              <a:t> to start applying the ideas, putting them into action and testing them, </a:t>
            </a:r>
          </a:p>
          <a:p>
            <a:pPr marL="285750" indent="-285750">
              <a:spcAft>
                <a:spcPts val="1200"/>
              </a:spcAft>
              <a:buFont typeface="Calibri" panose="020F0502020204030204" pitchFamily="34" charset="0"/>
              <a:buChar char="→"/>
            </a:pPr>
            <a:r>
              <a:rPr lang="en-US" sz="1400" dirty="0">
                <a:solidFill>
                  <a:schemeClr val="tx1">
                    <a:lumMod val="75000"/>
                    <a:lumOff val="25000"/>
                  </a:schemeClr>
                </a:solidFill>
              </a:rPr>
              <a:t>suggested </a:t>
            </a:r>
            <a:r>
              <a:rPr lang="en-US" sz="1400" b="1" dirty="0">
                <a:solidFill>
                  <a:schemeClr val="tx1">
                    <a:lumMod val="75000"/>
                    <a:lumOff val="25000"/>
                  </a:schemeClr>
                </a:solidFill>
              </a:rPr>
              <a:t>Approaches &amp; Solutions</a:t>
            </a:r>
            <a:r>
              <a:rPr lang="en-US" sz="1400" dirty="0">
                <a:solidFill>
                  <a:schemeClr val="tx1">
                    <a:lumMod val="75000"/>
                    <a:lumOff val="25000"/>
                  </a:schemeClr>
                </a:solidFill>
              </a:rPr>
              <a:t> (best practices or methods to overcome challenges), and </a:t>
            </a:r>
          </a:p>
          <a:p>
            <a:pPr marL="285750" indent="-285750">
              <a:spcAft>
                <a:spcPts val="1200"/>
              </a:spcAft>
              <a:buFont typeface="Calibri" panose="020F0502020204030204" pitchFamily="34" charset="0"/>
              <a:buChar char="→"/>
            </a:pPr>
            <a:r>
              <a:rPr lang="en-US" sz="1400" dirty="0">
                <a:solidFill>
                  <a:schemeClr val="tx1">
                    <a:lumMod val="75000"/>
                    <a:lumOff val="25000"/>
                  </a:schemeClr>
                </a:solidFill>
              </a:rPr>
              <a:t>a real-world </a:t>
            </a:r>
            <a:r>
              <a:rPr lang="en-US" sz="1400" b="1" dirty="0">
                <a:solidFill>
                  <a:schemeClr val="tx1">
                    <a:lumMod val="75000"/>
                    <a:lumOff val="25000"/>
                  </a:schemeClr>
                </a:solidFill>
              </a:rPr>
              <a:t>Example</a:t>
            </a:r>
            <a:r>
              <a:rPr lang="en-US" sz="1400" dirty="0">
                <a:solidFill>
                  <a:schemeClr val="tx1">
                    <a:lumMod val="75000"/>
                    <a:lumOff val="25000"/>
                  </a:schemeClr>
                </a:solidFill>
              </a:rPr>
              <a:t> or case study for inspiration. </a:t>
            </a:r>
          </a:p>
          <a:p>
            <a:pPr>
              <a:spcAft>
                <a:spcPts val="1200"/>
              </a:spcAft>
            </a:pPr>
            <a:r>
              <a:rPr lang="en-US" sz="1400" dirty="0">
                <a:solidFill>
                  <a:schemeClr val="tx1">
                    <a:lumMod val="75000"/>
                    <a:lumOff val="25000"/>
                  </a:schemeClr>
                </a:solidFill>
              </a:rPr>
              <a:t>We also include links to further resources (toolkits, case studies, blogs and other UPLIFT resources and supports) so you can dive deeper or see how others have done it.</a:t>
            </a:r>
          </a:p>
          <a:p>
            <a:pPr>
              <a:spcAft>
                <a:spcPts val="1200"/>
              </a:spcAft>
            </a:pPr>
            <a:r>
              <a:rPr lang="en-US" sz="1400" dirty="0">
                <a:solidFill>
                  <a:schemeClr val="tx1">
                    <a:lumMod val="75000"/>
                    <a:lumOff val="25000"/>
                  </a:schemeClr>
                </a:solidFill>
              </a:rPr>
              <a:t>Feel free to start with the topic that interests you most – the clinics are separated and can be used in sequence or interchangeably. However, if you go through them in order, they will build on each other and together provide a comprehensive roadmap. </a:t>
            </a:r>
          </a:p>
          <a:p>
            <a:pPr>
              <a:spcAft>
                <a:spcPts val="1200"/>
              </a:spcAft>
            </a:pPr>
            <a:r>
              <a:rPr lang="en-US" sz="1400" dirty="0">
                <a:solidFill>
                  <a:schemeClr val="tx1">
                    <a:lumMod val="75000"/>
                    <a:lumOff val="25000"/>
                  </a:schemeClr>
                </a:solidFill>
              </a:rPr>
              <a:t>We understand this may be your first foray into immersive tourism, and it’s normal to feel a bit unsure. We’ve included plenty of examples. </a:t>
            </a:r>
          </a:p>
          <a:p>
            <a:pPr>
              <a:spcAft>
                <a:spcPts val="1200"/>
              </a:spcAft>
            </a:pPr>
            <a:r>
              <a:rPr lang="en-US" sz="1400" dirty="0">
                <a:solidFill>
                  <a:schemeClr val="tx1">
                    <a:lumMod val="75000"/>
                    <a:lumOff val="25000"/>
                  </a:schemeClr>
                </a:solidFill>
              </a:rPr>
              <a:t>As you progress, we’ll gently </a:t>
            </a:r>
            <a:r>
              <a:rPr lang="en-US" sz="1400" b="1" dirty="0">
                <a:solidFill>
                  <a:schemeClr val="tx1">
                    <a:lumMod val="75000"/>
                    <a:lumOff val="25000"/>
                  </a:schemeClr>
                </a:solidFill>
              </a:rPr>
              <a:t>build up from simple, quick-win ideas (that you could try in the next 6 months)</a:t>
            </a:r>
            <a:r>
              <a:rPr lang="en-US" sz="1400" dirty="0">
                <a:solidFill>
                  <a:schemeClr val="tx1">
                    <a:lumMod val="75000"/>
                    <a:lumOff val="25000"/>
                  </a:schemeClr>
                </a:solidFill>
              </a:rPr>
              <a:t> to more ambitious projects </a:t>
            </a:r>
            <a:r>
              <a:rPr lang="en-US" sz="1400" b="1" dirty="0">
                <a:solidFill>
                  <a:schemeClr val="tx1">
                    <a:lumMod val="75000"/>
                    <a:lumOff val="25000"/>
                  </a:schemeClr>
                </a:solidFill>
              </a:rPr>
              <a:t>over a couple of years or beyond</a:t>
            </a:r>
            <a:r>
              <a:rPr lang="en-US" sz="1400" dirty="0">
                <a:solidFill>
                  <a:schemeClr val="tx1">
                    <a:lumMod val="75000"/>
                    <a:lumOff val="25000"/>
                  </a:schemeClr>
                </a:solidFill>
              </a:rPr>
              <a:t>, so you can plan for both </a:t>
            </a:r>
            <a:r>
              <a:rPr lang="en-US" sz="1400" b="1" dirty="0">
                <a:solidFill>
                  <a:schemeClr val="tx1">
                    <a:lumMod val="75000"/>
                    <a:lumOff val="25000"/>
                  </a:schemeClr>
                </a:solidFill>
              </a:rPr>
              <a:t>short-term actions and long-term vision</a:t>
            </a:r>
            <a:r>
              <a:rPr lang="en-US" sz="1400" dirty="0">
                <a:solidFill>
                  <a:schemeClr val="tx1">
                    <a:lumMod val="75000"/>
                    <a:lumOff val="25000"/>
                  </a:schemeClr>
                </a:solidFill>
              </a:rPr>
              <a:t>. </a:t>
            </a:r>
          </a:p>
          <a:p>
            <a:pPr>
              <a:spcAft>
                <a:spcPts val="1200"/>
              </a:spcAft>
            </a:pPr>
            <a:r>
              <a:rPr lang="en-US" sz="1800" b="1" dirty="0">
                <a:solidFill>
                  <a:srgbClr val="C77362"/>
                </a:solidFill>
              </a:rPr>
              <a:t>Let’s get started on unlocking the potential of immersive film and literary tourism for your business!</a:t>
            </a:r>
          </a:p>
        </p:txBody>
      </p:sp>
      <p:sp>
        <p:nvSpPr>
          <p:cNvPr id="6" name="Slide Number Placeholder 5">
            <a:extLst>
              <a:ext uri="{FF2B5EF4-FFF2-40B4-BE49-F238E27FC236}">
                <a16:creationId xmlns:a16="http://schemas.microsoft.com/office/drawing/2014/main" id="{118F0721-C8D5-C46E-A2FA-BDD187B24B89}"/>
              </a:ext>
            </a:extLst>
          </p:cNvPr>
          <p:cNvSpPr>
            <a:spLocks noGrp="1"/>
          </p:cNvSpPr>
          <p:nvPr>
            <p:ph type="sldNum" sz="quarter" idx="4"/>
          </p:nvPr>
        </p:nvSpPr>
        <p:spPr/>
        <p:txBody>
          <a:bodyPr/>
          <a:lstStyle/>
          <a:p>
            <a:fld id="{48F63A3B-78C7-47BE-AE5E-E10140E04643}" type="slidenum">
              <a:rPr lang="en-US" smtClean="0"/>
              <a:pPr/>
              <a:t>11</a:t>
            </a:fld>
            <a:endParaRPr lang="en-US" dirty="0"/>
          </a:p>
        </p:txBody>
      </p:sp>
      <p:sp>
        <p:nvSpPr>
          <p:cNvPr id="2" name="Freeform 2">
            <a:extLst>
              <a:ext uri="{FF2B5EF4-FFF2-40B4-BE49-F238E27FC236}">
                <a16:creationId xmlns:a16="http://schemas.microsoft.com/office/drawing/2014/main" id="{B8B5809F-40F7-A412-B022-2B7D6CE98673}"/>
              </a:ext>
            </a:extLst>
          </p:cNvPr>
          <p:cNvSpPr/>
          <p:nvPr/>
        </p:nvSpPr>
        <p:spPr>
          <a:xfrm rot="10800000">
            <a:off x="60005" y="1495087"/>
            <a:ext cx="661340" cy="505213"/>
          </a:xfrm>
          <a:custGeom>
            <a:avLst/>
            <a:gdLst>
              <a:gd name="connsiteX0" fmla="*/ 1566605 w 7606226"/>
              <a:gd name="connsiteY0" fmla="*/ 892116 h 4748702"/>
              <a:gd name="connsiteX1" fmla="*/ 5989334 w 7606226"/>
              <a:gd name="connsiteY1" fmla="*/ 892116 h 4748702"/>
              <a:gd name="connsiteX2" fmla="*/ 7606227 w 7606226"/>
              <a:gd name="connsiteY2" fmla="*/ 2509008 h 4748702"/>
              <a:gd name="connsiteX3" fmla="*/ 7606227 w 7606226"/>
              <a:gd name="connsiteY3" fmla="*/ 4748703 h 4748702"/>
              <a:gd name="connsiteX4" fmla="*/ 5989334 w 7606226"/>
              <a:gd name="connsiteY4" fmla="*/ 3131733 h 4748702"/>
              <a:gd name="connsiteX5" fmla="*/ 1566605 w 7606226"/>
              <a:gd name="connsiteY5" fmla="*/ 3131733 h 4748702"/>
              <a:gd name="connsiteX6" fmla="*/ 1566605 w 7606226"/>
              <a:gd name="connsiteY6" fmla="*/ 4023693 h 4748702"/>
              <a:gd name="connsiteX7" fmla="*/ 0 w 7606226"/>
              <a:gd name="connsiteY7" fmla="*/ 2012041 h 4748702"/>
              <a:gd name="connsiteX8" fmla="*/ 1566605 w 7606226"/>
              <a:gd name="connsiteY8" fmla="*/ 0 h 4748702"/>
              <a:gd name="connsiteX9" fmla="*/ 1566605 w 7606226"/>
              <a:gd name="connsiteY9" fmla="*/ 892116 h 474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06226" h="4748702">
                <a:moveTo>
                  <a:pt x="1566605" y="892116"/>
                </a:moveTo>
                <a:lnTo>
                  <a:pt x="5989334" y="892116"/>
                </a:lnTo>
                <a:cubicBezTo>
                  <a:pt x="6882227" y="892116"/>
                  <a:pt x="7606227" y="1616037"/>
                  <a:pt x="7606227" y="2509008"/>
                </a:cubicBezTo>
                <a:lnTo>
                  <a:pt x="7606227" y="4748703"/>
                </a:lnTo>
                <a:cubicBezTo>
                  <a:pt x="7606227" y="3855888"/>
                  <a:pt x="6882227" y="3131733"/>
                  <a:pt x="5989334" y="3131733"/>
                </a:cubicBezTo>
                <a:lnTo>
                  <a:pt x="1566605" y="3131733"/>
                </a:lnTo>
                <a:lnTo>
                  <a:pt x="1566605" y="4023693"/>
                </a:lnTo>
                <a:cubicBezTo>
                  <a:pt x="1566605" y="4023693"/>
                  <a:pt x="0" y="2012041"/>
                  <a:pt x="0" y="2012041"/>
                </a:cubicBezTo>
                <a:lnTo>
                  <a:pt x="1566605" y="0"/>
                </a:lnTo>
                <a:lnTo>
                  <a:pt x="1566605" y="892116"/>
                </a:lnTo>
                <a:close/>
              </a:path>
            </a:pathLst>
          </a:custGeom>
          <a:gradFill>
            <a:gsLst>
              <a:gs pos="0">
                <a:srgbClr val="BF8146"/>
              </a:gs>
              <a:gs pos="74000">
                <a:srgbClr val="75504C"/>
              </a:gs>
              <a:gs pos="30000">
                <a:srgbClr val="C77362"/>
              </a:gs>
              <a:gs pos="100000">
                <a:srgbClr val="75504C"/>
              </a:gs>
            </a:gsLst>
            <a:lin ang="5400000" scaled="1"/>
          </a:gradFill>
          <a:ln w="93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pic>
        <p:nvPicPr>
          <p:cNvPr id="3" name="Graphic 2" descr="Touchscreen with solid fill">
            <a:extLst>
              <a:ext uri="{FF2B5EF4-FFF2-40B4-BE49-F238E27FC236}">
                <a16:creationId xmlns:a16="http://schemas.microsoft.com/office/drawing/2014/main" id="{F51567FE-3F2D-C052-D051-2B704D973C6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005" y="8821481"/>
            <a:ext cx="750490" cy="750490"/>
          </a:xfrm>
          <a:prstGeom prst="rect">
            <a:avLst/>
          </a:prstGeom>
        </p:spPr>
      </p:pic>
    </p:spTree>
    <p:extLst>
      <p:ext uri="{BB962C8B-B14F-4D97-AF65-F5344CB8AC3E}">
        <p14:creationId xmlns:p14="http://schemas.microsoft.com/office/powerpoint/2010/main" val="555130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A3171-DFB0-DB47-FF83-BB0B881DBADA}"/>
            </a:ext>
          </a:extLst>
        </p:cNvPr>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F21684CD-2AE7-49C1-FDD3-0978AE762541}"/>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3987" b="3987"/>
          <a:stretch>
            <a:fillRect/>
          </a:stretch>
        </p:blipFill>
        <p:spPr/>
      </p:pic>
      <p:sp>
        <p:nvSpPr>
          <p:cNvPr id="7" name="Slide Number Placeholder 5">
            <a:extLst>
              <a:ext uri="{FF2B5EF4-FFF2-40B4-BE49-F238E27FC236}">
                <a16:creationId xmlns:a16="http://schemas.microsoft.com/office/drawing/2014/main" id="{E4DB5F02-8E3F-4225-19A9-845493312D57}"/>
              </a:ext>
            </a:extLst>
          </p:cNvPr>
          <p:cNvSpPr>
            <a:spLocks noGrp="1"/>
          </p:cNvSpPr>
          <p:nvPr>
            <p:ph type="sldNum" sz="quarter" idx="4"/>
          </p:nvPr>
        </p:nvSpPr>
        <p:spPr>
          <a:xfrm>
            <a:off x="5484063" y="10157720"/>
            <a:ext cx="1700927" cy="569240"/>
          </a:xfrm>
          <a:prstGeom prst="rect">
            <a:avLst/>
          </a:prstGeom>
        </p:spPr>
        <p:txBody>
          <a:bodyPr vert="horz" lIns="91440" tIns="45720" rIns="91440" bIns="45720" rtlCol="0" anchor="ctr"/>
          <a:lstStyle>
            <a:lvl1pPr algn="r">
              <a:defRPr sz="800">
                <a:solidFill>
                  <a:schemeClr val="tx1"/>
                </a:solidFill>
              </a:defRPr>
            </a:lvl1pPr>
          </a:lstStyle>
          <a:p>
            <a:fld id="{48F63A3B-78C7-47BE-AE5E-E10140E04643}" type="slidenum">
              <a:rPr lang="en-US" smtClean="0"/>
              <a:pPr/>
              <a:t>12</a:t>
            </a:fld>
            <a:endParaRPr lang="en-US" dirty="0"/>
          </a:p>
        </p:txBody>
      </p:sp>
      <p:sp>
        <p:nvSpPr>
          <p:cNvPr id="3" name="Text Placeholder 2">
            <a:extLst>
              <a:ext uri="{FF2B5EF4-FFF2-40B4-BE49-F238E27FC236}">
                <a16:creationId xmlns:a16="http://schemas.microsoft.com/office/drawing/2014/main" id="{4CF30F4E-830C-64A6-0DC7-2DA61A2F4FC6}"/>
              </a:ext>
            </a:extLst>
          </p:cNvPr>
          <p:cNvSpPr>
            <a:spLocks noGrp="1"/>
          </p:cNvSpPr>
          <p:nvPr>
            <p:ph type="body" sz="quarter" idx="61"/>
          </p:nvPr>
        </p:nvSpPr>
        <p:spPr>
          <a:xfrm>
            <a:off x="1143001" y="2659119"/>
            <a:ext cx="5627914" cy="1359428"/>
          </a:xfrm>
          <a:prstGeom prst="rect">
            <a:avLst/>
          </a:prstGeom>
        </p:spPr>
        <p:txBody>
          <a:bodyPr/>
          <a:lstStyle/>
          <a:p>
            <a:pPr algn="r"/>
            <a:r>
              <a:rPr lang="en-US" dirty="0"/>
              <a:t>Workshop 1 Introduction</a:t>
            </a:r>
          </a:p>
          <a:p>
            <a:pPr algn="r"/>
            <a:r>
              <a:rPr lang="en-US" b="0" dirty="0"/>
              <a:t>Why Immersive Technologies Matter for Your Business. </a:t>
            </a:r>
          </a:p>
        </p:txBody>
      </p:sp>
      <p:pic>
        <p:nvPicPr>
          <p:cNvPr id="22" name="Graphic 21">
            <a:extLst>
              <a:ext uri="{FF2B5EF4-FFF2-40B4-BE49-F238E27FC236}">
                <a16:creationId xmlns:a16="http://schemas.microsoft.com/office/drawing/2014/main" id="{9C34C132-0D52-AAE3-0C87-E16647566499}"/>
              </a:ext>
            </a:extLst>
          </p:cNvPr>
          <p:cNvPicPr>
            <a:picLocks noChangeAspect="1"/>
          </p:cNvPicPr>
          <p:nvPr/>
        </p:nvPicPr>
        <p:blipFill>
          <a:blip>
            <a:extLst>
              <a:ext uri="{96DAC541-7B7A-43D3-8B79-37D633B846F1}">
                <asvg:svgBlip xmlns:asvg="http://schemas.microsoft.com/office/drawing/2016/SVG/main" r:embed="rId3"/>
              </a:ext>
            </a:extLst>
          </a:blip>
          <a:srcRect l="40824" t="30945" r="35547" b="2882"/>
          <a:stretch/>
        </p:blipFill>
        <p:spPr>
          <a:xfrm>
            <a:off x="0" y="7439145"/>
            <a:ext cx="2687636" cy="3062168"/>
          </a:xfrm>
          <a:prstGeom prst="rect">
            <a:avLst/>
          </a:prstGeom>
        </p:spPr>
      </p:pic>
      <p:sp>
        <p:nvSpPr>
          <p:cNvPr id="23" name="Text Placeholder 6">
            <a:extLst>
              <a:ext uri="{FF2B5EF4-FFF2-40B4-BE49-F238E27FC236}">
                <a16:creationId xmlns:a16="http://schemas.microsoft.com/office/drawing/2014/main" id="{A565E373-475B-0321-95DA-67B16A38C452}"/>
              </a:ext>
            </a:extLst>
          </p:cNvPr>
          <p:cNvSpPr txBox="1">
            <a:spLocks/>
          </p:cNvSpPr>
          <p:nvPr/>
        </p:nvSpPr>
        <p:spPr>
          <a:xfrm rot="16200000">
            <a:off x="4854005" y="8150589"/>
            <a:ext cx="2684715" cy="180611"/>
          </a:xfrm>
          <a:prstGeom prst="rect">
            <a:avLst/>
          </a:prstGeom>
          <a:noFill/>
        </p:spPr>
        <p:txBody>
          <a:bodyPr anchor="ctr">
            <a:noAutofit/>
          </a:bodyPr>
          <a:lstStyle>
            <a:lvl1pPr marL="361950" indent="-20638" algn="l"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9525" indent="0">
              <a:lnSpc>
                <a:spcPct val="100000"/>
              </a:lnSpc>
            </a:pPr>
            <a:r>
              <a:rPr lang="en-US" sz="1000" dirty="0">
                <a:solidFill>
                  <a:srgbClr val="75504C"/>
                </a:solidFill>
              </a:rPr>
              <a:t>Photo Credit: </a:t>
            </a:r>
            <a:r>
              <a:rPr lang="en-US" sz="1000" b="0" dirty="0">
                <a:solidFill>
                  <a:srgbClr val="75504C"/>
                </a:solidFill>
              </a:rPr>
              <a:t>Image title</a:t>
            </a:r>
          </a:p>
        </p:txBody>
      </p:sp>
    </p:spTree>
    <p:extLst>
      <p:ext uri="{BB962C8B-B14F-4D97-AF65-F5344CB8AC3E}">
        <p14:creationId xmlns:p14="http://schemas.microsoft.com/office/powerpoint/2010/main" val="1670756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C8E7AFC-C308-E2F5-3B14-1F0CBBED8668}"/>
              </a:ext>
            </a:extLst>
          </p:cNvPr>
          <p:cNvSpPr>
            <a:spLocks noGrp="1"/>
          </p:cNvSpPr>
          <p:nvPr>
            <p:ph type="body" sz="quarter" idx="61"/>
          </p:nvPr>
        </p:nvSpPr>
        <p:spPr>
          <a:solidFill>
            <a:srgbClr val="C77362"/>
          </a:solidFill>
        </p:spPr>
        <p:txBody>
          <a:bodyPr/>
          <a:lstStyle/>
          <a:p>
            <a:r>
              <a:rPr lang="en-IE" b="0" dirty="0"/>
              <a:t>Overview </a:t>
            </a:r>
          </a:p>
        </p:txBody>
      </p:sp>
      <p:sp>
        <p:nvSpPr>
          <p:cNvPr id="7" name="Text Placeholder 6">
            <a:extLst>
              <a:ext uri="{FF2B5EF4-FFF2-40B4-BE49-F238E27FC236}">
                <a16:creationId xmlns:a16="http://schemas.microsoft.com/office/drawing/2014/main" id="{510D262A-80D4-1EC7-329D-62A5B770EE2D}"/>
              </a:ext>
            </a:extLst>
          </p:cNvPr>
          <p:cNvSpPr>
            <a:spLocks noGrp="1"/>
          </p:cNvSpPr>
          <p:nvPr>
            <p:ph type="body" sz="quarter" idx="64"/>
          </p:nvPr>
        </p:nvSpPr>
        <p:spPr/>
        <p:txBody>
          <a:bodyPr/>
          <a:lstStyle/>
          <a:p>
            <a:r>
              <a:rPr lang="en-US" sz="1600" b="1" dirty="0">
                <a:solidFill>
                  <a:srgbClr val="53705E"/>
                </a:solidFill>
              </a:rPr>
              <a:t>Immersive technologies might sound high-tech, but at their core they are about drawing visitors into a story or place. Traditional tourism is often about “look and listen,” while immersive tourism invites people to “experience and take part.”</a:t>
            </a:r>
          </a:p>
          <a:p>
            <a:endParaRPr lang="en-US" sz="1400" dirty="0"/>
          </a:p>
          <a:p>
            <a:r>
              <a:rPr lang="en-US" sz="1400" dirty="0"/>
              <a:t>For example, instead of simply reading a plaque about a famous movie scene, a visitor could lift their phone and watch that scene unfold on the spot through augmented reality (AR). Rather than imagining a historic moment from a book, they could put on a virtual reality (VR) headset and feel as though they are standing right there. These tools enrich real places with digital layers – adding visuals, sound, and interactive elements that make experiences more engaging and memorable.</a:t>
            </a:r>
          </a:p>
          <a:p>
            <a:endParaRPr lang="en-US" sz="1400" dirty="0"/>
          </a:p>
          <a:p>
            <a:r>
              <a:rPr lang="en-US" sz="1400" b="1" dirty="0">
                <a:solidFill>
                  <a:srgbClr val="C77362"/>
                </a:solidFill>
              </a:rPr>
              <a:t>Importantly, immersive technology doesn’t replace the real location; it enhances it. </a:t>
            </a:r>
            <a:r>
              <a:rPr lang="en-US" sz="1400" dirty="0"/>
              <a:t>AR keeps visitors grounded in their surroundings by overlaying digital content onto what they already see, while VR places users inside a fully virtual environment. Both approaches can be powerful in film and literary tourism, bringing book passages, characters, or iconic screen moments to life in meaningful ways.</a:t>
            </a:r>
          </a:p>
          <a:p>
            <a:endParaRPr lang="en-US" sz="1400" dirty="0"/>
          </a:p>
          <a:p>
            <a:r>
              <a:rPr lang="en-US" sz="1400" dirty="0"/>
              <a:t>Immersive tools include technologies such as Augmented Reality (adding digital images or information to the real world via smartphones or AR glasses) and Virtual Reality (fully simulated environments accessed through VR headsets). Alongside interactive digital media and AI, these technologies are transforming how visitors engage with tourism experiences. They allow people to step inside stories – overlaying historical or fictional scenes onto real locations, or recreating famous film settings for exploration on-site or remotely.</a:t>
            </a:r>
          </a:p>
          <a:p>
            <a:endParaRPr lang="en-US" sz="1400" dirty="0"/>
          </a:p>
          <a:p>
            <a:endParaRPr lang="en-US" sz="1400" dirty="0"/>
          </a:p>
          <a:p>
            <a:pPr defTabSz="777875"/>
            <a:endParaRPr lang="en-US" sz="1400" dirty="0"/>
          </a:p>
          <a:p>
            <a:endParaRPr lang="en-US" sz="1400" dirty="0"/>
          </a:p>
          <a:p>
            <a:r>
              <a:rPr lang="en-US" sz="1400" dirty="0"/>
              <a:t>For tourism businesses, especially small and medium-sized ones, immersive technologies offer new ways to connect with audiences. They can make tours more engaging, extend visitor interest beyond peak seasons, and appeal to a generation seeking meaningful, experience-led travel. Crucially, adopting immersive tools doesn’t require advanced technical skills or large budgets. Simple solutions, such as QR-triggered content or smartphone-based AR, can be affordable and effective.</a:t>
            </a:r>
          </a:p>
          <a:p>
            <a:endParaRPr lang="en-US" sz="1400" dirty="0">
              <a:solidFill>
                <a:schemeClr val="tx1">
                  <a:lumMod val="75000"/>
                  <a:lumOff val="25000"/>
                </a:schemeClr>
              </a:solidFill>
            </a:endParaRPr>
          </a:p>
        </p:txBody>
      </p:sp>
      <p:sp>
        <p:nvSpPr>
          <p:cNvPr id="5" name="Slide Number Placeholder 4">
            <a:extLst>
              <a:ext uri="{FF2B5EF4-FFF2-40B4-BE49-F238E27FC236}">
                <a16:creationId xmlns:a16="http://schemas.microsoft.com/office/drawing/2014/main" id="{013EDC92-F6D7-330E-1761-45E1867293F2}"/>
              </a:ext>
            </a:extLst>
          </p:cNvPr>
          <p:cNvSpPr>
            <a:spLocks noGrp="1"/>
          </p:cNvSpPr>
          <p:nvPr>
            <p:ph type="sldNum" sz="quarter" idx="4"/>
          </p:nvPr>
        </p:nvSpPr>
        <p:spPr/>
        <p:txBody>
          <a:bodyPr/>
          <a:lstStyle/>
          <a:p>
            <a:fld id="{48F63A3B-78C7-47BE-AE5E-E10140E04643}" type="slidenum">
              <a:rPr lang="en-US" smtClean="0"/>
              <a:pPr/>
              <a:t>13</a:t>
            </a:fld>
            <a:endParaRPr lang="en-US" dirty="0"/>
          </a:p>
        </p:txBody>
      </p:sp>
      <p:sp>
        <p:nvSpPr>
          <p:cNvPr id="9" name="Text Placeholder 5">
            <a:extLst>
              <a:ext uri="{FF2B5EF4-FFF2-40B4-BE49-F238E27FC236}">
                <a16:creationId xmlns:a16="http://schemas.microsoft.com/office/drawing/2014/main" id="{EFF4B134-3B0C-90EE-30A9-7861917FB649}"/>
              </a:ext>
            </a:extLst>
          </p:cNvPr>
          <p:cNvSpPr txBox="1">
            <a:spLocks/>
          </p:cNvSpPr>
          <p:nvPr/>
        </p:nvSpPr>
        <p:spPr>
          <a:xfrm>
            <a:off x="0" y="7607875"/>
            <a:ext cx="7255042" cy="586086"/>
          </a:xfrm>
          <a:prstGeom prst="rect">
            <a:avLst/>
          </a:prstGeom>
          <a:solidFill>
            <a:srgbClr val="C77362"/>
          </a:solidFill>
        </p:spPr>
        <p:txBody>
          <a:bodyPr anchor="ctr">
            <a:noAutofit/>
          </a:bodyPr>
          <a:lstStyle>
            <a:lvl1pPr marL="731838" indent="0" algn="l" defTabSz="755934" rtl="0" eaLnBrk="1" latinLnBrk="0" hangingPunct="1">
              <a:lnSpc>
                <a:spcPts val="3800"/>
              </a:lnSpc>
              <a:spcBef>
                <a:spcPts val="0"/>
              </a:spcBef>
              <a:buFont typeface="Arial" panose="020B0604020202020204" pitchFamily="34" charset="0"/>
              <a:buNone/>
              <a:tabLst/>
              <a:defRPr sz="3000"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ct val="100000"/>
              </a:lnSpc>
            </a:pPr>
            <a:r>
              <a:rPr lang="en-IE" sz="2000" b="0" dirty="0"/>
              <a:t>Making it possible for small businesses with limited budgets</a:t>
            </a:r>
          </a:p>
        </p:txBody>
      </p:sp>
    </p:spTree>
    <p:extLst>
      <p:ext uri="{BB962C8B-B14F-4D97-AF65-F5344CB8AC3E}">
        <p14:creationId xmlns:p14="http://schemas.microsoft.com/office/powerpoint/2010/main" val="19431111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CF4EE-B8EA-E584-85DE-087EE70C8F65}"/>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93DF5A72-FABE-03E6-5619-FDCEF6303784}"/>
              </a:ext>
            </a:extLst>
          </p:cNvPr>
          <p:cNvSpPr>
            <a:spLocks noGrp="1"/>
          </p:cNvSpPr>
          <p:nvPr>
            <p:ph type="body" sz="quarter" idx="64"/>
          </p:nvPr>
        </p:nvSpPr>
        <p:spPr>
          <a:xfrm>
            <a:off x="697281" y="780996"/>
            <a:ext cx="6076734" cy="7187048"/>
          </a:xfrm>
        </p:spPr>
        <p:txBody>
          <a:bodyPr/>
          <a:lstStyle/>
          <a:p>
            <a:r>
              <a:rPr lang="en-US" sz="1400" dirty="0"/>
              <a:t>Research shows that AR and VR can significantly enhance the quality of visitor experiences, and the tourism sector is increasingly driven by demand for unique, engaging offerings. Film and literary tourism, in particular, benefit from immersive storytelling that deepens emotional connection and brings narratives to life. Because most visitors already carry smartphones, even small businesses can introduce immersive elements in a cost-effective way.</a:t>
            </a:r>
          </a:p>
          <a:p>
            <a:endParaRPr lang="en-US" sz="1400" dirty="0"/>
          </a:p>
          <a:p>
            <a:r>
              <a:rPr lang="en-US" sz="1400" dirty="0"/>
              <a:t>In short, immersive technology turns a visit into an interactive experience. It offers destinations and tourism providers a practical, accessible way to engage visitors more deeply and transform stories into living experiences – without losing sight of the real place at the heart of the journey.</a:t>
            </a:r>
          </a:p>
          <a:p>
            <a:endParaRPr lang="en-US" sz="1400" dirty="0"/>
          </a:p>
          <a:p>
            <a:pPr marL="285750" indent="-285750">
              <a:buClr>
                <a:srgbClr val="C77362"/>
              </a:buClr>
              <a:buFont typeface="Calibri" panose="020F0502020204030204" pitchFamily="34" charset="0"/>
              <a:buChar char="→"/>
            </a:pPr>
            <a:r>
              <a:rPr lang="en-US" sz="1400" b="1" dirty="0">
                <a:solidFill>
                  <a:srgbClr val="C77362"/>
                </a:solidFill>
              </a:rPr>
              <a:t>Enhanced engagement: </a:t>
            </a:r>
            <a:r>
              <a:rPr lang="en-US" sz="1400" dirty="0">
                <a:solidFill>
                  <a:schemeClr val="tx1">
                    <a:lumMod val="75000"/>
                    <a:lumOff val="25000"/>
                  </a:schemeClr>
                </a:solidFill>
              </a:rPr>
              <a:t>AR/VR let visitors explore and influence content, turning passive tours into active adventurespmc.ncbi.nlm.nih.govhospitalitynet.org.</a:t>
            </a:r>
          </a:p>
          <a:p>
            <a:pPr marL="285750" indent="-285750">
              <a:buClr>
                <a:srgbClr val="C77362"/>
              </a:buClr>
              <a:buFont typeface="Calibri" panose="020F0502020204030204" pitchFamily="34" charset="0"/>
              <a:buChar char="→"/>
            </a:pPr>
            <a:endParaRPr lang="en-US" sz="1400" dirty="0">
              <a:solidFill>
                <a:srgbClr val="C77362"/>
              </a:solidFill>
            </a:endParaRPr>
          </a:p>
          <a:p>
            <a:pPr marL="285750" indent="-285750">
              <a:buClr>
                <a:srgbClr val="C77362"/>
              </a:buClr>
              <a:buFont typeface="Calibri" panose="020F0502020204030204" pitchFamily="34" charset="0"/>
              <a:buChar char="→"/>
            </a:pPr>
            <a:r>
              <a:rPr lang="en-US" sz="1400" b="1" dirty="0">
                <a:solidFill>
                  <a:srgbClr val="C77362"/>
                </a:solidFill>
              </a:rPr>
              <a:t>Scalable creativity: </a:t>
            </a:r>
            <a:r>
              <a:rPr lang="en-US" sz="1400" dirty="0">
                <a:solidFill>
                  <a:schemeClr val="tx1">
                    <a:lumMod val="75000"/>
                    <a:lumOff val="25000"/>
                  </a:schemeClr>
                </a:solidFill>
              </a:rPr>
              <a:t>Even modest budgets can create AR/VR content (e.g. mobile AR apps on smartphones) that provides richer experiences and year-round.</a:t>
            </a:r>
          </a:p>
          <a:p>
            <a:pPr marL="285750" indent="-285750">
              <a:buClr>
                <a:srgbClr val="C77362"/>
              </a:buClr>
              <a:buFont typeface="Calibri" panose="020F0502020204030204" pitchFamily="34" charset="0"/>
              <a:buChar char="→"/>
            </a:pPr>
            <a:endParaRPr lang="en-US" sz="1400" dirty="0">
              <a:solidFill>
                <a:schemeClr val="tx1">
                  <a:lumMod val="75000"/>
                  <a:lumOff val="25000"/>
                </a:schemeClr>
              </a:solidFill>
            </a:endParaRPr>
          </a:p>
          <a:p>
            <a:pPr marL="285750" indent="-285750">
              <a:buClr>
                <a:srgbClr val="C77362"/>
              </a:buClr>
              <a:buFont typeface="Calibri" panose="020F0502020204030204" pitchFamily="34" charset="0"/>
              <a:buChar char="→"/>
            </a:pPr>
            <a:r>
              <a:rPr lang="en-US" sz="1400" b="1" dirty="0">
                <a:solidFill>
                  <a:srgbClr val="C77362"/>
                </a:solidFill>
              </a:rPr>
              <a:t>Competitive differentiation: </a:t>
            </a:r>
            <a:r>
              <a:rPr lang="en-US" sz="1400" dirty="0">
                <a:solidFill>
                  <a:schemeClr val="tx1">
                    <a:lumMod val="75000"/>
                    <a:lumOff val="25000"/>
                  </a:schemeClr>
                </a:solidFill>
              </a:rPr>
              <a:t>Unique immersive tours help small destinations stand out in a crowded market and meet modern travelers’ expectations.</a:t>
            </a:r>
          </a:p>
          <a:p>
            <a:endParaRPr lang="en-US" sz="1400" dirty="0">
              <a:solidFill>
                <a:schemeClr val="tx1">
                  <a:lumMod val="75000"/>
                  <a:lumOff val="25000"/>
                </a:schemeClr>
              </a:solidFill>
            </a:endParaRPr>
          </a:p>
          <a:p>
            <a:r>
              <a:rPr lang="en-US" sz="1400" dirty="0">
                <a:solidFill>
                  <a:srgbClr val="C77362"/>
                </a:solidFill>
                <a:hlinkClick r:id="rId2">
                  <a:extLst>
                    <a:ext uri="{A12FA001-AC4F-418D-AE19-62706E023703}">
                      <ahyp:hlinkClr xmlns:ahyp="http://schemas.microsoft.com/office/drawing/2018/hyperlinkcolor" val="tx"/>
                    </a:ext>
                  </a:extLst>
                </a:hlinkClick>
              </a:rPr>
              <a:t>Immersive technologies for tourism: a systematic review</a:t>
            </a:r>
            <a:endParaRPr lang="en-US" sz="1400" dirty="0">
              <a:solidFill>
                <a:srgbClr val="C77362"/>
              </a:solidFill>
            </a:endParaRPr>
          </a:p>
          <a:p>
            <a:r>
              <a:rPr lang="en-US" sz="1400" dirty="0">
                <a:solidFill>
                  <a:srgbClr val="C77362"/>
                </a:solidFill>
                <a:hlinkClick r:id="rId3">
                  <a:extLst>
                    <a:ext uri="{A12FA001-AC4F-418D-AE19-62706E023703}">
                      <ahyp:hlinkClr xmlns:ahyp="http://schemas.microsoft.com/office/drawing/2018/hyperlinkcolor" val="tx"/>
                    </a:ext>
                  </a:extLst>
                </a:hlinkClick>
              </a:rPr>
              <a:t>Immersive Hospitality: Redefining the Guest Experience</a:t>
            </a:r>
            <a:endParaRPr lang="en-US" sz="1400" dirty="0">
              <a:solidFill>
                <a:srgbClr val="C77362"/>
              </a:solidFill>
            </a:endParaRPr>
          </a:p>
          <a:p>
            <a:endParaRPr lang="en-US" sz="1400" dirty="0">
              <a:solidFill>
                <a:schemeClr val="tx1">
                  <a:lumMod val="75000"/>
                  <a:lumOff val="25000"/>
                </a:schemeClr>
              </a:solidFill>
            </a:endParaRPr>
          </a:p>
        </p:txBody>
      </p:sp>
      <p:sp>
        <p:nvSpPr>
          <p:cNvPr id="5" name="Slide Number Placeholder 4">
            <a:extLst>
              <a:ext uri="{FF2B5EF4-FFF2-40B4-BE49-F238E27FC236}">
                <a16:creationId xmlns:a16="http://schemas.microsoft.com/office/drawing/2014/main" id="{DD3E3CC8-E741-0BF7-16A4-BA80BDEF04DC}"/>
              </a:ext>
            </a:extLst>
          </p:cNvPr>
          <p:cNvSpPr>
            <a:spLocks noGrp="1"/>
          </p:cNvSpPr>
          <p:nvPr>
            <p:ph type="sldNum" sz="quarter" idx="4"/>
          </p:nvPr>
        </p:nvSpPr>
        <p:spPr/>
        <p:txBody>
          <a:bodyPr/>
          <a:lstStyle/>
          <a:p>
            <a:fld id="{48F63A3B-78C7-47BE-AE5E-E10140E04643}" type="slidenum">
              <a:rPr lang="en-US" smtClean="0"/>
              <a:pPr/>
              <a:t>14</a:t>
            </a:fld>
            <a:endParaRPr lang="en-US" dirty="0"/>
          </a:p>
        </p:txBody>
      </p:sp>
      <p:pic>
        <p:nvPicPr>
          <p:cNvPr id="4" name="Picture 3">
            <a:extLst>
              <a:ext uri="{FF2B5EF4-FFF2-40B4-BE49-F238E27FC236}">
                <a16:creationId xmlns:a16="http://schemas.microsoft.com/office/drawing/2014/main" id="{73E71574-11A7-3BC5-06B6-0972CD3C02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7281" y="7110901"/>
            <a:ext cx="5952717" cy="3350579"/>
          </a:xfrm>
          <a:prstGeom prst="rect">
            <a:avLst/>
          </a:prstGeom>
        </p:spPr>
      </p:pic>
    </p:spTree>
    <p:extLst>
      <p:ext uri="{BB962C8B-B14F-4D97-AF65-F5344CB8AC3E}">
        <p14:creationId xmlns:p14="http://schemas.microsoft.com/office/powerpoint/2010/main" val="1894156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8CA3D985-9931-E34A-901B-5C36032BD412}"/>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898" b="2898"/>
          <a:stretch>
            <a:fillRect/>
          </a:stretch>
        </p:blipFill>
        <p:spPr/>
      </p:pic>
      <p:sp>
        <p:nvSpPr>
          <p:cNvPr id="3" name="Text Placeholder 2">
            <a:extLst>
              <a:ext uri="{FF2B5EF4-FFF2-40B4-BE49-F238E27FC236}">
                <a16:creationId xmlns:a16="http://schemas.microsoft.com/office/drawing/2014/main" id="{18932BE5-E2D8-9061-B853-5EE5C1C22104}"/>
              </a:ext>
            </a:extLst>
          </p:cNvPr>
          <p:cNvSpPr>
            <a:spLocks noGrp="1"/>
          </p:cNvSpPr>
          <p:nvPr>
            <p:ph type="body" sz="quarter" idx="48"/>
          </p:nvPr>
        </p:nvSpPr>
        <p:spPr>
          <a:xfrm>
            <a:off x="970358" y="6804130"/>
            <a:ext cx="5618957" cy="1851989"/>
          </a:xfrm>
        </p:spPr>
        <p:txBody>
          <a:bodyPr/>
          <a:lstStyle/>
          <a:p>
            <a:r>
              <a:rPr lang="en-US" sz="1800" b="1" i="1" dirty="0">
                <a:solidFill>
                  <a:srgbClr val="53705E"/>
                </a:solidFill>
              </a:rPr>
              <a:t>This workshop is about understanding, not doing.</a:t>
            </a:r>
          </a:p>
          <a:p>
            <a:endParaRPr lang="en-US" sz="1800" b="1" dirty="0">
              <a:solidFill>
                <a:srgbClr val="53705E"/>
              </a:solidFill>
            </a:endParaRPr>
          </a:p>
          <a:p>
            <a:r>
              <a:rPr lang="en-US" sz="1400" b="1" dirty="0">
                <a:solidFill>
                  <a:schemeClr val="tx1">
                    <a:lumMod val="75000"/>
                    <a:lumOff val="25000"/>
                  </a:schemeClr>
                </a:solidFill>
              </a:rPr>
              <a:t>It is designed to:</a:t>
            </a:r>
          </a:p>
          <a:p>
            <a:pPr marL="285750" indent="-285750">
              <a:buFont typeface="Wingdings" panose="05000000000000000000" pitchFamily="2" charset="2"/>
              <a:buChar char="v"/>
            </a:pPr>
            <a:r>
              <a:rPr lang="en-US" sz="1400" dirty="0">
                <a:solidFill>
                  <a:schemeClr val="tx1">
                    <a:lumMod val="75000"/>
                    <a:lumOff val="25000"/>
                  </a:schemeClr>
                </a:solidFill>
              </a:rPr>
              <a:t>Introduce immersive approaches in a </a:t>
            </a:r>
            <a:r>
              <a:rPr lang="en-US" sz="1400" b="1" dirty="0">
                <a:solidFill>
                  <a:schemeClr val="tx1">
                    <a:lumMod val="75000"/>
                    <a:lumOff val="25000"/>
                  </a:schemeClr>
                </a:solidFill>
              </a:rPr>
              <a:t>simple, non-technical way</a:t>
            </a:r>
            <a:endParaRPr lang="en-US" sz="1400" dirty="0">
              <a:solidFill>
                <a:schemeClr val="tx1">
                  <a:lumMod val="75000"/>
                  <a:lumOff val="25000"/>
                </a:schemeClr>
              </a:solidFill>
            </a:endParaRPr>
          </a:p>
          <a:p>
            <a:pPr marL="285750" indent="-285750">
              <a:buFont typeface="Wingdings" panose="05000000000000000000" pitchFamily="2" charset="2"/>
              <a:buChar char="v"/>
            </a:pPr>
            <a:r>
              <a:rPr lang="en-US" sz="1400" dirty="0">
                <a:solidFill>
                  <a:schemeClr val="tx1">
                    <a:lumMod val="75000"/>
                    <a:lumOff val="25000"/>
                  </a:schemeClr>
                </a:solidFill>
              </a:rPr>
              <a:t>Help participants understand </a:t>
            </a:r>
            <a:r>
              <a:rPr lang="en-US" sz="1400" i="1" dirty="0">
                <a:solidFill>
                  <a:schemeClr val="tx1">
                    <a:lumMod val="75000"/>
                    <a:lumOff val="25000"/>
                  </a:schemeClr>
                </a:solidFill>
              </a:rPr>
              <a:t>why</a:t>
            </a:r>
            <a:r>
              <a:rPr lang="en-US" sz="1400" dirty="0">
                <a:solidFill>
                  <a:schemeClr val="tx1">
                    <a:lumMod val="75000"/>
                    <a:lumOff val="25000"/>
                  </a:schemeClr>
                </a:solidFill>
              </a:rPr>
              <a:t> immersion matters in film and literary tourism</a:t>
            </a:r>
          </a:p>
          <a:p>
            <a:pPr marL="285750" indent="-285750">
              <a:buFont typeface="Wingdings" panose="05000000000000000000" pitchFamily="2" charset="2"/>
              <a:buChar char="v"/>
            </a:pPr>
            <a:r>
              <a:rPr lang="en-US" sz="1400" dirty="0">
                <a:solidFill>
                  <a:schemeClr val="tx1">
                    <a:lumMod val="75000"/>
                    <a:lumOff val="25000"/>
                  </a:schemeClr>
                </a:solidFill>
              </a:rPr>
              <a:t>Address fears, misconceptions, and skills gaps</a:t>
            </a:r>
          </a:p>
          <a:p>
            <a:pPr marL="285750" indent="-285750">
              <a:buFont typeface="Wingdings" panose="05000000000000000000" pitchFamily="2" charset="2"/>
              <a:buChar char="v"/>
            </a:pPr>
            <a:r>
              <a:rPr lang="en-US" sz="1400" dirty="0">
                <a:solidFill>
                  <a:schemeClr val="tx1">
                    <a:lumMod val="75000"/>
                    <a:lumOff val="25000"/>
                  </a:schemeClr>
                </a:solidFill>
              </a:rPr>
              <a:t>Create confidence before any decisions are made</a:t>
            </a:r>
          </a:p>
          <a:p>
            <a:endParaRPr lang="en-US" sz="1400" dirty="0">
              <a:solidFill>
                <a:schemeClr val="tx1">
                  <a:lumMod val="75000"/>
                  <a:lumOff val="25000"/>
                </a:schemeClr>
              </a:solidFill>
            </a:endParaRPr>
          </a:p>
          <a:p>
            <a:r>
              <a:rPr lang="en-US" sz="1400" dirty="0">
                <a:solidFill>
                  <a:schemeClr val="tx1">
                    <a:lumMod val="75000"/>
                    <a:lumOff val="25000"/>
                  </a:schemeClr>
                </a:solidFill>
              </a:rPr>
              <a:t>There is </a:t>
            </a:r>
            <a:r>
              <a:rPr lang="en-US" sz="1400" b="1" dirty="0">
                <a:solidFill>
                  <a:schemeClr val="tx1">
                    <a:lumMod val="75000"/>
                    <a:lumOff val="25000"/>
                  </a:schemeClr>
                </a:solidFill>
              </a:rPr>
              <a:t>no expectation</a:t>
            </a:r>
            <a:r>
              <a:rPr lang="en-US" sz="1400" dirty="0">
                <a:solidFill>
                  <a:schemeClr val="tx1">
                    <a:lumMod val="75000"/>
                    <a:lumOff val="25000"/>
                  </a:schemeClr>
                </a:solidFill>
              </a:rPr>
              <a:t> to commit to technology or solutions in this workshop.</a:t>
            </a:r>
          </a:p>
        </p:txBody>
      </p:sp>
      <p:sp>
        <p:nvSpPr>
          <p:cNvPr id="16" name="Text Placeholder 15">
            <a:extLst>
              <a:ext uri="{FF2B5EF4-FFF2-40B4-BE49-F238E27FC236}">
                <a16:creationId xmlns:a16="http://schemas.microsoft.com/office/drawing/2014/main" id="{A74122F3-97E6-A759-2D89-A0CD53F3097A}"/>
              </a:ext>
            </a:extLst>
          </p:cNvPr>
          <p:cNvSpPr>
            <a:spLocks noGrp="1"/>
          </p:cNvSpPr>
          <p:nvPr>
            <p:ph type="body" sz="quarter" idx="61"/>
          </p:nvPr>
        </p:nvSpPr>
        <p:spPr>
          <a:xfrm>
            <a:off x="348915" y="1203158"/>
            <a:ext cx="6682007" cy="1344208"/>
          </a:xfrm>
        </p:spPr>
        <p:txBody>
          <a:bodyPr/>
          <a:lstStyle/>
          <a:p>
            <a:pPr algn="l"/>
            <a:r>
              <a:rPr lang="en-US" sz="3000" dirty="0"/>
              <a:t>Purpose: </a:t>
            </a:r>
            <a:r>
              <a:rPr lang="en-US" sz="2400" b="0" dirty="0"/>
              <a:t>Why Immersive Technologies Matter for Your Business. </a:t>
            </a:r>
          </a:p>
        </p:txBody>
      </p:sp>
      <p:sp>
        <p:nvSpPr>
          <p:cNvPr id="19" name="Slide Number Placeholder 18">
            <a:extLst>
              <a:ext uri="{FF2B5EF4-FFF2-40B4-BE49-F238E27FC236}">
                <a16:creationId xmlns:a16="http://schemas.microsoft.com/office/drawing/2014/main" id="{73EE9C4C-4D44-790E-8874-B6CD13E9410C}"/>
              </a:ext>
            </a:extLst>
          </p:cNvPr>
          <p:cNvSpPr>
            <a:spLocks noGrp="1"/>
          </p:cNvSpPr>
          <p:nvPr>
            <p:ph type="sldNum" sz="quarter" idx="4"/>
          </p:nvPr>
        </p:nvSpPr>
        <p:spPr/>
        <p:txBody>
          <a:bodyPr/>
          <a:lstStyle/>
          <a:p>
            <a:fld id="{9C527BFA-2C0E-4CEC-B6A5-913A56FEF4B4}" type="slidenum">
              <a:rPr lang="fr-CA" smtClean="0"/>
              <a:pPr/>
              <a:t>15</a:t>
            </a:fld>
            <a:endParaRPr lang="fr-CA" dirty="0"/>
          </a:p>
        </p:txBody>
      </p:sp>
      <p:pic>
        <p:nvPicPr>
          <p:cNvPr id="15" name="Graphic 14">
            <a:extLst>
              <a:ext uri="{FF2B5EF4-FFF2-40B4-BE49-F238E27FC236}">
                <a16:creationId xmlns:a16="http://schemas.microsoft.com/office/drawing/2014/main" id="{689F7D53-04D4-783A-C862-63FBF6D72E73}"/>
              </a:ext>
            </a:extLst>
          </p:cNvPr>
          <p:cNvPicPr>
            <a:picLocks noChangeAspect="1"/>
          </p:cNvPicPr>
          <p:nvPr/>
        </p:nvPicPr>
        <p:blipFill>
          <a:blip>
            <a:extLst>
              <a:ext uri="{96DAC541-7B7A-43D3-8B79-37D633B846F1}">
                <asvg:svgBlip xmlns:asvg="http://schemas.microsoft.com/office/drawing/2016/SVG/main" r:embed="rId3"/>
              </a:ext>
            </a:extLst>
          </a:blip>
          <a:srcRect r="76371" b="33826"/>
          <a:stretch/>
        </p:blipFill>
        <p:spPr>
          <a:xfrm>
            <a:off x="4872039" y="5082279"/>
            <a:ext cx="2687636" cy="3062168"/>
          </a:xfrm>
          <a:prstGeom prst="rect">
            <a:avLst/>
          </a:prstGeom>
        </p:spPr>
      </p:pic>
      <p:sp>
        <p:nvSpPr>
          <p:cNvPr id="17" name="Text Placeholder 6">
            <a:extLst>
              <a:ext uri="{FF2B5EF4-FFF2-40B4-BE49-F238E27FC236}">
                <a16:creationId xmlns:a16="http://schemas.microsoft.com/office/drawing/2014/main" id="{98A231D9-2DD4-4F6D-8031-30C30BDFC880}"/>
              </a:ext>
            </a:extLst>
          </p:cNvPr>
          <p:cNvSpPr txBox="1">
            <a:spLocks/>
          </p:cNvSpPr>
          <p:nvPr/>
        </p:nvSpPr>
        <p:spPr>
          <a:xfrm rot="16200000">
            <a:off x="5859845" y="4147549"/>
            <a:ext cx="2684715" cy="180611"/>
          </a:xfrm>
          <a:prstGeom prst="rect">
            <a:avLst/>
          </a:prstGeom>
          <a:noFill/>
        </p:spPr>
        <p:txBody>
          <a:bodyPr anchor="ctr">
            <a:noAutofit/>
          </a:bodyPr>
          <a:lstStyle>
            <a:lvl1pPr marL="361950" indent="-20638" algn="l"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9525" indent="0">
              <a:lnSpc>
                <a:spcPct val="100000"/>
              </a:lnSpc>
            </a:pPr>
            <a:r>
              <a:rPr lang="en-US" sz="1000" dirty="0">
                <a:solidFill>
                  <a:srgbClr val="75504C"/>
                </a:solidFill>
              </a:rPr>
              <a:t>Photo Credit: </a:t>
            </a:r>
            <a:r>
              <a:rPr lang="en-US" sz="1000" b="0" dirty="0">
                <a:solidFill>
                  <a:srgbClr val="75504C"/>
                </a:solidFill>
              </a:rPr>
              <a:t>Image title</a:t>
            </a:r>
          </a:p>
        </p:txBody>
      </p:sp>
      <p:pic>
        <p:nvPicPr>
          <p:cNvPr id="14" name="Graphic 13" descr="Excellent with solid fill">
            <a:extLst>
              <a:ext uri="{FF2B5EF4-FFF2-40B4-BE49-F238E27FC236}">
                <a16:creationId xmlns:a16="http://schemas.microsoft.com/office/drawing/2014/main" id="{3A41731B-C573-D336-0126-9A9348A3DF4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9018" y="6680660"/>
            <a:ext cx="676937" cy="676937"/>
          </a:xfrm>
          <a:prstGeom prst="rect">
            <a:avLst/>
          </a:prstGeom>
        </p:spPr>
      </p:pic>
    </p:spTree>
    <p:extLst>
      <p:ext uri="{BB962C8B-B14F-4D97-AF65-F5344CB8AC3E}">
        <p14:creationId xmlns:p14="http://schemas.microsoft.com/office/powerpoint/2010/main" val="28296337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FC81E-FD8D-09A8-EAC0-D4A1209DEB6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A9373D8B-7FC1-789F-9508-68C01B5BE68F}"/>
              </a:ext>
            </a:extLst>
          </p:cNvPr>
          <p:cNvSpPr>
            <a:spLocks noGrp="1"/>
          </p:cNvSpPr>
          <p:nvPr>
            <p:ph type="body" sz="quarter" idx="61"/>
          </p:nvPr>
        </p:nvSpPr>
        <p:spPr>
          <a:xfrm>
            <a:off x="-9335" y="469232"/>
            <a:ext cx="6337946" cy="1033658"/>
          </a:xfrm>
          <a:prstGeom prst="rect">
            <a:avLst/>
          </a:prstGeom>
          <a:solidFill>
            <a:srgbClr val="C77362"/>
          </a:solidFill>
        </p:spPr>
        <p:txBody>
          <a:bodyPr/>
          <a:lstStyle/>
          <a:p>
            <a:pPr>
              <a:lnSpc>
                <a:spcPct val="100000"/>
              </a:lnSpc>
            </a:pPr>
            <a:r>
              <a:rPr lang="en-US" sz="2000" b="0" dirty="0"/>
              <a:t>First, we need to understand what “immersive technologies” are, and why tourism businesses should care. </a:t>
            </a:r>
          </a:p>
        </p:txBody>
      </p:sp>
      <p:sp>
        <p:nvSpPr>
          <p:cNvPr id="5" name="Text Placeholder 4">
            <a:extLst>
              <a:ext uri="{FF2B5EF4-FFF2-40B4-BE49-F238E27FC236}">
                <a16:creationId xmlns:a16="http://schemas.microsoft.com/office/drawing/2014/main" id="{0B48867D-F694-440E-51CF-9158D8CD8689}"/>
              </a:ext>
            </a:extLst>
          </p:cNvPr>
          <p:cNvSpPr>
            <a:spLocks noGrp="1"/>
          </p:cNvSpPr>
          <p:nvPr>
            <p:ph type="body" sz="quarter" idx="64"/>
          </p:nvPr>
        </p:nvSpPr>
        <p:spPr>
          <a:xfrm>
            <a:off x="741470" y="1546573"/>
            <a:ext cx="6076734" cy="7187048"/>
          </a:xfrm>
          <a:prstGeom prst="rect">
            <a:avLst/>
          </a:prstGeom>
        </p:spPr>
        <p:txBody>
          <a:bodyPr numCol="1"/>
          <a:lstStyle/>
          <a:p>
            <a:r>
              <a:rPr lang="en-IE" sz="1400" dirty="0">
                <a:solidFill>
                  <a:schemeClr val="tx1">
                    <a:lumMod val="75000"/>
                    <a:lumOff val="25000"/>
                  </a:schemeClr>
                </a:solidFill>
              </a:rPr>
              <a:t>Immersive technologies include tools like </a:t>
            </a:r>
            <a:r>
              <a:rPr lang="en-IE" sz="1400" b="1" dirty="0">
                <a:solidFill>
                  <a:schemeClr val="tx1">
                    <a:lumMod val="75000"/>
                    <a:lumOff val="25000"/>
                  </a:schemeClr>
                </a:solidFill>
              </a:rPr>
              <a:t>Virtual Reality (VR)</a:t>
            </a:r>
            <a:r>
              <a:rPr lang="en-IE" sz="1400" dirty="0">
                <a:solidFill>
                  <a:schemeClr val="tx1">
                    <a:lumMod val="75000"/>
                    <a:lumOff val="25000"/>
                  </a:schemeClr>
                </a:solidFill>
              </a:rPr>
              <a:t>, </a:t>
            </a:r>
            <a:r>
              <a:rPr lang="en-IE" sz="1400" b="1" dirty="0">
                <a:solidFill>
                  <a:schemeClr val="tx1">
                    <a:lumMod val="75000"/>
                    <a:lumOff val="25000"/>
                  </a:schemeClr>
                </a:solidFill>
              </a:rPr>
              <a:t>Augmented Reality (AR)</a:t>
            </a:r>
            <a:r>
              <a:rPr lang="en-IE" sz="1400" dirty="0">
                <a:solidFill>
                  <a:schemeClr val="tx1">
                    <a:lumMod val="75000"/>
                    <a:lumOff val="25000"/>
                  </a:schemeClr>
                </a:solidFill>
              </a:rPr>
              <a:t>, </a:t>
            </a:r>
            <a:r>
              <a:rPr lang="en-IE" sz="1400" b="1" dirty="0">
                <a:solidFill>
                  <a:schemeClr val="tx1">
                    <a:lumMod val="75000"/>
                    <a:lumOff val="25000"/>
                  </a:schemeClr>
                </a:solidFill>
              </a:rPr>
              <a:t>interactive digital media</a:t>
            </a:r>
            <a:r>
              <a:rPr lang="en-IE" sz="1400" dirty="0">
                <a:solidFill>
                  <a:schemeClr val="tx1">
                    <a:lumMod val="75000"/>
                    <a:lumOff val="25000"/>
                  </a:schemeClr>
                </a:solidFill>
              </a:rPr>
              <a:t>, and even </a:t>
            </a:r>
            <a:r>
              <a:rPr lang="en-IE" sz="1400" b="1" dirty="0">
                <a:solidFill>
                  <a:schemeClr val="tx1">
                    <a:lumMod val="75000"/>
                    <a:lumOff val="25000"/>
                  </a:schemeClr>
                </a:solidFill>
              </a:rPr>
              <a:t>artificial intelligence (AI)</a:t>
            </a:r>
            <a:r>
              <a:rPr lang="en-IE" sz="1400" dirty="0">
                <a:solidFill>
                  <a:schemeClr val="tx1">
                    <a:lumMod val="75000"/>
                    <a:lumOff val="25000"/>
                  </a:schemeClr>
                </a:solidFill>
              </a:rPr>
              <a:t> that together allow visitors to experience stories and places in more engaging ways. </a:t>
            </a:r>
          </a:p>
          <a:p>
            <a:r>
              <a:rPr lang="en-IE" sz="1400" dirty="0">
                <a:solidFill>
                  <a:schemeClr val="tx1">
                    <a:lumMod val="75000"/>
                    <a:lumOff val="25000"/>
                  </a:schemeClr>
                </a:solidFill>
              </a:rPr>
              <a:t>In the context of film and literary tourism, this might look like an AR app that shows movie scenes superimposed on the real location you’re standing in, or a VR experience that lets a visitor virtually step into a scene from a novel. These technologies </a:t>
            </a:r>
            <a:r>
              <a:rPr lang="en-IE" sz="1400" i="1" dirty="0">
                <a:solidFill>
                  <a:schemeClr val="tx1">
                    <a:lumMod val="75000"/>
                    <a:lumOff val="25000"/>
                  </a:schemeClr>
                </a:solidFill>
              </a:rPr>
              <a:t>blend the physical and digital worlds</a:t>
            </a:r>
            <a:r>
              <a:rPr lang="en-IE" sz="1400" dirty="0">
                <a:solidFill>
                  <a:schemeClr val="tx1">
                    <a:lumMod val="75000"/>
                    <a:lumOff val="25000"/>
                  </a:schemeClr>
                </a:solidFill>
              </a:rPr>
              <a:t> to add new layers of storytelling to real places </a:t>
            </a:r>
            <a:r>
              <a:rPr lang="en-IE" sz="1400" u="sng" dirty="0">
                <a:solidFill>
                  <a:srgbClr val="BF8146"/>
                </a:solidFill>
                <a:hlinkClick r:id="rId2">
                  <a:extLst>
                    <a:ext uri="{A12FA001-AC4F-418D-AE19-62706E023703}">
                      <ahyp:hlinkClr xmlns:ahyp="http://schemas.microsoft.com/office/drawing/2018/hyperlinkcolor" val="tx"/>
                    </a:ext>
                  </a:extLst>
                </a:hlinkClick>
              </a:rPr>
              <a:t>rockpaperreality.com</a:t>
            </a:r>
            <a:r>
              <a:rPr lang="en-IE" sz="1400" dirty="0">
                <a:solidFill>
                  <a:srgbClr val="BF8146"/>
                </a:solidFill>
              </a:rPr>
              <a:t>.</a:t>
            </a:r>
          </a:p>
          <a:p>
            <a:endParaRPr lang="en-IE" sz="1400" dirty="0">
              <a:solidFill>
                <a:schemeClr val="tx1">
                  <a:lumMod val="75000"/>
                  <a:lumOff val="25000"/>
                </a:schemeClr>
              </a:solidFill>
            </a:endParaRPr>
          </a:p>
          <a:p>
            <a:r>
              <a:rPr lang="en-IE" sz="1400" dirty="0">
                <a:solidFill>
                  <a:schemeClr val="tx1">
                    <a:lumMod val="75000"/>
                    <a:lumOff val="25000"/>
                  </a:schemeClr>
                </a:solidFill>
              </a:rPr>
              <a:t>For tourism SMEs (small and medium enterprises), embracing immersive tech can seem intimidating – but it’s increasingly becoming a </a:t>
            </a:r>
            <a:r>
              <a:rPr lang="en-IE" sz="1400" b="1" dirty="0">
                <a:solidFill>
                  <a:schemeClr val="tx1">
                    <a:lumMod val="75000"/>
                    <a:lumOff val="25000"/>
                  </a:schemeClr>
                </a:solidFill>
              </a:rPr>
              <a:t>competitive advantage</a:t>
            </a:r>
            <a:r>
              <a:rPr lang="en-IE" sz="1400" dirty="0">
                <a:solidFill>
                  <a:schemeClr val="tx1">
                    <a:lumMod val="75000"/>
                    <a:lumOff val="25000"/>
                  </a:schemeClr>
                </a:solidFill>
              </a:rPr>
              <a:t>.</a:t>
            </a:r>
          </a:p>
          <a:p>
            <a:r>
              <a:rPr lang="en-IE" sz="1400" dirty="0">
                <a:solidFill>
                  <a:schemeClr val="tx1">
                    <a:lumMod val="75000"/>
                    <a:lumOff val="25000"/>
                  </a:schemeClr>
                </a:solidFill>
              </a:rPr>
              <a:t>Visitors, especially younger and tech-savvy ones, now expect interactive, personalised experiences. </a:t>
            </a:r>
          </a:p>
          <a:p>
            <a:endParaRPr lang="en-IE" sz="1400" dirty="0">
              <a:solidFill>
                <a:schemeClr val="tx1">
                  <a:lumMod val="75000"/>
                  <a:lumOff val="25000"/>
                </a:schemeClr>
              </a:solidFill>
            </a:endParaRPr>
          </a:p>
          <a:p>
            <a:r>
              <a:rPr lang="en-IE" sz="1400" dirty="0">
                <a:solidFill>
                  <a:schemeClr val="tx1">
                    <a:lumMod val="75000"/>
                    <a:lumOff val="25000"/>
                  </a:schemeClr>
                </a:solidFill>
              </a:rPr>
              <a:t>If done right, immersive elements can significantly boost visitor satisfaction and set your offering apart from traditional tours. They enable deeper emotional connections: instead of just hearing about a story, your guests can </a:t>
            </a:r>
            <a:r>
              <a:rPr lang="en-IE" sz="1400" i="1" dirty="0">
                <a:solidFill>
                  <a:schemeClr val="tx1">
                    <a:lumMod val="75000"/>
                    <a:lumOff val="25000"/>
                  </a:schemeClr>
                </a:solidFill>
              </a:rPr>
              <a:t>participate</a:t>
            </a:r>
            <a:r>
              <a:rPr lang="en-IE" sz="1400" dirty="0">
                <a:solidFill>
                  <a:schemeClr val="tx1">
                    <a:lumMod val="75000"/>
                    <a:lumOff val="25000"/>
                  </a:schemeClr>
                </a:solidFill>
              </a:rPr>
              <a:t> in it, which often leaves a stronger impression. Immersive tech can also help you reach new audiences – including people who might not normally be interested in history or heritage, but will come for a fun interactive experience (think of how </a:t>
            </a:r>
            <a:r>
              <a:rPr lang="en-IE" sz="1400" i="1" dirty="0">
                <a:solidFill>
                  <a:schemeClr val="tx1">
                    <a:lumMod val="75000"/>
                    <a:lumOff val="25000"/>
                  </a:schemeClr>
                </a:solidFill>
              </a:rPr>
              <a:t>Pokémon Go</a:t>
            </a:r>
            <a:r>
              <a:rPr lang="en-IE" sz="1400" dirty="0">
                <a:solidFill>
                  <a:schemeClr val="tx1">
                    <a:lumMod val="75000"/>
                    <a:lumOff val="25000"/>
                  </a:schemeClr>
                </a:solidFill>
              </a:rPr>
              <a:t> got people exploring their cities!).</a:t>
            </a:r>
          </a:p>
          <a:p>
            <a:endParaRPr lang="en-IE" sz="1400" dirty="0">
              <a:solidFill>
                <a:schemeClr val="tx1">
                  <a:lumMod val="75000"/>
                  <a:lumOff val="25000"/>
                </a:schemeClr>
              </a:solidFill>
            </a:endParaRPr>
          </a:p>
          <a:p>
            <a:r>
              <a:rPr lang="en-IE" sz="1600" b="1" dirty="0">
                <a:solidFill>
                  <a:srgbClr val="53705E"/>
                </a:solidFill>
              </a:rPr>
              <a:t>Crucially, using technology doesn’t mean replacing the human touch or the authentic charm of your site – rather, it enhances it. </a:t>
            </a:r>
          </a:p>
          <a:p>
            <a:endParaRPr lang="en-IE" sz="1400" dirty="0">
              <a:solidFill>
                <a:schemeClr val="tx1">
                  <a:lumMod val="75000"/>
                  <a:lumOff val="25000"/>
                </a:schemeClr>
              </a:solidFill>
            </a:endParaRPr>
          </a:p>
          <a:p>
            <a:pPr>
              <a:spcAft>
                <a:spcPts val="1200"/>
              </a:spcAft>
            </a:pPr>
            <a:endParaRPr lang="en-US" sz="1400" dirty="0">
              <a:solidFill>
                <a:schemeClr val="tx1">
                  <a:lumMod val="75000"/>
                  <a:lumOff val="25000"/>
                </a:schemeClr>
              </a:solidFill>
            </a:endParaRPr>
          </a:p>
        </p:txBody>
      </p:sp>
      <p:sp>
        <p:nvSpPr>
          <p:cNvPr id="6" name="Slide Number Placeholder 5">
            <a:extLst>
              <a:ext uri="{FF2B5EF4-FFF2-40B4-BE49-F238E27FC236}">
                <a16:creationId xmlns:a16="http://schemas.microsoft.com/office/drawing/2014/main" id="{9420732B-3D37-F641-CC74-D3844281A8B1}"/>
              </a:ext>
            </a:extLst>
          </p:cNvPr>
          <p:cNvSpPr>
            <a:spLocks noGrp="1"/>
          </p:cNvSpPr>
          <p:nvPr>
            <p:ph type="sldNum" sz="quarter" idx="4"/>
          </p:nvPr>
        </p:nvSpPr>
        <p:spPr>
          <a:xfrm>
            <a:off x="7029356" y="9897142"/>
            <a:ext cx="361037" cy="569240"/>
          </a:xfrm>
        </p:spPr>
        <p:txBody>
          <a:bodyPr/>
          <a:lstStyle/>
          <a:p>
            <a:fld id="{48F63A3B-78C7-47BE-AE5E-E10140E04643}" type="slidenum">
              <a:rPr lang="en-US" smtClean="0"/>
              <a:pPr/>
              <a:t>16</a:t>
            </a:fld>
            <a:endParaRPr lang="en-US" dirty="0"/>
          </a:p>
        </p:txBody>
      </p:sp>
      <p:sp>
        <p:nvSpPr>
          <p:cNvPr id="36" name="Rectangle 35">
            <a:extLst>
              <a:ext uri="{FF2B5EF4-FFF2-40B4-BE49-F238E27FC236}">
                <a16:creationId xmlns:a16="http://schemas.microsoft.com/office/drawing/2014/main" id="{D4737032-1D43-3040-8950-6821521470DD}"/>
              </a:ext>
            </a:extLst>
          </p:cNvPr>
          <p:cNvSpPr/>
          <p:nvPr/>
        </p:nvSpPr>
        <p:spPr>
          <a:xfrm>
            <a:off x="356853" y="7083540"/>
            <a:ext cx="6845968" cy="3300161"/>
          </a:xfrm>
          <a:prstGeom prst="rect">
            <a:avLst/>
          </a:prstGeom>
          <a:solidFill>
            <a:srgbClr val="C8D6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7" name="TextBox 36">
            <a:extLst>
              <a:ext uri="{FF2B5EF4-FFF2-40B4-BE49-F238E27FC236}">
                <a16:creationId xmlns:a16="http://schemas.microsoft.com/office/drawing/2014/main" id="{78EA3041-BCF4-C29B-2E28-A4E97B21EB0C}"/>
              </a:ext>
            </a:extLst>
          </p:cNvPr>
          <p:cNvSpPr txBox="1"/>
          <p:nvPr/>
        </p:nvSpPr>
        <p:spPr>
          <a:xfrm>
            <a:off x="1543975" y="7388616"/>
            <a:ext cx="5658846" cy="3293209"/>
          </a:xfrm>
          <a:prstGeom prst="rect">
            <a:avLst/>
          </a:prstGeom>
          <a:noFill/>
        </p:spPr>
        <p:txBody>
          <a:bodyPr wrap="square" rtlCol="0">
            <a:spAutoFit/>
          </a:bodyPr>
          <a:lstStyle/>
          <a:p>
            <a:r>
              <a:rPr lang="en-IE" sz="1600" b="1" dirty="0">
                <a:solidFill>
                  <a:srgbClr val="53705E"/>
                </a:solidFill>
              </a:rPr>
              <a:t>Trinity College Dublin’s Book of Kells </a:t>
            </a:r>
          </a:p>
          <a:p>
            <a:r>
              <a:rPr lang="en-IE" sz="1400" dirty="0">
                <a:solidFill>
                  <a:schemeClr val="tx1">
                    <a:lumMod val="75000"/>
                    <a:lumOff val="25000"/>
                  </a:schemeClr>
                </a:solidFill>
              </a:rPr>
              <a:t>Trinity College Dublin’s Book of Kells exhibits (a famous medieval manuscript display) incorporated digital innovation to enrich the visitor experience. They blended cutting-edge interactive elements with the book’s rich heritage, and it became a benchmark for sustainable, </a:t>
            </a:r>
            <a:r>
              <a:rPr lang="en-IE" sz="1400" b="1" dirty="0">
                <a:solidFill>
                  <a:schemeClr val="tx1">
                    <a:lumMod val="75000"/>
                    <a:lumOff val="25000"/>
                  </a:schemeClr>
                </a:solidFill>
              </a:rPr>
              <a:t>immersive tourism in Ireland </a:t>
            </a:r>
            <a:r>
              <a:rPr lang="en-IE" sz="1400" b="1" dirty="0">
                <a:solidFill>
                  <a:srgbClr val="75504C"/>
                </a:solidFill>
              </a:rPr>
              <a:t>[</a:t>
            </a:r>
            <a:r>
              <a:rPr lang="en-IE" sz="1400" b="1" dirty="0">
                <a:solidFill>
                  <a:srgbClr val="75504C"/>
                </a:solidFill>
                <a:hlinkClick r:id="rId3">
                  <a:extLst>
                    <a:ext uri="{A12FA001-AC4F-418D-AE19-62706E023703}">
                      <ahyp:hlinkClr xmlns:ahyp="http://schemas.microsoft.com/office/drawing/2018/hyperlinkcolor" val="tx"/>
                    </a:ext>
                  </a:extLst>
                </a:hlinkClick>
              </a:rPr>
              <a:t>find out more in our Resources</a:t>
            </a:r>
            <a:r>
              <a:rPr lang="en-IE" sz="1400" b="1" dirty="0">
                <a:solidFill>
                  <a:srgbClr val="75504C"/>
                </a:solidFill>
              </a:rPr>
              <a:t>]</a:t>
            </a:r>
            <a:r>
              <a:rPr lang="en-IE" sz="1400" dirty="0">
                <a:solidFill>
                  <a:srgbClr val="75504C"/>
                </a:solidFill>
              </a:rPr>
              <a:t>. </a:t>
            </a:r>
          </a:p>
          <a:p>
            <a:endParaRPr lang="en-IE" sz="1400" dirty="0">
              <a:solidFill>
                <a:schemeClr val="tx1">
                  <a:lumMod val="75000"/>
                  <a:lumOff val="25000"/>
                </a:schemeClr>
              </a:solidFill>
              <a:highlight>
                <a:srgbClr val="FFFF00"/>
              </a:highlight>
            </a:endParaRPr>
          </a:p>
          <a:p>
            <a:r>
              <a:rPr lang="en-IE" sz="1600" b="1" dirty="0">
                <a:solidFill>
                  <a:srgbClr val="53705E"/>
                </a:solidFill>
              </a:rPr>
              <a:t>Dublin’s Museum of Literature Ireland (</a:t>
            </a:r>
            <a:r>
              <a:rPr lang="en-IE" sz="1600" b="1" dirty="0" err="1">
                <a:solidFill>
                  <a:srgbClr val="53705E"/>
                </a:solidFill>
              </a:rPr>
              <a:t>MoLI</a:t>
            </a:r>
            <a:r>
              <a:rPr lang="en-IE" sz="1600" b="1" dirty="0">
                <a:solidFill>
                  <a:srgbClr val="53705E"/>
                </a:solidFill>
              </a:rPr>
              <a:t>)</a:t>
            </a:r>
          </a:p>
          <a:p>
            <a:r>
              <a:rPr lang="en-IE" sz="1400" dirty="0">
                <a:solidFill>
                  <a:schemeClr val="tx1">
                    <a:lumMod val="75000"/>
                    <a:lumOff val="25000"/>
                  </a:schemeClr>
                </a:solidFill>
              </a:rPr>
              <a:t>Similarly, Dublin’s Museum of Literature Ireland (</a:t>
            </a:r>
            <a:r>
              <a:rPr lang="en-IE" sz="1400" dirty="0" err="1">
                <a:solidFill>
                  <a:schemeClr val="tx1">
                    <a:lumMod val="75000"/>
                    <a:lumOff val="25000"/>
                  </a:schemeClr>
                </a:solidFill>
              </a:rPr>
              <a:t>MoLI</a:t>
            </a:r>
            <a:r>
              <a:rPr lang="en-IE" sz="1400" dirty="0">
                <a:solidFill>
                  <a:schemeClr val="tx1">
                    <a:lumMod val="75000"/>
                    <a:lumOff val="25000"/>
                  </a:schemeClr>
                </a:solidFill>
              </a:rPr>
              <a:t>) uses interactive installations to make literary heritage feel magical – within six months of opening, </a:t>
            </a:r>
            <a:r>
              <a:rPr lang="en-IE" sz="1400" dirty="0" err="1">
                <a:solidFill>
                  <a:schemeClr val="tx1">
                    <a:lumMod val="75000"/>
                    <a:lumOff val="25000"/>
                  </a:schemeClr>
                </a:solidFill>
              </a:rPr>
              <a:t>MoLI</a:t>
            </a:r>
            <a:r>
              <a:rPr lang="en-IE" sz="1400" dirty="0">
                <a:solidFill>
                  <a:schemeClr val="tx1">
                    <a:lumMod val="75000"/>
                    <a:lumOff val="25000"/>
                  </a:schemeClr>
                </a:solidFill>
              </a:rPr>
              <a:t> attracted nearly </a:t>
            </a:r>
            <a:r>
              <a:rPr lang="en-IE" sz="1400" b="1" dirty="0">
                <a:solidFill>
                  <a:schemeClr val="tx1">
                    <a:lumMod val="75000"/>
                    <a:lumOff val="25000"/>
                  </a:schemeClr>
                </a:solidFill>
              </a:rPr>
              <a:t>40,000 visitors</a:t>
            </a:r>
            <a:r>
              <a:rPr lang="en-IE" sz="1400" dirty="0">
                <a:solidFill>
                  <a:schemeClr val="tx1">
                    <a:lumMod val="75000"/>
                    <a:lumOff val="25000"/>
                  </a:schemeClr>
                </a:solidFill>
              </a:rPr>
              <a:t>, showing the strong public interest in these novel experiences </a:t>
            </a:r>
            <a:r>
              <a:rPr lang="en-IE" sz="1400" u="sng" dirty="0">
                <a:solidFill>
                  <a:schemeClr val="tx1">
                    <a:lumMod val="75000"/>
                    <a:lumOff val="25000"/>
                  </a:schemeClr>
                </a:solidFill>
                <a:hlinkClick r:id="rId4">
                  <a:extLst>
                    <a:ext uri="{A12FA001-AC4F-418D-AE19-62706E023703}">
                      <ahyp:hlinkClr xmlns:ahyp="http://schemas.microsoft.com/office/drawing/2018/hyperlinkcolor" val="tx"/>
                    </a:ext>
                  </a:extLst>
                </a:hlinkClick>
              </a:rPr>
              <a:t>feltech.ie</a:t>
            </a:r>
            <a:r>
              <a:rPr lang="en-IE" sz="1400" dirty="0">
                <a:solidFill>
                  <a:schemeClr val="tx1">
                    <a:lumMod val="75000"/>
                    <a:lumOff val="25000"/>
                  </a:schemeClr>
                </a:solidFill>
              </a:rPr>
              <a:t>.</a:t>
            </a:r>
          </a:p>
          <a:p>
            <a:endParaRPr lang="en-US" b="1" dirty="0">
              <a:solidFill>
                <a:schemeClr val="tx1">
                  <a:lumMod val="75000"/>
                  <a:lumOff val="25000"/>
                </a:schemeClr>
              </a:solidFill>
            </a:endParaRPr>
          </a:p>
          <a:p>
            <a:endParaRPr lang="en-IE" dirty="0">
              <a:solidFill>
                <a:schemeClr val="tx1">
                  <a:lumMod val="75000"/>
                  <a:lumOff val="25000"/>
                </a:schemeClr>
              </a:solidFill>
            </a:endParaRPr>
          </a:p>
        </p:txBody>
      </p:sp>
      <p:pic>
        <p:nvPicPr>
          <p:cNvPr id="54" name="Graphic 53" descr="Share with solid fill">
            <a:extLst>
              <a:ext uri="{FF2B5EF4-FFF2-40B4-BE49-F238E27FC236}">
                <a16:creationId xmlns:a16="http://schemas.microsoft.com/office/drawing/2014/main" id="{9B5D9194-9078-F09A-4B0F-5D5824C744E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00953" y="7325094"/>
            <a:ext cx="650714" cy="650714"/>
          </a:xfrm>
          <a:prstGeom prst="rect">
            <a:avLst/>
          </a:prstGeom>
        </p:spPr>
      </p:pic>
      <p:sp>
        <p:nvSpPr>
          <p:cNvPr id="55" name="TextBox 54">
            <a:extLst>
              <a:ext uri="{FF2B5EF4-FFF2-40B4-BE49-F238E27FC236}">
                <a16:creationId xmlns:a16="http://schemas.microsoft.com/office/drawing/2014/main" id="{F4D85682-5AC5-3822-85CA-5AF8E44FFA1D}"/>
              </a:ext>
            </a:extLst>
          </p:cNvPr>
          <p:cNvSpPr txBox="1"/>
          <p:nvPr/>
        </p:nvSpPr>
        <p:spPr>
          <a:xfrm>
            <a:off x="647499" y="7975808"/>
            <a:ext cx="1046440" cy="2308324"/>
          </a:xfrm>
          <a:prstGeom prst="rect">
            <a:avLst/>
          </a:prstGeom>
          <a:noFill/>
        </p:spPr>
        <p:txBody>
          <a:bodyPr vert="vert270" wrap="square" rtlCol="0">
            <a:spAutoFit/>
          </a:bodyPr>
          <a:lstStyle/>
          <a:p>
            <a:pPr algn="ctr"/>
            <a:r>
              <a:rPr lang="en-US" sz="2800" b="1" dirty="0">
                <a:solidFill>
                  <a:srgbClr val="53705E"/>
                </a:solidFill>
              </a:rPr>
              <a:t>Case Studies</a:t>
            </a:r>
          </a:p>
          <a:p>
            <a:endParaRPr lang="en-IE" sz="2800" dirty="0"/>
          </a:p>
        </p:txBody>
      </p:sp>
    </p:spTree>
    <p:extLst>
      <p:ext uri="{BB962C8B-B14F-4D97-AF65-F5344CB8AC3E}">
        <p14:creationId xmlns:p14="http://schemas.microsoft.com/office/powerpoint/2010/main" val="1938968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DF25C-D96C-0F61-8A3B-7F96E047DA8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BACE205-9B44-14D3-ABF5-1F82C78D77C1}"/>
              </a:ext>
            </a:extLst>
          </p:cNvPr>
          <p:cNvSpPr>
            <a:spLocks noGrp="1"/>
          </p:cNvSpPr>
          <p:nvPr>
            <p:ph type="body" sz="quarter" idx="61"/>
          </p:nvPr>
        </p:nvSpPr>
        <p:spPr>
          <a:xfrm>
            <a:off x="-9335" y="469232"/>
            <a:ext cx="6337946" cy="761726"/>
          </a:xfrm>
          <a:prstGeom prst="rect">
            <a:avLst/>
          </a:prstGeom>
          <a:solidFill>
            <a:srgbClr val="C77362"/>
          </a:solidFill>
        </p:spPr>
        <p:txBody>
          <a:bodyPr/>
          <a:lstStyle/>
          <a:p>
            <a:pPr>
              <a:lnSpc>
                <a:spcPct val="100000"/>
              </a:lnSpc>
            </a:pPr>
            <a:r>
              <a:rPr lang="en-US" sz="2000" b="0" dirty="0"/>
              <a:t>What do we mean by “immersive”?</a:t>
            </a:r>
          </a:p>
        </p:txBody>
      </p:sp>
      <p:sp>
        <p:nvSpPr>
          <p:cNvPr id="5" name="Text Placeholder 4">
            <a:extLst>
              <a:ext uri="{FF2B5EF4-FFF2-40B4-BE49-F238E27FC236}">
                <a16:creationId xmlns:a16="http://schemas.microsoft.com/office/drawing/2014/main" id="{5F104784-B558-418F-FB2E-432FD2AFD8EC}"/>
              </a:ext>
            </a:extLst>
          </p:cNvPr>
          <p:cNvSpPr>
            <a:spLocks noGrp="1"/>
          </p:cNvSpPr>
          <p:nvPr>
            <p:ph type="body" sz="quarter" idx="64"/>
          </p:nvPr>
        </p:nvSpPr>
        <p:spPr>
          <a:xfrm>
            <a:off x="697281" y="1502890"/>
            <a:ext cx="6076734" cy="7187048"/>
          </a:xfrm>
          <a:prstGeom prst="rect">
            <a:avLst/>
          </a:prstGeom>
        </p:spPr>
        <p:txBody>
          <a:bodyPr numCol="1"/>
          <a:lstStyle/>
          <a:p>
            <a:pPr>
              <a:spcAft>
                <a:spcPts val="1200"/>
              </a:spcAft>
            </a:pPr>
            <a:r>
              <a:rPr lang="en-US" sz="1800" b="1" dirty="0">
                <a:solidFill>
                  <a:srgbClr val="53705E"/>
                </a:solidFill>
              </a:rPr>
              <a:t>Immersion is about </a:t>
            </a:r>
            <a:r>
              <a:rPr lang="en-US" sz="1800" b="1" i="1" dirty="0">
                <a:solidFill>
                  <a:srgbClr val="53705E"/>
                </a:solidFill>
              </a:rPr>
              <a:t>connection and interaction</a:t>
            </a:r>
            <a:r>
              <a:rPr lang="en-US" sz="1800" b="1" dirty="0">
                <a:solidFill>
                  <a:srgbClr val="53705E"/>
                </a:solidFill>
              </a:rPr>
              <a:t>, not complexity.</a:t>
            </a:r>
          </a:p>
          <a:p>
            <a:pPr>
              <a:spcAft>
                <a:spcPts val="1200"/>
              </a:spcAft>
            </a:pPr>
            <a:r>
              <a:rPr lang="en-US" sz="1400" dirty="0">
                <a:solidFill>
                  <a:schemeClr val="tx1">
                    <a:lumMod val="75000"/>
                    <a:lumOff val="25000"/>
                  </a:schemeClr>
                </a:solidFill>
              </a:rPr>
              <a:t>Immersive tourism is about </a:t>
            </a:r>
            <a:r>
              <a:rPr lang="en-US" sz="1400" b="1" dirty="0">
                <a:solidFill>
                  <a:schemeClr val="tx1">
                    <a:lumMod val="75000"/>
                    <a:lumOff val="25000"/>
                  </a:schemeClr>
                </a:solidFill>
              </a:rPr>
              <a:t>how visitors experience a story or place</a:t>
            </a:r>
            <a:r>
              <a:rPr lang="en-US" sz="1400" dirty="0">
                <a:solidFill>
                  <a:schemeClr val="tx1">
                    <a:lumMod val="75000"/>
                    <a:lumOff val="25000"/>
                  </a:schemeClr>
                </a:solidFill>
              </a:rPr>
              <a:t>, not the technology itself.</a:t>
            </a:r>
          </a:p>
          <a:p>
            <a:pPr>
              <a:spcAft>
                <a:spcPts val="1200"/>
              </a:spcAft>
            </a:pPr>
            <a:endParaRPr lang="en-US" sz="1400" dirty="0">
              <a:solidFill>
                <a:schemeClr val="tx1">
                  <a:lumMod val="75000"/>
                  <a:lumOff val="25000"/>
                </a:schemeClr>
              </a:solidFill>
            </a:endParaRPr>
          </a:p>
        </p:txBody>
      </p:sp>
      <p:sp>
        <p:nvSpPr>
          <p:cNvPr id="6" name="Slide Number Placeholder 5">
            <a:extLst>
              <a:ext uri="{FF2B5EF4-FFF2-40B4-BE49-F238E27FC236}">
                <a16:creationId xmlns:a16="http://schemas.microsoft.com/office/drawing/2014/main" id="{003E51BD-5F42-5A67-CB4C-5F033ADB2A54}"/>
              </a:ext>
            </a:extLst>
          </p:cNvPr>
          <p:cNvSpPr>
            <a:spLocks noGrp="1"/>
          </p:cNvSpPr>
          <p:nvPr>
            <p:ph type="sldNum" sz="quarter" idx="4"/>
          </p:nvPr>
        </p:nvSpPr>
        <p:spPr/>
        <p:txBody>
          <a:bodyPr/>
          <a:lstStyle/>
          <a:p>
            <a:fld id="{48F63A3B-78C7-47BE-AE5E-E10140E04643}" type="slidenum">
              <a:rPr lang="en-US" smtClean="0"/>
              <a:pPr/>
              <a:t>17</a:t>
            </a:fld>
            <a:endParaRPr lang="en-US" dirty="0"/>
          </a:p>
        </p:txBody>
      </p:sp>
      <p:graphicFrame>
        <p:nvGraphicFramePr>
          <p:cNvPr id="3" name="Table 2">
            <a:extLst>
              <a:ext uri="{FF2B5EF4-FFF2-40B4-BE49-F238E27FC236}">
                <a16:creationId xmlns:a16="http://schemas.microsoft.com/office/drawing/2014/main" id="{B779CE64-DBE4-9072-D8FC-4BEF27990025}"/>
              </a:ext>
            </a:extLst>
          </p:cNvPr>
          <p:cNvGraphicFramePr>
            <a:graphicFrameLocks noGrp="1"/>
          </p:cNvGraphicFramePr>
          <p:nvPr>
            <p:extLst>
              <p:ext uri="{D42A27DB-BD31-4B8C-83A1-F6EECF244321}">
                <p14:modId xmlns:p14="http://schemas.microsoft.com/office/powerpoint/2010/main" val="1811387511"/>
              </p:ext>
            </p:extLst>
          </p:nvPr>
        </p:nvGraphicFramePr>
        <p:xfrm>
          <a:off x="785660" y="2790060"/>
          <a:ext cx="5627172" cy="2751774"/>
        </p:xfrm>
        <a:graphic>
          <a:graphicData uri="http://schemas.openxmlformats.org/drawingml/2006/table">
            <a:tbl>
              <a:tblPr firstRow="1" bandRow="1">
                <a:tableStyleId>{5C22544A-7EE6-4342-B048-85BDC9FD1C3A}</a:tableStyleId>
              </a:tblPr>
              <a:tblGrid>
                <a:gridCol w="5627172">
                  <a:extLst>
                    <a:ext uri="{9D8B030D-6E8A-4147-A177-3AD203B41FA5}">
                      <a16:colId xmlns:a16="http://schemas.microsoft.com/office/drawing/2014/main" val="2601959180"/>
                    </a:ext>
                  </a:extLst>
                </a:gridCol>
              </a:tblGrid>
              <a:tr h="333429">
                <a:tc>
                  <a:txBody>
                    <a:bodyPr/>
                    <a:lstStyle/>
                    <a:p>
                      <a:r>
                        <a:rPr lang="en-US" sz="1600" b="0" dirty="0"/>
                        <a:t>An experience is immersive when it:</a:t>
                      </a:r>
                      <a:endParaRPr lang="en-IE" sz="1600" b="0" dirty="0"/>
                    </a:p>
                  </a:txBody>
                  <a:tcPr>
                    <a:solidFill>
                      <a:srgbClr val="53705E"/>
                    </a:solidFill>
                  </a:tcPr>
                </a:tc>
                <a:extLst>
                  <a:ext uri="{0D108BD9-81ED-4DB2-BD59-A6C34878D82A}">
                    <a16:rowId xmlns:a16="http://schemas.microsoft.com/office/drawing/2014/main" val="1623751529"/>
                  </a:ext>
                </a:extLst>
              </a:tr>
              <a:tr h="1001540">
                <a:tc>
                  <a:txBody>
                    <a:bodyPr/>
                    <a:lstStyle/>
                    <a:p>
                      <a:pPr marL="285750" indent="-285750">
                        <a:buFont typeface="Wingdings" panose="05000000000000000000" pitchFamily="2" charset="2"/>
                        <a:buChar char="ü"/>
                      </a:pPr>
                      <a:r>
                        <a:rPr lang="en-US" sz="1600" dirty="0">
                          <a:solidFill>
                            <a:schemeClr val="tx1">
                              <a:lumMod val="75000"/>
                              <a:lumOff val="25000"/>
                            </a:schemeClr>
                          </a:solidFill>
                        </a:rPr>
                        <a:t>Helps visitors feel emotionally connected</a:t>
                      </a:r>
                    </a:p>
                    <a:p>
                      <a:pPr marL="285750" indent="-285750">
                        <a:buFont typeface="Wingdings" panose="05000000000000000000" pitchFamily="2" charset="2"/>
                        <a:buChar char="ü"/>
                      </a:pPr>
                      <a:r>
                        <a:rPr lang="en-US" sz="1600" dirty="0">
                          <a:solidFill>
                            <a:schemeClr val="tx1">
                              <a:lumMod val="75000"/>
                              <a:lumOff val="25000"/>
                            </a:schemeClr>
                          </a:solidFill>
                        </a:rPr>
                        <a:t>Encourages participation rather than observation</a:t>
                      </a:r>
                    </a:p>
                    <a:p>
                      <a:pPr marL="285750" indent="-285750">
                        <a:buFont typeface="Wingdings" panose="05000000000000000000" pitchFamily="2" charset="2"/>
                        <a:buChar char="ü"/>
                      </a:pPr>
                      <a:r>
                        <a:rPr lang="en-US" sz="1600" dirty="0">
                          <a:solidFill>
                            <a:schemeClr val="tx1">
                              <a:lumMod val="75000"/>
                              <a:lumOff val="25000"/>
                            </a:schemeClr>
                          </a:solidFill>
                        </a:rPr>
                        <a:t>Deepens understanding of a story, place, or character</a:t>
                      </a:r>
                    </a:p>
                    <a:p>
                      <a:endParaRPr lang="en-IE" sz="1600" dirty="0"/>
                    </a:p>
                  </a:txBody>
                  <a:tcPr>
                    <a:noFill/>
                  </a:tcPr>
                </a:tc>
                <a:extLst>
                  <a:ext uri="{0D108BD9-81ED-4DB2-BD59-A6C34878D82A}">
                    <a16:rowId xmlns:a16="http://schemas.microsoft.com/office/drawing/2014/main" val="3601043361"/>
                  </a:ext>
                </a:extLst>
              </a:tr>
              <a:tr h="348154">
                <a:tc>
                  <a:txBody>
                    <a:bodyPr/>
                    <a:lstStyle/>
                    <a:p>
                      <a:r>
                        <a:rPr lang="en-IE" sz="1600" dirty="0">
                          <a:solidFill>
                            <a:schemeClr val="bg1"/>
                          </a:solidFill>
                        </a:rPr>
                        <a:t>Immersion can be:</a:t>
                      </a:r>
                    </a:p>
                  </a:txBody>
                  <a:tcPr>
                    <a:solidFill>
                      <a:srgbClr val="53705E"/>
                    </a:solidFill>
                  </a:tcPr>
                </a:tc>
                <a:extLst>
                  <a:ext uri="{0D108BD9-81ED-4DB2-BD59-A6C34878D82A}">
                    <a16:rowId xmlns:a16="http://schemas.microsoft.com/office/drawing/2014/main" val="2783552983"/>
                  </a:ext>
                </a:extLst>
              </a:tr>
              <a:tr h="1001540">
                <a:tc>
                  <a:txBody>
                    <a:bodyPr/>
                    <a:lstStyle/>
                    <a:p>
                      <a:pPr marL="285750" indent="-285750">
                        <a:buFont typeface="Wingdings" panose="05000000000000000000" pitchFamily="2" charset="2"/>
                        <a:buChar char="v"/>
                      </a:pPr>
                      <a:r>
                        <a:rPr lang="en-US" sz="1600" dirty="0">
                          <a:solidFill>
                            <a:schemeClr val="tx1">
                              <a:lumMod val="75000"/>
                              <a:lumOff val="25000"/>
                            </a:schemeClr>
                          </a:solidFill>
                        </a:rPr>
                        <a:t>Digital (audio, AR, 360° content)</a:t>
                      </a:r>
                    </a:p>
                    <a:p>
                      <a:pPr marL="285750" indent="-285750">
                        <a:buFont typeface="Wingdings" panose="05000000000000000000" pitchFamily="2" charset="2"/>
                        <a:buChar char="v"/>
                      </a:pPr>
                      <a:r>
                        <a:rPr lang="en-US" sz="1600" dirty="0">
                          <a:solidFill>
                            <a:schemeClr val="tx1">
                              <a:lumMod val="75000"/>
                              <a:lumOff val="25000"/>
                            </a:schemeClr>
                          </a:solidFill>
                        </a:rPr>
                        <a:t>Low-tech (storytelling, guided interaction, atmosphere)</a:t>
                      </a:r>
                    </a:p>
                    <a:p>
                      <a:pPr marL="285750" indent="-285750">
                        <a:buFont typeface="Wingdings" panose="05000000000000000000" pitchFamily="2" charset="2"/>
                        <a:buChar char="v"/>
                      </a:pPr>
                      <a:r>
                        <a:rPr lang="en-US" sz="1600" dirty="0">
                          <a:solidFill>
                            <a:schemeClr val="tx1">
                              <a:lumMod val="75000"/>
                              <a:lumOff val="25000"/>
                            </a:schemeClr>
                          </a:solidFill>
                        </a:rPr>
                        <a:t>Or a mix of both</a:t>
                      </a:r>
                      <a:endParaRPr lang="en-IE" sz="1600" dirty="0"/>
                    </a:p>
                  </a:txBody>
                  <a:tcPr>
                    <a:noFill/>
                  </a:tcPr>
                </a:tc>
                <a:extLst>
                  <a:ext uri="{0D108BD9-81ED-4DB2-BD59-A6C34878D82A}">
                    <a16:rowId xmlns:a16="http://schemas.microsoft.com/office/drawing/2014/main" val="3361415645"/>
                  </a:ext>
                </a:extLst>
              </a:tr>
            </a:tbl>
          </a:graphicData>
        </a:graphic>
      </p:graphicFrame>
      <p:graphicFrame>
        <p:nvGraphicFramePr>
          <p:cNvPr id="7" name="Table 6">
            <a:extLst>
              <a:ext uri="{FF2B5EF4-FFF2-40B4-BE49-F238E27FC236}">
                <a16:creationId xmlns:a16="http://schemas.microsoft.com/office/drawing/2014/main" id="{ACC28121-B750-85CA-1C92-ED27BB181852}"/>
              </a:ext>
            </a:extLst>
          </p:cNvPr>
          <p:cNvGraphicFramePr>
            <a:graphicFrameLocks noGrp="1"/>
          </p:cNvGraphicFramePr>
          <p:nvPr/>
        </p:nvGraphicFramePr>
        <p:xfrm>
          <a:off x="715171" y="6303764"/>
          <a:ext cx="5627172" cy="2986595"/>
        </p:xfrm>
        <a:graphic>
          <a:graphicData uri="http://schemas.openxmlformats.org/drawingml/2006/table">
            <a:tbl>
              <a:tblPr firstRow="1" bandRow="1">
                <a:tableStyleId>{5C22544A-7EE6-4342-B048-85BDC9FD1C3A}</a:tableStyleId>
              </a:tblPr>
              <a:tblGrid>
                <a:gridCol w="5627172">
                  <a:extLst>
                    <a:ext uri="{9D8B030D-6E8A-4147-A177-3AD203B41FA5}">
                      <a16:colId xmlns:a16="http://schemas.microsoft.com/office/drawing/2014/main" val="2197805487"/>
                    </a:ext>
                  </a:extLst>
                </a:gridCol>
              </a:tblGrid>
              <a:tr h="355155">
                <a:tc>
                  <a:txBody>
                    <a:bodyPr/>
                    <a:lstStyle/>
                    <a:p>
                      <a:r>
                        <a:rPr lang="en-US" sz="1600" b="0" dirty="0"/>
                        <a:t>Film and literary tourists:</a:t>
                      </a:r>
                      <a:endParaRPr lang="en-IE" sz="1600" b="0" dirty="0"/>
                    </a:p>
                  </a:txBody>
                  <a:tcPr>
                    <a:solidFill>
                      <a:srgbClr val="B5B285"/>
                    </a:solidFill>
                  </a:tcPr>
                </a:tc>
                <a:extLst>
                  <a:ext uri="{0D108BD9-81ED-4DB2-BD59-A6C34878D82A}">
                    <a16:rowId xmlns:a16="http://schemas.microsoft.com/office/drawing/2014/main" val="645672443"/>
                  </a:ext>
                </a:extLst>
              </a:tr>
              <a:tr h="370840">
                <a:tc>
                  <a:txBody>
                    <a:bodyPr/>
                    <a:lstStyle/>
                    <a:p>
                      <a:pPr marL="0" indent="0">
                        <a:buFont typeface="Wingdings" panose="05000000000000000000" pitchFamily="2" charset="2"/>
                        <a:buNone/>
                      </a:pPr>
                      <a:r>
                        <a:rPr lang="en-US" sz="1600" dirty="0">
                          <a:solidFill>
                            <a:schemeClr val="tx1">
                              <a:lumMod val="75000"/>
                              <a:lumOff val="25000"/>
                            </a:schemeClr>
                          </a:solidFill>
                        </a:rPr>
                        <a:t>       Arrive with emotional attachment to a story</a:t>
                      </a:r>
                    </a:p>
                    <a:p>
                      <a:pPr marL="0" indent="0">
                        <a:buFont typeface="Wingdings" panose="05000000000000000000" pitchFamily="2" charset="2"/>
                        <a:buNone/>
                      </a:pPr>
                      <a:r>
                        <a:rPr lang="en-US" sz="1600" dirty="0">
                          <a:solidFill>
                            <a:schemeClr val="tx1">
                              <a:lumMod val="75000"/>
                              <a:lumOff val="25000"/>
                            </a:schemeClr>
                          </a:solidFill>
                        </a:rPr>
                        <a:t>       Want to step into a world they already care about</a:t>
                      </a:r>
                    </a:p>
                    <a:p>
                      <a:pPr marL="0" indent="0">
                        <a:buFont typeface="Wingdings" panose="05000000000000000000" pitchFamily="2" charset="2"/>
                        <a:buNone/>
                      </a:pPr>
                      <a:r>
                        <a:rPr lang="en-US" sz="1600" dirty="0">
                          <a:solidFill>
                            <a:schemeClr val="tx1">
                              <a:lumMod val="75000"/>
                              <a:lumOff val="25000"/>
                            </a:schemeClr>
                          </a:solidFill>
                        </a:rPr>
                        <a:t>       Expect more than signs, plaques, or photo stops</a:t>
                      </a:r>
                    </a:p>
                    <a:p>
                      <a:pPr marL="0" indent="0">
                        <a:buFont typeface="Wingdings" panose="05000000000000000000" pitchFamily="2" charset="2"/>
                        <a:buNone/>
                      </a:pPr>
                      <a:endParaRPr lang="en-IE" sz="1600" dirty="0"/>
                    </a:p>
                  </a:txBody>
                  <a:tcPr>
                    <a:noFill/>
                  </a:tcPr>
                </a:tc>
                <a:extLst>
                  <a:ext uri="{0D108BD9-81ED-4DB2-BD59-A6C34878D82A}">
                    <a16:rowId xmlns:a16="http://schemas.microsoft.com/office/drawing/2014/main" val="1062952287"/>
                  </a:ext>
                </a:extLst>
              </a:tr>
              <a:tr h="370840">
                <a:tc>
                  <a:txBody>
                    <a:bodyPr/>
                    <a:lstStyle/>
                    <a:p>
                      <a:r>
                        <a:rPr lang="en-IE" sz="1600" dirty="0">
                          <a:solidFill>
                            <a:schemeClr val="bg1"/>
                          </a:solidFill>
                        </a:rPr>
                        <a:t>Without immersion</a:t>
                      </a:r>
                    </a:p>
                  </a:txBody>
                  <a:tcPr>
                    <a:solidFill>
                      <a:srgbClr val="B5B285"/>
                    </a:solidFill>
                  </a:tcPr>
                </a:tc>
                <a:extLst>
                  <a:ext uri="{0D108BD9-81ED-4DB2-BD59-A6C34878D82A}">
                    <a16:rowId xmlns:a16="http://schemas.microsoft.com/office/drawing/2014/main" val="216672030"/>
                  </a:ext>
                </a:extLst>
              </a:tr>
              <a:tr h="370840">
                <a:tc>
                  <a:txBody>
                    <a:bodyPr/>
                    <a:lstStyle/>
                    <a:p>
                      <a:pPr marL="0" indent="0">
                        <a:buFont typeface="Calibri" panose="020F0502020204030204" pitchFamily="34" charset="0"/>
                        <a:buNone/>
                      </a:pPr>
                      <a:r>
                        <a:rPr lang="en-US" sz="1600" dirty="0">
                          <a:solidFill>
                            <a:schemeClr val="tx1">
                              <a:lumMod val="75000"/>
                              <a:lumOff val="25000"/>
                            </a:schemeClr>
                          </a:solidFill>
                        </a:rPr>
                        <a:t>      Visits can feel flat or rushed</a:t>
                      </a:r>
                    </a:p>
                    <a:p>
                      <a:pPr marL="0" indent="0">
                        <a:buFont typeface="Calibri" panose="020F0502020204030204" pitchFamily="34" charset="0"/>
                        <a:buNone/>
                      </a:pPr>
                      <a:r>
                        <a:rPr lang="en-US" sz="1600" dirty="0">
                          <a:solidFill>
                            <a:schemeClr val="tx1">
                              <a:lumMod val="75000"/>
                              <a:lumOff val="25000"/>
                            </a:schemeClr>
                          </a:solidFill>
                        </a:rPr>
                        <a:t>      Economic value is limited</a:t>
                      </a:r>
                    </a:p>
                    <a:p>
                      <a:pPr marL="0" indent="0">
                        <a:buFont typeface="Calibri" panose="020F0502020204030204" pitchFamily="34" charset="0"/>
                        <a:buNone/>
                      </a:pPr>
                      <a:r>
                        <a:rPr lang="en-US" sz="1600" dirty="0">
                          <a:solidFill>
                            <a:schemeClr val="tx1">
                              <a:lumMod val="75000"/>
                              <a:lumOff val="25000"/>
                            </a:schemeClr>
                          </a:solidFill>
                        </a:rPr>
                        <a:t>      Pressure increases on physical locations</a:t>
                      </a:r>
                      <a:endParaRPr lang="en-IE" sz="1600" dirty="0"/>
                    </a:p>
                  </a:txBody>
                  <a:tcPr>
                    <a:noFill/>
                  </a:tcPr>
                </a:tc>
                <a:extLst>
                  <a:ext uri="{0D108BD9-81ED-4DB2-BD59-A6C34878D82A}">
                    <a16:rowId xmlns:a16="http://schemas.microsoft.com/office/drawing/2014/main" val="3748102868"/>
                  </a:ext>
                </a:extLst>
              </a:tr>
              <a:tr h="370840">
                <a:tc>
                  <a:txBody>
                    <a:bodyPr/>
                    <a:lstStyle/>
                    <a:p>
                      <a:pPr marL="0" indent="0">
                        <a:buFont typeface="Calibri" panose="020F0502020204030204" pitchFamily="34" charset="0"/>
                        <a:buNone/>
                      </a:pPr>
                      <a:endParaRPr lang="en-IE" sz="1600" dirty="0"/>
                    </a:p>
                  </a:txBody>
                  <a:tcPr>
                    <a:noFill/>
                  </a:tcPr>
                </a:tc>
                <a:extLst>
                  <a:ext uri="{0D108BD9-81ED-4DB2-BD59-A6C34878D82A}">
                    <a16:rowId xmlns:a16="http://schemas.microsoft.com/office/drawing/2014/main" val="2627544"/>
                  </a:ext>
                </a:extLst>
              </a:tr>
            </a:tbl>
          </a:graphicData>
        </a:graphic>
      </p:graphicFrame>
      <p:sp>
        <p:nvSpPr>
          <p:cNvPr id="8" name="Text Placeholder 3">
            <a:extLst>
              <a:ext uri="{FF2B5EF4-FFF2-40B4-BE49-F238E27FC236}">
                <a16:creationId xmlns:a16="http://schemas.microsoft.com/office/drawing/2014/main" id="{F0AE8DC7-DBCE-BDA8-B8E3-3BAAFDC34FD7}"/>
              </a:ext>
            </a:extLst>
          </p:cNvPr>
          <p:cNvSpPr txBox="1">
            <a:spLocks/>
          </p:cNvSpPr>
          <p:nvPr/>
        </p:nvSpPr>
        <p:spPr>
          <a:xfrm>
            <a:off x="-9335" y="5526619"/>
            <a:ext cx="6337946" cy="655336"/>
          </a:xfrm>
          <a:prstGeom prst="rect">
            <a:avLst/>
          </a:prstGeom>
          <a:solidFill>
            <a:srgbClr val="C77362"/>
          </a:solidFill>
        </p:spPr>
        <p:txBody>
          <a:bodyPr anchor="ctr">
            <a:noAutofit/>
          </a:bodyPr>
          <a:lstStyle>
            <a:lvl1pPr marL="731838" indent="0" algn="l" defTabSz="755934" rtl="0" eaLnBrk="1" latinLnBrk="0" hangingPunct="1">
              <a:lnSpc>
                <a:spcPts val="3800"/>
              </a:lnSpc>
              <a:spcBef>
                <a:spcPts val="0"/>
              </a:spcBef>
              <a:buFont typeface="Arial" panose="020B0604020202020204" pitchFamily="34" charset="0"/>
              <a:buNone/>
              <a:tabLst/>
              <a:defRPr sz="3000"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ct val="100000"/>
              </a:lnSpc>
            </a:pPr>
            <a:r>
              <a:rPr lang="en-US" sz="2000" b="0" dirty="0"/>
              <a:t>Why Immersion Matters for Film &amp; Literary Tourism</a:t>
            </a:r>
          </a:p>
        </p:txBody>
      </p:sp>
      <p:pic>
        <p:nvPicPr>
          <p:cNvPr id="10" name="Graphic 9" descr="Sad face with solid fill with solid fill">
            <a:extLst>
              <a:ext uri="{FF2B5EF4-FFF2-40B4-BE49-F238E27FC236}">
                <a16:creationId xmlns:a16="http://schemas.microsoft.com/office/drawing/2014/main" id="{932C7C19-C48D-B23A-17BA-AF72CD4CA9D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25103" y="8212088"/>
            <a:ext cx="720000" cy="720000"/>
          </a:xfrm>
          <a:prstGeom prst="rect">
            <a:avLst/>
          </a:prstGeom>
        </p:spPr>
      </p:pic>
      <p:graphicFrame>
        <p:nvGraphicFramePr>
          <p:cNvPr id="11" name="Table 10">
            <a:extLst>
              <a:ext uri="{FF2B5EF4-FFF2-40B4-BE49-F238E27FC236}">
                <a16:creationId xmlns:a16="http://schemas.microsoft.com/office/drawing/2014/main" id="{671DC906-DB8B-0195-78AB-AD244A395445}"/>
              </a:ext>
            </a:extLst>
          </p:cNvPr>
          <p:cNvGraphicFramePr>
            <a:graphicFrameLocks noGrp="1"/>
          </p:cNvGraphicFramePr>
          <p:nvPr/>
        </p:nvGraphicFramePr>
        <p:xfrm>
          <a:off x="715171" y="9009056"/>
          <a:ext cx="5627172" cy="1737360"/>
        </p:xfrm>
        <a:graphic>
          <a:graphicData uri="http://schemas.openxmlformats.org/drawingml/2006/table">
            <a:tbl>
              <a:tblPr firstRow="1" bandRow="1">
                <a:tableStyleId>{5C22544A-7EE6-4342-B048-85BDC9FD1C3A}</a:tableStyleId>
              </a:tblPr>
              <a:tblGrid>
                <a:gridCol w="5627172">
                  <a:extLst>
                    <a:ext uri="{9D8B030D-6E8A-4147-A177-3AD203B41FA5}">
                      <a16:colId xmlns:a16="http://schemas.microsoft.com/office/drawing/2014/main" val="3152275731"/>
                    </a:ext>
                  </a:extLst>
                </a:gridCol>
              </a:tblGrid>
              <a:tr h="286093">
                <a:tc>
                  <a:txBody>
                    <a:bodyPr/>
                    <a:lstStyle/>
                    <a:p>
                      <a:r>
                        <a:rPr lang="en-IE" sz="1600" b="0" dirty="0">
                          <a:solidFill>
                            <a:schemeClr val="bg1"/>
                          </a:solidFill>
                        </a:rPr>
                        <a:t>Immersive approaches help:</a:t>
                      </a:r>
                    </a:p>
                  </a:txBody>
                  <a:tcPr>
                    <a:solidFill>
                      <a:srgbClr val="B5B285"/>
                    </a:solidFill>
                  </a:tcPr>
                </a:tc>
                <a:extLst>
                  <a:ext uri="{0D108BD9-81ED-4DB2-BD59-A6C34878D82A}">
                    <a16:rowId xmlns:a16="http://schemas.microsoft.com/office/drawing/2014/main" val="488141732"/>
                  </a:ext>
                </a:extLst>
              </a:tr>
              <a:tr h="910295">
                <a:tc>
                  <a:txBody>
                    <a:bodyPr/>
                    <a:lstStyle/>
                    <a:p>
                      <a:pPr marL="0" indent="0">
                        <a:buFont typeface="Calibri" panose="020F0502020204030204" pitchFamily="34" charset="0"/>
                        <a:buNone/>
                      </a:pPr>
                      <a:r>
                        <a:rPr lang="en-US" sz="1600" dirty="0">
                          <a:solidFill>
                            <a:schemeClr val="tx1">
                              <a:lumMod val="75000"/>
                              <a:lumOff val="25000"/>
                            </a:schemeClr>
                          </a:solidFill>
                        </a:rPr>
                        <a:t>      Extend visitor engagement</a:t>
                      </a:r>
                    </a:p>
                    <a:p>
                      <a:pPr marL="0" indent="0">
                        <a:buFont typeface="Calibri" panose="020F0502020204030204" pitchFamily="34" charset="0"/>
                        <a:buNone/>
                      </a:pPr>
                      <a:r>
                        <a:rPr lang="en-US" sz="1600" dirty="0">
                          <a:solidFill>
                            <a:schemeClr val="tx1">
                              <a:lumMod val="75000"/>
                              <a:lumOff val="25000"/>
                            </a:schemeClr>
                          </a:solidFill>
                        </a:rPr>
                        <a:t>      Improve visitor satisfaction</a:t>
                      </a:r>
                    </a:p>
                    <a:p>
                      <a:pPr marL="0" indent="0">
                        <a:buFont typeface="Calibri" panose="020F0502020204030204" pitchFamily="34" charset="0"/>
                        <a:buNone/>
                      </a:pPr>
                      <a:r>
                        <a:rPr lang="en-US" sz="1600" dirty="0">
                          <a:solidFill>
                            <a:schemeClr val="tx1">
                              <a:lumMod val="75000"/>
                              <a:lumOff val="25000"/>
                            </a:schemeClr>
                          </a:solidFill>
                        </a:rPr>
                        <a:t>      Reduce reliance on physical access</a:t>
                      </a:r>
                    </a:p>
                    <a:p>
                      <a:pPr marL="0" indent="0">
                        <a:buFont typeface="Calibri" panose="020F0502020204030204" pitchFamily="34" charset="0"/>
                        <a:buNone/>
                      </a:pPr>
                      <a:r>
                        <a:rPr lang="en-US" sz="1600" dirty="0">
                          <a:solidFill>
                            <a:schemeClr val="tx1">
                              <a:lumMod val="75000"/>
                              <a:lumOff val="25000"/>
                            </a:schemeClr>
                          </a:solidFill>
                        </a:rPr>
                        <a:t>      Create richer, more memorable experiences</a:t>
                      </a:r>
                      <a:endParaRPr lang="en-IE" sz="1600" dirty="0"/>
                    </a:p>
                  </a:txBody>
                  <a:tcPr>
                    <a:noFill/>
                  </a:tcPr>
                </a:tc>
                <a:extLst>
                  <a:ext uri="{0D108BD9-81ED-4DB2-BD59-A6C34878D82A}">
                    <a16:rowId xmlns:a16="http://schemas.microsoft.com/office/drawing/2014/main" val="1116243696"/>
                  </a:ext>
                </a:extLst>
              </a:tr>
              <a:tr h="286093">
                <a:tc>
                  <a:txBody>
                    <a:bodyPr/>
                    <a:lstStyle/>
                    <a:p>
                      <a:pPr marL="0" indent="0">
                        <a:buFont typeface="Calibri" panose="020F0502020204030204" pitchFamily="34" charset="0"/>
                        <a:buNone/>
                      </a:pPr>
                      <a:endParaRPr lang="en-IE" sz="1600" dirty="0"/>
                    </a:p>
                  </a:txBody>
                  <a:tcPr>
                    <a:noFill/>
                  </a:tcPr>
                </a:tc>
                <a:extLst>
                  <a:ext uri="{0D108BD9-81ED-4DB2-BD59-A6C34878D82A}">
                    <a16:rowId xmlns:a16="http://schemas.microsoft.com/office/drawing/2014/main" val="3845762043"/>
                  </a:ext>
                </a:extLst>
              </a:tr>
            </a:tbl>
          </a:graphicData>
        </a:graphic>
      </p:graphicFrame>
      <p:pic>
        <p:nvPicPr>
          <p:cNvPr id="13" name="Graphic 12" descr="Smiling face with solid fill with solid fill">
            <a:extLst>
              <a:ext uri="{FF2B5EF4-FFF2-40B4-BE49-F238E27FC236}">
                <a16:creationId xmlns:a16="http://schemas.microsoft.com/office/drawing/2014/main" id="{03621EBE-39D7-0575-115B-F61D4B54186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8584" y="9524433"/>
            <a:ext cx="720000" cy="720000"/>
          </a:xfrm>
          <a:prstGeom prst="rect">
            <a:avLst/>
          </a:prstGeom>
        </p:spPr>
      </p:pic>
      <p:pic>
        <p:nvPicPr>
          <p:cNvPr id="15" name="Graphic 14" descr="Lightbulb and gear with solid fill">
            <a:extLst>
              <a:ext uri="{FF2B5EF4-FFF2-40B4-BE49-F238E27FC236}">
                <a16:creationId xmlns:a16="http://schemas.microsoft.com/office/drawing/2014/main" id="{120B4A54-211E-2D80-1F4F-82FF04B3FFC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82408" y="6676149"/>
            <a:ext cx="855667" cy="855667"/>
          </a:xfrm>
          <a:prstGeom prst="rect">
            <a:avLst/>
          </a:prstGeom>
        </p:spPr>
      </p:pic>
      <p:sp>
        <p:nvSpPr>
          <p:cNvPr id="16" name="Freeform 2">
            <a:extLst>
              <a:ext uri="{FF2B5EF4-FFF2-40B4-BE49-F238E27FC236}">
                <a16:creationId xmlns:a16="http://schemas.microsoft.com/office/drawing/2014/main" id="{7FE6A613-EC50-48C4-B6E1-58B39F5528EB}"/>
              </a:ext>
            </a:extLst>
          </p:cNvPr>
          <p:cNvSpPr/>
          <p:nvPr/>
        </p:nvSpPr>
        <p:spPr>
          <a:xfrm rot="10800000">
            <a:off x="95548" y="1502890"/>
            <a:ext cx="661340" cy="505213"/>
          </a:xfrm>
          <a:custGeom>
            <a:avLst/>
            <a:gdLst>
              <a:gd name="connsiteX0" fmla="*/ 1566605 w 7606226"/>
              <a:gd name="connsiteY0" fmla="*/ 892116 h 4748702"/>
              <a:gd name="connsiteX1" fmla="*/ 5989334 w 7606226"/>
              <a:gd name="connsiteY1" fmla="*/ 892116 h 4748702"/>
              <a:gd name="connsiteX2" fmla="*/ 7606227 w 7606226"/>
              <a:gd name="connsiteY2" fmla="*/ 2509008 h 4748702"/>
              <a:gd name="connsiteX3" fmla="*/ 7606227 w 7606226"/>
              <a:gd name="connsiteY3" fmla="*/ 4748703 h 4748702"/>
              <a:gd name="connsiteX4" fmla="*/ 5989334 w 7606226"/>
              <a:gd name="connsiteY4" fmla="*/ 3131733 h 4748702"/>
              <a:gd name="connsiteX5" fmla="*/ 1566605 w 7606226"/>
              <a:gd name="connsiteY5" fmla="*/ 3131733 h 4748702"/>
              <a:gd name="connsiteX6" fmla="*/ 1566605 w 7606226"/>
              <a:gd name="connsiteY6" fmla="*/ 4023693 h 4748702"/>
              <a:gd name="connsiteX7" fmla="*/ 0 w 7606226"/>
              <a:gd name="connsiteY7" fmla="*/ 2012041 h 4748702"/>
              <a:gd name="connsiteX8" fmla="*/ 1566605 w 7606226"/>
              <a:gd name="connsiteY8" fmla="*/ 0 h 4748702"/>
              <a:gd name="connsiteX9" fmla="*/ 1566605 w 7606226"/>
              <a:gd name="connsiteY9" fmla="*/ 892116 h 474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06226" h="4748702">
                <a:moveTo>
                  <a:pt x="1566605" y="892116"/>
                </a:moveTo>
                <a:lnTo>
                  <a:pt x="5989334" y="892116"/>
                </a:lnTo>
                <a:cubicBezTo>
                  <a:pt x="6882227" y="892116"/>
                  <a:pt x="7606227" y="1616037"/>
                  <a:pt x="7606227" y="2509008"/>
                </a:cubicBezTo>
                <a:lnTo>
                  <a:pt x="7606227" y="4748703"/>
                </a:lnTo>
                <a:cubicBezTo>
                  <a:pt x="7606227" y="3855888"/>
                  <a:pt x="6882227" y="3131733"/>
                  <a:pt x="5989334" y="3131733"/>
                </a:cubicBezTo>
                <a:lnTo>
                  <a:pt x="1566605" y="3131733"/>
                </a:lnTo>
                <a:lnTo>
                  <a:pt x="1566605" y="4023693"/>
                </a:lnTo>
                <a:cubicBezTo>
                  <a:pt x="1566605" y="4023693"/>
                  <a:pt x="0" y="2012041"/>
                  <a:pt x="0" y="2012041"/>
                </a:cubicBezTo>
                <a:lnTo>
                  <a:pt x="1566605" y="0"/>
                </a:lnTo>
                <a:lnTo>
                  <a:pt x="1566605" y="892116"/>
                </a:lnTo>
                <a:close/>
              </a:path>
            </a:pathLst>
          </a:custGeom>
          <a:gradFill>
            <a:gsLst>
              <a:gs pos="0">
                <a:srgbClr val="BF8146"/>
              </a:gs>
              <a:gs pos="74000">
                <a:srgbClr val="75504C"/>
              </a:gs>
              <a:gs pos="30000">
                <a:srgbClr val="C77362"/>
              </a:gs>
              <a:gs pos="100000">
                <a:srgbClr val="75504C"/>
              </a:gs>
            </a:gsLst>
            <a:lin ang="5400000" scaled="1"/>
          </a:gradFill>
          <a:ln w="93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spTree>
    <p:extLst>
      <p:ext uri="{BB962C8B-B14F-4D97-AF65-F5344CB8AC3E}">
        <p14:creationId xmlns:p14="http://schemas.microsoft.com/office/powerpoint/2010/main" val="1533894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5ABFB-DA98-3669-6418-1703EDF3C15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73CCB77D-79B4-2183-E276-72A26BF07E18}"/>
              </a:ext>
            </a:extLst>
          </p:cNvPr>
          <p:cNvSpPr>
            <a:spLocks noGrp="1"/>
          </p:cNvSpPr>
          <p:nvPr>
            <p:ph type="body" sz="quarter" idx="64"/>
          </p:nvPr>
        </p:nvSpPr>
        <p:spPr>
          <a:xfrm>
            <a:off x="741470" y="592937"/>
            <a:ext cx="6076734" cy="7187048"/>
          </a:xfrm>
          <a:prstGeom prst="rect">
            <a:avLst/>
          </a:prstGeom>
        </p:spPr>
        <p:txBody>
          <a:bodyPr numCol="1"/>
          <a:lstStyle/>
          <a:p>
            <a:r>
              <a:rPr lang="en-IE" sz="1400" dirty="0">
                <a:solidFill>
                  <a:schemeClr val="tx1">
                    <a:lumMod val="75000"/>
                    <a:lumOff val="25000"/>
                  </a:schemeClr>
                </a:solidFill>
              </a:rPr>
              <a:t>The bottom line: </a:t>
            </a:r>
            <a:r>
              <a:rPr lang="en-IE" sz="1400" b="1" dirty="0">
                <a:solidFill>
                  <a:schemeClr val="tx1">
                    <a:lumMod val="75000"/>
                    <a:lumOff val="25000"/>
                  </a:schemeClr>
                </a:solidFill>
              </a:rPr>
              <a:t>Immersive approaches are not a gimmick; they respond to a real shift in what visitors want.</a:t>
            </a:r>
            <a:r>
              <a:rPr lang="en-IE" sz="1400" dirty="0">
                <a:solidFill>
                  <a:schemeClr val="tx1">
                    <a:lumMod val="75000"/>
                    <a:lumOff val="25000"/>
                  </a:schemeClr>
                </a:solidFill>
              </a:rPr>
              <a:t> The tourism market for VR/AR is growing rapidly (over 30% annually) </a:t>
            </a:r>
            <a:r>
              <a:rPr lang="en-IE" sz="1400" u="sng" dirty="0">
                <a:solidFill>
                  <a:srgbClr val="C77362"/>
                </a:solidFill>
                <a:hlinkClick r:id="rId2">
                  <a:extLst>
                    <a:ext uri="{A12FA001-AC4F-418D-AE19-62706E023703}">
                      <ahyp:hlinkClr xmlns:ahyp="http://schemas.microsoft.com/office/drawing/2018/hyperlinkcolor" val="tx"/>
                    </a:ext>
                  </a:extLst>
                </a:hlinkClick>
              </a:rPr>
              <a:t>rockpaperreality.com</a:t>
            </a:r>
            <a:r>
              <a:rPr lang="en-IE" sz="1400" dirty="0">
                <a:solidFill>
                  <a:srgbClr val="C77362"/>
                </a:solidFill>
              </a:rPr>
              <a:t>, </a:t>
            </a:r>
            <a:r>
              <a:rPr lang="en-IE" sz="1400" dirty="0">
                <a:solidFill>
                  <a:schemeClr val="tx1">
                    <a:lumMod val="75000"/>
                    <a:lumOff val="25000"/>
                  </a:schemeClr>
                </a:solidFill>
              </a:rPr>
              <a:t>and those who adapt early can ride that wave. By weaving story and technology together, even a small tourism business can offer something unique and memorable that keeps visitors talking (and sharing on social media) long after they leave.</a:t>
            </a:r>
          </a:p>
          <a:p>
            <a:pPr>
              <a:spcAft>
                <a:spcPts val="1200"/>
              </a:spcAft>
            </a:pPr>
            <a:endParaRPr lang="en-US" sz="1400" dirty="0">
              <a:solidFill>
                <a:schemeClr val="tx1">
                  <a:lumMod val="75000"/>
                  <a:lumOff val="25000"/>
                </a:schemeClr>
              </a:solidFill>
            </a:endParaRPr>
          </a:p>
          <a:p>
            <a:pPr>
              <a:spcAft>
                <a:spcPts val="1200"/>
              </a:spcAft>
            </a:pPr>
            <a:endParaRPr lang="en-US" sz="1400" dirty="0">
              <a:solidFill>
                <a:schemeClr val="tx1">
                  <a:lumMod val="75000"/>
                  <a:lumOff val="25000"/>
                </a:schemeClr>
              </a:solidFill>
            </a:endParaRPr>
          </a:p>
        </p:txBody>
      </p:sp>
      <p:sp>
        <p:nvSpPr>
          <p:cNvPr id="6" name="Slide Number Placeholder 5">
            <a:extLst>
              <a:ext uri="{FF2B5EF4-FFF2-40B4-BE49-F238E27FC236}">
                <a16:creationId xmlns:a16="http://schemas.microsoft.com/office/drawing/2014/main" id="{F40ED281-CB32-7F81-3522-266735AE34AE}"/>
              </a:ext>
            </a:extLst>
          </p:cNvPr>
          <p:cNvSpPr>
            <a:spLocks noGrp="1"/>
          </p:cNvSpPr>
          <p:nvPr>
            <p:ph type="sldNum" sz="quarter" idx="4"/>
          </p:nvPr>
        </p:nvSpPr>
        <p:spPr>
          <a:xfrm>
            <a:off x="7029356" y="10205254"/>
            <a:ext cx="361037" cy="569240"/>
          </a:xfrm>
        </p:spPr>
        <p:txBody>
          <a:bodyPr/>
          <a:lstStyle/>
          <a:p>
            <a:fld id="{48F63A3B-78C7-47BE-AE5E-E10140E04643}" type="slidenum">
              <a:rPr lang="en-US" smtClean="0"/>
              <a:pPr/>
              <a:t>18</a:t>
            </a:fld>
            <a:endParaRPr lang="en-US" dirty="0"/>
          </a:p>
        </p:txBody>
      </p:sp>
      <p:sp>
        <p:nvSpPr>
          <p:cNvPr id="9" name="Text Placeholder 1">
            <a:extLst>
              <a:ext uri="{FF2B5EF4-FFF2-40B4-BE49-F238E27FC236}">
                <a16:creationId xmlns:a16="http://schemas.microsoft.com/office/drawing/2014/main" id="{4A3C6D68-702E-363A-A49C-4B12CE4D278D}"/>
              </a:ext>
            </a:extLst>
          </p:cNvPr>
          <p:cNvSpPr>
            <a:spLocks noGrp="1"/>
          </p:cNvSpPr>
          <p:nvPr>
            <p:ph type="body" sz="quarter" idx="61"/>
          </p:nvPr>
        </p:nvSpPr>
        <p:spPr>
          <a:xfrm>
            <a:off x="-1" y="2286000"/>
            <a:ext cx="6521117" cy="1900461"/>
          </a:xfrm>
          <a:solidFill>
            <a:srgbClr val="C77362"/>
          </a:solidFill>
        </p:spPr>
        <p:txBody>
          <a:bodyPr/>
          <a:lstStyle/>
          <a:p>
            <a:pPr>
              <a:lnSpc>
                <a:spcPct val="100000"/>
              </a:lnSpc>
            </a:pPr>
            <a:r>
              <a:rPr lang="en-US" sz="2000" dirty="0"/>
              <a:t>Explore more examples of best practice and delve deeper into this topic. </a:t>
            </a:r>
            <a:r>
              <a:rPr lang="en-US" sz="1600" b="0" dirty="0"/>
              <a:t>We have developed two in-depth resources that offer insights into trends shaping immersive tourism and showcasing successful examples from different types of offerings across Europe and beyond. </a:t>
            </a:r>
            <a:endParaRPr lang="en-IE" sz="1600" b="0" dirty="0"/>
          </a:p>
        </p:txBody>
      </p:sp>
      <p:pic>
        <p:nvPicPr>
          <p:cNvPr id="11" name="Picture 10">
            <a:hlinkClick r:id="rId3"/>
            <a:extLst>
              <a:ext uri="{FF2B5EF4-FFF2-40B4-BE49-F238E27FC236}">
                <a16:creationId xmlns:a16="http://schemas.microsoft.com/office/drawing/2014/main" id="{C47FEE83-3F56-2930-CA51-ADA9E4ED29DE}"/>
              </a:ext>
            </a:extLst>
          </p:cNvPr>
          <p:cNvPicPr>
            <a:picLocks noChangeAspect="1"/>
          </p:cNvPicPr>
          <p:nvPr/>
        </p:nvPicPr>
        <p:blipFill>
          <a:blip r:embed="rId4"/>
          <a:stretch>
            <a:fillRect/>
          </a:stretch>
        </p:blipFill>
        <p:spPr>
          <a:xfrm>
            <a:off x="0" y="4411920"/>
            <a:ext cx="7559675" cy="2198477"/>
          </a:xfrm>
          <a:prstGeom prst="rect">
            <a:avLst/>
          </a:prstGeom>
        </p:spPr>
      </p:pic>
      <p:pic>
        <p:nvPicPr>
          <p:cNvPr id="12" name="Graphic 11" descr="Postit Notes with solid fill">
            <a:extLst>
              <a:ext uri="{FF2B5EF4-FFF2-40B4-BE49-F238E27FC236}">
                <a16:creationId xmlns:a16="http://schemas.microsoft.com/office/drawing/2014/main" id="{295F8794-6485-6D05-FE67-74289EE2BF2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330" y="2654147"/>
            <a:ext cx="748800" cy="748800"/>
          </a:xfrm>
          <a:prstGeom prst="rect">
            <a:avLst/>
          </a:prstGeom>
        </p:spPr>
      </p:pic>
      <p:pic>
        <p:nvPicPr>
          <p:cNvPr id="14" name="Picture 13">
            <a:hlinkClick r:id="rId3"/>
            <a:extLst>
              <a:ext uri="{FF2B5EF4-FFF2-40B4-BE49-F238E27FC236}">
                <a16:creationId xmlns:a16="http://schemas.microsoft.com/office/drawing/2014/main" id="{A64746FD-F01A-2DF6-A155-47E658E7A8FA}"/>
              </a:ext>
            </a:extLst>
          </p:cNvPr>
          <p:cNvPicPr>
            <a:picLocks noChangeAspect="1"/>
          </p:cNvPicPr>
          <p:nvPr/>
        </p:nvPicPr>
        <p:blipFill>
          <a:blip r:embed="rId6"/>
          <a:srcRect t="2621" b="13603"/>
          <a:stretch>
            <a:fillRect/>
          </a:stretch>
        </p:blipFill>
        <p:spPr>
          <a:xfrm>
            <a:off x="564255" y="6938572"/>
            <a:ext cx="2880000" cy="3490808"/>
          </a:xfrm>
          <a:prstGeom prst="rect">
            <a:avLst/>
          </a:prstGeom>
        </p:spPr>
      </p:pic>
      <p:pic>
        <p:nvPicPr>
          <p:cNvPr id="16" name="Picture 15">
            <a:hlinkClick r:id="rId3"/>
            <a:extLst>
              <a:ext uri="{FF2B5EF4-FFF2-40B4-BE49-F238E27FC236}">
                <a16:creationId xmlns:a16="http://schemas.microsoft.com/office/drawing/2014/main" id="{69416C4F-D012-59DB-D51D-BA483C60449B}"/>
              </a:ext>
            </a:extLst>
          </p:cNvPr>
          <p:cNvPicPr>
            <a:picLocks noChangeAspect="1"/>
          </p:cNvPicPr>
          <p:nvPr/>
        </p:nvPicPr>
        <p:blipFill>
          <a:blip r:embed="rId7"/>
          <a:stretch>
            <a:fillRect/>
          </a:stretch>
        </p:blipFill>
        <p:spPr>
          <a:xfrm>
            <a:off x="3814990" y="6889874"/>
            <a:ext cx="2977021" cy="3600000"/>
          </a:xfrm>
          <a:prstGeom prst="rect">
            <a:avLst/>
          </a:prstGeom>
        </p:spPr>
      </p:pic>
      <p:sp>
        <p:nvSpPr>
          <p:cNvPr id="18" name="TextBox 17">
            <a:extLst>
              <a:ext uri="{FF2B5EF4-FFF2-40B4-BE49-F238E27FC236}">
                <a16:creationId xmlns:a16="http://schemas.microsoft.com/office/drawing/2014/main" id="{946040E3-CF01-F2EF-34EB-7774D141F073}"/>
              </a:ext>
            </a:extLst>
          </p:cNvPr>
          <p:cNvSpPr txBox="1"/>
          <p:nvPr/>
        </p:nvSpPr>
        <p:spPr>
          <a:xfrm>
            <a:off x="112289" y="6428209"/>
            <a:ext cx="6883130" cy="307777"/>
          </a:xfrm>
          <a:prstGeom prst="rect">
            <a:avLst/>
          </a:prstGeom>
          <a:noFill/>
        </p:spPr>
        <p:txBody>
          <a:bodyPr wrap="square">
            <a:spAutoFit/>
          </a:bodyPr>
          <a:lstStyle/>
          <a:p>
            <a:pPr algn="ctr"/>
            <a:r>
              <a:rPr lang="en-IE" sz="1400" dirty="0">
                <a:solidFill>
                  <a:srgbClr val="53705E"/>
                </a:solidFill>
                <a:hlinkClick r:id="rId3">
                  <a:extLst>
                    <a:ext uri="{A12FA001-AC4F-418D-AE19-62706E023703}">
                      <ahyp:hlinkClr xmlns:ahyp="http://schemas.microsoft.com/office/drawing/2018/hyperlinkcolor" val="tx"/>
                    </a:ext>
                  </a:extLst>
                </a:hlinkClick>
              </a:rPr>
              <a:t>https://uplifttourism.eu/resources/immersive-tourism-insights-research-best-practices/</a:t>
            </a:r>
            <a:r>
              <a:rPr lang="en-IE" sz="1400" dirty="0">
                <a:solidFill>
                  <a:srgbClr val="53705E"/>
                </a:solidFill>
              </a:rPr>
              <a:t> </a:t>
            </a:r>
          </a:p>
        </p:txBody>
      </p:sp>
      <p:sp>
        <p:nvSpPr>
          <p:cNvPr id="2" name="Freeform 31">
            <a:hlinkClick r:id="rId8"/>
            <a:extLst>
              <a:ext uri="{FF2B5EF4-FFF2-40B4-BE49-F238E27FC236}">
                <a16:creationId xmlns:a16="http://schemas.microsoft.com/office/drawing/2014/main" id="{F9BB146F-4CFC-DDD1-8DD5-314DB7E0AC34}"/>
              </a:ext>
            </a:extLst>
          </p:cNvPr>
          <p:cNvSpPr/>
          <p:nvPr/>
        </p:nvSpPr>
        <p:spPr>
          <a:xfrm>
            <a:off x="5978331" y="3778814"/>
            <a:ext cx="1440000" cy="1440000"/>
          </a:xfrm>
          <a:custGeom>
            <a:avLst/>
            <a:gdLst>
              <a:gd name="connsiteX0" fmla="*/ 1938025 w 1938024"/>
              <a:gd name="connsiteY0" fmla="*/ 968477 h 1936954"/>
              <a:gd name="connsiteX1" fmla="*/ 969012 w 1938024"/>
              <a:gd name="connsiteY1" fmla="*/ 1936954 h 1936954"/>
              <a:gd name="connsiteX2" fmla="*/ 0 w 1938024"/>
              <a:gd name="connsiteY2" fmla="*/ 968477 h 1936954"/>
              <a:gd name="connsiteX3" fmla="*/ 969012 w 1938024"/>
              <a:gd name="connsiteY3" fmla="*/ 0 h 1936954"/>
              <a:gd name="connsiteX4" fmla="*/ 1938025 w 1938024"/>
              <a:gd name="connsiteY4" fmla="*/ 968477 h 193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024" h="1936954">
                <a:moveTo>
                  <a:pt x="1938025" y="968477"/>
                </a:moveTo>
                <a:cubicBezTo>
                  <a:pt x="1938025" y="1503352"/>
                  <a:pt x="1504183" y="1936954"/>
                  <a:pt x="969012" y="1936954"/>
                </a:cubicBezTo>
                <a:cubicBezTo>
                  <a:pt x="433842" y="1936954"/>
                  <a:pt x="0" y="1503352"/>
                  <a:pt x="0" y="968477"/>
                </a:cubicBezTo>
                <a:cubicBezTo>
                  <a:pt x="0" y="433602"/>
                  <a:pt x="433842" y="0"/>
                  <a:pt x="969012" y="0"/>
                </a:cubicBezTo>
                <a:cubicBezTo>
                  <a:pt x="1504183" y="0"/>
                  <a:pt x="1938025" y="433602"/>
                  <a:pt x="1938025" y="968477"/>
                </a:cubicBezTo>
                <a:close/>
              </a:path>
            </a:pathLst>
          </a:custGeom>
          <a:solidFill>
            <a:srgbClr val="75504C"/>
          </a:solidFill>
          <a:ln w="11065" cap="flat">
            <a:noFill/>
            <a:prstDash val="solid"/>
            <a:miter/>
          </a:ln>
        </p:spPr>
        <p:txBody>
          <a:bodyPr rtlCol="0" anchor="ctr"/>
          <a:lstStyle/>
          <a:p>
            <a:pPr algn="ctr"/>
            <a:r>
              <a:rPr lang="en-IE" sz="2000" dirty="0">
                <a:solidFill>
                  <a:schemeClr val="bg1"/>
                </a:solidFill>
                <a:hlinkClick r:id="rId3">
                  <a:extLst>
                    <a:ext uri="{A12FA001-AC4F-418D-AE19-62706E023703}">
                      <ahyp:hlinkClr xmlns:ahyp="http://schemas.microsoft.com/office/drawing/2018/hyperlinkcolor" val="tx"/>
                    </a:ext>
                  </a:extLst>
                </a:hlinkClick>
              </a:rPr>
              <a:t>Click the link to access</a:t>
            </a:r>
            <a:endParaRPr lang="en-US" sz="2000" dirty="0">
              <a:solidFill>
                <a:schemeClr val="bg1"/>
              </a:solidFill>
            </a:endParaRPr>
          </a:p>
        </p:txBody>
      </p:sp>
    </p:spTree>
    <p:extLst>
      <p:ext uri="{BB962C8B-B14F-4D97-AF65-F5344CB8AC3E}">
        <p14:creationId xmlns:p14="http://schemas.microsoft.com/office/powerpoint/2010/main" val="1091780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84F7D-0506-32DC-7EA4-1E4246A5337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374E5C2-3B12-FA79-30F1-3FE84765B244}"/>
              </a:ext>
            </a:extLst>
          </p:cNvPr>
          <p:cNvSpPr>
            <a:spLocks noGrp="1"/>
          </p:cNvSpPr>
          <p:nvPr>
            <p:ph type="body" sz="quarter" idx="61"/>
          </p:nvPr>
        </p:nvSpPr>
        <p:spPr>
          <a:xfrm>
            <a:off x="0" y="508717"/>
            <a:ext cx="6337946" cy="673767"/>
          </a:xfrm>
          <a:prstGeom prst="rect">
            <a:avLst/>
          </a:prstGeom>
          <a:solidFill>
            <a:srgbClr val="C77362"/>
          </a:solidFill>
        </p:spPr>
        <p:txBody>
          <a:bodyPr/>
          <a:lstStyle/>
          <a:p>
            <a:pPr>
              <a:lnSpc>
                <a:spcPct val="100000"/>
              </a:lnSpc>
            </a:pPr>
            <a:r>
              <a:rPr lang="en-US" sz="2000" b="0" dirty="0"/>
              <a:t>Key Challenges</a:t>
            </a:r>
          </a:p>
        </p:txBody>
      </p:sp>
      <p:sp>
        <p:nvSpPr>
          <p:cNvPr id="5" name="Text Placeholder 4">
            <a:extLst>
              <a:ext uri="{FF2B5EF4-FFF2-40B4-BE49-F238E27FC236}">
                <a16:creationId xmlns:a16="http://schemas.microsoft.com/office/drawing/2014/main" id="{0205467D-4A56-55E2-CE82-6EFEF749FBF1}"/>
              </a:ext>
            </a:extLst>
          </p:cNvPr>
          <p:cNvSpPr>
            <a:spLocks noGrp="1"/>
          </p:cNvSpPr>
          <p:nvPr>
            <p:ph type="body" sz="quarter" idx="64"/>
          </p:nvPr>
        </p:nvSpPr>
        <p:spPr>
          <a:xfrm>
            <a:off x="741470" y="1182484"/>
            <a:ext cx="6076734" cy="7187048"/>
          </a:xfrm>
          <a:prstGeom prst="rect">
            <a:avLst/>
          </a:prstGeom>
        </p:spPr>
        <p:txBody>
          <a:bodyPr numCol="1"/>
          <a:lstStyle/>
          <a:p>
            <a:endParaRPr lang="en-IE" sz="1400" dirty="0">
              <a:solidFill>
                <a:schemeClr val="tx1">
                  <a:lumMod val="75000"/>
                  <a:lumOff val="25000"/>
                </a:schemeClr>
              </a:solidFill>
            </a:endParaRPr>
          </a:p>
          <a:p>
            <a:r>
              <a:rPr lang="en-US" sz="1400" dirty="0">
                <a:solidFill>
                  <a:schemeClr val="tx1">
                    <a:lumMod val="75000"/>
                    <a:lumOff val="25000"/>
                  </a:schemeClr>
                </a:solidFill>
              </a:rPr>
              <a:t>Like any innovation, immersive tech in tourism comes with challenges as well as exciting opportunities:</a:t>
            </a:r>
          </a:p>
          <a:p>
            <a:endParaRPr lang="en-US" sz="1400" dirty="0">
              <a:solidFill>
                <a:schemeClr val="tx1">
                  <a:lumMod val="75000"/>
                  <a:lumOff val="25000"/>
                </a:schemeClr>
              </a:solidFill>
            </a:endParaRPr>
          </a:p>
          <a:p>
            <a:r>
              <a:rPr lang="en-US" sz="1800" b="1" dirty="0">
                <a:solidFill>
                  <a:srgbClr val="53705E"/>
                </a:solidFill>
              </a:rPr>
              <a:t>Challenges</a:t>
            </a:r>
          </a:p>
          <a:p>
            <a:endParaRPr lang="en-US" sz="1400" dirty="0">
              <a:solidFill>
                <a:schemeClr val="tx1">
                  <a:lumMod val="75000"/>
                  <a:lumOff val="25000"/>
                </a:schemeClr>
              </a:solidFill>
            </a:endParaRPr>
          </a:p>
          <a:p>
            <a:pPr marL="285750" indent="-285750">
              <a:buFont typeface="Wingdings" panose="05000000000000000000" pitchFamily="2" charset="2"/>
              <a:buChar char="v"/>
            </a:pPr>
            <a:r>
              <a:rPr lang="en-US" sz="1400" dirty="0">
                <a:solidFill>
                  <a:schemeClr val="tx1">
                    <a:lumMod val="75000"/>
                    <a:lumOff val="25000"/>
                  </a:schemeClr>
                </a:solidFill>
              </a:rPr>
              <a:t>Many SMEs worry about the </a:t>
            </a:r>
            <a:r>
              <a:rPr lang="en-US" sz="1400" b="1" dirty="0">
                <a:solidFill>
                  <a:schemeClr val="tx1">
                    <a:lumMod val="75000"/>
                    <a:lumOff val="25000"/>
                  </a:schemeClr>
                </a:solidFill>
              </a:rPr>
              <a:t>cost and complexity </a:t>
            </a:r>
            <a:r>
              <a:rPr lang="en-US" sz="1400" dirty="0">
                <a:solidFill>
                  <a:schemeClr val="tx1">
                    <a:lumMod val="75000"/>
                    <a:lumOff val="25000"/>
                  </a:schemeClr>
                </a:solidFill>
              </a:rPr>
              <a:t>of high-tech solutions. You might ask, “Do I need to invest in expensive VR headsets or hire developers?”</a:t>
            </a:r>
          </a:p>
          <a:p>
            <a:pPr marL="285750" indent="-285750">
              <a:buFont typeface="Wingdings" panose="05000000000000000000" pitchFamily="2" charset="2"/>
              <a:buChar char="v"/>
            </a:pPr>
            <a:endParaRPr lang="en-US" sz="1400" dirty="0">
              <a:solidFill>
                <a:schemeClr val="tx1">
                  <a:lumMod val="75000"/>
                  <a:lumOff val="25000"/>
                </a:schemeClr>
              </a:solidFill>
            </a:endParaRPr>
          </a:p>
          <a:p>
            <a:pPr marL="285750" indent="-285750">
              <a:buFont typeface="Wingdings" panose="05000000000000000000" pitchFamily="2" charset="2"/>
              <a:buChar char="v"/>
            </a:pPr>
            <a:r>
              <a:rPr lang="en-US" sz="1400" dirty="0">
                <a:solidFill>
                  <a:schemeClr val="tx1">
                    <a:lumMod val="75000"/>
                    <a:lumOff val="25000"/>
                  </a:schemeClr>
                </a:solidFill>
              </a:rPr>
              <a:t>There’s also a </a:t>
            </a:r>
            <a:r>
              <a:rPr lang="en-US" sz="1400" b="1" dirty="0">
                <a:solidFill>
                  <a:schemeClr val="tx1">
                    <a:lumMod val="75000"/>
                    <a:lumOff val="25000"/>
                  </a:schemeClr>
                </a:solidFill>
              </a:rPr>
              <a:t>learning curve </a:t>
            </a:r>
            <a:r>
              <a:rPr lang="en-US" sz="1400" dirty="0">
                <a:solidFill>
                  <a:schemeClr val="tx1">
                    <a:lumMod val="75000"/>
                    <a:lumOff val="25000"/>
                  </a:schemeClr>
                </a:solidFill>
              </a:rPr>
              <a:t>– if you’re not techy, figuring out AR apps or interactive media can be daunting at first. </a:t>
            </a:r>
          </a:p>
          <a:p>
            <a:pPr marL="285750" indent="-285750">
              <a:buFont typeface="Wingdings" panose="05000000000000000000" pitchFamily="2" charset="2"/>
              <a:buChar char="v"/>
            </a:pPr>
            <a:endParaRPr lang="en-US" sz="1400" dirty="0">
              <a:solidFill>
                <a:schemeClr val="tx1">
                  <a:lumMod val="75000"/>
                  <a:lumOff val="25000"/>
                </a:schemeClr>
              </a:solidFill>
            </a:endParaRPr>
          </a:p>
          <a:p>
            <a:pPr marL="285750" indent="-285750">
              <a:buFont typeface="Wingdings" panose="05000000000000000000" pitchFamily="2" charset="2"/>
              <a:buChar char="v"/>
            </a:pPr>
            <a:r>
              <a:rPr lang="en-US" sz="1400" dirty="0">
                <a:solidFill>
                  <a:schemeClr val="tx1">
                    <a:lumMod val="75000"/>
                    <a:lumOff val="25000"/>
                  </a:schemeClr>
                </a:solidFill>
              </a:rPr>
              <a:t>Additionally, </a:t>
            </a:r>
            <a:r>
              <a:rPr lang="en-US" sz="1400" b="1" dirty="0">
                <a:solidFill>
                  <a:schemeClr val="tx1">
                    <a:lumMod val="75000"/>
                    <a:lumOff val="25000"/>
                  </a:schemeClr>
                </a:solidFill>
              </a:rPr>
              <a:t>not all visitors are equally comfortable with tech</a:t>
            </a:r>
            <a:r>
              <a:rPr lang="en-US" sz="1400" dirty="0">
                <a:solidFill>
                  <a:schemeClr val="tx1">
                    <a:lumMod val="75000"/>
                    <a:lumOff val="25000"/>
                  </a:schemeClr>
                </a:solidFill>
              </a:rPr>
              <a:t>; some might not download an app or could face accessibility issues. </a:t>
            </a:r>
          </a:p>
          <a:p>
            <a:pPr marL="285750" indent="-285750">
              <a:buFont typeface="Wingdings" panose="05000000000000000000" pitchFamily="2" charset="2"/>
              <a:buChar char="v"/>
            </a:pPr>
            <a:endParaRPr lang="en-US" sz="1400" dirty="0">
              <a:solidFill>
                <a:schemeClr val="tx1">
                  <a:lumMod val="75000"/>
                  <a:lumOff val="25000"/>
                </a:schemeClr>
              </a:solidFill>
            </a:endParaRPr>
          </a:p>
          <a:p>
            <a:pPr marL="285750" indent="-285750">
              <a:buFont typeface="Wingdings" panose="05000000000000000000" pitchFamily="2" charset="2"/>
              <a:buChar char="v"/>
            </a:pPr>
            <a:r>
              <a:rPr lang="en-US" sz="1400" b="1" dirty="0">
                <a:solidFill>
                  <a:schemeClr val="tx1">
                    <a:lumMod val="75000"/>
                    <a:lumOff val="25000"/>
                  </a:schemeClr>
                </a:solidFill>
              </a:rPr>
              <a:t>Maintenance and updates </a:t>
            </a:r>
            <a:r>
              <a:rPr lang="en-US" sz="1400" dirty="0">
                <a:solidFill>
                  <a:schemeClr val="tx1">
                    <a:lumMod val="75000"/>
                    <a:lumOff val="25000"/>
                  </a:schemeClr>
                </a:solidFill>
              </a:rPr>
              <a:t>for digital tools are another concern (what if the AR app crashes during a tour?). </a:t>
            </a:r>
          </a:p>
          <a:p>
            <a:endParaRPr lang="en-US" sz="1400" dirty="0">
              <a:solidFill>
                <a:schemeClr val="tx1">
                  <a:lumMod val="75000"/>
                  <a:lumOff val="25000"/>
                </a:schemeClr>
              </a:solidFill>
            </a:endParaRPr>
          </a:p>
          <a:p>
            <a:pPr marL="285750" indent="-285750">
              <a:buFont typeface="Wingdings" panose="05000000000000000000" pitchFamily="2" charset="2"/>
              <a:buChar char="v"/>
            </a:pPr>
            <a:r>
              <a:rPr lang="en-US" sz="1400" dirty="0">
                <a:solidFill>
                  <a:schemeClr val="tx1">
                    <a:lumMod val="75000"/>
                    <a:lumOff val="25000"/>
                  </a:schemeClr>
                </a:solidFill>
              </a:rPr>
              <a:t>Finally, there’s a </a:t>
            </a:r>
            <a:r>
              <a:rPr lang="en-US" sz="1400" b="1" dirty="0">
                <a:solidFill>
                  <a:schemeClr val="tx1">
                    <a:lumMod val="75000"/>
                    <a:lumOff val="25000"/>
                  </a:schemeClr>
                </a:solidFill>
              </a:rPr>
              <a:t>fear of losing the authentic feel </a:t>
            </a:r>
            <a:r>
              <a:rPr lang="en-US" sz="1400" dirty="0">
                <a:solidFill>
                  <a:schemeClr val="tx1">
                    <a:lumMod val="75000"/>
                    <a:lumOff val="25000"/>
                  </a:schemeClr>
                </a:solidFill>
              </a:rPr>
              <a:t>– you don’t want shiny tech to overshadow the real story or location.</a:t>
            </a: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pPr>
              <a:spcAft>
                <a:spcPts val="1200"/>
              </a:spcAft>
            </a:pPr>
            <a:endParaRPr lang="en-US" sz="1400" dirty="0">
              <a:solidFill>
                <a:schemeClr val="tx1">
                  <a:lumMod val="75000"/>
                  <a:lumOff val="25000"/>
                </a:schemeClr>
              </a:solidFill>
            </a:endParaRPr>
          </a:p>
        </p:txBody>
      </p:sp>
      <p:sp>
        <p:nvSpPr>
          <p:cNvPr id="6" name="Slide Number Placeholder 5">
            <a:extLst>
              <a:ext uri="{FF2B5EF4-FFF2-40B4-BE49-F238E27FC236}">
                <a16:creationId xmlns:a16="http://schemas.microsoft.com/office/drawing/2014/main" id="{A1D9B929-93BB-B36E-9A67-B003110127BB}"/>
              </a:ext>
            </a:extLst>
          </p:cNvPr>
          <p:cNvSpPr>
            <a:spLocks noGrp="1"/>
          </p:cNvSpPr>
          <p:nvPr>
            <p:ph type="sldNum" sz="quarter" idx="4"/>
          </p:nvPr>
        </p:nvSpPr>
        <p:spPr>
          <a:xfrm>
            <a:off x="7029356" y="10205254"/>
            <a:ext cx="361037" cy="569240"/>
          </a:xfrm>
        </p:spPr>
        <p:txBody>
          <a:bodyPr/>
          <a:lstStyle/>
          <a:p>
            <a:fld id="{48F63A3B-78C7-47BE-AE5E-E10140E04643}" type="slidenum">
              <a:rPr lang="en-US" smtClean="0"/>
              <a:pPr/>
              <a:t>19</a:t>
            </a:fld>
            <a:endParaRPr lang="en-US" dirty="0"/>
          </a:p>
        </p:txBody>
      </p:sp>
      <p:sp>
        <p:nvSpPr>
          <p:cNvPr id="2" name="Freeform 2">
            <a:extLst>
              <a:ext uri="{FF2B5EF4-FFF2-40B4-BE49-F238E27FC236}">
                <a16:creationId xmlns:a16="http://schemas.microsoft.com/office/drawing/2014/main" id="{9225BAF8-184E-72C1-2D29-C741CC50C049}"/>
              </a:ext>
            </a:extLst>
          </p:cNvPr>
          <p:cNvSpPr/>
          <p:nvPr/>
        </p:nvSpPr>
        <p:spPr>
          <a:xfrm rot="10800000">
            <a:off x="80130" y="1964539"/>
            <a:ext cx="661340" cy="505213"/>
          </a:xfrm>
          <a:custGeom>
            <a:avLst/>
            <a:gdLst>
              <a:gd name="connsiteX0" fmla="*/ 1566605 w 7606226"/>
              <a:gd name="connsiteY0" fmla="*/ 892116 h 4748702"/>
              <a:gd name="connsiteX1" fmla="*/ 5989334 w 7606226"/>
              <a:gd name="connsiteY1" fmla="*/ 892116 h 4748702"/>
              <a:gd name="connsiteX2" fmla="*/ 7606227 w 7606226"/>
              <a:gd name="connsiteY2" fmla="*/ 2509008 h 4748702"/>
              <a:gd name="connsiteX3" fmla="*/ 7606227 w 7606226"/>
              <a:gd name="connsiteY3" fmla="*/ 4748703 h 4748702"/>
              <a:gd name="connsiteX4" fmla="*/ 5989334 w 7606226"/>
              <a:gd name="connsiteY4" fmla="*/ 3131733 h 4748702"/>
              <a:gd name="connsiteX5" fmla="*/ 1566605 w 7606226"/>
              <a:gd name="connsiteY5" fmla="*/ 3131733 h 4748702"/>
              <a:gd name="connsiteX6" fmla="*/ 1566605 w 7606226"/>
              <a:gd name="connsiteY6" fmla="*/ 4023693 h 4748702"/>
              <a:gd name="connsiteX7" fmla="*/ 0 w 7606226"/>
              <a:gd name="connsiteY7" fmla="*/ 2012041 h 4748702"/>
              <a:gd name="connsiteX8" fmla="*/ 1566605 w 7606226"/>
              <a:gd name="connsiteY8" fmla="*/ 0 h 4748702"/>
              <a:gd name="connsiteX9" fmla="*/ 1566605 w 7606226"/>
              <a:gd name="connsiteY9" fmla="*/ 892116 h 474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06226" h="4748702">
                <a:moveTo>
                  <a:pt x="1566605" y="892116"/>
                </a:moveTo>
                <a:lnTo>
                  <a:pt x="5989334" y="892116"/>
                </a:lnTo>
                <a:cubicBezTo>
                  <a:pt x="6882227" y="892116"/>
                  <a:pt x="7606227" y="1616037"/>
                  <a:pt x="7606227" y="2509008"/>
                </a:cubicBezTo>
                <a:lnTo>
                  <a:pt x="7606227" y="4748703"/>
                </a:lnTo>
                <a:cubicBezTo>
                  <a:pt x="7606227" y="3855888"/>
                  <a:pt x="6882227" y="3131733"/>
                  <a:pt x="5989334" y="3131733"/>
                </a:cubicBezTo>
                <a:lnTo>
                  <a:pt x="1566605" y="3131733"/>
                </a:lnTo>
                <a:lnTo>
                  <a:pt x="1566605" y="4023693"/>
                </a:lnTo>
                <a:cubicBezTo>
                  <a:pt x="1566605" y="4023693"/>
                  <a:pt x="0" y="2012041"/>
                  <a:pt x="0" y="2012041"/>
                </a:cubicBezTo>
                <a:lnTo>
                  <a:pt x="1566605" y="0"/>
                </a:lnTo>
                <a:lnTo>
                  <a:pt x="1566605" y="892116"/>
                </a:lnTo>
                <a:close/>
              </a:path>
            </a:pathLst>
          </a:custGeom>
          <a:gradFill>
            <a:gsLst>
              <a:gs pos="0">
                <a:srgbClr val="BF8146"/>
              </a:gs>
              <a:gs pos="74000">
                <a:srgbClr val="75504C"/>
              </a:gs>
              <a:gs pos="30000">
                <a:srgbClr val="C77362"/>
              </a:gs>
              <a:gs pos="100000">
                <a:srgbClr val="75504C"/>
              </a:gs>
            </a:gsLst>
            <a:lin ang="5400000" scaled="1"/>
          </a:gradFill>
          <a:ln w="93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pic>
        <p:nvPicPr>
          <p:cNvPr id="22" name="Picture 21">
            <a:hlinkClick r:id="rId2"/>
            <a:extLst>
              <a:ext uri="{FF2B5EF4-FFF2-40B4-BE49-F238E27FC236}">
                <a16:creationId xmlns:a16="http://schemas.microsoft.com/office/drawing/2014/main" id="{BC29D807-077D-4460-4CFB-67B8E308DB5C}"/>
              </a:ext>
            </a:extLst>
          </p:cNvPr>
          <p:cNvPicPr>
            <a:picLocks noChangeAspect="1"/>
          </p:cNvPicPr>
          <p:nvPr/>
        </p:nvPicPr>
        <p:blipFill>
          <a:blip r:embed="rId3"/>
          <a:srcRect t="11700"/>
          <a:stretch>
            <a:fillRect/>
          </a:stretch>
        </p:blipFill>
        <p:spPr>
          <a:xfrm>
            <a:off x="-1" y="6850457"/>
            <a:ext cx="7559675" cy="2301130"/>
          </a:xfrm>
          <a:prstGeom prst="rect">
            <a:avLst/>
          </a:prstGeom>
        </p:spPr>
      </p:pic>
      <p:sp>
        <p:nvSpPr>
          <p:cNvPr id="24" name="TextBox 23">
            <a:extLst>
              <a:ext uri="{FF2B5EF4-FFF2-40B4-BE49-F238E27FC236}">
                <a16:creationId xmlns:a16="http://schemas.microsoft.com/office/drawing/2014/main" id="{348394D7-5926-4F48-1590-28D6549C7BE4}"/>
              </a:ext>
            </a:extLst>
          </p:cNvPr>
          <p:cNvSpPr txBox="1"/>
          <p:nvPr/>
        </p:nvSpPr>
        <p:spPr>
          <a:xfrm>
            <a:off x="719327" y="5985632"/>
            <a:ext cx="5759425" cy="615553"/>
          </a:xfrm>
          <a:prstGeom prst="rect">
            <a:avLst/>
          </a:prstGeom>
          <a:noFill/>
        </p:spPr>
        <p:txBody>
          <a:bodyPr wrap="square">
            <a:spAutoFit/>
          </a:bodyPr>
          <a:lstStyle/>
          <a:p>
            <a:r>
              <a:rPr lang="en-IE" sz="2000" b="1" dirty="0">
                <a:solidFill>
                  <a:srgbClr val="BF8146"/>
                </a:solidFill>
              </a:rPr>
              <a:t>    The Harry Potter Immersive Experience, London</a:t>
            </a:r>
          </a:p>
          <a:p>
            <a:r>
              <a:rPr lang="en-IE" sz="1400" dirty="0"/>
              <a:t>      </a:t>
            </a:r>
            <a:r>
              <a:rPr lang="en-IE" sz="1400" dirty="0">
                <a:hlinkClick r:id="rId4"/>
              </a:rPr>
              <a:t> https://hpforbiddenforestexperience.com/</a:t>
            </a:r>
            <a:r>
              <a:rPr lang="en-IE" sz="1400" dirty="0"/>
              <a:t> </a:t>
            </a:r>
          </a:p>
        </p:txBody>
      </p:sp>
      <p:sp>
        <p:nvSpPr>
          <p:cNvPr id="25" name="TextBox 24">
            <a:extLst>
              <a:ext uri="{FF2B5EF4-FFF2-40B4-BE49-F238E27FC236}">
                <a16:creationId xmlns:a16="http://schemas.microsoft.com/office/drawing/2014/main" id="{83C41366-DDC0-62D5-C7F7-BCC591489F46}"/>
              </a:ext>
            </a:extLst>
          </p:cNvPr>
          <p:cNvSpPr txBox="1"/>
          <p:nvPr/>
        </p:nvSpPr>
        <p:spPr>
          <a:xfrm>
            <a:off x="628556" y="9312529"/>
            <a:ext cx="6400800" cy="1323439"/>
          </a:xfrm>
          <a:prstGeom prst="rect">
            <a:avLst/>
          </a:prstGeom>
          <a:noFill/>
        </p:spPr>
        <p:txBody>
          <a:bodyPr wrap="square" rtlCol="0">
            <a:spAutoFit/>
          </a:bodyPr>
          <a:lstStyle/>
          <a:p>
            <a:r>
              <a:rPr lang="en-US" sz="1600" b="1" i="1" dirty="0">
                <a:solidFill>
                  <a:srgbClr val="BF8146"/>
                </a:solidFill>
              </a:rPr>
              <a:t>A nighttime woodland trail filled with magical creatures and wizarding wonders from the Harry Potter™ and Fantastic Beasts™ films. Set in beautiful woodland, this experience has been brought to life by award-winning theatrical designers and experiential creators. </a:t>
            </a:r>
          </a:p>
          <a:p>
            <a:endParaRPr lang="en-IE" sz="1600" b="1" i="1" dirty="0">
              <a:solidFill>
                <a:srgbClr val="BF8146"/>
              </a:solidFill>
            </a:endParaRPr>
          </a:p>
        </p:txBody>
      </p:sp>
      <p:grpSp>
        <p:nvGrpSpPr>
          <p:cNvPr id="26" name="Graphic 2">
            <a:extLst>
              <a:ext uri="{FF2B5EF4-FFF2-40B4-BE49-F238E27FC236}">
                <a16:creationId xmlns:a16="http://schemas.microsoft.com/office/drawing/2014/main" id="{778E6D6A-9118-1A51-95D4-FB1E927A85E1}"/>
              </a:ext>
            </a:extLst>
          </p:cNvPr>
          <p:cNvGrpSpPr/>
          <p:nvPr/>
        </p:nvGrpSpPr>
        <p:grpSpPr>
          <a:xfrm>
            <a:off x="353113" y="5895474"/>
            <a:ext cx="550886" cy="705711"/>
            <a:chOff x="-2478450" y="6659762"/>
            <a:chExt cx="1055890" cy="1330292"/>
          </a:xfrm>
          <a:solidFill>
            <a:srgbClr val="BF8146"/>
          </a:solidFill>
        </p:grpSpPr>
        <p:grpSp>
          <p:nvGrpSpPr>
            <p:cNvPr id="27" name="Graphic 2">
              <a:extLst>
                <a:ext uri="{FF2B5EF4-FFF2-40B4-BE49-F238E27FC236}">
                  <a16:creationId xmlns:a16="http://schemas.microsoft.com/office/drawing/2014/main" id="{24B52B7D-C758-489C-C4BA-8D26FE2369FB}"/>
                </a:ext>
              </a:extLst>
            </p:cNvPr>
            <p:cNvGrpSpPr/>
            <p:nvPr/>
          </p:nvGrpSpPr>
          <p:grpSpPr>
            <a:xfrm>
              <a:off x="-2347228" y="6993943"/>
              <a:ext cx="924668" cy="996110"/>
              <a:chOff x="-2347228" y="6993943"/>
              <a:chExt cx="924668" cy="996110"/>
            </a:xfrm>
            <a:grpFill/>
          </p:grpSpPr>
          <p:sp>
            <p:nvSpPr>
              <p:cNvPr id="33" name="Freeform 1440">
                <a:extLst>
                  <a:ext uri="{FF2B5EF4-FFF2-40B4-BE49-F238E27FC236}">
                    <a16:creationId xmlns:a16="http://schemas.microsoft.com/office/drawing/2014/main" id="{8D027866-8D59-D805-7DB4-5E9F45E86422}"/>
                  </a:ext>
                </a:extLst>
              </p:cNvPr>
              <p:cNvSpPr/>
              <p:nvPr/>
            </p:nvSpPr>
            <p:spPr>
              <a:xfrm>
                <a:off x="-2347228" y="6993943"/>
                <a:ext cx="924668" cy="996110"/>
              </a:xfrm>
              <a:custGeom>
                <a:avLst/>
                <a:gdLst>
                  <a:gd name="connsiteX0" fmla="*/ 324200 w 924668"/>
                  <a:gd name="connsiteY0" fmla="*/ 972949 h 996110"/>
                  <a:gd name="connsiteX1" fmla="*/ 218996 w 924668"/>
                  <a:gd name="connsiteY1" fmla="*/ 822987 h 996110"/>
                  <a:gd name="connsiteX2" fmla="*/ 93490 w 924668"/>
                  <a:gd name="connsiteY2" fmla="*/ 674410 h 996110"/>
                  <a:gd name="connsiteX3" fmla="*/ 30275 w 924668"/>
                  <a:gd name="connsiteY3" fmla="*/ 586279 h 996110"/>
                  <a:gd name="connsiteX4" fmla="*/ 110562 w 924668"/>
                  <a:gd name="connsiteY4" fmla="*/ 506914 h 996110"/>
                  <a:gd name="connsiteX5" fmla="*/ 173316 w 924668"/>
                  <a:gd name="connsiteY5" fmla="*/ 553517 h 996110"/>
                  <a:gd name="connsiteX6" fmla="*/ 223610 w 924668"/>
                  <a:gd name="connsiteY6" fmla="*/ 618116 h 996110"/>
                  <a:gd name="connsiteX7" fmla="*/ 260063 w 924668"/>
                  <a:gd name="connsiteY7" fmla="*/ 661951 h 996110"/>
                  <a:gd name="connsiteX8" fmla="*/ 280827 w 924668"/>
                  <a:gd name="connsiteY8" fmla="*/ 656415 h 996110"/>
                  <a:gd name="connsiteX9" fmla="*/ 283595 w 924668"/>
                  <a:gd name="connsiteY9" fmla="*/ 612118 h 996110"/>
                  <a:gd name="connsiteX10" fmla="*/ 281288 w 924668"/>
                  <a:gd name="connsiteY10" fmla="*/ 512451 h 996110"/>
                  <a:gd name="connsiteX11" fmla="*/ 274828 w 924668"/>
                  <a:gd name="connsiteY11" fmla="*/ 254056 h 996110"/>
                  <a:gd name="connsiteX12" fmla="*/ 271599 w 924668"/>
                  <a:gd name="connsiteY12" fmla="*/ 115629 h 996110"/>
                  <a:gd name="connsiteX13" fmla="*/ 311280 w 924668"/>
                  <a:gd name="connsiteY13" fmla="*/ 37188 h 996110"/>
                  <a:gd name="connsiteX14" fmla="*/ 403564 w 924668"/>
                  <a:gd name="connsiteY14" fmla="*/ 61182 h 996110"/>
                  <a:gd name="connsiteX15" fmla="*/ 416022 w 924668"/>
                  <a:gd name="connsiteY15" fmla="*/ 149313 h 996110"/>
                  <a:gd name="connsiteX16" fmla="*/ 416022 w 924668"/>
                  <a:gd name="connsiteY16" fmla="*/ 371718 h 996110"/>
                  <a:gd name="connsiteX17" fmla="*/ 446477 w 924668"/>
                  <a:gd name="connsiteY17" fmla="*/ 371718 h 996110"/>
                  <a:gd name="connsiteX18" fmla="*/ 567369 w 924668"/>
                  <a:gd name="connsiteY18" fmla="*/ 318655 h 996110"/>
                  <a:gd name="connsiteX19" fmla="*/ 591362 w 924668"/>
                  <a:gd name="connsiteY19" fmla="*/ 422936 h 996110"/>
                  <a:gd name="connsiteX20" fmla="*/ 621817 w 924668"/>
                  <a:gd name="connsiteY20" fmla="*/ 422936 h 996110"/>
                  <a:gd name="connsiteX21" fmla="*/ 741324 w 924668"/>
                  <a:gd name="connsiteY21" fmla="*/ 394789 h 996110"/>
                  <a:gd name="connsiteX22" fmla="*/ 747785 w 924668"/>
                  <a:gd name="connsiteY22" fmla="*/ 476460 h 996110"/>
                  <a:gd name="connsiteX23" fmla="*/ 778238 w 924668"/>
                  <a:gd name="connsiteY23" fmla="*/ 476460 h 996110"/>
                  <a:gd name="connsiteX24" fmla="*/ 874214 w 924668"/>
                  <a:gd name="connsiteY24" fmla="*/ 436317 h 996110"/>
                  <a:gd name="connsiteX25" fmla="*/ 891748 w 924668"/>
                  <a:gd name="connsiteY25" fmla="*/ 492610 h 996110"/>
                  <a:gd name="connsiteX26" fmla="*/ 891748 w 924668"/>
                  <a:gd name="connsiteY26" fmla="*/ 638419 h 996110"/>
                  <a:gd name="connsiteX27" fmla="*/ 889903 w 924668"/>
                  <a:gd name="connsiteY27" fmla="*/ 729319 h 996110"/>
                  <a:gd name="connsiteX28" fmla="*/ 861755 w 924668"/>
                  <a:gd name="connsiteY28" fmla="*/ 855287 h 996110"/>
                  <a:gd name="connsiteX29" fmla="*/ 834532 w 924668"/>
                  <a:gd name="connsiteY29" fmla="*/ 976179 h 996110"/>
                  <a:gd name="connsiteX30" fmla="*/ 864063 w 924668"/>
                  <a:gd name="connsiteY30" fmla="*/ 984485 h 996110"/>
                  <a:gd name="connsiteX31" fmla="*/ 920356 w 924668"/>
                  <a:gd name="connsiteY31" fmla="*/ 733472 h 996110"/>
                  <a:gd name="connsiteX32" fmla="*/ 922663 w 924668"/>
                  <a:gd name="connsiteY32" fmla="*/ 598737 h 996110"/>
                  <a:gd name="connsiteX33" fmla="*/ 921740 w 924668"/>
                  <a:gd name="connsiteY33" fmla="*/ 465847 h 996110"/>
                  <a:gd name="connsiteX34" fmla="*/ 832686 w 924668"/>
                  <a:gd name="connsiteY34" fmla="*/ 389713 h 996110"/>
                  <a:gd name="connsiteX35" fmla="*/ 748707 w 924668"/>
                  <a:gd name="connsiteY35" fmla="*/ 476460 h 996110"/>
                  <a:gd name="connsiteX36" fmla="*/ 779162 w 924668"/>
                  <a:gd name="connsiteY36" fmla="*/ 476460 h 996110"/>
                  <a:gd name="connsiteX37" fmla="*/ 739479 w 924668"/>
                  <a:gd name="connsiteY37" fmla="*/ 346801 h 996110"/>
                  <a:gd name="connsiteX38" fmla="*/ 591824 w 924668"/>
                  <a:gd name="connsiteY38" fmla="*/ 423397 h 996110"/>
                  <a:gd name="connsiteX39" fmla="*/ 622278 w 924668"/>
                  <a:gd name="connsiteY39" fmla="*/ 423397 h 996110"/>
                  <a:gd name="connsiteX40" fmla="*/ 621355 w 924668"/>
                  <a:gd name="connsiteY40" fmla="*/ 359721 h 996110"/>
                  <a:gd name="connsiteX41" fmla="*/ 561832 w 924668"/>
                  <a:gd name="connsiteY41" fmla="*/ 278511 h 996110"/>
                  <a:gd name="connsiteX42" fmla="*/ 416946 w 924668"/>
                  <a:gd name="connsiteY42" fmla="*/ 372179 h 996110"/>
                  <a:gd name="connsiteX43" fmla="*/ 447399 w 924668"/>
                  <a:gd name="connsiteY43" fmla="*/ 372179 h 996110"/>
                  <a:gd name="connsiteX44" fmla="*/ 447399 w 924668"/>
                  <a:gd name="connsiteY44" fmla="*/ 157619 h 996110"/>
                  <a:gd name="connsiteX45" fmla="*/ 443247 w 924668"/>
                  <a:gd name="connsiteY45" fmla="*/ 74102 h 996110"/>
                  <a:gd name="connsiteX46" fmla="*/ 299745 w 924668"/>
                  <a:gd name="connsiteY46" fmla="*/ 9964 h 996110"/>
                  <a:gd name="connsiteX47" fmla="*/ 243913 w 924668"/>
                  <a:gd name="connsiteY47" fmla="*/ 188534 h 996110"/>
                  <a:gd name="connsiteX48" fmla="*/ 250373 w 924668"/>
                  <a:gd name="connsiteY48" fmla="*/ 448314 h 996110"/>
                  <a:gd name="connsiteX49" fmla="*/ 253602 w 924668"/>
                  <a:gd name="connsiteY49" fmla="*/ 587663 h 996110"/>
                  <a:gd name="connsiteX50" fmla="*/ 254525 w 924668"/>
                  <a:gd name="connsiteY50" fmla="*/ 630575 h 996110"/>
                  <a:gd name="connsiteX51" fmla="*/ 254525 w 924668"/>
                  <a:gd name="connsiteY51" fmla="*/ 643033 h 996110"/>
                  <a:gd name="connsiteX52" fmla="*/ 255449 w 924668"/>
                  <a:gd name="connsiteY52" fmla="*/ 641649 h 996110"/>
                  <a:gd name="connsiteX53" fmla="*/ 276213 w 924668"/>
                  <a:gd name="connsiteY53" fmla="*/ 636112 h 996110"/>
                  <a:gd name="connsiteX54" fmla="*/ 274366 w 924668"/>
                  <a:gd name="connsiteY54" fmla="*/ 633805 h 996110"/>
                  <a:gd name="connsiteX55" fmla="*/ 266984 w 924668"/>
                  <a:gd name="connsiteY55" fmla="*/ 624115 h 996110"/>
                  <a:gd name="connsiteX56" fmla="*/ 241606 w 924668"/>
                  <a:gd name="connsiteY56" fmla="*/ 591354 h 996110"/>
                  <a:gd name="connsiteX57" fmla="*/ 193618 w 924668"/>
                  <a:gd name="connsiteY57" fmla="*/ 529062 h 996110"/>
                  <a:gd name="connsiteX58" fmla="*/ 127174 w 924668"/>
                  <a:gd name="connsiteY58" fmla="*/ 478767 h 996110"/>
                  <a:gd name="connsiteX59" fmla="*/ 23354 w 924668"/>
                  <a:gd name="connsiteY59" fmla="*/ 513835 h 996110"/>
                  <a:gd name="connsiteX60" fmla="*/ 15510 w 924668"/>
                  <a:gd name="connsiteY60" fmla="*/ 631498 h 996110"/>
                  <a:gd name="connsiteX61" fmla="*/ 37657 w 924668"/>
                  <a:gd name="connsiteY61" fmla="*/ 655953 h 996110"/>
                  <a:gd name="connsiteX62" fmla="*/ 159011 w 924668"/>
                  <a:gd name="connsiteY62" fmla="*/ 795763 h 996110"/>
                  <a:gd name="connsiteX63" fmla="*/ 298822 w 924668"/>
                  <a:gd name="connsiteY63" fmla="*/ 988638 h 996110"/>
                  <a:gd name="connsiteX64" fmla="*/ 325123 w 924668"/>
                  <a:gd name="connsiteY64" fmla="*/ 973410 h 996110"/>
                  <a:gd name="connsiteX65" fmla="*/ 325123 w 924668"/>
                  <a:gd name="connsiteY65" fmla="*/ 973410 h 99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24668" h="996110">
                    <a:moveTo>
                      <a:pt x="324200" y="972949"/>
                    </a:moveTo>
                    <a:cubicBezTo>
                      <a:pt x="295592" y="918963"/>
                      <a:pt x="256832" y="870514"/>
                      <a:pt x="218996" y="822987"/>
                    </a:cubicBezTo>
                    <a:cubicBezTo>
                      <a:pt x="178852" y="772231"/>
                      <a:pt x="136402" y="722859"/>
                      <a:pt x="93490" y="674410"/>
                    </a:cubicBezTo>
                    <a:cubicBezTo>
                      <a:pt x="71341" y="649493"/>
                      <a:pt x="33505" y="621808"/>
                      <a:pt x="30275" y="586279"/>
                    </a:cubicBezTo>
                    <a:cubicBezTo>
                      <a:pt x="25661" y="541059"/>
                      <a:pt x="65342" y="501377"/>
                      <a:pt x="110562" y="506914"/>
                    </a:cubicBezTo>
                    <a:cubicBezTo>
                      <a:pt x="141016" y="510606"/>
                      <a:pt x="156243" y="531370"/>
                      <a:pt x="173316" y="553517"/>
                    </a:cubicBezTo>
                    <a:cubicBezTo>
                      <a:pt x="189926" y="575205"/>
                      <a:pt x="206538" y="596891"/>
                      <a:pt x="223610" y="618116"/>
                    </a:cubicBezTo>
                    <a:cubicBezTo>
                      <a:pt x="233300" y="630575"/>
                      <a:pt x="245297" y="655030"/>
                      <a:pt x="260063" y="661951"/>
                    </a:cubicBezTo>
                    <a:cubicBezTo>
                      <a:pt x="268368" y="665643"/>
                      <a:pt x="275289" y="663797"/>
                      <a:pt x="280827" y="656415"/>
                    </a:cubicBezTo>
                    <a:cubicBezTo>
                      <a:pt x="288671" y="646264"/>
                      <a:pt x="283595" y="623654"/>
                      <a:pt x="283595" y="612118"/>
                    </a:cubicBezTo>
                    <a:cubicBezTo>
                      <a:pt x="282672" y="578896"/>
                      <a:pt x="281750" y="545674"/>
                      <a:pt x="281288" y="512451"/>
                    </a:cubicBezTo>
                    <a:cubicBezTo>
                      <a:pt x="278981" y="426165"/>
                      <a:pt x="277135" y="340341"/>
                      <a:pt x="274828" y="254056"/>
                    </a:cubicBezTo>
                    <a:cubicBezTo>
                      <a:pt x="273906" y="207914"/>
                      <a:pt x="272521" y="161772"/>
                      <a:pt x="271599" y="115629"/>
                    </a:cubicBezTo>
                    <a:cubicBezTo>
                      <a:pt x="271137" y="83330"/>
                      <a:pt x="279903" y="52876"/>
                      <a:pt x="311280" y="37188"/>
                    </a:cubicBezTo>
                    <a:cubicBezTo>
                      <a:pt x="343119" y="20576"/>
                      <a:pt x="383723" y="31651"/>
                      <a:pt x="403564" y="61182"/>
                    </a:cubicBezTo>
                    <a:cubicBezTo>
                      <a:pt x="421098" y="86560"/>
                      <a:pt x="416022" y="119782"/>
                      <a:pt x="416022" y="149313"/>
                    </a:cubicBezTo>
                    <a:lnTo>
                      <a:pt x="416022" y="371718"/>
                    </a:lnTo>
                    <a:cubicBezTo>
                      <a:pt x="416022" y="391559"/>
                      <a:pt x="446015" y="391098"/>
                      <a:pt x="446477" y="371718"/>
                    </a:cubicBezTo>
                    <a:cubicBezTo>
                      <a:pt x="448784" y="311271"/>
                      <a:pt x="521227" y="274820"/>
                      <a:pt x="567369" y="318655"/>
                    </a:cubicBezTo>
                    <a:cubicBezTo>
                      <a:pt x="596438" y="346340"/>
                      <a:pt x="591362" y="386483"/>
                      <a:pt x="591362" y="422936"/>
                    </a:cubicBezTo>
                    <a:cubicBezTo>
                      <a:pt x="591362" y="459388"/>
                      <a:pt x="620894" y="442315"/>
                      <a:pt x="621817" y="422936"/>
                    </a:cubicBezTo>
                    <a:cubicBezTo>
                      <a:pt x="624586" y="358798"/>
                      <a:pt x="711332" y="335727"/>
                      <a:pt x="741324" y="394789"/>
                    </a:cubicBezTo>
                    <a:cubicBezTo>
                      <a:pt x="753322" y="418321"/>
                      <a:pt x="747785" y="451082"/>
                      <a:pt x="747785" y="476460"/>
                    </a:cubicBezTo>
                    <a:cubicBezTo>
                      <a:pt x="747785" y="501839"/>
                      <a:pt x="777315" y="495840"/>
                      <a:pt x="778238" y="476460"/>
                    </a:cubicBezTo>
                    <a:cubicBezTo>
                      <a:pt x="780545" y="428472"/>
                      <a:pt x="838223" y="400326"/>
                      <a:pt x="874214" y="436317"/>
                    </a:cubicBezTo>
                    <a:cubicBezTo>
                      <a:pt x="889903" y="452005"/>
                      <a:pt x="891748" y="471846"/>
                      <a:pt x="891748" y="492610"/>
                    </a:cubicBezTo>
                    <a:lnTo>
                      <a:pt x="891748" y="638419"/>
                    </a:lnTo>
                    <a:cubicBezTo>
                      <a:pt x="891748" y="667950"/>
                      <a:pt x="895439" y="700250"/>
                      <a:pt x="889903" y="729319"/>
                    </a:cubicBezTo>
                    <a:cubicBezTo>
                      <a:pt x="882057" y="771308"/>
                      <a:pt x="870984" y="813298"/>
                      <a:pt x="861755" y="855287"/>
                    </a:cubicBezTo>
                    <a:cubicBezTo>
                      <a:pt x="852527" y="895431"/>
                      <a:pt x="843760" y="936035"/>
                      <a:pt x="834532" y="976179"/>
                    </a:cubicBezTo>
                    <a:cubicBezTo>
                      <a:pt x="830379" y="995098"/>
                      <a:pt x="859448" y="1003403"/>
                      <a:pt x="864063" y="984485"/>
                    </a:cubicBezTo>
                    <a:cubicBezTo>
                      <a:pt x="882981" y="900968"/>
                      <a:pt x="905129" y="817451"/>
                      <a:pt x="920356" y="733472"/>
                    </a:cubicBezTo>
                    <a:cubicBezTo>
                      <a:pt x="928200" y="690098"/>
                      <a:pt x="922663" y="642111"/>
                      <a:pt x="922663" y="598737"/>
                    </a:cubicBezTo>
                    <a:cubicBezTo>
                      <a:pt x="922663" y="555363"/>
                      <a:pt x="927739" y="509221"/>
                      <a:pt x="921740" y="465847"/>
                    </a:cubicBezTo>
                    <a:cubicBezTo>
                      <a:pt x="915741" y="422474"/>
                      <a:pt x="877443" y="387868"/>
                      <a:pt x="832686" y="389713"/>
                    </a:cubicBezTo>
                    <a:cubicBezTo>
                      <a:pt x="785159" y="391559"/>
                      <a:pt x="750553" y="430318"/>
                      <a:pt x="748707" y="476460"/>
                    </a:cubicBezTo>
                    <a:lnTo>
                      <a:pt x="779162" y="476460"/>
                    </a:lnTo>
                    <a:cubicBezTo>
                      <a:pt x="779162" y="428472"/>
                      <a:pt x="783776" y="378178"/>
                      <a:pt x="739479" y="346801"/>
                    </a:cubicBezTo>
                    <a:cubicBezTo>
                      <a:pt x="676725" y="302505"/>
                      <a:pt x="595054" y="350031"/>
                      <a:pt x="591824" y="423397"/>
                    </a:cubicBezTo>
                    <a:lnTo>
                      <a:pt x="622278" y="423397"/>
                    </a:lnTo>
                    <a:cubicBezTo>
                      <a:pt x="622278" y="402172"/>
                      <a:pt x="624124" y="380485"/>
                      <a:pt x="621355" y="359721"/>
                    </a:cubicBezTo>
                    <a:cubicBezTo>
                      <a:pt x="616740" y="324653"/>
                      <a:pt x="594131" y="293277"/>
                      <a:pt x="561832" y="278511"/>
                    </a:cubicBezTo>
                    <a:cubicBezTo>
                      <a:pt x="493541" y="247134"/>
                      <a:pt x="419714" y="299736"/>
                      <a:pt x="416946" y="372179"/>
                    </a:cubicBezTo>
                    <a:lnTo>
                      <a:pt x="447399" y="372179"/>
                    </a:lnTo>
                    <a:lnTo>
                      <a:pt x="447399" y="157619"/>
                    </a:lnTo>
                    <a:cubicBezTo>
                      <a:pt x="447399" y="130395"/>
                      <a:pt x="451091" y="100402"/>
                      <a:pt x="443247" y="74102"/>
                    </a:cubicBezTo>
                    <a:cubicBezTo>
                      <a:pt x="425713" y="13655"/>
                      <a:pt x="356038" y="-17260"/>
                      <a:pt x="299745" y="9964"/>
                    </a:cubicBezTo>
                    <a:cubicBezTo>
                      <a:pt x="229147" y="44109"/>
                      <a:pt x="242067" y="123935"/>
                      <a:pt x="243913" y="188534"/>
                    </a:cubicBezTo>
                    <a:cubicBezTo>
                      <a:pt x="246220" y="275281"/>
                      <a:pt x="248066" y="361566"/>
                      <a:pt x="250373" y="448314"/>
                    </a:cubicBezTo>
                    <a:cubicBezTo>
                      <a:pt x="251295" y="494917"/>
                      <a:pt x="252680" y="541521"/>
                      <a:pt x="253602" y="587663"/>
                    </a:cubicBezTo>
                    <a:lnTo>
                      <a:pt x="254525" y="630575"/>
                    </a:lnTo>
                    <a:cubicBezTo>
                      <a:pt x="254525" y="634728"/>
                      <a:pt x="254525" y="638880"/>
                      <a:pt x="254525" y="643033"/>
                    </a:cubicBezTo>
                    <a:cubicBezTo>
                      <a:pt x="255449" y="649493"/>
                      <a:pt x="252218" y="645340"/>
                      <a:pt x="255449" y="641649"/>
                    </a:cubicBezTo>
                    <a:cubicBezTo>
                      <a:pt x="262370" y="639804"/>
                      <a:pt x="269291" y="637958"/>
                      <a:pt x="276213" y="636112"/>
                    </a:cubicBezTo>
                    <a:cubicBezTo>
                      <a:pt x="278520" y="637035"/>
                      <a:pt x="275289" y="636112"/>
                      <a:pt x="274366" y="633805"/>
                    </a:cubicBezTo>
                    <a:cubicBezTo>
                      <a:pt x="272982" y="630575"/>
                      <a:pt x="268830" y="626883"/>
                      <a:pt x="266984" y="624115"/>
                    </a:cubicBezTo>
                    <a:cubicBezTo>
                      <a:pt x="258679" y="613041"/>
                      <a:pt x="250373" y="602429"/>
                      <a:pt x="241606" y="591354"/>
                    </a:cubicBezTo>
                    <a:cubicBezTo>
                      <a:pt x="225456" y="570590"/>
                      <a:pt x="208845" y="550288"/>
                      <a:pt x="193618" y="529062"/>
                    </a:cubicBezTo>
                    <a:cubicBezTo>
                      <a:pt x="176083" y="505068"/>
                      <a:pt x="157166" y="485689"/>
                      <a:pt x="127174" y="478767"/>
                    </a:cubicBezTo>
                    <a:cubicBezTo>
                      <a:pt x="88875" y="470000"/>
                      <a:pt x="48270" y="483382"/>
                      <a:pt x="23354" y="513835"/>
                    </a:cubicBezTo>
                    <a:cubicBezTo>
                      <a:pt x="-2486" y="545212"/>
                      <a:pt x="-9407" y="597352"/>
                      <a:pt x="15510" y="631498"/>
                    </a:cubicBezTo>
                    <a:cubicBezTo>
                      <a:pt x="21969" y="640265"/>
                      <a:pt x="30275" y="647647"/>
                      <a:pt x="37657" y="655953"/>
                    </a:cubicBezTo>
                    <a:cubicBezTo>
                      <a:pt x="79185" y="701634"/>
                      <a:pt x="119790" y="748237"/>
                      <a:pt x="159011" y="795763"/>
                    </a:cubicBezTo>
                    <a:cubicBezTo>
                      <a:pt x="209307" y="856210"/>
                      <a:pt x="261908" y="918502"/>
                      <a:pt x="298822" y="988638"/>
                    </a:cubicBezTo>
                    <a:cubicBezTo>
                      <a:pt x="308050" y="1005710"/>
                      <a:pt x="334351" y="990483"/>
                      <a:pt x="325123" y="973410"/>
                    </a:cubicBezTo>
                    <a:lnTo>
                      <a:pt x="325123" y="973410"/>
                    </a:lnTo>
                    <a:close/>
                  </a:path>
                </a:pathLst>
              </a:custGeom>
              <a:grpFill/>
              <a:ln w="28575" cap="flat">
                <a:solidFill>
                  <a:srgbClr val="BF8146"/>
                </a:solidFill>
                <a:prstDash val="solid"/>
                <a:miter/>
              </a:ln>
            </p:spPr>
            <p:txBody>
              <a:bodyPr rtlCol="0" anchor="ctr"/>
              <a:lstStyle/>
              <a:p>
                <a:endParaRPr lang="en-US"/>
              </a:p>
            </p:txBody>
          </p:sp>
          <p:sp>
            <p:nvSpPr>
              <p:cNvPr id="34" name="Freeform 1441">
                <a:extLst>
                  <a:ext uri="{FF2B5EF4-FFF2-40B4-BE49-F238E27FC236}">
                    <a16:creationId xmlns:a16="http://schemas.microsoft.com/office/drawing/2014/main" id="{EF05ED9B-9CF5-1C93-D37D-CCE1E189F25D}"/>
                  </a:ext>
                </a:extLst>
              </p:cNvPr>
              <p:cNvSpPr/>
              <p:nvPr/>
            </p:nvSpPr>
            <p:spPr>
              <a:xfrm>
                <a:off x="-1599443" y="7456157"/>
                <a:ext cx="30453" cy="73251"/>
              </a:xfrm>
              <a:custGeom>
                <a:avLst/>
                <a:gdLst>
                  <a:gd name="connsiteX0" fmla="*/ 0 w 30453"/>
                  <a:gd name="connsiteY0" fmla="*/ 14708 h 73251"/>
                  <a:gd name="connsiteX1" fmla="*/ 0 w 30453"/>
                  <a:gd name="connsiteY1" fmla="*/ 58543 h 73251"/>
                  <a:gd name="connsiteX2" fmla="*/ 30453 w 30453"/>
                  <a:gd name="connsiteY2" fmla="*/ 58543 h 73251"/>
                  <a:gd name="connsiteX3" fmla="*/ 30453 w 30453"/>
                  <a:gd name="connsiteY3" fmla="*/ 14708 h 73251"/>
                  <a:gd name="connsiteX4" fmla="*/ 0 w 30453"/>
                  <a:gd name="connsiteY4" fmla="*/ 14708 h 73251"/>
                  <a:gd name="connsiteX5" fmla="*/ 0 w 30453"/>
                  <a:gd name="connsiteY5" fmla="*/ 14708 h 7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73251">
                    <a:moveTo>
                      <a:pt x="0" y="14708"/>
                    </a:moveTo>
                    <a:lnTo>
                      <a:pt x="0" y="58543"/>
                    </a:lnTo>
                    <a:cubicBezTo>
                      <a:pt x="0" y="77923"/>
                      <a:pt x="30453" y="78384"/>
                      <a:pt x="30453" y="58543"/>
                    </a:cubicBezTo>
                    <a:lnTo>
                      <a:pt x="30453" y="14708"/>
                    </a:lnTo>
                    <a:cubicBezTo>
                      <a:pt x="30453" y="-4671"/>
                      <a:pt x="0" y="-5133"/>
                      <a:pt x="0" y="14708"/>
                    </a:cubicBezTo>
                    <a:lnTo>
                      <a:pt x="0" y="14708"/>
                    </a:lnTo>
                    <a:close/>
                  </a:path>
                </a:pathLst>
              </a:custGeom>
              <a:grpFill/>
              <a:ln w="28575" cap="flat">
                <a:solidFill>
                  <a:srgbClr val="BF8146"/>
                </a:solidFill>
                <a:prstDash val="solid"/>
                <a:miter/>
              </a:ln>
            </p:spPr>
            <p:txBody>
              <a:bodyPr rtlCol="0" anchor="ctr"/>
              <a:lstStyle/>
              <a:p>
                <a:endParaRPr lang="en-US"/>
              </a:p>
            </p:txBody>
          </p:sp>
          <p:sp>
            <p:nvSpPr>
              <p:cNvPr id="35" name="Freeform 1442">
                <a:extLst>
                  <a:ext uri="{FF2B5EF4-FFF2-40B4-BE49-F238E27FC236}">
                    <a16:creationId xmlns:a16="http://schemas.microsoft.com/office/drawing/2014/main" id="{76E34CD2-F160-AAD1-BAB3-BE8BD6782480}"/>
                  </a:ext>
                </a:extLst>
              </p:cNvPr>
              <p:cNvSpPr/>
              <p:nvPr/>
            </p:nvSpPr>
            <p:spPr>
              <a:xfrm>
                <a:off x="-1756326" y="7402632"/>
                <a:ext cx="30453" cy="126776"/>
              </a:xfrm>
              <a:custGeom>
                <a:avLst/>
                <a:gdLst>
                  <a:gd name="connsiteX0" fmla="*/ 0 w 30453"/>
                  <a:gd name="connsiteY0" fmla="*/ 14708 h 126776"/>
                  <a:gd name="connsiteX1" fmla="*/ 0 w 30453"/>
                  <a:gd name="connsiteY1" fmla="*/ 112068 h 126776"/>
                  <a:gd name="connsiteX2" fmla="*/ 30453 w 30453"/>
                  <a:gd name="connsiteY2" fmla="*/ 112068 h 126776"/>
                  <a:gd name="connsiteX3" fmla="*/ 30453 w 30453"/>
                  <a:gd name="connsiteY3" fmla="*/ 14708 h 126776"/>
                  <a:gd name="connsiteX4" fmla="*/ 0 w 30453"/>
                  <a:gd name="connsiteY4" fmla="*/ 14708 h 126776"/>
                  <a:gd name="connsiteX5" fmla="*/ 0 w 30453"/>
                  <a:gd name="connsiteY5" fmla="*/ 14708 h 12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126776">
                    <a:moveTo>
                      <a:pt x="0" y="14708"/>
                    </a:moveTo>
                    <a:lnTo>
                      <a:pt x="0" y="112068"/>
                    </a:lnTo>
                    <a:cubicBezTo>
                      <a:pt x="0" y="131448"/>
                      <a:pt x="30453" y="131909"/>
                      <a:pt x="30453" y="112068"/>
                    </a:cubicBezTo>
                    <a:lnTo>
                      <a:pt x="30453" y="14708"/>
                    </a:lnTo>
                    <a:cubicBezTo>
                      <a:pt x="30453" y="-4671"/>
                      <a:pt x="0" y="-5133"/>
                      <a:pt x="0" y="14708"/>
                    </a:cubicBezTo>
                    <a:lnTo>
                      <a:pt x="0" y="14708"/>
                    </a:lnTo>
                    <a:close/>
                  </a:path>
                </a:pathLst>
              </a:custGeom>
              <a:grpFill/>
              <a:ln w="28575" cap="flat">
                <a:solidFill>
                  <a:srgbClr val="BF8146"/>
                </a:solidFill>
                <a:prstDash val="solid"/>
                <a:miter/>
              </a:ln>
            </p:spPr>
            <p:txBody>
              <a:bodyPr rtlCol="0" anchor="ctr"/>
              <a:lstStyle/>
              <a:p>
                <a:endParaRPr lang="en-US"/>
              </a:p>
            </p:txBody>
          </p:sp>
          <p:sp>
            <p:nvSpPr>
              <p:cNvPr id="36" name="Freeform 1443">
                <a:extLst>
                  <a:ext uri="{FF2B5EF4-FFF2-40B4-BE49-F238E27FC236}">
                    <a16:creationId xmlns:a16="http://schemas.microsoft.com/office/drawing/2014/main" id="{738EA0F6-C362-1102-2C6F-A7F5AF05E11E}"/>
                  </a:ext>
                </a:extLst>
              </p:cNvPr>
              <p:cNvSpPr/>
              <p:nvPr/>
            </p:nvSpPr>
            <p:spPr>
              <a:xfrm>
                <a:off x="-1931205" y="7350953"/>
                <a:ext cx="30454" cy="177994"/>
              </a:xfrm>
              <a:custGeom>
                <a:avLst/>
                <a:gdLst>
                  <a:gd name="connsiteX0" fmla="*/ 0 w 30454"/>
                  <a:gd name="connsiteY0" fmla="*/ 14709 h 177994"/>
                  <a:gd name="connsiteX1" fmla="*/ 0 w 30454"/>
                  <a:gd name="connsiteY1" fmla="*/ 163286 h 177994"/>
                  <a:gd name="connsiteX2" fmla="*/ 30454 w 30454"/>
                  <a:gd name="connsiteY2" fmla="*/ 163286 h 177994"/>
                  <a:gd name="connsiteX3" fmla="*/ 30454 w 30454"/>
                  <a:gd name="connsiteY3" fmla="*/ 14709 h 177994"/>
                  <a:gd name="connsiteX4" fmla="*/ 0 w 30454"/>
                  <a:gd name="connsiteY4" fmla="*/ 14709 h 177994"/>
                  <a:gd name="connsiteX5" fmla="*/ 0 w 30454"/>
                  <a:gd name="connsiteY5" fmla="*/ 14709 h 1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4" h="177994">
                    <a:moveTo>
                      <a:pt x="0" y="14709"/>
                    </a:moveTo>
                    <a:lnTo>
                      <a:pt x="0" y="163286"/>
                    </a:lnTo>
                    <a:cubicBezTo>
                      <a:pt x="0" y="182665"/>
                      <a:pt x="30454" y="183127"/>
                      <a:pt x="30454" y="163286"/>
                    </a:cubicBezTo>
                    <a:lnTo>
                      <a:pt x="30454" y="14709"/>
                    </a:lnTo>
                    <a:cubicBezTo>
                      <a:pt x="30454" y="-4672"/>
                      <a:pt x="0" y="-5133"/>
                      <a:pt x="0" y="14709"/>
                    </a:cubicBezTo>
                    <a:lnTo>
                      <a:pt x="0" y="14709"/>
                    </a:lnTo>
                    <a:close/>
                  </a:path>
                </a:pathLst>
              </a:custGeom>
              <a:grpFill/>
              <a:ln w="28575" cap="flat">
                <a:solidFill>
                  <a:srgbClr val="BF8146"/>
                </a:solidFill>
                <a:prstDash val="solid"/>
                <a:miter/>
              </a:ln>
            </p:spPr>
            <p:txBody>
              <a:bodyPr rtlCol="0" anchor="ctr"/>
              <a:lstStyle/>
              <a:p>
                <a:endParaRPr lang="en-US"/>
              </a:p>
            </p:txBody>
          </p:sp>
        </p:grpSp>
        <p:sp>
          <p:nvSpPr>
            <p:cNvPr id="28" name="Freeform 1435">
              <a:extLst>
                <a:ext uri="{FF2B5EF4-FFF2-40B4-BE49-F238E27FC236}">
                  <a16:creationId xmlns:a16="http://schemas.microsoft.com/office/drawing/2014/main" id="{80F39EC5-6D7F-2909-6D4D-6E107D9F4CD3}"/>
                </a:ext>
              </a:extLst>
            </p:cNvPr>
            <p:cNvSpPr/>
            <p:nvPr/>
          </p:nvSpPr>
          <p:spPr>
            <a:xfrm>
              <a:off x="-2269476" y="6659762"/>
              <a:ext cx="701430" cy="430835"/>
            </a:xfrm>
            <a:custGeom>
              <a:avLst/>
              <a:gdLst>
                <a:gd name="connsiteX0" fmla="*/ 21737 w 701430"/>
                <a:gd name="connsiteY0" fmla="*/ 112974 h 430835"/>
                <a:gd name="connsiteX1" fmla="*/ 376108 w 701430"/>
                <a:gd name="connsiteY1" fmla="*/ 45606 h 430835"/>
                <a:gd name="connsiteX2" fmla="*/ 620200 w 701430"/>
                <a:gd name="connsiteY2" fmla="*/ 238480 h 430835"/>
                <a:gd name="connsiteX3" fmla="*/ 670956 w 701430"/>
                <a:gd name="connsiteY3" fmla="*/ 416127 h 430835"/>
                <a:gd name="connsiteX4" fmla="*/ 701410 w 701430"/>
                <a:gd name="connsiteY4" fmla="*/ 416127 h 430835"/>
                <a:gd name="connsiteX5" fmla="*/ 223839 w 701430"/>
                <a:gd name="connsiteY5" fmla="*/ 2233 h 430835"/>
                <a:gd name="connsiteX6" fmla="*/ 6510 w 701430"/>
                <a:gd name="connsiteY6" fmla="*/ 86673 h 430835"/>
                <a:gd name="connsiteX7" fmla="*/ 21737 w 701430"/>
                <a:gd name="connsiteY7" fmla="*/ 112974 h 430835"/>
                <a:gd name="connsiteX8" fmla="*/ 21737 w 701430"/>
                <a:gd name="connsiteY8" fmla="*/ 112974 h 43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430" h="430835">
                  <a:moveTo>
                    <a:pt x="21737" y="112974"/>
                  </a:moveTo>
                  <a:cubicBezTo>
                    <a:pt x="123249" y="37762"/>
                    <a:pt x="253832" y="11000"/>
                    <a:pt x="376108" y="45606"/>
                  </a:cubicBezTo>
                  <a:cubicBezTo>
                    <a:pt x="479004" y="74676"/>
                    <a:pt x="568059" y="145273"/>
                    <a:pt x="620200" y="238480"/>
                  </a:cubicBezTo>
                  <a:cubicBezTo>
                    <a:pt x="650654" y="292928"/>
                    <a:pt x="667726" y="353835"/>
                    <a:pt x="670956" y="416127"/>
                  </a:cubicBezTo>
                  <a:cubicBezTo>
                    <a:pt x="671878" y="435507"/>
                    <a:pt x="702333" y="435969"/>
                    <a:pt x="701410" y="416127"/>
                  </a:cubicBezTo>
                  <a:cubicBezTo>
                    <a:pt x="688490" y="171113"/>
                    <a:pt x="470238" y="-23145"/>
                    <a:pt x="223839" y="2233"/>
                  </a:cubicBezTo>
                  <a:cubicBezTo>
                    <a:pt x="144936" y="10077"/>
                    <a:pt x="70186" y="39608"/>
                    <a:pt x="6510" y="86673"/>
                  </a:cubicBezTo>
                  <a:cubicBezTo>
                    <a:pt x="-9178" y="98208"/>
                    <a:pt x="6510" y="124510"/>
                    <a:pt x="21737" y="112974"/>
                  </a:cubicBezTo>
                  <a:lnTo>
                    <a:pt x="21737" y="112974"/>
                  </a:lnTo>
                  <a:close/>
                </a:path>
              </a:pathLst>
            </a:custGeom>
            <a:grpFill/>
            <a:ln w="28575" cap="flat">
              <a:solidFill>
                <a:srgbClr val="BF8146"/>
              </a:solidFill>
              <a:prstDash val="solid"/>
              <a:miter/>
            </a:ln>
          </p:spPr>
          <p:txBody>
            <a:bodyPr rtlCol="0" anchor="ctr"/>
            <a:lstStyle/>
            <a:p>
              <a:endParaRPr lang="en-US"/>
            </a:p>
          </p:txBody>
        </p:sp>
        <p:sp>
          <p:nvSpPr>
            <p:cNvPr id="29" name="Freeform 1436">
              <a:extLst>
                <a:ext uri="{FF2B5EF4-FFF2-40B4-BE49-F238E27FC236}">
                  <a16:creationId xmlns:a16="http://schemas.microsoft.com/office/drawing/2014/main" id="{981281F5-2BCB-4209-30C1-CB771978860B}"/>
                </a:ext>
              </a:extLst>
            </p:cNvPr>
            <p:cNvSpPr/>
            <p:nvPr/>
          </p:nvSpPr>
          <p:spPr>
            <a:xfrm>
              <a:off x="-2437568" y="6965523"/>
              <a:ext cx="164521" cy="452380"/>
            </a:xfrm>
            <a:custGeom>
              <a:avLst/>
              <a:gdLst>
                <a:gd name="connsiteX0" fmla="*/ 15873 w 164521"/>
                <a:gd name="connsiteY0" fmla="*/ 11160 h 452380"/>
                <a:gd name="connsiteX1" fmla="*/ 138149 w 164521"/>
                <a:gd name="connsiteY1" fmla="*/ 448126 h 452380"/>
                <a:gd name="connsiteX2" fmla="*/ 159836 w 164521"/>
                <a:gd name="connsiteY2" fmla="*/ 426439 h 452380"/>
                <a:gd name="connsiteX3" fmla="*/ 45403 w 164521"/>
                <a:gd name="connsiteY3" fmla="*/ 19004 h 452380"/>
                <a:gd name="connsiteX4" fmla="*/ 15873 w 164521"/>
                <a:gd name="connsiteY4" fmla="*/ 10699 h 452380"/>
                <a:gd name="connsiteX5" fmla="*/ 15873 w 164521"/>
                <a:gd name="connsiteY5" fmla="*/ 10699 h 45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21" h="452380">
                  <a:moveTo>
                    <a:pt x="15873" y="11160"/>
                  </a:moveTo>
                  <a:cubicBezTo>
                    <a:pt x="-27501" y="168505"/>
                    <a:pt x="19563" y="336462"/>
                    <a:pt x="138149" y="448126"/>
                  </a:cubicBezTo>
                  <a:cubicBezTo>
                    <a:pt x="152453" y="461507"/>
                    <a:pt x="174139" y="440282"/>
                    <a:pt x="159836" y="426439"/>
                  </a:cubicBezTo>
                  <a:cubicBezTo>
                    <a:pt x="49095" y="321697"/>
                    <a:pt x="4798" y="166198"/>
                    <a:pt x="45403" y="19004"/>
                  </a:cubicBezTo>
                  <a:cubicBezTo>
                    <a:pt x="50479" y="86"/>
                    <a:pt x="21410" y="-8219"/>
                    <a:pt x="15873" y="10699"/>
                  </a:cubicBezTo>
                  <a:lnTo>
                    <a:pt x="15873" y="10699"/>
                  </a:lnTo>
                  <a:close/>
                </a:path>
              </a:pathLst>
            </a:custGeom>
            <a:grpFill/>
            <a:ln w="28575" cap="flat">
              <a:solidFill>
                <a:srgbClr val="BF8146"/>
              </a:solidFill>
              <a:prstDash val="solid"/>
              <a:miter/>
            </a:ln>
          </p:spPr>
          <p:txBody>
            <a:bodyPr rtlCol="0" anchor="ctr"/>
            <a:lstStyle/>
            <a:p>
              <a:endParaRPr lang="en-US"/>
            </a:p>
          </p:txBody>
        </p:sp>
        <p:sp>
          <p:nvSpPr>
            <p:cNvPr id="30" name="Freeform 1437">
              <a:extLst>
                <a:ext uri="{FF2B5EF4-FFF2-40B4-BE49-F238E27FC236}">
                  <a16:creationId xmlns:a16="http://schemas.microsoft.com/office/drawing/2014/main" id="{1E4231DD-C723-B71E-68B7-39379AB55E78}"/>
                </a:ext>
              </a:extLst>
            </p:cNvPr>
            <p:cNvSpPr/>
            <p:nvPr/>
          </p:nvSpPr>
          <p:spPr>
            <a:xfrm>
              <a:off x="-2241424" y="6856005"/>
              <a:ext cx="477566" cy="409599"/>
            </a:xfrm>
            <a:custGeom>
              <a:avLst/>
              <a:gdLst>
                <a:gd name="connsiteX0" fmla="*/ 87353 w 477566"/>
                <a:gd name="connsiteY0" fmla="*/ 383227 h 409599"/>
                <a:gd name="connsiteX1" fmla="*/ 115499 w 477566"/>
                <a:gd name="connsiteY1" fmla="*/ 70383 h 409599"/>
                <a:gd name="connsiteX2" fmla="*/ 407579 w 477566"/>
                <a:gd name="connsiteY2" fmla="*/ 116064 h 409599"/>
                <a:gd name="connsiteX3" fmla="*/ 435264 w 477566"/>
                <a:gd name="connsiteY3" fmla="*/ 310784 h 409599"/>
                <a:gd name="connsiteX4" fmla="*/ 464795 w 477566"/>
                <a:gd name="connsiteY4" fmla="*/ 319089 h 409599"/>
                <a:gd name="connsiteX5" fmla="*/ 299607 w 477566"/>
                <a:gd name="connsiteY5" fmla="*/ 7630 h 409599"/>
                <a:gd name="connsiteX6" fmla="*/ 6143 w 477566"/>
                <a:gd name="connsiteY6" fmla="*/ 184816 h 409599"/>
                <a:gd name="connsiteX7" fmla="*/ 66589 w 477566"/>
                <a:gd name="connsiteY7" fmla="*/ 404914 h 409599"/>
                <a:gd name="connsiteX8" fmla="*/ 88276 w 477566"/>
                <a:gd name="connsiteY8" fmla="*/ 383227 h 409599"/>
                <a:gd name="connsiteX9" fmla="*/ 88276 w 477566"/>
                <a:gd name="connsiteY9" fmla="*/ 383227 h 40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7566" h="409599">
                  <a:moveTo>
                    <a:pt x="87353" y="383227"/>
                  </a:moveTo>
                  <a:cubicBezTo>
                    <a:pt x="2913" y="292327"/>
                    <a:pt x="13987" y="144211"/>
                    <a:pt x="115499" y="70383"/>
                  </a:cubicBezTo>
                  <a:cubicBezTo>
                    <a:pt x="207323" y="3477"/>
                    <a:pt x="340673" y="23780"/>
                    <a:pt x="407579" y="116064"/>
                  </a:cubicBezTo>
                  <a:cubicBezTo>
                    <a:pt x="448645" y="172819"/>
                    <a:pt x="457413" y="244801"/>
                    <a:pt x="435264" y="310784"/>
                  </a:cubicBezTo>
                  <a:cubicBezTo>
                    <a:pt x="428805" y="329240"/>
                    <a:pt x="458335" y="337546"/>
                    <a:pt x="464795" y="319089"/>
                  </a:cubicBezTo>
                  <a:cubicBezTo>
                    <a:pt x="509091" y="188507"/>
                    <a:pt x="434341" y="42698"/>
                    <a:pt x="299607" y="7630"/>
                  </a:cubicBezTo>
                  <a:cubicBezTo>
                    <a:pt x="171332" y="-26054"/>
                    <a:pt x="35673" y="55157"/>
                    <a:pt x="6143" y="184816"/>
                  </a:cubicBezTo>
                  <a:cubicBezTo>
                    <a:pt x="-12314" y="264180"/>
                    <a:pt x="11679" y="345852"/>
                    <a:pt x="66589" y="404914"/>
                  </a:cubicBezTo>
                  <a:cubicBezTo>
                    <a:pt x="79970" y="419217"/>
                    <a:pt x="101657" y="397531"/>
                    <a:pt x="88276" y="383227"/>
                  </a:cubicBezTo>
                  <a:lnTo>
                    <a:pt x="88276" y="383227"/>
                  </a:lnTo>
                  <a:close/>
                </a:path>
              </a:pathLst>
            </a:custGeom>
            <a:grpFill/>
            <a:ln w="28575" cap="flat">
              <a:solidFill>
                <a:srgbClr val="BF8146"/>
              </a:solidFill>
              <a:prstDash val="solid"/>
              <a:miter/>
            </a:ln>
          </p:spPr>
          <p:txBody>
            <a:bodyPr rtlCol="0" anchor="ctr"/>
            <a:lstStyle/>
            <a:p>
              <a:endParaRPr lang="en-US"/>
            </a:p>
          </p:txBody>
        </p:sp>
        <p:sp>
          <p:nvSpPr>
            <p:cNvPr id="31" name="Freeform 1438">
              <a:extLst>
                <a:ext uri="{FF2B5EF4-FFF2-40B4-BE49-F238E27FC236}">
                  <a16:creationId xmlns:a16="http://schemas.microsoft.com/office/drawing/2014/main" id="{AF3E4EE8-1667-97D7-568D-162DB0162E69}"/>
                </a:ext>
              </a:extLst>
            </p:cNvPr>
            <p:cNvSpPr/>
            <p:nvPr/>
          </p:nvSpPr>
          <p:spPr>
            <a:xfrm>
              <a:off x="-1693112" y="7060662"/>
              <a:ext cx="207644" cy="207639"/>
            </a:xfrm>
            <a:custGeom>
              <a:avLst/>
              <a:gdLst>
                <a:gd name="connsiteX0" fmla="*/ 177647 w 207644"/>
                <a:gd name="connsiteY0" fmla="*/ 103820 h 207639"/>
                <a:gd name="connsiteX1" fmla="*/ 104282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2" y="177186"/>
                  </a:cubicBezTo>
                  <a:cubicBezTo>
                    <a:pt x="63214" y="177186"/>
                    <a:pt x="30915" y="143964"/>
                    <a:pt x="30915" y="103820"/>
                  </a:cubicBezTo>
                  <a:cubicBezTo>
                    <a:pt x="30915" y="63676"/>
                    <a:pt x="62292" y="32299"/>
                    <a:pt x="101051" y="30916"/>
                  </a:cubicBezTo>
                  <a:cubicBezTo>
                    <a:pt x="143040" y="29070"/>
                    <a:pt x="175802" y="62754"/>
                    <a:pt x="177185" y="103820"/>
                  </a:cubicBezTo>
                  <a:cubicBezTo>
                    <a:pt x="177647" y="123200"/>
                    <a:pt x="208101" y="123661"/>
                    <a:pt x="207639" y="103820"/>
                  </a:cubicBezTo>
                  <a:cubicBezTo>
                    <a:pt x="205794" y="47527"/>
                    <a:pt x="161959" y="0"/>
                    <a:pt x="103820" y="0"/>
                  </a:cubicBezTo>
                  <a:cubicBezTo>
                    <a:pt x="45680" y="0"/>
                    <a:pt x="0" y="47065"/>
                    <a:pt x="0" y="103820"/>
                  </a:cubicBezTo>
                  <a:cubicBezTo>
                    <a:pt x="0" y="160575"/>
                    <a:pt x="47065" y="207639"/>
                    <a:pt x="103820" y="207639"/>
                  </a:cubicBezTo>
                  <a:cubicBezTo>
                    <a:pt x="161959" y="207639"/>
                    <a:pt x="205332" y="160575"/>
                    <a:pt x="207639" y="103820"/>
                  </a:cubicBezTo>
                  <a:cubicBezTo>
                    <a:pt x="208101" y="84440"/>
                    <a:pt x="177647" y="84440"/>
                    <a:pt x="177185" y="103820"/>
                  </a:cubicBezTo>
                  <a:close/>
                </a:path>
              </a:pathLst>
            </a:custGeom>
            <a:grpFill/>
            <a:ln w="28575" cap="flat">
              <a:solidFill>
                <a:srgbClr val="BF8146"/>
              </a:solidFill>
              <a:prstDash val="solid"/>
              <a:miter/>
            </a:ln>
          </p:spPr>
          <p:txBody>
            <a:bodyPr rtlCol="0" anchor="ctr"/>
            <a:lstStyle/>
            <a:p>
              <a:endParaRPr lang="en-US"/>
            </a:p>
          </p:txBody>
        </p:sp>
        <p:sp>
          <p:nvSpPr>
            <p:cNvPr id="32" name="Freeform 1439">
              <a:extLst>
                <a:ext uri="{FF2B5EF4-FFF2-40B4-BE49-F238E27FC236}">
                  <a16:creationId xmlns:a16="http://schemas.microsoft.com/office/drawing/2014/main" id="{CBF46709-EC85-508B-47AE-52F31C50C67A}"/>
                </a:ext>
              </a:extLst>
            </p:cNvPr>
            <p:cNvSpPr/>
            <p:nvPr/>
          </p:nvSpPr>
          <p:spPr>
            <a:xfrm>
              <a:off x="-2478450" y="6794883"/>
              <a:ext cx="207644" cy="207639"/>
            </a:xfrm>
            <a:custGeom>
              <a:avLst/>
              <a:gdLst>
                <a:gd name="connsiteX0" fmla="*/ 177647 w 207644"/>
                <a:gd name="connsiteY0" fmla="*/ 103820 h 207639"/>
                <a:gd name="connsiteX1" fmla="*/ 104280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0" y="177186"/>
                  </a:cubicBezTo>
                  <a:cubicBezTo>
                    <a:pt x="63214" y="177186"/>
                    <a:pt x="30915" y="143964"/>
                    <a:pt x="30915" y="103820"/>
                  </a:cubicBezTo>
                  <a:cubicBezTo>
                    <a:pt x="30915" y="63676"/>
                    <a:pt x="62292" y="32299"/>
                    <a:pt x="101051" y="30916"/>
                  </a:cubicBezTo>
                  <a:cubicBezTo>
                    <a:pt x="143040" y="29070"/>
                    <a:pt x="175801" y="62753"/>
                    <a:pt x="177185" y="103820"/>
                  </a:cubicBezTo>
                  <a:cubicBezTo>
                    <a:pt x="177647" y="123200"/>
                    <a:pt x="208100" y="123661"/>
                    <a:pt x="207639" y="103820"/>
                  </a:cubicBezTo>
                  <a:cubicBezTo>
                    <a:pt x="205793" y="47527"/>
                    <a:pt x="161958" y="0"/>
                    <a:pt x="103820" y="0"/>
                  </a:cubicBezTo>
                  <a:cubicBezTo>
                    <a:pt x="45680" y="0"/>
                    <a:pt x="0" y="47065"/>
                    <a:pt x="0" y="103820"/>
                  </a:cubicBezTo>
                  <a:cubicBezTo>
                    <a:pt x="0" y="160575"/>
                    <a:pt x="47065" y="207639"/>
                    <a:pt x="103820" y="207639"/>
                  </a:cubicBezTo>
                  <a:cubicBezTo>
                    <a:pt x="161958" y="207639"/>
                    <a:pt x="205332" y="160575"/>
                    <a:pt x="207639" y="103820"/>
                  </a:cubicBezTo>
                  <a:cubicBezTo>
                    <a:pt x="208100" y="84440"/>
                    <a:pt x="177647" y="84440"/>
                    <a:pt x="177185" y="103820"/>
                  </a:cubicBezTo>
                  <a:close/>
                </a:path>
              </a:pathLst>
            </a:custGeom>
            <a:grpFill/>
            <a:ln w="28575" cap="flat">
              <a:solidFill>
                <a:srgbClr val="BF8146"/>
              </a:solidFill>
              <a:prstDash val="solid"/>
              <a:miter/>
            </a:ln>
          </p:spPr>
          <p:txBody>
            <a:bodyPr rtlCol="0" anchor="ctr"/>
            <a:lstStyle/>
            <a:p>
              <a:endParaRPr lang="en-US"/>
            </a:p>
          </p:txBody>
        </p:sp>
      </p:grpSp>
    </p:spTree>
    <p:extLst>
      <p:ext uri="{BB962C8B-B14F-4D97-AF65-F5344CB8AC3E}">
        <p14:creationId xmlns:p14="http://schemas.microsoft.com/office/powerpoint/2010/main" val="1407164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04C1A63-0473-5572-5922-E23FC33E70E1}"/>
              </a:ext>
            </a:extLst>
          </p:cNvPr>
          <p:cNvSpPr>
            <a:spLocks noGrp="1"/>
          </p:cNvSpPr>
          <p:nvPr>
            <p:ph type="body" sz="quarter" idx="61"/>
          </p:nvPr>
        </p:nvSpPr>
        <p:spPr>
          <a:xfrm>
            <a:off x="-9335" y="644872"/>
            <a:ext cx="5706268" cy="586086"/>
          </a:xfrm>
        </p:spPr>
        <p:txBody>
          <a:bodyPr/>
          <a:lstStyle/>
          <a:p>
            <a:pPr>
              <a:lnSpc>
                <a:spcPct val="100000"/>
              </a:lnSpc>
            </a:pPr>
            <a:r>
              <a:rPr lang="en-IE" sz="2000" b="0" dirty="0"/>
              <a:t>Donaghmore Museum App, Ireland</a:t>
            </a:r>
          </a:p>
        </p:txBody>
      </p:sp>
      <p:sp>
        <p:nvSpPr>
          <p:cNvPr id="4" name="Slide Number Placeholder 3">
            <a:extLst>
              <a:ext uri="{FF2B5EF4-FFF2-40B4-BE49-F238E27FC236}">
                <a16:creationId xmlns:a16="http://schemas.microsoft.com/office/drawing/2014/main" id="{AF37AB1C-6365-ECC2-597E-0F1DEA8168F5}"/>
              </a:ext>
            </a:extLst>
          </p:cNvPr>
          <p:cNvSpPr>
            <a:spLocks noGrp="1"/>
          </p:cNvSpPr>
          <p:nvPr>
            <p:ph type="sldNum" sz="quarter" idx="4"/>
          </p:nvPr>
        </p:nvSpPr>
        <p:spPr/>
        <p:txBody>
          <a:bodyPr/>
          <a:lstStyle/>
          <a:p>
            <a:fld id="{48F63A3B-78C7-47BE-AE5E-E10140E04643}" type="slidenum">
              <a:rPr lang="en-US" smtClean="0"/>
              <a:pPr/>
              <a:t>20</a:t>
            </a:fld>
            <a:endParaRPr lang="en-US" dirty="0"/>
          </a:p>
        </p:txBody>
      </p:sp>
      <p:pic>
        <p:nvPicPr>
          <p:cNvPr id="5" name="Picture 4">
            <a:hlinkClick r:id="rId2"/>
            <a:extLst>
              <a:ext uri="{FF2B5EF4-FFF2-40B4-BE49-F238E27FC236}">
                <a16:creationId xmlns:a16="http://schemas.microsoft.com/office/drawing/2014/main" id="{DE1AF58B-A5B3-1260-820C-07DF8F7EC46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3287" y="1230958"/>
            <a:ext cx="6629107" cy="4819843"/>
          </a:xfrm>
          <a:prstGeom prst="rect">
            <a:avLst/>
          </a:prstGeom>
          <a:noFill/>
        </p:spPr>
      </p:pic>
      <p:pic>
        <p:nvPicPr>
          <p:cNvPr id="6" name="Picture 5">
            <a:hlinkClick r:id="rId4"/>
            <a:extLst>
              <a:ext uri="{FF2B5EF4-FFF2-40B4-BE49-F238E27FC236}">
                <a16:creationId xmlns:a16="http://schemas.microsoft.com/office/drawing/2014/main" id="{1BBAFB79-ED4B-FC1A-A564-19EDD609EFE6}"/>
              </a:ext>
            </a:extLst>
          </p:cNvPr>
          <p:cNvPicPr>
            <a:picLocks noChangeAspect="1"/>
          </p:cNvPicPr>
          <p:nvPr/>
        </p:nvPicPr>
        <p:blipFill>
          <a:blip r:embed="rId5"/>
          <a:stretch>
            <a:fillRect/>
          </a:stretch>
        </p:blipFill>
        <p:spPr>
          <a:xfrm>
            <a:off x="1216931" y="1841410"/>
            <a:ext cx="4661821" cy="2858088"/>
          </a:xfrm>
          <a:prstGeom prst="rect">
            <a:avLst/>
          </a:prstGeom>
        </p:spPr>
      </p:pic>
      <p:sp>
        <p:nvSpPr>
          <p:cNvPr id="7" name="TextBox 6">
            <a:extLst>
              <a:ext uri="{FF2B5EF4-FFF2-40B4-BE49-F238E27FC236}">
                <a16:creationId xmlns:a16="http://schemas.microsoft.com/office/drawing/2014/main" id="{50541384-3047-C6C7-2BEC-E4B41ED51ED6}"/>
              </a:ext>
            </a:extLst>
          </p:cNvPr>
          <p:cNvSpPr txBox="1"/>
          <p:nvPr/>
        </p:nvSpPr>
        <p:spPr>
          <a:xfrm>
            <a:off x="940364" y="5612292"/>
            <a:ext cx="4756569" cy="830997"/>
          </a:xfrm>
          <a:prstGeom prst="rect">
            <a:avLst/>
          </a:prstGeom>
          <a:noFill/>
        </p:spPr>
        <p:txBody>
          <a:bodyPr wrap="square" rtlCol="0">
            <a:spAutoFit/>
          </a:bodyPr>
          <a:lstStyle/>
          <a:p>
            <a:endParaRPr lang="en-IE" sz="1400" b="1" dirty="0"/>
          </a:p>
          <a:p>
            <a:r>
              <a:rPr lang="en-IE" sz="2000" dirty="0">
                <a:solidFill>
                  <a:srgbClr val="BF8146"/>
                </a:solidFill>
              </a:rPr>
              <a:t>Donaghmore Museum App </a:t>
            </a:r>
            <a:r>
              <a:rPr lang="en-IE" sz="1400" dirty="0">
                <a:hlinkClick r:id="rId4"/>
              </a:rPr>
              <a:t>https://www.youtube.com/watch?v=sEbTzBnCGPE</a:t>
            </a:r>
            <a:r>
              <a:rPr lang="en-IE" sz="1400" dirty="0"/>
              <a:t> </a:t>
            </a:r>
          </a:p>
        </p:txBody>
      </p:sp>
      <p:sp>
        <p:nvSpPr>
          <p:cNvPr id="8" name="TextBox 7">
            <a:extLst>
              <a:ext uri="{FF2B5EF4-FFF2-40B4-BE49-F238E27FC236}">
                <a16:creationId xmlns:a16="http://schemas.microsoft.com/office/drawing/2014/main" id="{D490E7DB-CA69-BB00-60DF-5F90EC93E323}"/>
              </a:ext>
            </a:extLst>
          </p:cNvPr>
          <p:cNvSpPr txBox="1"/>
          <p:nvPr/>
        </p:nvSpPr>
        <p:spPr>
          <a:xfrm>
            <a:off x="940364" y="6603634"/>
            <a:ext cx="5268090" cy="3754874"/>
          </a:xfrm>
          <a:prstGeom prst="rect">
            <a:avLst/>
          </a:prstGeom>
          <a:noFill/>
        </p:spPr>
        <p:txBody>
          <a:bodyPr wrap="square" rtlCol="0">
            <a:spAutoFit/>
          </a:bodyPr>
          <a:lstStyle/>
          <a:p>
            <a:r>
              <a:rPr lang="en-US" sz="1400" dirty="0"/>
              <a:t>Square Root Solutions, Ireland developed an app for the Donaghmore museum which would let the visitors scan the artefacts and provide them with detailed descriptions, images, videos, and audio. </a:t>
            </a:r>
          </a:p>
          <a:p>
            <a:endParaRPr lang="en-US" sz="1400" dirty="0"/>
          </a:p>
          <a:p>
            <a:r>
              <a:rPr lang="en-US" sz="1400" dirty="0"/>
              <a:t>In addition, the visitors can also view some of the artefacts in action through the Augmented reality and 3D technologies.</a:t>
            </a:r>
          </a:p>
          <a:p>
            <a:endParaRPr lang="en-US" sz="1400" dirty="0"/>
          </a:p>
          <a:p>
            <a:pPr marL="285750" indent="-285750">
              <a:buFont typeface="Wingdings" panose="05000000000000000000" pitchFamily="2" charset="2"/>
              <a:buChar char="v"/>
            </a:pPr>
            <a:r>
              <a:rPr lang="en-US" sz="1400" dirty="0"/>
              <a:t>More information on Donaghmore Museum</a:t>
            </a:r>
          </a:p>
          <a:p>
            <a:r>
              <a:rPr lang="en-US" sz="1400" dirty="0">
                <a:hlinkClick r:id="rId6"/>
              </a:rPr>
              <a:t>https://www.discoverireland.ie/laois/donaghmore-famine-workhouse-museum</a:t>
            </a:r>
            <a:r>
              <a:rPr lang="en-US" sz="1400" dirty="0"/>
              <a:t> </a:t>
            </a:r>
          </a:p>
          <a:p>
            <a:pPr marL="285750" indent="-285750">
              <a:buFont typeface="Wingdings" panose="05000000000000000000" pitchFamily="2" charset="2"/>
              <a:buChar char="v"/>
            </a:pPr>
            <a:endParaRPr lang="en-US" sz="1400" dirty="0"/>
          </a:p>
          <a:p>
            <a:pPr marL="285750" indent="-285750">
              <a:buFont typeface="Wingdings" panose="05000000000000000000" pitchFamily="2" charset="2"/>
              <a:buChar char="v"/>
            </a:pPr>
            <a:r>
              <a:rPr lang="en-US" sz="1400" dirty="0"/>
              <a:t>More information on the immersive App creators</a:t>
            </a:r>
          </a:p>
          <a:p>
            <a:r>
              <a:rPr lang="en-IE" sz="1400" dirty="0">
                <a:hlinkClick r:id="rId7"/>
              </a:rPr>
              <a:t>https://squareroot.ie/achievements</a:t>
            </a:r>
            <a:r>
              <a:rPr lang="en-IE" sz="1400" dirty="0"/>
              <a:t> </a:t>
            </a:r>
          </a:p>
          <a:p>
            <a:pPr marL="285750" indent="-285750">
              <a:buFont typeface="Wingdings" panose="05000000000000000000" pitchFamily="2" charset="2"/>
              <a:buChar char="v"/>
            </a:pPr>
            <a:endParaRPr lang="en-US" sz="1400" dirty="0"/>
          </a:p>
          <a:p>
            <a:pPr marL="285750" indent="-285750">
              <a:buFont typeface="Wingdings" panose="05000000000000000000" pitchFamily="2" charset="2"/>
              <a:buChar char="v"/>
            </a:pPr>
            <a:r>
              <a:rPr lang="en-US" sz="1400" dirty="0"/>
              <a:t>Download the app now on: </a:t>
            </a:r>
          </a:p>
          <a:p>
            <a:r>
              <a:rPr lang="en-US" sz="1400" dirty="0"/>
              <a:t>Google play store: </a:t>
            </a:r>
            <a:r>
              <a:rPr lang="en-US" sz="1400" dirty="0">
                <a:hlinkClick r:id="rId8"/>
              </a:rPr>
              <a:t>https://play.google.com/store/apps/de...</a:t>
            </a:r>
            <a:r>
              <a:rPr lang="en-US" sz="1400" dirty="0"/>
              <a:t> </a:t>
            </a:r>
          </a:p>
          <a:p>
            <a:r>
              <a:rPr lang="en-US" sz="1400" dirty="0"/>
              <a:t>App store: </a:t>
            </a:r>
            <a:r>
              <a:rPr lang="en-US" sz="1400" dirty="0">
                <a:hlinkClick r:id="rId9"/>
              </a:rPr>
              <a:t>https://apps.apple.com/us/app/</a:t>
            </a:r>
            <a:r>
              <a:rPr lang="en-US" sz="1400" dirty="0" err="1">
                <a:hlinkClick r:id="rId9"/>
              </a:rPr>
              <a:t>donaghm</a:t>
            </a:r>
            <a:r>
              <a:rPr lang="en-US" sz="1400" dirty="0">
                <a:hlinkClick r:id="rId9"/>
              </a:rPr>
              <a:t>...</a:t>
            </a:r>
            <a:endParaRPr lang="en-US" sz="1400" dirty="0"/>
          </a:p>
        </p:txBody>
      </p:sp>
      <p:sp>
        <p:nvSpPr>
          <p:cNvPr id="9" name="Freeform 31">
            <a:hlinkClick r:id="rId4"/>
            <a:extLst>
              <a:ext uri="{FF2B5EF4-FFF2-40B4-BE49-F238E27FC236}">
                <a16:creationId xmlns:a16="http://schemas.microsoft.com/office/drawing/2014/main" id="{99834AB1-65BC-7D61-2D03-C2E0F3105796}"/>
              </a:ext>
            </a:extLst>
          </p:cNvPr>
          <p:cNvSpPr/>
          <p:nvPr/>
        </p:nvSpPr>
        <p:spPr>
          <a:xfrm>
            <a:off x="4924370" y="262481"/>
            <a:ext cx="1938024" cy="1936954"/>
          </a:xfrm>
          <a:custGeom>
            <a:avLst/>
            <a:gdLst>
              <a:gd name="connsiteX0" fmla="*/ 1938025 w 1938024"/>
              <a:gd name="connsiteY0" fmla="*/ 968477 h 1936954"/>
              <a:gd name="connsiteX1" fmla="*/ 969012 w 1938024"/>
              <a:gd name="connsiteY1" fmla="*/ 1936954 h 1936954"/>
              <a:gd name="connsiteX2" fmla="*/ 0 w 1938024"/>
              <a:gd name="connsiteY2" fmla="*/ 968477 h 1936954"/>
              <a:gd name="connsiteX3" fmla="*/ 969012 w 1938024"/>
              <a:gd name="connsiteY3" fmla="*/ 0 h 1936954"/>
              <a:gd name="connsiteX4" fmla="*/ 1938025 w 1938024"/>
              <a:gd name="connsiteY4" fmla="*/ 968477 h 193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024" h="1936954">
                <a:moveTo>
                  <a:pt x="1938025" y="968477"/>
                </a:moveTo>
                <a:cubicBezTo>
                  <a:pt x="1938025" y="1503352"/>
                  <a:pt x="1504183" y="1936954"/>
                  <a:pt x="969012" y="1936954"/>
                </a:cubicBezTo>
                <a:cubicBezTo>
                  <a:pt x="433842" y="1936954"/>
                  <a:pt x="0" y="1503352"/>
                  <a:pt x="0" y="968477"/>
                </a:cubicBezTo>
                <a:cubicBezTo>
                  <a:pt x="0" y="433602"/>
                  <a:pt x="433842" y="0"/>
                  <a:pt x="969012" y="0"/>
                </a:cubicBezTo>
                <a:cubicBezTo>
                  <a:pt x="1504183" y="0"/>
                  <a:pt x="1938025" y="433602"/>
                  <a:pt x="1938025" y="968477"/>
                </a:cubicBezTo>
                <a:close/>
              </a:path>
            </a:pathLst>
          </a:custGeom>
          <a:solidFill>
            <a:srgbClr val="C77362"/>
          </a:solidFill>
          <a:ln w="11065" cap="flat">
            <a:noFill/>
            <a:prstDash val="solid"/>
            <a:miter/>
          </a:ln>
        </p:spPr>
        <p:txBody>
          <a:bodyPr rtlCol="0" anchor="ctr"/>
          <a:lstStyle/>
          <a:p>
            <a:pPr algn="ctr"/>
            <a:r>
              <a:rPr lang="en-IE" sz="2000" dirty="0">
                <a:solidFill>
                  <a:schemeClr val="bg1"/>
                </a:solidFill>
              </a:rPr>
              <a:t>Click to Watch Video</a:t>
            </a:r>
            <a:endParaRPr lang="en-US" sz="2000" dirty="0">
              <a:solidFill>
                <a:schemeClr val="bg1"/>
              </a:solidFill>
            </a:endParaRPr>
          </a:p>
        </p:txBody>
      </p:sp>
      <p:grpSp>
        <p:nvGrpSpPr>
          <p:cNvPr id="10" name="Graphic 2">
            <a:extLst>
              <a:ext uri="{FF2B5EF4-FFF2-40B4-BE49-F238E27FC236}">
                <a16:creationId xmlns:a16="http://schemas.microsoft.com/office/drawing/2014/main" id="{392DF5C8-84FC-BB1A-1A48-A011283542C6}"/>
              </a:ext>
            </a:extLst>
          </p:cNvPr>
          <p:cNvGrpSpPr/>
          <p:nvPr/>
        </p:nvGrpSpPr>
        <p:grpSpPr>
          <a:xfrm>
            <a:off x="353113" y="5678905"/>
            <a:ext cx="550886" cy="705711"/>
            <a:chOff x="-2478450" y="6659762"/>
            <a:chExt cx="1055890" cy="1330292"/>
          </a:xfrm>
          <a:solidFill>
            <a:srgbClr val="BF8146"/>
          </a:solidFill>
        </p:grpSpPr>
        <p:grpSp>
          <p:nvGrpSpPr>
            <p:cNvPr id="11" name="Graphic 2">
              <a:extLst>
                <a:ext uri="{FF2B5EF4-FFF2-40B4-BE49-F238E27FC236}">
                  <a16:creationId xmlns:a16="http://schemas.microsoft.com/office/drawing/2014/main" id="{625ED12D-DC35-B6DE-01D7-95FBCAE84E35}"/>
                </a:ext>
              </a:extLst>
            </p:cNvPr>
            <p:cNvGrpSpPr/>
            <p:nvPr/>
          </p:nvGrpSpPr>
          <p:grpSpPr>
            <a:xfrm>
              <a:off x="-2347228" y="6993943"/>
              <a:ext cx="924668" cy="996110"/>
              <a:chOff x="-2347228" y="6993943"/>
              <a:chExt cx="924668" cy="996110"/>
            </a:xfrm>
            <a:grpFill/>
          </p:grpSpPr>
          <p:sp>
            <p:nvSpPr>
              <p:cNvPr id="17" name="Freeform 1440">
                <a:extLst>
                  <a:ext uri="{FF2B5EF4-FFF2-40B4-BE49-F238E27FC236}">
                    <a16:creationId xmlns:a16="http://schemas.microsoft.com/office/drawing/2014/main" id="{4E3C8DF2-57C7-73B3-A42C-7EC133BCC58D}"/>
                  </a:ext>
                </a:extLst>
              </p:cNvPr>
              <p:cNvSpPr/>
              <p:nvPr/>
            </p:nvSpPr>
            <p:spPr>
              <a:xfrm>
                <a:off x="-2347228" y="6993943"/>
                <a:ext cx="924668" cy="996110"/>
              </a:xfrm>
              <a:custGeom>
                <a:avLst/>
                <a:gdLst>
                  <a:gd name="connsiteX0" fmla="*/ 324200 w 924668"/>
                  <a:gd name="connsiteY0" fmla="*/ 972949 h 996110"/>
                  <a:gd name="connsiteX1" fmla="*/ 218996 w 924668"/>
                  <a:gd name="connsiteY1" fmla="*/ 822987 h 996110"/>
                  <a:gd name="connsiteX2" fmla="*/ 93490 w 924668"/>
                  <a:gd name="connsiteY2" fmla="*/ 674410 h 996110"/>
                  <a:gd name="connsiteX3" fmla="*/ 30275 w 924668"/>
                  <a:gd name="connsiteY3" fmla="*/ 586279 h 996110"/>
                  <a:gd name="connsiteX4" fmla="*/ 110562 w 924668"/>
                  <a:gd name="connsiteY4" fmla="*/ 506914 h 996110"/>
                  <a:gd name="connsiteX5" fmla="*/ 173316 w 924668"/>
                  <a:gd name="connsiteY5" fmla="*/ 553517 h 996110"/>
                  <a:gd name="connsiteX6" fmla="*/ 223610 w 924668"/>
                  <a:gd name="connsiteY6" fmla="*/ 618116 h 996110"/>
                  <a:gd name="connsiteX7" fmla="*/ 260063 w 924668"/>
                  <a:gd name="connsiteY7" fmla="*/ 661951 h 996110"/>
                  <a:gd name="connsiteX8" fmla="*/ 280827 w 924668"/>
                  <a:gd name="connsiteY8" fmla="*/ 656415 h 996110"/>
                  <a:gd name="connsiteX9" fmla="*/ 283595 w 924668"/>
                  <a:gd name="connsiteY9" fmla="*/ 612118 h 996110"/>
                  <a:gd name="connsiteX10" fmla="*/ 281288 w 924668"/>
                  <a:gd name="connsiteY10" fmla="*/ 512451 h 996110"/>
                  <a:gd name="connsiteX11" fmla="*/ 274828 w 924668"/>
                  <a:gd name="connsiteY11" fmla="*/ 254056 h 996110"/>
                  <a:gd name="connsiteX12" fmla="*/ 271599 w 924668"/>
                  <a:gd name="connsiteY12" fmla="*/ 115629 h 996110"/>
                  <a:gd name="connsiteX13" fmla="*/ 311280 w 924668"/>
                  <a:gd name="connsiteY13" fmla="*/ 37188 h 996110"/>
                  <a:gd name="connsiteX14" fmla="*/ 403564 w 924668"/>
                  <a:gd name="connsiteY14" fmla="*/ 61182 h 996110"/>
                  <a:gd name="connsiteX15" fmla="*/ 416022 w 924668"/>
                  <a:gd name="connsiteY15" fmla="*/ 149313 h 996110"/>
                  <a:gd name="connsiteX16" fmla="*/ 416022 w 924668"/>
                  <a:gd name="connsiteY16" fmla="*/ 371718 h 996110"/>
                  <a:gd name="connsiteX17" fmla="*/ 446477 w 924668"/>
                  <a:gd name="connsiteY17" fmla="*/ 371718 h 996110"/>
                  <a:gd name="connsiteX18" fmla="*/ 567369 w 924668"/>
                  <a:gd name="connsiteY18" fmla="*/ 318655 h 996110"/>
                  <a:gd name="connsiteX19" fmla="*/ 591362 w 924668"/>
                  <a:gd name="connsiteY19" fmla="*/ 422936 h 996110"/>
                  <a:gd name="connsiteX20" fmla="*/ 621817 w 924668"/>
                  <a:gd name="connsiteY20" fmla="*/ 422936 h 996110"/>
                  <a:gd name="connsiteX21" fmla="*/ 741324 w 924668"/>
                  <a:gd name="connsiteY21" fmla="*/ 394789 h 996110"/>
                  <a:gd name="connsiteX22" fmla="*/ 747785 w 924668"/>
                  <a:gd name="connsiteY22" fmla="*/ 476460 h 996110"/>
                  <a:gd name="connsiteX23" fmla="*/ 778238 w 924668"/>
                  <a:gd name="connsiteY23" fmla="*/ 476460 h 996110"/>
                  <a:gd name="connsiteX24" fmla="*/ 874214 w 924668"/>
                  <a:gd name="connsiteY24" fmla="*/ 436317 h 996110"/>
                  <a:gd name="connsiteX25" fmla="*/ 891748 w 924668"/>
                  <a:gd name="connsiteY25" fmla="*/ 492610 h 996110"/>
                  <a:gd name="connsiteX26" fmla="*/ 891748 w 924668"/>
                  <a:gd name="connsiteY26" fmla="*/ 638419 h 996110"/>
                  <a:gd name="connsiteX27" fmla="*/ 889903 w 924668"/>
                  <a:gd name="connsiteY27" fmla="*/ 729319 h 996110"/>
                  <a:gd name="connsiteX28" fmla="*/ 861755 w 924668"/>
                  <a:gd name="connsiteY28" fmla="*/ 855287 h 996110"/>
                  <a:gd name="connsiteX29" fmla="*/ 834532 w 924668"/>
                  <a:gd name="connsiteY29" fmla="*/ 976179 h 996110"/>
                  <a:gd name="connsiteX30" fmla="*/ 864063 w 924668"/>
                  <a:gd name="connsiteY30" fmla="*/ 984485 h 996110"/>
                  <a:gd name="connsiteX31" fmla="*/ 920356 w 924668"/>
                  <a:gd name="connsiteY31" fmla="*/ 733472 h 996110"/>
                  <a:gd name="connsiteX32" fmla="*/ 922663 w 924668"/>
                  <a:gd name="connsiteY32" fmla="*/ 598737 h 996110"/>
                  <a:gd name="connsiteX33" fmla="*/ 921740 w 924668"/>
                  <a:gd name="connsiteY33" fmla="*/ 465847 h 996110"/>
                  <a:gd name="connsiteX34" fmla="*/ 832686 w 924668"/>
                  <a:gd name="connsiteY34" fmla="*/ 389713 h 996110"/>
                  <a:gd name="connsiteX35" fmla="*/ 748707 w 924668"/>
                  <a:gd name="connsiteY35" fmla="*/ 476460 h 996110"/>
                  <a:gd name="connsiteX36" fmla="*/ 779162 w 924668"/>
                  <a:gd name="connsiteY36" fmla="*/ 476460 h 996110"/>
                  <a:gd name="connsiteX37" fmla="*/ 739479 w 924668"/>
                  <a:gd name="connsiteY37" fmla="*/ 346801 h 996110"/>
                  <a:gd name="connsiteX38" fmla="*/ 591824 w 924668"/>
                  <a:gd name="connsiteY38" fmla="*/ 423397 h 996110"/>
                  <a:gd name="connsiteX39" fmla="*/ 622278 w 924668"/>
                  <a:gd name="connsiteY39" fmla="*/ 423397 h 996110"/>
                  <a:gd name="connsiteX40" fmla="*/ 621355 w 924668"/>
                  <a:gd name="connsiteY40" fmla="*/ 359721 h 996110"/>
                  <a:gd name="connsiteX41" fmla="*/ 561832 w 924668"/>
                  <a:gd name="connsiteY41" fmla="*/ 278511 h 996110"/>
                  <a:gd name="connsiteX42" fmla="*/ 416946 w 924668"/>
                  <a:gd name="connsiteY42" fmla="*/ 372179 h 996110"/>
                  <a:gd name="connsiteX43" fmla="*/ 447399 w 924668"/>
                  <a:gd name="connsiteY43" fmla="*/ 372179 h 996110"/>
                  <a:gd name="connsiteX44" fmla="*/ 447399 w 924668"/>
                  <a:gd name="connsiteY44" fmla="*/ 157619 h 996110"/>
                  <a:gd name="connsiteX45" fmla="*/ 443247 w 924668"/>
                  <a:gd name="connsiteY45" fmla="*/ 74102 h 996110"/>
                  <a:gd name="connsiteX46" fmla="*/ 299745 w 924668"/>
                  <a:gd name="connsiteY46" fmla="*/ 9964 h 996110"/>
                  <a:gd name="connsiteX47" fmla="*/ 243913 w 924668"/>
                  <a:gd name="connsiteY47" fmla="*/ 188534 h 996110"/>
                  <a:gd name="connsiteX48" fmla="*/ 250373 w 924668"/>
                  <a:gd name="connsiteY48" fmla="*/ 448314 h 996110"/>
                  <a:gd name="connsiteX49" fmla="*/ 253602 w 924668"/>
                  <a:gd name="connsiteY49" fmla="*/ 587663 h 996110"/>
                  <a:gd name="connsiteX50" fmla="*/ 254525 w 924668"/>
                  <a:gd name="connsiteY50" fmla="*/ 630575 h 996110"/>
                  <a:gd name="connsiteX51" fmla="*/ 254525 w 924668"/>
                  <a:gd name="connsiteY51" fmla="*/ 643033 h 996110"/>
                  <a:gd name="connsiteX52" fmla="*/ 255449 w 924668"/>
                  <a:gd name="connsiteY52" fmla="*/ 641649 h 996110"/>
                  <a:gd name="connsiteX53" fmla="*/ 276213 w 924668"/>
                  <a:gd name="connsiteY53" fmla="*/ 636112 h 996110"/>
                  <a:gd name="connsiteX54" fmla="*/ 274366 w 924668"/>
                  <a:gd name="connsiteY54" fmla="*/ 633805 h 996110"/>
                  <a:gd name="connsiteX55" fmla="*/ 266984 w 924668"/>
                  <a:gd name="connsiteY55" fmla="*/ 624115 h 996110"/>
                  <a:gd name="connsiteX56" fmla="*/ 241606 w 924668"/>
                  <a:gd name="connsiteY56" fmla="*/ 591354 h 996110"/>
                  <a:gd name="connsiteX57" fmla="*/ 193618 w 924668"/>
                  <a:gd name="connsiteY57" fmla="*/ 529062 h 996110"/>
                  <a:gd name="connsiteX58" fmla="*/ 127174 w 924668"/>
                  <a:gd name="connsiteY58" fmla="*/ 478767 h 996110"/>
                  <a:gd name="connsiteX59" fmla="*/ 23354 w 924668"/>
                  <a:gd name="connsiteY59" fmla="*/ 513835 h 996110"/>
                  <a:gd name="connsiteX60" fmla="*/ 15510 w 924668"/>
                  <a:gd name="connsiteY60" fmla="*/ 631498 h 996110"/>
                  <a:gd name="connsiteX61" fmla="*/ 37657 w 924668"/>
                  <a:gd name="connsiteY61" fmla="*/ 655953 h 996110"/>
                  <a:gd name="connsiteX62" fmla="*/ 159011 w 924668"/>
                  <a:gd name="connsiteY62" fmla="*/ 795763 h 996110"/>
                  <a:gd name="connsiteX63" fmla="*/ 298822 w 924668"/>
                  <a:gd name="connsiteY63" fmla="*/ 988638 h 996110"/>
                  <a:gd name="connsiteX64" fmla="*/ 325123 w 924668"/>
                  <a:gd name="connsiteY64" fmla="*/ 973410 h 996110"/>
                  <a:gd name="connsiteX65" fmla="*/ 325123 w 924668"/>
                  <a:gd name="connsiteY65" fmla="*/ 973410 h 99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24668" h="996110">
                    <a:moveTo>
                      <a:pt x="324200" y="972949"/>
                    </a:moveTo>
                    <a:cubicBezTo>
                      <a:pt x="295592" y="918963"/>
                      <a:pt x="256832" y="870514"/>
                      <a:pt x="218996" y="822987"/>
                    </a:cubicBezTo>
                    <a:cubicBezTo>
                      <a:pt x="178852" y="772231"/>
                      <a:pt x="136402" y="722859"/>
                      <a:pt x="93490" y="674410"/>
                    </a:cubicBezTo>
                    <a:cubicBezTo>
                      <a:pt x="71341" y="649493"/>
                      <a:pt x="33505" y="621808"/>
                      <a:pt x="30275" y="586279"/>
                    </a:cubicBezTo>
                    <a:cubicBezTo>
                      <a:pt x="25661" y="541059"/>
                      <a:pt x="65342" y="501377"/>
                      <a:pt x="110562" y="506914"/>
                    </a:cubicBezTo>
                    <a:cubicBezTo>
                      <a:pt x="141016" y="510606"/>
                      <a:pt x="156243" y="531370"/>
                      <a:pt x="173316" y="553517"/>
                    </a:cubicBezTo>
                    <a:cubicBezTo>
                      <a:pt x="189926" y="575205"/>
                      <a:pt x="206538" y="596891"/>
                      <a:pt x="223610" y="618116"/>
                    </a:cubicBezTo>
                    <a:cubicBezTo>
                      <a:pt x="233300" y="630575"/>
                      <a:pt x="245297" y="655030"/>
                      <a:pt x="260063" y="661951"/>
                    </a:cubicBezTo>
                    <a:cubicBezTo>
                      <a:pt x="268368" y="665643"/>
                      <a:pt x="275289" y="663797"/>
                      <a:pt x="280827" y="656415"/>
                    </a:cubicBezTo>
                    <a:cubicBezTo>
                      <a:pt x="288671" y="646264"/>
                      <a:pt x="283595" y="623654"/>
                      <a:pt x="283595" y="612118"/>
                    </a:cubicBezTo>
                    <a:cubicBezTo>
                      <a:pt x="282672" y="578896"/>
                      <a:pt x="281750" y="545674"/>
                      <a:pt x="281288" y="512451"/>
                    </a:cubicBezTo>
                    <a:cubicBezTo>
                      <a:pt x="278981" y="426165"/>
                      <a:pt x="277135" y="340341"/>
                      <a:pt x="274828" y="254056"/>
                    </a:cubicBezTo>
                    <a:cubicBezTo>
                      <a:pt x="273906" y="207914"/>
                      <a:pt x="272521" y="161772"/>
                      <a:pt x="271599" y="115629"/>
                    </a:cubicBezTo>
                    <a:cubicBezTo>
                      <a:pt x="271137" y="83330"/>
                      <a:pt x="279903" y="52876"/>
                      <a:pt x="311280" y="37188"/>
                    </a:cubicBezTo>
                    <a:cubicBezTo>
                      <a:pt x="343119" y="20576"/>
                      <a:pt x="383723" y="31651"/>
                      <a:pt x="403564" y="61182"/>
                    </a:cubicBezTo>
                    <a:cubicBezTo>
                      <a:pt x="421098" y="86560"/>
                      <a:pt x="416022" y="119782"/>
                      <a:pt x="416022" y="149313"/>
                    </a:cubicBezTo>
                    <a:lnTo>
                      <a:pt x="416022" y="371718"/>
                    </a:lnTo>
                    <a:cubicBezTo>
                      <a:pt x="416022" y="391559"/>
                      <a:pt x="446015" y="391098"/>
                      <a:pt x="446477" y="371718"/>
                    </a:cubicBezTo>
                    <a:cubicBezTo>
                      <a:pt x="448784" y="311271"/>
                      <a:pt x="521227" y="274820"/>
                      <a:pt x="567369" y="318655"/>
                    </a:cubicBezTo>
                    <a:cubicBezTo>
                      <a:pt x="596438" y="346340"/>
                      <a:pt x="591362" y="386483"/>
                      <a:pt x="591362" y="422936"/>
                    </a:cubicBezTo>
                    <a:cubicBezTo>
                      <a:pt x="591362" y="459388"/>
                      <a:pt x="620894" y="442315"/>
                      <a:pt x="621817" y="422936"/>
                    </a:cubicBezTo>
                    <a:cubicBezTo>
                      <a:pt x="624586" y="358798"/>
                      <a:pt x="711332" y="335727"/>
                      <a:pt x="741324" y="394789"/>
                    </a:cubicBezTo>
                    <a:cubicBezTo>
                      <a:pt x="753322" y="418321"/>
                      <a:pt x="747785" y="451082"/>
                      <a:pt x="747785" y="476460"/>
                    </a:cubicBezTo>
                    <a:cubicBezTo>
                      <a:pt x="747785" y="501839"/>
                      <a:pt x="777315" y="495840"/>
                      <a:pt x="778238" y="476460"/>
                    </a:cubicBezTo>
                    <a:cubicBezTo>
                      <a:pt x="780545" y="428472"/>
                      <a:pt x="838223" y="400326"/>
                      <a:pt x="874214" y="436317"/>
                    </a:cubicBezTo>
                    <a:cubicBezTo>
                      <a:pt x="889903" y="452005"/>
                      <a:pt x="891748" y="471846"/>
                      <a:pt x="891748" y="492610"/>
                    </a:cubicBezTo>
                    <a:lnTo>
                      <a:pt x="891748" y="638419"/>
                    </a:lnTo>
                    <a:cubicBezTo>
                      <a:pt x="891748" y="667950"/>
                      <a:pt x="895439" y="700250"/>
                      <a:pt x="889903" y="729319"/>
                    </a:cubicBezTo>
                    <a:cubicBezTo>
                      <a:pt x="882057" y="771308"/>
                      <a:pt x="870984" y="813298"/>
                      <a:pt x="861755" y="855287"/>
                    </a:cubicBezTo>
                    <a:cubicBezTo>
                      <a:pt x="852527" y="895431"/>
                      <a:pt x="843760" y="936035"/>
                      <a:pt x="834532" y="976179"/>
                    </a:cubicBezTo>
                    <a:cubicBezTo>
                      <a:pt x="830379" y="995098"/>
                      <a:pt x="859448" y="1003403"/>
                      <a:pt x="864063" y="984485"/>
                    </a:cubicBezTo>
                    <a:cubicBezTo>
                      <a:pt x="882981" y="900968"/>
                      <a:pt x="905129" y="817451"/>
                      <a:pt x="920356" y="733472"/>
                    </a:cubicBezTo>
                    <a:cubicBezTo>
                      <a:pt x="928200" y="690098"/>
                      <a:pt x="922663" y="642111"/>
                      <a:pt x="922663" y="598737"/>
                    </a:cubicBezTo>
                    <a:cubicBezTo>
                      <a:pt x="922663" y="555363"/>
                      <a:pt x="927739" y="509221"/>
                      <a:pt x="921740" y="465847"/>
                    </a:cubicBezTo>
                    <a:cubicBezTo>
                      <a:pt x="915741" y="422474"/>
                      <a:pt x="877443" y="387868"/>
                      <a:pt x="832686" y="389713"/>
                    </a:cubicBezTo>
                    <a:cubicBezTo>
                      <a:pt x="785159" y="391559"/>
                      <a:pt x="750553" y="430318"/>
                      <a:pt x="748707" y="476460"/>
                    </a:cubicBezTo>
                    <a:lnTo>
                      <a:pt x="779162" y="476460"/>
                    </a:lnTo>
                    <a:cubicBezTo>
                      <a:pt x="779162" y="428472"/>
                      <a:pt x="783776" y="378178"/>
                      <a:pt x="739479" y="346801"/>
                    </a:cubicBezTo>
                    <a:cubicBezTo>
                      <a:pt x="676725" y="302505"/>
                      <a:pt x="595054" y="350031"/>
                      <a:pt x="591824" y="423397"/>
                    </a:cubicBezTo>
                    <a:lnTo>
                      <a:pt x="622278" y="423397"/>
                    </a:lnTo>
                    <a:cubicBezTo>
                      <a:pt x="622278" y="402172"/>
                      <a:pt x="624124" y="380485"/>
                      <a:pt x="621355" y="359721"/>
                    </a:cubicBezTo>
                    <a:cubicBezTo>
                      <a:pt x="616740" y="324653"/>
                      <a:pt x="594131" y="293277"/>
                      <a:pt x="561832" y="278511"/>
                    </a:cubicBezTo>
                    <a:cubicBezTo>
                      <a:pt x="493541" y="247134"/>
                      <a:pt x="419714" y="299736"/>
                      <a:pt x="416946" y="372179"/>
                    </a:cubicBezTo>
                    <a:lnTo>
                      <a:pt x="447399" y="372179"/>
                    </a:lnTo>
                    <a:lnTo>
                      <a:pt x="447399" y="157619"/>
                    </a:lnTo>
                    <a:cubicBezTo>
                      <a:pt x="447399" y="130395"/>
                      <a:pt x="451091" y="100402"/>
                      <a:pt x="443247" y="74102"/>
                    </a:cubicBezTo>
                    <a:cubicBezTo>
                      <a:pt x="425713" y="13655"/>
                      <a:pt x="356038" y="-17260"/>
                      <a:pt x="299745" y="9964"/>
                    </a:cubicBezTo>
                    <a:cubicBezTo>
                      <a:pt x="229147" y="44109"/>
                      <a:pt x="242067" y="123935"/>
                      <a:pt x="243913" y="188534"/>
                    </a:cubicBezTo>
                    <a:cubicBezTo>
                      <a:pt x="246220" y="275281"/>
                      <a:pt x="248066" y="361566"/>
                      <a:pt x="250373" y="448314"/>
                    </a:cubicBezTo>
                    <a:cubicBezTo>
                      <a:pt x="251295" y="494917"/>
                      <a:pt x="252680" y="541521"/>
                      <a:pt x="253602" y="587663"/>
                    </a:cubicBezTo>
                    <a:lnTo>
                      <a:pt x="254525" y="630575"/>
                    </a:lnTo>
                    <a:cubicBezTo>
                      <a:pt x="254525" y="634728"/>
                      <a:pt x="254525" y="638880"/>
                      <a:pt x="254525" y="643033"/>
                    </a:cubicBezTo>
                    <a:cubicBezTo>
                      <a:pt x="255449" y="649493"/>
                      <a:pt x="252218" y="645340"/>
                      <a:pt x="255449" y="641649"/>
                    </a:cubicBezTo>
                    <a:cubicBezTo>
                      <a:pt x="262370" y="639804"/>
                      <a:pt x="269291" y="637958"/>
                      <a:pt x="276213" y="636112"/>
                    </a:cubicBezTo>
                    <a:cubicBezTo>
                      <a:pt x="278520" y="637035"/>
                      <a:pt x="275289" y="636112"/>
                      <a:pt x="274366" y="633805"/>
                    </a:cubicBezTo>
                    <a:cubicBezTo>
                      <a:pt x="272982" y="630575"/>
                      <a:pt x="268830" y="626883"/>
                      <a:pt x="266984" y="624115"/>
                    </a:cubicBezTo>
                    <a:cubicBezTo>
                      <a:pt x="258679" y="613041"/>
                      <a:pt x="250373" y="602429"/>
                      <a:pt x="241606" y="591354"/>
                    </a:cubicBezTo>
                    <a:cubicBezTo>
                      <a:pt x="225456" y="570590"/>
                      <a:pt x="208845" y="550288"/>
                      <a:pt x="193618" y="529062"/>
                    </a:cubicBezTo>
                    <a:cubicBezTo>
                      <a:pt x="176083" y="505068"/>
                      <a:pt x="157166" y="485689"/>
                      <a:pt x="127174" y="478767"/>
                    </a:cubicBezTo>
                    <a:cubicBezTo>
                      <a:pt x="88875" y="470000"/>
                      <a:pt x="48270" y="483382"/>
                      <a:pt x="23354" y="513835"/>
                    </a:cubicBezTo>
                    <a:cubicBezTo>
                      <a:pt x="-2486" y="545212"/>
                      <a:pt x="-9407" y="597352"/>
                      <a:pt x="15510" y="631498"/>
                    </a:cubicBezTo>
                    <a:cubicBezTo>
                      <a:pt x="21969" y="640265"/>
                      <a:pt x="30275" y="647647"/>
                      <a:pt x="37657" y="655953"/>
                    </a:cubicBezTo>
                    <a:cubicBezTo>
                      <a:pt x="79185" y="701634"/>
                      <a:pt x="119790" y="748237"/>
                      <a:pt x="159011" y="795763"/>
                    </a:cubicBezTo>
                    <a:cubicBezTo>
                      <a:pt x="209307" y="856210"/>
                      <a:pt x="261908" y="918502"/>
                      <a:pt x="298822" y="988638"/>
                    </a:cubicBezTo>
                    <a:cubicBezTo>
                      <a:pt x="308050" y="1005710"/>
                      <a:pt x="334351" y="990483"/>
                      <a:pt x="325123" y="973410"/>
                    </a:cubicBezTo>
                    <a:lnTo>
                      <a:pt x="325123" y="973410"/>
                    </a:lnTo>
                    <a:close/>
                  </a:path>
                </a:pathLst>
              </a:custGeom>
              <a:grpFill/>
              <a:ln w="28575" cap="flat">
                <a:solidFill>
                  <a:srgbClr val="BF8146"/>
                </a:solidFill>
                <a:prstDash val="solid"/>
                <a:miter/>
              </a:ln>
            </p:spPr>
            <p:txBody>
              <a:bodyPr rtlCol="0" anchor="ctr"/>
              <a:lstStyle/>
              <a:p>
                <a:endParaRPr lang="en-US"/>
              </a:p>
            </p:txBody>
          </p:sp>
          <p:sp>
            <p:nvSpPr>
              <p:cNvPr id="18" name="Freeform 1441">
                <a:extLst>
                  <a:ext uri="{FF2B5EF4-FFF2-40B4-BE49-F238E27FC236}">
                    <a16:creationId xmlns:a16="http://schemas.microsoft.com/office/drawing/2014/main" id="{0BF1B767-B542-F6B6-9C48-0D319137BA02}"/>
                  </a:ext>
                </a:extLst>
              </p:cNvPr>
              <p:cNvSpPr/>
              <p:nvPr/>
            </p:nvSpPr>
            <p:spPr>
              <a:xfrm>
                <a:off x="-1599443" y="7456157"/>
                <a:ext cx="30453" cy="73251"/>
              </a:xfrm>
              <a:custGeom>
                <a:avLst/>
                <a:gdLst>
                  <a:gd name="connsiteX0" fmla="*/ 0 w 30453"/>
                  <a:gd name="connsiteY0" fmla="*/ 14708 h 73251"/>
                  <a:gd name="connsiteX1" fmla="*/ 0 w 30453"/>
                  <a:gd name="connsiteY1" fmla="*/ 58543 h 73251"/>
                  <a:gd name="connsiteX2" fmla="*/ 30453 w 30453"/>
                  <a:gd name="connsiteY2" fmla="*/ 58543 h 73251"/>
                  <a:gd name="connsiteX3" fmla="*/ 30453 w 30453"/>
                  <a:gd name="connsiteY3" fmla="*/ 14708 h 73251"/>
                  <a:gd name="connsiteX4" fmla="*/ 0 w 30453"/>
                  <a:gd name="connsiteY4" fmla="*/ 14708 h 73251"/>
                  <a:gd name="connsiteX5" fmla="*/ 0 w 30453"/>
                  <a:gd name="connsiteY5" fmla="*/ 14708 h 7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73251">
                    <a:moveTo>
                      <a:pt x="0" y="14708"/>
                    </a:moveTo>
                    <a:lnTo>
                      <a:pt x="0" y="58543"/>
                    </a:lnTo>
                    <a:cubicBezTo>
                      <a:pt x="0" y="77923"/>
                      <a:pt x="30453" y="78384"/>
                      <a:pt x="30453" y="58543"/>
                    </a:cubicBezTo>
                    <a:lnTo>
                      <a:pt x="30453" y="14708"/>
                    </a:lnTo>
                    <a:cubicBezTo>
                      <a:pt x="30453" y="-4671"/>
                      <a:pt x="0" y="-5133"/>
                      <a:pt x="0" y="14708"/>
                    </a:cubicBezTo>
                    <a:lnTo>
                      <a:pt x="0" y="14708"/>
                    </a:lnTo>
                    <a:close/>
                  </a:path>
                </a:pathLst>
              </a:custGeom>
              <a:grpFill/>
              <a:ln w="28575" cap="flat">
                <a:solidFill>
                  <a:srgbClr val="BF8146"/>
                </a:solidFill>
                <a:prstDash val="solid"/>
                <a:miter/>
              </a:ln>
            </p:spPr>
            <p:txBody>
              <a:bodyPr rtlCol="0" anchor="ctr"/>
              <a:lstStyle/>
              <a:p>
                <a:endParaRPr lang="en-US"/>
              </a:p>
            </p:txBody>
          </p:sp>
          <p:sp>
            <p:nvSpPr>
              <p:cNvPr id="19" name="Freeform 1442">
                <a:extLst>
                  <a:ext uri="{FF2B5EF4-FFF2-40B4-BE49-F238E27FC236}">
                    <a16:creationId xmlns:a16="http://schemas.microsoft.com/office/drawing/2014/main" id="{72EA29CB-F37C-220B-0B45-C50A3CDCFFB0}"/>
                  </a:ext>
                </a:extLst>
              </p:cNvPr>
              <p:cNvSpPr/>
              <p:nvPr/>
            </p:nvSpPr>
            <p:spPr>
              <a:xfrm>
                <a:off x="-1756326" y="7402632"/>
                <a:ext cx="30453" cy="126776"/>
              </a:xfrm>
              <a:custGeom>
                <a:avLst/>
                <a:gdLst>
                  <a:gd name="connsiteX0" fmla="*/ 0 w 30453"/>
                  <a:gd name="connsiteY0" fmla="*/ 14708 h 126776"/>
                  <a:gd name="connsiteX1" fmla="*/ 0 w 30453"/>
                  <a:gd name="connsiteY1" fmla="*/ 112068 h 126776"/>
                  <a:gd name="connsiteX2" fmla="*/ 30453 w 30453"/>
                  <a:gd name="connsiteY2" fmla="*/ 112068 h 126776"/>
                  <a:gd name="connsiteX3" fmla="*/ 30453 w 30453"/>
                  <a:gd name="connsiteY3" fmla="*/ 14708 h 126776"/>
                  <a:gd name="connsiteX4" fmla="*/ 0 w 30453"/>
                  <a:gd name="connsiteY4" fmla="*/ 14708 h 126776"/>
                  <a:gd name="connsiteX5" fmla="*/ 0 w 30453"/>
                  <a:gd name="connsiteY5" fmla="*/ 14708 h 12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126776">
                    <a:moveTo>
                      <a:pt x="0" y="14708"/>
                    </a:moveTo>
                    <a:lnTo>
                      <a:pt x="0" y="112068"/>
                    </a:lnTo>
                    <a:cubicBezTo>
                      <a:pt x="0" y="131448"/>
                      <a:pt x="30453" y="131909"/>
                      <a:pt x="30453" y="112068"/>
                    </a:cubicBezTo>
                    <a:lnTo>
                      <a:pt x="30453" y="14708"/>
                    </a:lnTo>
                    <a:cubicBezTo>
                      <a:pt x="30453" y="-4671"/>
                      <a:pt x="0" y="-5133"/>
                      <a:pt x="0" y="14708"/>
                    </a:cubicBezTo>
                    <a:lnTo>
                      <a:pt x="0" y="14708"/>
                    </a:lnTo>
                    <a:close/>
                  </a:path>
                </a:pathLst>
              </a:custGeom>
              <a:grpFill/>
              <a:ln w="28575" cap="flat">
                <a:solidFill>
                  <a:srgbClr val="BF8146"/>
                </a:solidFill>
                <a:prstDash val="solid"/>
                <a:miter/>
              </a:ln>
            </p:spPr>
            <p:txBody>
              <a:bodyPr rtlCol="0" anchor="ctr"/>
              <a:lstStyle/>
              <a:p>
                <a:endParaRPr lang="en-US"/>
              </a:p>
            </p:txBody>
          </p:sp>
          <p:sp>
            <p:nvSpPr>
              <p:cNvPr id="20" name="Freeform 1443">
                <a:extLst>
                  <a:ext uri="{FF2B5EF4-FFF2-40B4-BE49-F238E27FC236}">
                    <a16:creationId xmlns:a16="http://schemas.microsoft.com/office/drawing/2014/main" id="{3BD3C477-E01C-2C7E-A930-E570B7F23328}"/>
                  </a:ext>
                </a:extLst>
              </p:cNvPr>
              <p:cNvSpPr/>
              <p:nvPr/>
            </p:nvSpPr>
            <p:spPr>
              <a:xfrm>
                <a:off x="-1931205" y="7350953"/>
                <a:ext cx="30454" cy="177994"/>
              </a:xfrm>
              <a:custGeom>
                <a:avLst/>
                <a:gdLst>
                  <a:gd name="connsiteX0" fmla="*/ 0 w 30454"/>
                  <a:gd name="connsiteY0" fmla="*/ 14709 h 177994"/>
                  <a:gd name="connsiteX1" fmla="*/ 0 w 30454"/>
                  <a:gd name="connsiteY1" fmla="*/ 163286 h 177994"/>
                  <a:gd name="connsiteX2" fmla="*/ 30454 w 30454"/>
                  <a:gd name="connsiteY2" fmla="*/ 163286 h 177994"/>
                  <a:gd name="connsiteX3" fmla="*/ 30454 w 30454"/>
                  <a:gd name="connsiteY3" fmla="*/ 14709 h 177994"/>
                  <a:gd name="connsiteX4" fmla="*/ 0 w 30454"/>
                  <a:gd name="connsiteY4" fmla="*/ 14709 h 177994"/>
                  <a:gd name="connsiteX5" fmla="*/ 0 w 30454"/>
                  <a:gd name="connsiteY5" fmla="*/ 14709 h 1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4" h="177994">
                    <a:moveTo>
                      <a:pt x="0" y="14709"/>
                    </a:moveTo>
                    <a:lnTo>
                      <a:pt x="0" y="163286"/>
                    </a:lnTo>
                    <a:cubicBezTo>
                      <a:pt x="0" y="182665"/>
                      <a:pt x="30454" y="183127"/>
                      <a:pt x="30454" y="163286"/>
                    </a:cubicBezTo>
                    <a:lnTo>
                      <a:pt x="30454" y="14709"/>
                    </a:lnTo>
                    <a:cubicBezTo>
                      <a:pt x="30454" y="-4672"/>
                      <a:pt x="0" y="-5133"/>
                      <a:pt x="0" y="14709"/>
                    </a:cubicBezTo>
                    <a:lnTo>
                      <a:pt x="0" y="14709"/>
                    </a:lnTo>
                    <a:close/>
                  </a:path>
                </a:pathLst>
              </a:custGeom>
              <a:grpFill/>
              <a:ln w="28575" cap="flat">
                <a:solidFill>
                  <a:srgbClr val="BF8146"/>
                </a:solidFill>
                <a:prstDash val="solid"/>
                <a:miter/>
              </a:ln>
            </p:spPr>
            <p:txBody>
              <a:bodyPr rtlCol="0" anchor="ctr"/>
              <a:lstStyle/>
              <a:p>
                <a:endParaRPr lang="en-US"/>
              </a:p>
            </p:txBody>
          </p:sp>
        </p:grpSp>
        <p:sp>
          <p:nvSpPr>
            <p:cNvPr id="12" name="Freeform 1435">
              <a:extLst>
                <a:ext uri="{FF2B5EF4-FFF2-40B4-BE49-F238E27FC236}">
                  <a16:creationId xmlns:a16="http://schemas.microsoft.com/office/drawing/2014/main" id="{86D7068A-A7B6-130F-2B72-7B90AFE4BD64}"/>
                </a:ext>
              </a:extLst>
            </p:cNvPr>
            <p:cNvSpPr/>
            <p:nvPr/>
          </p:nvSpPr>
          <p:spPr>
            <a:xfrm>
              <a:off x="-2269476" y="6659762"/>
              <a:ext cx="701430" cy="430835"/>
            </a:xfrm>
            <a:custGeom>
              <a:avLst/>
              <a:gdLst>
                <a:gd name="connsiteX0" fmla="*/ 21737 w 701430"/>
                <a:gd name="connsiteY0" fmla="*/ 112974 h 430835"/>
                <a:gd name="connsiteX1" fmla="*/ 376108 w 701430"/>
                <a:gd name="connsiteY1" fmla="*/ 45606 h 430835"/>
                <a:gd name="connsiteX2" fmla="*/ 620200 w 701430"/>
                <a:gd name="connsiteY2" fmla="*/ 238480 h 430835"/>
                <a:gd name="connsiteX3" fmla="*/ 670956 w 701430"/>
                <a:gd name="connsiteY3" fmla="*/ 416127 h 430835"/>
                <a:gd name="connsiteX4" fmla="*/ 701410 w 701430"/>
                <a:gd name="connsiteY4" fmla="*/ 416127 h 430835"/>
                <a:gd name="connsiteX5" fmla="*/ 223839 w 701430"/>
                <a:gd name="connsiteY5" fmla="*/ 2233 h 430835"/>
                <a:gd name="connsiteX6" fmla="*/ 6510 w 701430"/>
                <a:gd name="connsiteY6" fmla="*/ 86673 h 430835"/>
                <a:gd name="connsiteX7" fmla="*/ 21737 w 701430"/>
                <a:gd name="connsiteY7" fmla="*/ 112974 h 430835"/>
                <a:gd name="connsiteX8" fmla="*/ 21737 w 701430"/>
                <a:gd name="connsiteY8" fmla="*/ 112974 h 43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430" h="430835">
                  <a:moveTo>
                    <a:pt x="21737" y="112974"/>
                  </a:moveTo>
                  <a:cubicBezTo>
                    <a:pt x="123249" y="37762"/>
                    <a:pt x="253832" y="11000"/>
                    <a:pt x="376108" y="45606"/>
                  </a:cubicBezTo>
                  <a:cubicBezTo>
                    <a:pt x="479004" y="74676"/>
                    <a:pt x="568059" y="145273"/>
                    <a:pt x="620200" y="238480"/>
                  </a:cubicBezTo>
                  <a:cubicBezTo>
                    <a:pt x="650654" y="292928"/>
                    <a:pt x="667726" y="353835"/>
                    <a:pt x="670956" y="416127"/>
                  </a:cubicBezTo>
                  <a:cubicBezTo>
                    <a:pt x="671878" y="435507"/>
                    <a:pt x="702333" y="435969"/>
                    <a:pt x="701410" y="416127"/>
                  </a:cubicBezTo>
                  <a:cubicBezTo>
                    <a:pt x="688490" y="171113"/>
                    <a:pt x="470238" y="-23145"/>
                    <a:pt x="223839" y="2233"/>
                  </a:cubicBezTo>
                  <a:cubicBezTo>
                    <a:pt x="144936" y="10077"/>
                    <a:pt x="70186" y="39608"/>
                    <a:pt x="6510" y="86673"/>
                  </a:cubicBezTo>
                  <a:cubicBezTo>
                    <a:pt x="-9178" y="98208"/>
                    <a:pt x="6510" y="124510"/>
                    <a:pt x="21737" y="112974"/>
                  </a:cubicBezTo>
                  <a:lnTo>
                    <a:pt x="21737" y="112974"/>
                  </a:lnTo>
                  <a:close/>
                </a:path>
              </a:pathLst>
            </a:custGeom>
            <a:grpFill/>
            <a:ln w="28575" cap="flat">
              <a:solidFill>
                <a:srgbClr val="BF8146"/>
              </a:solidFill>
              <a:prstDash val="solid"/>
              <a:miter/>
            </a:ln>
          </p:spPr>
          <p:txBody>
            <a:bodyPr rtlCol="0" anchor="ctr"/>
            <a:lstStyle/>
            <a:p>
              <a:endParaRPr lang="en-US"/>
            </a:p>
          </p:txBody>
        </p:sp>
        <p:sp>
          <p:nvSpPr>
            <p:cNvPr id="13" name="Freeform 1436">
              <a:extLst>
                <a:ext uri="{FF2B5EF4-FFF2-40B4-BE49-F238E27FC236}">
                  <a16:creationId xmlns:a16="http://schemas.microsoft.com/office/drawing/2014/main" id="{B384C59B-388C-8D09-0843-62107EC3E8E5}"/>
                </a:ext>
              </a:extLst>
            </p:cNvPr>
            <p:cNvSpPr/>
            <p:nvPr/>
          </p:nvSpPr>
          <p:spPr>
            <a:xfrm>
              <a:off x="-2437568" y="6965523"/>
              <a:ext cx="164521" cy="452380"/>
            </a:xfrm>
            <a:custGeom>
              <a:avLst/>
              <a:gdLst>
                <a:gd name="connsiteX0" fmla="*/ 15873 w 164521"/>
                <a:gd name="connsiteY0" fmla="*/ 11160 h 452380"/>
                <a:gd name="connsiteX1" fmla="*/ 138149 w 164521"/>
                <a:gd name="connsiteY1" fmla="*/ 448126 h 452380"/>
                <a:gd name="connsiteX2" fmla="*/ 159836 w 164521"/>
                <a:gd name="connsiteY2" fmla="*/ 426439 h 452380"/>
                <a:gd name="connsiteX3" fmla="*/ 45403 w 164521"/>
                <a:gd name="connsiteY3" fmla="*/ 19004 h 452380"/>
                <a:gd name="connsiteX4" fmla="*/ 15873 w 164521"/>
                <a:gd name="connsiteY4" fmla="*/ 10699 h 452380"/>
                <a:gd name="connsiteX5" fmla="*/ 15873 w 164521"/>
                <a:gd name="connsiteY5" fmla="*/ 10699 h 45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21" h="452380">
                  <a:moveTo>
                    <a:pt x="15873" y="11160"/>
                  </a:moveTo>
                  <a:cubicBezTo>
                    <a:pt x="-27501" y="168505"/>
                    <a:pt x="19563" y="336462"/>
                    <a:pt x="138149" y="448126"/>
                  </a:cubicBezTo>
                  <a:cubicBezTo>
                    <a:pt x="152453" y="461507"/>
                    <a:pt x="174139" y="440282"/>
                    <a:pt x="159836" y="426439"/>
                  </a:cubicBezTo>
                  <a:cubicBezTo>
                    <a:pt x="49095" y="321697"/>
                    <a:pt x="4798" y="166198"/>
                    <a:pt x="45403" y="19004"/>
                  </a:cubicBezTo>
                  <a:cubicBezTo>
                    <a:pt x="50479" y="86"/>
                    <a:pt x="21410" y="-8219"/>
                    <a:pt x="15873" y="10699"/>
                  </a:cubicBezTo>
                  <a:lnTo>
                    <a:pt x="15873" y="10699"/>
                  </a:lnTo>
                  <a:close/>
                </a:path>
              </a:pathLst>
            </a:custGeom>
            <a:grpFill/>
            <a:ln w="28575" cap="flat">
              <a:solidFill>
                <a:srgbClr val="BF8146"/>
              </a:solidFill>
              <a:prstDash val="solid"/>
              <a:miter/>
            </a:ln>
          </p:spPr>
          <p:txBody>
            <a:bodyPr rtlCol="0" anchor="ctr"/>
            <a:lstStyle/>
            <a:p>
              <a:endParaRPr lang="en-US"/>
            </a:p>
          </p:txBody>
        </p:sp>
        <p:sp>
          <p:nvSpPr>
            <p:cNvPr id="14" name="Freeform 1437">
              <a:extLst>
                <a:ext uri="{FF2B5EF4-FFF2-40B4-BE49-F238E27FC236}">
                  <a16:creationId xmlns:a16="http://schemas.microsoft.com/office/drawing/2014/main" id="{D102519F-B57A-9312-2C22-12EB6C9F2C1C}"/>
                </a:ext>
              </a:extLst>
            </p:cNvPr>
            <p:cNvSpPr/>
            <p:nvPr/>
          </p:nvSpPr>
          <p:spPr>
            <a:xfrm>
              <a:off x="-2241424" y="6856005"/>
              <a:ext cx="477566" cy="409599"/>
            </a:xfrm>
            <a:custGeom>
              <a:avLst/>
              <a:gdLst>
                <a:gd name="connsiteX0" fmla="*/ 87353 w 477566"/>
                <a:gd name="connsiteY0" fmla="*/ 383227 h 409599"/>
                <a:gd name="connsiteX1" fmla="*/ 115499 w 477566"/>
                <a:gd name="connsiteY1" fmla="*/ 70383 h 409599"/>
                <a:gd name="connsiteX2" fmla="*/ 407579 w 477566"/>
                <a:gd name="connsiteY2" fmla="*/ 116064 h 409599"/>
                <a:gd name="connsiteX3" fmla="*/ 435264 w 477566"/>
                <a:gd name="connsiteY3" fmla="*/ 310784 h 409599"/>
                <a:gd name="connsiteX4" fmla="*/ 464795 w 477566"/>
                <a:gd name="connsiteY4" fmla="*/ 319089 h 409599"/>
                <a:gd name="connsiteX5" fmla="*/ 299607 w 477566"/>
                <a:gd name="connsiteY5" fmla="*/ 7630 h 409599"/>
                <a:gd name="connsiteX6" fmla="*/ 6143 w 477566"/>
                <a:gd name="connsiteY6" fmla="*/ 184816 h 409599"/>
                <a:gd name="connsiteX7" fmla="*/ 66589 w 477566"/>
                <a:gd name="connsiteY7" fmla="*/ 404914 h 409599"/>
                <a:gd name="connsiteX8" fmla="*/ 88276 w 477566"/>
                <a:gd name="connsiteY8" fmla="*/ 383227 h 409599"/>
                <a:gd name="connsiteX9" fmla="*/ 88276 w 477566"/>
                <a:gd name="connsiteY9" fmla="*/ 383227 h 40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7566" h="409599">
                  <a:moveTo>
                    <a:pt x="87353" y="383227"/>
                  </a:moveTo>
                  <a:cubicBezTo>
                    <a:pt x="2913" y="292327"/>
                    <a:pt x="13987" y="144211"/>
                    <a:pt x="115499" y="70383"/>
                  </a:cubicBezTo>
                  <a:cubicBezTo>
                    <a:pt x="207323" y="3477"/>
                    <a:pt x="340673" y="23780"/>
                    <a:pt x="407579" y="116064"/>
                  </a:cubicBezTo>
                  <a:cubicBezTo>
                    <a:pt x="448645" y="172819"/>
                    <a:pt x="457413" y="244801"/>
                    <a:pt x="435264" y="310784"/>
                  </a:cubicBezTo>
                  <a:cubicBezTo>
                    <a:pt x="428805" y="329240"/>
                    <a:pt x="458335" y="337546"/>
                    <a:pt x="464795" y="319089"/>
                  </a:cubicBezTo>
                  <a:cubicBezTo>
                    <a:pt x="509091" y="188507"/>
                    <a:pt x="434341" y="42698"/>
                    <a:pt x="299607" y="7630"/>
                  </a:cubicBezTo>
                  <a:cubicBezTo>
                    <a:pt x="171332" y="-26054"/>
                    <a:pt x="35673" y="55157"/>
                    <a:pt x="6143" y="184816"/>
                  </a:cubicBezTo>
                  <a:cubicBezTo>
                    <a:pt x="-12314" y="264180"/>
                    <a:pt x="11679" y="345852"/>
                    <a:pt x="66589" y="404914"/>
                  </a:cubicBezTo>
                  <a:cubicBezTo>
                    <a:pt x="79970" y="419217"/>
                    <a:pt x="101657" y="397531"/>
                    <a:pt x="88276" y="383227"/>
                  </a:cubicBezTo>
                  <a:lnTo>
                    <a:pt x="88276" y="383227"/>
                  </a:lnTo>
                  <a:close/>
                </a:path>
              </a:pathLst>
            </a:custGeom>
            <a:grpFill/>
            <a:ln w="28575" cap="flat">
              <a:solidFill>
                <a:srgbClr val="BF8146"/>
              </a:solidFill>
              <a:prstDash val="solid"/>
              <a:miter/>
            </a:ln>
          </p:spPr>
          <p:txBody>
            <a:bodyPr rtlCol="0" anchor="ctr"/>
            <a:lstStyle/>
            <a:p>
              <a:endParaRPr lang="en-US"/>
            </a:p>
          </p:txBody>
        </p:sp>
        <p:sp>
          <p:nvSpPr>
            <p:cNvPr id="15" name="Freeform 1438">
              <a:extLst>
                <a:ext uri="{FF2B5EF4-FFF2-40B4-BE49-F238E27FC236}">
                  <a16:creationId xmlns:a16="http://schemas.microsoft.com/office/drawing/2014/main" id="{8AF587DA-E52E-6171-CEE9-02B424D3F5B0}"/>
                </a:ext>
              </a:extLst>
            </p:cNvPr>
            <p:cNvSpPr/>
            <p:nvPr/>
          </p:nvSpPr>
          <p:spPr>
            <a:xfrm>
              <a:off x="-1693112" y="7060662"/>
              <a:ext cx="207644" cy="207639"/>
            </a:xfrm>
            <a:custGeom>
              <a:avLst/>
              <a:gdLst>
                <a:gd name="connsiteX0" fmla="*/ 177647 w 207644"/>
                <a:gd name="connsiteY0" fmla="*/ 103820 h 207639"/>
                <a:gd name="connsiteX1" fmla="*/ 104282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2" y="177186"/>
                  </a:cubicBezTo>
                  <a:cubicBezTo>
                    <a:pt x="63214" y="177186"/>
                    <a:pt x="30915" y="143964"/>
                    <a:pt x="30915" y="103820"/>
                  </a:cubicBezTo>
                  <a:cubicBezTo>
                    <a:pt x="30915" y="63676"/>
                    <a:pt x="62292" y="32299"/>
                    <a:pt x="101051" y="30916"/>
                  </a:cubicBezTo>
                  <a:cubicBezTo>
                    <a:pt x="143040" y="29070"/>
                    <a:pt x="175802" y="62754"/>
                    <a:pt x="177185" y="103820"/>
                  </a:cubicBezTo>
                  <a:cubicBezTo>
                    <a:pt x="177647" y="123200"/>
                    <a:pt x="208101" y="123661"/>
                    <a:pt x="207639" y="103820"/>
                  </a:cubicBezTo>
                  <a:cubicBezTo>
                    <a:pt x="205794" y="47527"/>
                    <a:pt x="161959" y="0"/>
                    <a:pt x="103820" y="0"/>
                  </a:cubicBezTo>
                  <a:cubicBezTo>
                    <a:pt x="45680" y="0"/>
                    <a:pt x="0" y="47065"/>
                    <a:pt x="0" y="103820"/>
                  </a:cubicBezTo>
                  <a:cubicBezTo>
                    <a:pt x="0" y="160575"/>
                    <a:pt x="47065" y="207639"/>
                    <a:pt x="103820" y="207639"/>
                  </a:cubicBezTo>
                  <a:cubicBezTo>
                    <a:pt x="161959" y="207639"/>
                    <a:pt x="205332" y="160575"/>
                    <a:pt x="207639" y="103820"/>
                  </a:cubicBezTo>
                  <a:cubicBezTo>
                    <a:pt x="208101" y="84440"/>
                    <a:pt x="177647" y="84440"/>
                    <a:pt x="177185" y="103820"/>
                  </a:cubicBezTo>
                  <a:close/>
                </a:path>
              </a:pathLst>
            </a:custGeom>
            <a:grpFill/>
            <a:ln w="28575" cap="flat">
              <a:solidFill>
                <a:srgbClr val="BF8146"/>
              </a:solidFill>
              <a:prstDash val="solid"/>
              <a:miter/>
            </a:ln>
          </p:spPr>
          <p:txBody>
            <a:bodyPr rtlCol="0" anchor="ctr"/>
            <a:lstStyle/>
            <a:p>
              <a:endParaRPr lang="en-US"/>
            </a:p>
          </p:txBody>
        </p:sp>
        <p:sp>
          <p:nvSpPr>
            <p:cNvPr id="16" name="Freeform 1439">
              <a:extLst>
                <a:ext uri="{FF2B5EF4-FFF2-40B4-BE49-F238E27FC236}">
                  <a16:creationId xmlns:a16="http://schemas.microsoft.com/office/drawing/2014/main" id="{A4D33FD5-1C5E-B5B7-4FFE-13239E01EBD8}"/>
                </a:ext>
              </a:extLst>
            </p:cNvPr>
            <p:cNvSpPr/>
            <p:nvPr/>
          </p:nvSpPr>
          <p:spPr>
            <a:xfrm>
              <a:off x="-2478450" y="6794883"/>
              <a:ext cx="207644" cy="207639"/>
            </a:xfrm>
            <a:custGeom>
              <a:avLst/>
              <a:gdLst>
                <a:gd name="connsiteX0" fmla="*/ 177647 w 207644"/>
                <a:gd name="connsiteY0" fmla="*/ 103820 h 207639"/>
                <a:gd name="connsiteX1" fmla="*/ 104280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0" y="177186"/>
                  </a:cubicBezTo>
                  <a:cubicBezTo>
                    <a:pt x="63214" y="177186"/>
                    <a:pt x="30915" y="143964"/>
                    <a:pt x="30915" y="103820"/>
                  </a:cubicBezTo>
                  <a:cubicBezTo>
                    <a:pt x="30915" y="63676"/>
                    <a:pt x="62292" y="32299"/>
                    <a:pt x="101051" y="30916"/>
                  </a:cubicBezTo>
                  <a:cubicBezTo>
                    <a:pt x="143040" y="29070"/>
                    <a:pt x="175801" y="62753"/>
                    <a:pt x="177185" y="103820"/>
                  </a:cubicBezTo>
                  <a:cubicBezTo>
                    <a:pt x="177647" y="123200"/>
                    <a:pt x="208100" y="123661"/>
                    <a:pt x="207639" y="103820"/>
                  </a:cubicBezTo>
                  <a:cubicBezTo>
                    <a:pt x="205793" y="47527"/>
                    <a:pt x="161958" y="0"/>
                    <a:pt x="103820" y="0"/>
                  </a:cubicBezTo>
                  <a:cubicBezTo>
                    <a:pt x="45680" y="0"/>
                    <a:pt x="0" y="47065"/>
                    <a:pt x="0" y="103820"/>
                  </a:cubicBezTo>
                  <a:cubicBezTo>
                    <a:pt x="0" y="160575"/>
                    <a:pt x="47065" y="207639"/>
                    <a:pt x="103820" y="207639"/>
                  </a:cubicBezTo>
                  <a:cubicBezTo>
                    <a:pt x="161958" y="207639"/>
                    <a:pt x="205332" y="160575"/>
                    <a:pt x="207639" y="103820"/>
                  </a:cubicBezTo>
                  <a:cubicBezTo>
                    <a:pt x="208100" y="84440"/>
                    <a:pt x="177647" y="84440"/>
                    <a:pt x="177185" y="103820"/>
                  </a:cubicBezTo>
                  <a:close/>
                </a:path>
              </a:pathLst>
            </a:custGeom>
            <a:grpFill/>
            <a:ln w="28575" cap="flat">
              <a:solidFill>
                <a:srgbClr val="BF8146"/>
              </a:solidFill>
              <a:prstDash val="solid"/>
              <a:miter/>
            </a:ln>
          </p:spPr>
          <p:txBody>
            <a:bodyPr rtlCol="0" anchor="ctr"/>
            <a:lstStyle/>
            <a:p>
              <a:endParaRPr lang="en-US"/>
            </a:p>
          </p:txBody>
        </p:sp>
      </p:grpSp>
    </p:spTree>
    <p:extLst>
      <p:ext uri="{BB962C8B-B14F-4D97-AF65-F5344CB8AC3E}">
        <p14:creationId xmlns:p14="http://schemas.microsoft.com/office/powerpoint/2010/main" val="3271390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BFB8838-6313-9F51-EBA2-2B942B2F8DB9}"/>
              </a:ext>
            </a:extLst>
          </p:cNvPr>
          <p:cNvSpPr>
            <a:spLocks noGrp="1"/>
          </p:cNvSpPr>
          <p:nvPr>
            <p:ph type="body" sz="quarter" idx="61"/>
          </p:nvPr>
        </p:nvSpPr>
        <p:spPr>
          <a:xfrm>
            <a:off x="-9335" y="644872"/>
            <a:ext cx="5796524" cy="586086"/>
          </a:xfrm>
          <a:solidFill>
            <a:srgbClr val="C77362"/>
          </a:solidFill>
        </p:spPr>
        <p:txBody>
          <a:bodyPr/>
          <a:lstStyle/>
          <a:p>
            <a:pPr>
              <a:lnSpc>
                <a:spcPct val="100000"/>
              </a:lnSpc>
            </a:pPr>
            <a:r>
              <a:rPr lang="en-US" sz="2000" b="0" dirty="0"/>
              <a:t>Other Common Concerns (Let’s Name Them)</a:t>
            </a:r>
            <a:endParaRPr lang="en-IE" sz="2000" b="0" dirty="0"/>
          </a:p>
        </p:txBody>
      </p:sp>
      <p:sp>
        <p:nvSpPr>
          <p:cNvPr id="3" name="Text Placeholder 2">
            <a:extLst>
              <a:ext uri="{FF2B5EF4-FFF2-40B4-BE49-F238E27FC236}">
                <a16:creationId xmlns:a16="http://schemas.microsoft.com/office/drawing/2014/main" id="{3765BD09-EE35-7A3B-ADF5-2EE88ACED2D6}"/>
              </a:ext>
            </a:extLst>
          </p:cNvPr>
          <p:cNvSpPr>
            <a:spLocks noGrp="1"/>
          </p:cNvSpPr>
          <p:nvPr>
            <p:ph type="body" sz="quarter" idx="64"/>
          </p:nvPr>
        </p:nvSpPr>
        <p:spPr>
          <a:xfrm>
            <a:off x="741470" y="1573105"/>
            <a:ext cx="6076734" cy="7187048"/>
          </a:xfrm>
        </p:spPr>
        <p:txBody>
          <a:bodyPr/>
          <a:lstStyle/>
          <a:p>
            <a:r>
              <a:rPr lang="en-IE" sz="1400" dirty="0">
                <a:solidFill>
                  <a:schemeClr val="tx1">
                    <a:lumMod val="75000"/>
                    <a:lumOff val="25000"/>
                  </a:schemeClr>
                </a:solidFill>
              </a:rPr>
              <a:t>   </a:t>
            </a:r>
            <a:r>
              <a:rPr lang="en-IE" sz="1800" dirty="0">
                <a:solidFill>
                  <a:srgbClr val="53705E"/>
                </a:solidFill>
              </a:rPr>
              <a:t>Many businesses feel:</a:t>
            </a:r>
          </a:p>
          <a:p>
            <a:endParaRPr lang="en-IE" sz="1800" b="1" dirty="0">
              <a:solidFill>
                <a:srgbClr val="53705E"/>
              </a:solidFill>
            </a:endParaRPr>
          </a:p>
          <a:p>
            <a:endParaRPr lang="en-IE" sz="1800" b="1" dirty="0">
              <a:solidFill>
                <a:srgbClr val="53705E"/>
              </a:solidFill>
            </a:endParaRPr>
          </a:p>
          <a:p>
            <a:endParaRPr lang="en-IE" sz="1800" b="1" dirty="0">
              <a:solidFill>
                <a:srgbClr val="53705E"/>
              </a:solidFill>
            </a:endParaRPr>
          </a:p>
          <a:p>
            <a:endParaRPr lang="en-IE" sz="1800" b="1" dirty="0">
              <a:solidFill>
                <a:srgbClr val="53705E"/>
              </a:solidFill>
            </a:endParaRPr>
          </a:p>
          <a:p>
            <a:endParaRPr lang="en-IE" sz="1800" b="1" dirty="0">
              <a:solidFill>
                <a:srgbClr val="53705E"/>
              </a:solidFill>
            </a:endParaRPr>
          </a:p>
          <a:p>
            <a:endParaRPr lang="en-IE" sz="1800" b="1" dirty="0">
              <a:solidFill>
                <a:srgbClr val="53705E"/>
              </a:solidFill>
            </a:endParaRPr>
          </a:p>
          <a:p>
            <a:endParaRPr lang="en-IE" sz="1800" b="1" dirty="0">
              <a:solidFill>
                <a:srgbClr val="53705E"/>
              </a:solidFill>
            </a:endParaRPr>
          </a:p>
          <a:p>
            <a:endParaRPr lang="en-IE" sz="1800" b="1" dirty="0">
              <a:solidFill>
                <a:srgbClr val="53705E"/>
              </a:solidFill>
            </a:endParaRPr>
          </a:p>
          <a:p>
            <a:endParaRPr lang="en-IE" sz="1800" b="1" dirty="0">
              <a:solidFill>
                <a:srgbClr val="53705E"/>
              </a:solidFill>
            </a:endParaRPr>
          </a:p>
          <a:p>
            <a:endParaRPr lang="en-IE" sz="1800" b="1" dirty="0">
              <a:solidFill>
                <a:srgbClr val="53705E"/>
              </a:solidFill>
            </a:endParaRPr>
          </a:p>
          <a:p>
            <a:endParaRPr lang="en-IE" sz="1800" b="1" dirty="0">
              <a:solidFill>
                <a:srgbClr val="53705E"/>
              </a:solidFill>
            </a:endParaRPr>
          </a:p>
          <a:p>
            <a:endParaRPr lang="en-IE" sz="1800" b="1" dirty="0">
              <a:solidFill>
                <a:srgbClr val="53705E"/>
              </a:solidFill>
            </a:endParaRPr>
          </a:p>
          <a:p>
            <a:endParaRPr lang="en-IE" sz="1800" b="1" dirty="0">
              <a:solidFill>
                <a:srgbClr val="53705E"/>
              </a:solidFill>
            </a:endParaRPr>
          </a:p>
          <a:p>
            <a:endParaRPr lang="en-IE" sz="1800" b="1" dirty="0">
              <a:solidFill>
                <a:srgbClr val="53705E"/>
              </a:solidFill>
            </a:endParaRPr>
          </a:p>
          <a:p>
            <a:endParaRPr lang="en-IE" sz="1800" b="1" dirty="0">
              <a:solidFill>
                <a:srgbClr val="53705E"/>
              </a:solidFill>
            </a:endParaRPr>
          </a:p>
          <a:p>
            <a:endParaRPr lang="en-IE" sz="1800" b="1" dirty="0">
              <a:solidFill>
                <a:srgbClr val="53705E"/>
              </a:solidFill>
            </a:endParaRPr>
          </a:p>
          <a:p>
            <a:endParaRPr lang="en-IE" sz="1800" b="1" dirty="0">
              <a:solidFill>
                <a:srgbClr val="53705E"/>
              </a:solidFill>
            </a:endParaRPr>
          </a:p>
          <a:p>
            <a:endParaRPr lang="en-IE" sz="1800" b="1" dirty="0">
              <a:solidFill>
                <a:srgbClr val="53705E"/>
              </a:solidFill>
            </a:endParaRPr>
          </a:p>
          <a:p>
            <a:endParaRPr lang="en-IE" sz="1800" b="1" dirty="0">
              <a:solidFill>
                <a:srgbClr val="53705E"/>
              </a:solidFill>
            </a:endParaRPr>
          </a:p>
          <a:p>
            <a:endParaRPr lang="en-IE" sz="1800" b="1" dirty="0">
              <a:solidFill>
                <a:srgbClr val="53705E"/>
              </a:solidFill>
            </a:endParaRPr>
          </a:p>
          <a:p>
            <a:endParaRPr lang="en-IE" sz="1800" b="1" dirty="0">
              <a:solidFill>
                <a:srgbClr val="53705E"/>
              </a:solidFill>
            </a:endParaRPr>
          </a:p>
          <a:p>
            <a:endParaRPr lang="en-IE" sz="1800" b="1" dirty="0">
              <a:solidFill>
                <a:srgbClr val="53705E"/>
              </a:solidFill>
            </a:endParaRPr>
          </a:p>
          <a:p>
            <a:endParaRPr lang="en-IE" sz="1800" b="1" dirty="0">
              <a:solidFill>
                <a:srgbClr val="53705E"/>
              </a:solidFill>
            </a:endParaRPr>
          </a:p>
          <a:p>
            <a:r>
              <a:rPr lang="en-US" sz="1400" dirty="0">
                <a:solidFill>
                  <a:schemeClr val="tx1">
                    <a:lumMod val="75000"/>
                    <a:lumOff val="25000"/>
                  </a:schemeClr>
                </a:solidFill>
              </a:rPr>
              <a:t>These concerns are </a:t>
            </a:r>
            <a:r>
              <a:rPr lang="en-US" sz="1400" b="1" dirty="0">
                <a:solidFill>
                  <a:schemeClr val="tx1">
                    <a:lumMod val="75000"/>
                    <a:lumOff val="25000"/>
                  </a:schemeClr>
                </a:solidFill>
              </a:rPr>
              <a:t>normal and expected</a:t>
            </a:r>
            <a:r>
              <a:rPr lang="en-US" sz="1400" dirty="0">
                <a:solidFill>
                  <a:schemeClr val="tx1">
                    <a:lumMod val="75000"/>
                    <a:lumOff val="25000"/>
                  </a:schemeClr>
                </a:solidFill>
              </a:rPr>
              <a:t>. This project is built on the idea that:</a:t>
            </a:r>
          </a:p>
          <a:p>
            <a:pPr marL="285750" indent="-285750">
              <a:buFont typeface="Wingdings" panose="05000000000000000000" pitchFamily="2" charset="2"/>
              <a:buChar char="v"/>
            </a:pPr>
            <a:endParaRPr lang="en-US" sz="1400" dirty="0">
              <a:solidFill>
                <a:schemeClr val="tx1">
                  <a:lumMod val="75000"/>
                  <a:lumOff val="25000"/>
                </a:schemeClr>
              </a:solidFill>
            </a:endParaRPr>
          </a:p>
          <a:p>
            <a:pPr marL="285750" indent="-285750">
              <a:buFont typeface="Wingdings" panose="05000000000000000000" pitchFamily="2" charset="2"/>
              <a:buChar char="v"/>
            </a:pPr>
            <a:r>
              <a:rPr lang="en-US" sz="1400" dirty="0">
                <a:solidFill>
                  <a:schemeClr val="tx1">
                    <a:lumMod val="75000"/>
                    <a:lumOff val="25000"/>
                  </a:schemeClr>
                </a:solidFill>
              </a:rPr>
              <a:t>Immersive tourism can start small</a:t>
            </a:r>
          </a:p>
          <a:p>
            <a:pPr marL="285750" indent="-285750">
              <a:buFont typeface="Wingdings" panose="05000000000000000000" pitchFamily="2" charset="2"/>
              <a:buChar char="v"/>
            </a:pPr>
            <a:r>
              <a:rPr lang="en-US" sz="1400" dirty="0">
                <a:solidFill>
                  <a:schemeClr val="tx1">
                    <a:lumMod val="75000"/>
                    <a:lumOff val="25000"/>
                  </a:schemeClr>
                </a:solidFill>
              </a:rPr>
              <a:t>Start with affordable technologies that work with your priorities and build from there</a:t>
            </a:r>
          </a:p>
          <a:p>
            <a:pPr marL="285750" indent="-285750">
              <a:buFont typeface="Wingdings" panose="05000000000000000000" pitchFamily="2" charset="2"/>
              <a:buChar char="v"/>
            </a:pPr>
            <a:r>
              <a:rPr lang="en-US" sz="1400" dirty="0">
                <a:solidFill>
                  <a:schemeClr val="tx1">
                    <a:lumMod val="75000"/>
                    <a:lumOff val="25000"/>
                  </a:schemeClr>
                </a:solidFill>
              </a:rPr>
              <a:t>Engage in plenty of testing and aligning to customer needs</a:t>
            </a:r>
          </a:p>
          <a:p>
            <a:pPr marL="285750" indent="-285750">
              <a:buFont typeface="Wingdings" panose="05000000000000000000" pitchFamily="2" charset="2"/>
              <a:buChar char="v"/>
            </a:pPr>
            <a:r>
              <a:rPr lang="en-US" sz="1400" dirty="0">
                <a:solidFill>
                  <a:schemeClr val="tx1">
                    <a:lumMod val="75000"/>
                    <a:lumOff val="25000"/>
                  </a:schemeClr>
                </a:solidFill>
              </a:rPr>
              <a:t>Shop around and get informed, see what works and what doesn’t</a:t>
            </a:r>
          </a:p>
          <a:p>
            <a:pPr marL="285750" indent="-285750">
              <a:buFont typeface="Wingdings" panose="05000000000000000000" pitchFamily="2" charset="2"/>
              <a:buChar char="v"/>
            </a:pPr>
            <a:r>
              <a:rPr lang="en-US" sz="1400" dirty="0">
                <a:solidFill>
                  <a:schemeClr val="tx1">
                    <a:lumMod val="75000"/>
                    <a:lumOff val="25000"/>
                  </a:schemeClr>
                </a:solidFill>
              </a:rPr>
              <a:t>Skills are built gradually</a:t>
            </a:r>
          </a:p>
          <a:p>
            <a:pPr marL="285750" indent="-285750">
              <a:buFont typeface="Wingdings" panose="05000000000000000000" pitchFamily="2" charset="2"/>
              <a:buChar char="v"/>
            </a:pPr>
            <a:r>
              <a:rPr lang="en-US" sz="1400" dirty="0">
                <a:solidFill>
                  <a:schemeClr val="tx1">
                    <a:lumMod val="75000"/>
                    <a:lumOff val="25000"/>
                  </a:schemeClr>
                </a:solidFill>
              </a:rPr>
              <a:t>Learning comes before action</a:t>
            </a:r>
          </a:p>
          <a:p>
            <a:endParaRPr lang="en-IE" sz="1800" b="1" dirty="0">
              <a:solidFill>
                <a:srgbClr val="53705E"/>
              </a:solidFill>
            </a:endParaRPr>
          </a:p>
          <a:p>
            <a:endParaRPr lang="en-IE" sz="1400" dirty="0">
              <a:solidFill>
                <a:schemeClr val="tx1">
                  <a:lumMod val="75000"/>
                  <a:lumOff val="25000"/>
                </a:schemeClr>
              </a:solidFill>
            </a:endParaRPr>
          </a:p>
        </p:txBody>
      </p:sp>
      <p:sp>
        <p:nvSpPr>
          <p:cNvPr id="4" name="Slide Number Placeholder 3">
            <a:extLst>
              <a:ext uri="{FF2B5EF4-FFF2-40B4-BE49-F238E27FC236}">
                <a16:creationId xmlns:a16="http://schemas.microsoft.com/office/drawing/2014/main" id="{90F50D27-01BC-1FCD-ADF8-0423CBAB8C77}"/>
              </a:ext>
            </a:extLst>
          </p:cNvPr>
          <p:cNvSpPr>
            <a:spLocks noGrp="1"/>
          </p:cNvSpPr>
          <p:nvPr>
            <p:ph type="sldNum" sz="quarter" idx="4"/>
          </p:nvPr>
        </p:nvSpPr>
        <p:spPr/>
        <p:txBody>
          <a:bodyPr/>
          <a:lstStyle/>
          <a:p>
            <a:fld id="{48F63A3B-78C7-47BE-AE5E-E10140E04643}" type="slidenum">
              <a:rPr lang="en-US" smtClean="0"/>
              <a:pPr/>
              <a:t>21</a:t>
            </a:fld>
            <a:endParaRPr lang="en-US" dirty="0"/>
          </a:p>
        </p:txBody>
      </p:sp>
      <p:grpSp>
        <p:nvGrpSpPr>
          <p:cNvPr id="5" name="Picture 34">
            <a:extLst>
              <a:ext uri="{FF2B5EF4-FFF2-40B4-BE49-F238E27FC236}">
                <a16:creationId xmlns:a16="http://schemas.microsoft.com/office/drawing/2014/main" id="{8793BDE0-51DA-BF4C-5507-D4E6187BD3B4}"/>
              </a:ext>
            </a:extLst>
          </p:cNvPr>
          <p:cNvGrpSpPr/>
          <p:nvPr/>
        </p:nvGrpSpPr>
        <p:grpSpPr>
          <a:xfrm>
            <a:off x="1009660" y="2509280"/>
            <a:ext cx="5047676" cy="5267053"/>
            <a:chOff x="6516066" y="874005"/>
            <a:chExt cx="5047676" cy="5267053"/>
          </a:xfrm>
        </p:grpSpPr>
        <p:grpSp>
          <p:nvGrpSpPr>
            <p:cNvPr id="6" name="Picture 34">
              <a:extLst>
                <a:ext uri="{FF2B5EF4-FFF2-40B4-BE49-F238E27FC236}">
                  <a16:creationId xmlns:a16="http://schemas.microsoft.com/office/drawing/2014/main" id="{B9B88FE4-35FB-3037-392C-842BEF12A5B5}"/>
                </a:ext>
              </a:extLst>
            </p:cNvPr>
            <p:cNvGrpSpPr/>
            <p:nvPr/>
          </p:nvGrpSpPr>
          <p:grpSpPr>
            <a:xfrm>
              <a:off x="6516066" y="2427972"/>
              <a:ext cx="5047676" cy="2022252"/>
              <a:chOff x="6516066" y="2427972"/>
              <a:chExt cx="5047676" cy="2022252"/>
            </a:xfrm>
          </p:grpSpPr>
          <p:sp>
            <p:nvSpPr>
              <p:cNvPr id="13" name="Freeform 28">
                <a:extLst>
                  <a:ext uri="{FF2B5EF4-FFF2-40B4-BE49-F238E27FC236}">
                    <a16:creationId xmlns:a16="http://schemas.microsoft.com/office/drawing/2014/main" id="{C816DCEE-FA00-7E08-F8F4-2122204B9F4B}"/>
                  </a:ext>
                </a:extLst>
              </p:cNvPr>
              <p:cNvSpPr/>
              <p:nvPr/>
            </p:nvSpPr>
            <p:spPr>
              <a:xfrm>
                <a:off x="6516066" y="2427972"/>
                <a:ext cx="1938024" cy="1936954"/>
              </a:xfrm>
              <a:custGeom>
                <a:avLst/>
                <a:gdLst>
                  <a:gd name="connsiteX0" fmla="*/ 1938024 w 1938024"/>
                  <a:gd name="connsiteY0" fmla="*/ 968477 h 1936954"/>
                  <a:gd name="connsiteX1" fmla="*/ 969012 w 1938024"/>
                  <a:gd name="connsiteY1" fmla="*/ 1936954 h 1936954"/>
                  <a:gd name="connsiteX2" fmla="*/ 0 w 1938024"/>
                  <a:gd name="connsiteY2" fmla="*/ 968477 h 1936954"/>
                  <a:gd name="connsiteX3" fmla="*/ 969012 w 1938024"/>
                  <a:gd name="connsiteY3" fmla="*/ 0 h 1936954"/>
                  <a:gd name="connsiteX4" fmla="*/ 1938024 w 1938024"/>
                  <a:gd name="connsiteY4" fmla="*/ 968477 h 193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024" h="1936954">
                    <a:moveTo>
                      <a:pt x="1938024" y="968477"/>
                    </a:moveTo>
                    <a:cubicBezTo>
                      <a:pt x="1938024" y="1503352"/>
                      <a:pt x="1504183" y="1936954"/>
                      <a:pt x="969012" y="1936954"/>
                    </a:cubicBezTo>
                    <a:cubicBezTo>
                      <a:pt x="433842" y="1936954"/>
                      <a:pt x="0" y="1503352"/>
                      <a:pt x="0" y="968477"/>
                    </a:cubicBezTo>
                    <a:cubicBezTo>
                      <a:pt x="0" y="433602"/>
                      <a:pt x="433842" y="0"/>
                      <a:pt x="969012" y="0"/>
                    </a:cubicBezTo>
                    <a:cubicBezTo>
                      <a:pt x="1504183" y="0"/>
                      <a:pt x="1938024" y="433602"/>
                      <a:pt x="1938024" y="968477"/>
                    </a:cubicBezTo>
                    <a:close/>
                  </a:path>
                </a:pathLst>
              </a:custGeom>
              <a:solidFill>
                <a:srgbClr val="B5B285"/>
              </a:solidFill>
              <a:ln w="11065" cap="flat">
                <a:noFill/>
                <a:prstDash val="solid"/>
                <a:miter/>
              </a:ln>
            </p:spPr>
            <p:txBody>
              <a:bodyPr rtlCol="0" anchor="ctr"/>
              <a:lstStyle/>
              <a:p>
                <a:pPr algn="ctr"/>
                <a:r>
                  <a:rPr lang="en-US" sz="2000" dirty="0">
                    <a:solidFill>
                      <a:schemeClr val="bg1"/>
                    </a:solidFill>
                  </a:rPr>
                  <a:t>“We might get it wrong”</a:t>
                </a:r>
              </a:p>
            </p:txBody>
          </p:sp>
          <p:sp>
            <p:nvSpPr>
              <p:cNvPr id="14" name="Freeform 29">
                <a:extLst>
                  <a:ext uri="{FF2B5EF4-FFF2-40B4-BE49-F238E27FC236}">
                    <a16:creationId xmlns:a16="http://schemas.microsoft.com/office/drawing/2014/main" id="{2999241E-ED9A-6C11-55A9-3ADC841EA2C7}"/>
                  </a:ext>
                </a:extLst>
              </p:cNvPr>
              <p:cNvSpPr/>
              <p:nvPr/>
            </p:nvSpPr>
            <p:spPr>
              <a:xfrm>
                <a:off x="9625719" y="2427972"/>
                <a:ext cx="1938024" cy="1936954"/>
              </a:xfrm>
              <a:custGeom>
                <a:avLst/>
                <a:gdLst>
                  <a:gd name="connsiteX0" fmla="*/ 1938024 w 1938024"/>
                  <a:gd name="connsiteY0" fmla="*/ 968477 h 1936954"/>
                  <a:gd name="connsiteX1" fmla="*/ 969012 w 1938024"/>
                  <a:gd name="connsiteY1" fmla="*/ 1936954 h 1936954"/>
                  <a:gd name="connsiteX2" fmla="*/ 0 w 1938024"/>
                  <a:gd name="connsiteY2" fmla="*/ 968477 h 1936954"/>
                  <a:gd name="connsiteX3" fmla="*/ 969012 w 1938024"/>
                  <a:gd name="connsiteY3" fmla="*/ 0 h 1936954"/>
                  <a:gd name="connsiteX4" fmla="*/ 1938024 w 1938024"/>
                  <a:gd name="connsiteY4" fmla="*/ 968477 h 193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024" h="1936954">
                    <a:moveTo>
                      <a:pt x="1938024" y="968477"/>
                    </a:moveTo>
                    <a:cubicBezTo>
                      <a:pt x="1938024" y="1503352"/>
                      <a:pt x="1504183" y="1936954"/>
                      <a:pt x="969012" y="1936954"/>
                    </a:cubicBezTo>
                    <a:cubicBezTo>
                      <a:pt x="433842" y="1936954"/>
                      <a:pt x="0" y="1503352"/>
                      <a:pt x="0" y="968477"/>
                    </a:cubicBezTo>
                    <a:cubicBezTo>
                      <a:pt x="0" y="433602"/>
                      <a:pt x="433842" y="0"/>
                      <a:pt x="969012" y="0"/>
                    </a:cubicBezTo>
                    <a:cubicBezTo>
                      <a:pt x="1504183" y="0"/>
                      <a:pt x="1938024" y="433602"/>
                      <a:pt x="1938024" y="968477"/>
                    </a:cubicBezTo>
                    <a:close/>
                  </a:path>
                </a:pathLst>
              </a:custGeom>
              <a:solidFill>
                <a:srgbClr val="53705E"/>
              </a:solidFill>
              <a:ln w="11065" cap="flat">
                <a:noFill/>
                <a:prstDash val="solid"/>
                <a:miter/>
              </a:ln>
            </p:spPr>
            <p:txBody>
              <a:bodyPr rtlCol="0" anchor="ctr"/>
              <a:lstStyle/>
              <a:p>
                <a:pPr algn="ctr"/>
                <a:r>
                  <a:rPr lang="en-US" sz="2000" dirty="0">
                    <a:solidFill>
                      <a:schemeClr val="bg1"/>
                    </a:solidFill>
                  </a:rPr>
                  <a:t>“We don’t have the skills”</a:t>
                </a:r>
              </a:p>
            </p:txBody>
          </p:sp>
        </p:grpSp>
        <p:sp>
          <p:nvSpPr>
            <p:cNvPr id="7" name="Freeform 30">
              <a:extLst>
                <a:ext uri="{FF2B5EF4-FFF2-40B4-BE49-F238E27FC236}">
                  <a16:creationId xmlns:a16="http://schemas.microsoft.com/office/drawing/2014/main" id="{A149CFA9-6E1E-C35C-5BA3-B9CF365287BB}"/>
                </a:ext>
              </a:extLst>
            </p:cNvPr>
            <p:cNvSpPr/>
            <p:nvPr/>
          </p:nvSpPr>
          <p:spPr>
            <a:xfrm>
              <a:off x="8070892" y="3981940"/>
              <a:ext cx="1938024" cy="1936954"/>
            </a:xfrm>
            <a:custGeom>
              <a:avLst/>
              <a:gdLst>
                <a:gd name="connsiteX0" fmla="*/ 1938025 w 1938024"/>
                <a:gd name="connsiteY0" fmla="*/ 968477 h 1936954"/>
                <a:gd name="connsiteX1" fmla="*/ 969012 w 1938024"/>
                <a:gd name="connsiteY1" fmla="*/ 1936954 h 1936954"/>
                <a:gd name="connsiteX2" fmla="*/ 0 w 1938024"/>
                <a:gd name="connsiteY2" fmla="*/ 968477 h 1936954"/>
                <a:gd name="connsiteX3" fmla="*/ 969012 w 1938024"/>
                <a:gd name="connsiteY3" fmla="*/ 1 h 1936954"/>
                <a:gd name="connsiteX4" fmla="*/ 1938025 w 1938024"/>
                <a:gd name="connsiteY4" fmla="*/ 968477 h 193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024" h="1936954">
                  <a:moveTo>
                    <a:pt x="1938025" y="968477"/>
                  </a:moveTo>
                  <a:cubicBezTo>
                    <a:pt x="1938025" y="1503352"/>
                    <a:pt x="1504183" y="1936954"/>
                    <a:pt x="969012" y="1936954"/>
                  </a:cubicBezTo>
                  <a:cubicBezTo>
                    <a:pt x="433842" y="1936954"/>
                    <a:pt x="0" y="1503352"/>
                    <a:pt x="0" y="968477"/>
                  </a:cubicBezTo>
                  <a:cubicBezTo>
                    <a:pt x="0" y="433602"/>
                    <a:pt x="433842" y="1"/>
                    <a:pt x="969012" y="1"/>
                  </a:cubicBezTo>
                  <a:cubicBezTo>
                    <a:pt x="1504183" y="1"/>
                    <a:pt x="1938025" y="433603"/>
                    <a:pt x="1938025" y="968477"/>
                  </a:cubicBezTo>
                  <a:close/>
                </a:path>
              </a:pathLst>
            </a:custGeom>
            <a:solidFill>
              <a:srgbClr val="BF8146"/>
            </a:solidFill>
            <a:ln w="11065" cap="flat">
              <a:noFill/>
              <a:prstDash val="solid"/>
              <a:miter/>
            </a:ln>
          </p:spPr>
          <p:txBody>
            <a:bodyPr rtlCol="0" anchor="ctr"/>
            <a:lstStyle/>
            <a:p>
              <a:pPr algn="ctr"/>
              <a:r>
                <a:rPr lang="en-US" sz="2000" dirty="0">
                  <a:solidFill>
                    <a:schemeClr val="bg1"/>
                  </a:solidFill>
                </a:rPr>
                <a:t>“This is too technical for us”</a:t>
              </a:r>
            </a:p>
          </p:txBody>
        </p:sp>
        <p:sp>
          <p:nvSpPr>
            <p:cNvPr id="8" name="Freeform 31">
              <a:extLst>
                <a:ext uri="{FF2B5EF4-FFF2-40B4-BE49-F238E27FC236}">
                  <a16:creationId xmlns:a16="http://schemas.microsoft.com/office/drawing/2014/main" id="{45587E31-E7E1-7A61-5A9A-9CDA1012C60F}"/>
                </a:ext>
              </a:extLst>
            </p:cNvPr>
            <p:cNvSpPr/>
            <p:nvPr/>
          </p:nvSpPr>
          <p:spPr>
            <a:xfrm>
              <a:off x="8070892" y="874005"/>
              <a:ext cx="1938024" cy="1936954"/>
            </a:xfrm>
            <a:custGeom>
              <a:avLst/>
              <a:gdLst>
                <a:gd name="connsiteX0" fmla="*/ 1938025 w 1938024"/>
                <a:gd name="connsiteY0" fmla="*/ 968477 h 1936954"/>
                <a:gd name="connsiteX1" fmla="*/ 969012 w 1938024"/>
                <a:gd name="connsiteY1" fmla="*/ 1936954 h 1936954"/>
                <a:gd name="connsiteX2" fmla="*/ 0 w 1938024"/>
                <a:gd name="connsiteY2" fmla="*/ 968477 h 1936954"/>
                <a:gd name="connsiteX3" fmla="*/ 969012 w 1938024"/>
                <a:gd name="connsiteY3" fmla="*/ 0 h 1936954"/>
                <a:gd name="connsiteX4" fmla="*/ 1938025 w 1938024"/>
                <a:gd name="connsiteY4" fmla="*/ 968477 h 193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024" h="1936954">
                  <a:moveTo>
                    <a:pt x="1938025" y="968477"/>
                  </a:moveTo>
                  <a:cubicBezTo>
                    <a:pt x="1938025" y="1503352"/>
                    <a:pt x="1504183" y="1936954"/>
                    <a:pt x="969012" y="1936954"/>
                  </a:cubicBezTo>
                  <a:cubicBezTo>
                    <a:pt x="433842" y="1936954"/>
                    <a:pt x="0" y="1503352"/>
                    <a:pt x="0" y="968477"/>
                  </a:cubicBezTo>
                  <a:cubicBezTo>
                    <a:pt x="0" y="433602"/>
                    <a:pt x="433842" y="0"/>
                    <a:pt x="969012" y="0"/>
                  </a:cubicBezTo>
                  <a:cubicBezTo>
                    <a:pt x="1504183" y="0"/>
                    <a:pt x="1938025" y="433602"/>
                    <a:pt x="1938025" y="968477"/>
                  </a:cubicBezTo>
                  <a:close/>
                </a:path>
              </a:pathLst>
            </a:custGeom>
            <a:solidFill>
              <a:srgbClr val="C77362"/>
            </a:solidFill>
            <a:ln w="11065" cap="flat">
              <a:noFill/>
              <a:prstDash val="solid"/>
              <a:miter/>
            </a:ln>
          </p:spPr>
          <p:txBody>
            <a:bodyPr rtlCol="0" anchor="ctr"/>
            <a:lstStyle/>
            <a:p>
              <a:pPr algn="ctr"/>
              <a:r>
                <a:rPr lang="en-IE" sz="2000" dirty="0">
                  <a:solidFill>
                    <a:schemeClr val="bg1"/>
                  </a:solidFill>
                </a:rPr>
                <a:t>“This sounds expensive”</a:t>
              </a:r>
              <a:endParaRPr lang="en-US" sz="2000" dirty="0">
                <a:solidFill>
                  <a:schemeClr val="bg1"/>
                </a:solidFill>
              </a:endParaRPr>
            </a:p>
          </p:txBody>
        </p:sp>
        <p:sp>
          <p:nvSpPr>
            <p:cNvPr id="9" name="Freeform 32">
              <a:extLst>
                <a:ext uri="{FF2B5EF4-FFF2-40B4-BE49-F238E27FC236}">
                  <a16:creationId xmlns:a16="http://schemas.microsoft.com/office/drawing/2014/main" id="{B3F3EA3C-AE2A-2560-9B2F-23A8430DABEE}"/>
                </a:ext>
              </a:extLst>
            </p:cNvPr>
            <p:cNvSpPr/>
            <p:nvPr/>
          </p:nvSpPr>
          <p:spPr>
            <a:xfrm>
              <a:off x="10117089" y="1635080"/>
              <a:ext cx="687329" cy="586736"/>
            </a:xfrm>
            <a:custGeom>
              <a:avLst/>
              <a:gdLst>
                <a:gd name="connsiteX0" fmla="*/ 494360 w 687329"/>
                <a:gd name="connsiteY0" fmla="*/ 361659 h 586736"/>
                <a:gd name="connsiteX1" fmla="*/ 0 w 687329"/>
                <a:gd name="connsiteY1" fmla="*/ 13530 h 586736"/>
                <a:gd name="connsiteX2" fmla="*/ 619030 w 687329"/>
                <a:gd name="connsiteY2" fmla="*/ 317285 h 586736"/>
                <a:gd name="connsiteX3" fmla="*/ 685240 w 687329"/>
                <a:gd name="connsiteY3" fmla="*/ 266161 h 586736"/>
                <a:gd name="connsiteX4" fmla="*/ 629105 w 687329"/>
                <a:gd name="connsiteY4" fmla="*/ 586737 h 586736"/>
                <a:gd name="connsiteX5" fmla="*/ 391281 w 687329"/>
                <a:gd name="connsiteY5" fmla="*/ 387000 h 586736"/>
                <a:gd name="connsiteX6" fmla="*/ 494360 w 687329"/>
                <a:gd name="connsiteY6" fmla="*/ 361659 h 586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329" h="586736">
                  <a:moveTo>
                    <a:pt x="494360" y="361659"/>
                  </a:moveTo>
                  <a:cubicBezTo>
                    <a:pt x="447415" y="166569"/>
                    <a:pt x="282665" y="50600"/>
                    <a:pt x="0" y="13530"/>
                  </a:cubicBezTo>
                  <a:cubicBezTo>
                    <a:pt x="252218" y="-43349"/>
                    <a:pt x="509861" y="83133"/>
                    <a:pt x="619030" y="317285"/>
                  </a:cubicBezTo>
                  <a:cubicBezTo>
                    <a:pt x="634530" y="313302"/>
                    <a:pt x="656564" y="296260"/>
                    <a:pt x="685240" y="266161"/>
                  </a:cubicBezTo>
                  <a:cubicBezTo>
                    <a:pt x="693986" y="349044"/>
                    <a:pt x="675275" y="455829"/>
                    <a:pt x="629105" y="586737"/>
                  </a:cubicBezTo>
                  <a:cubicBezTo>
                    <a:pt x="538315" y="501752"/>
                    <a:pt x="459041" y="435136"/>
                    <a:pt x="391281" y="387000"/>
                  </a:cubicBezTo>
                  <a:cubicBezTo>
                    <a:pt x="435126" y="372061"/>
                    <a:pt x="469559" y="363540"/>
                    <a:pt x="494360" y="361659"/>
                  </a:cubicBezTo>
                </a:path>
              </a:pathLst>
            </a:custGeom>
            <a:solidFill>
              <a:srgbClr val="C77362"/>
            </a:solidFill>
            <a:ln w="11065" cap="flat">
              <a:noFill/>
              <a:prstDash val="solid"/>
              <a:miter/>
            </a:ln>
          </p:spPr>
          <p:txBody>
            <a:bodyPr rtlCol="0" anchor="ctr"/>
            <a:lstStyle/>
            <a:p>
              <a:endParaRPr lang="en-US"/>
            </a:p>
          </p:txBody>
        </p:sp>
        <p:sp>
          <p:nvSpPr>
            <p:cNvPr id="10" name="Freeform 33">
              <a:extLst>
                <a:ext uri="{FF2B5EF4-FFF2-40B4-BE49-F238E27FC236}">
                  <a16:creationId xmlns:a16="http://schemas.microsoft.com/office/drawing/2014/main" id="{BEF70BF1-9D5F-463C-3DA6-01DD3A429862}"/>
                </a:ext>
              </a:extLst>
            </p:cNvPr>
            <p:cNvSpPr/>
            <p:nvPr/>
          </p:nvSpPr>
          <p:spPr>
            <a:xfrm>
              <a:off x="7272844" y="4569975"/>
              <a:ext cx="687329" cy="586736"/>
            </a:xfrm>
            <a:custGeom>
              <a:avLst/>
              <a:gdLst>
                <a:gd name="connsiteX0" fmla="*/ 192969 w 687329"/>
                <a:gd name="connsiteY0" fmla="*/ 225078 h 586736"/>
                <a:gd name="connsiteX1" fmla="*/ 687329 w 687329"/>
                <a:gd name="connsiteY1" fmla="*/ 573207 h 586736"/>
                <a:gd name="connsiteX2" fmla="*/ 68300 w 687329"/>
                <a:gd name="connsiteY2" fmla="*/ 269452 h 586736"/>
                <a:gd name="connsiteX3" fmla="*/ 2090 w 687329"/>
                <a:gd name="connsiteY3" fmla="*/ 320576 h 586736"/>
                <a:gd name="connsiteX4" fmla="*/ 58224 w 687329"/>
                <a:gd name="connsiteY4" fmla="*/ 0 h 586736"/>
                <a:gd name="connsiteX5" fmla="*/ 296048 w 687329"/>
                <a:gd name="connsiteY5" fmla="*/ 199737 h 586736"/>
                <a:gd name="connsiteX6" fmla="*/ 192969 w 687329"/>
                <a:gd name="connsiteY6" fmla="*/ 225078 h 586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329" h="586736">
                  <a:moveTo>
                    <a:pt x="192969" y="225078"/>
                  </a:moveTo>
                  <a:cubicBezTo>
                    <a:pt x="239914" y="420168"/>
                    <a:pt x="404664" y="536137"/>
                    <a:pt x="687329" y="573207"/>
                  </a:cubicBezTo>
                  <a:cubicBezTo>
                    <a:pt x="435111" y="630086"/>
                    <a:pt x="177468" y="503604"/>
                    <a:pt x="68300" y="269452"/>
                  </a:cubicBezTo>
                  <a:cubicBezTo>
                    <a:pt x="52799" y="273435"/>
                    <a:pt x="30766" y="290477"/>
                    <a:pt x="2090" y="320576"/>
                  </a:cubicBezTo>
                  <a:cubicBezTo>
                    <a:pt x="-6657" y="237693"/>
                    <a:pt x="12054" y="130908"/>
                    <a:pt x="58224" y="0"/>
                  </a:cubicBezTo>
                  <a:cubicBezTo>
                    <a:pt x="149014" y="84985"/>
                    <a:pt x="228289" y="151601"/>
                    <a:pt x="296048" y="199737"/>
                  </a:cubicBezTo>
                  <a:cubicBezTo>
                    <a:pt x="252204" y="214676"/>
                    <a:pt x="217881" y="223086"/>
                    <a:pt x="192969" y="225078"/>
                  </a:cubicBezTo>
                </a:path>
              </a:pathLst>
            </a:custGeom>
            <a:solidFill>
              <a:srgbClr val="BF8146"/>
            </a:solidFill>
            <a:ln w="11065" cap="flat">
              <a:noFill/>
              <a:prstDash val="solid"/>
              <a:miter/>
            </a:ln>
          </p:spPr>
          <p:txBody>
            <a:bodyPr rtlCol="0" anchor="ctr"/>
            <a:lstStyle/>
            <a:p>
              <a:endParaRPr lang="en-US"/>
            </a:p>
          </p:txBody>
        </p:sp>
        <p:sp>
          <p:nvSpPr>
            <p:cNvPr id="11" name="Freeform 35">
              <a:extLst>
                <a:ext uri="{FF2B5EF4-FFF2-40B4-BE49-F238E27FC236}">
                  <a16:creationId xmlns:a16="http://schemas.microsoft.com/office/drawing/2014/main" id="{B59B2B0C-AB48-37F5-8955-C931CA92B659}"/>
                </a:ext>
              </a:extLst>
            </p:cNvPr>
            <p:cNvSpPr/>
            <p:nvPr/>
          </p:nvSpPr>
          <p:spPr>
            <a:xfrm>
              <a:off x="7273012" y="1634998"/>
              <a:ext cx="692033" cy="617138"/>
            </a:xfrm>
            <a:custGeom>
              <a:avLst/>
              <a:gdLst>
                <a:gd name="connsiteX0" fmla="*/ 443691 w 692033"/>
                <a:gd name="connsiteY0" fmla="*/ 206487 h 617138"/>
                <a:gd name="connsiteX1" fmla="*/ 40 w 692033"/>
                <a:gd name="connsiteY1" fmla="*/ 617138 h 617138"/>
                <a:gd name="connsiteX2" fmla="*/ 426308 w 692033"/>
                <a:gd name="connsiteY2" fmla="*/ 75358 h 617138"/>
                <a:gd name="connsiteX3" fmla="*/ 390103 w 692033"/>
                <a:gd name="connsiteY3" fmla="*/ 0 h 617138"/>
                <a:gd name="connsiteX4" fmla="*/ 692033 w 692033"/>
                <a:gd name="connsiteY4" fmla="*/ 121613 h 617138"/>
                <a:gd name="connsiteX5" fmla="*/ 447012 w 692033"/>
                <a:gd name="connsiteY5" fmla="*/ 312498 h 617138"/>
                <a:gd name="connsiteX6" fmla="*/ 443691 w 692033"/>
                <a:gd name="connsiteY6" fmla="*/ 206487 h 617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2033" h="617138">
                  <a:moveTo>
                    <a:pt x="443691" y="206487"/>
                  </a:moveTo>
                  <a:cubicBezTo>
                    <a:pt x="243068" y="211799"/>
                    <a:pt x="95148" y="348572"/>
                    <a:pt x="40" y="617138"/>
                  </a:cubicBezTo>
                  <a:cubicBezTo>
                    <a:pt x="-3060" y="358753"/>
                    <a:pt x="174422" y="133232"/>
                    <a:pt x="426308" y="75358"/>
                  </a:cubicBezTo>
                  <a:cubicBezTo>
                    <a:pt x="425644" y="59313"/>
                    <a:pt x="413575" y="34193"/>
                    <a:pt x="390103" y="0"/>
                  </a:cubicBezTo>
                  <a:cubicBezTo>
                    <a:pt x="473031" y="8742"/>
                    <a:pt x="573675" y="49353"/>
                    <a:pt x="692033" y="121613"/>
                  </a:cubicBezTo>
                  <a:cubicBezTo>
                    <a:pt x="589951" y="192655"/>
                    <a:pt x="508240" y="256283"/>
                    <a:pt x="447012" y="312498"/>
                  </a:cubicBezTo>
                  <a:cubicBezTo>
                    <a:pt x="441476" y="266575"/>
                    <a:pt x="440369" y="231164"/>
                    <a:pt x="443691" y="206487"/>
                  </a:cubicBezTo>
                </a:path>
              </a:pathLst>
            </a:custGeom>
            <a:solidFill>
              <a:srgbClr val="B5B285"/>
            </a:solidFill>
            <a:ln w="11065" cap="flat">
              <a:noFill/>
              <a:prstDash val="solid"/>
              <a:miter/>
            </a:ln>
          </p:spPr>
          <p:txBody>
            <a:bodyPr rtlCol="0" anchor="ctr"/>
            <a:lstStyle/>
            <a:p>
              <a:endParaRPr lang="en-US"/>
            </a:p>
          </p:txBody>
        </p:sp>
        <p:sp>
          <p:nvSpPr>
            <p:cNvPr id="12" name="Freeform 36">
              <a:extLst>
                <a:ext uri="{FF2B5EF4-FFF2-40B4-BE49-F238E27FC236}">
                  <a16:creationId xmlns:a16="http://schemas.microsoft.com/office/drawing/2014/main" id="{2A1F462A-6003-D94E-CC8D-E547C41F22C9}"/>
                </a:ext>
              </a:extLst>
            </p:cNvPr>
            <p:cNvSpPr/>
            <p:nvPr/>
          </p:nvSpPr>
          <p:spPr>
            <a:xfrm>
              <a:off x="10165473" y="4501367"/>
              <a:ext cx="638911" cy="655316"/>
            </a:xfrm>
            <a:custGeom>
              <a:avLst/>
              <a:gdLst>
                <a:gd name="connsiteX0" fmla="*/ 237935 w 638911"/>
                <a:gd name="connsiteY0" fmla="*/ 455800 h 655316"/>
                <a:gd name="connsiteX1" fmla="*/ 634973 w 638911"/>
                <a:gd name="connsiteY1" fmla="*/ 0 h 655316"/>
                <a:gd name="connsiteX2" fmla="*/ 269269 w 638911"/>
                <a:gd name="connsiteY2" fmla="*/ 584273 h 655316"/>
                <a:gd name="connsiteX3" fmla="*/ 313335 w 638911"/>
                <a:gd name="connsiteY3" fmla="*/ 655316 h 655316"/>
                <a:gd name="connsiteX4" fmla="*/ 0 w 638911"/>
                <a:gd name="connsiteY4" fmla="*/ 566679 h 655316"/>
                <a:gd name="connsiteX5" fmla="*/ 223209 w 638911"/>
                <a:gd name="connsiteY5" fmla="*/ 350675 h 655316"/>
                <a:gd name="connsiteX6" fmla="*/ 237935 w 638911"/>
                <a:gd name="connsiteY6" fmla="*/ 455800 h 655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911" h="655316">
                  <a:moveTo>
                    <a:pt x="237935" y="455800"/>
                  </a:moveTo>
                  <a:cubicBezTo>
                    <a:pt x="436897" y="429021"/>
                    <a:pt x="569206" y="277198"/>
                    <a:pt x="634973" y="0"/>
                  </a:cubicBezTo>
                  <a:cubicBezTo>
                    <a:pt x="665753" y="256505"/>
                    <a:pt x="513515" y="499841"/>
                    <a:pt x="269269" y="584273"/>
                  </a:cubicBezTo>
                  <a:cubicBezTo>
                    <a:pt x="271704" y="600097"/>
                    <a:pt x="286319" y="623778"/>
                    <a:pt x="313335" y="655316"/>
                  </a:cubicBezTo>
                  <a:cubicBezTo>
                    <a:pt x="229963" y="655537"/>
                    <a:pt x="125556" y="625991"/>
                    <a:pt x="0" y="566679"/>
                  </a:cubicBezTo>
                  <a:cubicBezTo>
                    <a:pt x="93890" y="485124"/>
                    <a:pt x="168293" y="413086"/>
                    <a:pt x="223209" y="350675"/>
                  </a:cubicBezTo>
                  <a:cubicBezTo>
                    <a:pt x="233617" y="395823"/>
                    <a:pt x="238489" y="430902"/>
                    <a:pt x="237935" y="455800"/>
                  </a:cubicBezTo>
                </a:path>
              </a:pathLst>
            </a:custGeom>
            <a:solidFill>
              <a:srgbClr val="53705E"/>
            </a:solidFill>
            <a:ln w="11065" cap="flat">
              <a:noFill/>
              <a:prstDash val="solid"/>
              <a:miter/>
            </a:ln>
          </p:spPr>
          <p:txBody>
            <a:bodyPr rtlCol="0" anchor="ctr"/>
            <a:lstStyle/>
            <a:p>
              <a:endParaRPr lang="en-US"/>
            </a:p>
          </p:txBody>
        </p:sp>
      </p:grpSp>
      <p:sp>
        <p:nvSpPr>
          <p:cNvPr id="16" name="Text Placeholder 5">
            <a:extLst>
              <a:ext uri="{FF2B5EF4-FFF2-40B4-BE49-F238E27FC236}">
                <a16:creationId xmlns:a16="http://schemas.microsoft.com/office/drawing/2014/main" id="{F1BA684B-D951-A6F0-C9EF-0157B47B229D}"/>
              </a:ext>
            </a:extLst>
          </p:cNvPr>
          <p:cNvSpPr txBox="1">
            <a:spLocks/>
          </p:cNvSpPr>
          <p:nvPr/>
        </p:nvSpPr>
        <p:spPr>
          <a:xfrm>
            <a:off x="2688647" y="4151345"/>
            <a:ext cx="1805770" cy="1805771"/>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36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IE" sz="3200" b="1" dirty="0"/>
              <a:t>01</a:t>
            </a:r>
          </a:p>
          <a:p>
            <a:pPr algn="ctr">
              <a:lnSpc>
                <a:spcPts val="2380"/>
              </a:lnSpc>
              <a:spcBef>
                <a:spcPts val="0"/>
              </a:spcBef>
            </a:pPr>
            <a:r>
              <a:rPr lang="en-IE" sz="2200" dirty="0"/>
              <a:t>Text</a:t>
            </a:r>
          </a:p>
        </p:txBody>
      </p:sp>
      <p:sp>
        <p:nvSpPr>
          <p:cNvPr id="21" name="Freeform 2">
            <a:extLst>
              <a:ext uri="{FF2B5EF4-FFF2-40B4-BE49-F238E27FC236}">
                <a16:creationId xmlns:a16="http://schemas.microsoft.com/office/drawing/2014/main" id="{338DE9E6-0853-176B-4331-5A20908B9A99}"/>
              </a:ext>
            </a:extLst>
          </p:cNvPr>
          <p:cNvSpPr/>
          <p:nvPr/>
        </p:nvSpPr>
        <p:spPr>
          <a:xfrm rot="10800000">
            <a:off x="124320" y="1508476"/>
            <a:ext cx="661340" cy="505213"/>
          </a:xfrm>
          <a:custGeom>
            <a:avLst/>
            <a:gdLst>
              <a:gd name="connsiteX0" fmla="*/ 1566605 w 7606226"/>
              <a:gd name="connsiteY0" fmla="*/ 892116 h 4748702"/>
              <a:gd name="connsiteX1" fmla="*/ 5989334 w 7606226"/>
              <a:gd name="connsiteY1" fmla="*/ 892116 h 4748702"/>
              <a:gd name="connsiteX2" fmla="*/ 7606227 w 7606226"/>
              <a:gd name="connsiteY2" fmla="*/ 2509008 h 4748702"/>
              <a:gd name="connsiteX3" fmla="*/ 7606227 w 7606226"/>
              <a:gd name="connsiteY3" fmla="*/ 4748703 h 4748702"/>
              <a:gd name="connsiteX4" fmla="*/ 5989334 w 7606226"/>
              <a:gd name="connsiteY4" fmla="*/ 3131733 h 4748702"/>
              <a:gd name="connsiteX5" fmla="*/ 1566605 w 7606226"/>
              <a:gd name="connsiteY5" fmla="*/ 3131733 h 4748702"/>
              <a:gd name="connsiteX6" fmla="*/ 1566605 w 7606226"/>
              <a:gd name="connsiteY6" fmla="*/ 4023693 h 4748702"/>
              <a:gd name="connsiteX7" fmla="*/ 0 w 7606226"/>
              <a:gd name="connsiteY7" fmla="*/ 2012041 h 4748702"/>
              <a:gd name="connsiteX8" fmla="*/ 1566605 w 7606226"/>
              <a:gd name="connsiteY8" fmla="*/ 0 h 4748702"/>
              <a:gd name="connsiteX9" fmla="*/ 1566605 w 7606226"/>
              <a:gd name="connsiteY9" fmla="*/ 892116 h 474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06226" h="4748702">
                <a:moveTo>
                  <a:pt x="1566605" y="892116"/>
                </a:moveTo>
                <a:lnTo>
                  <a:pt x="5989334" y="892116"/>
                </a:lnTo>
                <a:cubicBezTo>
                  <a:pt x="6882227" y="892116"/>
                  <a:pt x="7606227" y="1616037"/>
                  <a:pt x="7606227" y="2509008"/>
                </a:cubicBezTo>
                <a:lnTo>
                  <a:pt x="7606227" y="4748703"/>
                </a:lnTo>
                <a:cubicBezTo>
                  <a:pt x="7606227" y="3855888"/>
                  <a:pt x="6882227" y="3131733"/>
                  <a:pt x="5989334" y="3131733"/>
                </a:cubicBezTo>
                <a:lnTo>
                  <a:pt x="1566605" y="3131733"/>
                </a:lnTo>
                <a:lnTo>
                  <a:pt x="1566605" y="4023693"/>
                </a:lnTo>
                <a:cubicBezTo>
                  <a:pt x="1566605" y="4023693"/>
                  <a:pt x="0" y="2012041"/>
                  <a:pt x="0" y="2012041"/>
                </a:cubicBezTo>
                <a:lnTo>
                  <a:pt x="1566605" y="0"/>
                </a:lnTo>
                <a:lnTo>
                  <a:pt x="1566605" y="892116"/>
                </a:lnTo>
                <a:close/>
              </a:path>
            </a:pathLst>
          </a:custGeom>
          <a:gradFill>
            <a:gsLst>
              <a:gs pos="0">
                <a:srgbClr val="BF8146"/>
              </a:gs>
              <a:gs pos="74000">
                <a:srgbClr val="75504C"/>
              </a:gs>
              <a:gs pos="30000">
                <a:srgbClr val="C77362"/>
              </a:gs>
              <a:gs pos="100000">
                <a:srgbClr val="75504C"/>
              </a:gs>
            </a:gsLst>
            <a:lin ang="5400000" scaled="1"/>
          </a:gradFill>
          <a:ln w="93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spTree>
    <p:extLst>
      <p:ext uri="{BB962C8B-B14F-4D97-AF65-F5344CB8AC3E}">
        <p14:creationId xmlns:p14="http://schemas.microsoft.com/office/powerpoint/2010/main" val="2456893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9A9F2-A618-787A-200F-EF95301584BC}"/>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27549E1-E490-CA5B-E1CA-B04EB17B16F2}"/>
              </a:ext>
            </a:extLst>
          </p:cNvPr>
          <p:cNvSpPr>
            <a:spLocks noGrp="1"/>
          </p:cNvSpPr>
          <p:nvPr>
            <p:ph type="body" sz="quarter" idx="61"/>
          </p:nvPr>
        </p:nvSpPr>
        <p:spPr>
          <a:xfrm>
            <a:off x="0" y="508717"/>
            <a:ext cx="6337946" cy="673767"/>
          </a:xfrm>
          <a:prstGeom prst="rect">
            <a:avLst/>
          </a:prstGeom>
          <a:solidFill>
            <a:srgbClr val="C77362"/>
          </a:solidFill>
        </p:spPr>
        <p:txBody>
          <a:bodyPr/>
          <a:lstStyle/>
          <a:p>
            <a:pPr>
              <a:lnSpc>
                <a:spcPct val="100000"/>
              </a:lnSpc>
            </a:pPr>
            <a:r>
              <a:rPr lang="en-US" sz="2000" b="0"/>
              <a:t>Key Opportunities</a:t>
            </a:r>
            <a:endParaRPr lang="en-US" sz="2000" b="0" dirty="0"/>
          </a:p>
        </p:txBody>
      </p:sp>
      <p:sp>
        <p:nvSpPr>
          <p:cNvPr id="5" name="Text Placeholder 4">
            <a:extLst>
              <a:ext uri="{FF2B5EF4-FFF2-40B4-BE49-F238E27FC236}">
                <a16:creationId xmlns:a16="http://schemas.microsoft.com/office/drawing/2014/main" id="{E853D69F-E65D-C8E8-363D-CF333E85709F}"/>
              </a:ext>
            </a:extLst>
          </p:cNvPr>
          <p:cNvSpPr>
            <a:spLocks noGrp="1"/>
          </p:cNvSpPr>
          <p:nvPr>
            <p:ph type="body" sz="quarter" idx="64"/>
          </p:nvPr>
        </p:nvSpPr>
        <p:spPr>
          <a:xfrm>
            <a:off x="741470" y="1182484"/>
            <a:ext cx="6076734" cy="7187048"/>
          </a:xfrm>
          <a:prstGeom prst="rect">
            <a:avLst/>
          </a:prstGeom>
        </p:spPr>
        <p:txBody>
          <a:bodyPr numCol="1"/>
          <a:lstStyle/>
          <a:p>
            <a:endParaRPr lang="en-IE" sz="1400" dirty="0">
              <a:solidFill>
                <a:schemeClr val="tx1">
                  <a:lumMod val="75000"/>
                  <a:lumOff val="25000"/>
                </a:schemeClr>
              </a:solidFill>
            </a:endParaRPr>
          </a:p>
          <a:p>
            <a:r>
              <a:rPr lang="en-US" sz="1800" b="1" dirty="0">
                <a:solidFill>
                  <a:srgbClr val="53705E"/>
                </a:solidFill>
              </a:rPr>
              <a:t>Opportunities</a:t>
            </a:r>
          </a:p>
          <a:p>
            <a:endParaRPr lang="en-US" sz="1400" dirty="0">
              <a:solidFill>
                <a:schemeClr val="tx1">
                  <a:lumMod val="75000"/>
                  <a:lumOff val="25000"/>
                </a:schemeClr>
              </a:solidFill>
            </a:endParaRPr>
          </a:p>
          <a:p>
            <a:r>
              <a:rPr lang="en-US" sz="1400" dirty="0">
                <a:solidFill>
                  <a:schemeClr val="tx1">
                    <a:lumMod val="75000"/>
                    <a:lumOff val="25000"/>
                  </a:schemeClr>
                </a:solidFill>
              </a:rPr>
              <a:t>On the flip side, immersive tech offers </a:t>
            </a:r>
            <a:r>
              <a:rPr lang="en-US" sz="1400" b="1" dirty="0">
                <a:solidFill>
                  <a:schemeClr val="tx1">
                    <a:lumMod val="75000"/>
                    <a:lumOff val="25000"/>
                  </a:schemeClr>
                </a:solidFill>
              </a:rPr>
              <a:t>huge opportunities </a:t>
            </a:r>
            <a:r>
              <a:rPr lang="en-US" sz="1400" dirty="0">
                <a:solidFill>
                  <a:schemeClr val="tx1">
                    <a:lumMod val="75000"/>
                    <a:lumOff val="25000"/>
                  </a:schemeClr>
                </a:solidFill>
              </a:rPr>
              <a:t>to elevate the visitor experience. </a:t>
            </a:r>
          </a:p>
          <a:p>
            <a:endParaRPr lang="en-US" sz="1400" dirty="0">
              <a:solidFill>
                <a:schemeClr val="tx1">
                  <a:lumMod val="75000"/>
                  <a:lumOff val="25000"/>
                </a:schemeClr>
              </a:solidFill>
            </a:endParaRPr>
          </a:p>
          <a:p>
            <a:pPr marL="285750" indent="-285750">
              <a:buFont typeface="Wingdings" panose="05000000000000000000" pitchFamily="2" charset="2"/>
              <a:buChar char="v"/>
            </a:pPr>
            <a:r>
              <a:rPr lang="en-US" sz="1400" dirty="0">
                <a:solidFill>
                  <a:schemeClr val="tx1">
                    <a:lumMod val="75000"/>
                    <a:lumOff val="25000"/>
                  </a:schemeClr>
                </a:solidFill>
              </a:rPr>
              <a:t>It </a:t>
            </a:r>
            <a:r>
              <a:rPr lang="en-US" sz="1400" b="1" dirty="0">
                <a:solidFill>
                  <a:schemeClr val="tx1">
                    <a:lumMod val="75000"/>
                    <a:lumOff val="25000"/>
                  </a:schemeClr>
                </a:solidFill>
              </a:rPr>
              <a:t>enables storytelling in new dimensions </a:t>
            </a:r>
            <a:r>
              <a:rPr lang="en-US" sz="1400" dirty="0">
                <a:solidFill>
                  <a:schemeClr val="tx1">
                    <a:lumMod val="75000"/>
                    <a:lumOff val="25000"/>
                  </a:schemeClr>
                </a:solidFill>
              </a:rPr>
              <a:t>– for instance, showing a scene from decades ago right before a visitor’s eyes on their phone, or letting them virtually “meet” characters. This can create emotional engagement and wow moments that traditional exhibits can’t. </a:t>
            </a:r>
          </a:p>
          <a:p>
            <a:pPr marL="285750" indent="-285750">
              <a:buFont typeface="Wingdings" panose="05000000000000000000" pitchFamily="2" charset="2"/>
              <a:buChar char="v"/>
            </a:pPr>
            <a:endParaRPr lang="en-US" sz="1400" b="1" dirty="0">
              <a:solidFill>
                <a:schemeClr val="tx1">
                  <a:lumMod val="75000"/>
                  <a:lumOff val="25000"/>
                </a:schemeClr>
              </a:solidFill>
            </a:endParaRPr>
          </a:p>
          <a:p>
            <a:pPr marL="285750" indent="-285750">
              <a:buFont typeface="Wingdings" panose="05000000000000000000" pitchFamily="2" charset="2"/>
              <a:buChar char="v"/>
            </a:pPr>
            <a:r>
              <a:rPr lang="en-US" sz="1400" b="1" dirty="0">
                <a:solidFill>
                  <a:schemeClr val="tx1">
                    <a:lumMod val="75000"/>
                    <a:lumOff val="25000"/>
                  </a:schemeClr>
                </a:solidFill>
              </a:rPr>
              <a:t>Tech can also increase accessibility: </a:t>
            </a:r>
            <a:r>
              <a:rPr lang="en-US" sz="1400" dirty="0">
                <a:solidFill>
                  <a:schemeClr val="tx1">
                    <a:lumMod val="75000"/>
                    <a:lumOff val="25000"/>
                  </a:schemeClr>
                </a:solidFill>
              </a:rPr>
              <a:t>people who can’t climb a castle tower could still see the view via VR, or international visitors could get info in their own language via AR overlaysrockpaperreality.com. </a:t>
            </a:r>
          </a:p>
          <a:p>
            <a:pPr marL="285750" indent="-285750">
              <a:buFont typeface="Wingdings" panose="05000000000000000000" pitchFamily="2" charset="2"/>
              <a:buChar char="v"/>
            </a:pPr>
            <a:endParaRPr lang="en-US" sz="1400" dirty="0">
              <a:solidFill>
                <a:schemeClr val="tx1">
                  <a:lumMod val="75000"/>
                  <a:lumOff val="25000"/>
                </a:schemeClr>
              </a:solidFill>
            </a:endParaRPr>
          </a:p>
          <a:p>
            <a:pPr marL="285750" indent="-285750">
              <a:buFont typeface="Wingdings" panose="05000000000000000000" pitchFamily="2" charset="2"/>
              <a:buChar char="v"/>
            </a:pPr>
            <a:r>
              <a:rPr lang="en-US" sz="1400" dirty="0">
                <a:solidFill>
                  <a:schemeClr val="tx1">
                    <a:lumMod val="75000"/>
                    <a:lumOff val="25000"/>
                  </a:schemeClr>
                </a:solidFill>
              </a:rPr>
              <a:t>Moreover, many immersive solutions can </a:t>
            </a:r>
            <a:r>
              <a:rPr lang="en-US" sz="1400" b="1" dirty="0">
                <a:solidFill>
                  <a:schemeClr val="tx1">
                    <a:lumMod val="75000"/>
                    <a:lumOff val="25000"/>
                  </a:schemeClr>
                </a:solidFill>
              </a:rPr>
              <a:t>generate additional revenue </a:t>
            </a:r>
            <a:r>
              <a:rPr lang="en-US" sz="1400" dirty="0">
                <a:solidFill>
                  <a:schemeClr val="tx1">
                    <a:lumMod val="75000"/>
                    <a:lumOff val="25000"/>
                  </a:schemeClr>
                </a:solidFill>
              </a:rPr>
              <a:t>– like offering paid VR experiences, or simply attracting more visitors because of the novelty. There are also more affordable and user-friendly tools now than ever (we’ll explore some in the “High-Tech” clinic) that put AR/VR within reach of small businesses.</a:t>
            </a:r>
          </a:p>
          <a:p>
            <a:endParaRPr lang="en-US" sz="1400" dirty="0">
              <a:solidFill>
                <a:schemeClr val="tx1">
                  <a:lumMod val="75000"/>
                  <a:lumOff val="25000"/>
                </a:schemeClr>
              </a:solidFill>
            </a:endParaRPr>
          </a:p>
          <a:p>
            <a:r>
              <a:rPr lang="en-US" sz="1400" b="1" dirty="0">
                <a:solidFill>
                  <a:srgbClr val="53705E"/>
                </a:solidFill>
              </a:rPr>
              <a:t>In short, the question is no longer if immersive tech will be part of tourism, but how you can smartly adopt it to benefit your business.</a:t>
            </a:r>
          </a:p>
          <a:p>
            <a:endParaRPr lang="en-US" sz="1400" dirty="0">
              <a:solidFill>
                <a:schemeClr val="tx1">
                  <a:lumMod val="75000"/>
                  <a:lumOff val="25000"/>
                </a:schemeClr>
              </a:solidFill>
            </a:endParaRPr>
          </a:p>
          <a:p>
            <a:pPr>
              <a:spcAft>
                <a:spcPts val="1200"/>
              </a:spcAft>
            </a:pPr>
            <a:endParaRPr lang="en-US" sz="1400" dirty="0">
              <a:solidFill>
                <a:schemeClr val="tx1">
                  <a:lumMod val="75000"/>
                  <a:lumOff val="25000"/>
                </a:schemeClr>
              </a:solidFill>
            </a:endParaRPr>
          </a:p>
        </p:txBody>
      </p:sp>
      <p:sp>
        <p:nvSpPr>
          <p:cNvPr id="6" name="Slide Number Placeholder 5">
            <a:extLst>
              <a:ext uri="{FF2B5EF4-FFF2-40B4-BE49-F238E27FC236}">
                <a16:creationId xmlns:a16="http://schemas.microsoft.com/office/drawing/2014/main" id="{68E2632E-3D26-9840-AAAD-A049428910C1}"/>
              </a:ext>
            </a:extLst>
          </p:cNvPr>
          <p:cNvSpPr>
            <a:spLocks noGrp="1"/>
          </p:cNvSpPr>
          <p:nvPr>
            <p:ph type="sldNum" sz="quarter" idx="4"/>
          </p:nvPr>
        </p:nvSpPr>
        <p:spPr>
          <a:xfrm>
            <a:off x="7029356" y="10205254"/>
            <a:ext cx="361037" cy="569240"/>
          </a:xfrm>
        </p:spPr>
        <p:txBody>
          <a:bodyPr/>
          <a:lstStyle/>
          <a:p>
            <a:fld id="{48F63A3B-78C7-47BE-AE5E-E10140E04643}" type="slidenum">
              <a:rPr lang="en-US" smtClean="0"/>
              <a:pPr/>
              <a:t>22</a:t>
            </a:fld>
            <a:endParaRPr lang="en-US" dirty="0"/>
          </a:p>
        </p:txBody>
      </p:sp>
      <p:sp>
        <p:nvSpPr>
          <p:cNvPr id="2" name="Freeform 2">
            <a:extLst>
              <a:ext uri="{FF2B5EF4-FFF2-40B4-BE49-F238E27FC236}">
                <a16:creationId xmlns:a16="http://schemas.microsoft.com/office/drawing/2014/main" id="{DDAB750E-CEA6-8583-37AE-76811080F114}"/>
              </a:ext>
            </a:extLst>
          </p:cNvPr>
          <p:cNvSpPr/>
          <p:nvPr/>
        </p:nvSpPr>
        <p:spPr>
          <a:xfrm rot="10800000">
            <a:off x="80130" y="1326974"/>
            <a:ext cx="661340" cy="505213"/>
          </a:xfrm>
          <a:custGeom>
            <a:avLst/>
            <a:gdLst>
              <a:gd name="connsiteX0" fmla="*/ 1566605 w 7606226"/>
              <a:gd name="connsiteY0" fmla="*/ 892116 h 4748702"/>
              <a:gd name="connsiteX1" fmla="*/ 5989334 w 7606226"/>
              <a:gd name="connsiteY1" fmla="*/ 892116 h 4748702"/>
              <a:gd name="connsiteX2" fmla="*/ 7606227 w 7606226"/>
              <a:gd name="connsiteY2" fmla="*/ 2509008 h 4748702"/>
              <a:gd name="connsiteX3" fmla="*/ 7606227 w 7606226"/>
              <a:gd name="connsiteY3" fmla="*/ 4748703 h 4748702"/>
              <a:gd name="connsiteX4" fmla="*/ 5989334 w 7606226"/>
              <a:gd name="connsiteY4" fmla="*/ 3131733 h 4748702"/>
              <a:gd name="connsiteX5" fmla="*/ 1566605 w 7606226"/>
              <a:gd name="connsiteY5" fmla="*/ 3131733 h 4748702"/>
              <a:gd name="connsiteX6" fmla="*/ 1566605 w 7606226"/>
              <a:gd name="connsiteY6" fmla="*/ 4023693 h 4748702"/>
              <a:gd name="connsiteX7" fmla="*/ 0 w 7606226"/>
              <a:gd name="connsiteY7" fmla="*/ 2012041 h 4748702"/>
              <a:gd name="connsiteX8" fmla="*/ 1566605 w 7606226"/>
              <a:gd name="connsiteY8" fmla="*/ 0 h 4748702"/>
              <a:gd name="connsiteX9" fmla="*/ 1566605 w 7606226"/>
              <a:gd name="connsiteY9" fmla="*/ 892116 h 474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06226" h="4748702">
                <a:moveTo>
                  <a:pt x="1566605" y="892116"/>
                </a:moveTo>
                <a:lnTo>
                  <a:pt x="5989334" y="892116"/>
                </a:lnTo>
                <a:cubicBezTo>
                  <a:pt x="6882227" y="892116"/>
                  <a:pt x="7606227" y="1616037"/>
                  <a:pt x="7606227" y="2509008"/>
                </a:cubicBezTo>
                <a:lnTo>
                  <a:pt x="7606227" y="4748703"/>
                </a:lnTo>
                <a:cubicBezTo>
                  <a:pt x="7606227" y="3855888"/>
                  <a:pt x="6882227" y="3131733"/>
                  <a:pt x="5989334" y="3131733"/>
                </a:cubicBezTo>
                <a:lnTo>
                  <a:pt x="1566605" y="3131733"/>
                </a:lnTo>
                <a:lnTo>
                  <a:pt x="1566605" y="4023693"/>
                </a:lnTo>
                <a:cubicBezTo>
                  <a:pt x="1566605" y="4023693"/>
                  <a:pt x="0" y="2012041"/>
                  <a:pt x="0" y="2012041"/>
                </a:cubicBezTo>
                <a:lnTo>
                  <a:pt x="1566605" y="0"/>
                </a:lnTo>
                <a:lnTo>
                  <a:pt x="1566605" y="892116"/>
                </a:lnTo>
                <a:close/>
              </a:path>
            </a:pathLst>
          </a:custGeom>
          <a:gradFill>
            <a:gsLst>
              <a:gs pos="0">
                <a:srgbClr val="BF8146"/>
              </a:gs>
              <a:gs pos="74000">
                <a:srgbClr val="75504C"/>
              </a:gs>
              <a:gs pos="30000">
                <a:srgbClr val="C77362"/>
              </a:gs>
              <a:gs pos="100000">
                <a:srgbClr val="75504C"/>
              </a:gs>
            </a:gsLst>
            <a:lin ang="5400000" scaled="1"/>
          </a:gradFill>
          <a:ln w="93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23" name="Speech Bubble: Rectangle with Corners Rounded 22">
            <a:extLst>
              <a:ext uri="{FF2B5EF4-FFF2-40B4-BE49-F238E27FC236}">
                <a16:creationId xmlns:a16="http://schemas.microsoft.com/office/drawing/2014/main" id="{7BA1C4AB-DBEA-5498-7689-E0E38010E21A}"/>
              </a:ext>
            </a:extLst>
          </p:cNvPr>
          <p:cNvSpPr/>
          <p:nvPr/>
        </p:nvSpPr>
        <p:spPr>
          <a:xfrm>
            <a:off x="741469" y="6713621"/>
            <a:ext cx="6076733" cy="2466474"/>
          </a:xfrm>
          <a:prstGeom prst="wedgeRoundRectCallout">
            <a:avLst>
              <a:gd name="adj1" fmla="val -21229"/>
              <a:gd name="adj2" fmla="val 72829"/>
              <a:gd name="adj3" fmla="val 16667"/>
            </a:avLst>
          </a:prstGeom>
          <a:solidFill>
            <a:srgbClr val="75504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sz="2000" i="1" dirty="0"/>
              <a:t>What does “immersive experience” mean to you in the context of your business?</a:t>
            </a:r>
            <a:r>
              <a:rPr lang="en-IE" sz="2000" dirty="0"/>
              <a:t> </a:t>
            </a:r>
          </a:p>
          <a:p>
            <a:pPr algn="ctr"/>
            <a:endParaRPr lang="en-IE" sz="2000" dirty="0"/>
          </a:p>
          <a:p>
            <a:pPr algn="ctr"/>
            <a:r>
              <a:rPr lang="en-IE" dirty="0"/>
              <a:t>(Think of any film or literary tour or museum visit that left a strong impression on you – what made it immersive or engaging?)</a:t>
            </a:r>
          </a:p>
          <a:p>
            <a:pPr algn="ctr"/>
            <a:endParaRPr lang="en-IE" dirty="0"/>
          </a:p>
        </p:txBody>
      </p:sp>
    </p:spTree>
    <p:extLst>
      <p:ext uri="{BB962C8B-B14F-4D97-AF65-F5344CB8AC3E}">
        <p14:creationId xmlns:p14="http://schemas.microsoft.com/office/powerpoint/2010/main" val="1719350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580AA3-2E9D-D6CF-0283-92D0C3E276D5}"/>
              </a:ext>
            </a:extLst>
          </p:cNvPr>
          <p:cNvSpPr>
            <a:spLocks noGrp="1"/>
          </p:cNvSpPr>
          <p:nvPr>
            <p:ph type="body" sz="quarter" idx="13"/>
          </p:nvPr>
        </p:nvSpPr>
        <p:spPr>
          <a:xfrm>
            <a:off x="1305940" y="8537098"/>
            <a:ext cx="4947793" cy="1681998"/>
          </a:xfrm>
        </p:spPr>
        <p:txBody>
          <a:bodyPr/>
          <a:lstStyle/>
          <a:p>
            <a:r>
              <a:rPr lang="en-US" dirty="0"/>
              <a:t>Create your own visual style… </a:t>
            </a:r>
          </a:p>
          <a:p>
            <a:r>
              <a:rPr lang="en-US" dirty="0"/>
              <a:t>let it be unique for yourself </a:t>
            </a:r>
          </a:p>
          <a:p>
            <a:r>
              <a:rPr lang="en-US" dirty="0"/>
              <a:t>and yet identifiable to others</a:t>
            </a:r>
          </a:p>
          <a:p>
            <a:endParaRPr lang="en-US" dirty="0"/>
          </a:p>
        </p:txBody>
      </p:sp>
      <p:sp>
        <p:nvSpPr>
          <p:cNvPr id="3" name="Slide Number Placeholder 2">
            <a:extLst>
              <a:ext uri="{FF2B5EF4-FFF2-40B4-BE49-F238E27FC236}">
                <a16:creationId xmlns:a16="http://schemas.microsoft.com/office/drawing/2014/main" id="{9B93B284-B553-41BF-518A-3A8B420CB6BA}"/>
              </a:ext>
            </a:extLst>
          </p:cNvPr>
          <p:cNvSpPr>
            <a:spLocks noGrp="1"/>
          </p:cNvSpPr>
          <p:nvPr>
            <p:ph type="sldNum" sz="quarter" idx="4"/>
          </p:nvPr>
        </p:nvSpPr>
        <p:spPr/>
        <p:txBody>
          <a:bodyPr/>
          <a:lstStyle/>
          <a:p>
            <a:fld id="{9C527BFA-2C0E-4CEC-B6A5-913A56FEF4B4}" type="slidenum">
              <a:rPr lang="fr-CA" smtClean="0"/>
              <a:pPr/>
              <a:t>23</a:t>
            </a:fld>
            <a:endParaRPr lang="fr-CA" dirty="0"/>
          </a:p>
        </p:txBody>
      </p:sp>
      <p:pic>
        <p:nvPicPr>
          <p:cNvPr id="13" name="Picture Placeholder 12">
            <a:extLst>
              <a:ext uri="{FF2B5EF4-FFF2-40B4-BE49-F238E27FC236}">
                <a16:creationId xmlns:a16="http://schemas.microsoft.com/office/drawing/2014/main" id="{4DD214BC-49ED-26AB-0BE2-7172D6070D78}"/>
              </a:ext>
            </a:extLst>
          </p:cNvPr>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t="396" b="396"/>
          <a:stretch>
            <a:fillRect/>
          </a:stretch>
        </p:blipFill>
        <p:spPr/>
      </p:pic>
      <p:pic>
        <p:nvPicPr>
          <p:cNvPr id="11" name="Picture Placeholder 10">
            <a:extLst>
              <a:ext uri="{FF2B5EF4-FFF2-40B4-BE49-F238E27FC236}">
                <a16:creationId xmlns:a16="http://schemas.microsoft.com/office/drawing/2014/main" id="{0B3CB10B-29A6-02F9-18D2-CB028F4F7887}"/>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t="415" b="415"/>
          <a:stretch>
            <a:fillRect/>
          </a:stretch>
        </p:blipFill>
        <p:spPr/>
      </p:pic>
      <p:sp>
        <p:nvSpPr>
          <p:cNvPr id="14" name="Text Placeholder 6">
            <a:extLst>
              <a:ext uri="{FF2B5EF4-FFF2-40B4-BE49-F238E27FC236}">
                <a16:creationId xmlns:a16="http://schemas.microsoft.com/office/drawing/2014/main" id="{EF94464D-0F0E-7A08-F41F-A0F99A3EE3F1}"/>
              </a:ext>
            </a:extLst>
          </p:cNvPr>
          <p:cNvSpPr txBox="1">
            <a:spLocks/>
          </p:cNvSpPr>
          <p:nvPr/>
        </p:nvSpPr>
        <p:spPr>
          <a:xfrm rot="16200000">
            <a:off x="5565205" y="6758669"/>
            <a:ext cx="2684715" cy="180611"/>
          </a:xfrm>
          <a:prstGeom prst="rect">
            <a:avLst/>
          </a:prstGeom>
          <a:noFill/>
        </p:spPr>
        <p:txBody>
          <a:bodyPr anchor="ctr">
            <a:noAutofit/>
          </a:bodyPr>
          <a:lstStyle>
            <a:lvl1pPr marL="361950" indent="-20638" algn="l"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9525" indent="0">
              <a:lnSpc>
                <a:spcPct val="100000"/>
              </a:lnSpc>
            </a:pPr>
            <a:r>
              <a:rPr lang="en-US" sz="1000" dirty="0">
                <a:solidFill>
                  <a:srgbClr val="75504C"/>
                </a:solidFill>
              </a:rPr>
              <a:t>Photo Credit: </a:t>
            </a:r>
            <a:r>
              <a:rPr lang="en-US" sz="1000" b="0" dirty="0">
                <a:solidFill>
                  <a:srgbClr val="75504C"/>
                </a:solidFill>
              </a:rPr>
              <a:t>Image title</a:t>
            </a:r>
          </a:p>
        </p:txBody>
      </p:sp>
      <p:sp>
        <p:nvSpPr>
          <p:cNvPr id="15" name="Text Placeholder 6">
            <a:extLst>
              <a:ext uri="{FF2B5EF4-FFF2-40B4-BE49-F238E27FC236}">
                <a16:creationId xmlns:a16="http://schemas.microsoft.com/office/drawing/2014/main" id="{E06876B6-1500-E74A-A76F-FF9575240063}"/>
              </a:ext>
            </a:extLst>
          </p:cNvPr>
          <p:cNvSpPr txBox="1">
            <a:spLocks/>
          </p:cNvSpPr>
          <p:nvPr/>
        </p:nvSpPr>
        <p:spPr>
          <a:xfrm rot="16200000">
            <a:off x="5575365" y="2613389"/>
            <a:ext cx="2684715" cy="180611"/>
          </a:xfrm>
          <a:prstGeom prst="rect">
            <a:avLst/>
          </a:prstGeom>
          <a:noFill/>
        </p:spPr>
        <p:txBody>
          <a:bodyPr anchor="ctr">
            <a:noAutofit/>
          </a:bodyPr>
          <a:lstStyle>
            <a:lvl1pPr marL="361950" indent="-20638" algn="l"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9525" indent="0">
              <a:lnSpc>
                <a:spcPct val="100000"/>
              </a:lnSpc>
            </a:pPr>
            <a:r>
              <a:rPr lang="en-US" sz="1000" dirty="0">
                <a:solidFill>
                  <a:srgbClr val="75504C"/>
                </a:solidFill>
              </a:rPr>
              <a:t>Photo Credit: </a:t>
            </a:r>
            <a:r>
              <a:rPr lang="en-US" sz="1000" b="0" dirty="0">
                <a:solidFill>
                  <a:srgbClr val="75504C"/>
                </a:solidFill>
              </a:rPr>
              <a:t>Image title</a:t>
            </a:r>
          </a:p>
        </p:txBody>
      </p:sp>
    </p:spTree>
    <p:extLst>
      <p:ext uri="{BB962C8B-B14F-4D97-AF65-F5344CB8AC3E}">
        <p14:creationId xmlns:p14="http://schemas.microsoft.com/office/powerpoint/2010/main" val="3488911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F188CA24-ED5D-F28B-B914-C2B7E9BC897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17044" r="17044"/>
          <a:stretch>
            <a:fillRect/>
          </a:stretch>
        </p:blipFill>
        <p:spPr/>
      </p:pic>
      <p:sp>
        <p:nvSpPr>
          <p:cNvPr id="8" name="Text Placeholder 7">
            <a:extLst>
              <a:ext uri="{FF2B5EF4-FFF2-40B4-BE49-F238E27FC236}">
                <a16:creationId xmlns:a16="http://schemas.microsoft.com/office/drawing/2014/main" id="{1DA321B5-4989-B250-BA13-534992E3F6BE}"/>
              </a:ext>
            </a:extLst>
          </p:cNvPr>
          <p:cNvSpPr>
            <a:spLocks noGrp="1"/>
          </p:cNvSpPr>
          <p:nvPr>
            <p:ph type="body" sz="quarter" idx="61"/>
          </p:nvPr>
        </p:nvSpPr>
        <p:spPr>
          <a:xfrm>
            <a:off x="1612232" y="653151"/>
            <a:ext cx="4255083" cy="1308048"/>
          </a:xfrm>
          <a:solidFill>
            <a:srgbClr val="BF8146"/>
          </a:solidFill>
        </p:spPr>
        <p:txBody>
          <a:bodyPr/>
          <a:lstStyle/>
          <a:p>
            <a:endParaRPr lang="en-US" sz="3200" dirty="0"/>
          </a:p>
          <a:p>
            <a:r>
              <a:rPr lang="en-US" sz="3200" b="0" dirty="0"/>
              <a:t>Time to Explore  Immersive Opportunities</a:t>
            </a:r>
          </a:p>
          <a:p>
            <a:endParaRPr lang="en-IE" dirty="0"/>
          </a:p>
        </p:txBody>
      </p:sp>
      <p:sp>
        <p:nvSpPr>
          <p:cNvPr id="4" name="Slide Number Placeholder 3">
            <a:extLst>
              <a:ext uri="{FF2B5EF4-FFF2-40B4-BE49-F238E27FC236}">
                <a16:creationId xmlns:a16="http://schemas.microsoft.com/office/drawing/2014/main" id="{5C8FAB77-F4C9-E55C-FE10-B612DB503628}"/>
              </a:ext>
            </a:extLst>
          </p:cNvPr>
          <p:cNvSpPr>
            <a:spLocks noGrp="1"/>
          </p:cNvSpPr>
          <p:nvPr>
            <p:ph type="sldNum" sz="quarter" idx="4"/>
          </p:nvPr>
        </p:nvSpPr>
        <p:spPr/>
        <p:txBody>
          <a:bodyPr/>
          <a:lstStyle/>
          <a:p>
            <a:fld id="{48F63A3B-78C7-47BE-AE5E-E10140E04643}" type="slidenum">
              <a:rPr lang="en-US" smtClean="0"/>
              <a:pPr/>
              <a:t>24</a:t>
            </a:fld>
            <a:endParaRPr lang="en-US" dirty="0"/>
          </a:p>
        </p:txBody>
      </p:sp>
      <p:sp>
        <p:nvSpPr>
          <p:cNvPr id="50" name="Text Placeholder 49">
            <a:extLst>
              <a:ext uri="{FF2B5EF4-FFF2-40B4-BE49-F238E27FC236}">
                <a16:creationId xmlns:a16="http://schemas.microsoft.com/office/drawing/2014/main" id="{CB056A73-0C27-865B-ABC1-46C7AB5D43E4}"/>
              </a:ext>
            </a:extLst>
          </p:cNvPr>
          <p:cNvSpPr txBox="1">
            <a:spLocks noGrp="1"/>
          </p:cNvSpPr>
          <p:nvPr>
            <p:ph type="body" sz="quarter" idx="48"/>
          </p:nvPr>
        </p:nvSpPr>
        <p:spPr>
          <a:xfrm>
            <a:off x="469696" y="8040647"/>
            <a:ext cx="6620282" cy="2027478"/>
          </a:xfrm>
          <a:prstGeom prst="rect">
            <a:avLst/>
          </a:prstGeom>
          <a:noFill/>
        </p:spPr>
        <p:txBody>
          <a:bodyPr wrap="square">
            <a:spAutoFit/>
          </a:bodyPr>
          <a:lstStyle/>
          <a:p>
            <a:pPr>
              <a:lnSpc>
                <a:spcPct val="107000"/>
              </a:lnSpc>
              <a:spcAft>
                <a:spcPts val="800"/>
              </a:spcAft>
              <a:buNone/>
            </a:pPr>
            <a:r>
              <a:rPr lang="en-US" sz="1600" kern="100" dirty="0">
                <a:solidFill>
                  <a:schemeClr val="tx1">
                    <a:lumMod val="75000"/>
                    <a:lumOff val="25000"/>
                  </a:schemeClr>
                </a:solidFill>
                <a:effectLst/>
                <a:latin typeface="+mn-lt"/>
                <a:ea typeface="Aptos" panose="020B0004020202020204" pitchFamily="34" charset="0"/>
                <a:cs typeface="Times New Roman" panose="02020603050405020304" pitchFamily="18" charset="0"/>
              </a:rPr>
              <a:t>This section is designed to help you go a little deeper and reflect on how immersive experiences could meaningfully support your business, place, or story.</a:t>
            </a:r>
          </a:p>
          <a:p>
            <a:pPr>
              <a:lnSpc>
                <a:spcPct val="107000"/>
              </a:lnSpc>
              <a:spcAft>
                <a:spcPts val="800"/>
              </a:spcAft>
              <a:buNone/>
            </a:pPr>
            <a:r>
              <a:rPr lang="en-US" sz="1600" kern="100" dirty="0">
                <a:solidFill>
                  <a:schemeClr val="tx1">
                    <a:lumMod val="75000"/>
                    <a:lumOff val="25000"/>
                  </a:schemeClr>
                </a:solidFill>
                <a:latin typeface="+mn-lt"/>
                <a:ea typeface="Aptos" panose="020B0004020202020204" pitchFamily="34" charset="0"/>
                <a:cs typeface="Times New Roman" panose="02020603050405020304" pitchFamily="18" charset="0"/>
              </a:rPr>
              <a:t>Approach the </a:t>
            </a:r>
            <a:r>
              <a:rPr lang="en-US" sz="1600" kern="100" dirty="0">
                <a:solidFill>
                  <a:schemeClr val="tx1">
                    <a:lumMod val="75000"/>
                    <a:lumOff val="25000"/>
                  </a:schemeClr>
                </a:solidFill>
                <a:effectLst/>
                <a:latin typeface="+mn-lt"/>
                <a:ea typeface="Aptos" panose="020B0004020202020204" pitchFamily="34" charset="0"/>
                <a:cs typeface="Times New Roman" panose="02020603050405020304" pitchFamily="18" charset="0"/>
              </a:rPr>
              <a:t>questions conversationally —for personal reflection, team discussion, or group workshops. There are no right or wrong answers. The goal is to explore possibilities, uncover opportunities, and identify what feels realistic and authentic for your business context.</a:t>
            </a:r>
            <a:endParaRPr lang="en-IE" sz="1600" kern="100" dirty="0">
              <a:solidFill>
                <a:schemeClr val="tx1">
                  <a:lumMod val="75000"/>
                  <a:lumOff val="25000"/>
                </a:schemeClr>
              </a:solidFill>
              <a:effectLst/>
              <a:latin typeface="+mn-lt"/>
              <a:ea typeface="Aptos" panose="020B0004020202020204" pitchFamily="34" charset="0"/>
              <a:cs typeface="Times New Roman" panose="02020603050405020304" pitchFamily="18" charset="0"/>
            </a:endParaRPr>
          </a:p>
        </p:txBody>
      </p:sp>
      <p:sp>
        <p:nvSpPr>
          <p:cNvPr id="11" name="Rectangle 10">
            <a:extLst>
              <a:ext uri="{FF2B5EF4-FFF2-40B4-BE49-F238E27FC236}">
                <a16:creationId xmlns:a16="http://schemas.microsoft.com/office/drawing/2014/main" id="{49B91A75-8D62-FEB4-A340-AC52CB0B9728}"/>
              </a:ext>
            </a:extLst>
          </p:cNvPr>
          <p:cNvSpPr/>
          <p:nvPr/>
        </p:nvSpPr>
        <p:spPr>
          <a:xfrm>
            <a:off x="1355010" y="6595424"/>
            <a:ext cx="4800600" cy="1308048"/>
          </a:xfrm>
          <a:prstGeom prst="rect">
            <a:avLst/>
          </a:prstGeom>
          <a:solidFill>
            <a:srgbClr val="75504C"/>
          </a:solidFill>
          <a:ln>
            <a:solidFill>
              <a:srgbClr val="7550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ext Placeholder 5">
            <a:extLst>
              <a:ext uri="{FF2B5EF4-FFF2-40B4-BE49-F238E27FC236}">
                <a16:creationId xmlns:a16="http://schemas.microsoft.com/office/drawing/2014/main" id="{2979FA64-8F69-A2B7-7E49-4CA14E6E8D85}"/>
              </a:ext>
            </a:extLst>
          </p:cNvPr>
          <p:cNvSpPr>
            <a:spLocks noGrp="1"/>
          </p:cNvSpPr>
          <p:nvPr>
            <p:ph type="body" sz="quarter" idx="47"/>
          </p:nvPr>
        </p:nvSpPr>
        <p:spPr>
          <a:xfrm>
            <a:off x="1692359" y="6732599"/>
            <a:ext cx="4174956" cy="795499"/>
          </a:xfrm>
        </p:spPr>
        <p:txBody>
          <a:bodyPr/>
          <a:lstStyle/>
          <a:p>
            <a:r>
              <a:rPr lang="en-US" sz="3600" b="0" dirty="0">
                <a:solidFill>
                  <a:schemeClr val="bg1"/>
                </a:solidFill>
              </a:rPr>
              <a:t>Workshop 1 Discussion Section</a:t>
            </a:r>
          </a:p>
        </p:txBody>
      </p:sp>
    </p:spTree>
    <p:extLst>
      <p:ext uri="{BB962C8B-B14F-4D97-AF65-F5344CB8AC3E}">
        <p14:creationId xmlns:p14="http://schemas.microsoft.com/office/powerpoint/2010/main" val="8974541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CA744-193B-E3BD-C33A-03E796CE28C7}"/>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F5903312-9CA4-8053-7CA9-9814DD09D47B}"/>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8635" r="25000"/>
          <a:stretch>
            <a:fillRect/>
          </a:stretch>
        </p:blipFill>
        <p:spPr>
          <a:xfrm>
            <a:off x="343255" y="805604"/>
            <a:ext cx="3157624" cy="9080604"/>
          </a:xfrm>
          <a:custGeom>
            <a:avLst/>
            <a:gdLst>
              <a:gd name="connsiteX0" fmla="*/ 0 w 6178353"/>
              <a:gd name="connsiteY0" fmla="*/ 0 h 14233584"/>
              <a:gd name="connsiteX1" fmla="*/ 6178353 w 6178353"/>
              <a:gd name="connsiteY1" fmla="*/ 0 h 14233584"/>
              <a:gd name="connsiteX2" fmla="*/ 6178353 w 6178353"/>
              <a:gd name="connsiteY2" fmla="*/ 14233584 h 14233584"/>
              <a:gd name="connsiteX3" fmla="*/ 0 w 6178353"/>
              <a:gd name="connsiteY3" fmla="*/ 14233584 h 14233584"/>
            </a:gdLst>
            <a:ahLst/>
            <a:cxnLst>
              <a:cxn ang="0">
                <a:pos x="connsiteX0" y="connsiteY0"/>
              </a:cxn>
              <a:cxn ang="0">
                <a:pos x="connsiteX1" y="connsiteY1"/>
              </a:cxn>
              <a:cxn ang="0">
                <a:pos x="connsiteX2" y="connsiteY2"/>
              </a:cxn>
              <a:cxn ang="0">
                <a:pos x="connsiteX3" y="connsiteY3"/>
              </a:cxn>
            </a:cxnLst>
            <a:rect l="l" t="t" r="r" b="b"/>
            <a:pathLst>
              <a:path w="6178353" h="14233584">
                <a:moveTo>
                  <a:pt x="0" y="0"/>
                </a:moveTo>
                <a:lnTo>
                  <a:pt x="6178353" y="0"/>
                </a:lnTo>
                <a:lnTo>
                  <a:pt x="6178353" y="14233584"/>
                </a:lnTo>
                <a:lnTo>
                  <a:pt x="0" y="14233584"/>
                </a:lnTo>
                <a:close/>
              </a:path>
            </a:pathLst>
          </a:custGeom>
          <a:solidFill>
            <a:prstClr val="white">
              <a:lumMod val="75000"/>
            </a:prstClr>
          </a:solidFill>
        </p:spPr>
      </p:pic>
      <p:sp>
        <p:nvSpPr>
          <p:cNvPr id="21" name="Text Placeholder 20">
            <a:extLst>
              <a:ext uri="{FF2B5EF4-FFF2-40B4-BE49-F238E27FC236}">
                <a16:creationId xmlns:a16="http://schemas.microsoft.com/office/drawing/2014/main" id="{3B4DFA68-3B9E-9D62-80EA-96A2BACC523A}"/>
              </a:ext>
            </a:extLst>
          </p:cNvPr>
          <p:cNvSpPr>
            <a:spLocks noGrp="1"/>
          </p:cNvSpPr>
          <p:nvPr>
            <p:ph type="body" sz="quarter" idx="64"/>
          </p:nvPr>
        </p:nvSpPr>
        <p:spPr>
          <a:xfrm>
            <a:off x="3535755" y="3806559"/>
            <a:ext cx="3544003" cy="6300622"/>
          </a:xfrm>
        </p:spPr>
        <p:txBody>
          <a:bodyPr/>
          <a:lstStyle/>
          <a:p>
            <a:pPr marL="360000" indent="-360000">
              <a:buFont typeface="+mj-lt"/>
              <a:buAutoNum type="arabicPeriod"/>
            </a:pPr>
            <a:r>
              <a:rPr lang="en-US" sz="1600" dirty="0">
                <a:solidFill>
                  <a:schemeClr val="tx1">
                    <a:lumMod val="85000"/>
                    <a:lumOff val="15000"/>
                  </a:schemeClr>
                </a:solidFill>
              </a:rPr>
              <a:t>Existing Film &amp;/or Literature Connections</a:t>
            </a:r>
          </a:p>
          <a:p>
            <a:pPr marL="360000" indent="-360000">
              <a:buFont typeface="+mj-lt"/>
              <a:buAutoNum type="arabicPeriod"/>
            </a:pPr>
            <a:endParaRPr lang="en-US" sz="1600" dirty="0">
              <a:solidFill>
                <a:schemeClr val="tx1">
                  <a:lumMod val="85000"/>
                  <a:lumOff val="15000"/>
                </a:schemeClr>
              </a:solidFill>
            </a:endParaRPr>
          </a:p>
          <a:p>
            <a:pPr marL="360000" indent="-360000">
              <a:buFont typeface="+mj-lt"/>
              <a:buAutoNum type="arabicPeriod"/>
            </a:pPr>
            <a:r>
              <a:rPr lang="en-US" sz="1600" dirty="0">
                <a:solidFill>
                  <a:schemeClr val="tx1">
                    <a:lumMod val="85000"/>
                    <a:lumOff val="15000"/>
                  </a:schemeClr>
                </a:solidFill>
              </a:rPr>
              <a:t>Existing Visitor Interest in Film and Literature</a:t>
            </a:r>
          </a:p>
          <a:p>
            <a:pPr marL="360000" indent="-360000">
              <a:buFont typeface="+mj-lt"/>
              <a:buAutoNum type="arabicPeriod"/>
            </a:pPr>
            <a:endParaRPr lang="en-US" sz="1600" dirty="0">
              <a:solidFill>
                <a:schemeClr val="tx1">
                  <a:lumMod val="85000"/>
                  <a:lumOff val="15000"/>
                </a:schemeClr>
              </a:solidFill>
            </a:endParaRPr>
          </a:p>
          <a:p>
            <a:pPr marL="360000" indent="-360000">
              <a:buFont typeface="+mj-lt"/>
              <a:buAutoNum type="arabicPeriod"/>
            </a:pPr>
            <a:r>
              <a:rPr lang="en-US" sz="1600" dirty="0">
                <a:solidFill>
                  <a:schemeClr val="tx1">
                    <a:lumMod val="85000"/>
                    <a:lumOff val="15000"/>
                  </a:schemeClr>
                </a:solidFill>
              </a:rPr>
              <a:t>Identifying the Need for Film &amp; Literature Storytelling</a:t>
            </a:r>
          </a:p>
          <a:p>
            <a:pPr marL="360000" indent="-360000">
              <a:buFont typeface="+mj-lt"/>
              <a:buAutoNum type="arabicPeriod"/>
            </a:pPr>
            <a:endParaRPr lang="en-US" sz="1600" dirty="0">
              <a:solidFill>
                <a:schemeClr val="tx1">
                  <a:lumMod val="85000"/>
                  <a:lumOff val="15000"/>
                </a:schemeClr>
              </a:solidFill>
            </a:endParaRPr>
          </a:p>
          <a:p>
            <a:pPr marL="360000" indent="-360000">
              <a:buFont typeface="+mj-lt"/>
              <a:buAutoNum type="arabicPeriod"/>
            </a:pPr>
            <a:r>
              <a:rPr lang="en-US" sz="1600" dirty="0">
                <a:solidFill>
                  <a:schemeClr val="tx1">
                    <a:lumMod val="85000"/>
                    <a:lumOff val="15000"/>
                  </a:schemeClr>
                </a:solidFill>
              </a:rPr>
              <a:t>Identifying where your Film &amp; Literature Visitor Experience may Fall Short</a:t>
            </a:r>
          </a:p>
          <a:p>
            <a:pPr marL="360000" indent="-360000">
              <a:buFont typeface="+mj-lt"/>
              <a:buAutoNum type="arabicPeriod"/>
            </a:pPr>
            <a:endParaRPr lang="en-US" sz="1600" dirty="0">
              <a:solidFill>
                <a:schemeClr val="tx1">
                  <a:lumMod val="85000"/>
                  <a:lumOff val="15000"/>
                </a:schemeClr>
              </a:solidFill>
            </a:endParaRPr>
          </a:p>
          <a:p>
            <a:pPr marL="342900" indent="-342900">
              <a:buFont typeface="+mj-lt"/>
              <a:buAutoNum type="arabicPeriod" startAt="5"/>
            </a:pPr>
            <a:r>
              <a:rPr lang="en-US" sz="1600" dirty="0">
                <a:solidFill>
                  <a:schemeClr val="tx1">
                    <a:lumMod val="85000"/>
                    <a:lumOff val="15000"/>
                  </a:schemeClr>
                </a:solidFill>
              </a:rPr>
              <a:t>Identifying the “How” – Approaches and Technologies</a:t>
            </a:r>
          </a:p>
          <a:p>
            <a:pPr marL="360000" indent="-360000">
              <a:buFont typeface="+mj-lt"/>
              <a:buAutoNum type="arabicPeriod"/>
            </a:pPr>
            <a:endParaRPr lang="en-US" sz="1600" dirty="0">
              <a:solidFill>
                <a:schemeClr val="tx1">
                  <a:lumMod val="85000"/>
                  <a:lumOff val="15000"/>
                </a:schemeClr>
              </a:solidFill>
            </a:endParaRPr>
          </a:p>
          <a:p>
            <a:pPr marL="342900" indent="-342900">
              <a:buFont typeface="+mj-lt"/>
              <a:buAutoNum type="arabicPeriod" startAt="4"/>
            </a:pPr>
            <a:endParaRPr lang="en-US" sz="1600" dirty="0">
              <a:solidFill>
                <a:schemeClr val="tx1">
                  <a:lumMod val="85000"/>
                  <a:lumOff val="15000"/>
                </a:schemeClr>
              </a:solidFill>
            </a:endParaRPr>
          </a:p>
          <a:p>
            <a:endParaRPr lang="en-US" sz="1600" i="1" dirty="0">
              <a:solidFill>
                <a:schemeClr val="tx1">
                  <a:lumMod val="85000"/>
                  <a:lumOff val="15000"/>
                </a:schemeClr>
              </a:solidFill>
            </a:endParaRPr>
          </a:p>
          <a:p>
            <a:endParaRPr lang="en-US" sz="1600" i="1" dirty="0">
              <a:solidFill>
                <a:schemeClr val="tx1">
                  <a:lumMod val="85000"/>
                  <a:lumOff val="15000"/>
                </a:schemeClr>
              </a:solidFill>
            </a:endParaRPr>
          </a:p>
          <a:p>
            <a:endParaRPr lang="en-US" sz="1600" i="1" dirty="0">
              <a:solidFill>
                <a:schemeClr val="tx1">
                  <a:lumMod val="85000"/>
                  <a:lumOff val="15000"/>
                </a:schemeClr>
              </a:solidFill>
            </a:endParaRPr>
          </a:p>
          <a:p>
            <a:endParaRPr lang="en-US" sz="1600" i="1" dirty="0">
              <a:solidFill>
                <a:schemeClr val="tx1">
                  <a:lumMod val="85000"/>
                  <a:lumOff val="15000"/>
                </a:schemeClr>
              </a:solidFill>
            </a:endParaRPr>
          </a:p>
          <a:p>
            <a:r>
              <a:rPr lang="en-US" sz="1600" dirty="0">
                <a:solidFill>
                  <a:schemeClr val="tx1">
                    <a:lumMod val="85000"/>
                    <a:lumOff val="15000"/>
                  </a:schemeClr>
                </a:solidFill>
              </a:rPr>
              <a:t> </a:t>
            </a:r>
          </a:p>
          <a:p>
            <a:endParaRPr lang="en-IE" sz="1600" dirty="0"/>
          </a:p>
        </p:txBody>
      </p:sp>
      <p:sp>
        <p:nvSpPr>
          <p:cNvPr id="17" name="Slide Number Placeholder 16">
            <a:extLst>
              <a:ext uri="{FF2B5EF4-FFF2-40B4-BE49-F238E27FC236}">
                <a16:creationId xmlns:a16="http://schemas.microsoft.com/office/drawing/2014/main" id="{3024B079-CDA7-C14F-5254-EB5605AF203C}"/>
              </a:ext>
            </a:extLst>
          </p:cNvPr>
          <p:cNvSpPr>
            <a:spLocks noGrp="1"/>
          </p:cNvSpPr>
          <p:nvPr>
            <p:ph type="sldNum" sz="quarter" idx="4"/>
          </p:nvPr>
        </p:nvSpPr>
        <p:spPr/>
        <p:txBody>
          <a:bodyPr/>
          <a:lstStyle/>
          <a:p>
            <a:fld id="{48F63A3B-78C7-47BE-AE5E-E10140E04643}" type="slidenum">
              <a:rPr lang="en-US" smtClean="0"/>
              <a:pPr/>
              <a:t>25</a:t>
            </a:fld>
            <a:endParaRPr lang="en-US" dirty="0"/>
          </a:p>
        </p:txBody>
      </p:sp>
      <p:pic>
        <p:nvPicPr>
          <p:cNvPr id="63" name="Graphic 62">
            <a:extLst>
              <a:ext uri="{FF2B5EF4-FFF2-40B4-BE49-F238E27FC236}">
                <a16:creationId xmlns:a16="http://schemas.microsoft.com/office/drawing/2014/main" id="{7AC4BF57-CF1D-E71E-6D4F-B18C8BED46C5}"/>
              </a:ext>
            </a:extLst>
          </p:cNvPr>
          <p:cNvPicPr>
            <a:picLocks noChangeAspect="1"/>
          </p:cNvPicPr>
          <p:nvPr/>
        </p:nvPicPr>
        <p:blipFill>
          <a:blip>
            <a:extLst>
              <a:ext uri="{96DAC541-7B7A-43D3-8B79-37D633B846F1}">
                <asvg:svgBlip xmlns:asvg="http://schemas.microsoft.com/office/drawing/2016/SVG/main" r:embed="rId3"/>
              </a:ext>
            </a:extLst>
          </a:blip>
          <a:srcRect r="76371" b="33826"/>
          <a:stretch/>
        </p:blipFill>
        <p:spPr>
          <a:xfrm rot="10800000">
            <a:off x="0" y="-247391"/>
            <a:ext cx="2687636" cy="3062168"/>
          </a:xfrm>
          <a:prstGeom prst="rect">
            <a:avLst/>
          </a:prstGeom>
        </p:spPr>
      </p:pic>
      <p:sp>
        <p:nvSpPr>
          <p:cNvPr id="20" name="Text Placeholder 19">
            <a:extLst>
              <a:ext uri="{FF2B5EF4-FFF2-40B4-BE49-F238E27FC236}">
                <a16:creationId xmlns:a16="http://schemas.microsoft.com/office/drawing/2014/main" id="{CCA80611-090A-E63B-923F-C78F28750667}"/>
              </a:ext>
            </a:extLst>
          </p:cNvPr>
          <p:cNvSpPr>
            <a:spLocks noGrp="1"/>
          </p:cNvSpPr>
          <p:nvPr>
            <p:ph type="body" sz="quarter" idx="61"/>
          </p:nvPr>
        </p:nvSpPr>
        <p:spPr>
          <a:xfrm>
            <a:off x="3427292" y="2579686"/>
            <a:ext cx="3544003" cy="671785"/>
          </a:xfrm>
          <a:solidFill>
            <a:srgbClr val="469395"/>
          </a:solidFill>
        </p:spPr>
        <p:txBody>
          <a:bodyPr/>
          <a:lstStyle/>
          <a:p>
            <a:r>
              <a:rPr lang="en-IE" sz="3200" dirty="0"/>
              <a:t>Workshop 1</a:t>
            </a:r>
          </a:p>
        </p:txBody>
      </p:sp>
      <p:sp>
        <p:nvSpPr>
          <p:cNvPr id="2" name="TextBox 1">
            <a:extLst>
              <a:ext uri="{FF2B5EF4-FFF2-40B4-BE49-F238E27FC236}">
                <a16:creationId xmlns:a16="http://schemas.microsoft.com/office/drawing/2014/main" id="{9976CDF7-5741-80E4-5074-FB68B0F89648}"/>
              </a:ext>
            </a:extLst>
          </p:cNvPr>
          <p:cNvSpPr txBox="1"/>
          <p:nvPr/>
        </p:nvSpPr>
        <p:spPr>
          <a:xfrm>
            <a:off x="3605848" y="872799"/>
            <a:ext cx="3473910" cy="1569660"/>
          </a:xfrm>
          <a:prstGeom prst="rect">
            <a:avLst/>
          </a:prstGeom>
          <a:noFill/>
        </p:spPr>
        <p:txBody>
          <a:bodyPr wrap="square">
            <a:spAutoFit/>
          </a:bodyPr>
          <a:lstStyle/>
          <a:p>
            <a:r>
              <a:rPr lang="en-US" sz="1600" dirty="0"/>
              <a:t>Many destinations already have hidden film or literary connections. Before creating an immersive experience, it is important to identify existing stories linked to your place, landscape, or cultural heritage.</a:t>
            </a:r>
            <a:endParaRPr lang="en-IE" sz="1600" dirty="0"/>
          </a:p>
        </p:txBody>
      </p:sp>
    </p:spTree>
    <p:extLst>
      <p:ext uri="{BB962C8B-B14F-4D97-AF65-F5344CB8AC3E}">
        <p14:creationId xmlns:p14="http://schemas.microsoft.com/office/powerpoint/2010/main" val="42472208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99CEF-3D76-8D03-4577-EE3D06CC904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4CBDF9B-10AC-E07B-8E8E-02F76219198C}"/>
              </a:ext>
            </a:extLst>
          </p:cNvPr>
          <p:cNvSpPr/>
          <p:nvPr/>
        </p:nvSpPr>
        <p:spPr>
          <a:xfrm>
            <a:off x="356853" y="268958"/>
            <a:ext cx="6845968" cy="2059787"/>
          </a:xfrm>
          <a:prstGeom prst="rect">
            <a:avLst/>
          </a:prstGeom>
          <a:solidFill>
            <a:srgbClr val="F3E1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8BA98310-67DB-6A2E-DF94-5AAB0A3EBBE0}"/>
              </a:ext>
            </a:extLst>
          </p:cNvPr>
          <p:cNvSpPr txBox="1"/>
          <p:nvPr/>
        </p:nvSpPr>
        <p:spPr>
          <a:xfrm>
            <a:off x="1543975" y="369384"/>
            <a:ext cx="5658846" cy="2431435"/>
          </a:xfrm>
          <a:prstGeom prst="rect">
            <a:avLst/>
          </a:prstGeom>
          <a:noFill/>
        </p:spPr>
        <p:txBody>
          <a:bodyPr wrap="square" rtlCol="0">
            <a:spAutoFit/>
          </a:bodyPr>
          <a:lstStyle/>
          <a:p>
            <a:r>
              <a:rPr lang="en-US" sz="2400" b="1" dirty="0">
                <a:solidFill>
                  <a:schemeClr val="tx1">
                    <a:lumMod val="75000"/>
                    <a:lumOff val="25000"/>
                  </a:schemeClr>
                </a:solidFill>
              </a:rPr>
              <a:t>Workshop Topic</a:t>
            </a:r>
          </a:p>
          <a:p>
            <a:r>
              <a:rPr lang="en-US" b="1" dirty="0">
                <a:solidFill>
                  <a:schemeClr val="tx1">
                    <a:lumMod val="75000"/>
                    <a:lumOff val="25000"/>
                  </a:schemeClr>
                </a:solidFill>
              </a:rPr>
              <a:t>Exploring Digital &amp; Immersive Opportunities</a:t>
            </a:r>
          </a:p>
          <a:p>
            <a:endParaRPr lang="en-US" sz="1600" b="1" dirty="0">
              <a:solidFill>
                <a:schemeClr val="tx1">
                  <a:lumMod val="75000"/>
                  <a:lumOff val="25000"/>
                </a:schemeClr>
              </a:solidFill>
            </a:endParaRPr>
          </a:p>
          <a:p>
            <a:r>
              <a:rPr lang="en-US" sz="1600" b="1" dirty="0">
                <a:solidFill>
                  <a:schemeClr val="tx1">
                    <a:lumMod val="75000"/>
                    <a:lumOff val="25000"/>
                  </a:schemeClr>
                </a:solidFill>
              </a:rPr>
              <a:t>Purpose of this discussion</a:t>
            </a:r>
          </a:p>
          <a:p>
            <a:r>
              <a:rPr lang="en-US" sz="1400" dirty="0">
                <a:solidFill>
                  <a:schemeClr val="tx1">
                    <a:lumMod val="75000"/>
                    <a:lumOff val="25000"/>
                  </a:schemeClr>
                </a:solidFill>
              </a:rPr>
              <a:t>To </a:t>
            </a:r>
            <a:r>
              <a:rPr lang="en-US" sz="1400" b="1" dirty="0">
                <a:solidFill>
                  <a:schemeClr val="tx1">
                    <a:lumMod val="75000"/>
                    <a:lumOff val="25000"/>
                  </a:schemeClr>
                </a:solidFill>
              </a:rPr>
              <a:t>identify immersive potential</a:t>
            </a:r>
            <a:r>
              <a:rPr lang="en-US" sz="1400" dirty="0">
                <a:solidFill>
                  <a:schemeClr val="tx1">
                    <a:lumMod val="75000"/>
                    <a:lumOff val="25000"/>
                  </a:schemeClr>
                </a:solidFill>
              </a:rPr>
              <a:t> in their place — whether visible, hidden, underused, or not yet developed — and to understand how visitors currently experience (or miss) these film and literature experiences.</a:t>
            </a:r>
          </a:p>
          <a:p>
            <a:endParaRPr lang="en-US" b="1" dirty="0">
              <a:solidFill>
                <a:schemeClr val="tx1">
                  <a:lumMod val="75000"/>
                  <a:lumOff val="25000"/>
                </a:schemeClr>
              </a:solidFill>
            </a:endParaRPr>
          </a:p>
          <a:p>
            <a:endParaRPr lang="en-IE" dirty="0">
              <a:solidFill>
                <a:schemeClr val="tx1">
                  <a:lumMod val="75000"/>
                  <a:lumOff val="25000"/>
                </a:schemeClr>
              </a:solidFill>
            </a:endParaRPr>
          </a:p>
        </p:txBody>
      </p:sp>
      <p:sp>
        <p:nvSpPr>
          <p:cNvPr id="10" name="Rectangle 9">
            <a:extLst>
              <a:ext uri="{FF2B5EF4-FFF2-40B4-BE49-F238E27FC236}">
                <a16:creationId xmlns:a16="http://schemas.microsoft.com/office/drawing/2014/main" id="{4FBC2EF2-C855-28C3-8294-453B57FB78A4}"/>
              </a:ext>
            </a:extLst>
          </p:cNvPr>
          <p:cNvSpPr/>
          <p:nvPr/>
        </p:nvSpPr>
        <p:spPr>
          <a:xfrm>
            <a:off x="356853" y="2448134"/>
            <a:ext cx="6845968" cy="5187965"/>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11DAB4C5-5876-9BB5-EB40-1BEC158B9303}"/>
              </a:ext>
            </a:extLst>
          </p:cNvPr>
          <p:cNvSpPr txBox="1"/>
          <p:nvPr/>
        </p:nvSpPr>
        <p:spPr>
          <a:xfrm>
            <a:off x="691690" y="2545784"/>
            <a:ext cx="6176294" cy="5447645"/>
          </a:xfrm>
          <a:prstGeom prst="rect">
            <a:avLst/>
          </a:prstGeom>
          <a:noFill/>
        </p:spPr>
        <p:txBody>
          <a:bodyPr wrap="square" rtlCol="0">
            <a:spAutoFit/>
          </a:bodyPr>
          <a:lstStyle/>
          <a:p>
            <a:r>
              <a:rPr lang="en-US" sz="2200" b="1" dirty="0">
                <a:solidFill>
                  <a:srgbClr val="C77362"/>
                </a:solidFill>
              </a:rPr>
              <a:t>Discussion Questions</a:t>
            </a:r>
          </a:p>
          <a:p>
            <a:endParaRPr lang="en-US" sz="1600" b="1" dirty="0">
              <a:solidFill>
                <a:schemeClr val="tx1">
                  <a:lumMod val="75000"/>
                  <a:lumOff val="25000"/>
                </a:schemeClr>
              </a:solidFill>
            </a:endParaRPr>
          </a:p>
          <a:p>
            <a:pPr marL="342900" indent="-342900">
              <a:buAutoNum type="arabicPeriod"/>
            </a:pPr>
            <a:r>
              <a:rPr lang="en-US" b="1" dirty="0">
                <a:solidFill>
                  <a:srgbClr val="C77362"/>
                </a:solidFill>
              </a:rPr>
              <a:t>Existing Film &amp;/or Literature </a:t>
            </a:r>
            <a:r>
              <a:rPr lang="en-US" i="1" dirty="0">
                <a:solidFill>
                  <a:srgbClr val="C77362"/>
                </a:solidFill>
              </a:rPr>
              <a:t>Connections</a:t>
            </a:r>
          </a:p>
          <a:p>
            <a:endParaRPr lang="en-US" sz="1600" b="1" dirty="0">
              <a:solidFill>
                <a:srgbClr val="75504C"/>
              </a:solidFill>
            </a:endParaRPr>
          </a:p>
          <a:p>
            <a:r>
              <a:rPr lang="en-US" sz="1600" b="1" dirty="0">
                <a:solidFill>
                  <a:srgbClr val="75504C"/>
                </a:solidFill>
              </a:rPr>
              <a:t>What film or literary stories, places, or connections are linked to your area — if any?</a:t>
            </a:r>
          </a:p>
          <a:p>
            <a:endParaRPr lang="en-US" sz="1600" b="1" dirty="0">
              <a:solidFill>
                <a:srgbClr val="75504C"/>
              </a:solidFill>
            </a:endParaRPr>
          </a:p>
          <a:p>
            <a:r>
              <a:rPr lang="en-US" sz="1400" i="1" dirty="0">
                <a:solidFill>
                  <a:schemeClr val="tx1">
                    <a:lumMod val="75000"/>
                    <a:lumOff val="25000"/>
                  </a:schemeClr>
                </a:solidFill>
              </a:rPr>
              <a:t>(This helps you identify what you already have, and what can be translated into engaging visitor experiences.)</a:t>
            </a:r>
          </a:p>
          <a:p>
            <a:endParaRPr lang="en-US" sz="1400" i="1"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Is your area associated with a </a:t>
            </a:r>
            <a:r>
              <a:rPr lang="en-US" sz="1400" b="1" dirty="0">
                <a:solidFill>
                  <a:schemeClr val="tx1">
                    <a:lumMod val="75000"/>
                    <a:lumOff val="25000"/>
                  </a:schemeClr>
                </a:solidFill>
              </a:rPr>
              <a:t>book, film, TV series, author, poet, playwright, or screenwriter </a:t>
            </a:r>
            <a:r>
              <a:rPr lang="en-US" sz="1400" dirty="0">
                <a:solidFill>
                  <a:schemeClr val="tx1">
                    <a:lumMod val="75000"/>
                    <a:lumOff val="25000"/>
                  </a:schemeClr>
                </a:solidFill>
              </a:rPr>
              <a:t>(even loosely)?</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Was anything </a:t>
            </a:r>
            <a:r>
              <a:rPr lang="en-US" sz="1400" b="1" dirty="0">
                <a:solidFill>
                  <a:schemeClr val="tx1">
                    <a:lumMod val="75000"/>
                    <a:lumOff val="25000"/>
                  </a:schemeClr>
                </a:solidFill>
              </a:rPr>
              <a:t>filmed here, set here</a:t>
            </a:r>
            <a:r>
              <a:rPr lang="en-US" sz="1400" dirty="0">
                <a:solidFill>
                  <a:schemeClr val="tx1">
                    <a:lumMod val="75000"/>
                    <a:lumOff val="25000"/>
                  </a:schemeClr>
                </a:solidFill>
              </a:rPr>
              <a:t>, or clearly </a:t>
            </a:r>
            <a:r>
              <a:rPr lang="en-US" sz="1400" b="1" dirty="0">
                <a:solidFill>
                  <a:schemeClr val="tx1">
                    <a:lumMod val="75000"/>
                    <a:lumOff val="25000"/>
                  </a:schemeClr>
                </a:solidFill>
              </a:rPr>
              <a:t>inspired by this place </a:t>
            </a:r>
            <a:r>
              <a:rPr lang="en-US" sz="1400" dirty="0">
                <a:solidFill>
                  <a:schemeClr val="tx1">
                    <a:lumMod val="75000"/>
                    <a:lumOff val="25000"/>
                  </a:schemeClr>
                </a:solidFill>
              </a:rPr>
              <a:t>(landscapes, towns, buildings, atmosphere)?</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Which connection is </a:t>
            </a:r>
            <a:r>
              <a:rPr lang="en-US" sz="1400" b="1" dirty="0">
                <a:solidFill>
                  <a:schemeClr val="tx1">
                    <a:lumMod val="75000"/>
                    <a:lumOff val="25000"/>
                  </a:schemeClr>
                </a:solidFill>
              </a:rPr>
              <a:t>easiest to “show” </a:t>
            </a:r>
            <a:r>
              <a:rPr lang="en-US" sz="1400" dirty="0">
                <a:solidFill>
                  <a:schemeClr val="tx1">
                    <a:lumMod val="75000"/>
                    <a:lumOff val="25000"/>
                  </a:schemeClr>
                </a:solidFill>
              </a:rPr>
              <a:t>on-site, and which is harder to explain without help?</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What </a:t>
            </a:r>
            <a:r>
              <a:rPr lang="en-US" sz="1400" b="1" dirty="0">
                <a:solidFill>
                  <a:schemeClr val="tx1">
                    <a:lumMod val="75000"/>
                    <a:lumOff val="25000"/>
                  </a:schemeClr>
                </a:solidFill>
              </a:rPr>
              <a:t>existing materials already exist </a:t>
            </a:r>
            <a:r>
              <a:rPr lang="en-US" sz="1400" dirty="0">
                <a:solidFill>
                  <a:schemeClr val="tx1">
                    <a:lumMod val="75000"/>
                    <a:lumOff val="25000"/>
                  </a:schemeClr>
                </a:solidFill>
              </a:rPr>
              <a:t>(quotes, photos, archives, scenes, locations, interviews, local memories)?</a:t>
            </a:r>
          </a:p>
          <a:p>
            <a:pPr marL="285750" indent="-285750">
              <a:buFont typeface="Wingdings" panose="05000000000000000000" pitchFamily="2" charset="2"/>
              <a:buChar char="v"/>
            </a:pPr>
            <a:endParaRPr lang="en-US" sz="1400" dirty="0">
              <a:solidFill>
                <a:schemeClr val="tx1">
                  <a:lumMod val="75000"/>
                  <a:lumOff val="25000"/>
                </a:schemeClr>
              </a:solidFill>
            </a:endParaRPr>
          </a:p>
          <a:p>
            <a:pPr marL="285750" indent="-285750">
              <a:buFont typeface="Wingdings" panose="05000000000000000000" pitchFamily="2" charset="2"/>
              <a:buChar char="v"/>
            </a:pPr>
            <a:endParaRPr lang="en-IE" dirty="0">
              <a:solidFill>
                <a:schemeClr val="tx1">
                  <a:lumMod val="75000"/>
                  <a:lumOff val="25000"/>
                </a:schemeClr>
              </a:solidFill>
            </a:endParaRPr>
          </a:p>
        </p:txBody>
      </p:sp>
      <p:sp>
        <p:nvSpPr>
          <p:cNvPr id="20" name="Rectangle 19">
            <a:extLst>
              <a:ext uri="{FF2B5EF4-FFF2-40B4-BE49-F238E27FC236}">
                <a16:creationId xmlns:a16="http://schemas.microsoft.com/office/drawing/2014/main" id="{884AB3AB-3319-7227-A985-AAC7BC5FC62D}"/>
              </a:ext>
            </a:extLst>
          </p:cNvPr>
          <p:cNvSpPr/>
          <p:nvPr/>
        </p:nvSpPr>
        <p:spPr>
          <a:xfrm>
            <a:off x="356853" y="7605317"/>
            <a:ext cx="6845968" cy="2942581"/>
          </a:xfrm>
          <a:prstGeom prst="rect">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
        <p:nvSpPr>
          <p:cNvPr id="21" name="TextBox 20">
            <a:extLst>
              <a:ext uri="{FF2B5EF4-FFF2-40B4-BE49-F238E27FC236}">
                <a16:creationId xmlns:a16="http://schemas.microsoft.com/office/drawing/2014/main" id="{88EF2BD1-1723-4009-7155-E9ED9E1C8B36}"/>
              </a:ext>
            </a:extLst>
          </p:cNvPr>
          <p:cNvSpPr txBox="1"/>
          <p:nvPr/>
        </p:nvSpPr>
        <p:spPr>
          <a:xfrm>
            <a:off x="1668162" y="7636099"/>
            <a:ext cx="5310425" cy="3108543"/>
          </a:xfrm>
          <a:prstGeom prst="rect">
            <a:avLst/>
          </a:prstGeom>
          <a:noFill/>
        </p:spPr>
        <p:txBody>
          <a:bodyPr wrap="square" rtlCol="0">
            <a:spAutoFit/>
          </a:bodyPr>
          <a:lstStyle/>
          <a:p>
            <a:r>
              <a:rPr lang="en-US" b="1" dirty="0">
                <a:solidFill>
                  <a:srgbClr val="DFDECB"/>
                </a:solidFill>
              </a:rPr>
              <a:t>5. Immersive Digital Technology Considerations</a:t>
            </a:r>
          </a:p>
          <a:p>
            <a:endParaRPr lang="en-US" sz="1600" dirty="0">
              <a:solidFill>
                <a:srgbClr val="DFDECB"/>
              </a:solidFill>
            </a:endParaRPr>
          </a:p>
          <a:p>
            <a:r>
              <a:rPr lang="en-US" sz="1600" dirty="0">
                <a:solidFill>
                  <a:srgbClr val="DFDECB"/>
                </a:solidFill>
              </a:rPr>
              <a:t>Which stories are hard to communicate with just words and would benefit from being </a:t>
            </a:r>
            <a:r>
              <a:rPr lang="en-US" sz="1600" b="1" dirty="0">
                <a:solidFill>
                  <a:srgbClr val="DFDECB"/>
                </a:solidFill>
              </a:rPr>
              <a:t>seen/heard/experienced </a:t>
            </a:r>
            <a:r>
              <a:rPr lang="en-US" sz="1600" dirty="0">
                <a:solidFill>
                  <a:srgbClr val="DFDECB"/>
                </a:solidFill>
              </a:rPr>
              <a:t>(e.g., a scene overlay, narrated excerpt, interactive map)?</a:t>
            </a:r>
          </a:p>
          <a:p>
            <a:endParaRPr lang="en-US" sz="1600" dirty="0">
              <a:solidFill>
                <a:srgbClr val="DFDECB"/>
              </a:solidFill>
            </a:endParaRPr>
          </a:p>
          <a:p>
            <a:r>
              <a:rPr lang="en-IE" sz="1600" b="1" dirty="0">
                <a:solidFill>
                  <a:srgbClr val="DFDECB"/>
                </a:solidFill>
              </a:rPr>
              <a:t>What story or content could be enhanced with an interactive element? </a:t>
            </a:r>
            <a:r>
              <a:rPr lang="en-IE" sz="1600" i="1" dirty="0">
                <a:solidFill>
                  <a:srgbClr val="DFDECB"/>
                </a:solidFill>
              </a:rPr>
              <a:t>For example, do you have a famous scene or piece of lore that people love – and could you let visitors see or hear something extra about it through AR, or perhaps let them choose a path in the story?</a:t>
            </a:r>
          </a:p>
          <a:p>
            <a:endParaRPr lang="en-IE" dirty="0">
              <a:solidFill>
                <a:srgbClr val="DFDECB"/>
              </a:solidFill>
            </a:endParaRPr>
          </a:p>
        </p:txBody>
      </p:sp>
      <p:grpSp>
        <p:nvGrpSpPr>
          <p:cNvPr id="22" name="Graphic 2">
            <a:extLst>
              <a:ext uri="{FF2B5EF4-FFF2-40B4-BE49-F238E27FC236}">
                <a16:creationId xmlns:a16="http://schemas.microsoft.com/office/drawing/2014/main" id="{6FD535B3-FBEB-E86D-B714-27AC400714B2}"/>
              </a:ext>
            </a:extLst>
          </p:cNvPr>
          <p:cNvGrpSpPr/>
          <p:nvPr/>
        </p:nvGrpSpPr>
        <p:grpSpPr>
          <a:xfrm>
            <a:off x="581087" y="7884735"/>
            <a:ext cx="862842" cy="1010542"/>
            <a:chOff x="-2478450" y="6659762"/>
            <a:chExt cx="1055890" cy="1330292"/>
          </a:xfrm>
          <a:solidFill>
            <a:srgbClr val="DFDECB"/>
          </a:solidFill>
        </p:grpSpPr>
        <p:grpSp>
          <p:nvGrpSpPr>
            <p:cNvPr id="23" name="Graphic 2">
              <a:extLst>
                <a:ext uri="{FF2B5EF4-FFF2-40B4-BE49-F238E27FC236}">
                  <a16:creationId xmlns:a16="http://schemas.microsoft.com/office/drawing/2014/main" id="{91735507-F958-F6D1-2A83-B8E80C0DD629}"/>
                </a:ext>
              </a:extLst>
            </p:cNvPr>
            <p:cNvGrpSpPr/>
            <p:nvPr/>
          </p:nvGrpSpPr>
          <p:grpSpPr>
            <a:xfrm>
              <a:off x="-2347228" y="6993943"/>
              <a:ext cx="924668" cy="996110"/>
              <a:chOff x="-2347228" y="6993943"/>
              <a:chExt cx="924668" cy="996110"/>
            </a:xfrm>
            <a:grpFill/>
          </p:grpSpPr>
          <p:sp>
            <p:nvSpPr>
              <p:cNvPr id="29" name="Freeform 1440">
                <a:extLst>
                  <a:ext uri="{FF2B5EF4-FFF2-40B4-BE49-F238E27FC236}">
                    <a16:creationId xmlns:a16="http://schemas.microsoft.com/office/drawing/2014/main" id="{612F4B95-B707-C9FD-4BFB-B28C672E0FDF}"/>
                  </a:ext>
                </a:extLst>
              </p:cNvPr>
              <p:cNvSpPr/>
              <p:nvPr/>
            </p:nvSpPr>
            <p:spPr>
              <a:xfrm>
                <a:off x="-2347228" y="6993943"/>
                <a:ext cx="924668" cy="996110"/>
              </a:xfrm>
              <a:custGeom>
                <a:avLst/>
                <a:gdLst>
                  <a:gd name="connsiteX0" fmla="*/ 324200 w 924668"/>
                  <a:gd name="connsiteY0" fmla="*/ 972949 h 996110"/>
                  <a:gd name="connsiteX1" fmla="*/ 218996 w 924668"/>
                  <a:gd name="connsiteY1" fmla="*/ 822987 h 996110"/>
                  <a:gd name="connsiteX2" fmla="*/ 93490 w 924668"/>
                  <a:gd name="connsiteY2" fmla="*/ 674410 h 996110"/>
                  <a:gd name="connsiteX3" fmla="*/ 30275 w 924668"/>
                  <a:gd name="connsiteY3" fmla="*/ 586279 h 996110"/>
                  <a:gd name="connsiteX4" fmla="*/ 110562 w 924668"/>
                  <a:gd name="connsiteY4" fmla="*/ 506914 h 996110"/>
                  <a:gd name="connsiteX5" fmla="*/ 173316 w 924668"/>
                  <a:gd name="connsiteY5" fmla="*/ 553517 h 996110"/>
                  <a:gd name="connsiteX6" fmla="*/ 223610 w 924668"/>
                  <a:gd name="connsiteY6" fmla="*/ 618116 h 996110"/>
                  <a:gd name="connsiteX7" fmla="*/ 260063 w 924668"/>
                  <a:gd name="connsiteY7" fmla="*/ 661951 h 996110"/>
                  <a:gd name="connsiteX8" fmla="*/ 280827 w 924668"/>
                  <a:gd name="connsiteY8" fmla="*/ 656415 h 996110"/>
                  <a:gd name="connsiteX9" fmla="*/ 283595 w 924668"/>
                  <a:gd name="connsiteY9" fmla="*/ 612118 h 996110"/>
                  <a:gd name="connsiteX10" fmla="*/ 281288 w 924668"/>
                  <a:gd name="connsiteY10" fmla="*/ 512451 h 996110"/>
                  <a:gd name="connsiteX11" fmla="*/ 274828 w 924668"/>
                  <a:gd name="connsiteY11" fmla="*/ 254056 h 996110"/>
                  <a:gd name="connsiteX12" fmla="*/ 271599 w 924668"/>
                  <a:gd name="connsiteY12" fmla="*/ 115629 h 996110"/>
                  <a:gd name="connsiteX13" fmla="*/ 311280 w 924668"/>
                  <a:gd name="connsiteY13" fmla="*/ 37188 h 996110"/>
                  <a:gd name="connsiteX14" fmla="*/ 403564 w 924668"/>
                  <a:gd name="connsiteY14" fmla="*/ 61182 h 996110"/>
                  <a:gd name="connsiteX15" fmla="*/ 416022 w 924668"/>
                  <a:gd name="connsiteY15" fmla="*/ 149313 h 996110"/>
                  <a:gd name="connsiteX16" fmla="*/ 416022 w 924668"/>
                  <a:gd name="connsiteY16" fmla="*/ 371718 h 996110"/>
                  <a:gd name="connsiteX17" fmla="*/ 446477 w 924668"/>
                  <a:gd name="connsiteY17" fmla="*/ 371718 h 996110"/>
                  <a:gd name="connsiteX18" fmla="*/ 567369 w 924668"/>
                  <a:gd name="connsiteY18" fmla="*/ 318655 h 996110"/>
                  <a:gd name="connsiteX19" fmla="*/ 591362 w 924668"/>
                  <a:gd name="connsiteY19" fmla="*/ 422936 h 996110"/>
                  <a:gd name="connsiteX20" fmla="*/ 621817 w 924668"/>
                  <a:gd name="connsiteY20" fmla="*/ 422936 h 996110"/>
                  <a:gd name="connsiteX21" fmla="*/ 741324 w 924668"/>
                  <a:gd name="connsiteY21" fmla="*/ 394789 h 996110"/>
                  <a:gd name="connsiteX22" fmla="*/ 747785 w 924668"/>
                  <a:gd name="connsiteY22" fmla="*/ 476460 h 996110"/>
                  <a:gd name="connsiteX23" fmla="*/ 778238 w 924668"/>
                  <a:gd name="connsiteY23" fmla="*/ 476460 h 996110"/>
                  <a:gd name="connsiteX24" fmla="*/ 874214 w 924668"/>
                  <a:gd name="connsiteY24" fmla="*/ 436317 h 996110"/>
                  <a:gd name="connsiteX25" fmla="*/ 891748 w 924668"/>
                  <a:gd name="connsiteY25" fmla="*/ 492610 h 996110"/>
                  <a:gd name="connsiteX26" fmla="*/ 891748 w 924668"/>
                  <a:gd name="connsiteY26" fmla="*/ 638419 h 996110"/>
                  <a:gd name="connsiteX27" fmla="*/ 889903 w 924668"/>
                  <a:gd name="connsiteY27" fmla="*/ 729319 h 996110"/>
                  <a:gd name="connsiteX28" fmla="*/ 861755 w 924668"/>
                  <a:gd name="connsiteY28" fmla="*/ 855287 h 996110"/>
                  <a:gd name="connsiteX29" fmla="*/ 834532 w 924668"/>
                  <a:gd name="connsiteY29" fmla="*/ 976179 h 996110"/>
                  <a:gd name="connsiteX30" fmla="*/ 864063 w 924668"/>
                  <a:gd name="connsiteY30" fmla="*/ 984485 h 996110"/>
                  <a:gd name="connsiteX31" fmla="*/ 920356 w 924668"/>
                  <a:gd name="connsiteY31" fmla="*/ 733472 h 996110"/>
                  <a:gd name="connsiteX32" fmla="*/ 922663 w 924668"/>
                  <a:gd name="connsiteY32" fmla="*/ 598737 h 996110"/>
                  <a:gd name="connsiteX33" fmla="*/ 921740 w 924668"/>
                  <a:gd name="connsiteY33" fmla="*/ 465847 h 996110"/>
                  <a:gd name="connsiteX34" fmla="*/ 832686 w 924668"/>
                  <a:gd name="connsiteY34" fmla="*/ 389713 h 996110"/>
                  <a:gd name="connsiteX35" fmla="*/ 748707 w 924668"/>
                  <a:gd name="connsiteY35" fmla="*/ 476460 h 996110"/>
                  <a:gd name="connsiteX36" fmla="*/ 779162 w 924668"/>
                  <a:gd name="connsiteY36" fmla="*/ 476460 h 996110"/>
                  <a:gd name="connsiteX37" fmla="*/ 739479 w 924668"/>
                  <a:gd name="connsiteY37" fmla="*/ 346801 h 996110"/>
                  <a:gd name="connsiteX38" fmla="*/ 591824 w 924668"/>
                  <a:gd name="connsiteY38" fmla="*/ 423397 h 996110"/>
                  <a:gd name="connsiteX39" fmla="*/ 622278 w 924668"/>
                  <a:gd name="connsiteY39" fmla="*/ 423397 h 996110"/>
                  <a:gd name="connsiteX40" fmla="*/ 621355 w 924668"/>
                  <a:gd name="connsiteY40" fmla="*/ 359721 h 996110"/>
                  <a:gd name="connsiteX41" fmla="*/ 561832 w 924668"/>
                  <a:gd name="connsiteY41" fmla="*/ 278511 h 996110"/>
                  <a:gd name="connsiteX42" fmla="*/ 416946 w 924668"/>
                  <a:gd name="connsiteY42" fmla="*/ 372179 h 996110"/>
                  <a:gd name="connsiteX43" fmla="*/ 447399 w 924668"/>
                  <a:gd name="connsiteY43" fmla="*/ 372179 h 996110"/>
                  <a:gd name="connsiteX44" fmla="*/ 447399 w 924668"/>
                  <a:gd name="connsiteY44" fmla="*/ 157619 h 996110"/>
                  <a:gd name="connsiteX45" fmla="*/ 443247 w 924668"/>
                  <a:gd name="connsiteY45" fmla="*/ 74102 h 996110"/>
                  <a:gd name="connsiteX46" fmla="*/ 299745 w 924668"/>
                  <a:gd name="connsiteY46" fmla="*/ 9964 h 996110"/>
                  <a:gd name="connsiteX47" fmla="*/ 243913 w 924668"/>
                  <a:gd name="connsiteY47" fmla="*/ 188534 h 996110"/>
                  <a:gd name="connsiteX48" fmla="*/ 250373 w 924668"/>
                  <a:gd name="connsiteY48" fmla="*/ 448314 h 996110"/>
                  <a:gd name="connsiteX49" fmla="*/ 253602 w 924668"/>
                  <a:gd name="connsiteY49" fmla="*/ 587663 h 996110"/>
                  <a:gd name="connsiteX50" fmla="*/ 254525 w 924668"/>
                  <a:gd name="connsiteY50" fmla="*/ 630575 h 996110"/>
                  <a:gd name="connsiteX51" fmla="*/ 254525 w 924668"/>
                  <a:gd name="connsiteY51" fmla="*/ 643033 h 996110"/>
                  <a:gd name="connsiteX52" fmla="*/ 255449 w 924668"/>
                  <a:gd name="connsiteY52" fmla="*/ 641649 h 996110"/>
                  <a:gd name="connsiteX53" fmla="*/ 276213 w 924668"/>
                  <a:gd name="connsiteY53" fmla="*/ 636112 h 996110"/>
                  <a:gd name="connsiteX54" fmla="*/ 274366 w 924668"/>
                  <a:gd name="connsiteY54" fmla="*/ 633805 h 996110"/>
                  <a:gd name="connsiteX55" fmla="*/ 266984 w 924668"/>
                  <a:gd name="connsiteY55" fmla="*/ 624115 h 996110"/>
                  <a:gd name="connsiteX56" fmla="*/ 241606 w 924668"/>
                  <a:gd name="connsiteY56" fmla="*/ 591354 h 996110"/>
                  <a:gd name="connsiteX57" fmla="*/ 193618 w 924668"/>
                  <a:gd name="connsiteY57" fmla="*/ 529062 h 996110"/>
                  <a:gd name="connsiteX58" fmla="*/ 127174 w 924668"/>
                  <a:gd name="connsiteY58" fmla="*/ 478767 h 996110"/>
                  <a:gd name="connsiteX59" fmla="*/ 23354 w 924668"/>
                  <a:gd name="connsiteY59" fmla="*/ 513835 h 996110"/>
                  <a:gd name="connsiteX60" fmla="*/ 15510 w 924668"/>
                  <a:gd name="connsiteY60" fmla="*/ 631498 h 996110"/>
                  <a:gd name="connsiteX61" fmla="*/ 37657 w 924668"/>
                  <a:gd name="connsiteY61" fmla="*/ 655953 h 996110"/>
                  <a:gd name="connsiteX62" fmla="*/ 159011 w 924668"/>
                  <a:gd name="connsiteY62" fmla="*/ 795763 h 996110"/>
                  <a:gd name="connsiteX63" fmla="*/ 298822 w 924668"/>
                  <a:gd name="connsiteY63" fmla="*/ 988638 h 996110"/>
                  <a:gd name="connsiteX64" fmla="*/ 325123 w 924668"/>
                  <a:gd name="connsiteY64" fmla="*/ 973410 h 996110"/>
                  <a:gd name="connsiteX65" fmla="*/ 325123 w 924668"/>
                  <a:gd name="connsiteY65" fmla="*/ 973410 h 99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24668" h="996110">
                    <a:moveTo>
                      <a:pt x="324200" y="972949"/>
                    </a:moveTo>
                    <a:cubicBezTo>
                      <a:pt x="295592" y="918963"/>
                      <a:pt x="256832" y="870514"/>
                      <a:pt x="218996" y="822987"/>
                    </a:cubicBezTo>
                    <a:cubicBezTo>
                      <a:pt x="178852" y="772231"/>
                      <a:pt x="136402" y="722859"/>
                      <a:pt x="93490" y="674410"/>
                    </a:cubicBezTo>
                    <a:cubicBezTo>
                      <a:pt x="71341" y="649493"/>
                      <a:pt x="33505" y="621808"/>
                      <a:pt x="30275" y="586279"/>
                    </a:cubicBezTo>
                    <a:cubicBezTo>
                      <a:pt x="25661" y="541059"/>
                      <a:pt x="65342" y="501377"/>
                      <a:pt x="110562" y="506914"/>
                    </a:cubicBezTo>
                    <a:cubicBezTo>
                      <a:pt x="141016" y="510606"/>
                      <a:pt x="156243" y="531370"/>
                      <a:pt x="173316" y="553517"/>
                    </a:cubicBezTo>
                    <a:cubicBezTo>
                      <a:pt x="189926" y="575205"/>
                      <a:pt x="206538" y="596891"/>
                      <a:pt x="223610" y="618116"/>
                    </a:cubicBezTo>
                    <a:cubicBezTo>
                      <a:pt x="233300" y="630575"/>
                      <a:pt x="245297" y="655030"/>
                      <a:pt x="260063" y="661951"/>
                    </a:cubicBezTo>
                    <a:cubicBezTo>
                      <a:pt x="268368" y="665643"/>
                      <a:pt x="275289" y="663797"/>
                      <a:pt x="280827" y="656415"/>
                    </a:cubicBezTo>
                    <a:cubicBezTo>
                      <a:pt x="288671" y="646264"/>
                      <a:pt x="283595" y="623654"/>
                      <a:pt x="283595" y="612118"/>
                    </a:cubicBezTo>
                    <a:cubicBezTo>
                      <a:pt x="282672" y="578896"/>
                      <a:pt x="281750" y="545674"/>
                      <a:pt x="281288" y="512451"/>
                    </a:cubicBezTo>
                    <a:cubicBezTo>
                      <a:pt x="278981" y="426165"/>
                      <a:pt x="277135" y="340341"/>
                      <a:pt x="274828" y="254056"/>
                    </a:cubicBezTo>
                    <a:cubicBezTo>
                      <a:pt x="273906" y="207914"/>
                      <a:pt x="272521" y="161772"/>
                      <a:pt x="271599" y="115629"/>
                    </a:cubicBezTo>
                    <a:cubicBezTo>
                      <a:pt x="271137" y="83330"/>
                      <a:pt x="279903" y="52876"/>
                      <a:pt x="311280" y="37188"/>
                    </a:cubicBezTo>
                    <a:cubicBezTo>
                      <a:pt x="343119" y="20576"/>
                      <a:pt x="383723" y="31651"/>
                      <a:pt x="403564" y="61182"/>
                    </a:cubicBezTo>
                    <a:cubicBezTo>
                      <a:pt x="421098" y="86560"/>
                      <a:pt x="416022" y="119782"/>
                      <a:pt x="416022" y="149313"/>
                    </a:cubicBezTo>
                    <a:lnTo>
                      <a:pt x="416022" y="371718"/>
                    </a:lnTo>
                    <a:cubicBezTo>
                      <a:pt x="416022" y="391559"/>
                      <a:pt x="446015" y="391098"/>
                      <a:pt x="446477" y="371718"/>
                    </a:cubicBezTo>
                    <a:cubicBezTo>
                      <a:pt x="448784" y="311271"/>
                      <a:pt x="521227" y="274820"/>
                      <a:pt x="567369" y="318655"/>
                    </a:cubicBezTo>
                    <a:cubicBezTo>
                      <a:pt x="596438" y="346340"/>
                      <a:pt x="591362" y="386483"/>
                      <a:pt x="591362" y="422936"/>
                    </a:cubicBezTo>
                    <a:cubicBezTo>
                      <a:pt x="591362" y="459388"/>
                      <a:pt x="620894" y="442315"/>
                      <a:pt x="621817" y="422936"/>
                    </a:cubicBezTo>
                    <a:cubicBezTo>
                      <a:pt x="624586" y="358798"/>
                      <a:pt x="711332" y="335727"/>
                      <a:pt x="741324" y="394789"/>
                    </a:cubicBezTo>
                    <a:cubicBezTo>
                      <a:pt x="753322" y="418321"/>
                      <a:pt x="747785" y="451082"/>
                      <a:pt x="747785" y="476460"/>
                    </a:cubicBezTo>
                    <a:cubicBezTo>
                      <a:pt x="747785" y="501839"/>
                      <a:pt x="777315" y="495840"/>
                      <a:pt x="778238" y="476460"/>
                    </a:cubicBezTo>
                    <a:cubicBezTo>
                      <a:pt x="780545" y="428472"/>
                      <a:pt x="838223" y="400326"/>
                      <a:pt x="874214" y="436317"/>
                    </a:cubicBezTo>
                    <a:cubicBezTo>
                      <a:pt x="889903" y="452005"/>
                      <a:pt x="891748" y="471846"/>
                      <a:pt x="891748" y="492610"/>
                    </a:cubicBezTo>
                    <a:lnTo>
                      <a:pt x="891748" y="638419"/>
                    </a:lnTo>
                    <a:cubicBezTo>
                      <a:pt x="891748" y="667950"/>
                      <a:pt x="895439" y="700250"/>
                      <a:pt x="889903" y="729319"/>
                    </a:cubicBezTo>
                    <a:cubicBezTo>
                      <a:pt x="882057" y="771308"/>
                      <a:pt x="870984" y="813298"/>
                      <a:pt x="861755" y="855287"/>
                    </a:cubicBezTo>
                    <a:cubicBezTo>
                      <a:pt x="852527" y="895431"/>
                      <a:pt x="843760" y="936035"/>
                      <a:pt x="834532" y="976179"/>
                    </a:cubicBezTo>
                    <a:cubicBezTo>
                      <a:pt x="830379" y="995098"/>
                      <a:pt x="859448" y="1003403"/>
                      <a:pt x="864063" y="984485"/>
                    </a:cubicBezTo>
                    <a:cubicBezTo>
                      <a:pt x="882981" y="900968"/>
                      <a:pt x="905129" y="817451"/>
                      <a:pt x="920356" y="733472"/>
                    </a:cubicBezTo>
                    <a:cubicBezTo>
                      <a:pt x="928200" y="690098"/>
                      <a:pt x="922663" y="642111"/>
                      <a:pt x="922663" y="598737"/>
                    </a:cubicBezTo>
                    <a:cubicBezTo>
                      <a:pt x="922663" y="555363"/>
                      <a:pt x="927739" y="509221"/>
                      <a:pt x="921740" y="465847"/>
                    </a:cubicBezTo>
                    <a:cubicBezTo>
                      <a:pt x="915741" y="422474"/>
                      <a:pt x="877443" y="387868"/>
                      <a:pt x="832686" y="389713"/>
                    </a:cubicBezTo>
                    <a:cubicBezTo>
                      <a:pt x="785159" y="391559"/>
                      <a:pt x="750553" y="430318"/>
                      <a:pt x="748707" y="476460"/>
                    </a:cubicBezTo>
                    <a:lnTo>
                      <a:pt x="779162" y="476460"/>
                    </a:lnTo>
                    <a:cubicBezTo>
                      <a:pt x="779162" y="428472"/>
                      <a:pt x="783776" y="378178"/>
                      <a:pt x="739479" y="346801"/>
                    </a:cubicBezTo>
                    <a:cubicBezTo>
                      <a:pt x="676725" y="302505"/>
                      <a:pt x="595054" y="350031"/>
                      <a:pt x="591824" y="423397"/>
                    </a:cubicBezTo>
                    <a:lnTo>
                      <a:pt x="622278" y="423397"/>
                    </a:lnTo>
                    <a:cubicBezTo>
                      <a:pt x="622278" y="402172"/>
                      <a:pt x="624124" y="380485"/>
                      <a:pt x="621355" y="359721"/>
                    </a:cubicBezTo>
                    <a:cubicBezTo>
                      <a:pt x="616740" y="324653"/>
                      <a:pt x="594131" y="293277"/>
                      <a:pt x="561832" y="278511"/>
                    </a:cubicBezTo>
                    <a:cubicBezTo>
                      <a:pt x="493541" y="247134"/>
                      <a:pt x="419714" y="299736"/>
                      <a:pt x="416946" y="372179"/>
                    </a:cubicBezTo>
                    <a:lnTo>
                      <a:pt x="447399" y="372179"/>
                    </a:lnTo>
                    <a:lnTo>
                      <a:pt x="447399" y="157619"/>
                    </a:lnTo>
                    <a:cubicBezTo>
                      <a:pt x="447399" y="130395"/>
                      <a:pt x="451091" y="100402"/>
                      <a:pt x="443247" y="74102"/>
                    </a:cubicBezTo>
                    <a:cubicBezTo>
                      <a:pt x="425713" y="13655"/>
                      <a:pt x="356038" y="-17260"/>
                      <a:pt x="299745" y="9964"/>
                    </a:cubicBezTo>
                    <a:cubicBezTo>
                      <a:pt x="229147" y="44109"/>
                      <a:pt x="242067" y="123935"/>
                      <a:pt x="243913" y="188534"/>
                    </a:cubicBezTo>
                    <a:cubicBezTo>
                      <a:pt x="246220" y="275281"/>
                      <a:pt x="248066" y="361566"/>
                      <a:pt x="250373" y="448314"/>
                    </a:cubicBezTo>
                    <a:cubicBezTo>
                      <a:pt x="251295" y="494917"/>
                      <a:pt x="252680" y="541521"/>
                      <a:pt x="253602" y="587663"/>
                    </a:cubicBezTo>
                    <a:lnTo>
                      <a:pt x="254525" y="630575"/>
                    </a:lnTo>
                    <a:cubicBezTo>
                      <a:pt x="254525" y="634728"/>
                      <a:pt x="254525" y="638880"/>
                      <a:pt x="254525" y="643033"/>
                    </a:cubicBezTo>
                    <a:cubicBezTo>
                      <a:pt x="255449" y="649493"/>
                      <a:pt x="252218" y="645340"/>
                      <a:pt x="255449" y="641649"/>
                    </a:cubicBezTo>
                    <a:cubicBezTo>
                      <a:pt x="262370" y="639804"/>
                      <a:pt x="269291" y="637958"/>
                      <a:pt x="276213" y="636112"/>
                    </a:cubicBezTo>
                    <a:cubicBezTo>
                      <a:pt x="278520" y="637035"/>
                      <a:pt x="275289" y="636112"/>
                      <a:pt x="274366" y="633805"/>
                    </a:cubicBezTo>
                    <a:cubicBezTo>
                      <a:pt x="272982" y="630575"/>
                      <a:pt x="268830" y="626883"/>
                      <a:pt x="266984" y="624115"/>
                    </a:cubicBezTo>
                    <a:cubicBezTo>
                      <a:pt x="258679" y="613041"/>
                      <a:pt x="250373" y="602429"/>
                      <a:pt x="241606" y="591354"/>
                    </a:cubicBezTo>
                    <a:cubicBezTo>
                      <a:pt x="225456" y="570590"/>
                      <a:pt x="208845" y="550288"/>
                      <a:pt x="193618" y="529062"/>
                    </a:cubicBezTo>
                    <a:cubicBezTo>
                      <a:pt x="176083" y="505068"/>
                      <a:pt x="157166" y="485689"/>
                      <a:pt x="127174" y="478767"/>
                    </a:cubicBezTo>
                    <a:cubicBezTo>
                      <a:pt x="88875" y="470000"/>
                      <a:pt x="48270" y="483382"/>
                      <a:pt x="23354" y="513835"/>
                    </a:cubicBezTo>
                    <a:cubicBezTo>
                      <a:pt x="-2486" y="545212"/>
                      <a:pt x="-9407" y="597352"/>
                      <a:pt x="15510" y="631498"/>
                    </a:cubicBezTo>
                    <a:cubicBezTo>
                      <a:pt x="21969" y="640265"/>
                      <a:pt x="30275" y="647647"/>
                      <a:pt x="37657" y="655953"/>
                    </a:cubicBezTo>
                    <a:cubicBezTo>
                      <a:pt x="79185" y="701634"/>
                      <a:pt x="119790" y="748237"/>
                      <a:pt x="159011" y="795763"/>
                    </a:cubicBezTo>
                    <a:cubicBezTo>
                      <a:pt x="209307" y="856210"/>
                      <a:pt x="261908" y="918502"/>
                      <a:pt x="298822" y="988638"/>
                    </a:cubicBezTo>
                    <a:cubicBezTo>
                      <a:pt x="308050" y="1005710"/>
                      <a:pt x="334351" y="990483"/>
                      <a:pt x="325123" y="973410"/>
                    </a:cubicBezTo>
                    <a:lnTo>
                      <a:pt x="325123" y="973410"/>
                    </a:lnTo>
                    <a:close/>
                  </a:path>
                </a:pathLst>
              </a:custGeom>
              <a:grpFill/>
              <a:ln w="28575" cap="flat">
                <a:solidFill>
                  <a:srgbClr val="DFDECB"/>
                </a:solidFill>
                <a:prstDash val="solid"/>
                <a:miter/>
              </a:ln>
            </p:spPr>
            <p:txBody>
              <a:bodyPr rtlCol="0" anchor="ctr"/>
              <a:lstStyle/>
              <a:p>
                <a:endParaRPr lang="en-US"/>
              </a:p>
            </p:txBody>
          </p:sp>
          <p:sp>
            <p:nvSpPr>
              <p:cNvPr id="30" name="Freeform 1441">
                <a:extLst>
                  <a:ext uri="{FF2B5EF4-FFF2-40B4-BE49-F238E27FC236}">
                    <a16:creationId xmlns:a16="http://schemas.microsoft.com/office/drawing/2014/main" id="{F4AFFE51-1B35-F8C3-38EC-FC24A0433DF8}"/>
                  </a:ext>
                </a:extLst>
              </p:cNvPr>
              <p:cNvSpPr/>
              <p:nvPr/>
            </p:nvSpPr>
            <p:spPr>
              <a:xfrm>
                <a:off x="-1599443" y="7456157"/>
                <a:ext cx="30453" cy="73251"/>
              </a:xfrm>
              <a:custGeom>
                <a:avLst/>
                <a:gdLst>
                  <a:gd name="connsiteX0" fmla="*/ 0 w 30453"/>
                  <a:gd name="connsiteY0" fmla="*/ 14708 h 73251"/>
                  <a:gd name="connsiteX1" fmla="*/ 0 w 30453"/>
                  <a:gd name="connsiteY1" fmla="*/ 58543 h 73251"/>
                  <a:gd name="connsiteX2" fmla="*/ 30453 w 30453"/>
                  <a:gd name="connsiteY2" fmla="*/ 58543 h 73251"/>
                  <a:gd name="connsiteX3" fmla="*/ 30453 w 30453"/>
                  <a:gd name="connsiteY3" fmla="*/ 14708 h 73251"/>
                  <a:gd name="connsiteX4" fmla="*/ 0 w 30453"/>
                  <a:gd name="connsiteY4" fmla="*/ 14708 h 73251"/>
                  <a:gd name="connsiteX5" fmla="*/ 0 w 30453"/>
                  <a:gd name="connsiteY5" fmla="*/ 14708 h 7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73251">
                    <a:moveTo>
                      <a:pt x="0" y="14708"/>
                    </a:moveTo>
                    <a:lnTo>
                      <a:pt x="0" y="58543"/>
                    </a:lnTo>
                    <a:cubicBezTo>
                      <a:pt x="0" y="77923"/>
                      <a:pt x="30453" y="78384"/>
                      <a:pt x="30453" y="58543"/>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31" name="Freeform 1442">
                <a:extLst>
                  <a:ext uri="{FF2B5EF4-FFF2-40B4-BE49-F238E27FC236}">
                    <a16:creationId xmlns:a16="http://schemas.microsoft.com/office/drawing/2014/main" id="{124FF8E3-F0DA-89CD-9946-CC90A5D2E4A6}"/>
                  </a:ext>
                </a:extLst>
              </p:cNvPr>
              <p:cNvSpPr/>
              <p:nvPr/>
            </p:nvSpPr>
            <p:spPr>
              <a:xfrm>
                <a:off x="-1756326" y="7402632"/>
                <a:ext cx="30453" cy="126776"/>
              </a:xfrm>
              <a:custGeom>
                <a:avLst/>
                <a:gdLst>
                  <a:gd name="connsiteX0" fmla="*/ 0 w 30453"/>
                  <a:gd name="connsiteY0" fmla="*/ 14708 h 126776"/>
                  <a:gd name="connsiteX1" fmla="*/ 0 w 30453"/>
                  <a:gd name="connsiteY1" fmla="*/ 112068 h 126776"/>
                  <a:gd name="connsiteX2" fmla="*/ 30453 w 30453"/>
                  <a:gd name="connsiteY2" fmla="*/ 112068 h 126776"/>
                  <a:gd name="connsiteX3" fmla="*/ 30453 w 30453"/>
                  <a:gd name="connsiteY3" fmla="*/ 14708 h 126776"/>
                  <a:gd name="connsiteX4" fmla="*/ 0 w 30453"/>
                  <a:gd name="connsiteY4" fmla="*/ 14708 h 126776"/>
                  <a:gd name="connsiteX5" fmla="*/ 0 w 30453"/>
                  <a:gd name="connsiteY5" fmla="*/ 14708 h 12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126776">
                    <a:moveTo>
                      <a:pt x="0" y="14708"/>
                    </a:moveTo>
                    <a:lnTo>
                      <a:pt x="0" y="112068"/>
                    </a:lnTo>
                    <a:cubicBezTo>
                      <a:pt x="0" y="131448"/>
                      <a:pt x="30453" y="131909"/>
                      <a:pt x="30453" y="112068"/>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32" name="Freeform 1443">
                <a:extLst>
                  <a:ext uri="{FF2B5EF4-FFF2-40B4-BE49-F238E27FC236}">
                    <a16:creationId xmlns:a16="http://schemas.microsoft.com/office/drawing/2014/main" id="{1A66A857-6D1D-9219-CFD9-163F068B5A53}"/>
                  </a:ext>
                </a:extLst>
              </p:cNvPr>
              <p:cNvSpPr/>
              <p:nvPr/>
            </p:nvSpPr>
            <p:spPr>
              <a:xfrm>
                <a:off x="-1931205" y="7350953"/>
                <a:ext cx="30454" cy="177994"/>
              </a:xfrm>
              <a:custGeom>
                <a:avLst/>
                <a:gdLst>
                  <a:gd name="connsiteX0" fmla="*/ 0 w 30454"/>
                  <a:gd name="connsiteY0" fmla="*/ 14709 h 177994"/>
                  <a:gd name="connsiteX1" fmla="*/ 0 w 30454"/>
                  <a:gd name="connsiteY1" fmla="*/ 163286 h 177994"/>
                  <a:gd name="connsiteX2" fmla="*/ 30454 w 30454"/>
                  <a:gd name="connsiteY2" fmla="*/ 163286 h 177994"/>
                  <a:gd name="connsiteX3" fmla="*/ 30454 w 30454"/>
                  <a:gd name="connsiteY3" fmla="*/ 14709 h 177994"/>
                  <a:gd name="connsiteX4" fmla="*/ 0 w 30454"/>
                  <a:gd name="connsiteY4" fmla="*/ 14709 h 177994"/>
                  <a:gd name="connsiteX5" fmla="*/ 0 w 30454"/>
                  <a:gd name="connsiteY5" fmla="*/ 14709 h 1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4" h="177994">
                    <a:moveTo>
                      <a:pt x="0" y="14709"/>
                    </a:moveTo>
                    <a:lnTo>
                      <a:pt x="0" y="163286"/>
                    </a:lnTo>
                    <a:cubicBezTo>
                      <a:pt x="0" y="182665"/>
                      <a:pt x="30454" y="183127"/>
                      <a:pt x="30454" y="163286"/>
                    </a:cubicBezTo>
                    <a:lnTo>
                      <a:pt x="30454" y="14709"/>
                    </a:lnTo>
                    <a:cubicBezTo>
                      <a:pt x="30454" y="-4672"/>
                      <a:pt x="0" y="-5133"/>
                      <a:pt x="0" y="14709"/>
                    </a:cubicBezTo>
                    <a:lnTo>
                      <a:pt x="0" y="14709"/>
                    </a:lnTo>
                    <a:close/>
                  </a:path>
                </a:pathLst>
              </a:custGeom>
              <a:grpFill/>
              <a:ln w="28575" cap="flat">
                <a:solidFill>
                  <a:srgbClr val="DFDECB"/>
                </a:solidFill>
                <a:prstDash val="solid"/>
                <a:miter/>
              </a:ln>
            </p:spPr>
            <p:txBody>
              <a:bodyPr rtlCol="0" anchor="ctr"/>
              <a:lstStyle/>
              <a:p>
                <a:endParaRPr lang="en-US" dirty="0"/>
              </a:p>
            </p:txBody>
          </p:sp>
        </p:grpSp>
        <p:sp>
          <p:nvSpPr>
            <p:cNvPr id="24" name="Freeform 1435">
              <a:extLst>
                <a:ext uri="{FF2B5EF4-FFF2-40B4-BE49-F238E27FC236}">
                  <a16:creationId xmlns:a16="http://schemas.microsoft.com/office/drawing/2014/main" id="{AF2766AE-E32D-D800-02A6-FB2FDD62599F}"/>
                </a:ext>
              </a:extLst>
            </p:cNvPr>
            <p:cNvSpPr/>
            <p:nvPr/>
          </p:nvSpPr>
          <p:spPr>
            <a:xfrm>
              <a:off x="-2269476" y="6659762"/>
              <a:ext cx="701430" cy="430835"/>
            </a:xfrm>
            <a:custGeom>
              <a:avLst/>
              <a:gdLst>
                <a:gd name="connsiteX0" fmla="*/ 21737 w 701430"/>
                <a:gd name="connsiteY0" fmla="*/ 112974 h 430835"/>
                <a:gd name="connsiteX1" fmla="*/ 376108 w 701430"/>
                <a:gd name="connsiteY1" fmla="*/ 45606 h 430835"/>
                <a:gd name="connsiteX2" fmla="*/ 620200 w 701430"/>
                <a:gd name="connsiteY2" fmla="*/ 238480 h 430835"/>
                <a:gd name="connsiteX3" fmla="*/ 670956 w 701430"/>
                <a:gd name="connsiteY3" fmla="*/ 416127 h 430835"/>
                <a:gd name="connsiteX4" fmla="*/ 701410 w 701430"/>
                <a:gd name="connsiteY4" fmla="*/ 416127 h 430835"/>
                <a:gd name="connsiteX5" fmla="*/ 223839 w 701430"/>
                <a:gd name="connsiteY5" fmla="*/ 2233 h 430835"/>
                <a:gd name="connsiteX6" fmla="*/ 6510 w 701430"/>
                <a:gd name="connsiteY6" fmla="*/ 86673 h 430835"/>
                <a:gd name="connsiteX7" fmla="*/ 21737 w 701430"/>
                <a:gd name="connsiteY7" fmla="*/ 112974 h 430835"/>
                <a:gd name="connsiteX8" fmla="*/ 21737 w 701430"/>
                <a:gd name="connsiteY8" fmla="*/ 112974 h 43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430" h="430835">
                  <a:moveTo>
                    <a:pt x="21737" y="112974"/>
                  </a:moveTo>
                  <a:cubicBezTo>
                    <a:pt x="123249" y="37762"/>
                    <a:pt x="253832" y="11000"/>
                    <a:pt x="376108" y="45606"/>
                  </a:cubicBezTo>
                  <a:cubicBezTo>
                    <a:pt x="479004" y="74676"/>
                    <a:pt x="568059" y="145273"/>
                    <a:pt x="620200" y="238480"/>
                  </a:cubicBezTo>
                  <a:cubicBezTo>
                    <a:pt x="650654" y="292928"/>
                    <a:pt x="667726" y="353835"/>
                    <a:pt x="670956" y="416127"/>
                  </a:cubicBezTo>
                  <a:cubicBezTo>
                    <a:pt x="671878" y="435507"/>
                    <a:pt x="702333" y="435969"/>
                    <a:pt x="701410" y="416127"/>
                  </a:cubicBezTo>
                  <a:cubicBezTo>
                    <a:pt x="688490" y="171113"/>
                    <a:pt x="470238" y="-23145"/>
                    <a:pt x="223839" y="2233"/>
                  </a:cubicBezTo>
                  <a:cubicBezTo>
                    <a:pt x="144936" y="10077"/>
                    <a:pt x="70186" y="39608"/>
                    <a:pt x="6510" y="86673"/>
                  </a:cubicBezTo>
                  <a:cubicBezTo>
                    <a:pt x="-9178" y="98208"/>
                    <a:pt x="6510" y="124510"/>
                    <a:pt x="21737" y="112974"/>
                  </a:cubicBezTo>
                  <a:lnTo>
                    <a:pt x="21737" y="112974"/>
                  </a:lnTo>
                  <a:close/>
                </a:path>
              </a:pathLst>
            </a:custGeom>
            <a:grpFill/>
            <a:ln w="28575" cap="flat">
              <a:solidFill>
                <a:srgbClr val="DFDECB"/>
              </a:solidFill>
              <a:prstDash val="solid"/>
              <a:miter/>
            </a:ln>
          </p:spPr>
          <p:txBody>
            <a:bodyPr rtlCol="0" anchor="ctr"/>
            <a:lstStyle/>
            <a:p>
              <a:endParaRPr lang="en-US"/>
            </a:p>
          </p:txBody>
        </p:sp>
        <p:sp>
          <p:nvSpPr>
            <p:cNvPr id="25" name="Freeform 1436">
              <a:extLst>
                <a:ext uri="{FF2B5EF4-FFF2-40B4-BE49-F238E27FC236}">
                  <a16:creationId xmlns:a16="http://schemas.microsoft.com/office/drawing/2014/main" id="{CB5E35D2-D961-53A2-F334-D34F97B18C75}"/>
                </a:ext>
              </a:extLst>
            </p:cNvPr>
            <p:cNvSpPr/>
            <p:nvPr/>
          </p:nvSpPr>
          <p:spPr>
            <a:xfrm>
              <a:off x="-2437568" y="6965523"/>
              <a:ext cx="164521" cy="452380"/>
            </a:xfrm>
            <a:custGeom>
              <a:avLst/>
              <a:gdLst>
                <a:gd name="connsiteX0" fmla="*/ 15873 w 164521"/>
                <a:gd name="connsiteY0" fmla="*/ 11160 h 452380"/>
                <a:gd name="connsiteX1" fmla="*/ 138149 w 164521"/>
                <a:gd name="connsiteY1" fmla="*/ 448126 h 452380"/>
                <a:gd name="connsiteX2" fmla="*/ 159836 w 164521"/>
                <a:gd name="connsiteY2" fmla="*/ 426439 h 452380"/>
                <a:gd name="connsiteX3" fmla="*/ 45403 w 164521"/>
                <a:gd name="connsiteY3" fmla="*/ 19004 h 452380"/>
                <a:gd name="connsiteX4" fmla="*/ 15873 w 164521"/>
                <a:gd name="connsiteY4" fmla="*/ 10699 h 452380"/>
                <a:gd name="connsiteX5" fmla="*/ 15873 w 164521"/>
                <a:gd name="connsiteY5" fmla="*/ 10699 h 45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21" h="452380">
                  <a:moveTo>
                    <a:pt x="15873" y="11160"/>
                  </a:moveTo>
                  <a:cubicBezTo>
                    <a:pt x="-27501" y="168505"/>
                    <a:pt x="19563" y="336462"/>
                    <a:pt x="138149" y="448126"/>
                  </a:cubicBezTo>
                  <a:cubicBezTo>
                    <a:pt x="152453" y="461507"/>
                    <a:pt x="174139" y="440282"/>
                    <a:pt x="159836" y="426439"/>
                  </a:cubicBezTo>
                  <a:cubicBezTo>
                    <a:pt x="49095" y="321697"/>
                    <a:pt x="4798" y="166198"/>
                    <a:pt x="45403" y="19004"/>
                  </a:cubicBezTo>
                  <a:cubicBezTo>
                    <a:pt x="50479" y="86"/>
                    <a:pt x="21410" y="-8219"/>
                    <a:pt x="15873" y="10699"/>
                  </a:cubicBezTo>
                  <a:lnTo>
                    <a:pt x="15873" y="10699"/>
                  </a:lnTo>
                  <a:close/>
                </a:path>
              </a:pathLst>
            </a:custGeom>
            <a:grpFill/>
            <a:ln w="28575" cap="flat">
              <a:solidFill>
                <a:srgbClr val="DFDECB"/>
              </a:solidFill>
              <a:prstDash val="solid"/>
              <a:miter/>
            </a:ln>
          </p:spPr>
          <p:txBody>
            <a:bodyPr rtlCol="0" anchor="ctr"/>
            <a:lstStyle/>
            <a:p>
              <a:endParaRPr lang="en-US"/>
            </a:p>
          </p:txBody>
        </p:sp>
        <p:sp>
          <p:nvSpPr>
            <p:cNvPr id="26" name="Freeform 1437">
              <a:extLst>
                <a:ext uri="{FF2B5EF4-FFF2-40B4-BE49-F238E27FC236}">
                  <a16:creationId xmlns:a16="http://schemas.microsoft.com/office/drawing/2014/main" id="{56E8AE15-ED63-9E54-BDBA-94EA7EBDE919}"/>
                </a:ext>
              </a:extLst>
            </p:cNvPr>
            <p:cNvSpPr/>
            <p:nvPr/>
          </p:nvSpPr>
          <p:spPr>
            <a:xfrm>
              <a:off x="-2241424" y="6856005"/>
              <a:ext cx="477566" cy="409599"/>
            </a:xfrm>
            <a:custGeom>
              <a:avLst/>
              <a:gdLst>
                <a:gd name="connsiteX0" fmla="*/ 87353 w 477566"/>
                <a:gd name="connsiteY0" fmla="*/ 383227 h 409599"/>
                <a:gd name="connsiteX1" fmla="*/ 115499 w 477566"/>
                <a:gd name="connsiteY1" fmla="*/ 70383 h 409599"/>
                <a:gd name="connsiteX2" fmla="*/ 407579 w 477566"/>
                <a:gd name="connsiteY2" fmla="*/ 116064 h 409599"/>
                <a:gd name="connsiteX3" fmla="*/ 435264 w 477566"/>
                <a:gd name="connsiteY3" fmla="*/ 310784 h 409599"/>
                <a:gd name="connsiteX4" fmla="*/ 464795 w 477566"/>
                <a:gd name="connsiteY4" fmla="*/ 319089 h 409599"/>
                <a:gd name="connsiteX5" fmla="*/ 299607 w 477566"/>
                <a:gd name="connsiteY5" fmla="*/ 7630 h 409599"/>
                <a:gd name="connsiteX6" fmla="*/ 6143 w 477566"/>
                <a:gd name="connsiteY6" fmla="*/ 184816 h 409599"/>
                <a:gd name="connsiteX7" fmla="*/ 66589 w 477566"/>
                <a:gd name="connsiteY7" fmla="*/ 404914 h 409599"/>
                <a:gd name="connsiteX8" fmla="*/ 88276 w 477566"/>
                <a:gd name="connsiteY8" fmla="*/ 383227 h 409599"/>
                <a:gd name="connsiteX9" fmla="*/ 88276 w 477566"/>
                <a:gd name="connsiteY9" fmla="*/ 383227 h 40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7566" h="409599">
                  <a:moveTo>
                    <a:pt x="87353" y="383227"/>
                  </a:moveTo>
                  <a:cubicBezTo>
                    <a:pt x="2913" y="292327"/>
                    <a:pt x="13987" y="144211"/>
                    <a:pt x="115499" y="70383"/>
                  </a:cubicBezTo>
                  <a:cubicBezTo>
                    <a:pt x="207323" y="3477"/>
                    <a:pt x="340673" y="23780"/>
                    <a:pt x="407579" y="116064"/>
                  </a:cubicBezTo>
                  <a:cubicBezTo>
                    <a:pt x="448645" y="172819"/>
                    <a:pt x="457413" y="244801"/>
                    <a:pt x="435264" y="310784"/>
                  </a:cubicBezTo>
                  <a:cubicBezTo>
                    <a:pt x="428805" y="329240"/>
                    <a:pt x="458335" y="337546"/>
                    <a:pt x="464795" y="319089"/>
                  </a:cubicBezTo>
                  <a:cubicBezTo>
                    <a:pt x="509091" y="188507"/>
                    <a:pt x="434341" y="42698"/>
                    <a:pt x="299607" y="7630"/>
                  </a:cubicBezTo>
                  <a:cubicBezTo>
                    <a:pt x="171332" y="-26054"/>
                    <a:pt x="35673" y="55157"/>
                    <a:pt x="6143" y="184816"/>
                  </a:cubicBezTo>
                  <a:cubicBezTo>
                    <a:pt x="-12314" y="264180"/>
                    <a:pt x="11679" y="345852"/>
                    <a:pt x="66589" y="404914"/>
                  </a:cubicBezTo>
                  <a:cubicBezTo>
                    <a:pt x="79970" y="419217"/>
                    <a:pt x="101657" y="397531"/>
                    <a:pt x="88276" y="383227"/>
                  </a:cubicBezTo>
                  <a:lnTo>
                    <a:pt x="88276" y="383227"/>
                  </a:lnTo>
                  <a:close/>
                </a:path>
              </a:pathLst>
            </a:custGeom>
            <a:grpFill/>
            <a:ln w="28575" cap="flat">
              <a:solidFill>
                <a:srgbClr val="DFDECB"/>
              </a:solidFill>
              <a:prstDash val="solid"/>
              <a:miter/>
            </a:ln>
          </p:spPr>
          <p:txBody>
            <a:bodyPr rtlCol="0" anchor="ctr"/>
            <a:lstStyle/>
            <a:p>
              <a:endParaRPr lang="en-US"/>
            </a:p>
          </p:txBody>
        </p:sp>
        <p:sp>
          <p:nvSpPr>
            <p:cNvPr id="27" name="Freeform 1438">
              <a:extLst>
                <a:ext uri="{FF2B5EF4-FFF2-40B4-BE49-F238E27FC236}">
                  <a16:creationId xmlns:a16="http://schemas.microsoft.com/office/drawing/2014/main" id="{325E1EC2-0B33-717F-A0E7-F92BD4278A3E}"/>
                </a:ext>
              </a:extLst>
            </p:cNvPr>
            <p:cNvSpPr/>
            <p:nvPr/>
          </p:nvSpPr>
          <p:spPr>
            <a:xfrm>
              <a:off x="-1693112" y="7060662"/>
              <a:ext cx="207644" cy="207639"/>
            </a:xfrm>
            <a:custGeom>
              <a:avLst/>
              <a:gdLst>
                <a:gd name="connsiteX0" fmla="*/ 177647 w 207644"/>
                <a:gd name="connsiteY0" fmla="*/ 103820 h 207639"/>
                <a:gd name="connsiteX1" fmla="*/ 104282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2" y="177186"/>
                  </a:cubicBezTo>
                  <a:cubicBezTo>
                    <a:pt x="63214" y="177186"/>
                    <a:pt x="30915" y="143964"/>
                    <a:pt x="30915" y="103820"/>
                  </a:cubicBezTo>
                  <a:cubicBezTo>
                    <a:pt x="30915" y="63676"/>
                    <a:pt x="62292" y="32299"/>
                    <a:pt x="101051" y="30916"/>
                  </a:cubicBezTo>
                  <a:cubicBezTo>
                    <a:pt x="143040" y="29070"/>
                    <a:pt x="175802" y="62754"/>
                    <a:pt x="177185" y="103820"/>
                  </a:cubicBezTo>
                  <a:cubicBezTo>
                    <a:pt x="177647" y="123200"/>
                    <a:pt x="208101" y="123661"/>
                    <a:pt x="207639" y="103820"/>
                  </a:cubicBezTo>
                  <a:cubicBezTo>
                    <a:pt x="205794" y="47527"/>
                    <a:pt x="161959" y="0"/>
                    <a:pt x="103820" y="0"/>
                  </a:cubicBezTo>
                  <a:cubicBezTo>
                    <a:pt x="45680" y="0"/>
                    <a:pt x="0" y="47065"/>
                    <a:pt x="0" y="103820"/>
                  </a:cubicBezTo>
                  <a:cubicBezTo>
                    <a:pt x="0" y="160575"/>
                    <a:pt x="47065" y="207639"/>
                    <a:pt x="103820" y="207639"/>
                  </a:cubicBezTo>
                  <a:cubicBezTo>
                    <a:pt x="161959" y="207639"/>
                    <a:pt x="205332" y="160575"/>
                    <a:pt x="207639" y="103820"/>
                  </a:cubicBezTo>
                  <a:cubicBezTo>
                    <a:pt x="208101"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sp>
          <p:nvSpPr>
            <p:cNvPr id="28" name="Freeform 1439">
              <a:extLst>
                <a:ext uri="{FF2B5EF4-FFF2-40B4-BE49-F238E27FC236}">
                  <a16:creationId xmlns:a16="http://schemas.microsoft.com/office/drawing/2014/main" id="{0FCAE9B2-F62F-263E-3E8A-6A99F3A656E4}"/>
                </a:ext>
              </a:extLst>
            </p:cNvPr>
            <p:cNvSpPr/>
            <p:nvPr/>
          </p:nvSpPr>
          <p:spPr>
            <a:xfrm>
              <a:off x="-2478450" y="6794883"/>
              <a:ext cx="207644" cy="207639"/>
            </a:xfrm>
            <a:custGeom>
              <a:avLst/>
              <a:gdLst>
                <a:gd name="connsiteX0" fmla="*/ 177647 w 207644"/>
                <a:gd name="connsiteY0" fmla="*/ 103820 h 207639"/>
                <a:gd name="connsiteX1" fmla="*/ 104280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0" y="177186"/>
                  </a:cubicBezTo>
                  <a:cubicBezTo>
                    <a:pt x="63214" y="177186"/>
                    <a:pt x="30915" y="143964"/>
                    <a:pt x="30915" y="103820"/>
                  </a:cubicBezTo>
                  <a:cubicBezTo>
                    <a:pt x="30915" y="63676"/>
                    <a:pt x="62292" y="32299"/>
                    <a:pt x="101051" y="30916"/>
                  </a:cubicBezTo>
                  <a:cubicBezTo>
                    <a:pt x="143040" y="29070"/>
                    <a:pt x="175801" y="62753"/>
                    <a:pt x="177185" y="103820"/>
                  </a:cubicBezTo>
                  <a:cubicBezTo>
                    <a:pt x="177647" y="123200"/>
                    <a:pt x="208100" y="123661"/>
                    <a:pt x="207639" y="103820"/>
                  </a:cubicBezTo>
                  <a:cubicBezTo>
                    <a:pt x="205793" y="47527"/>
                    <a:pt x="161958" y="0"/>
                    <a:pt x="103820" y="0"/>
                  </a:cubicBezTo>
                  <a:cubicBezTo>
                    <a:pt x="45680" y="0"/>
                    <a:pt x="0" y="47065"/>
                    <a:pt x="0" y="103820"/>
                  </a:cubicBezTo>
                  <a:cubicBezTo>
                    <a:pt x="0" y="160575"/>
                    <a:pt x="47065" y="207639"/>
                    <a:pt x="103820" y="207639"/>
                  </a:cubicBezTo>
                  <a:cubicBezTo>
                    <a:pt x="161958" y="207639"/>
                    <a:pt x="205332" y="160575"/>
                    <a:pt x="207639" y="103820"/>
                  </a:cubicBezTo>
                  <a:cubicBezTo>
                    <a:pt x="208100"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grpSp>
      <p:grpSp>
        <p:nvGrpSpPr>
          <p:cNvPr id="33" name="Group 32">
            <a:extLst>
              <a:ext uri="{FF2B5EF4-FFF2-40B4-BE49-F238E27FC236}">
                <a16:creationId xmlns:a16="http://schemas.microsoft.com/office/drawing/2014/main" id="{650F5CE7-4238-CA44-97D8-E3A212F36B69}"/>
              </a:ext>
            </a:extLst>
          </p:cNvPr>
          <p:cNvGrpSpPr/>
          <p:nvPr/>
        </p:nvGrpSpPr>
        <p:grpSpPr>
          <a:xfrm>
            <a:off x="519106" y="807308"/>
            <a:ext cx="1018347" cy="1051755"/>
            <a:chOff x="8130434" y="5055580"/>
            <a:chExt cx="1018347" cy="1051755"/>
          </a:xfrm>
          <a:solidFill>
            <a:srgbClr val="000000"/>
          </a:solidFill>
        </p:grpSpPr>
        <p:grpSp>
          <p:nvGrpSpPr>
            <p:cNvPr id="34" name="Graphic 2">
              <a:extLst>
                <a:ext uri="{FF2B5EF4-FFF2-40B4-BE49-F238E27FC236}">
                  <a16:creationId xmlns:a16="http://schemas.microsoft.com/office/drawing/2014/main" id="{25EE4CAE-C599-14B1-9EF0-74126197EEB2}"/>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76F77DA3-B552-C90A-9F55-61B31C465821}"/>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solidFill>
                <a:srgbClr val="C77362"/>
              </a:solid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05A14519-F13D-A505-67EB-9B0175BFA7D7}"/>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solidFill>
                <a:srgbClr val="C77362"/>
              </a:solid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5E9D5AA7-BB0D-28B1-5C33-3487B32C888C}"/>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solidFill>
                <a:srgbClr val="C77362"/>
              </a:solid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79006135-CB08-ACF2-8E06-E4B53B2D01CD}"/>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85B7FDB6-A389-A482-DF29-1234A119A552}"/>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1FC9DFFD-B7F8-CC02-3BF7-B05F79D380BD}"/>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A26EB988-182B-906F-87F7-E8B5D5311B99}"/>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CA70CE85-0B2F-DF64-CA75-0177C1881C1F}"/>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A1D56DBC-3A78-3428-44CE-6BDDBD0CC8F4}"/>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B6AF40B6-C3ED-8BFF-C9E1-FBA38BABEBA5}"/>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932D67A3-F700-650D-26D4-3368A1E4E22F}"/>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27DB12FB-E8D9-14A6-8C16-1E2DD54A4893}"/>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2CAA1A91-1744-FB5E-4A64-F7B5BC6928E7}"/>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8A9803EF-39F4-0556-E376-B2B9A8BDF799}"/>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grpSp>
        <p:nvGrpSpPr>
          <p:cNvPr id="7" name="Group 6">
            <a:extLst>
              <a:ext uri="{FF2B5EF4-FFF2-40B4-BE49-F238E27FC236}">
                <a16:creationId xmlns:a16="http://schemas.microsoft.com/office/drawing/2014/main" id="{04446539-BE5C-9F50-B895-C1A849EF6FAC}"/>
              </a:ext>
            </a:extLst>
          </p:cNvPr>
          <p:cNvGrpSpPr/>
          <p:nvPr/>
        </p:nvGrpSpPr>
        <p:grpSpPr>
          <a:xfrm>
            <a:off x="5805478" y="187090"/>
            <a:ext cx="1754197" cy="1909709"/>
            <a:chOff x="820758" y="1137919"/>
            <a:chExt cx="1015997" cy="1873498"/>
          </a:xfrm>
          <a:solidFill>
            <a:srgbClr val="EE4F27"/>
          </a:solidFill>
        </p:grpSpPr>
        <p:sp>
          <p:nvSpPr>
            <p:cNvPr id="8" name="Oval 7">
              <a:extLst>
                <a:ext uri="{FF2B5EF4-FFF2-40B4-BE49-F238E27FC236}">
                  <a16:creationId xmlns:a16="http://schemas.microsoft.com/office/drawing/2014/main" id="{3BA77EA2-6893-62CB-C6CB-EA70F0E0CDDD}"/>
                </a:ext>
              </a:extLst>
            </p:cNvPr>
            <p:cNvSpPr/>
            <p:nvPr/>
          </p:nvSpPr>
          <p:spPr>
            <a:xfrm>
              <a:off x="1015999" y="1137919"/>
              <a:ext cx="625515" cy="1059522"/>
            </a:xfrm>
            <a:prstGeom prst="ellipse">
              <a:avLst/>
            </a:prstGeom>
            <a:solidFill>
              <a:srgbClr val="7550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9" name="TextBox 8">
              <a:extLst>
                <a:ext uri="{FF2B5EF4-FFF2-40B4-BE49-F238E27FC236}">
                  <a16:creationId xmlns:a16="http://schemas.microsoft.com/office/drawing/2014/main" id="{A49494AA-D4E2-C1BC-6106-10CEB025CD27}"/>
                </a:ext>
              </a:extLst>
            </p:cNvPr>
            <p:cNvSpPr txBox="1"/>
            <p:nvPr/>
          </p:nvSpPr>
          <p:spPr>
            <a:xfrm>
              <a:off x="820758" y="1316756"/>
              <a:ext cx="1015997" cy="169466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3500" b="1" dirty="0">
                  <a:solidFill>
                    <a:schemeClr val="bg1"/>
                  </a:solidFill>
                </a:rPr>
                <a:t>Q1</a:t>
              </a:r>
            </a:p>
          </p:txBody>
        </p:sp>
      </p:grpSp>
    </p:spTree>
    <p:extLst>
      <p:ext uri="{BB962C8B-B14F-4D97-AF65-F5344CB8AC3E}">
        <p14:creationId xmlns:p14="http://schemas.microsoft.com/office/powerpoint/2010/main" val="20118037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A068C-56B3-D39B-DB2E-E8248C7075C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A2E069C-FECE-2CB8-4053-839411C999A1}"/>
              </a:ext>
            </a:extLst>
          </p:cNvPr>
          <p:cNvSpPr/>
          <p:nvPr/>
        </p:nvSpPr>
        <p:spPr>
          <a:xfrm>
            <a:off x="356853" y="268958"/>
            <a:ext cx="6845968" cy="20597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76A5A3C8-D29A-053C-750B-73C3DB5C5F17}"/>
              </a:ext>
            </a:extLst>
          </p:cNvPr>
          <p:cNvSpPr txBox="1"/>
          <p:nvPr/>
        </p:nvSpPr>
        <p:spPr>
          <a:xfrm>
            <a:off x="1543975" y="510511"/>
            <a:ext cx="5658846" cy="1600438"/>
          </a:xfrm>
          <a:prstGeom prst="rect">
            <a:avLst/>
          </a:prstGeom>
          <a:noFill/>
        </p:spPr>
        <p:txBody>
          <a:bodyPr wrap="square" rtlCol="0">
            <a:spAutoFit/>
          </a:bodyPr>
          <a:lstStyle/>
          <a:p>
            <a:pPr>
              <a:spcBef>
                <a:spcPts val="600"/>
              </a:spcBef>
              <a:spcAft>
                <a:spcPts val="600"/>
              </a:spcAft>
            </a:pPr>
            <a:r>
              <a:rPr lang="en-US" sz="2200" b="1" dirty="0">
                <a:solidFill>
                  <a:srgbClr val="53705E"/>
                </a:solidFill>
              </a:rPr>
              <a:t>Question Responses</a:t>
            </a:r>
          </a:p>
          <a:p>
            <a:pPr>
              <a:spcBef>
                <a:spcPts val="600"/>
              </a:spcBef>
              <a:spcAft>
                <a:spcPts val="600"/>
              </a:spcAft>
            </a:pPr>
            <a:r>
              <a:rPr lang="en-US" sz="1400" b="1" dirty="0">
                <a:solidFill>
                  <a:schemeClr val="tx1">
                    <a:lumMod val="75000"/>
                    <a:lumOff val="25000"/>
                  </a:schemeClr>
                </a:solidFill>
              </a:rPr>
              <a:t>Use this space to respond directly to the discussion questions.</a:t>
            </a:r>
          </a:p>
          <a:p>
            <a:pPr>
              <a:spcBef>
                <a:spcPts val="600"/>
              </a:spcBef>
              <a:spcAft>
                <a:spcPts val="600"/>
              </a:spcAft>
            </a:pPr>
            <a:r>
              <a:rPr lang="en-US" sz="1400" dirty="0">
                <a:solidFill>
                  <a:schemeClr val="tx1">
                    <a:lumMod val="75000"/>
                    <a:lumOff val="25000"/>
                  </a:schemeClr>
                </a:solidFill>
              </a:rPr>
              <a:t>Share your thoughts, ideas, reflections, or examples based on your own experience or context. There are no right or wrong answers, and not every question needs a response right now — this is about exploring possibilities..</a:t>
            </a:r>
            <a:endParaRPr lang="en-IE" dirty="0">
              <a:solidFill>
                <a:schemeClr val="tx1">
                  <a:lumMod val="75000"/>
                  <a:lumOff val="25000"/>
                </a:schemeClr>
              </a:solidFill>
            </a:endParaRPr>
          </a:p>
        </p:txBody>
      </p:sp>
      <p:sp>
        <p:nvSpPr>
          <p:cNvPr id="10" name="Rectangle 9">
            <a:extLst>
              <a:ext uri="{FF2B5EF4-FFF2-40B4-BE49-F238E27FC236}">
                <a16:creationId xmlns:a16="http://schemas.microsoft.com/office/drawing/2014/main" id="{777FA640-A0FB-CC64-BA84-BCFA5C2BF47A}"/>
              </a:ext>
            </a:extLst>
          </p:cNvPr>
          <p:cNvSpPr/>
          <p:nvPr/>
        </p:nvSpPr>
        <p:spPr>
          <a:xfrm>
            <a:off x="356853" y="2328745"/>
            <a:ext cx="6845968" cy="7300164"/>
          </a:xfrm>
          <a:prstGeom prst="rect">
            <a:avLst/>
          </a:prstGeom>
          <a:noFill/>
          <a:ln w="28575">
            <a:solidFill>
              <a:srgbClr val="53705E"/>
            </a:solidFill>
            <a:prstDash val="solid"/>
            <a:extLst>
              <a:ext uri="{C807C97D-BFC1-408E-A445-0C87EB9F89A2}">
                <ask:lineSketchStyleProps xmlns:ask="http://schemas.microsoft.com/office/drawing/2018/sketchyshapes" sd="2650216993">
                  <a:custGeom>
                    <a:avLst/>
                    <a:gdLst>
                      <a:gd name="csX0" fmla="*/ 0 w 6845968"/>
                      <a:gd name="csY0" fmla="*/ 0 h 5037792"/>
                      <a:gd name="csX1" fmla="*/ 6845968 w 6845968"/>
                      <a:gd name="csY1" fmla="*/ 0 h 5037792"/>
                      <a:gd name="csX2" fmla="*/ 6845968 w 6845968"/>
                      <a:gd name="csY2" fmla="*/ 5037792 h 5037792"/>
                      <a:gd name="csX3" fmla="*/ 0 w 6845968"/>
                      <a:gd name="csY3" fmla="*/ 5037792 h 5037792"/>
                      <a:gd name="csX4" fmla="*/ 0 w 6845968"/>
                      <a:gd name="csY4" fmla="*/ 0 h 5037792"/>
                    </a:gdLst>
                    <a:ahLst/>
                    <a:cxnLst>
                      <a:cxn ang="0">
                        <a:pos x="csX0" y="csY0"/>
                      </a:cxn>
                      <a:cxn ang="0">
                        <a:pos x="csX1" y="csY1"/>
                      </a:cxn>
                      <a:cxn ang="0">
                        <a:pos x="csX2" y="csY2"/>
                      </a:cxn>
                      <a:cxn ang="0">
                        <a:pos x="csX3" y="csY3"/>
                      </a:cxn>
                      <a:cxn ang="0">
                        <a:pos x="csX4" y="csY4"/>
                      </a:cxn>
                    </a:cxnLst>
                    <a:rect l="l" t="t" r="r" b="b"/>
                    <a:pathLst>
                      <a:path w="6845968" h="5037792" extrusionOk="0">
                        <a:moveTo>
                          <a:pt x="0" y="0"/>
                        </a:moveTo>
                        <a:cubicBezTo>
                          <a:pt x="2430421" y="-5264"/>
                          <a:pt x="5833848" y="84467"/>
                          <a:pt x="6845968" y="0"/>
                        </a:cubicBezTo>
                        <a:cubicBezTo>
                          <a:pt x="6717795" y="1924697"/>
                          <a:pt x="6975118" y="4098256"/>
                          <a:pt x="6845968" y="5037792"/>
                        </a:cubicBezTo>
                        <a:cubicBezTo>
                          <a:pt x="5173185" y="5144112"/>
                          <a:pt x="1173912" y="5030143"/>
                          <a:pt x="0" y="5037792"/>
                        </a:cubicBezTo>
                        <a:cubicBezTo>
                          <a:pt x="160128" y="4431160"/>
                          <a:pt x="25049" y="1590227"/>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09536564-CE2C-ABF1-78DD-C3E1ADC3849B}"/>
              </a:ext>
            </a:extLst>
          </p:cNvPr>
          <p:cNvSpPr txBox="1"/>
          <p:nvPr/>
        </p:nvSpPr>
        <p:spPr>
          <a:xfrm>
            <a:off x="691690" y="2545784"/>
            <a:ext cx="6176294" cy="6801862"/>
          </a:xfrm>
          <a:prstGeom prst="rect">
            <a:avLst/>
          </a:prstGeom>
          <a:noFill/>
        </p:spPr>
        <p:txBody>
          <a:bodyPr wrap="square" rtlCol="0">
            <a:spAutoFit/>
          </a:bodyPr>
          <a:lstStyle/>
          <a:p>
            <a:pPr marL="342900" indent="-342900">
              <a:buAutoNum type="arabicPeriod"/>
            </a:pPr>
            <a:r>
              <a:rPr lang="en-US" b="1" dirty="0">
                <a:solidFill>
                  <a:srgbClr val="53705E"/>
                </a:solidFill>
              </a:rPr>
              <a:t>Existing Film &amp;/or Literature </a:t>
            </a:r>
            <a:r>
              <a:rPr lang="en-US" i="1" dirty="0">
                <a:solidFill>
                  <a:srgbClr val="53705E"/>
                </a:solidFill>
              </a:rPr>
              <a:t>Connections</a:t>
            </a:r>
          </a:p>
          <a:p>
            <a:endParaRPr lang="en-US" b="1" dirty="0">
              <a:solidFill>
                <a:srgbClr val="C77362"/>
              </a:solidFill>
            </a:endParaRPr>
          </a:p>
          <a:p>
            <a:endParaRPr lang="en-US" sz="1400" dirty="0">
              <a:solidFill>
                <a:schemeClr val="tx1">
                  <a:lumMod val="75000"/>
                  <a:lumOff val="25000"/>
                </a:schemeClr>
              </a:solidFill>
            </a:endParaRPr>
          </a:p>
          <a:p>
            <a:r>
              <a:rPr lang="en-US" sz="1400" b="1" dirty="0">
                <a:solidFill>
                  <a:srgbClr val="53705E"/>
                </a:solidFill>
              </a:rPr>
              <a:t>Question 1: </a:t>
            </a:r>
            <a:r>
              <a:rPr lang="en-US" sz="1400" dirty="0">
                <a:solidFill>
                  <a:schemeClr val="tx1">
                    <a:lumMod val="75000"/>
                    <a:lumOff val="25000"/>
                  </a:schemeClr>
                </a:solidFill>
              </a:rPr>
              <a:t>[add response]</a:t>
            </a: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r>
              <a:rPr lang="en-US" sz="1400" b="1" dirty="0">
                <a:solidFill>
                  <a:srgbClr val="53705E"/>
                </a:solidFill>
              </a:rPr>
              <a:t>Question 2: </a:t>
            </a:r>
            <a:r>
              <a:rPr lang="en-US" sz="1400" dirty="0">
                <a:solidFill>
                  <a:schemeClr val="tx1">
                    <a:lumMod val="75000"/>
                    <a:lumOff val="25000"/>
                  </a:schemeClr>
                </a:solidFill>
              </a:rPr>
              <a:t>[add response]</a:t>
            </a:r>
          </a:p>
          <a:p>
            <a:endParaRPr lang="en-US" sz="1400" b="1" dirty="0">
              <a:solidFill>
                <a:srgbClr val="53705E"/>
              </a:solidFill>
            </a:endParaRPr>
          </a:p>
          <a:p>
            <a:endParaRPr lang="en-US" sz="1400" b="1" dirty="0">
              <a:solidFill>
                <a:srgbClr val="53705E"/>
              </a:solidFill>
            </a:endParaRPr>
          </a:p>
          <a:p>
            <a:endParaRPr lang="en-US" sz="1400" b="1" dirty="0">
              <a:solidFill>
                <a:srgbClr val="53705E"/>
              </a:solidFill>
            </a:endParaRPr>
          </a:p>
          <a:p>
            <a:endParaRPr lang="en-US" sz="1400" dirty="0">
              <a:solidFill>
                <a:schemeClr val="tx1">
                  <a:lumMod val="75000"/>
                  <a:lumOff val="25000"/>
                </a:schemeClr>
              </a:solidFill>
            </a:endParaRPr>
          </a:p>
          <a:p>
            <a:r>
              <a:rPr lang="en-US" sz="1400" b="1" dirty="0">
                <a:solidFill>
                  <a:srgbClr val="53705E"/>
                </a:solidFill>
              </a:rPr>
              <a:t>Question 3: </a:t>
            </a:r>
            <a:r>
              <a:rPr lang="en-US" sz="1400" dirty="0">
                <a:solidFill>
                  <a:schemeClr val="tx1">
                    <a:lumMod val="75000"/>
                    <a:lumOff val="25000"/>
                  </a:schemeClr>
                </a:solidFill>
              </a:rPr>
              <a:t>[add response]</a:t>
            </a:r>
          </a:p>
          <a:p>
            <a:endParaRPr lang="en-US" sz="1400" b="1" dirty="0">
              <a:solidFill>
                <a:srgbClr val="53705E"/>
              </a:solidFill>
            </a:endParaRPr>
          </a:p>
          <a:p>
            <a:endParaRPr lang="en-US" sz="1400" b="1" dirty="0">
              <a:solidFill>
                <a:srgbClr val="53705E"/>
              </a:solidFill>
            </a:endParaRPr>
          </a:p>
          <a:p>
            <a:endParaRPr lang="en-US" sz="1400" b="1" dirty="0">
              <a:solidFill>
                <a:srgbClr val="53705E"/>
              </a:solidFill>
            </a:endParaRPr>
          </a:p>
          <a:p>
            <a:endParaRPr lang="en-US" sz="1400" dirty="0">
              <a:solidFill>
                <a:schemeClr val="tx1">
                  <a:lumMod val="75000"/>
                  <a:lumOff val="25000"/>
                </a:schemeClr>
              </a:solidFill>
            </a:endParaRPr>
          </a:p>
          <a:p>
            <a:r>
              <a:rPr lang="en-US" sz="1400" b="1" dirty="0">
                <a:solidFill>
                  <a:srgbClr val="53705E"/>
                </a:solidFill>
              </a:rPr>
              <a:t>Question 4: </a:t>
            </a:r>
            <a:r>
              <a:rPr lang="en-US" sz="1400" dirty="0">
                <a:solidFill>
                  <a:schemeClr val="tx1">
                    <a:lumMod val="75000"/>
                    <a:lumOff val="25000"/>
                  </a:schemeClr>
                </a:solidFill>
              </a:rPr>
              <a:t>[add response]</a:t>
            </a:r>
          </a:p>
          <a:p>
            <a:endParaRPr lang="en-US" sz="1400" b="1" dirty="0">
              <a:solidFill>
                <a:schemeClr val="tx1">
                  <a:lumMod val="75000"/>
                  <a:lumOff val="25000"/>
                </a:schemeClr>
              </a:solidFill>
            </a:endParaRPr>
          </a:p>
          <a:p>
            <a:endParaRPr lang="en-US" sz="1400" b="1" dirty="0">
              <a:solidFill>
                <a:srgbClr val="53705E"/>
              </a:solidFill>
            </a:endParaRPr>
          </a:p>
          <a:p>
            <a:endParaRPr lang="en-US" sz="1400" b="1" dirty="0">
              <a:solidFill>
                <a:srgbClr val="53705E"/>
              </a:solidFill>
            </a:endParaRPr>
          </a:p>
          <a:p>
            <a:endParaRPr lang="en-US" sz="1400" dirty="0">
              <a:solidFill>
                <a:schemeClr val="tx1">
                  <a:lumMod val="75000"/>
                  <a:lumOff val="25000"/>
                </a:schemeClr>
              </a:solidFill>
            </a:endParaRPr>
          </a:p>
          <a:p>
            <a:r>
              <a:rPr lang="en-US" sz="1400" b="1" dirty="0">
                <a:solidFill>
                  <a:srgbClr val="53705E"/>
                </a:solidFill>
              </a:rPr>
              <a:t>Question 5:</a:t>
            </a:r>
            <a:r>
              <a:rPr lang="en-US" sz="1400" dirty="0">
                <a:solidFill>
                  <a:schemeClr val="tx1">
                    <a:lumMod val="75000"/>
                    <a:lumOff val="25000"/>
                  </a:schemeClr>
                </a:solidFill>
              </a:rPr>
              <a:t> (Immersive &amp; Digital Technology Considerations)</a:t>
            </a:r>
          </a:p>
          <a:p>
            <a:endParaRPr lang="en-US" sz="1400" dirty="0">
              <a:solidFill>
                <a:schemeClr val="tx1">
                  <a:lumMod val="75000"/>
                  <a:lumOff val="25000"/>
                </a:schemeClr>
              </a:solidFill>
            </a:endParaRPr>
          </a:p>
          <a:p>
            <a:r>
              <a:rPr lang="en-US" sz="1400" dirty="0">
                <a:solidFill>
                  <a:schemeClr val="tx1">
                    <a:lumMod val="75000"/>
                    <a:lumOff val="25000"/>
                  </a:schemeClr>
                </a:solidFill>
              </a:rPr>
              <a:t>[add response]</a:t>
            </a:r>
          </a:p>
          <a:p>
            <a:pPr marL="342900" indent="-342900">
              <a:buAutoNum type="arabicPeriod"/>
            </a:pPr>
            <a:endParaRPr lang="en-US" b="1" dirty="0">
              <a:solidFill>
                <a:srgbClr val="C77362"/>
              </a:solidFill>
            </a:endParaRPr>
          </a:p>
          <a:p>
            <a:endParaRPr lang="en-US" sz="1400" i="1" dirty="0">
              <a:solidFill>
                <a:schemeClr val="tx1">
                  <a:lumMod val="75000"/>
                  <a:lumOff val="25000"/>
                </a:schemeClr>
              </a:solidFill>
            </a:endParaRPr>
          </a:p>
          <a:p>
            <a:endParaRPr lang="en-US" sz="1400" dirty="0">
              <a:solidFill>
                <a:schemeClr val="tx1">
                  <a:lumMod val="75000"/>
                  <a:lumOff val="25000"/>
                </a:schemeClr>
              </a:solidFill>
            </a:endParaRPr>
          </a:p>
          <a:p>
            <a:pPr marL="285750" indent="-285750">
              <a:buFont typeface="Wingdings" panose="05000000000000000000" pitchFamily="2" charset="2"/>
              <a:buChar char="v"/>
            </a:pPr>
            <a:endParaRPr lang="en-IE" dirty="0">
              <a:solidFill>
                <a:schemeClr val="tx1">
                  <a:lumMod val="75000"/>
                  <a:lumOff val="25000"/>
                </a:schemeClr>
              </a:solidFill>
            </a:endParaRPr>
          </a:p>
        </p:txBody>
      </p:sp>
      <p:pic>
        <p:nvPicPr>
          <p:cNvPr id="4" name="Graphic 3" descr="Blueprint with solid fill">
            <a:extLst>
              <a:ext uri="{FF2B5EF4-FFF2-40B4-BE49-F238E27FC236}">
                <a16:creationId xmlns:a16="http://schemas.microsoft.com/office/drawing/2014/main" id="{6A3B8703-C88B-C2BD-1B23-BFCEFC4872A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8299" y="510510"/>
            <a:ext cx="1262871" cy="1262871"/>
          </a:xfrm>
          <a:prstGeom prst="rect">
            <a:avLst/>
          </a:prstGeom>
        </p:spPr>
      </p:pic>
      <p:sp>
        <p:nvSpPr>
          <p:cNvPr id="6" name="Rectangle 5">
            <a:extLst>
              <a:ext uri="{FF2B5EF4-FFF2-40B4-BE49-F238E27FC236}">
                <a16:creationId xmlns:a16="http://schemas.microsoft.com/office/drawing/2014/main" id="{32278123-45C5-9CC7-2E79-1C323CE6DDFA}"/>
              </a:ext>
            </a:extLst>
          </p:cNvPr>
          <p:cNvSpPr/>
          <p:nvPr/>
        </p:nvSpPr>
        <p:spPr>
          <a:xfrm>
            <a:off x="356853" y="7116135"/>
            <a:ext cx="6845968" cy="20597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Tree>
    <p:extLst>
      <p:ext uri="{BB962C8B-B14F-4D97-AF65-F5344CB8AC3E}">
        <p14:creationId xmlns:p14="http://schemas.microsoft.com/office/powerpoint/2010/main" val="28986694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29EEF-228C-FDB1-A0FE-DBB8DC60C146}"/>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FC4ADBC6-2CE3-83D4-BE85-52A4D0C39816}"/>
              </a:ext>
            </a:extLst>
          </p:cNvPr>
          <p:cNvSpPr/>
          <p:nvPr/>
        </p:nvSpPr>
        <p:spPr>
          <a:xfrm>
            <a:off x="356853" y="2448135"/>
            <a:ext cx="6845968" cy="6404920"/>
          </a:xfrm>
          <a:prstGeom prst="rect">
            <a:avLst/>
          </a:prstGeom>
          <a:noFill/>
          <a:ln w="28575">
            <a:solidFill>
              <a:srgbClr val="53705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3C5AEAFC-A389-43FA-3920-1DEE70D1084C}"/>
              </a:ext>
            </a:extLst>
          </p:cNvPr>
          <p:cNvSpPr txBox="1"/>
          <p:nvPr/>
        </p:nvSpPr>
        <p:spPr>
          <a:xfrm>
            <a:off x="691690" y="2545784"/>
            <a:ext cx="6176294" cy="5663089"/>
          </a:xfrm>
          <a:prstGeom prst="rect">
            <a:avLst/>
          </a:prstGeom>
          <a:noFill/>
        </p:spPr>
        <p:txBody>
          <a:bodyPr wrap="square" rtlCol="0">
            <a:spAutoFit/>
          </a:bodyPr>
          <a:lstStyle/>
          <a:p>
            <a:pPr marL="342900" indent="-342900">
              <a:buAutoNum type="arabicPeriod"/>
            </a:pPr>
            <a:r>
              <a:rPr lang="en-US" b="1" dirty="0">
                <a:solidFill>
                  <a:srgbClr val="53705E"/>
                </a:solidFill>
              </a:rPr>
              <a:t>Existing</a:t>
            </a:r>
            <a:r>
              <a:rPr lang="en-US" b="1" u="sng" dirty="0">
                <a:solidFill>
                  <a:srgbClr val="53705E"/>
                </a:solidFill>
              </a:rPr>
              <a:t> </a:t>
            </a:r>
            <a:r>
              <a:rPr lang="en-US" b="1" dirty="0">
                <a:solidFill>
                  <a:srgbClr val="53705E"/>
                </a:solidFill>
              </a:rPr>
              <a:t>Film &amp;/or Literature </a:t>
            </a:r>
            <a:r>
              <a:rPr lang="en-US" i="1" dirty="0">
                <a:solidFill>
                  <a:srgbClr val="53705E"/>
                </a:solidFill>
              </a:rPr>
              <a:t>Connections</a:t>
            </a:r>
          </a:p>
          <a:p>
            <a:pPr marL="342900" indent="-342900">
              <a:buAutoNum type="arabicPeriod"/>
            </a:pPr>
            <a:endParaRPr lang="en-US" b="1" dirty="0">
              <a:solidFill>
                <a:srgbClr val="C77362"/>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Challenges and solutions;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Gaps and opportunities;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Good ideas and expert advice</a:t>
            </a:r>
            <a:r>
              <a:rPr lang="en-IE" sz="1400" dirty="0">
                <a:solidFill>
                  <a:schemeClr val="tx1">
                    <a:lumMod val="75000"/>
                    <a:lumOff val="25000"/>
                  </a:schemeClr>
                </a:solidFill>
              </a:rPr>
              <a:t>;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Digital and immersive technologies to explore;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Other: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endParaRPr lang="en-IE" dirty="0">
              <a:solidFill>
                <a:schemeClr val="tx1">
                  <a:lumMod val="75000"/>
                  <a:lumOff val="25000"/>
                </a:schemeClr>
              </a:solidFill>
            </a:endParaRPr>
          </a:p>
        </p:txBody>
      </p:sp>
      <p:sp>
        <p:nvSpPr>
          <p:cNvPr id="6" name="Rectangle 5">
            <a:extLst>
              <a:ext uri="{FF2B5EF4-FFF2-40B4-BE49-F238E27FC236}">
                <a16:creationId xmlns:a16="http://schemas.microsoft.com/office/drawing/2014/main" id="{CA452DEB-A6CD-4833-4D03-4CF6D7E5491B}"/>
              </a:ext>
            </a:extLst>
          </p:cNvPr>
          <p:cNvSpPr/>
          <p:nvPr/>
        </p:nvSpPr>
        <p:spPr>
          <a:xfrm>
            <a:off x="356853" y="268958"/>
            <a:ext cx="6845968" cy="20597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7" name="TextBox 6">
            <a:extLst>
              <a:ext uri="{FF2B5EF4-FFF2-40B4-BE49-F238E27FC236}">
                <a16:creationId xmlns:a16="http://schemas.microsoft.com/office/drawing/2014/main" id="{A76D5B2E-BAD6-FF63-6562-330A61DCB980}"/>
              </a:ext>
            </a:extLst>
          </p:cNvPr>
          <p:cNvSpPr txBox="1"/>
          <p:nvPr/>
        </p:nvSpPr>
        <p:spPr>
          <a:xfrm>
            <a:off x="1543975" y="510511"/>
            <a:ext cx="5658846" cy="1938992"/>
          </a:xfrm>
          <a:prstGeom prst="rect">
            <a:avLst/>
          </a:prstGeom>
          <a:noFill/>
        </p:spPr>
        <p:txBody>
          <a:bodyPr wrap="square" rtlCol="0">
            <a:spAutoFit/>
          </a:bodyPr>
          <a:lstStyle/>
          <a:p>
            <a:r>
              <a:rPr lang="en-US" b="1" dirty="0">
                <a:solidFill>
                  <a:srgbClr val="53705E"/>
                </a:solidFill>
              </a:rPr>
              <a:t>Notes Section</a:t>
            </a:r>
          </a:p>
          <a:p>
            <a:r>
              <a:rPr lang="en-US" sz="1400" dirty="0">
                <a:solidFill>
                  <a:schemeClr val="tx1">
                    <a:lumMod val="75000"/>
                    <a:lumOff val="25000"/>
                  </a:schemeClr>
                </a:solidFill>
              </a:rPr>
              <a:t>Use this space to capture key discussion points, ideas, </a:t>
            </a:r>
          </a:p>
          <a:p>
            <a:r>
              <a:rPr lang="en-US" sz="1400" dirty="0">
                <a:solidFill>
                  <a:schemeClr val="tx1">
                    <a:lumMod val="75000"/>
                    <a:lumOff val="25000"/>
                  </a:schemeClr>
                </a:solidFill>
              </a:rPr>
              <a:t>reflections, challenges/solutions, gaps/opportunities, </a:t>
            </a:r>
          </a:p>
          <a:p>
            <a:r>
              <a:rPr lang="en-US" sz="1400" dirty="0">
                <a:solidFill>
                  <a:schemeClr val="tx1">
                    <a:lumMod val="75000"/>
                    <a:lumOff val="25000"/>
                  </a:schemeClr>
                </a:solidFill>
              </a:rPr>
              <a:t>expertise advice, suitable digital and immersive technologies, etc.</a:t>
            </a:r>
          </a:p>
          <a:p>
            <a:endParaRPr lang="en-US" sz="1400" dirty="0">
              <a:solidFill>
                <a:schemeClr val="tx1">
                  <a:lumMod val="75000"/>
                  <a:lumOff val="25000"/>
                </a:schemeClr>
              </a:solidFill>
            </a:endParaRPr>
          </a:p>
          <a:p>
            <a:r>
              <a:rPr lang="en-US" sz="1400" i="1" dirty="0">
                <a:solidFill>
                  <a:schemeClr val="tx1">
                    <a:lumMod val="75000"/>
                    <a:lumOff val="25000"/>
                  </a:schemeClr>
                </a:solidFill>
              </a:rPr>
              <a:t>This is a working area — note thoughts, questions, or actions as they emerge</a:t>
            </a:r>
            <a:endParaRPr lang="en-US" b="1" i="1" dirty="0">
              <a:solidFill>
                <a:schemeClr val="tx1">
                  <a:lumMod val="75000"/>
                  <a:lumOff val="25000"/>
                </a:schemeClr>
              </a:solidFill>
            </a:endParaRPr>
          </a:p>
          <a:p>
            <a:endParaRPr lang="en-IE" dirty="0">
              <a:solidFill>
                <a:schemeClr val="tx1">
                  <a:lumMod val="75000"/>
                  <a:lumOff val="25000"/>
                </a:schemeClr>
              </a:solidFill>
            </a:endParaRPr>
          </a:p>
        </p:txBody>
      </p:sp>
      <p:pic>
        <p:nvPicPr>
          <p:cNvPr id="8" name="Graphic 7" descr="Blueprint with solid fill">
            <a:extLst>
              <a:ext uri="{FF2B5EF4-FFF2-40B4-BE49-F238E27FC236}">
                <a16:creationId xmlns:a16="http://schemas.microsoft.com/office/drawing/2014/main" id="{D2A2BCFE-CF74-11F5-D177-348EB3A90FA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8299" y="510510"/>
            <a:ext cx="1262871" cy="1262871"/>
          </a:xfrm>
          <a:prstGeom prst="rect">
            <a:avLst/>
          </a:prstGeom>
        </p:spPr>
      </p:pic>
    </p:spTree>
    <p:extLst>
      <p:ext uri="{BB962C8B-B14F-4D97-AF65-F5344CB8AC3E}">
        <p14:creationId xmlns:p14="http://schemas.microsoft.com/office/powerpoint/2010/main" val="37676023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1CF85-E6B7-6258-265A-942C448A6DEF}"/>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A072192-A58F-45D6-3305-C53986D45E46}"/>
              </a:ext>
            </a:extLst>
          </p:cNvPr>
          <p:cNvSpPr>
            <a:spLocks noGrp="1"/>
          </p:cNvSpPr>
          <p:nvPr>
            <p:ph type="sldNum" sz="quarter" idx="4"/>
          </p:nvPr>
        </p:nvSpPr>
        <p:spPr/>
        <p:txBody>
          <a:bodyPr/>
          <a:lstStyle/>
          <a:p>
            <a:fld id="{48F63A3B-78C7-47BE-AE5E-E10140E04643}" type="slidenum">
              <a:rPr lang="en-US" smtClean="0"/>
              <a:pPr/>
              <a:t>29</a:t>
            </a:fld>
            <a:endParaRPr lang="en-US" dirty="0"/>
          </a:p>
        </p:txBody>
      </p:sp>
      <p:sp>
        <p:nvSpPr>
          <p:cNvPr id="10" name="Rectangle 9">
            <a:extLst>
              <a:ext uri="{FF2B5EF4-FFF2-40B4-BE49-F238E27FC236}">
                <a16:creationId xmlns:a16="http://schemas.microsoft.com/office/drawing/2014/main" id="{163791AB-5959-F31A-9C89-CFB201D40292}"/>
              </a:ext>
            </a:extLst>
          </p:cNvPr>
          <p:cNvSpPr/>
          <p:nvPr/>
        </p:nvSpPr>
        <p:spPr>
          <a:xfrm>
            <a:off x="356853" y="246524"/>
            <a:ext cx="6845968" cy="5964721"/>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DBFF6757-8182-088B-408D-9B7983A87650}"/>
              </a:ext>
            </a:extLst>
          </p:cNvPr>
          <p:cNvSpPr txBox="1"/>
          <p:nvPr/>
        </p:nvSpPr>
        <p:spPr>
          <a:xfrm>
            <a:off x="705769" y="403383"/>
            <a:ext cx="6176294" cy="5447645"/>
          </a:xfrm>
          <a:prstGeom prst="rect">
            <a:avLst/>
          </a:prstGeom>
          <a:noFill/>
        </p:spPr>
        <p:txBody>
          <a:bodyPr wrap="square" rtlCol="0">
            <a:spAutoFit/>
          </a:bodyPr>
          <a:lstStyle/>
          <a:p>
            <a:pPr marL="342900" indent="-342900">
              <a:buFont typeface="+mj-lt"/>
              <a:buAutoNum type="arabicPeriod" startAt="2"/>
            </a:pPr>
            <a:r>
              <a:rPr lang="en-US" b="1" dirty="0">
                <a:solidFill>
                  <a:srgbClr val="C77362"/>
                </a:solidFill>
              </a:rPr>
              <a:t>Existing </a:t>
            </a:r>
            <a:r>
              <a:rPr lang="en-US" i="1" dirty="0">
                <a:solidFill>
                  <a:srgbClr val="C77362"/>
                </a:solidFill>
              </a:rPr>
              <a:t>Visitor Interest </a:t>
            </a:r>
            <a:r>
              <a:rPr lang="en-US" b="1" dirty="0">
                <a:solidFill>
                  <a:srgbClr val="C77362"/>
                </a:solidFill>
              </a:rPr>
              <a:t>in Film and Literature</a:t>
            </a:r>
          </a:p>
          <a:p>
            <a:endParaRPr lang="en-US" sz="1600" b="1" dirty="0">
              <a:solidFill>
                <a:srgbClr val="C77362"/>
              </a:solidFill>
            </a:endParaRPr>
          </a:p>
          <a:p>
            <a:r>
              <a:rPr lang="en-US" sz="1600" b="1" dirty="0">
                <a:solidFill>
                  <a:srgbClr val="75504C"/>
                </a:solidFill>
              </a:rPr>
              <a:t>How do visitors currently show interest in film and literary </a:t>
            </a:r>
          </a:p>
          <a:p>
            <a:r>
              <a:rPr lang="en-US" sz="1600" b="1" dirty="0">
                <a:solidFill>
                  <a:srgbClr val="75504C"/>
                </a:solidFill>
              </a:rPr>
              <a:t>stories connected to your area — if at all?</a:t>
            </a:r>
          </a:p>
          <a:p>
            <a:endParaRPr lang="en-US" sz="1600" b="1" dirty="0">
              <a:solidFill>
                <a:srgbClr val="75504C"/>
              </a:solidFill>
            </a:endParaRPr>
          </a:p>
          <a:p>
            <a:r>
              <a:rPr lang="en-US" sz="1400" i="1" dirty="0">
                <a:solidFill>
                  <a:schemeClr val="tx1">
                    <a:lumMod val="75000"/>
                    <a:lumOff val="25000"/>
                  </a:schemeClr>
                </a:solidFill>
              </a:rPr>
              <a:t>(This shows what visitors want today — and whether “quick info” or “deeper immersion” is needed.) </a:t>
            </a:r>
          </a:p>
          <a:p>
            <a:endParaRPr lang="en-US" sz="1400" i="1" dirty="0">
              <a:solidFill>
                <a:schemeClr val="tx1">
                  <a:lumMod val="75000"/>
                  <a:lumOff val="25000"/>
                </a:schemeClr>
              </a:solidFill>
            </a:endParaRPr>
          </a:p>
          <a:p>
            <a:pPr marL="342900" indent="-342900">
              <a:buFont typeface="+mj-lt"/>
              <a:buAutoNum type="arabicPeriod"/>
            </a:pPr>
            <a:r>
              <a:rPr lang="en-IE" sz="1400" b="1" dirty="0">
                <a:solidFill>
                  <a:schemeClr val="tx1">
                    <a:lumMod val="75000"/>
                    <a:lumOff val="25000"/>
                  </a:schemeClr>
                </a:solidFill>
              </a:rPr>
              <a:t>Who are your target visitors or fan base? </a:t>
            </a:r>
            <a:r>
              <a:rPr lang="en-IE" sz="1400" dirty="0">
                <a:solidFill>
                  <a:schemeClr val="tx1">
                    <a:lumMod val="75000"/>
                    <a:lumOff val="25000"/>
                  </a:schemeClr>
                </a:solidFill>
              </a:rPr>
              <a:t>Are they younger people glued to their phones, older literary enthusiasts, families, or international travellers? Understanding your audience will help decide which technologies (if any) make sense and how to implement them.</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Do your visitors </a:t>
            </a:r>
            <a:r>
              <a:rPr lang="en-US" sz="1400" b="1" dirty="0">
                <a:solidFill>
                  <a:schemeClr val="tx1">
                    <a:lumMod val="75000"/>
                    <a:lumOff val="25000"/>
                  </a:schemeClr>
                </a:solidFill>
              </a:rPr>
              <a:t>ask questions </a:t>
            </a:r>
            <a:r>
              <a:rPr lang="en-US" sz="1400" dirty="0">
                <a:solidFill>
                  <a:schemeClr val="tx1">
                    <a:lumMod val="75000"/>
                    <a:lumOff val="25000"/>
                  </a:schemeClr>
                </a:solidFill>
              </a:rPr>
              <a:t>like “Was this filmed here?”, “Where is the scene set?”, or “What book is this from?”</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What </a:t>
            </a:r>
            <a:r>
              <a:rPr lang="en-US" sz="1400" b="1" dirty="0">
                <a:solidFill>
                  <a:schemeClr val="tx1">
                    <a:lumMod val="75000"/>
                    <a:lumOff val="25000"/>
                  </a:schemeClr>
                </a:solidFill>
              </a:rPr>
              <a:t>triggers curiosity </a:t>
            </a:r>
            <a:r>
              <a:rPr lang="en-US" sz="1400" dirty="0">
                <a:solidFill>
                  <a:schemeClr val="tx1">
                    <a:lumMod val="75000"/>
                    <a:lumOff val="25000"/>
                  </a:schemeClr>
                </a:solidFill>
              </a:rPr>
              <a:t>most: a location, a character, a well-known title, or a shareable photo spot?</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Do visitors seem to </a:t>
            </a:r>
            <a:r>
              <a:rPr lang="en-US" sz="1400" b="1" dirty="0">
                <a:solidFill>
                  <a:schemeClr val="tx1">
                    <a:lumMod val="75000"/>
                    <a:lumOff val="25000"/>
                  </a:schemeClr>
                </a:solidFill>
              </a:rPr>
              <a:t>want quick highlights</a:t>
            </a:r>
            <a:r>
              <a:rPr lang="en-US" sz="1400" dirty="0">
                <a:solidFill>
                  <a:schemeClr val="tx1">
                    <a:lumMod val="75000"/>
                    <a:lumOff val="25000"/>
                  </a:schemeClr>
                </a:solidFill>
              </a:rPr>
              <a:t>, or do they ask for </a:t>
            </a:r>
            <a:r>
              <a:rPr lang="en-US" sz="1400" b="1" dirty="0">
                <a:solidFill>
                  <a:schemeClr val="tx1">
                    <a:lumMod val="75000"/>
                    <a:lumOff val="25000"/>
                  </a:schemeClr>
                </a:solidFill>
              </a:rPr>
              <a:t>deeper context </a:t>
            </a:r>
            <a:r>
              <a:rPr lang="en-US" sz="1400" dirty="0">
                <a:solidFill>
                  <a:schemeClr val="tx1">
                    <a:lumMod val="75000"/>
                    <a:lumOff val="25000"/>
                  </a:schemeClr>
                </a:solidFill>
              </a:rPr>
              <a:t>and background?</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a:pPr>
            <a:r>
              <a:rPr lang="en-US" sz="1400" b="1" dirty="0">
                <a:solidFill>
                  <a:schemeClr val="tx1">
                    <a:lumMod val="75000"/>
                    <a:lumOff val="25000"/>
                  </a:schemeClr>
                </a:solidFill>
              </a:rPr>
              <a:t>How are visitors currently getting answers</a:t>
            </a:r>
            <a:r>
              <a:rPr lang="en-US" sz="1400" dirty="0">
                <a:solidFill>
                  <a:schemeClr val="tx1">
                    <a:lumMod val="75000"/>
                    <a:lumOff val="25000"/>
                  </a:schemeClr>
                </a:solidFill>
              </a:rPr>
              <a:t>: guide/host, Google, social media, signage, or nothing at all?</a:t>
            </a:r>
            <a:endParaRPr lang="en-IE" dirty="0">
              <a:solidFill>
                <a:schemeClr val="tx1">
                  <a:lumMod val="75000"/>
                  <a:lumOff val="25000"/>
                </a:schemeClr>
              </a:solidFill>
            </a:endParaRPr>
          </a:p>
        </p:txBody>
      </p:sp>
      <p:sp>
        <p:nvSpPr>
          <p:cNvPr id="8" name="Rectangle 7">
            <a:extLst>
              <a:ext uri="{FF2B5EF4-FFF2-40B4-BE49-F238E27FC236}">
                <a16:creationId xmlns:a16="http://schemas.microsoft.com/office/drawing/2014/main" id="{8CB03089-B79C-2F96-10A8-139C1034B5BE}"/>
              </a:ext>
            </a:extLst>
          </p:cNvPr>
          <p:cNvSpPr/>
          <p:nvPr/>
        </p:nvSpPr>
        <p:spPr>
          <a:xfrm>
            <a:off x="356853" y="6211245"/>
            <a:ext cx="6845968" cy="2096562"/>
          </a:xfrm>
          <a:prstGeom prst="rect">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
        <p:nvSpPr>
          <p:cNvPr id="9" name="TextBox 8">
            <a:extLst>
              <a:ext uri="{FF2B5EF4-FFF2-40B4-BE49-F238E27FC236}">
                <a16:creationId xmlns:a16="http://schemas.microsoft.com/office/drawing/2014/main" id="{AB5FC1BD-61D2-8359-CE15-FB0FA13F40E2}"/>
              </a:ext>
            </a:extLst>
          </p:cNvPr>
          <p:cNvSpPr txBox="1"/>
          <p:nvPr/>
        </p:nvSpPr>
        <p:spPr>
          <a:xfrm>
            <a:off x="1668163" y="6410503"/>
            <a:ext cx="5213900" cy="1600438"/>
          </a:xfrm>
          <a:prstGeom prst="rect">
            <a:avLst/>
          </a:prstGeom>
          <a:noFill/>
        </p:spPr>
        <p:txBody>
          <a:bodyPr wrap="square" rtlCol="0">
            <a:spAutoFit/>
          </a:bodyPr>
          <a:lstStyle/>
          <a:p>
            <a:r>
              <a:rPr lang="en-US" b="1" dirty="0">
                <a:solidFill>
                  <a:srgbClr val="DFDECB"/>
                </a:solidFill>
              </a:rPr>
              <a:t>6. Immersive &amp; Digital Technology Considerations</a:t>
            </a:r>
          </a:p>
          <a:p>
            <a:endParaRPr lang="en-US" sz="1600" dirty="0">
              <a:solidFill>
                <a:srgbClr val="DFDECB"/>
              </a:solidFill>
            </a:endParaRPr>
          </a:p>
          <a:p>
            <a:r>
              <a:rPr lang="en-US" sz="1600" dirty="0">
                <a:solidFill>
                  <a:srgbClr val="DFDECB"/>
                </a:solidFill>
              </a:rPr>
              <a:t>When visitors </a:t>
            </a:r>
            <a:r>
              <a:rPr lang="en-US" sz="1600" b="1" dirty="0">
                <a:solidFill>
                  <a:srgbClr val="DFDECB"/>
                </a:solidFill>
              </a:rPr>
              <a:t>want more context </a:t>
            </a:r>
            <a:r>
              <a:rPr lang="en-US" sz="1600" dirty="0">
                <a:solidFill>
                  <a:srgbClr val="DFDECB"/>
                </a:solidFill>
              </a:rPr>
              <a:t>but don’t have time for a guided tour, </a:t>
            </a:r>
            <a:r>
              <a:rPr lang="en-US" sz="1600" b="1" dirty="0">
                <a:solidFill>
                  <a:srgbClr val="DFDECB"/>
                </a:solidFill>
              </a:rPr>
              <a:t>what would work best</a:t>
            </a:r>
            <a:r>
              <a:rPr lang="en-US" sz="1600" dirty="0">
                <a:solidFill>
                  <a:srgbClr val="DFDECB"/>
                </a:solidFill>
              </a:rPr>
              <a:t>: a QR-linked micro-story, an interactive graphic, an audio snippet, a short video, an app trail, or a digital map?</a:t>
            </a:r>
            <a:endParaRPr lang="en-IE" dirty="0">
              <a:solidFill>
                <a:srgbClr val="DFDECB"/>
              </a:solidFill>
            </a:endParaRPr>
          </a:p>
        </p:txBody>
      </p:sp>
      <p:grpSp>
        <p:nvGrpSpPr>
          <p:cNvPr id="12" name="Graphic 2">
            <a:extLst>
              <a:ext uri="{FF2B5EF4-FFF2-40B4-BE49-F238E27FC236}">
                <a16:creationId xmlns:a16="http://schemas.microsoft.com/office/drawing/2014/main" id="{C5272C1B-654C-5889-C701-BB9ED45DECA7}"/>
              </a:ext>
            </a:extLst>
          </p:cNvPr>
          <p:cNvGrpSpPr/>
          <p:nvPr/>
        </p:nvGrpSpPr>
        <p:grpSpPr>
          <a:xfrm>
            <a:off x="570313" y="6548782"/>
            <a:ext cx="862842" cy="1010542"/>
            <a:chOff x="-2478450" y="6659762"/>
            <a:chExt cx="1055890" cy="1330292"/>
          </a:xfrm>
          <a:solidFill>
            <a:srgbClr val="DFDECB"/>
          </a:solidFill>
        </p:grpSpPr>
        <p:grpSp>
          <p:nvGrpSpPr>
            <p:cNvPr id="15" name="Graphic 2">
              <a:extLst>
                <a:ext uri="{FF2B5EF4-FFF2-40B4-BE49-F238E27FC236}">
                  <a16:creationId xmlns:a16="http://schemas.microsoft.com/office/drawing/2014/main" id="{4667CD05-3262-0C19-CCB0-E515BA1AADD1}"/>
                </a:ext>
              </a:extLst>
            </p:cNvPr>
            <p:cNvGrpSpPr/>
            <p:nvPr/>
          </p:nvGrpSpPr>
          <p:grpSpPr>
            <a:xfrm>
              <a:off x="-2347228" y="6993943"/>
              <a:ext cx="924668" cy="996110"/>
              <a:chOff x="-2347228" y="6993943"/>
              <a:chExt cx="924668" cy="996110"/>
            </a:xfrm>
            <a:grpFill/>
          </p:grpSpPr>
          <p:sp>
            <p:nvSpPr>
              <p:cNvPr id="21" name="Freeform 1440">
                <a:extLst>
                  <a:ext uri="{FF2B5EF4-FFF2-40B4-BE49-F238E27FC236}">
                    <a16:creationId xmlns:a16="http://schemas.microsoft.com/office/drawing/2014/main" id="{3D6F650D-CA09-2121-6447-42530B080E93}"/>
                  </a:ext>
                </a:extLst>
              </p:cNvPr>
              <p:cNvSpPr/>
              <p:nvPr/>
            </p:nvSpPr>
            <p:spPr>
              <a:xfrm>
                <a:off x="-2347228" y="6993943"/>
                <a:ext cx="924668" cy="996110"/>
              </a:xfrm>
              <a:custGeom>
                <a:avLst/>
                <a:gdLst>
                  <a:gd name="connsiteX0" fmla="*/ 324200 w 924668"/>
                  <a:gd name="connsiteY0" fmla="*/ 972949 h 996110"/>
                  <a:gd name="connsiteX1" fmla="*/ 218996 w 924668"/>
                  <a:gd name="connsiteY1" fmla="*/ 822987 h 996110"/>
                  <a:gd name="connsiteX2" fmla="*/ 93490 w 924668"/>
                  <a:gd name="connsiteY2" fmla="*/ 674410 h 996110"/>
                  <a:gd name="connsiteX3" fmla="*/ 30275 w 924668"/>
                  <a:gd name="connsiteY3" fmla="*/ 586279 h 996110"/>
                  <a:gd name="connsiteX4" fmla="*/ 110562 w 924668"/>
                  <a:gd name="connsiteY4" fmla="*/ 506914 h 996110"/>
                  <a:gd name="connsiteX5" fmla="*/ 173316 w 924668"/>
                  <a:gd name="connsiteY5" fmla="*/ 553517 h 996110"/>
                  <a:gd name="connsiteX6" fmla="*/ 223610 w 924668"/>
                  <a:gd name="connsiteY6" fmla="*/ 618116 h 996110"/>
                  <a:gd name="connsiteX7" fmla="*/ 260063 w 924668"/>
                  <a:gd name="connsiteY7" fmla="*/ 661951 h 996110"/>
                  <a:gd name="connsiteX8" fmla="*/ 280827 w 924668"/>
                  <a:gd name="connsiteY8" fmla="*/ 656415 h 996110"/>
                  <a:gd name="connsiteX9" fmla="*/ 283595 w 924668"/>
                  <a:gd name="connsiteY9" fmla="*/ 612118 h 996110"/>
                  <a:gd name="connsiteX10" fmla="*/ 281288 w 924668"/>
                  <a:gd name="connsiteY10" fmla="*/ 512451 h 996110"/>
                  <a:gd name="connsiteX11" fmla="*/ 274828 w 924668"/>
                  <a:gd name="connsiteY11" fmla="*/ 254056 h 996110"/>
                  <a:gd name="connsiteX12" fmla="*/ 271599 w 924668"/>
                  <a:gd name="connsiteY12" fmla="*/ 115629 h 996110"/>
                  <a:gd name="connsiteX13" fmla="*/ 311280 w 924668"/>
                  <a:gd name="connsiteY13" fmla="*/ 37188 h 996110"/>
                  <a:gd name="connsiteX14" fmla="*/ 403564 w 924668"/>
                  <a:gd name="connsiteY14" fmla="*/ 61182 h 996110"/>
                  <a:gd name="connsiteX15" fmla="*/ 416022 w 924668"/>
                  <a:gd name="connsiteY15" fmla="*/ 149313 h 996110"/>
                  <a:gd name="connsiteX16" fmla="*/ 416022 w 924668"/>
                  <a:gd name="connsiteY16" fmla="*/ 371718 h 996110"/>
                  <a:gd name="connsiteX17" fmla="*/ 446477 w 924668"/>
                  <a:gd name="connsiteY17" fmla="*/ 371718 h 996110"/>
                  <a:gd name="connsiteX18" fmla="*/ 567369 w 924668"/>
                  <a:gd name="connsiteY18" fmla="*/ 318655 h 996110"/>
                  <a:gd name="connsiteX19" fmla="*/ 591362 w 924668"/>
                  <a:gd name="connsiteY19" fmla="*/ 422936 h 996110"/>
                  <a:gd name="connsiteX20" fmla="*/ 621817 w 924668"/>
                  <a:gd name="connsiteY20" fmla="*/ 422936 h 996110"/>
                  <a:gd name="connsiteX21" fmla="*/ 741324 w 924668"/>
                  <a:gd name="connsiteY21" fmla="*/ 394789 h 996110"/>
                  <a:gd name="connsiteX22" fmla="*/ 747785 w 924668"/>
                  <a:gd name="connsiteY22" fmla="*/ 476460 h 996110"/>
                  <a:gd name="connsiteX23" fmla="*/ 778238 w 924668"/>
                  <a:gd name="connsiteY23" fmla="*/ 476460 h 996110"/>
                  <a:gd name="connsiteX24" fmla="*/ 874214 w 924668"/>
                  <a:gd name="connsiteY24" fmla="*/ 436317 h 996110"/>
                  <a:gd name="connsiteX25" fmla="*/ 891748 w 924668"/>
                  <a:gd name="connsiteY25" fmla="*/ 492610 h 996110"/>
                  <a:gd name="connsiteX26" fmla="*/ 891748 w 924668"/>
                  <a:gd name="connsiteY26" fmla="*/ 638419 h 996110"/>
                  <a:gd name="connsiteX27" fmla="*/ 889903 w 924668"/>
                  <a:gd name="connsiteY27" fmla="*/ 729319 h 996110"/>
                  <a:gd name="connsiteX28" fmla="*/ 861755 w 924668"/>
                  <a:gd name="connsiteY28" fmla="*/ 855287 h 996110"/>
                  <a:gd name="connsiteX29" fmla="*/ 834532 w 924668"/>
                  <a:gd name="connsiteY29" fmla="*/ 976179 h 996110"/>
                  <a:gd name="connsiteX30" fmla="*/ 864063 w 924668"/>
                  <a:gd name="connsiteY30" fmla="*/ 984485 h 996110"/>
                  <a:gd name="connsiteX31" fmla="*/ 920356 w 924668"/>
                  <a:gd name="connsiteY31" fmla="*/ 733472 h 996110"/>
                  <a:gd name="connsiteX32" fmla="*/ 922663 w 924668"/>
                  <a:gd name="connsiteY32" fmla="*/ 598737 h 996110"/>
                  <a:gd name="connsiteX33" fmla="*/ 921740 w 924668"/>
                  <a:gd name="connsiteY33" fmla="*/ 465847 h 996110"/>
                  <a:gd name="connsiteX34" fmla="*/ 832686 w 924668"/>
                  <a:gd name="connsiteY34" fmla="*/ 389713 h 996110"/>
                  <a:gd name="connsiteX35" fmla="*/ 748707 w 924668"/>
                  <a:gd name="connsiteY35" fmla="*/ 476460 h 996110"/>
                  <a:gd name="connsiteX36" fmla="*/ 779162 w 924668"/>
                  <a:gd name="connsiteY36" fmla="*/ 476460 h 996110"/>
                  <a:gd name="connsiteX37" fmla="*/ 739479 w 924668"/>
                  <a:gd name="connsiteY37" fmla="*/ 346801 h 996110"/>
                  <a:gd name="connsiteX38" fmla="*/ 591824 w 924668"/>
                  <a:gd name="connsiteY38" fmla="*/ 423397 h 996110"/>
                  <a:gd name="connsiteX39" fmla="*/ 622278 w 924668"/>
                  <a:gd name="connsiteY39" fmla="*/ 423397 h 996110"/>
                  <a:gd name="connsiteX40" fmla="*/ 621355 w 924668"/>
                  <a:gd name="connsiteY40" fmla="*/ 359721 h 996110"/>
                  <a:gd name="connsiteX41" fmla="*/ 561832 w 924668"/>
                  <a:gd name="connsiteY41" fmla="*/ 278511 h 996110"/>
                  <a:gd name="connsiteX42" fmla="*/ 416946 w 924668"/>
                  <a:gd name="connsiteY42" fmla="*/ 372179 h 996110"/>
                  <a:gd name="connsiteX43" fmla="*/ 447399 w 924668"/>
                  <a:gd name="connsiteY43" fmla="*/ 372179 h 996110"/>
                  <a:gd name="connsiteX44" fmla="*/ 447399 w 924668"/>
                  <a:gd name="connsiteY44" fmla="*/ 157619 h 996110"/>
                  <a:gd name="connsiteX45" fmla="*/ 443247 w 924668"/>
                  <a:gd name="connsiteY45" fmla="*/ 74102 h 996110"/>
                  <a:gd name="connsiteX46" fmla="*/ 299745 w 924668"/>
                  <a:gd name="connsiteY46" fmla="*/ 9964 h 996110"/>
                  <a:gd name="connsiteX47" fmla="*/ 243913 w 924668"/>
                  <a:gd name="connsiteY47" fmla="*/ 188534 h 996110"/>
                  <a:gd name="connsiteX48" fmla="*/ 250373 w 924668"/>
                  <a:gd name="connsiteY48" fmla="*/ 448314 h 996110"/>
                  <a:gd name="connsiteX49" fmla="*/ 253602 w 924668"/>
                  <a:gd name="connsiteY49" fmla="*/ 587663 h 996110"/>
                  <a:gd name="connsiteX50" fmla="*/ 254525 w 924668"/>
                  <a:gd name="connsiteY50" fmla="*/ 630575 h 996110"/>
                  <a:gd name="connsiteX51" fmla="*/ 254525 w 924668"/>
                  <a:gd name="connsiteY51" fmla="*/ 643033 h 996110"/>
                  <a:gd name="connsiteX52" fmla="*/ 255449 w 924668"/>
                  <a:gd name="connsiteY52" fmla="*/ 641649 h 996110"/>
                  <a:gd name="connsiteX53" fmla="*/ 276213 w 924668"/>
                  <a:gd name="connsiteY53" fmla="*/ 636112 h 996110"/>
                  <a:gd name="connsiteX54" fmla="*/ 274366 w 924668"/>
                  <a:gd name="connsiteY54" fmla="*/ 633805 h 996110"/>
                  <a:gd name="connsiteX55" fmla="*/ 266984 w 924668"/>
                  <a:gd name="connsiteY55" fmla="*/ 624115 h 996110"/>
                  <a:gd name="connsiteX56" fmla="*/ 241606 w 924668"/>
                  <a:gd name="connsiteY56" fmla="*/ 591354 h 996110"/>
                  <a:gd name="connsiteX57" fmla="*/ 193618 w 924668"/>
                  <a:gd name="connsiteY57" fmla="*/ 529062 h 996110"/>
                  <a:gd name="connsiteX58" fmla="*/ 127174 w 924668"/>
                  <a:gd name="connsiteY58" fmla="*/ 478767 h 996110"/>
                  <a:gd name="connsiteX59" fmla="*/ 23354 w 924668"/>
                  <a:gd name="connsiteY59" fmla="*/ 513835 h 996110"/>
                  <a:gd name="connsiteX60" fmla="*/ 15510 w 924668"/>
                  <a:gd name="connsiteY60" fmla="*/ 631498 h 996110"/>
                  <a:gd name="connsiteX61" fmla="*/ 37657 w 924668"/>
                  <a:gd name="connsiteY61" fmla="*/ 655953 h 996110"/>
                  <a:gd name="connsiteX62" fmla="*/ 159011 w 924668"/>
                  <a:gd name="connsiteY62" fmla="*/ 795763 h 996110"/>
                  <a:gd name="connsiteX63" fmla="*/ 298822 w 924668"/>
                  <a:gd name="connsiteY63" fmla="*/ 988638 h 996110"/>
                  <a:gd name="connsiteX64" fmla="*/ 325123 w 924668"/>
                  <a:gd name="connsiteY64" fmla="*/ 973410 h 996110"/>
                  <a:gd name="connsiteX65" fmla="*/ 325123 w 924668"/>
                  <a:gd name="connsiteY65" fmla="*/ 973410 h 99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24668" h="996110">
                    <a:moveTo>
                      <a:pt x="324200" y="972949"/>
                    </a:moveTo>
                    <a:cubicBezTo>
                      <a:pt x="295592" y="918963"/>
                      <a:pt x="256832" y="870514"/>
                      <a:pt x="218996" y="822987"/>
                    </a:cubicBezTo>
                    <a:cubicBezTo>
                      <a:pt x="178852" y="772231"/>
                      <a:pt x="136402" y="722859"/>
                      <a:pt x="93490" y="674410"/>
                    </a:cubicBezTo>
                    <a:cubicBezTo>
                      <a:pt x="71341" y="649493"/>
                      <a:pt x="33505" y="621808"/>
                      <a:pt x="30275" y="586279"/>
                    </a:cubicBezTo>
                    <a:cubicBezTo>
                      <a:pt x="25661" y="541059"/>
                      <a:pt x="65342" y="501377"/>
                      <a:pt x="110562" y="506914"/>
                    </a:cubicBezTo>
                    <a:cubicBezTo>
                      <a:pt x="141016" y="510606"/>
                      <a:pt x="156243" y="531370"/>
                      <a:pt x="173316" y="553517"/>
                    </a:cubicBezTo>
                    <a:cubicBezTo>
                      <a:pt x="189926" y="575205"/>
                      <a:pt x="206538" y="596891"/>
                      <a:pt x="223610" y="618116"/>
                    </a:cubicBezTo>
                    <a:cubicBezTo>
                      <a:pt x="233300" y="630575"/>
                      <a:pt x="245297" y="655030"/>
                      <a:pt x="260063" y="661951"/>
                    </a:cubicBezTo>
                    <a:cubicBezTo>
                      <a:pt x="268368" y="665643"/>
                      <a:pt x="275289" y="663797"/>
                      <a:pt x="280827" y="656415"/>
                    </a:cubicBezTo>
                    <a:cubicBezTo>
                      <a:pt x="288671" y="646264"/>
                      <a:pt x="283595" y="623654"/>
                      <a:pt x="283595" y="612118"/>
                    </a:cubicBezTo>
                    <a:cubicBezTo>
                      <a:pt x="282672" y="578896"/>
                      <a:pt x="281750" y="545674"/>
                      <a:pt x="281288" y="512451"/>
                    </a:cubicBezTo>
                    <a:cubicBezTo>
                      <a:pt x="278981" y="426165"/>
                      <a:pt x="277135" y="340341"/>
                      <a:pt x="274828" y="254056"/>
                    </a:cubicBezTo>
                    <a:cubicBezTo>
                      <a:pt x="273906" y="207914"/>
                      <a:pt x="272521" y="161772"/>
                      <a:pt x="271599" y="115629"/>
                    </a:cubicBezTo>
                    <a:cubicBezTo>
                      <a:pt x="271137" y="83330"/>
                      <a:pt x="279903" y="52876"/>
                      <a:pt x="311280" y="37188"/>
                    </a:cubicBezTo>
                    <a:cubicBezTo>
                      <a:pt x="343119" y="20576"/>
                      <a:pt x="383723" y="31651"/>
                      <a:pt x="403564" y="61182"/>
                    </a:cubicBezTo>
                    <a:cubicBezTo>
                      <a:pt x="421098" y="86560"/>
                      <a:pt x="416022" y="119782"/>
                      <a:pt x="416022" y="149313"/>
                    </a:cubicBezTo>
                    <a:lnTo>
                      <a:pt x="416022" y="371718"/>
                    </a:lnTo>
                    <a:cubicBezTo>
                      <a:pt x="416022" y="391559"/>
                      <a:pt x="446015" y="391098"/>
                      <a:pt x="446477" y="371718"/>
                    </a:cubicBezTo>
                    <a:cubicBezTo>
                      <a:pt x="448784" y="311271"/>
                      <a:pt x="521227" y="274820"/>
                      <a:pt x="567369" y="318655"/>
                    </a:cubicBezTo>
                    <a:cubicBezTo>
                      <a:pt x="596438" y="346340"/>
                      <a:pt x="591362" y="386483"/>
                      <a:pt x="591362" y="422936"/>
                    </a:cubicBezTo>
                    <a:cubicBezTo>
                      <a:pt x="591362" y="459388"/>
                      <a:pt x="620894" y="442315"/>
                      <a:pt x="621817" y="422936"/>
                    </a:cubicBezTo>
                    <a:cubicBezTo>
                      <a:pt x="624586" y="358798"/>
                      <a:pt x="711332" y="335727"/>
                      <a:pt x="741324" y="394789"/>
                    </a:cubicBezTo>
                    <a:cubicBezTo>
                      <a:pt x="753322" y="418321"/>
                      <a:pt x="747785" y="451082"/>
                      <a:pt x="747785" y="476460"/>
                    </a:cubicBezTo>
                    <a:cubicBezTo>
                      <a:pt x="747785" y="501839"/>
                      <a:pt x="777315" y="495840"/>
                      <a:pt x="778238" y="476460"/>
                    </a:cubicBezTo>
                    <a:cubicBezTo>
                      <a:pt x="780545" y="428472"/>
                      <a:pt x="838223" y="400326"/>
                      <a:pt x="874214" y="436317"/>
                    </a:cubicBezTo>
                    <a:cubicBezTo>
                      <a:pt x="889903" y="452005"/>
                      <a:pt x="891748" y="471846"/>
                      <a:pt x="891748" y="492610"/>
                    </a:cubicBezTo>
                    <a:lnTo>
                      <a:pt x="891748" y="638419"/>
                    </a:lnTo>
                    <a:cubicBezTo>
                      <a:pt x="891748" y="667950"/>
                      <a:pt x="895439" y="700250"/>
                      <a:pt x="889903" y="729319"/>
                    </a:cubicBezTo>
                    <a:cubicBezTo>
                      <a:pt x="882057" y="771308"/>
                      <a:pt x="870984" y="813298"/>
                      <a:pt x="861755" y="855287"/>
                    </a:cubicBezTo>
                    <a:cubicBezTo>
                      <a:pt x="852527" y="895431"/>
                      <a:pt x="843760" y="936035"/>
                      <a:pt x="834532" y="976179"/>
                    </a:cubicBezTo>
                    <a:cubicBezTo>
                      <a:pt x="830379" y="995098"/>
                      <a:pt x="859448" y="1003403"/>
                      <a:pt x="864063" y="984485"/>
                    </a:cubicBezTo>
                    <a:cubicBezTo>
                      <a:pt x="882981" y="900968"/>
                      <a:pt x="905129" y="817451"/>
                      <a:pt x="920356" y="733472"/>
                    </a:cubicBezTo>
                    <a:cubicBezTo>
                      <a:pt x="928200" y="690098"/>
                      <a:pt x="922663" y="642111"/>
                      <a:pt x="922663" y="598737"/>
                    </a:cubicBezTo>
                    <a:cubicBezTo>
                      <a:pt x="922663" y="555363"/>
                      <a:pt x="927739" y="509221"/>
                      <a:pt x="921740" y="465847"/>
                    </a:cubicBezTo>
                    <a:cubicBezTo>
                      <a:pt x="915741" y="422474"/>
                      <a:pt x="877443" y="387868"/>
                      <a:pt x="832686" y="389713"/>
                    </a:cubicBezTo>
                    <a:cubicBezTo>
                      <a:pt x="785159" y="391559"/>
                      <a:pt x="750553" y="430318"/>
                      <a:pt x="748707" y="476460"/>
                    </a:cubicBezTo>
                    <a:lnTo>
                      <a:pt x="779162" y="476460"/>
                    </a:lnTo>
                    <a:cubicBezTo>
                      <a:pt x="779162" y="428472"/>
                      <a:pt x="783776" y="378178"/>
                      <a:pt x="739479" y="346801"/>
                    </a:cubicBezTo>
                    <a:cubicBezTo>
                      <a:pt x="676725" y="302505"/>
                      <a:pt x="595054" y="350031"/>
                      <a:pt x="591824" y="423397"/>
                    </a:cubicBezTo>
                    <a:lnTo>
                      <a:pt x="622278" y="423397"/>
                    </a:lnTo>
                    <a:cubicBezTo>
                      <a:pt x="622278" y="402172"/>
                      <a:pt x="624124" y="380485"/>
                      <a:pt x="621355" y="359721"/>
                    </a:cubicBezTo>
                    <a:cubicBezTo>
                      <a:pt x="616740" y="324653"/>
                      <a:pt x="594131" y="293277"/>
                      <a:pt x="561832" y="278511"/>
                    </a:cubicBezTo>
                    <a:cubicBezTo>
                      <a:pt x="493541" y="247134"/>
                      <a:pt x="419714" y="299736"/>
                      <a:pt x="416946" y="372179"/>
                    </a:cubicBezTo>
                    <a:lnTo>
                      <a:pt x="447399" y="372179"/>
                    </a:lnTo>
                    <a:lnTo>
                      <a:pt x="447399" y="157619"/>
                    </a:lnTo>
                    <a:cubicBezTo>
                      <a:pt x="447399" y="130395"/>
                      <a:pt x="451091" y="100402"/>
                      <a:pt x="443247" y="74102"/>
                    </a:cubicBezTo>
                    <a:cubicBezTo>
                      <a:pt x="425713" y="13655"/>
                      <a:pt x="356038" y="-17260"/>
                      <a:pt x="299745" y="9964"/>
                    </a:cubicBezTo>
                    <a:cubicBezTo>
                      <a:pt x="229147" y="44109"/>
                      <a:pt x="242067" y="123935"/>
                      <a:pt x="243913" y="188534"/>
                    </a:cubicBezTo>
                    <a:cubicBezTo>
                      <a:pt x="246220" y="275281"/>
                      <a:pt x="248066" y="361566"/>
                      <a:pt x="250373" y="448314"/>
                    </a:cubicBezTo>
                    <a:cubicBezTo>
                      <a:pt x="251295" y="494917"/>
                      <a:pt x="252680" y="541521"/>
                      <a:pt x="253602" y="587663"/>
                    </a:cubicBezTo>
                    <a:lnTo>
                      <a:pt x="254525" y="630575"/>
                    </a:lnTo>
                    <a:cubicBezTo>
                      <a:pt x="254525" y="634728"/>
                      <a:pt x="254525" y="638880"/>
                      <a:pt x="254525" y="643033"/>
                    </a:cubicBezTo>
                    <a:cubicBezTo>
                      <a:pt x="255449" y="649493"/>
                      <a:pt x="252218" y="645340"/>
                      <a:pt x="255449" y="641649"/>
                    </a:cubicBezTo>
                    <a:cubicBezTo>
                      <a:pt x="262370" y="639804"/>
                      <a:pt x="269291" y="637958"/>
                      <a:pt x="276213" y="636112"/>
                    </a:cubicBezTo>
                    <a:cubicBezTo>
                      <a:pt x="278520" y="637035"/>
                      <a:pt x="275289" y="636112"/>
                      <a:pt x="274366" y="633805"/>
                    </a:cubicBezTo>
                    <a:cubicBezTo>
                      <a:pt x="272982" y="630575"/>
                      <a:pt x="268830" y="626883"/>
                      <a:pt x="266984" y="624115"/>
                    </a:cubicBezTo>
                    <a:cubicBezTo>
                      <a:pt x="258679" y="613041"/>
                      <a:pt x="250373" y="602429"/>
                      <a:pt x="241606" y="591354"/>
                    </a:cubicBezTo>
                    <a:cubicBezTo>
                      <a:pt x="225456" y="570590"/>
                      <a:pt x="208845" y="550288"/>
                      <a:pt x="193618" y="529062"/>
                    </a:cubicBezTo>
                    <a:cubicBezTo>
                      <a:pt x="176083" y="505068"/>
                      <a:pt x="157166" y="485689"/>
                      <a:pt x="127174" y="478767"/>
                    </a:cubicBezTo>
                    <a:cubicBezTo>
                      <a:pt x="88875" y="470000"/>
                      <a:pt x="48270" y="483382"/>
                      <a:pt x="23354" y="513835"/>
                    </a:cubicBezTo>
                    <a:cubicBezTo>
                      <a:pt x="-2486" y="545212"/>
                      <a:pt x="-9407" y="597352"/>
                      <a:pt x="15510" y="631498"/>
                    </a:cubicBezTo>
                    <a:cubicBezTo>
                      <a:pt x="21969" y="640265"/>
                      <a:pt x="30275" y="647647"/>
                      <a:pt x="37657" y="655953"/>
                    </a:cubicBezTo>
                    <a:cubicBezTo>
                      <a:pt x="79185" y="701634"/>
                      <a:pt x="119790" y="748237"/>
                      <a:pt x="159011" y="795763"/>
                    </a:cubicBezTo>
                    <a:cubicBezTo>
                      <a:pt x="209307" y="856210"/>
                      <a:pt x="261908" y="918502"/>
                      <a:pt x="298822" y="988638"/>
                    </a:cubicBezTo>
                    <a:cubicBezTo>
                      <a:pt x="308050" y="1005710"/>
                      <a:pt x="334351" y="990483"/>
                      <a:pt x="325123" y="973410"/>
                    </a:cubicBezTo>
                    <a:lnTo>
                      <a:pt x="325123" y="973410"/>
                    </a:lnTo>
                    <a:close/>
                  </a:path>
                </a:pathLst>
              </a:custGeom>
              <a:grpFill/>
              <a:ln w="28575" cap="flat">
                <a:solidFill>
                  <a:srgbClr val="DFDECB"/>
                </a:solidFill>
                <a:prstDash val="solid"/>
                <a:miter/>
              </a:ln>
            </p:spPr>
            <p:txBody>
              <a:bodyPr rtlCol="0" anchor="ctr"/>
              <a:lstStyle/>
              <a:p>
                <a:endParaRPr lang="en-US"/>
              </a:p>
            </p:txBody>
          </p:sp>
          <p:sp>
            <p:nvSpPr>
              <p:cNvPr id="22" name="Freeform 1441">
                <a:extLst>
                  <a:ext uri="{FF2B5EF4-FFF2-40B4-BE49-F238E27FC236}">
                    <a16:creationId xmlns:a16="http://schemas.microsoft.com/office/drawing/2014/main" id="{F09AB46F-494B-B102-DEAE-7F9866493FFC}"/>
                  </a:ext>
                </a:extLst>
              </p:cNvPr>
              <p:cNvSpPr/>
              <p:nvPr/>
            </p:nvSpPr>
            <p:spPr>
              <a:xfrm>
                <a:off x="-1599443" y="7456157"/>
                <a:ext cx="30453" cy="73251"/>
              </a:xfrm>
              <a:custGeom>
                <a:avLst/>
                <a:gdLst>
                  <a:gd name="connsiteX0" fmla="*/ 0 w 30453"/>
                  <a:gd name="connsiteY0" fmla="*/ 14708 h 73251"/>
                  <a:gd name="connsiteX1" fmla="*/ 0 w 30453"/>
                  <a:gd name="connsiteY1" fmla="*/ 58543 h 73251"/>
                  <a:gd name="connsiteX2" fmla="*/ 30453 w 30453"/>
                  <a:gd name="connsiteY2" fmla="*/ 58543 h 73251"/>
                  <a:gd name="connsiteX3" fmla="*/ 30453 w 30453"/>
                  <a:gd name="connsiteY3" fmla="*/ 14708 h 73251"/>
                  <a:gd name="connsiteX4" fmla="*/ 0 w 30453"/>
                  <a:gd name="connsiteY4" fmla="*/ 14708 h 73251"/>
                  <a:gd name="connsiteX5" fmla="*/ 0 w 30453"/>
                  <a:gd name="connsiteY5" fmla="*/ 14708 h 7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73251">
                    <a:moveTo>
                      <a:pt x="0" y="14708"/>
                    </a:moveTo>
                    <a:lnTo>
                      <a:pt x="0" y="58543"/>
                    </a:lnTo>
                    <a:cubicBezTo>
                      <a:pt x="0" y="77923"/>
                      <a:pt x="30453" y="78384"/>
                      <a:pt x="30453" y="58543"/>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23" name="Freeform 1442">
                <a:extLst>
                  <a:ext uri="{FF2B5EF4-FFF2-40B4-BE49-F238E27FC236}">
                    <a16:creationId xmlns:a16="http://schemas.microsoft.com/office/drawing/2014/main" id="{CEAE2010-6E56-7482-C426-4A345CC48892}"/>
                  </a:ext>
                </a:extLst>
              </p:cNvPr>
              <p:cNvSpPr/>
              <p:nvPr/>
            </p:nvSpPr>
            <p:spPr>
              <a:xfrm>
                <a:off x="-1756326" y="7402632"/>
                <a:ext cx="30453" cy="126776"/>
              </a:xfrm>
              <a:custGeom>
                <a:avLst/>
                <a:gdLst>
                  <a:gd name="connsiteX0" fmla="*/ 0 w 30453"/>
                  <a:gd name="connsiteY0" fmla="*/ 14708 h 126776"/>
                  <a:gd name="connsiteX1" fmla="*/ 0 w 30453"/>
                  <a:gd name="connsiteY1" fmla="*/ 112068 h 126776"/>
                  <a:gd name="connsiteX2" fmla="*/ 30453 w 30453"/>
                  <a:gd name="connsiteY2" fmla="*/ 112068 h 126776"/>
                  <a:gd name="connsiteX3" fmla="*/ 30453 w 30453"/>
                  <a:gd name="connsiteY3" fmla="*/ 14708 h 126776"/>
                  <a:gd name="connsiteX4" fmla="*/ 0 w 30453"/>
                  <a:gd name="connsiteY4" fmla="*/ 14708 h 126776"/>
                  <a:gd name="connsiteX5" fmla="*/ 0 w 30453"/>
                  <a:gd name="connsiteY5" fmla="*/ 14708 h 12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126776">
                    <a:moveTo>
                      <a:pt x="0" y="14708"/>
                    </a:moveTo>
                    <a:lnTo>
                      <a:pt x="0" y="112068"/>
                    </a:lnTo>
                    <a:cubicBezTo>
                      <a:pt x="0" y="131448"/>
                      <a:pt x="30453" y="131909"/>
                      <a:pt x="30453" y="112068"/>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24" name="Freeform 1443">
                <a:extLst>
                  <a:ext uri="{FF2B5EF4-FFF2-40B4-BE49-F238E27FC236}">
                    <a16:creationId xmlns:a16="http://schemas.microsoft.com/office/drawing/2014/main" id="{6697B833-AA37-C43B-CF2D-EC49BDB010F9}"/>
                  </a:ext>
                </a:extLst>
              </p:cNvPr>
              <p:cNvSpPr/>
              <p:nvPr/>
            </p:nvSpPr>
            <p:spPr>
              <a:xfrm>
                <a:off x="-1931205" y="7350953"/>
                <a:ext cx="30454" cy="177994"/>
              </a:xfrm>
              <a:custGeom>
                <a:avLst/>
                <a:gdLst>
                  <a:gd name="connsiteX0" fmla="*/ 0 w 30454"/>
                  <a:gd name="connsiteY0" fmla="*/ 14709 h 177994"/>
                  <a:gd name="connsiteX1" fmla="*/ 0 w 30454"/>
                  <a:gd name="connsiteY1" fmla="*/ 163286 h 177994"/>
                  <a:gd name="connsiteX2" fmla="*/ 30454 w 30454"/>
                  <a:gd name="connsiteY2" fmla="*/ 163286 h 177994"/>
                  <a:gd name="connsiteX3" fmla="*/ 30454 w 30454"/>
                  <a:gd name="connsiteY3" fmla="*/ 14709 h 177994"/>
                  <a:gd name="connsiteX4" fmla="*/ 0 w 30454"/>
                  <a:gd name="connsiteY4" fmla="*/ 14709 h 177994"/>
                  <a:gd name="connsiteX5" fmla="*/ 0 w 30454"/>
                  <a:gd name="connsiteY5" fmla="*/ 14709 h 1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4" h="177994">
                    <a:moveTo>
                      <a:pt x="0" y="14709"/>
                    </a:moveTo>
                    <a:lnTo>
                      <a:pt x="0" y="163286"/>
                    </a:lnTo>
                    <a:cubicBezTo>
                      <a:pt x="0" y="182665"/>
                      <a:pt x="30454" y="183127"/>
                      <a:pt x="30454" y="163286"/>
                    </a:cubicBezTo>
                    <a:lnTo>
                      <a:pt x="30454" y="14709"/>
                    </a:lnTo>
                    <a:cubicBezTo>
                      <a:pt x="30454" y="-4672"/>
                      <a:pt x="0" y="-5133"/>
                      <a:pt x="0" y="14709"/>
                    </a:cubicBezTo>
                    <a:lnTo>
                      <a:pt x="0" y="14709"/>
                    </a:lnTo>
                    <a:close/>
                  </a:path>
                </a:pathLst>
              </a:custGeom>
              <a:grpFill/>
              <a:ln w="28575" cap="flat">
                <a:solidFill>
                  <a:srgbClr val="DFDECB"/>
                </a:solidFill>
                <a:prstDash val="solid"/>
                <a:miter/>
              </a:ln>
            </p:spPr>
            <p:txBody>
              <a:bodyPr rtlCol="0" anchor="ctr"/>
              <a:lstStyle/>
              <a:p>
                <a:endParaRPr lang="en-US"/>
              </a:p>
            </p:txBody>
          </p:sp>
        </p:grpSp>
        <p:sp>
          <p:nvSpPr>
            <p:cNvPr id="16" name="Freeform 1435">
              <a:extLst>
                <a:ext uri="{FF2B5EF4-FFF2-40B4-BE49-F238E27FC236}">
                  <a16:creationId xmlns:a16="http://schemas.microsoft.com/office/drawing/2014/main" id="{9308988E-A343-423D-C3EB-07494569D04A}"/>
                </a:ext>
              </a:extLst>
            </p:cNvPr>
            <p:cNvSpPr/>
            <p:nvPr/>
          </p:nvSpPr>
          <p:spPr>
            <a:xfrm>
              <a:off x="-2269476" y="6659762"/>
              <a:ext cx="701430" cy="430835"/>
            </a:xfrm>
            <a:custGeom>
              <a:avLst/>
              <a:gdLst>
                <a:gd name="connsiteX0" fmla="*/ 21737 w 701430"/>
                <a:gd name="connsiteY0" fmla="*/ 112974 h 430835"/>
                <a:gd name="connsiteX1" fmla="*/ 376108 w 701430"/>
                <a:gd name="connsiteY1" fmla="*/ 45606 h 430835"/>
                <a:gd name="connsiteX2" fmla="*/ 620200 w 701430"/>
                <a:gd name="connsiteY2" fmla="*/ 238480 h 430835"/>
                <a:gd name="connsiteX3" fmla="*/ 670956 w 701430"/>
                <a:gd name="connsiteY3" fmla="*/ 416127 h 430835"/>
                <a:gd name="connsiteX4" fmla="*/ 701410 w 701430"/>
                <a:gd name="connsiteY4" fmla="*/ 416127 h 430835"/>
                <a:gd name="connsiteX5" fmla="*/ 223839 w 701430"/>
                <a:gd name="connsiteY5" fmla="*/ 2233 h 430835"/>
                <a:gd name="connsiteX6" fmla="*/ 6510 w 701430"/>
                <a:gd name="connsiteY6" fmla="*/ 86673 h 430835"/>
                <a:gd name="connsiteX7" fmla="*/ 21737 w 701430"/>
                <a:gd name="connsiteY7" fmla="*/ 112974 h 430835"/>
                <a:gd name="connsiteX8" fmla="*/ 21737 w 701430"/>
                <a:gd name="connsiteY8" fmla="*/ 112974 h 43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430" h="430835">
                  <a:moveTo>
                    <a:pt x="21737" y="112974"/>
                  </a:moveTo>
                  <a:cubicBezTo>
                    <a:pt x="123249" y="37762"/>
                    <a:pt x="253832" y="11000"/>
                    <a:pt x="376108" y="45606"/>
                  </a:cubicBezTo>
                  <a:cubicBezTo>
                    <a:pt x="479004" y="74676"/>
                    <a:pt x="568059" y="145273"/>
                    <a:pt x="620200" y="238480"/>
                  </a:cubicBezTo>
                  <a:cubicBezTo>
                    <a:pt x="650654" y="292928"/>
                    <a:pt x="667726" y="353835"/>
                    <a:pt x="670956" y="416127"/>
                  </a:cubicBezTo>
                  <a:cubicBezTo>
                    <a:pt x="671878" y="435507"/>
                    <a:pt x="702333" y="435969"/>
                    <a:pt x="701410" y="416127"/>
                  </a:cubicBezTo>
                  <a:cubicBezTo>
                    <a:pt x="688490" y="171113"/>
                    <a:pt x="470238" y="-23145"/>
                    <a:pt x="223839" y="2233"/>
                  </a:cubicBezTo>
                  <a:cubicBezTo>
                    <a:pt x="144936" y="10077"/>
                    <a:pt x="70186" y="39608"/>
                    <a:pt x="6510" y="86673"/>
                  </a:cubicBezTo>
                  <a:cubicBezTo>
                    <a:pt x="-9178" y="98208"/>
                    <a:pt x="6510" y="124510"/>
                    <a:pt x="21737" y="112974"/>
                  </a:cubicBezTo>
                  <a:lnTo>
                    <a:pt x="21737" y="112974"/>
                  </a:lnTo>
                  <a:close/>
                </a:path>
              </a:pathLst>
            </a:custGeom>
            <a:grpFill/>
            <a:ln w="28575" cap="flat">
              <a:solidFill>
                <a:srgbClr val="DFDECB"/>
              </a:solidFill>
              <a:prstDash val="solid"/>
              <a:miter/>
            </a:ln>
          </p:spPr>
          <p:txBody>
            <a:bodyPr rtlCol="0" anchor="ctr"/>
            <a:lstStyle/>
            <a:p>
              <a:endParaRPr lang="en-US"/>
            </a:p>
          </p:txBody>
        </p:sp>
        <p:sp>
          <p:nvSpPr>
            <p:cNvPr id="17" name="Freeform 1436">
              <a:extLst>
                <a:ext uri="{FF2B5EF4-FFF2-40B4-BE49-F238E27FC236}">
                  <a16:creationId xmlns:a16="http://schemas.microsoft.com/office/drawing/2014/main" id="{EF482535-BB6A-93F0-155D-76263EFBF221}"/>
                </a:ext>
              </a:extLst>
            </p:cNvPr>
            <p:cNvSpPr/>
            <p:nvPr/>
          </p:nvSpPr>
          <p:spPr>
            <a:xfrm>
              <a:off x="-2437568" y="6965523"/>
              <a:ext cx="164521" cy="452380"/>
            </a:xfrm>
            <a:custGeom>
              <a:avLst/>
              <a:gdLst>
                <a:gd name="connsiteX0" fmla="*/ 15873 w 164521"/>
                <a:gd name="connsiteY0" fmla="*/ 11160 h 452380"/>
                <a:gd name="connsiteX1" fmla="*/ 138149 w 164521"/>
                <a:gd name="connsiteY1" fmla="*/ 448126 h 452380"/>
                <a:gd name="connsiteX2" fmla="*/ 159836 w 164521"/>
                <a:gd name="connsiteY2" fmla="*/ 426439 h 452380"/>
                <a:gd name="connsiteX3" fmla="*/ 45403 w 164521"/>
                <a:gd name="connsiteY3" fmla="*/ 19004 h 452380"/>
                <a:gd name="connsiteX4" fmla="*/ 15873 w 164521"/>
                <a:gd name="connsiteY4" fmla="*/ 10699 h 452380"/>
                <a:gd name="connsiteX5" fmla="*/ 15873 w 164521"/>
                <a:gd name="connsiteY5" fmla="*/ 10699 h 45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21" h="452380">
                  <a:moveTo>
                    <a:pt x="15873" y="11160"/>
                  </a:moveTo>
                  <a:cubicBezTo>
                    <a:pt x="-27501" y="168505"/>
                    <a:pt x="19563" y="336462"/>
                    <a:pt x="138149" y="448126"/>
                  </a:cubicBezTo>
                  <a:cubicBezTo>
                    <a:pt x="152453" y="461507"/>
                    <a:pt x="174139" y="440282"/>
                    <a:pt x="159836" y="426439"/>
                  </a:cubicBezTo>
                  <a:cubicBezTo>
                    <a:pt x="49095" y="321697"/>
                    <a:pt x="4798" y="166198"/>
                    <a:pt x="45403" y="19004"/>
                  </a:cubicBezTo>
                  <a:cubicBezTo>
                    <a:pt x="50479" y="86"/>
                    <a:pt x="21410" y="-8219"/>
                    <a:pt x="15873" y="10699"/>
                  </a:cubicBezTo>
                  <a:lnTo>
                    <a:pt x="15873" y="10699"/>
                  </a:lnTo>
                  <a:close/>
                </a:path>
              </a:pathLst>
            </a:custGeom>
            <a:grpFill/>
            <a:ln w="28575" cap="flat">
              <a:solidFill>
                <a:srgbClr val="DFDECB"/>
              </a:solidFill>
              <a:prstDash val="solid"/>
              <a:miter/>
            </a:ln>
          </p:spPr>
          <p:txBody>
            <a:bodyPr rtlCol="0" anchor="ctr"/>
            <a:lstStyle/>
            <a:p>
              <a:endParaRPr lang="en-US"/>
            </a:p>
          </p:txBody>
        </p:sp>
        <p:sp>
          <p:nvSpPr>
            <p:cNvPr id="18" name="Freeform 1437">
              <a:extLst>
                <a:ext uri="{FF2B5EF4-FFF2-40B4-BE49-F238E27FC236}">
                  <a16:creationId xmlns:a16="http://schemas.microsoft.com/office/drawing/2014/main" id="{37392BFA-7769-4FCB-785E-3DD315010227}"/>
                </a:ext>
              </a:extLst>
            </p:cNvPr>
            <p:cNvSpPr/>
            <p:nvPr/>
          </p:nvSpPr>
          <p:spPr>
            <a:xfrm>
              <a:off x="-2241424" y="6856005"/>
              <a:ext cx="477566" cy="409599"/>
            </a:xfrm>
            <a:custGeom>
              <a:avLst/>
              <a:gdLst>
                <a:gd name="connsiteX0" fmla="*/ 87353 w 477566"/>
                <a:gd name="connsiteY0" fmla="*/ 383227 h 409599"/>
                <a:gd name="connsiteX1" fmla="*/ 115499 w 477566"/>
                <a:gd name="connsiteY1" fmla="*/ 70383 h 409599"/>
                <a:gd name="connsiteX2" fmla="*/ 407579 w 477566"/>
                <a:gd name="connsiteY2" fmla="*/ 116064 h 409599"/>
                <a:gd name="connsiteX3" fmla="*/ 435264 w 477566"/>
                <a:gd name="connsiteY3" fmla="*/ 310784 h 409599"/>
                <a:gd name="connsiteX4" fmla="*/ 464795 w 477566"/>
                <a:gd name="connsiteY4" fmla="*/ 319089 h 409599"/>
                <a:gd name="connsiteX5" fmla="*/ 299607 w 477566"/>
                <a:gd name="connsiteY5" fmla="*/ 7630 h 409599"/>
                <a:gd name="connsiteX6" fmla="*/ 6143 w 477566"/>
                <a:gd name="connsiteY6" fmla="*/ 184816 h 409599"/>
                <a:gd name="connsiteX7" fmla="*/ 66589 w 477566"/>
                <a:gd name="connsiteY7" fmla="*/ 404914 h 409599"/>
                <a:gd name="connsiteX8" fmla="*/ 88276 w 477566"/>
                <a:gd name="connsiteY8" fmla="*/ 383227 h 409599"/>
                <a:gd name="connsiteX9" fmla="*/ 88276 w 477566"/>
                <a:gd name="connsiteY9" fmla="*/ 383227 h 40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7566" h="409599">
                  <a:moveTo>
                    <a:pt x="87353" y="383227"/>
                  </a:moveTo>
                  <a:cubicBezTo>
                    <a:pt x="2913" y="292327"/>
                    <a:pt x="13987" y="144211"/>
                    <a:pt x="115499" y="70383"/>
                  </a:cubicBezTo>
                  <a:cubicBezTo>
                    <a:pt x="207323" y="3477"/>
                    <a:pt x="340673" y="23780"/>
                    <a:pt x="407579" y="116064"/>
                  </a:cubicBezTo>
                  <a:cubicBezTo>
                    <a:pt x="448645" y="172819"/>
                    <a:pt x="457413" y="244801"/>
                    <a:pt x="435264" y="310784"/>
                  </a:cubicBezTo>
                  <a:cubicBezTo>
                    <a:pt x="428805" y="329240"/>
                    <a:pt x="458335" y="337546"/>
                    <a:pt x="464795" y="319089"/>
                  </a:cubicBezTo>
                  <a:cubicBezTo>
                    <a:pt x="509091" y="188507"/>
                    <a:pt x="434341" y="42698"/>
                    <a:pt x="299607" y="7630"/>
                  </a:cubicBezTo>
                  <a:cubicBezTo>
                    <a:pt x="171332" y="-26054"/>
                    <a:pt x="35673" y="55157"/>
                    <a:pt x="6143" y="184816"/>
                  </a:cubicBezTo>
                  <a:cubicBezTo>
                    <a:pt x="-12314" y="264180"/>
                    <a:pt x="11679" y="345852"/>
                    <a:pt x="66589" y="404914"/>
                  </a:cubicBezTo>
                  <a:cubicBezTo>
                    <a:pt x="79970" y="419217"/>
                    <a:pt x="101657" y="397531"/>
                    <a:pt x="88276" y="383227"/>
                  </a:cubicBezTo>
                  <a:lnTo>
                    <a:pt x="88276" y="383227"/>
                  </a:lnTo>
                  <a:close/>
                </a:path>
              </a:pathLst>
            </a:custGeom>
            <a:grpFill/>
            <a:ln w="28575" cap="flat">
              <a:solidFill>
                <a:srgbClr val="DFDECB"/>
              </a:solidFill>
              <a:prstDash val="solid"/>
              <a:miter/>
            </a:ln>
          </p:spPr>
          <p:txBody>
            <a:bodyPr rtlCol="0" anchor="ctr"/>
            <a:lstStyle/>
            <a:p>
              <a:endParaRPr lang="en-US"/>
            </a:p>
          </p:txBody>
        </p:sp>
        <p:sp>
          <p:nvSpPr>
            <p:cNvPr id="19" name="Freeform 1438">
              <a:extLst>
                <a:ext uri="{FF2B5EF4-FFF2-40B4-BE49-F238E27FC236}">
                  <a16:creationId xmlns:a16="http://schemas.microsoft.com/office/drawing/2014/main" id="{22331241-BE39-DEC3-51C8-FEEB70DFE6C0}"/>
                </a:ext>
              </a:extLst>
            </p:cNvPr>
            <p:cNvSpPr/>
            <p:nvPr/>
          </p:nvSpPr>
          <p:spPr>
            <a:xfrm>
              <a:off x="-1693112" y="7060662"/>
              <a:ext cx="207644" cy="207639"/>
            </a:xfrm>
            <a:custGeom>
              <a:avLst/>
              <a:gdLst>
                <a:gd name="connsiteX0" fmla="*/ 177647 w 207644"/>
                <a:gd name="connsiteY0" fmla="*/ 103820 h 207639"/>
                <a:gd name="connsiteX1" fmla="*/ 104282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2" y="177186"/>
                  </a:cubicBezTo>
                  <a:cubicBezTo>
                    <a:pt x="63214" y="177186"/>
                    <a:pt x="30915" y="143964"/>
                    <a:pt x="30915" y="103820"/>
                  </a:cubicBezTo>
                  <a:cubicBezTo>
                    <a:pt x="30915" y="63676"/>
                    <a:pt x="62292" y="32299"/>
                    <a:pt x="101051" y="30916"/>
                  </a:cubicBezTo>
                  <a:cubicBezTo>
                    <a:pt x="143040" y="29070"/>
                    <a:pt x="175802" y="62754"/>
                    <a:pt x="177185" y="103820"/>
                  </a:cubicBezTo>
                  <a:cubicBezTo>
                    <a:pt x="177647" y="123200"/>
                    <a:pt x="208101" y="123661"/>
                    <a:pt x="207639" y="103820"/>
                  </a:cubicBezTo>
                  <a:cubicBezTo>
                    <a:pt x="205794" y="47527"/>
                    <a:pt x="161959" y="0"/>
                    <a:pt x="103820" y="0"/>
                  </a:cubicBezTo>
                  <a:cubicBezTo>
                    <a:pt x="45680" y="0"/>
                    <a:pt x="0" y="47065"/>
                    <a:pt x="0" y="103820"/>
                  </a:cubicBezTo>
                  <a:cubicBezTo>
                    <a:pt x="0" y="160575"/>
                    <a:pt x="47065" y="207639"/>
                    <a:pt x="103820" y="207639"/>
                  </a:cubicBezTo>
                  <a:cubicBezTo>
                    <a:pt x="161959" y="207639"/>
                    <a:pt x="205332" y="160575"/>
                    <a:pt x="207639" y="103820"/>
                  </a:cubicBezTo>
                  <a:cubicBezTo>
                    <a:pt x="208101"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sp>
          <p:nvSpPr>
            <p:cNvPr id="20" name="Freeform 1439">
              <a:extLst>
                <a:ext uri="{FF2B5EF4-FFF2-40B4-BE49-F238E27FC236}">
                  <a16:creationId xmlns:a16="http://schemas.microsoft.com/office/drawing/2014/main" id="{CCA6B1F2-E542-D514-31AD-67811BBA3B65}"/>
                </a:ext>
              </a:extLst>
            </p:cNvPr>
            <p:cNvSpPr/>
            <p:nvPr/>
          </p:nvSpPr>
          <p:spPr>
            <a:xfrm>
              <a:off x="-2478450" y="6794883"/>
              <a:ext cx="207644" cy="207639"/>
            </a:xfrm>
            <a:custGeom>
              <a:avLst/>
              <a:gdLst>
                <a:gd name="connsiteX0" fmla="*/ 177647 w 207644"/>
                <a:gd name="connsiteY0" fmla="*/ 103820 h 207639"/>
                <a:gd name="connsiteX1" fmla="*/ 104280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0" y="177186"/>
                  </a:cubicBezTo>
                  <a:cubicBezTo>
                    <a:pt x="63214" y="177186"/>
                    <a:pt x="30915" y="143964"/>
                    <a:pt x="30915" y="103820"/>
                  </a:cubicBezTo>
                  <a:cubicBezTo>
                    <a:pt x="30915" y="63676"/>
                    <a:pt x="62292" y="32299"/>
                    <a:pt x="101051" y="30916"/>
                  </a:cubicBezTo>
                  <a:cubicBezTo>
                    <a:pt x="143040" y="29070"/>
                    <a:pt x="175801" y="62753"/>
                    <a:pt x="177185" y="103820"/>
                  </a:cubicBezTo>
                  <a:cubicBezTo>
                    <a:pt x="177647" y="123200"/>
                    <a:pt x="208100" y="123661"/>
                    <a:pt x="207639" y="103820"/>
                  </a:cubicBezTo>
                  <a:cubicBezTo>
                    <a:pt x="205793" y="47527"/>
                    <a:pt x="161958" y="0"/>
                    <a:pt x="103820" y="0"/>
                  </a:cubicBezTo>
                  <a:cubicBezTo>
                    <a:pt x="45680" y="0"/>
                    <a:pt x="0" y="47065"/>
                    <a:pt x="0" y="103820"/>
                  </a:cubicBezTo>
                  <a:cubicBezTo>
                    <a:pt x="0" y="160575"/>
                    <a:pt x="47065" y="207639"/>
                    <a:pt x="103820" y="207639"/>
                  </a:cubicBezTo>
                  <a:cubicBezTo>
                    <a:pt x="161958" y="207639"/>
                    <a:pt x="205332" y="160575"/>
                    <a:pt x="207639" y="103820"/>
                  </a:cubicBezTo>
                  <a:cubicBezTo>
                    <a:pt x="208100"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grpSp>
      <p:grpSp>
        <p:nvGrpSpPr>
          <p:cNvPr id="2" name="Group 1">
            <a:extLst>
              <a:ext uri="{FF2B5EF4-FFF2-40B4-BE49-F238E27FC236}">
                <a16:creationId xmlns:a16="http://schemas.microsoft.com/office/drawing/2014/main" id="{B54A507A-D02C-5642-7324-BC10BA13C749}"/>
              </a:ext>
            </a:extLst>
          </p:cNvPr>
          <p:cNvGrpSpPr/>
          <p:nvPr/>
        </p:nvGrpSpPr>
        <p:grpSpPr>
          <a:xfrm>
            <a:off x="5805478" y="187090"/>
            <a:ext cx="1754197" cy="1080000"/>
            <a:chOff x="820758" y="1137919"/>
            <a:chExt cx="1015997" cy="1059522"/>
          </a:xfrm>
          <a:solidFill>
            <a:srgbClr val="EE4F27"/>
          </a:solidFill>
        </p:grpSpPr>
        <p:sp>
          <p:nvSpPr>
            <p:cNvPr id="3" name="Oval 2">
              <a:extLst>
                <a:ext uri="{FF2B5EF4-FFF2-40B4-BE49-F238E27FC236}">
                  <a16:creationId xmlns:a16="http://schemas.microsoft.com/office/drawing/2014/main" id="{131A9822-E97E-48AF-C601-AD7A9EE261DE}"/>
                </a:ext>
              </a:extLst>
            </p:cNvPr>
            <p:cNvSpPr/>
            <p:nvPr/>
          </p:nvSpPr>
          <p:spPr>
            <a:xfrm>
              <a:off x="1015999" y="1137919"/>
              <a:ext cx="625515" cy="1059522"/>
            </a:xfrm>
            <a:prstGeom prst="ellipse">
              <a:avLst/>
            </a:prstGeom>
            <a:solidFill>
              <a:srgbClr val="7550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4" name="TextBox 3">
              <a:extLst>
                <a:ext uri="{FF2B5EF4-FFF2-40B4-BE49-F238E27FC236}">
                  <a16:creationId xmlns:a16="http://schemas.microsoft.com/office/drawing/2014/main" id="{8D431804-BE18-1004-A824-E8BA9A60E85C}"/>
                </a:ext>
              </a:extLst>
            </p:cNvPr>
            <p:cNvSpPr txBox="1"/>
            <p:nvPr/>
          </p:nvSpPr>
          <p:spPr>
            <a:xfrm>
              <a:off x="820758" y="1316756"/>
              <a:ext cx="1015997" cy="61897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3500" b="1" dirty="0">
                  <a:solidFill>
                    <a:schemeClr val="bg1"/>
                  </a:solidFill>
                </a:rPr>
                <a:t>Q2</a:t>
              </a:r>
            </a:p>
          </p:txBody>
        </p:sp>
      </p:grpSp>
    </p:spTree>
    <p:extLst>
      <p:ext uri="{BB962C8B-B14F-4D97-AF65-F5344CB8AC3E}">
        <p14:creationId xmlns:p14="http://schemas.microsoft.com/office/powerpoint/2010/main" val="10188856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AA2C1-4D5D-8BBB-6C9E-65028E0BFD0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15DABDF-D775-2050-F387-B4284825754E}"/>
              </a:ext>
            </a:extLst>
          </p:cNvPr>
          <p:cNvSpPr/>
          <p:nvPr/>
        </p:nvSpPr>
        <p:spPr>
          <a:xfrm>
            <a:off x="356853" y="268958"/>
            <a:ext cx="6845968" cy="20597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1B473BD3-8051-E911-08EB-510A7546C609}"/>
              </a:ext>
            </a:extLst>
          </p:cNvPr>
          <p:cNvSpPr txBox="1"/>
          <p:nvPr/>
        </p:nvSpPr>
        <p:spPr>
          <a:xfrm>
            <a:off x="1543975" y="510511"/>
            <a:ext cx="5658846" cy="1600438"/>
          </a:xfrm>
          <a:prstGeom prst="rect">
            <a:avLst/>
          </a:prstGeom>
          <a:noFill/>
        </p:spPr>
        <p:txBody>
          <a:bodyPr wrap="square" rtlCol="0">
            <a:spAutoFit/>
          </a:bodyPr>
          <a:lstStyle/>
          <a:p>
            <a:pPr>
              <a:spcBef>
                <a:spcPts val="600"/>
              </a:spcBef>
              <a:spcAft>
                <a:spcPts val="600"/>
              </a:spcAft>
            </a:pPr>
            <a:r>
              <a:rPr lang="en-US" sz="2200" b="1" dirty="0">
                <a:solidFill>
                  <a:srgbClr val="53705E"/>
                </a:solidFill>
              </a:rPr>
              <a:t>Question Responses</a:t>
            </a:r>
          </a:p>
          <a:p>
            <a:pPr>
              <a:spcBef>
                <a:spcPts val="600"/>
              </a:spcBef>
              <a:spcAft>
                <a:spcPts val="600"/>
              </a:spcAft>
            </a:pPr>
            <a:r>
              <a:rPr lang="en-US" sz="1400" b="1" dirty="0">
                <a:solidFill>
                  <a:schemeClr val="tx1">
                    <a:lumMod val="75000"/>
                    <a:lumOff val="25000"/>
                  </a:schemeClr>
                </a:solidFill>
              </a:rPr>
              <a:t>Use this space to respond directly to the discussion questions.</a:t>
            </a:r>
          </a:p>
          <a:p>
            <a:pPr>
              <a:spcBef>
                <a:spcPts val="600"/>
              </a:spcBef>
              <a:spcAft>
                <a:spcPts val="600"/>
              </a:spcAft>
            </a:pPr>
            <a:r>
              <a:rPr lang="en-US" sz="1400" dirty="0">
                <a:solidFill>
                  <a:schemeClr val="tx1">
                    <a:lumMod val="75000"/>
                    <a:lumOff val="25000"/>
                  </a:schemeClr>
                </a:solidFill>
              </a:rPr>
              <a:t>Share your thoughts, ideas, reflections, or examples based on your own experience or context. There are no right or wrong answers, and not every question needs a response right now — this is about exploring possibilities..</a:t>
            </a:r>
            <a:endParaRPr lang="en-IE" dirty="0">
              <a:solidFill>
                <a:schemeClr val="tx1">
                  <a:lumMod val="75000"/>
                  <a:lumOff val="25000"/>
                </a:schemeClr>
              </a:solidFill>
            </a:endParaRPr>
          </a:p>
        </p:txBody>
      </p:sp>
      <p:sp>
        <p:nvSpPr>
          <p:cNvPr id="10" name="Rectangle 9">
            <a:extLst>
              <a:ext uri="{FF2B5EF4-FFF2-40B4-BE49-F238E27FC236}">
                <a16:creationId xmlns:a16="http://schemas.microsoft.com/office/drawing/2014/main" id="{EF62A67C-D1AB-070A-D311-7CA3910742D9}"/>
              </a:ext>
            </a:extLst>
          </p:cNvPr>
          <p:cNvSpPr/>
          <p:nvPr/>
        </p:nvSpPr>
        <p:spPr>
          <a:xfrm>
            <a:off x="356853" y="2328744"/>
            <a:ext cx="6845968" cy="7172789"/>
          </a:xfrm>
          <a:prstGeom prst="rect">
            <a:avLst/>
          </a:prstGeom>
          <a:noFill/>
          <a:ln w="28575">
            <a:solidFill>
              <a:srgbClr val="53705E"/>
            </a:solidFill>
            <a:prstDash val="solid"/>
            <a:extLst>
              <a:ext uri="{C807C97D-BFC1-408E-A445-0C87EB9F89A2}">
                <ask:lineSketchStyleProps xmlns:ask="http://schemas.microsoft.com/office/drawing/2018/sketchyshapes" sd="2650216993">
                  <a:custGeom>
                    <a:avLst/>
                    <a:gdLst>
                      <a:gd name="csX0" fmla="*/ 0 w 6845968"/>
                      <a:gd name="csY0" fmla="*/ 0 h 5037792"/>
                      <a:gd name="csX1" fmla="*/ 6845968 w 6845968"/>
                      <a:gd name="csY1" fmla="*/ 0 h 5037792"/>
                      <a:gd name="csX2" fmla="*/ 6845968 w 6845968"/>
                      <a:gd name="csY2" fmla="*/ 5037792 h 5037792"/>
                      <a:gd name="csX3" fmla="*/ 0 w 6845968"/>
                      <a:gd name="csY3" fmla="*/ 5037792 h 5037792"/>
                      <a:gd name="csX4" fmla="*/ 0 w 6845968"/>
                      <a:gd name="csY4" fmla="*/ 0 h 5037792"/>
                    </a:gdLst>
                    <a:ahLst/>
                    <a:cxnLst>
                      <a:cxn ang="0">
                        <a:pos x="csX0" y="csY0"/>
                      </a:cxn>
                      <a:cxn ang="0">
                        <a:pos x="csX1" y="csY1"/>
                      </a:cxn>
                      <a:cxn ang="0">
                        <a:pos x="csX2" y="csY2"/>
                      </a:cxn>
                      <a:cxn ang="0">
                        <a:pos x="csX3" y="csY3"/>
                      </a:cxn>
                      <a:cxn ang="0">
                        <a:pos x="csX4" y="csY4"/>
                      </a:cxn>
                    </a:cxnLst>
                    <a:rect l="l" t="t" r="r" b="b"/>
                    <a:pathLst>
                      <a:path w="6845968" h="5037792" extrusionOk="0">
                        <a:moveTo>
                          <a:pt x="0" y="0"/>
                        </a:moveTo>
                        <a:cubicBezTo>
                          <a:pt x="2430421" y="-5264"/>
                          <a:pt x="5833848" y="84467"/>
                          <a:pt x="6845968" y="0"/>
                        </a:cubicBezTo>
                        <a:cubicBezTo>
                          <a:pt x="6717795" y="1924697"/>
                          <a:pt x="6975118" y="4098256"/>
                          <a:pt x="6845968" y="5037792"/>
                        </a:cubicBezTo>
                        <a:cubicBezTo>
                          <a:pt x="5173185" y="5144112"/>
                          <a:pt x="1173912" y="5030143"/>
                          <a:pt x="0" y="5037792"/>
                        </a:cubicBezTo>
                        <a:cubicBezTo>
                          <a:pt x="160128" y="4431160"/>
                          <a:pt x="25049" y="1590227"/>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AB4A3D61-5960-A86A-863E-3ADAF0E57E2E}"/>
              </a:ext>
            </a:extLst>
          </p:cNvPr>
          <p:cNvSpPr txBox="1"/>
          <p:nvPr/>
        </p:nvSpPr>
        <p:spPr>
          <a:xfrm>
            <a:off x="691690" y="2545784"/>
            <a:ext cx="6176294" cy="6740307"/>
          </a:xfrm>
          <a:prstGeom prst="rect">
            <a:avLst/>
          </a:prstGeom>
          <a:noFill/>
        </p:spPr>
        <p:txBody>
          <a:bodyPr wrap="square" rtlCol="0">
            <a:spAutoFit/>
          </a:bodyPr>
          <a:lstStyle/>
          <a:p>
            <a:pPr marL="342900" indent="-342900">
              <a:buFont typeface="+mj-lt"/>
              <a:buAutoNum type="arabicPeriod" startAt="2"/>
            </a:pPr>
            <a:r>
              <a:rPr lang="en-US" b="1" dirty="0">
                <a:solidFill>
                  <a:srgbClr val="53705E"/>
                </a:solidFill>
              </a:rPr>
              <a:t>Existing </a:t>
            </a:r>
            <a:r>
              <a:rPr lang="en-US" i="1" dirty="0">
                <a:solidFill>
                  <a:srgbClr val="53705E"/>
                </a:solidFill>
              </a:rPr>
              <a:t>Visitor Interest </a:t>
            </a:r>
            <a:r>
              <a:rPr lang="en-US" b="1" dirty="0">
                <a:solidFill>
                  <a:srgbClr val="53705E"/>
                </a:solidFill>
              </a:rPr>
              <a:t>in Film and Literature</a:t>
            </a:r>
          </a:p>
          <a:p>
            <a:endParaRPr lang="en-US" b="1" dirty="0">
              <a:solidFill>
                <a:srgbClr val="C77362"/>
              </a:solidFill>
            </a:endParaRPr>
          </a:p>
          <a:p>
            <a:endParaRPr lang="en-US" sz="1400" dirty="0">
              <a:solidFill>
                <a:schemeClr val="tx1">
                  <a:lumMod val="75000"/>
                  <a:lumOff val="25000"/>
                </a:schemeClr>
              </a:solidFill>
            </a:endParaRPr>
          </a:p>
          <a:p>
            <a:r>
              <a:rPr lang="en-US" sz="1400" b="1" dirty="0">
                <a:solidFill>
                  <a:srgbClr val="53705E"/>
                </a:solidFill>
              </a:rPr>
              <a:t>Question 1: </a:t>
            </a:r>
            <a:r>
              <a:rPr lang="en-US" sz="1400" dirty="0">
                <a:solidFill>
                  <a:schemeClr val="tx1">
                    <a:lumMod val="75000"/>
                    <a:lumOff val="25000"/>
                  </a:schemeClr>
                </a:solidFill>
              </a:rPr>
              <a:t>[add response]</a:t>
            </a: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r>
              <a:rPr lang="en-US" sz="1400" b="1" dirty="0">
                <a:solidFill>
                  <a:srgbClr val="53705E"/>
                </a:solidFill>
              </a:rPr>
              <a:t>Question 2: </a:t>
            </a:r>
            <a:r>
              <a:rPr lang="en-US" sz="1400" dirty="0">
                <a:solidFill>
                  <a:schemeClr val="tx1">
                    <a:lumMod val="75000"/>
                    <a:lumOff val="25000"/>
                  </a:schemeClr>
                </a:solidFill>
              </a:rPr>
              <a:t>[add response]</a:t>
            </a:r>
          </a:p>
          <a:p>
            <a:endParaRPr lang="en-US" sz="1400" b="1" dirty="0">
              <a:solidFill>
                <a:srgbClr val="53705E"/>
              </a:solidFill>
            </a:endParaRPr>
          </a:p>
          <a:p>
            <a:endParaRPr lang="en-US" sz="1400" b="1" dirty="0">
              <a:solidFill>
                <a:srgbClr val="53705E"/>
              </a:solidFill>
            </a:endParaRPr>
          </a:p>
          <a:p>
            <a:endParaRPr lang="en-US" sz="1400" dirty="0">
              <a:solidFill>
                <a:schemeClr val="tx1">
                  <a:lumMod val="75000"/>
                  <a:lumOff val="25000"/>
                </a:schemeClr>
              </a:solidFill>
            </a:endParaRPr>
          </a:p>
          <a:p>
            <a:r>
              <a:rPr lang="en-US" sz="1400" b="1" dirty="0">
                <a:solidFill>
                  <a:srgbClr val="53705E"/>
                </a:solidFill>
              </a:rPr>
              <a:t>Question 3: </a:t>
            </a:r>
            <a:r>
              <a:rPr lang="en-US" sz="1400" dirty="0">
                <a:solidFill>
                  <a:schemeClr val="tx1">
                    <a:lumMod val="75000"/>
                    <a:lumOff val="25000"/>
                  </a:schemeClr>
                </a:solidFill>
              </a:rPr>
              <a:t>[add response]</a:t>
            </a:r>
          </a:p>
          <a:p>
            <a:endParaRPr lang="en-US" sz="1400" b="1" dirty="0">
              <a:solidFill>
                <a:srgbClr val="53705E"/>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r>
              <a:rPr lang="en-US" sz="1400" b="1" dirty="0">
                <a:solidFill>
                  <a:srgbClr val="53705E"/>
                </a:solidFill>
              </a:rPr>
              <a:t>Question 4: </a:t>
            </a:r>
            <a:r>
              <a:rPr lang="en-US" sz="1400" dirty="0">
                <a:solidFill>
                  <a:schemeClr val="tx1">
                    <a:lumMod val="75000"/>
                    <a:lumOff val="25000"/>
                  </a:schemeClr>
                </a:solidFill>
              </a:rPr>
              <a:t>[add response]</a:t>
            </a:r>
          </a:p>
          <a:p>
            <a:endParaRPr lang="en-US" sz="1400" b="1" dirty="0">
              <a:solidFill>
                <a:schemeClr val="tx1">
                  <a:lumMod val="75000"/>
                  <a:lumOff val="25000"/>
                </a:schemeClr>
              </a:solidFill>
            </a:endParaRPr>
          </a:p>
          <a:p>
            <a:endParaRPr lang="en-US" sz="1400" b="1" dirty="0">
              <a:solidFill>
                <a:schemeClr val="tx1">
                  <a:lumMod val="75000"/>
                  <a:lumOff val="25000"/>
                </a:schemeClr>
              </a:solidFill>
            </a:endParaRPr>
          </a:p>
          <a:p>
            <a:endParaRPr lang="en-US" sz="1400" b="1" dirty="0">
              <a:solidFill>
                <a:srgbClr val="53705E"/>
              </a:solidFill>
            </a:endParaRPr>
          </a:p>
          <a:p>
            <a:r>
              <a:rPr lang="en-US" sz="1400" b="1" dirty="0">
                <a:solidFill>
                  <a:srgbClr val="53705E"/>
                </a:solidFill>
              </a:rPr>
              <a:t>Question 5: </a:t>
            </a:r>
            <a:r>
              <a:rPr lang="en-US" sz="1400" dirty="0">
                <a:solidFill>
                  <a:schemeClr val="tx1">
                    <a:lumMod val="75000"/>
                    <a:lumOff val="25000"/>
                  </a:schemeClr>
                </a:solidFill>
              </a:rPr>
              <a:t>[add response]</a:t>
            </a:r>
          </a:p>
          <a:p>
            <a:endParaRPr lang="en-US" sz="1400" b="1" dirty="0">
              <a:solidFill>
                <a:srgbClr val="53705E"/>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r>
              <a:rPr lang="en-US" sz="1400" b="1" dirty="0">
                <a:solidFill>
                  <a:srgbClr val="53705E"/>
                </a:solidFill>
              </a:rPr>
              <a:t>Question 6:</a:t>
            </a:r>
            <a:r>
              <a:rPr lang="en-US" sz="1400" dirty="0">
                <a:solidFill>
                  <a:schemeClr val="tx1">
                    <a:lumMod val="75000"/>
                    <a:lumOff val="25000"/>
                  </a:schemeClr>
                </a:solidFill>
              </a:rPr>
              <a:t> (Immersive &amp; Digital Technology Considerations)</a:t>
            </a:r>
          </a:p>
          <a:p>
            <a:endParaRPr lang="en-US" sz="1400" dirty="0">
              <a:solidFill>
                <a:schemeClr val="tx1">
                  <a:lumMod val="75000"/>
                  <a:lumOff val="25000"/>
                </a:schemeClr>
              </a:solidFill>
            </a:endParaRPr>
          </a:p>
          <a:p>
            <a:r>
              <a:rPr lang="en-US" sz="1400" dirty="0">
                <a:solidFill>
                  <a:schemeClr val="tx1">
                    <a:lumMod val="75000"/>
                    <a:lumOff val="25000"/>
                  </a:schemeClr>
                </a:solidFill>
              </a:rPr>
              <a:t>[add response]</a:t>
            </a:r>
          </a:p>
          <a:p>
            <a:endParaRPr lang="en-US" sz="1400" i="1" dirty="0">
              <a:solidFill>
                <a:schemeClr val="tx1">
                  <a:lumMod val="75000"/>
                  <a:lumOff val="25000"/>
                </a:schemeClr>
              </a:solidFill>
            </a:endParaRPr>
          </a:p>
          <a:p>
            <a:endParaRPr lang="en-US" sz="1400" i="1" dirty="0">
              <a:solidFill>
                <a:schemeClr val="tx1">
                  <a:lumMod val="75000"/>
                  <a:lumOff val="25000"/>
                </a:schemeClr>
              </a:solidFill>
            </a:endParaRPr>
          </a:p>
          <a:p>
            <a:endParaRPr lang="en-US" sz="1400" dirty="0">
              <a:solidFill>
                <a:schemeClr val="tx1">
                  <a:lumMod val="75000"/>
                  <a:lumOff val="25000"/>
                </a:schemeClr>
              </a:solidFill>
            </a:endParaRPr>
          </a:p>
          <a:p>
            <a:pPr marL="285750" indent="-285750">
              <a:buFont typeface="Wingdings" panose="05000000000000000000" pitchFamily="2" charset="2"/>
              <a:buChar char="v"/>
            </a:pPr>
            <a:endParaRPr lang="en-IE" dirty="0">
              <a:solidFill>
                <a:schemeClr val="tx1">
                  <a:lumMod val="75000"/>
                  <a:lumOff val="25000"/>
                </a:schemeClr>
              </a:solidFill>
            </a:endParaRPr>
          </a:p>
        </p:txBody>
      </p:sp>
      <p:pic>
        <p:nvPicPr>
          <p:cNvPr id="4" name="Graphic 3" descr="Blueprint with solid fill">
            <a:extLst>
              <a:ext uri="{FF2B5EF4-FFF2-40B4-BE49-F238E27FC236}">
                <a16:creationId xmlns:a16="http://schemas.microsoft.com/office/drawing/2014/main" id="{8B95C776-6F31-0F8F-D493-042AFED1CF5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8299" y="510510"/>
            <a:ext cx="1262871" cy="1262871"/>
          </a:xfrm>
          <a:prstGeom prst="rect">
            <a:avLst/>
          </a:prstGeom>
        </p:spPr>
      </p:pic>
      <p:sp>
        <p:nvSpPr>
          <p:cNvPr id="6" name="Rectangle 5">
            <a:extLst>
              <a:ext uri="{FF2B5EF4-FFF2-40B4-BE49-F238E27FC236}">
                <a16:creationId xmlns:a16="http://schemas.microsoft.com/office/drawing/2014/main" id="{E4E0B0AF-A69C-10BC-B08C-EEFDB28B9B26}"/>
              </a:ext>
            </a:extLst>
          </p:cNvPr>
          <p:cNvSpPr/>
          <p:nvPr/>
        </p:nvSpPr>
        <p:spPr>
          <a:xfrm>
            <a:off x="356853" y="7116135"/>
            <a:ext cx="6845968" cy="20597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Tree>
    <p:extLst>
      <p:ext uri="{BB962C8B-B14F-4D97-AF65-F5344CB8AC3E}">
        <p14:creationId xmlns:p14="http://schemas.microsoft.com/office/powerpoint/2010/main" val="38542528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F9247-2A04-D38C-1119-82616049AE71}"/>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A30489D3-B90E-DC03-BBDA-38C70E88E027}"/>
              </a:ext>
            </a:extLst>
          </p:cNvPr>
          <p:cNvSpPr/>
          <p:nvPr/>
        </p:nvSpPr>
        <p:spPr>
          <a:xfrm>
            <a:off x="356853" y="2448135"/>
            <a:ext cx="6845968" cy="6404920"/>
          </a:xfrm>
          <a:prstGeom prst="rect">
            <a:avLst/>
          </a:prstGeom>
          <a:noFill/>
          <a:ln w="28575">
            <a:solidFill>
              <a:srgbClr val="53705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3ED7C606-8636-3D07-21E8-24BEB2254F1D}"/>
              </a:ext>
            </a:extLst>
          </p:cNvPr>
          <p:cNvSpPr txBox="1"/>
          <p:nvPr/>
        </p:nvSpPr>
        <p:spPr>
          <a:xfrm>
            <a:off x="691690" y="2545784"/>
            <a:ext cx="6176294" cy="5816977"/>
          </a:xfrm>
          <a:prstGeom prst="rect">
            <a:avLst/>
          </a:prstGeom>
          <a:noFill/>
        </p:spPr>
        <p:txBody>
          <a:bodyPr wrap="square" rtlCol="0">
            <a:spAutoFit/>
          </a:bodyPr>
          <a:lstStyle/>
          <a:p>
            <a:pPr marL="342900" indent="-342900">
              <a:buFont typeface="+mj-lt"/>
              <a:buAutoNum type="arabicPeriod" startAt="2"/>
            </a:pPr>
            <a:r>
              <a:rPr lang="en-US" b="1" dirty="0">
                <a:solidFill>
                  <a:srgbClr val="53705E"/>
                </a:solidFill>
              </a:rPr>
              <a:t>Existing </a:t>
            </a:r>
            <a:r>
              <a:rPr lang="en-US" i="1" dirty="0">
                <a:solidFill>
                  <a:srgbClr val="53705E"/>
                </a:solidFill>
              </a:rPr>
              <a:t>Visitor Interest</a:t>
            </a:r>
            <a:r>
              <a:rPr lang="en-US" b="1" dirty="0">
                <a:solidFill>
                  <a:srgbClr val="53705E"/>
                </a:solidFill>
              </a:rPr>
              <a:t> in Film and Literature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b="1" dirty="0">
              <a:solidFill>
                <a:srgbClr val="53705E"/>
              </a:solidFill>
            </a:endParaRPr>
          </a:p>
          <a:p>
            <a:pPr marL="285750" indent="-285750">
              <a:buFont typeface="Wingdings" panose="05000000000000000000" pitchFamily="2" charset="2"/>
              <a:buChar char="v"/>
            </a:pPr>
            <a:endParaRPr lang="en-IE" sz="1400" b="1" dirty="0">
              <a:solidFill>
                <a:srgbClr val="53705E"/>
              </a:solidFill>
            </a:endParaRPr>
          </a:p>
          <a:p>
            <a:pPr marL="285750" indent="-285750">
              <a:buFont typeface="Wingdings" panose="05000000000000000000" pitchFamily="2" charset="2"/>
              <a:buChar char="v"/>
            </a:pPr>
            <a:r>
              <a:rPr lang="en-IE" sz="1400" b="1" dirty="0">
                <a:solidFill>
                  <a:srgbClr val="53705E"/>
                </a:solidFill>
              </a:rPr>
              <a:t>Challenges and solutions;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Gaps and opportunities;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Good ideas and expert advice</a:t>
            </a:r>
            <a:r>
              <a:rPr lang="en-IE" sz="1400" dirty="0">
                <a:solidFill>
                  <a:schemeClr val="tx1">
                    <a:lumMod val="75000"/>
                    <a:lumOff val="25000"/>
                  </a:schemeClr>
                </a:solidFill>
              </a:rPr>
              <a:t>;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Digital and immersive technologies to explore;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Other: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endParaRPr lang="en-IE" dirty="0">
              <a:solidFill>
                <a:schemeClr val="tx1">
                  <a:lumMod val="75000"/>
                  <a:lumOff val="25000"/>
                </a:schemeClr>
              </a:solidFill>
            </a:endParaRPr>
          </a:p>
        </p:txBody>
      </p:sp>
      <p:sp>
        <p:nvSpPr>
          <p:cNvPr id="6" name="Rectangle 5">
            <a:extLst>
              <a:ext uri="{FF2B5EF4-FFF2-40B4-BE49-F238E27FC236}">
                <a16:creationId xmlns:a16="http://schemas.microsoft.com/office/drawing/2014/main" id="{135660F2-779B-6622-B433-EBCF55A38C73}"/>
              </a:ext>
            </a:extLst>
          </p:cNvPr>
          <p:cNvSpPr/>
          <p:nvPr/>
        </p:nvSpPr>
        <p:spPr>
          <a:xfrm>
            <a:off x="356853" y="268958"/>
            <a:ext cx="6845968" cy="20597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7" name="TextBox 6">
            <a:extLst>
              <a:ext uri="{FF2B5EF4-FFF2-40B4-BE49-F238E27FC236}">
                <a16:creationId xmlns:a16="http://schemas.microsoft.com/office/drawing/2014/main" id="{0AF55A52-03E4-8483-E34E-E2EC19A5E4F7}"/>
              </a:ext>
            </a:extLst>
          </p:cNvPr>
          <p:cNvSpPr txBox="1"/>
          <p:nvPr/>
        </p:nvSpPr>
        <p:spPr>
          <a:xfrm>
            <a:off x="1543975" y="510511"/>
            <a:ext cx="5658846" cy="1938992"/>
          </a:xfrm>
          <a:prstGeom prst="rect">
            <a:avLst/>
          </a:prstGeom>
          <a:noFill/>
        </p:spPr>
        <p:txBody>
          <a:bodyPr wrap="square" rtlCol="0">
            <a:spAutoFit/>
          </a:bodyPr>
          <a:lstStyle/>
          <a:p>
            <a:r>
              <a:rPr lang="en-US" b="1" dirty="0">
                <a:solidFill>
                  <a:srgbClr val="53705E"/>
                </a:solidFill>
              </a:rPr>
              <a:t>Notes Section</a:t>
            </a:r>
          </a:p>
          <a:p>
            <a:r>
              <a:rPr lang="en-US" sz="1400" dirty="0">
                <a:solidFill>
                  <a:schemeClr val="tx1">
                    <a:lumMod val="75000"/>
                    <a:lumOff val="25000"/>
                  </a:schemeClr>
                </a:solidFill>
              </a:rPr>
              <a:t>Use this space to capture key discussion points, ideas, </a:t>
            </a:r>
          </a:p>
          <a:p>
            <a:r>
              <a:rPr lang="en-US" sz="1400" dirty="0">
                <a:solidFill>
                  <a:schemeClr val="tx1">
                    <a:lumMod val="75000"/>
                    <a:lumOff val="25000"/>
                  </a:schemeClr>
                </a:solidFill>
              </a:rPr>
              <a:t>reflections, challenges/solutions, gaps/opportunities, </a:t>
            </a:r>
          </a:p>
          <a:p>
            <a:r>
              <a:rPr lang="en-US" sz="1400" dirty="0">
                <a:solidFill>
                  <a:schemeClr val="tx1">
                    <a:lumMod val="75000"/>
                    <a:lumOff val="25000"/>
                  </a:schemeClr>
                </a:solidFill>
              </a:rPr>
              <a:t>expertise advice, suitable digital and immersive technologies, etc.</a:t>
            </a:r>
          </a:p>
          <a:p>
            <a:endParaRPr lang="en-US" sz="1400" dirty="0">
              <a:solidFill>
                <a:schemeClr val="tx1">
                  <a:lumMod val="75000"/>
                  <a:lumOff val="25000"/>
                </a:schemeClr>
              </a:solidFill>
            </a:endParaRPr>
          </a:p>
          <a:p>
            <a:r>
              <a:rPr lang="en-US" sz="1400" i="1" dirty="0">
                <a:solidFill>
                  <a:schemeClr val="tx1">
                    <a:lumMod val="75000"/>
                    <a:lumOff val="25000"/>
                  </a:schemeClr>
                </a:solidFill>
              </a:rPr>
              <a:t>This is a working area — note thoughts, questions, or actions as they emerge</a:t>
            </a:r>
            <a:endParaRPr lang="en-US" b="1" i="1" dirty="0">
              <a:solidFill>
                <a:schemeClr val="tx1">
                  <a:lumMod val="75000"/>
                  <a:lumOff val="25000"/>
                </a:schemeClr>
              </a:solidFill>
            </a:endParaRPr>
          </a:p>
          <a:p>
            <a:endParaRPr lang="en-IE" dirty="0">
              <a:solidFill>
                <a:schemeClr val="tx1">
                  <a:lumMod val="75000"/>
                  <a:lumOff val="25000"/>
                </a:schemeClr>
              </a:solidFill>
            </a:endParaRPr>
          </a:p>
        </p:txBody>
      </p:sp>
      <p:pic>
        <p:nvPicPr>
          <p:cNvPr id="8" name="Graphic 7" descr="Blueprint with solid fill">
            <a:extLst>
              <a:ext uri="{FF2B5EF4-FFF2-40B4-BE49-F238E27FC236}">
                <a16:creationId xmlns:a16="http://schemas.microsoft.com/office/drawing/2014/main" id="{F4F02100-8158-FE0F-2FF3-75929C3984C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8299" y="510510"/>
            <a:ext cx="1262871" cy="1262871"/>
          </a:xfrm>
          <a:prstGeom prst="rect">
            <a:avLst/>
          </a:prstGeom>
        </p:spPr>
      </p:pic>
    </p:spTree>
    <p:extLst>
      <p:ext uri="{BB962C8B-B14F-4D97-AF65-F5344CB8AC3E}">
        <p14:creationId xmlns:p14="http://schemas.microsoft.com/office/powerpoint/2010/main" val="4422467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98BA6-B7DE-12EA-6458-CBD2CEEE68A0}"/>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058C72D-419E-8838-A2FA-98B45623A0C1}"/>
              </a:ext>
            </a:extLst>
          </p:cNvPr>
          <p:cNvSpPr>
            <a:spLocks noGrp="1"/>
          </p:cNvSpPr>
          <p:nvPr>
            <p:ph type="sldNum" sz="quarter" idx="4"/>
          </p:nvPr>
        </p:nvSpPr>
        <p:spPr/>
        <p:txBody>
          <a:bodyPr/>
          <a:lstStyle/>
          <a:p>
            <a:fld id="{48F63A3B-78C7-47BE-AE5E-E10140E04643}" type="slidenum">
              <a:rPr lang="en-US" smtClean="0"/>
              <a:pPr/>
              <a:t>32</a:t>
            </a:fld>
            <a:endParaRPr lang="en-US" dirty="0"/>
          </a:p>
        </p:txBody>
      </p:sp>
      <p:sp>
        <p:nvSpPr>
          <p:cNvPr id="13" name="Rectangle 12">
            <a:extLst>
              <a:ext uri="{FF2B5EF4-FFF2-40B4-BE49-F238E27FC236}">
                <a16:creationId xmlns:a16="http://schemas.microsoft.com/office/drawing/2014/main" id="{0197AC9B-D1CA-31EF-0D75-B187137B26CA}"/>
              </a:ext>
            </a:extLst>
          </p:cNvPr>
          <p:cNvSpPr/>
          <p:nvPr/>
        </p:nvSpPr>
        <p:spPr>
          <a:xfrm>
            <a:off x="356853" y="334498"/>
            <a:ext cx="6845968" cy="4343451"/>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4" name="TextBox 13">
            <a:extLst>
              <a:ext uri="{FF2B5EF4-FFF2-40B4-BE49-F238E27FC236}">
                <a16:creationId xmlns:a16="http://schemas.microsoft.com/office/drawing/2014/main" id="{D988C2FA-7A79-4D3B-BB24-0B70F5DFC599}"/>
              </a:ext>
            </a:extLst>
          </p:cNvPr>
          <p:cNvSpPr txBox="1"/>
          <p:nvPr/>
        </p:nvSpPr>
        <p:spPr>
          <a:xfrm>
            <a:off x="705769" y="576053"/>
            <a:ext cx="6176294" cy="4185761"/>
          </a:xfrm>
          <a:prstGeom prst="rect">
            <a:avLst/>
          </a:prstGeom>
          <a:noFill/>
        </p:spPr>
        <p:txBody>
          <a:bodyPr wrap="square" rtlCol="0">
            <a:spAutoFit/>
          </a:bodyPr>
          <a:lstStyle/>
          <a:p>
            <a:pPr marL="342900" indent="-342900">
              <a:buFont typeface="+mj-lt"/>
              <a:buAutoNum type="arabicPeriod" startAt="3"/>
            </a:pPr>
            <a:r>
              <a:rPr lang="en-US" b="1" dirty="0">
                <a:solidFill>
                  <a:srgbClr val="C77362"/>
                </a:solidFill>
              </a:rPr>
              <a:t>Identifying the </a:t>
            </a:r>
            <a:r>
              <a:rPr lang="en-US" i="1" dirty="0">
                <a:solidFill>
                  <a:srgbClr val="C77362"/>
                </a:solidFill>
              </a:rPr>
              <a:t>Need </a:t>
            </a:r>
            <a:r>
              <a:rPr lang="en-US" b="1" dirty="0">
                <a:solidFill>
                  <a:srgbClr val="C77362"/>
                </a:solidFill>
              </a:rPr>
              <a:t>for Film &amp; Literature </a:t>
            </a:r>
          </a:p>
          <a:p>
            <a:r>
              <a:rPr lang="en-US" b="1" dirty="0">
                <a:solidFill>
                  <a:srgbClr val="C77362"/>
                </a:solidFill>
              </a:rPr>
              <a:t>      Storytelling</a:t>
            </a:r>
          </a:p>
          <a:p>
            <a:endParaRPr lang="en-US" sz="1600" b="1" dirty="0">
              <a:solidFill>
                <a:srgbClr val="C77362"/>
              </a:solidFill>
            </a:endParaRPr>
          </a:p>
          <a:p>
            <a:r>
              <a:rPr lang="en-US" sz="1600" b="1" dirty="0">
                <a:solidFill>
                  <a:srgbClr val="75504C"/>
                </a:solidFill>
              </a:rPr>
              <a:t>Why might film and literature storytelling be important or valuable for your area?</a:t>
            </a:r>
          </a:p>
          <a:p>
            <a:endParaRPr lang="en-US" sz="1400" dirty="0">
              <a:solidFill>
                <a:schemeClr val="tx1">
                  <a:lumMod val="75000"/>
                  <a:lumOff val="25000"/>
                </a:schemeClr>
              </a:solidFill>
            </a:endParaRPr>
          </a:p>
          <a:p>
            <a:r>
              <a:rPr lang="en-US" sz="1400" i="1" dirty="0">
                <a:solidFill>
                  <a:schemeClr val="tx1">
                    <a:lumMod val="75000"/>
                    <a:lumOff val="25000"/>
                  </a:schemeClr>
                </a:solidFill>
              </a:rPr>
              <a:t>(This clarifies the purpose, so you choose the right type of experience and technology.)</a:t>
            </a:r>
          </a:p>
          <a:p>
            <a:endParaRPr lang="en-US" sz="1400"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What is the </a:t>
            </a:r>
            <a:r>
              <a:rPr lang="en-US" sz="1400" b="1" dirty="0">
                <a:solidFill>
                  <a:schemeClr val="tx1">
                    <a:lumMod val="75000"/>
                    <a:lumOff val="25000"/>
                  </a:schemeClr>
                </a:solidFill>
              </a:rPr>
              <a:t>main goal: </a:t>
            </a:r>
            <a:r>
              <a:rPr lang="en-US" sz="1400" dirty="0">
                <a:solidFill>
                  <a:schemeClr val="tx1">
                    <a:lumMod val="75000"/>
                    <a:lumOff val="25000"/>
                  </a:schemeClr>
                </a:solidFill>
              </a:rPr>
              <a:t>longer stays, repeat visits, off-season appeal, stronger identity, better reviews, or local pride?</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What do you want </a:t>
            </a:r>
            <a:r>
              <a:rPr lang="en-US" sz="1400" b="1" dirty="0">
                <a:solidFill>
                  <a:schemeClr val="tx1">
                    <a:lumMod val="75000"/>
                    <a:lumOff val="25000"/>
                  </a:schemeClr>
                </a:solidFill>
              </a:rPr>
              <a:t>visitors to feel: </a:t>
            </a:r>
            <a:r>
              <a:rPr lang="en-US" sz="1400" dirty="0">
                <a:solidFill>
                  <a:schemeClr val="tx1">
                    <a:lumMod val="75000"/>
                    <a:lumOff val="25000"/>
                  </a:schemeClr>
                </a:solidFill>
              </a:rPr>
              <a:t>emotion, connection, curiosity, belonging, or wonder?</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Where is the </a:t>
            </a:r>
            <a:r>
              <a:rPr lang="en-US" sz="1400" b="1" dirty="0">
                <a:solidFill>
                  <a:schemeClr val="tx1">
                    <a:lumMod val="75000"/>
                    <a:lumOff val="25000"/>
                  </a:schemeClr>
                </a:solidFill>
              </a:rPr>
              <a:t>biggest opportunity: </a:t>
            </a:r>
            <a:r>
              <a:rPr lang="en-US" sz="1400" dirty="0">
                <a:solidFill>
                  <a:schemeClr val="tx1">
                    <a:lumMod val="75000"/>
                    <a:lumOff val="25000"/>
                  </a:schemeClr>
                </a:solidFill>
              </a:rPr>
              <a:t>turning “nice scenery” into a meaningful story experience, or turning fans into active explorers?</a:t>
            </a:r>
          </a:p>
          <a:p>
            <a:pPr marL="285750" indent="-285750">
              <a:buFont typeface="Wingdings" panose="05000000000000000000" pitchFamily="2" charset="2"/>
              <a:buChar char="v"/>
            </a:pPr>
            <a:endParaRPr lang="en-US" sz="1400" dirty="0">
              <a:solidFill>
                <a:schemeClr val="tx1">
                  <a:lumMod val="75000"/>
                  <a:lumOff val="25000"/>
                </a:schemeClr>
              </a:solidFill>
            </a:endParaRPr>
          </a:p>
        </p:txBody>
      </p:sp>
      <p:sp>
        <p:nvSpPr>
          <p:cNvPr id="6" name="Rectangle 5">
            <a:extLst>
              <a:ext uri="{FF2B5EF4-FFF2-40B4-BE49-F238E27FC236}">
                <a16:creationId xmlns:a16="http://schemas.microsoft.com/office/drawing/2014/main" id="{560A8961-4CBA-D270-22FD-505F2B7F439D}"/>
              </a:ext>
            </a:extLst>
          </p:cNvPr>
          <p:cNvSpPr/>
          <p:nvPr/>
        </p:nvSpPr>
        <p:spPr>
          <a:xfrm>
            <a:off x="356853" y="4632223"/>
            <a:ext cx="6845968" cy="2327227"/>
          </a:xfrm>
          <a:prstGeom prst="rect">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
        <p:nvSpPr>
          <p:cNvPr id="7" name="TextBox 6">
            <a:extLst>
              <a:ext uri="{FF2B5EF4-FFF2-40B4-BE49-F238E27FC236}">
                <a16:creationId xmlns:a16="http://schemas.microsoft.com/office/drawing/2014/main" id="{B9421F5A-EBE0-D6F9-E37C-B76BD3167021}"/>
              </a:ext>
            </a:extLst>
          </p:cNvPr>
          <p:cNvSpPr txBox="1"/>
          <p:nvPr/>
        </p:nvSpPr>
        <p:spPr>
          <a:xfrm>
            <a:off x="1681520" y="4728333"/>
            <a:ext cx="5213900" cy="2092881"/>
          </a:xfrm>
          <a:prstGeom prst="rect">
            <a:avLst/>
          </a:prstGeom>
          <a:noFill/>
        </p:spPr>
        <p:txBody>
          <a:bodyPr wrap="square" rtlCol="0">
            <a:spAutoFit/>
          </a:bodyPr>
          <a:lstStyle/>
          <a:p>
            <a:r>
              <a:rPr lang="en-US" b="1" dirty="0">
                <a:solidFill>
                  <a:srgbClr val="DFDECB"/>
                </a:solidFill>
              </a:rPr>
              <a:t>4. Immersive &amp; Digital Technology Considerations</a:t>
            </a:r>
          </a:p>
          <a:p>
            <a:endParaRPr lang="en-US" sz="1600" dirty="0">
              <a:solidFill>
                <a:srgbClr val="DFDECB"/>
              </a:solidFill>
            </a:endParaRPr>
          </a:p>
          <a:p>
            <a:pPr marL="285750" indent="-285750">
              <a:buFont typeface="Wingdings" panose="05000000000000000000" pitchFamily="2" charset="2"/>
              <a:buChar char="v"/>
            </a:pPr>
            <a:r>
              <a:rPr lang="en-US" sz="1600" b="1" dirty="0">
                <a:solidFill>
                  <a:srgbClr val="DFDECB"/>
                </a:solidFill>
              </a:rPr>
              <a:t>Which goals need more than signage </a:t>
            </a:r>
            <a:r>
              <a:rPr lang="en-US" sz="1600" dirty="0">
                <a:solidFill>
                  <a:srgbClr val="DFDECB"/>
                </a:solidFill>
              </a:rPr>
              <a:t>(e.g., to increase dwell time, create shareable moments, or make stories accessible in multiple languages)?</a:t>
            </a:r>
          </a:p>
          <a:p>
            <a:pPr marL="285750" indent="-285750">
              <a:buFont typeface="Wingdings" panose="05000000000000000000" pitchFamily="2" charset="2"/>
              <a:buChar char="v"/>
            </a:pPr>
            <a:endParaRPr lang="en-US" sz="1600" dirty="0">
              <a:solidFill>
                <a:srgbClr val="DFDECB"/>
              </a:solidFill>
            </a:endParaRPr>
          </a:p>
          <a:p>
            <a:pPr marL="285750" indent="-285750">
              <a:buFont typeface="Wingdings" panose="05000000000000000000" pitchFamily="2" charset="2"/>
              <a:buChar char="v"/>
            </a:pPr>
            <a:r>
              <a:rPr lang="en-US" sz="1600" dirty="0">
                <a:solidFill>
                  <a:srgbClr val="DFDECB"/>
                </a:solidFill>
              </a:rPr>
              <a:t>If you had </a:t>
            </a:r>
            <a:r>
              <a:rPr lang="en-US" sz="1600" b="1" dirty="0">
                <a:solidFill>
                  <a:srgbClr val="DFDECB"/>
                </a:solidFill>
              </a:rPr>
              <a:t>one simple digital layer</a:t>
            </a:r>
            <a:r>
              <a:rPr lang="en-US" sz="1600" dirty="0">
                <a:solidFill>
                  <a:srgbClr val="DFDECB"/>
                </a:solidFill>
              </a:rPr>
              <a:t>, would it be: QR trail, audio guide, interactive map, or app-based route?</a:t>
            </a:r>
            <a:endParaRPr lang="en-IE" dirty="0">
              <a:solidFill>
                <a:srgbClr val="DFDECB"/>
              </a:solidFill>
            </a:endParaRPr>
          </a:p>
        </p:txBody>
      </p:sp>
      <p:grpSp>
        <p:nvGrpSpPr>
          <p:cNvPr id="3" name="Graphic 2">
            <a:extLst>
              <a:ext uri="{FF2B5EF4-FFF2-40B4-BE49-F238E27FC236}">
                <a16:creationId xmlns:a16="http://schemas.microsoft.com/office/drawing/2014/main" id="{4AABCEE0-D293-F3D1-BA8F-E8EC1D02697E}"/>
              </a:ext>
            </a:extLst>
          </p:cNvPr>
          <p:cNvGrpSpPr/>
          <p:nvPr/>
        </p:nvGrpSpPr>
        <p:grpSpPr>
          <a:xfrm>
            <a:off x="581087" y="4764233"/>
            <a:ext cx="862842" cy="1010542"/>
            <a:chOff x="-2478450" y="6659762"/>
            <a:chExt cx="1055890" cy="1330292"/>
          </a:xfrm>
          <a:solidFill>
            <a:srgbClr val="DFDECB"/>
          </a:solidFill>
        </p:grpSpPr>
        <p:grpSp>
          <p:nvGrpSpPr>
            <p:cNvPr id="4" name="Graphic 2">
              <a:extLst>
                <a:ext uri="{FF2B5EF4-FFF2-40B4-BE49-F238E27FC236}">
                  <a16:creationId xmlns:a16="http://schemas.microsoft.com/office/drawing/2014/main" id="{30EA3022-4141-4D93-1906-406572348C47}"/>
                </a:ext>
              </a:extLst>
            </p:cNvPr>
            <p:cNvGrpSpPr/>
            <p:nvPr/>
          </p:nvGrpSpPr>
          <p:grpSpPr>
            <a:xfrm>
              <a:off x="-2347228" y="6993943"/>
              <a:ext cx="924668" cy="996110"/>
              <a:chOff x="-2347228" y="6993943"/>
              <a:chExt cx="924668" cy="996110"/>
            </a:xfrm>
            <a:grpFill/>
          </p:grpSpPr>
          <p:sp>
            <p:nvSpPr>
              <p:cNvPr id="30" name="Freeform 1440">
                <a:extLst>
                  <a:ext uri="{FF2B5EF4-FFF2-40B4-BE49-F238E27FC236}">
                    <a16:creationId xmlns:a16="http://schemas.microsoft.com/office/drawing/2014/main" id="{C06124F4-86DF-FF0A-34DA-BFCF881C90F5}"/>
                  </a:ext>
                </a:extLst>
              </p:cNvPr>
              <p:cNvSpPr/>
              <p:nvPr/>
            </p:nvSpPr>
            <p:spPr>
              <a:xfrm>
                <a:off x="-2347228" y="6993943"/>
                <a:ext cx="924668" cy="996110"/>
              </a:xfrm>
              <a:custGeom>
                <a:avLst/>
                <a:gdLst>
                  <a:gd name="connsiteX0" fmla="*/ 324200 w 924668"/>
                  <a:gd name="connsiteY0" fmla="*/ 972949 h 996110"/>
                  <a:gd name="connsiteX1" fmla="*/ 218996 w 924668"/>
                  <a:gd name="connsiteY1" fmla="*/ 822987 h 996110"/>
                  <a:gd name="connsiteX2" fmla="*/ 93490 w 924668"/>
                  <a:gd name="connsiteY2" fmla="*/ 674410 h 996110"/>
                  <a:gd name="connsiteX3" fmla="*/ 30275 w 924668"/>
                  <a:gd name="connsiteY3" fmla="*/ 586279 h 996110"/>
                  <a:gd name="connsiteX4" fmla="*/ 110562 w 924668"/>
                  <a:gd name="connsiteY4" fmla="*/ 506914 h 996110"/>
                  <a:gd name="connsiteX5" fmla="*/ 173316 w 924668"/>
                  <a:gd name="connsiteY5" fmla="*/ 553517 h 996110"/>
                  <a:gd name="connsiteX6" fmla="*/ 223610 w 924668"/>
                  <a:gd name="connsiteY6" fmla="*/ 618116 h 996110"/>
                  <a:gd name="connsiteX7" fmla="*/ 260063 w 924668"/>
                  <a:gd name="connsiteY7" fmla="*/ 661951 h 996110"/>
                  <a:gd name="connsiteX8" fmla="*/ 280827 w 924668"/>
                  <a:gd name="connsiteY8" fmla="*/ 656415 h 996110"/>
                  <a:gd name="connsiteX9" fmla="*/ 283595 w 924668"/>
                  <a:gd name="connsiteY9" fmla="*/ 612118 h 996110"/>
                  <a:gd name="connsiteX10" fmla="*/ 281288 w 924668"/>
                  <a:gd name="connsiteY10" fmla="*/ 512451 h 996110"/>
                  <a:gd name="connsiteX11" fmla="*/ 274828 w 924668"/>
                  <a:gd name="connsiteY11" fmla="*/ 254056 h 996110"/>
                  <a:gd name="connsiteX12" fmla="*/ 271599 w 924668"/>
                  <a:gd name="connsiteY12" fmla="*/ 115629 h 996110"/>
                  <a:gd name="connsiteX13" fmla="*/ 311280 w 924668"/>
                  <a:gd name="connsiteY13" fmla="*/ 37188 h 996110"/>
                  <a:gd name="connsiteX14" fmla="*/ 403564 w 924668"/>
                  <a:gd name="connsiteY14" fmla="*/ 61182 h 996110"/>
                  <a:gd name="connsiteX15" fmla="*/ 416022 w 924668"/>
                  <a:gd name="connsiteY15" fmla="*/ 149313 h 996110"/>
                  <a:gd name="connsiteX16" fmla="*/ 416022 w 924668"/>
                  <a:gd name="connsiteY16" fmla="*/ 371718 h 996110"/>
                  <a:gd name="connsiteX17" fmla="*/ 446477 w 924668"/>
                  <a:gd name="connsiteY17" fmla="*/ 371718 h 996110"/>
                  <a:gd name="connsiteX18" fmla="*/ 567369 w 924668"/>
                  <a:gd name="connsiteY18" fmla="*/ 318655 h 996110"/>
                  <a:gd name="connsiteX19" fmla="*/ 591362 w 924668"/>
                  <a:gd name="connsiteY19" fmla="*/ 422936 h 996110"/>
                  <a:gd name="connsiteX20" fmla="*/ 621817 w 924668"/>
                  <a:gd name="connsiteY20" fmla="*/ 422936 h 996110"/>
                  <a:gd name="connsiteX21" fmla="*/ 741324 w 924668"/>
                  <a:gd name="connsiteY21" fmla="*/ 394789 h 996110"/>
                  <a:gd name="connsiteX22" fmla="*/ 747785 w 924668"/>
                  <a:gd name="connsiteY22" fmla="*/ 476460 h 996110"/>
                  <a:gd name="connsiteX23" fmla="*/ 778238 w 924668"/>
                  <a:gd name="connsiteY23" fmla="*/ 476460 h 996110"/>
                  <a:gd name="connsiteX24" fmla="*/ 874214 w 924668"/>
                  <a:gd name="connsiteY24" fmla="*/ 436317 h 996110"/>
                  <a:gd name="connsiteX25" fmla="*/ 891748 w 924668"/>
                  <a:gd name="connsiteY25" fmla="*/ 492610 h 996110"/>
                  <a:gd name="connsiteX26" fmla="*/ 891748 w 924668"/>
                  <a:gd name="connsiteY26" fmla="*/ 638419 h 996110"/>
                  <a:gd name="connsiteX27" fmla="*/ 889903 w 924668"/>
                  <a:gd name="connsiteY27" fmla="*/ 729319 h 996110"/>
                  <a:gd name="connsiteX28" fmla="*/ 861755 w 924668"/>
                  <a:gd name="connsiteY28" fmla="*/ 855287 h 996110"/>
                  <a:gd name="connsiteX29" fmla="*/ 834532 w 924668"/>
                  <a:gd name="connsiteY29" fmla="*/ 976179 h 996110"/>
                  <a:gd name="connsiteX30" fmla="*/ 864063 w 924668"/>
                  <a:gd name="connsiteY30" fmla="*/ 984485 h 996110"/>
                  <a:gd name="connsiteX31" fmla="*/ 920356 w 924668"/>
                  <a:gd name="connsiteY31" fmla="*/ 733472 h 996110"/>
                  <a:gd name="connsiteX32" fmla="*/ 922663 w 924668"/>
                  <a:gd name="connsiteY32" fmla="*/ 598737 h 996110"/>
                  <a:gd name="connsiteX33" fmla="*/ 921740 w 924668"/>
                  <a:gd name="connsiteY33" fmla="*/ 465847 h 996110"/>
                  <a:gd name="connsiteX34" fmla="*/ 832686 w 924668"/>
                  <a:gd name="connsiteY34" fmla="*/ 389713 h 996110"/>
                  <a:gd name="connsiteX35" fmla="*/ 748707 w 924668"/>
                  <a:gd name="connsiteY35" fmla="*/ 476460 h 996110"/>
                  <a:gd name="connsiteX36" fmla="*/ 779162 w 924668"/>
                  <a:gd name="connsiteY36" fmla="*/ 476460 h 996110"/>
                  <a:gd name="connsiteX37" fmla="*/ 739479 w 924668"/>
                  <a:gd name="connsiteY37" fmla="*/ 346801 h 996110"/>
                  <a:gd name="connsiteX38" fmla="*/ 591824 w 924668"/>
                  <a:gd name="connsiteY38" fmla="*/ 423397 h 996110"/>
                  <a:gd name="connsiteX39" fmla="*/ 622278 w 924668"/>
                  <a:gd name="connsiteY39" fmla="*/ 423397 h 996110"/>
                  <a:gd name="connsiteX40" fmla="*/ 621355 w 924668"/>
                  <a:gd name="connsiteY40" fmla="*/ 359721 h 996110"/>
                  <a:gd name="connsiteX41" fmla="*/ 561832 w 924668"/>
                  <a:gd name="connsiteY41" fmla="*/ 278511 h 996110"/>
                  <a:gd name="connsiteX42" fmla="*/ 416946 w 924668"/>
                  <a:gd name="connsiteY42" fmla="*/ 372179 h 996110"/>
                  <a:gd name="connsiteX43" fmla="*/ 447399 w 924668"/>
                  <a:gd name="connsiteY43" fmla="*/ 372179 h 996110"/>
                  <a:gd name="connsiteX44" fmla="*/ 447399 w 924668"/>
                  <a:gd name="connsiteY44" fmla="*/ 157619 h 996110"/>
                  <a:gd name="connsiteX45" fmla="*/ 443247 w 924668"/>
                  <a:gd name="connsiteY45" fmla="*/ 74102 h 996110"/>
                  <a:gd name="connsiteX46" fmla="*/ 299745 w 924668"/>
                  <a:gd name="connsiteY46" fmla="*/ 9964 h 996110"/>
                  <a:gd name="connsiteX47" fmla="*/ 243913 w 924668"/>
                  <a:gd name="connsiteY47" fmla="*/ 188534 h 996110"/>
                  <a:gd name="connsiteX48" fmla="*/ 250373 w 924668"/>
                  <a:gd name="connsiteY48" fmla="*/ 448314 h 996110"/>
                  <a:gd name="connsiteX49" fmla="*/ 253602 w 924668"/>
                  <a:gd name="connsiteY49" fmla="*/ 587663 h 996110"/>
                  <a:gd name="connsiteX50" fmla="*/ 254525 w 924668"/>
                  <a:gd name="connsiteY50" fmla="*/ 630575 h 996110"/>
                  <a:gd name="connsiteX51" fmla="*/ 254525 w 924668"/>
                  <a:gd name="connsiteY51" fmla="*/ 643033 h 996110"/>
                  <a:gd name="connsiteX52" fmla="*/ 255449 w 924668"/>
                  <a:gd name="connsiteY52" fmla="*/ 641649 h 996110"/>
                  <a:gd name="connsiteX53" fmla="*/ 276213 w 924668"/>
                  <a:gd name="connsiteY53" fmla="*/ 636112 h 996110"/>
                  <a:gd name="connsiteX54" fmla="*/ 274366 w 924668"/>
                  <a:gd name="connsiteY54" fmla="*/ 633805 h 996110"/>
                  <a:gd name="connsiteX55" fmla="*/ 266984 w 924668"/>
                  <a:gd name="connsiteY55" fmla="*/ 624115 h 996110"/>
                  <a:gd name="connsiteX56" fmla="*/ 241606 w 924668"/>
                  <a:gd name="connsiteY56" fmla="*/ 591354 h 996110"/>
                  <a:gd name="connsiteX57" fmla="*/ 193618 w 924668"/>
                  <a:gd name="connsiteY57" fmla="*/ 529062 h 996110"/>
                  <a:gd name="connsiteX58" fmla="*/ 127174 w 924668"/>
                  <a:gd name="connsiteY58" fmla="*/ 478767 h 996110"/>
                  <a:gd name="connsiteX59" fmla="*/ 23354 w 924668"/>
                  <a:gd name="connsiteY59" fmla="*/ 513835 h 996110"/>
                  <a:gd name="connsiteX60" fmla="*/ 15510 w 924668"/>
                  <a:gd name="connsiteY60" fmla="*/ 631498 h 996110"/>
                  <a:gd name="connsiteX61" fmla="*/ 37657 w 924668"/>
                  <a:gd name="connsiteY61" fmla="*/ 655953 h 996110"/>
                  <a:gd name="connsiteX62" fmla="*/ 159011 w 924668"/>
                  <a:gd name="connsiteY62" fmla="*/ 795763 h 996110"/>
                  <a:gd name="connsiteX63" fmla="*/ 298822 w 924668"/>
                  <a:gd name="connsiteY63" fmla="*/ 988638 h 996110"/>
                  <a:gd name="connsiteX64" fmla="*/ 325123 w 924668"/>
                  <a:gd name="connsiteY64" fmla="*/ 973410 h 996110"/>
                  <a:gd name="connsiteX65" fmla="*/ 325123 w 924668"/>
                  <a:gd name="connsiteY65" fmla="*/ 973410 h 99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24668" h="996110">
                    <a:moveTo>
                      <a:pt x="324200" y="972949"/>
                    </a:moveTo>
                    <a:cubicBezTo>
                      <a:pt x="295592" y="918963"/>
                      <a:pt x="256832" y="870514"/>
                      <a:pt x="218996" y="822987"/>
                    </a:cubicBezTo>
                    <a:cubicBezTo>
                      <a:pt x="178852" y="772231"/>
                      <a:pt x="136402" y="722859"/>
                      <a:pt x="93490" y="674410"/>
                    </a:cubicBezTo>
                    <a:cubicBezTo>
                      <a:pt x="71341" y="649493"/>
                      <a:pt x="33505" y="621808"/>
                      <a:pt x="30275" y="586279"/>
                    </a:cubicBezTo>
                    <a:cubicBezTo>
                      <a:pt x="25661" y="541059"/>
                      <a:pt x="65342" y="501377"/>
                      <a:pt x="110562" y="506914"/>
                    </a:cubicBezTo>
                    <a:cubicBezTo>
                      <a:pt x="141016" y="510606"/>
                      <a:pt x="156243" y="531370"/>
                      <a:pt x="173316" y="553517"/>
                    </a:cubicBezTo>
                    <a:cubicBezTo>
                      <a:pt x="189926" y="575205"/>
                      <a:pt x="206538" y="596891"/>
                      <a:pt x="223610" y="618116"/>
                    </a:cubicBezTo>
                    <a:cubicBezTo>
                      <a:pt x="233300" y="630575"/>
                      <a:pt x="245297" y="655030"/>
                      <a:pt x="260063" y="661951"/>
                    </a:cubicBezTo>
                    <a:cubicBezTo>
                      <a:pt x="268368" y="665643"/>
                      <a:pt x="275289" y="663797"/>
                      <a:pt x="280827" y="656415"/>
                    </a:cubicBezTo>
                    <a:cubicBezTo>
                      <a:pt x="288671" y="646264"/>
                      <a:pt x="283595" y="623654"/>
                      <a:pt x="283595" y="612118"/>
                    </a:cubicBezTo>
                    <a:cubicBezTo>
                      <a:pt x="282672" y="578896"/>
                      <a:pt x="281750" y="545674"/>
                      <a:pt x="281288" y="512451"/>
                    </a:cubicBezTo>
                    <a:cubicBezTo>
                      <a:pt x="278981" y="426165"/>
                      <a:pt x="277135" y="340341"/>
                      <a:pt x="274828" y="254056"/>
                    </a:cubicBezTo>
                    <a:cubicBezTo>
                      <a:pt x="273906" y="207914"/>
                      <a:pt x="272521" y="161772"/>
                      <a:pt x="271599" y="115629"/>
                    </a:cubicBezTo>
                    <a:cubicBezTo>
                      <a:pt x="271137" y="83330"/>
                      <a:pt x="279903" y="52876"/>
                      <a:pt x="311280" y="37188"/>
                    </a:cubicBezTo>
                    <a:cubicBezTo>
                      <a:pt x="343119" y="20576"/>
                      <a:pt x="383723" y="31651"/>
                      <a:pt x="403564" y="61182"/>
                    </a:cubicBezTo>
                    <a:cubicBezTo>
                      <a:pt x="421098" y="86560"/>
                      <a:pt x="416022" y="119782"/>
                      <a:pt x="416022" y="149313"/>
                    </a:cubicBezTo>
                    <a:lnTo>
                      <a:pt x="416022" y="371718"/>
                    </a:lnTo>
                    <a:cubicBezTo>
                      <a:pt x="416022" y="391559"/>
                      <a:pt x="446015" y="391098"/>
                      <a:pt x="446477" y="371718"/>
                    </a:cubicBezTo>
                    <a:cubicBezTo>
                      <a:pt x="448784" y="311271"/>
                      <a:pt x="521227" y="274820"/>
                      <a:pt x="567369" y="318655"/>
                    </a:cubicBezTo>
                    <a:cubicBezTo>
                      <a:pt x="596438" y="346340"/>
                      <a:pt x="591362" y="386483"/>
                      <a:pt x="591362" y="422936"/>
                    </a:cubicBezTo>
                    <a:cubicBezTo>
                      <a:pt x="591362" y="459388"/>
                      <a:pt x="620894" y="442315"/>
                      <a:pt x="621817" y="422936"/>
                    </a:cubicBezTo>
                    <a:cubicBezTo>
                      <a:pt x="624586" y="358798"/>
                      <a:pt x="711332" y="335727"/>
                      <a:pt x="741324" y="394789"/>
                    </a:cubicBezTo>
                    <a:cubicBezTo>
                      <a:pt x="753322" y="418321"/>
                      <a:pt x="747785" y="451082"/>
                      <a:pt x="747785" y="476460"/>
                    </a:cubicBezTo>
                    <a:cubicBezTo>
                      <a:pt x="747785" y="501839"/>
                      <a:pt x="777315" y="495840"/>
                      <a:pt x="778238" y="476460"/>
                    </a:cubicBezTo>
                    <a:cubicBezTo>
                      <a:pt x="780545" y="428472"/>
                      <a:pt x="838223" y="400326"/>
                      <a:pt x="874214" y="436317"/>
                    </a:cubicBezTo>
                    <a:cubicBezTo>
                      <a:pt x="889903" y="452005"/>
                      <a:pt x="891748" y="471846"/>
                      <a:pt x="891748" y="492610"/>
                    </a:cubicBezTo>
                    <a:lnTo>
                      <a:pt x="891748" y="638419"/>
                    </a:lnTo>
                    <a:cubicBezTo>
                      <a:pt x="891748" y="667950"/>
                      <a:pt x="895439" y="700250"/>
                      <a:pt x="889903" y="729319"/>
                    </a:cubicBezTo>
                    <a:cubicBezTo>
                      <a:pt x="882057" y="771308"/>
                      <a:pt x="870984" y="813298"/>
                      <a:pt x="861755" y="855287"/>
                    </a:cubicBezTo>
                    <a:cubicBezTo>
                      <a:pt x="852527" y="895431"/>
                      <a:pt x="843760" y="936035"/>
                      <a:pt x="834532" y="976179"/>
                    </a:cubicBezTo>
                    <a:cubicBezTo>
                      <a:pt x="830379" y="995098"/>
                      <a:pt x="859448" y="1003403"/>
                      <a:pt x="864063" y="984485"/>
                    </a:cubicBezTo>
                    <a:cubicBezTo>
                      <a:pt x="882981" y="900968"/>
                      <a:pt x="905129" y="817451"/>
                      <a:pt x="920356" y="733472"/>
                    </a:cubicBezTo>
                    <a:cubicBezTo>
                      <a:pt x="928200" y="690098"/>
                      <a:pt x="922663" y="642111"/>
                      <a:pt x="922663" y="598737"/>
                    </a:cubicBezTo>
                    <a:cubicBezTo>
                      <a:pt x="922663" y="555363"/>
                      <a:pt x="927739" y="509221"/>
                      <a:pt x="921740" y="465847"/>
                    </a:cubicBezTo>
                    <a:cubicBezTo>
                      <a:pt x="915741" y="422474"/>
                      <a:pt x="877443" y="387868"/>
                      <a:pt x="832686" y="389713"/>
                    </a:cubicBezTo>
                    <a:cubicBezTo>
                      <a:pt x="785159" y="391559"/>
                      <a:pt x="750553" y="430318"/>
                      <a:pt x="748707" y="476460"/>
                    </a:cubicBezTo>
                    <a:lnTo>
                      <a:pt x="779162" y="476460"/>
                    </a:lnTo>
                    <a:cubicBezTo>
                      <a:pt x="779162" y="428472"/>
                      <a:pt x="783776" y="378178"/>
                      <a:pt x="739479" y="346801"/>
                    </a:cubicBezTo>
                    <a:cubicBezTo>
                      <a:pt x="676725" y="302505"/>
                      <a:pt x="595054" y="350031"/>
                      <a:pt x="591824" y="423397"/>
                    </a:cubicBezTo>
                    <a:lnTo>
                      <a:pt x="622278" y="423397"/>
                    </a:lnTo>
                    <a:cubicBezTo>
                      <a:pt x="622278" y="402172"/>
                      <a:pt x="624124" y="380485"/>
                      <a:pt x="621355" y="359721"/>
                    </a:cubicBezTo>
                    <a:cubicBezTo>
                      <a:pt x="616740" y="324653"/>
                      <a:pt x="594131" y="293277"/>
                      <a:pt x="561832" y="278511"/>
                    </a:cubicBezTo>
                    <a:cubicBezTo>
                      <a:pt x="493541" y="247134"/>
                      <a:pt x="419714" y="299736"/>
                      <a:pt x="416946" y="372179"/>
                    </a:cubicBezTo>
                    <a:lnTo>
                      <a:pt x="447399" y="372179"/>
                    </a:lnTo>
                    <a:lnTo>
                      <a:pt x="447399" y="157619"/>
                    </a:lnTo>
                    <a:cubicBezTo>
                      <a:pt x="447399" y="130395"/>
                      <a:pt x="451091" y="100402"/>
                      <a:pt x="443247" y="74102"/>
                    </a:cubicBezTo>
                    <a:cubicBezTo>
                      <a:pt x="425713" y="13655"/>
                      <a:pt x="356038" y="-17260"/>
                      <a:pt x="299745" y="9964"/>
                    </a:cubicBezTo>
                    <a:cubicBezTo>
                      <a:pt x="229147" y="44109"/>
                      <a:pt x="242067" y="123935"/>
                      <a:pt x="243913" y="188534"/>
                    </a:cubicBezTo>
                    <a:cubicBezTo>
                      <a:pt x="246220" y="275281"/>
                      <a:pt x="248066" y="361566"/>
                      <a:pt x="250373" y="448314"/>
                    </a:cubicBezTo>
                    <a:cubicBezTo>
                      <a:pt x="251295" y="494917"/>
                      <a:pt x="252680" y="541521"/>
                      <a:pt x="253602" y="587663"/>
                    </a:cubicBezTo>
                    <a:lnTo>
                      <a:pt x="254525" y="630575"/>
                    </a:lnTo>
                    <a:cubicBezTo>
                      <a:pt x="254525" y="634728"/>
                      <a:pt x="254525" y="638880"/>
                      <a:pt x="254525" y="643033"/>
                    </a:cubicBezTo>
                    <a:cubicBezTo>
                      <a:pt x="255449" y="649493"/>
                      <a:pt x="252218" y="645340"/>
                      <a:pt x="255449" y="641649"/>
                    </a:cubicBezTo>
                    <a:cubicBezTo>
                      <a:pt x="262370" y="639804"/>
                      <a:pt x="269291" y="637958"/>
                      <a:pt x="276213" y="636112"/>
                    </a:cubicBezTo>
                    <a:cubicBezTo>
                      <a:pt x="278520" y="637035"/>
                      <a:pt x="275289" y="636112"/>
                      <a:pt x="274366" y="633805"/>
                    </a:cubicBezTo>
                    <a:cubicBezTo>
                      <a:pt x="272982" y="630575"/>
                      <a:pt x="268830" y="626883"/>
                      <a:pt x="266984" y="624115"/>
                    </a:cubicBezTo>
                    <a:cubicBezTo>
                      <a:pt x="258679" y="613041"/>
                      <a:pt x="250373" y="602429"/>
                      <a:pt x="241606" y="591354"/>
                    </a:cubicBezTo>
                    <a:cubicBezTo>
                      <a:pt x="225456" y="570590"/>
                      <a:pt x="208845" y="550288"/>
                      <a:pt x="193618" y="529062"/>
                    </a:cubicBezTo>
                    <a:cubicBezTo>
                      <a:pt x="176083" y="505068"/>
                      <a:pt x="157166" y="485689"/>
                      <a:pt x="127174" y="478767"/>
                    </a:cubicBezTo>
                    <a:cubicBezTo>
                      <a:pt x="88875" y="470000"/>
                      <a:pt x="48270" y="483382"/>
                      <a:pt x="23354" y="513835"/>
                    </a:cubicBezTo>
                    <a:cubicBezTo>
                      <a:pt x="-2486" y="545212"/>
                      <a:pt x="-9407" y="597352"/>
                      <a:pt x="15510" y="631498"/>
                    </a:cubicBezTo>
                    <a:cubicBezTo>
                      <a:pt x="21969" y="640265"/>
                      <a:pt x="30275" y="647647"/>
                      <a:pt x="37657" y="655953"/>
                    </a:cubicBezTo>
                    <a:cubicBezTo>
                      <a:pt x="79185" y="701634"/>
                      <a:pt x="119790" y="748237"/>
                      <a:pt x="159011" y="795763"/>
                    </a:cubicBezTo>
                    <a:cubicBezTo>
                      <a:pt x="209307" y="856210"/>
                      <a:pt x="261908" y="918502"/>
                      <a:pt x="298822" y="988638"/>
                    </a:cubicBezTo>
                    <a:cubicBezTo>
                      <a:pt x="308050" y="1005710"/>
                      <a:pt x="334351" y="990483"/>
                      <a:pt x="325123" y="973410"/>
                    </a:cubicBezTo>
                    <a:lnTo>
                      <a:pt x="325123" y="973410"/>
                    </a:lnTo>
                    <a:close/>
                  </a:path>
                </a:pathLst>
              </a:custGeom>
              <a:grpFill/>
              <a:ln w="28575" cap="flat">
                <a:solidFill>
                  <a:srgbClr val="DFDECB"/>
                </a:solidFill>
                <a:prstDash val="solid"/>
                <a:miter/>
              </a:ln>
            </p:spPr>
            <p:txBody>
              <a:bodyPr rtlCol="0" anchor="ctr"/>
              <a:lstStyle/>
              <a:p>
                <a:endParaRPr lang="en-US"/>
              </a:p>
            </p:txBody>
          </p:sp>
          <p:sp>
            <p:nvSpPr>
              <p:cNvPr id="31" name="Freeform 1441">
                <a:extLst>
                  <a:ext uri="{FF2B5EF4-FFF2-40B4-BE49-F238E27FC236}">
                    <a16:creationId xmlns:a16="http://schemas.microsoft.com/office/drawing/2014/main" id="{2120A4B4-16B0-2A93-A535-B1E7C7409028}"/>
                  </a:ext>
                </a:extLst>
              </p:cNvPr>
              <p:cNvSpPr/>
              <p:nvPr/>
            </p:nvSpPr>
            <p:spPr>
              <a:xfrm>
                <a:off x="-1599443" y="7456157"/>
                <a:ext cx="30453" cy="73251"/>
              </a:xfrm>
              <a:custGeom>
                <a:avLst/>
                <a:gdLst>
                  <a:gd name="connsiteX0" fmla="*/ 0 w 30453"/>
                  <a:gd name="connsiteY0" fmla="*/ 14708 h 73251"/>
                  <a:gd name="connsiteX1" fmla="*/ 0 w 30453"/>
                  <a:gd name="connsiteY1" fmla="*/ 58543 h 73251"/>
                  <a:gd name="connsiteX2" fmla="*/ 30453 w 30453"/>
                  <a:gd name="connsiteY2" fmla="*/ 58543 h 73251"/>
                  <a:gd name="connsiteX3" fmla="*/ 30453 w 30453"/>
                  <a:gd name="connsiteY3" fmla="*/ 14708 h 73251"/>
                  <a:gd name="connsiteX4" fmla="*/ 0 w 30453"/>
                  <a:gd name="connsiteY4" fmla="*/ 14708 h 73251"/>
                  <a:gd name="connsiteX5" fmla="*/ 0 w 30453"/>
                  <a:gd name="connsiteY5" fmla="*/ 14708 h 7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73251">
                    <a:moveTo>
                      <a:pt x="0" y="14708"/>
                    </a:moveTo>
                    <a:lnTo>
                      <a:pt x="0" y="58543"/>
                    </a:lnTo>
                    <a:cubicBezTo>
                      <a:pt x="0" y="77923"/>
                      <a:pt x="30453" y="78384"/>
                      <a:pt x="30453" y="58543"/>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32" name="Freeform 1442">
                <a:extLst>
                  <a:ext uri="{FF2B5EF4-FFF2-40B4-BE49-F238E27FC236}">
                    <a16:creationId xmlns:a16="http://schemas.microsoft.com/office/drawing/2014/main" id="{2ECA7DC5-E809-8DA8-F4B7-110D32585460}"/>
                  </a:ext>
                </a:extLst>
              </p:cNvPr>
              <p:cNvSpPr/>
              <p:nvPr/>
            </p:nvSpPr>
            <p:spPr>
              <a:xfrm>
                <a:off x="-1756326" y="7402632"/>
                <a:ext cx="30453" cy="126776"/>
              </a:xfrm>
              <a:custGeom>
                <a:avLst/>
                <a:gdLst>
                  <a:gd name="connsiteX0" fmla="*/ 0 w 30453"/>
                  <a:gd name="connsiteY0" fmla="*/ 14708 h 126776"/>
                  <a:gd name="connsiteX1" fmla="*/ 0 w 30453"/>
                  <a:gd name="connsiteY1" fmla="*/ 112068 h 126776"/>
                  <a:gd name="connsiteX2" fmla="*/ 30453 w 30453"/>
                  <a:gd name="connsiteY2" fmla="*/ 112068 h 126776"/>
                  <a:gd name="connsiteX3" fmla="*/ 30453 w 30453"/>
                  <a:gd name="connsiteY3" fmla="*/ 14708 h 126776"/>
                  <a:gd name="connsiteX4" fmla="*/ 0 w 30453"/>
                  <a:gd name="connsiteY4" fmla="*/ 14708 h 126776"/>
                  <a:gd name="connsiteX5" fmla="*/ 0 w 30453"/>
                  <a:gd name="connsiteY5" fmla="*/ 14708 h 12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126776">
                    <a:moveTo>
                      <a:pt x="0" y="14708"/>
                    </a:moveTo>
                    <a:lnTo>
                      <a:pt x="0" y="112068"/>
                    </a:lnTo>
                    <a:cubicBezTo>
                      <a:pt x="0" y="131448"/>
                      <a:pt x="30453" y="131909"/>
                      <a:pt x="30453" y="112068"/>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33" name="Freeform 1443">
                <a:extLst>
                  <a:ext uri="{FF2B5EF4-FFF2-40B4-BE49-F238E27FC236}">
                    <a16:creationId xmlns:a16="http://schemas.microsoft.com/office/drawing/2014/main" id="{72B12570-307F-B5D9-0AEA-D0D0FED70166}"/>
                  </a:ext>
                </a:extLst>
              </p:cNvPr>
              <p:cNvSpPr/>
              <p:nvPr/>
            </p:nvSpPr>
            <p:spPr>
              <a:xfrm>
                <a:off x="-1931205" y="7350953"/>
                <a:ext cx="30454" cy="177994"/>
              </a:xfrm>
              <a:custGeom>
                <a:avLst/>
                <a:gdLst>
                  <a:gd name="connsiteX0" fmla="*/ 0 w 30454"/>
                  <a:gd name="connsiteY0" fmla="*/ 14709 h 177994"/>
                  <a:gd name="connsiteX1" fmla="*/ 0 w 30454"/>
                  <a:gd name="connsiteY1" fmla="*/ 163286 h 177994"/>
                  <a:gd name="connsiteX2" fmla="*/ 30454 w 30454"/>
                  <a:gd name="connsiteY2" fmla="*/ 163286 h 177994"/>
                  <a:gd name="connsiteX3" fmla="*/ 30454 w 30454"/>
                  <a:gd name="connsiteY3" fmla="*/ 14709 h 177994"/>
                  <a:gd name="connsiteX4" fmla="*/ 0 w 30454"/>
                  <a:gd name="connsiteY4" fmla="*/ 14709 h 177994"/>
                  <a:gd name="connsiteX5" fmla="*/ 0 w 30454"/>
                  <a:gd name="connsiteY5" fmla="*/ 14709 h 1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4" h="177994">
                    <a:moveTo>
                      <a:pt x="0" y="14709"/>
                    </a:moveTo>
                    <a:lnTo>
                      <a:pt x="0" y="163286"/>
                    </a:lnTo>
                    <a:cubicBezTo>
                      <a:pt x="0" y="182665"/>
                      <a:pt x="30454" y="183127"/>
                      <a:pt x="30454" y="163286"/>
                    </a:cubicBezTo>
                    <a:lnTo>
                      <a:pt x="30454" y="14709"/>
                    </a:lnTo>
                    <a:cubicBezTo>
                      <a:pt x="30454" y="-4672"/>
                      <a:pt x="0" y="-5133"/>
                      <a:pt x="0" y="14709"/>
                    </a:cubicBezTo>
                    <a:lnTo>
                      <a:pt x="0" y="14709"/>
                    </a:lnTo>
                    <a:close/>
                  </a:path>
                </a:pathLst>
              </a:custGeom>
              <a:grpFill/>
              <a:ln w="28575" cap="flat">
                <a:solidFill>
                  <a:srgbClr val="DFDECB"/>
                </a:solidFill>
                <a:prstDash val="solid"/>
                <a:miter/>
              </a:ln>
            </p:spPr>
            <p:txBody>
              <a:bodyPr rtlCol="0" anchor="ctr"/>
              <a:lstStyle/>
              <a:p>
                <a:endParaRPr lang="en-US"/>
              </a:p>
            </p:txBody>
          </p:sp>
        </p:grpSp>
        <p:sp>
          <p:nvSpPr>
            <p:cNvPr id="25" name="Freeform 1435">
              <a:extLst>
                <a:ext uri="{FF2B5EF4-FFF2-40B4-BE49-F238E27FC236}">
                  <a16:creationId xmlns:a16="http://schemas.microsoft.com/office/drawing/2014/main" id="{644D3402-2A67-3CCE-A571-A8E17A98CAFB}"/>
                </a:ext>
              </a:extLst>
            </p:cNvPr>
            <p:cNvSpPr/>
            <p:nvPr/>
          </p:nvSpPr>
          <p:spPr>
            <a:xfrm>
              <a:off x="-2269476" y="6659762"/>
              <a:ext cx="701430" cy="430835"/>
            </a:xfrm>
            <a:custGeom>
              <a:avLst/>
              <a:gdLst>
                <a:gd name="connsiteX0" fmla="*/ 21737 w 701430"/>
                <a:gd name="connsiteY0" fmla="*/ 112974 h 430835"/>
                <a:gd name="connsiteX1" fmla="*/ 376108 w 701430"/>
                <a:gd name="connsiteY1" fmla="*/ 45606 h 430835"/>
                <a:gd name="connsiteX2" fmla="*/ 620200 w 701430"/>
                <a:gd name="connsiteY2" fmla="*/ 238480 h 430835"/>
                <a:gd name="connsiteX3" fmla="*/ 670956 w 701430"/>
                <a:gd name="connsiteY3" fmla="*/ 416127 h 430835"/>
                <a:gd name="connsiteX4" fmla="*/ 701410 w 701430"/>
                <a:gd name="connsiteY4" fmla="*/ 416127 h 430835"/>
                <a:gd name="connsiteX5" fmla="*/ 223839 w 701430"/>
                <a:gd name="connsiteY5" fmla="*/ 2233 h 430835"/>
                <a:gd name="connsiteX6" fmla="*/ 6510 w 701430"/>
                <a:gd name="connsiteY6" fmla="*/ 86673 h 430835"/>
                <a:gd name="connsiteX7" fmla="*/ 21737 w 701430"/>
                <a:gd name="connsiteY7" fmla="*/ 112974 h 430835"/>
                <a:gd name="connsiteX8" fmla="*/ 21737 w 701430"/>
                <a:gd name="connsiteY8" fmla="*/ 112974 h 43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430" h="430835">
                  <a:moveTo>
                    <a:pt x="21737" y="112974"/>
                  </a:moveTo>
                  <a:cubicBezTo>
                    <a:pt x="123249" y="37762"/>
                    <a:pt x="253832" y="11000"/>
                    <a:pt x="376108" y="45606"/>
                  </a:cubicBezTo>
                  <a:cubicBezTo>
                    <a:pt x="479004" y="74676"/>
                    <a:pt x="568059" y="145273"/>
                    <a:pt x="620200" y="238480"/>
                  </a:cubicBezTo>
                  <a:cubicBezTo>
                    <a:pt x="650654" y="292928"/>
                    <a:pt x="667726" y="353835"/>
                    <a:pt x="670956" y="416127"/>
                  </a:cubicBezTo>
                  <a:cubicBezTo>
                    <a:pt x="671878" y="435507"/>
                    <a:pt x="702333" y="435969"/>
                    <a:pt x="701410" y="416127"/>
                  </a:cubicBezTo>
                  <a:cubicBezTo>
                    <a:pt x="688490" y="171113"/>
                    <a:pt x="470238" y="-23145"/>
                    <a:pt x="223839" y="2233"/>
                  </a:cubicBezTo>
                  <a:cubicBezTo>
                    <a:pt x="144936" y="10077"/>
                    <a:pt x="70186" y="39608"/>
                    <a:pt x="6510" y="86673"/>
                  </a:cubicBezTo>
                  <a:cubicBezTo>
                    <a:pt x="-9178" y="98208"/>
                    <a:pt x="6510" y="124510"/>
                    <a:pt x="21737" y="112974"/>
                  </a:cubicBezTo>
                  <a:lnTo>
                    <a:pt x="21737" y="112974"/>
                  </a:lnTo>
                  <a:close/>
                </a:path>
              </a:pathLst>
            </a:custGeom>
            <a:grpFill/>
            <a:ln w="28575" cap="flat">
              <a:solidFill>
                <a:srgbClr val="DFDECB"/>
              </a:solidFill>
              <a:prstDash val="solid"/>
              <a:miter/>
            </a:ln>
          </p:spPr>
          <p:txBody>
            <a:bodyPr rtlCol="0" anchor="ctr"/>
            <a:lstStyle/>
            <a:p>
              <a:endParaRPr lang="en-US"/>
            </a:p>
          </p:txBody>
        </p:sp>
        <p:sp>
          <p:nvSpPr>
            <p:cNvPr id="26" name="Freeform 1436">
              <a:extLst>
                <a:ext uri="{FF2B5EF4-FFF2-40B4-BE49-F238E27FC236}">
                  <a16:creationId xmlns:a16="http://schemas.microsoft.com/office/drawing/2014/main" id="{1D3C3078-9AFF-EB98-025B-CFB31D64C1CE}"/>
                </a:ext>
              </a:extLst>
            </p:cNvPr>
            <p:cNvSpPr/>
            <p:nvPr/>
          </p:nvSpPr>
          <p:spPr>
            <a:xfrm>
              <a:off x="-2437568" y="6965523"/>
              <a:ext cx="164521" cy="452380"/>
            </a:xfrm>
            <a:custGeom>
              <a:avLst/>
              <a:gdLst>
                <a:gd name="connsiteX0" fmla="*/ 15873 w 164521"/>
                <a:gd name="connsiteY0" fmla="*/ 11160 h 452380"/>
                <a:gd name="connsiteX1" fmla="*/ 138149 w 164521"/>
                <a:gd name="connsiteY1" fmla="*/ 448126 h 452380"/>
                <a:gd name="connsiteX2" fmla="*/ 159836 w 164521"/>
                <a:gd name="connsiteY2" fmla="*/ 426439 h 452380"/>
                <a:gd name="connsiteX3" fmla="*/ 45403 w 164521"/>
                <a:gd name="connsiteY3" fmla="*/ 19004 h 452380"/>
                <a:gd name="connsiteX4" fmla="*/ 15873 w 164521"/>
                <a:gd name="connsiteY4" fmla="*/ 10699 h 452380"/>
                <a:gd name="connsiteX5" fmla="*/ 15873 w 164521"/>
                <a:gd name="connsiteY5" fmla="*/ 10699 h 45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21" h="452380">
                  <a:moveTo>
                    <a:pt x="15873" y="11160"/>
                  </a:moveTo>
                  <a:cubicBezTo>
                    <a:pt x="-27501" y="168505"/>
                    <a:pt x="19563" y="336462"/>
                    <a:pt x="138149" y="448126"/>
                  </a:cubicBezTo>
                  <a:cubicBezTo>
                    <a:pt x="152453" y="461507"/>
                    <a:pt x="174139" y="440282"/>
                    <a:pt x="159836" y="426439"/>
                  </a:cubicBezTo>
                  <a:cubicBezTo>
                    <a:pt x="49095" y="321697"/>
                    <a:pt x="4798" y="166198"/>
                    <a:pt x="45403" y="19004"/>
                  </a:cubicBezTo>
                  <a:cubicBezTo>
                    <a:pt x="50479" y="86"/>
                    <a:pt x="21410" y="-8219"/>
                    <a:pt x="15873" y="10699"/>
                  </a:cubicBezTo>
                  <a:lnTo>
                    <a:pt x="15873" y="10699"/>
                  </a:lnTo>
                  <a:close/>
                </a:path>
              </a:pathLst>
            </a:custGeom>
            <a:grpFill/>
            <a:ln w="28575" cap="flat">
              <a:solidFill>
                <a:srgbClr val="DFDECB"/>
              </a:solidFill>
              <a:prstDash val="solid"/>
              <a:miter/>
            </a:ln>
          </p:spPr>
          <p:txBody>
            <a:bodyPr rtlCol="0" anchor="ctr"/>
            <a:lstStyle/>
            <a:p>
              <a:endParaRPr lang="en-US"/>
            </a:p>
          </p:txBody>
        </p:sp>
        <p:sp>
          <p:nvSpPr>
            <p:cNvPr id="27" name="Freeform 1437">
              <a:extLst>
                <a:ext uri="{FF2B5EF4-FFF2-40B4-BE49-F238E27FC236}">
                  <a16:creationId xmlns:a16="http://schemas.microsoft.com/office/drawing/2014/main" id="{99DA1D44-7CDA-6189-CC1D-9979AF444705}"/>
                </a:ext>
              </a:extLst>
            </p:cNvPr>
            <p:cNvSpPr/>
            <p:nvPr/>
          </p:nvSpPr>
          <p:spPr>
            <a:xfrm>
              <a:off x="-2241424" y="6856005"/>
              <a:ext cx="477566" cy="409599"/>
            </a:xfrm>
            <a:custGeom>
              <a:avLst/>
              <a:gdLst>
                <a:gd name="connsiteX0" fmla="*/ 87353 w 477566"/>
                <a:gd name="connsiteY0" fmla="*/ 383227 h 409599"/>
                <a:gd name="connsiteX1" fmla="*/ 115499 w 477566"/>
                <a:gd name="connsiteY1" fmla="*/ 70383 h 409599"/>
                <a:gd name="connsiteX2" fmla="*/ 407579 w 477566"/>
                <a:gd name="connsiteY2" fmla="*/ 116064 h 409599"/>
                <a:gd name="connsiteX3" fmla="*/ 435264 w 477566"/>
                <a:gd name="connsiteY3" fmla="*/ 310784 h 409599"/>
                <a:gd name="connsiteX4" fmla="*/ 464795 w 477566"/>
                <a:gd name="connsiteY4" fmla="*/ 319089 h 409599"/>
                <a:gd name="connsiteX5" fmla="*/ 299607 w 477566"/>
                <a:gd name="connsiteY5" fmla="*/ 7630 h 409599"/>
                <a:gd name="connsiteX6" fmla="*/ 6143 w 477566"/>
                <a:gd name="connsiteY6" fmla="*/ 184816 h 409599"/>
                <a:gd name="connsiteX7" fmla="*/ 66589 w 477566"/>
                <a:gd name="connsiteY7" fmla="*/ 404914 h 409599"/>
                <a:gd name="connsiteX8" fmla="*/ 88276 w 477566"/>
                <a:gd name="connsiteY8" fmla="*/ 383227 h 409599"/>
                <a:gd name="connsiteX9" fmla="*/ 88276 w 477566"/>
                <a:gd name="connsiteY9" fmla="*/ 383227 h 40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7566" h="409599">
                  <a:moveTo>
                    <a:pt x="87353" y="383227"/>
                  </a:moveTo>
                  <a:cubicBezTo>
                    <a:pt x="2913" y="292327"/>
                    <a:pt x="13987" y="144211"/>
                    <a:pt x="115499" y="70383"/>
                  </a:cubicBezTo>
                  <a:cubicBezTo>
                    <a:pt x="207323" y="3477"/>
                    <a:pt x="340673" y="23780"/>
                    <a:pt x="407579" y="116064"/>
                  </a:cubicBezTo>
                  <a:cubicBezTo>
                    <a:pt x="448645" y="172819"/>
                    <a:pt x="457413" y="244801"/>
                    <a:pt x="435264" y="310784"/>
                  </a:cubicBezTo>
                  <a:cubicBezTo>
                    <a:pt x="428805" y="329240"/>
                    <a:pt x="458335" y="337546"/>
                    <a:pt x="464795" y="319089"/>
                  </a:cubicBezTo>
                  <a:cubicBezTo>
                    <a:pt x="509091" y="188507"/>
                    <a:pt x="434341" y="42698"/>
                    <a:pt x="299607" y="7630"/>
                  </a:cubicBezTo>
                  <a:cubicBezTo>
                    <a:pt x="171332" y="-26054"/>
                    <a:pt x="35673" y="55157"/>
                    <a:pt x="6143" y="184816"/>
                  </a:cubicBezTo>
                  <a:cubicBezTo>
                    <a:pt x="-12314" y="264180"/>
                    <a:pt x="11679" y="345852"/>
                    <a:pt x="66589" y="404914"/>
                  </a:cubicBezTo>
                  <a:cubicBezTo>
                    <a:pt x="79970" y="419217"/>
                    <a:pt x="101657" y="397531"/>
                    <a:pt x="88276" y="383227"/>
                  </a:cubicBezTo>
                  <a:lnTo>
                    <a:pt x="88276" y="383227"/>
                  </a:lnTo>
                  <a:close/>
                </a:path>
              </a:pathLst>
            </a:custGeom>
            <a:grpFill/>
            <a:ln w="28575" cap="flat">
              <a:solidFill>
                <a:srgbClr val="DFDECB"/>
              </a:solidFill>
              <a:prstDash val="solid"/>
              <a:miter/>
            </a:ln>
          </p:spPr>
          <p:txBody>
            <a:bodyPr rtlCol="0" anchor="ctr"/>
            <a:lstStyle/>
            <a:p>
              <a:endParaRPr lang="en-US"/>
            </a:p>
          </p:txBody>
        </p:sp>
        <p:sp>
          <p:nvSpPr>
            <p:cNvPr id="28" name="Freeform 1438">
              <a:extLst>
                <a:ext uri="{FF2B5EF4-FFF2-40B4-BE49-F238E27FC236}">
                  <a16:creationId xmlns:a16="http://schemas.microsoft.com/office/drawing/2014/main" id="{A45ABA44-B3E6-1954-349D-64C9159992D8}"/>
                </a:ext>
              </a:extLst>
            </p:cNvPr>
            <p:cNvSpPr/>
            <p:nvPr/>
          </p:nvSpPr>
          <p:spPr>
            <a:xfrm>
              <a:off x="-1693112" y="7060662"/>
              <a:ext cx="207644" cy="207639"/>
            </a:xfrm>
            <a:custGeom>
              <a:avLst/>
              <a:gdLst>
                <a:gd name="connsiteX0" fmla="*/ 177647 w 207644"/>
                <a:gd name="connsiteY0" fmla="*/ 103820 h 207639"/>
                <a:gd name="connsiteX1" fmla="*/ 104282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2" y="177186"/>
                  </a:cubicBezTo>
                  <a:cubicBezTo>
                    <a:pt x="63214" y="177186"/>
                    <a:pt x="30915" y="143964"/>
                    <a:pt x="30915" y="103820"/>
                  </a:cubicBezTo>
                  <a:cubicBezTo>
                    <a:pt x="30915" y="63676"/>
                    <a:pt x="62292" y="32299"/>
                    <a:pt x="101051" y="30916"/>
                  </a:cubicBezTo>
                  <a:cubicBezTo>
                    <a:pt x="143040" y="29070"/>
                    <a:pt x="175802" y="62754"/>
                    <a:pt x="177185" y="103820"/>
                  </a:cubicBezTo>
                  <a:cubicBezTo>
                    <a:pt x="177647" y="123200"/>
                    <a:pt x="208101" y="123661"/>
                    <a:pt x="207639" y="103820"/>
                  </a:cubicBezTo>
                  <a:cubicBezTo>
                    <a:pt x="205794" y="47527"/>
                    <a:pt x="161959" y="0"/>
                    <a:pt x="103820" y="0"/>
                  </a:cubicBezTo>
                  <a:cubicBezTo>
                    <a:pt x="45680" y="0"/>
                    <a:pt x="0" y="47065"/>
                    <a:pt x="0" y="103820"/>
                  </a:cubicBezTo>
                  <a:cubicBezTo>
                    <a:pt x="0" y="160575"/>
                    <a:pt x="47065" y="207639"/>
                    <a:pt x="103820" y="207639"/>
                  </a:cubicBezTo>
                  <a:cubicBezTo>
                    <a:pt x="161959" y="207639"/>
                    <a:pt x="205332" y="160575"/>
                    <a:pt x="207639" y="103820"/>
                  </a:cubicBezTo>
                  <a:cubicBezTo>
                    <a:pt x="208101"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sp>
          <p:nvSpPr>
            <p:cNvPr id="29" name="Freeform 1439">
              <a:extLst>
                <a:ext uri="{FF2B5EF4-FFF2-40B4-BE49-F238E27FC236}">
                  <a16:creationId xmlns:a16="http://schemas.microsoft.com/office/drawing/2014/main" id="{14B18678-8D8D-80CF-0A56-7F41707B6844}"/>
                </a:ext>
              </a:extLst>
            </p:cNvPr>
            <p:cNvSpPr/>
            <p:nvPr/>
          </p:nvSpPr>
          <p:spPr>
            <a:xfrm>
              <a:off x="-2478450" y="6794883"/>
              <a:ext cx="207644" cy="207639"/>
            </a:xfrm>
            <a:custGeom>
              <a:avLst/>
              <a:gdLst>
                <a:gd name="connsiteX0" fmla="*/ 177647 w 207644"/>
                <a:gd name="connsiteY0" fmla="*/ 103820 h 207639"/>
                <a:gd name="connsiteX1" fmla="*/ 104280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0" y="177186"/>
                  </a:cubicBezTo>
                  <a:cubicBezTo>
                    <a:pt x="63214" y="177186"/>
                    <a:pt x="30915" y="143964"/>
                    <a:pt x="30915" y="103820"/>
                  </a:cubicBezTo>
                  <a:cubicBezTo>
                    <a:pt x="30915" y="63676"/>
                    <a:pt x="62292" y="32299"/>
                    <a:pt x="101051" y="30916"/>
                  </a:cubicBezTo>
                  <a:cubicBezTo>
                    <a:pt x="143040" y="29070"/>
                    <a:pt x="175801" y="62753"/>
                    <a:pt x="177185" y="103820"/>
                  </a:cubicBezTo>
                  <a:cubicBezTo>
                    <a:pt x="177647" y="123200"/>
                    <a:pt x="208100" y="123661"/>
                    <a:pt x="207639" y="103820"/>
                  </a:cubicBezTo>
                  <a:cubicBezTo>
                    <a:pt x="205793" y="47527"/>
                    <a:pt x="161958" y="0"/>
                    <a:pt x="103820" y="0"/>
                  </a:cubicBezTo>
                  <a:cubicBezTo>
                    <a:pt x="45680" y="0"/>
                    <a:pt x="0" y="47065"/>
                    <a:pt x="0" y="103820"/>
                  </a:cubicBezTo>
                  <a:cubicBezTo>
                    <a:pt x="0" y="160575"/>
                    <a:pt x="47065" y="207639"/>
                    <a:pt x="103820" y="207639"/>
                  </a:cubicBezTo>
                  <a:cubicBezTo>
                    <a:pt x="161958" y="207639"/>
                    <a:pt x="205332" y="160575"/>
                    <a:pt x="207639" y="103820"/>
                  </a:cubicBezTo>
                  <a:cubicBezTo>
                    <a:pt x="208100"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grpSp>
      <p:pic>
        <p:nvPicPr>
          <p:cNvPr id="37" name="Picture 36">
            <a:hlinkClick r:id="rId2"/>
            <a:extLst>
              <a:ext uri="{FF2B5EF4-FFF2-40B4-BE49-F238E27FC236}">
                <a16:creationId xmlns:a16="http://schemas.microsoft.com/office/drawing/2014/main" id="{A373BCD2-655E-E2B6-88ED-509FA48BC563}"/>
              </a:ext>
            </a:extLst>
          </p:cNvPr>
          <p:cNvPicPr>
            <a:picLocks noChangeAspect="1"/>
          </p:cNvPicPr>
          <p:nvPr/>
        </p:nvPicPr>
        <p:blipFill>
          <a:blip r:embed="rId3"/>
          <a:stretch>
            <a:fillRect/>
          </a:stretch>
        </p:blipFill>
        <p:spPr>
          <a:xfrm>
            <a:off x="356853" y="7194807"/>
            <a:ext cx="4062747" cy="3318294"/>
          </a:xfrm>
          <a:prstGeom prst="rect">
            <a:avLst/>
          </a:prstGeom>
        </p:spPr>
      </p:pic>
      <p:sp>
        <p:nvSpPr>
          <p:cNvPr id="38" name="Freeform 31">
            <a:hlinkClick r:id="rId2"/>
            <a:extLst>
              <a:ext uri="{FF2B5EF4-FFF2-40B4-BE49-F238E27FC236}">
                <a16:creationId xmlns:a16="http://schemas.microsoft.com/office/drawing/2014/main" id="{43D35461-0E12-16FD-0264-93227CEB3C38}"/>
              </a:ext>
            </a:extLst>
          </p:cNvPr>
          <p:cNvSpPr/>
          <p:nvPr/>
        </p:nvSpPr>
        <p:spPr>
          <a:xfrm>
            <a:off x="4645449" y="7330995"/>
            <a:ext cx="2557372" cy="2466474"/>
          </a:xfrm>
          <a:custGeom>
            <a:avLst/>
            <a:gdLst>
              <a:gd name="csX0" fmla="*/ 2557373 w 2557372"/>
              <a:gd name="csY0" fmla="*/ 1233237 h 2466474"/>
              <a:gd name="csX1" fmla="*/ 1278686 w 2557372"/>
              <a:gd name="csY1" fmla="*/ 2466474 h 2466474"/>
              <a:gd name="csX2" fmla="*/ 0 w 2557372"/>
              <a:gd name="csY2" fmla="*/ 1233237 h 2466474"/>
              <a:gd name="csX3" fmla="*/ 1278686 w 2557372"/>
              <a:gd name="csY3" fmla="*/ 0 h 2466474"/>
              <a:gd name="csX4" fmla="*/ 2557373 w 2557372"/>
              <a:gd name="csY4" fmla="*/ 1233237 h 2466474"/>
            </a:gdLst>
            <a:ahLst/>
            <a:cxnLst>
              <a:cxn ang="0">
                <a:pos x="csX0" y="csY0"/>
              </a:cxn>
              <a:cxn ang="0">
                <a:pos x="csX1" y="csY1"/>
              </a:cxn>
              <a:cxn ang="0">
                <a:pos x="csX2" y="csY2"/>
              </a:cxn>
              <a:cxn ang="0">
                <a:pos x="csX3" y="csY3"/>
              </a:cxn>
              <a:cxn ang="0">
                <a:pos x="csX4" y="csY4"/>
              </a:cxn>
            </a:cxnLst>
            <a:rect l="l" t="t" r="r" b="b"/>
            <a:pathLst>
              <a:path w="2557372" h="2466474" fill="none" extrusionOk="0">
                <a:moveTo>
                  <a:pt x="2557373" y="1233237"/>
                </a:moveTo>
                <a:cubicBezTo>
                  <a:pt x="2518735" y="2026036"/>
                  <a:pt x="1997293" y="2442532"/>
                  <a:pt x="1278686" y="2466474"/>
                </a:cubicBezTo>
                <a:cubicBezTo>
                  <a:pt x="433490" y="2426726"/>
                  <a:pt x="7535" y="1885539"/>
                  <a:pt x="0" y="1233237"/>
                </a:cubicBezTo>
                <a:cubicBezTo>
                  <a:pt x="-25464" y="746611"/>
                  <a:pt x="517100" y="172781"/>
                  <a:pt x="1278686" y="0"/>
                </a:cubicBezTo>
                <a:cubicBezTo>
                  <a:pt x="1885901" y="97220"/>
                  <a:pt x="2525626" y="555208"/>
                  <a:pt x="2557373" y="1233237"/>
                </a:cubicBezTo>
                <a:close/>
              </a:path>
              <a:path w="2557372" h="2466474" stroke="0" extrusionOk="0">
                <a:moveTo>
                  <a:pt x="2557373" y="1233237"/>
                </a:moveTo>
                <a:cubicBezTo>
                  <a:pt x="2481179" y="1736463"/>
                  <a:pt x="1976250" y="2304663"/>
                  <a:pt x="1278686" y="2466474"/>
                </a:cubicBezTo>
                <a:cubicBezTo>
                  <a:pt x="645915" y="2495536"/>
                  <a:pt x="-27680" y="1818721"/>
                  <a:pt x="0" y="1233237"/>
                </a:cubicBezTo>
                <a:cubicBezTo>
                  <a:pt x="-139577" y="673527"/>
                  <a:pt x="583397" y="-26809"/>
                  <a:pt x="1278686" y="0"/>
                </a:cubicBezTo>
                <a:cubicBezTo>
                  <a:pt x="1938450" y="-96808"/>
                  <a:pt x="2712754" y="499600"/>
                  <a:pt x="2557373" y="1233237"/>
                </a:cubicBezTo>
                <a:close/>
              </a:path>
            </a:pathLst>
          </a:custGeom>
          <a:solidFill>
            <a:srgbClr val="BF8146"/>
          </a:solidFill>
          <a:ln w="11065" cap="flat">
            <a:solidFill>
              <a:schemeClr val="tx1"/>
            </a:solidFill>
            <a:prstDash val="solid"/>
            <a:miter/>
            <a:extLst>
              <a:ext uri="{C807C97D-BFC1-408E-A445-0C87EB9F89A2}">
                <ask:lineSketchStyleProps xmlns:ask="http://schemas.microsoft.com/office/drawing/2018/sketchyshapes" sd="106102691">
                  <a:custGeom>
                    <a:avLst/>
                    <a:gdLst>
                      <a:gd name="connsiteX0" fmla="*/ 1938025 w 1938024"/>
                      <a:gd name="connsiteY0" fmla="*/ 968477 h 1936954"/>
                      <a:gd name="connsiteX1" fmla="*/ 969012 w 1938024"/>
                      <a:gd name="connsiteY1" fmla="*/ 1936954 h 1936954"/>
                      <a:gd name="connsiteX2" fmla="*/ 0 w 1938024"/>
                      <a:gd name="connsiteY2" fmla="*/ 968477 h 1936954"/>
                      <a:gd name="connsiteX3" fmla="*/ 969012 w 1938024"/>
                      <a:gd name="connsiteY3" fmla="*/ 0 h 1936954"/>
                      <a:gd name="connsiteX4" fmla="*/ 1938025 w 1938024"/>
                      <a:gd name="connsiteY4" fmla="*/ 968477 h 193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024" h="1936954">
                        <a:moveTo>
                          <a:pt x="1938025" y="968477"/>
                        </a:moveTo>
                        <a:cubicBezTo>
                          <a:pt x="1938025" y="1503352"/>
                          <a:pt x="1504183" y="1936954"/>
                          <a:pt x="969012" y="1936954"/>
                        </a:cubicBezTo>
                        <a:cubicBezTo>
                          <a:pt x="433842" y="1936954"/>
                          <a:pt x="0" y="1503352"/>
                          <a:pt x="0" y="968477"/>
                        </a:cubicBezTo>
                        <a:cubicBezTo>
                          <a:pt x="0" y="433602"/>
                          <a:pt x="433842" y="0"/>
                          <a:pt x="969012" y="0"/>
                        </a:cubicBezTo>
                        <a:cubicBezTo>
                          <a:pt x="1504183" y="0"/>
                          <a:pt x="1938025" y="433602"/>
                          <a:pt x="1938025" y="968477"/>
                        </a:cubicBezTo>
                        <a:close/>
                      </a:path>
                    </a:pathLst>
                  </a:custGeom>
                  <ask:type>
                    <ask:lineSketchScribble/>
                  </ask:type>
                </ask:lineSketchStyleProps>
              </a:ext>
            </a:extLst>
          </a:ln>
        </p:spPr>
        <p:txBody>
          <a:bodyPr rtlCol="0" anchor="ctr"/>
          <a:lstStyle/>
          <a:p>
            <a:pPr algn="ctr"/>
            <a:r>
              <a:rPr lang="en-IE" sz="2000" b="1" dirty="0">
                <a:solidFill>
                  <a:schemeClr val="bg1"/>
                </a:solidFill>
              </a:rPr>
              <a:t>Click </a:t>
            </a:r>
            <a:r>
              <a:rPr lang="en-IE" sz="2000" dirty="0">
                <a:solidFill>
                  <a:schemeClr val="bg1"/>
                </a:solidFill>
              </a:rPr>
              <a:t>to check out </a:t>
            </a:r>
          </a:p>
          <a:p>
            <a:pPr algn="ctr"/>
            <a:r>
              <a:rPr lang="en-IE" sz="2000" dirty="0">
                <a:solidFill>
                  <a:schemeClr val="bg1"/>
                </a:solidFill>
              </a:rPr>
              <a:t>our case studies for inspiration and to learn how it can be done!</a:t>
            </a:r>
            <a:endParaRPr lang="en-US" sz="2000" dirty="0">
              <a:solidFill>
                <a:schemeClr val="bg1"/>
              </a:solidFill>
            </a:endParaRPr>
          </a:p>
        </p:txBody>
      </p:sp>
      <p:grpSp>
        <p:nvGrpSpPr>
          <p:cNvPr id="39" name="Group 38">
            <a:extLst>
              <a:ext uri="{FF2B5EF4-FFF2-40B4-BE49-F238E27FC236}">
                <a16:creationId xmlns:a16="http://schemas.microsoft.com/office/drawing/2014/main" id="{C206AE90-4246-D5C6-3CDC-31040950043D}"/>
              </a:ext>
            </a:extLst>
          </p:cNvPr>
          <p:cNvGrpSpPr/>
          <p:nvPr/>
        </p:nvGrpSpPr>
        <p:grpSpPr>
          <a:xfrm>
            <a:off x="5805478" y="187090"/>
            <a:ext cx="1754197" cy="1080000"/>
            <a:chOff x="820758" y="1137919"/>
            <a:chExt cx="1015997" cy="1059522"/>
          </a:xfrm>
          <a:solidFill>
            <a:srgbClr val="EE4F27"/>
          </a:solidFill>
        </p:grpSpPr>
        <p:sp>
          <p:nvSpPr>
            <p:cNvPr id="40" name="Oval 39">
              <a:extLst>
                <a:ext uri="{FF2B5EF4-FFF2-40B4-BE49-F238E27FC236}">
                  <a16:creationId xmlns:a16="http://schemas.microsoft.com/office/drawing/2014/main" id="{0A0C3C05-EBB8-E2EF-213B-EF2E195685DD}"/>
                </a:ext>
              </a:extLst>
            </p:cNvPr>
            <p:cNvSpPr/>
            <p:nvPr/>
          </p:nvSpPr>
          <p:spPr>
            <a:xfrm>
              <a:off x="1015999" y="1137919"/>
              <a:ext cx="625515" cy="1059522"/>
            </a:xfrm>
            <a:prstGeom prst="ellipse">
              <a:avLst/>
            </a:prstGeom>
            <a:solidFill>
              <a:srgbClr val="7550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41" name="TextBox 40">
              <a:extLst>
                <a:ext uri="{FF2B5EF4-FFF2-40B4-BE49-F238E27FC236}">
                  <a16:creationId xmlns:a16="http://schemas.microsoft.com/office/drawing/2014/main" id="{A4B2A4B9-C7D5-C12E-80A4-2ED437B2FD68}"/>
                </a:ext>
              </a:extLst>
            </p:cNvPr>
            <p:cNvSpPr txBox="1"/>
            <p:nvPr/>
          </p:nvSpPr>
          <p:spPr>
            <a:xfrm>
              <a:off x="820758" y="1316756"/>
              <a:ext cx="1015997" cy="61897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3500" b="1" dirty="0">
                  <a:solidFill>
                    <a:schemeClr val="bg1"/>
                  </a:solidFill>
                </a:rPr>
                <a:t>Q3</a:t>
              </a:r>
            </a:p>
          </p:txBody>
        </p:sp>
      </p:grpSp>
    </p:spTree>
    <p:extLst>
      <p:ext uri="{BB962C8B-B14F-4D97-AF65-F5344CB8AC3E}">
        <p14:creationId xmlns:p14="http://schemas.microsoft.com/office/powerpoint/2010/main" val="17014441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A1A72-DD58-6DE5-BBEC-22A044F9A9F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996EE86-81BF-2682-3502-D55957B990EC}"/>
              </a:ext>
            </a:extLst>
          </p:cNvPr>
          <p:cNvSpPr/>
          <p:nvPr/>
        </p:nvSpPr>
        <p:spPr>
          <a:xfrm>
            <a:off x="356853" y="268958"/>
            <a:ext cx="6845968" cy="20597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2B474E37-29E8-4030-E4DB-F8BF6CD6FD20}"/>
              </a:ext>
            </a:extLst>
          </p:cNvPr>
          <p:cNvSpPr txBox="1"/>
          <p:nvPr/>
        </p:nvSpPr>
        <p:spPr>
          <a:xfrm>
            <a:off x="1543975" y="510511"/>
            <a:ext cx="5658846" cy="1600438"/>
          </a:xfrm>
          <a:prstGeom prst="rect">
            <a:avLst/>
          </a:prstGeom>
          <a:noFill/>
        </p:spPr>
        <p:txBody>
          <a:bodyPr wrap="square" rtlCol="0">
            <a:spAutoFit/>
          </a:bodyPr>
          <a:lstStyle/>
          <a:p>
            <a:pPr>
              <a:spcBef>
                <a:spcPts val="600"/>
              </a:spcBef>
              <a:spcAft>
                <a:spcPts val="600"/>
              </a:spcAft>
            </a:pPr>
            <a:r>
              <a:rPr lang="en-US" sz="2200" b="1" dirty="0">
                <a:solidFill>
                  <a:srgbClr val="53705E"/>
                </a:solidFill>
              </a:rPr>
              <a:t>Question Responses</a:t>
            </a:r>
          </a:p>
          <a:p>
            <a:pPr>
              <a:spcBef>
                <a:spcPts val="600"/>
              </a:spcBef>
              <a:spcAft>
                <a:spcPts val="600"/>
              </a:spcAft>
            </a:pPr>
            <a:r>
              <a:rPr lang="en-US" sz="1400" b="1" dirty="0">
                <a:solidFill>
                  <a:schemeClr val="tx1">
                    <a:lumMod val="75000"/>
                    <a:lumOff val="25000"/>
                  </a:schemeClr>
                </a:solidFill>
              </a:rPr>
              <a:t>Use this space to respond directly to the discussion questions.</a:t>
            </a:r>
          </a:p>
          <a:p>
            <a:pPr>
              <a:spcBef>
                <a:spcPts val="600"/>
              </a:spcBef>
              <a:spcAft>
                <a:spcPts val="600"/>
              </a:spcAft>
            </a:pPr>
            <a:r>
              <a:rPr lang="en-US" sz="1400" dirty="0">
                <a:solidFill>
                  <a:schemeClr val="tx1">
                    <a:lumMod val="75000"/>
                    <a:lumOff val="25000"/>
                  </a:schemeClr>
                </a:solidFill>
              </a:rPr>
              <a:t>Share your thoughts, ideas, reflections, or examples based on your own experience or context. There are no right or wrong answers, and not every question needs a response right now — this is about exploring possibilities..</a:t>
            </a:r>
            <a:endParaRPr lang="en-IE" dirty="0">
              <a:solidFill>
                <a:schemeClr val="tx1">
                  <a:lumMod val="75000"/>
                  <a:lumOff val="25000"/>
                </a:schemeClr>
              </a:solidFill>
            </a:endParaRPr>
          </a:p>
        </p:txBody>
      </p:sp>
      <p:sp>
        <p:nvSpPr>
          <p:cNvPr id="10" name="Rectangle 9">
            <a:extLst>
              <a:ext uri="{FF2B5EF4-FFF2-40B4-BE49-F238E27FC236}">
                <a16:creationId xmlns:a16="http://schemas.microsoft.com/office/drawing/2014/main" id="{445C507C-F18F-74CF-40F5-429CDFD9CE18}"/>
              </a:ext>
            </a:extLst>
          </p:cNvPr>
          <p:cNvSpPr/>
          <p:nvPr/>
        </p:nvSpPr>
        <p:spPr>
          <a:xfrm>
            <a:off x="356853" y="2328745"/>
            <a:ext cx="6845968" cy="6219510"/>
          </a:xfrm>
          <a:prstGeom prst="rect">
            <a:avLst/>
          </a:prstGeom>
          <a:noFill/>
          <a:ln w="28575">
            <a:solidFill>
              <a:srgbClr val="53705E"/>
            </a:solidFill>
            <a:prstDash val="solid"/>
            <a:extLst>
              <a:ext uri="{C807C97D-BFC1-408E-A445-0C87EB9F89A2}">
                <ask:lineSketchStyleProps xmlns:ask="http://schemas.microsoft.com/office/drawing/2018/sketchyshapes" sd="2650216993">
                  <a:custGeom>
                    <a:avLst/>
                    <a:gdLst>
                      <a:gd name="csX0" fmla="*/ 0 w 6845968"/>
                      <a:gd name="csY0" fmla="*/ 0 h 5037792"/>
                      <a:gd name="csX1" fmla="*/ 6845968 w 6845968"/>
                      <a:gd name="csY1" fmla="*/ 0 h 5037792"/>
                      <a:gd name="csX2" fmla="*/ 6845968 w 6845968"/>
                      <a:gd name="csY2" fmla="*/ 5037792 h 5037792"/>
                      <a:gd name="csX3" fmla="*/ 0 w 6845968"/>
                      <a:gd name="csY3" fmla="*/ 5037792 h 5037792"/>
                      <a:gd name="csX4" fmla="*/ 0 w 6845968"/>
                      <a:gd name="csY4" fmla="*/ 0 h 5037792"/>
                    </a:gdLst>
                    <a:ahLst/>
                    <a:cxnLst>
                      <a:cxn ang="0">
                        <a:pos x="csX0" y="csY0"/>
                      </a:cxn>
                      <a:cxn ang="0">
                        <a:pos x="csX1" y="csY1"/>
                      </a:cxn>
                      <a:cxn ang="0">
                        <a:pos x="csX2" y="csY2"/>
                      </a:cxn>
                      <a:cxn ang="0">
                        <a:pos x="csX3" y="csY3"/>
                      </a:cxn>
                      <a:cxn ang="0">
                        <a:pos x="csX4" y="csY4"/>
                      </a:cxn>
                    </a:cxnLst>
                    <a:rect l="l" t="t" r="r" b="b"/>
                    <a:pathLst>
                      <a:path w="6845968" h="5037792" extrusionOk="0">
                        <a:moveTo>
                          <a:pt x="0" y="0"/>
                        </a:moveTo>
                        <a:cubicBezTo>
                          <a:pt x="2430421" y="-5264"/>
                          <a:pt x="5833848" y="84467"/>
                          <a:pt x="6845968" y="0"/>
                        </a:cubicBezTo>
                        <a:cubicBezTo>
                          <a:pt x="6717795" y="1924697"/>
                          <a:pt x="6975118" y="4098256"/>
                          <a:pt x="6845968" y="5037792"/>
                        </a:cubicBezTo>
                        <a:cubicBezTo>
                          <a:pt x="5173185" y="5144112"/>
                          <a:pt x="1173912" y="5030143"/>
                          <a:pt x="0" y="5037792"/>
                        </a:cubicBezTo>
                        <a:cubicBezTo>
                          <a:pt x="160128" y="4431160"/>
                          <a:pt x="25049" y="1590227"/>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9961AFA2-4C1B-E58E-9222-EF059091365C}"/>
              </a:ext>
            </a:extLst>
          </p:cNvPr>
          <p:cNvSpPr txBox="1"/>
          <p:nvPr/>
        </p:nvSpPr>
        <p:spPr>
          <a:xfrm>
            <a:off x="691690" y="2545784"/>
            <a:ext cx="6176294" cy="4862870"/>
          </a:xfrm>
          <a:prstGeom prst="rect">
            <a:avLst/>
          </a:prstGeom>
          <a:noFill/>
        </p:spPr>
        <p:txBody>
          <a:bodyPr wrap="square" rtlCol="0">
            <a:spAutoFit/>
          </a:bodyPr>
          <a:lstStyle/>
          <a:p>
            <a:pPr marL="342900" indent="-342900">
              <a:buFont typeface="+mj-lt"/>
              <a:buAutoNum type="arabicPeriod" startAt="3"/>
            </a:pPr>
            <a:r>
              <a:rPr lang="en-US" b="1" dirty="0">
                <a:solidFill>
                  <a:srgbClr val="53705E"/>
                </a:solidFill>
              </a:rPr>
              <a:t>Identifying the </a:t>
            </a:r>
            <a:r>
              <a:rPr lang="en-US" i="1" dirty="0">
                <a:solidFill>
                  <a:srgbClr val="53705E"/>
                </a:solidFill>
              </a:rPr>
              <a:t>Need</a:t>
            </a:r>
            <a:r>
              <a:rPr lang="en-US" b="1" dirty="0">
                <a:solidFill>
                  <a:srgbClr val="53705E"/>
                </a:solidFill>
              </a:rPr>
              <a:t> for Film &amp; Literature </a:t>
            </a:r>
          </a:p>
          <a:p>
            <a:r>
              <a:rPr lang="en-US" b="1" dirty="0">
                <a:solidFill>
                  <a:srgbClr val="53705E"/>
                </a:solidFill>
              </a:rPr>
              <a:t>       Storytelling</a:t>
            </a:r>
          </a:p>
          <a:p>
            <a:endParaRPr lang="en-US" b="1" dirty="0">
              <a:solidFill>
                <a:srgbClr val="C77362"/>
              </a:solidFill>
            </a:endParaRPr>
          </a:p>
          <a:p>
            <a:endParaRPr lang="en-US" sz="1400" dirty="0">
              <a:solidFill>
                <a:schemeClr val="tx1">
                  <a:lumMod val="75000"/>
                  <a:lumOff val="25000"/>
                </a:schemeClr>
              </a:solidFill>
            </a:endParaRPr>
          </a:p>
          <a:p>
            <a:r>
              <a:rPr lang="en-US" sz="1400" b="1" dirty="0">
                <a:solidFill>
                  <a:srgbClr val="53705E"/>
                </a:solidFill>
              </a:rPr>
              <a:t>Question 1: </a:t>
            </a:r>
            <a:r>
              <a:rPr lang="en-US" sz="1400" dirty="0">
                <a:solidFill>
                  <a:schemeClr val="tx1">
                    <a:lumMod val="75000"/>
                    <a:lumOff val="25000"/>
                  </a:schemeClr>
                </a:solidFill>
              </a:rPr>
              <a:t>[add response]</a:t>
            </a: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r>
              <a:rPr lang="en-US" sz="1400" b="1" dirty="0">
                <a:solidFill>
                  <a:srgbClr val="53705E"/>
                </a:solidFill>
              </a:rPr>
              <a:t>Question 2: </a:t>
            </a:r>
            <a:r>
              <a:rPr lang="en-US" sz="1400" dirty="0">
                <a:solidFill>
                  <a:schemeClr val="tx1">
                    <a:lumMod val="75000"/>
                    <a:lumOff val="25000"/>
                  </a:schemeClr>
                </a:solidFill>
              </a:rPr>
              <a:t>[add response]</a:t>
            </a:r>
          </a:p>
          <a:p>
            <a:endParaRPr lang="en-US" sz="1400" b="1" dirty="0">
              <a:solidFill>
                <a:srgbClr val="53705E"/>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r>
              <a:rPr lang="en-US" sz="1400" b="1" dirty="0">
                <a:solidFill>
                  <a:srgbClr val="53705E"/>
                </a:solidFill>
              </a:rPr>
              <a:t>Question 3: </a:t>
            </a:r>
            <a:r>
              <a:rPr lang="en-US" sz="1400" dirty="0">
                <a:solidFill>
                  <a:schemeClr val="tx1">
                    <a:lumMod val="75000"/>
                    <a:lumOff val="25000"/>
                  </a:schemeClr>
                </a:solidFill>
              </a:rPr>
              <a:t>[add response]</a:t>
            </a:r>
          </a:p>
          <a:p>
            <a:endParaRPr lang="en-US" sz="1400" b="1" dirty="0">
              <a:solidFill>
                <a:srgbClr val="53705E"/>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r>
              <a:rPr lang="en-US" sz="1400" b="1" dirty="0">
                <a:solidFill>
                  <a:srgbClr val="53705E"/>
                </a:solidFill>
              </a:rPr>
              <a:t>Question 4:</a:t>
            </a:r>
            <a:r>
              <a:rPr lang="en-US" sz="1400" dirty="0">
                <a:solidFill>
                  <a:schemeClr val="tx1">
                    <a:lumMod val="75000"/>
                    <a:lumOff val="25000"/>
                  </a:schemeClr>
                </a:solidFill>
              </a:rPr>
              <a:t> (Immersive &amp; Digital Technology Considerations)</a:t>
            </a:r>
          </a:p>
          <a:p>
            <a:endParaRPr lang="en-US" sz="1400" dirty="0">
              <a:solidFill>
                <a:schemeClr val="tx1">
                  <a:lumMod val="75000"/>
                  <a:lumOff val="25000"/>
                </a:schemeClr>
              </a:solidFill>
            </a:endParaRPr>
          </a:p>
          <a:p>
            <a:r>
              <a:rPr lang="en-US" sz="1400" dirty="0">
                <a:solidFill>
                  <a:schemeClr val="tx1">
                    <a:lumMod val="75000"/>
                    <a:lumOff val="25000"/>
                  </a:schemeClr>
                </a:solidFill>
              </a:rPr>
              <a:t>[add response]</a:t>
            </a:r>
            <a:endParaRPr lang="en-US" sz="1400" i="1" dirty="0">
              <a:solidFill>
                <a:schemeClr val="tx1">
                  <a:lumMod val="75000"/>
                  <a:lumOff val="25000"/>
                </a:schemeClr>
              </a:solidFill>
            </a:endParaRPr>
          </a:p>
          <a:p>
            <a:endParaRPr lang="en-US" sz="1400" dirty="0">
              <a:solidFill>
                <a:schemeClr val="tx1">
                  <a:lumMod val="75000"/>
                  <a:lumOff val="25000"/>
                </a:schemeClr>
              </a:solidFill>
            </a:endParaRPr>
          </a:p>
          <a:p>
            <a:pPr marL="285750" indent="-285750">
              <a:buFont typeface="Wingdings" panose="05000000000000000000" pitchFamily="2" charset="2"/>
              <a:buChar char="v"/>
            </a:pPr>
            <a:endParaRPr lang="en-IE" dirty="0">
              <a:solidFill>
                <a:schemeClr val="tx1">
                  <a:lumMod val="75000"/>
                  <a:lumOff val="25000"/>
                </a:schemeClr>
              </a:solidFill>
            </a:endParaRPr>
          </a:p>
        </p:txBody>
      </p:sp>
      <p:pic>
        <p:nvPicPr>
          <p:cNvPr id="4" name="Graphic 3" descr="Blueprint with solid fill">
            <a:extLst>
              <a:ext uri="{FF2B5EF4-FFF2-40B4-BE49-F238E27FC236}">
                <a16:creationId xmlns:a16="http://schemas.microsoft.com/office/drawing/2014/main" id="{A218A61E-3CB1-2720-FD92-C437ED70311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8299" y="510510"/>
            <a:ext cx="1262871" cy="1262871"/>
          </a:xfrm>
          <a:prstGeom prst="rect">
            <a:avLst/>
          </a:prstGeom>
        </p:spPr>
      </p:pic>
      <p:sp>
        <p:nvSpPr>
          <p:cNvPr id="6" name="Rectangle 5">
            <a:extLst>
              <a:ext uri="{FF2B5EF4-FFF2-40B4-BE49-F238E27FC236}">
                <a16:creationId xmlns:a16="http://schemas.microsoft.com/office/drawing/2014/main" id="{990E1C90-EF69-F0BC-8871-62C1CADE00E8}"/>
              </a:ext>
            </a:extLst>
          </p:cNvPr>
          <p:cNvSpPr/>
          <p:nvPr/>
        </p:nvSpPr>
        <p:spPr>
          <a:xfrm>
            <a:off x="356853" y="7116135"/>
            <a:ext cx="6845968" cy="20597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Tree>
    <p:extLst>
      <p:ext uri="{BB962C8B-B14F-4D97-AF65-F5344CB8AC3E}">
        <p14:creationId xmlns:p14="http://schemas.microsoft.com/office/powerpoint/2010/main" val="38172806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8ED16-4159-FF43-67CD-B130EAE847FA}"/>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B799CE51-3A95-D11E-8C76-F397A6612994}"/>
              </a:ext>
            </a:extLst>
          </p:cNvPr>
          <p:cNvSpPr/>
          <p:nvPr/>
        </p:nvSpPr>
        <p:spPr>
          <a:xfrm>
            <a:off x="356853" y="2448135"/>
            <a:ext cx="6845968" cy="6404920"/>
          </a:xfrm>
          <a:prstGeom prst="rect">
            <a:avLst/>
          </a:prstGeom>
          <a:noFill/>
          <a:ln w="28575">
            <a:solidFill>
              <a:srgbClr val="53705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2A3C717B-A6B1-E8D9-9857-3ECBA8444813}"/>
              </a:ext>
            </a:extLst>
          </p:cNvPr>
          <p:cNvSpPr txBox="1"/>
          <p:nvPr/>
        </p:nvSpPr>
        <p:spPr>
          <a:xfrm>
            <a:off x="691690" y="2545784"/>
            <a:ext cx="6176294" cy="6093976"/>
          </a:xfrm>
          <a:prstGeom prst="rect">
            <a:avLst/>
          </a:prstGeom>
          <a:noFill/>
        </p:spPr>
        <p:txBody>
          <a:bodyPr wrap="square" rtlCol="0">
            <a:spAutoFit/>
          </a:bodyPr>
          <a:lstStyle/>
          <a:p>
            <a:pPr marL="342900" indent="-342900">
              <a:buFont typeface="+mj-lt"/>
              <a:buAutoNum type="arabicPeriod" startAt="3"/>
            </a:pPr>
            <a:r>
              <a:rPr lang="en-US" b="1" dirty="0">
                <a:solidFill>
                  <a:srgbClr val="53705E"/>
                </a:solidFill>
              </a:rPr>
              <a:t>Identifying the </a:t>
            </a:r>
            <a:r>
              <a:rPr lang="en-US" i="1" dirty="0">
                <a:solidFill>
                  <a:srgbClr val="53705E"/>
                </a:solidFill>
              </a:rPr>
              <a:t>Need</a:t>
            </a:r>
            <a:r>
              <a:rPr lang="en-US" b="1" dirty="0">
                <a:solidFill>
                  <a:srgbClr val="53705E"/>
                </a:solidFill>
              </a:rPr>
              <a:t> for Film &amp; Literature </a:t>
            </a:r>
          </a:p>
          <a:p>
            <a:r>
              <a:rPr lang="en-US" b="1" dirty="0">
                <a:solidFill>
                  <a:srgbClr val="53705E"/>
                </a:solidFill>
              </a:rPr>
              <a:t>       Storytelling</a:t>
            </a:r>
          </a:p>
          <a:p>
            <a:endParaRPr lang="en-IE" sz="1400" dirty="0">
              <a:solidFill>
                <a:schemeClr val="tx1">
                  <a:lumMod val="75000"/>
                  <a:lumOff val="25000"/>
                </a:schemeClr>
              </a:solidFill>
            </a:endParaRPr>
          </a:p>
          <a:p>
            <a:endParaRPr lang="en-IE" sz="1400" dirty="0">
              <a:solidFill>
                <a:schemeClr val="tx1">
                  <a:lumMod val="75000"/>
                  <a:lumOff val="25000"/>
                </a:schemeClr>
              </a:solidFill>
            </a:endParaRPr>
          </a:p>
          <a:p>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Challenges and solutions;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Gaps and opportunities;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Good ideas and expert advice</a:t>
            </a:r>
            <a:r>
              <a:rPr lang="en-IE" sz="1400" dirty="0">
                <a:solidFill>
                  <a:schemeClr val="tx1">
                    <a:lumMod val="75000"/>
                    <a:lumOff val="25000"/>
                  </a:schemeClr>
                </a:solidFill>
              </a:rPr>
              <a:t>;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Digital and immersive technologies to explore;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Other: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endParaRPr lang="en-IE" dirty="0">
              <a:solidFill>
                <a:schemeClr val="tx1">
                  <a:lumMod val="75000"/>
                  <a:lumOff val="25000"/>
                </a:schemeClr>
              </a:solidFill>
            </a:endParaRPr>
          </a:p>
        </p:txBody>
      </p:sp>
      <p:sp>
        <p:nvSpPr>
          <p:cNvPr id="6" name="Rectangle 5">
            <a:extLst>
              <a:ext uri="{FF2B5EF4-FFF2-40B4-BE49-F238E27FC236}">
                <a16:creationId xmlns:a16="http://schemas.microsoft.com/office/drawing/2014/main" id="{324A1CCC-4979-20F7-DC9E-18F487920273}"/>
              </a:ext>
            </a:extLst>
          </p:cNvPr>
          <p:cNvSpPr/>
          <p:nvPr/>
        </p:nvSpPr>
        <p:spPr>
          <a:xfrm>
            <a:off x="356853" y="268958"/>
            <a:ext cx="6845968" cy="20597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7" name="TextBox 6">
            <a:extLst>
              <a:ext uri="{FF2B5EF4-FFF2-40B4-BE49-F238E27FC236}">
                <a16:creationId xmlns:a16="http://schemas.microsoft.com/office/drawing/2014/main" id="{1BB7DDD5-08B0-BBCB-C537-8D435C606C0A}"/>
              </a:ext>
            </a:extLst>
          </p:cNvPr>
          <p:cNvSpPr txBox="1"/>
          <p:nvPr/>
        </p:nvSpPr>
        <p:spPr>
          <a:xfrm>
            <a:off x="1543975" y="510511"/>
            <a:ext cx="5658846" cy="1938992"/>
          </a:xfrm>
          <a:prstGeom prst="rect">
            <a:avLst/>
          </a:prstGeom>
          <a:noFill/>
        </p:spPr>
        <p:txBody>
          <a:bodyPr wrap="square" rtlCol="0">
            <a:spAutoFit/>
          </a:bodyPr>
          <a:lstStyle/>
          <a:p>
            <a:r>
              <a:rPr lang="en-US" b="1" dirty="0">
                <a:solidFill>
                  <a:srgbClr val="53705E"/>
                </a:solidFill>
              </a:rPr>
              <a:t>Notes Section</a:t>
            </a:r>
          </a:p>
          <a:p>
            <a:r>
              <a:rPr lang="en-US" sz="1400" dirty="0">
                <a:solidFill>
                  <a:schemeClr val="tx1">
                    <a:lumMod val="75000"/>
                    <a:lumOff val="25000"/>
                  </a:schemeClr>
                </a:solidFill>
              </a:rPr>
              <a:t>Use this space to capture key discussion points, ideas, </a:t>
            </a:r>
          </a:p>
          <a:p>
            <a:r>
              <a:rPr lang="en-US" sz="1400" dirty="0">
                <a:solidFill>
                  <a:schemeClr val="tx1">
                    <a:lumMod val="75000"/>
                    <a:lumOff val="25000"/>
                  </a:schemeClr>
                </a:solidFill>
              </a:rPr>
              <a:t>reflections, challenges/solutions, gaps/opportunities, </a:t>
            </a:r>
          </a:p>
          <a:p>
            <a:r>
              <a:rPr lang="en-US" sz="1400" dirty="0">
                <a:solidFill>
                  <a:schemeClr val="tx1">
                    <a:lumMod val="75000"/>
                    <a:lumOff val="25000"/>
                  </a:schemeClr>
                </a:solidFill>
              </a:rPr>
              <a:t>expertise advice, suitable digital and immersive technologies, etc.</a:t>
            </a:r>
          </a:p>
          <a:p>
            <a:endParaRPr lang="en-US" sz="1400" dirty="0">
              <a:solidFill>
                <a:schemeClr val="tx1">
                  <a:lumMod val="75000"/>
                  <a:lumOff val="25000"/>
                </a:schemeClr>
              </a:solidFill>
            </a:endParaRPr>
          </a:p>
          <a:p>
            <a:r>
              <a:rPr lang="en-US" sz="1400" i="1" dirty="0">
                <a:solidFill>
                  <a:schemeClr val="tx1">
                    <a:lumMod val="75000"/>
                    <a:lumOff val="25000"/>
                  </a:schemeClr>
                </a:solidFill>
              </a:rPr>
              <a:t>This is a working area — note thoughts, questions, or actions as they emerge</a:t>
            </a:r>
            <a:endParaRPr lang="en-US" b="1" i="1" dirty="0">
              <a:solidFill>
                <a:schemeClr val="tx1">
                  <a:lumMod val="75000"/>
                  <a:lumOff val="25000"/>
                </a:schemeClr>
              </a:solidFill>
            </a:endParaRPr>
          </a:p>
          <a:p>
            <a:endParaRPr lang="en-IE" dirty="0">
              <a:solidFill>
                <a:schemeClr val="tx1">
                  <a:lumMod val="75000"/>
                  <a:lumOff val="25000"/>
                </a:schemeClr>
              </a:solidFill>
            </a:endParaRPr>
          </a:p>
        </p:txBody>
      </p:sp>
      <p:pic>
        <p:nvPicPr>
          <p:cNvPr id="8" name="Graphic 7" descr="Blueprint with solid fill">
            <a:extLst>
              <a:ext uri="{FF2B5EF4-FFF2-40B4-BE49-F238E27FC236}">
                <a16:creationId xmlns:a16="http://schemas.microsoft.com/office/drawing/2014/main" id="{792D4070-CA19-CE88-60E9-86E400ABE7D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8299" y="510510"/>
            <a:ext cx="1262871" cy="1262871"/>
          </a:xfrm>
          <a:prstGeom prst="rect">
            <a:avLst/>
          </a:prstGeom>
        </p:spPr>
      </p:pic>
    </p:spTree>
    <p:extLst>
      <p:ext uri="{BB962C8B-B14F-4D97-AF65-F5344CB8AC3E}">
        <p14:creationId xmlns:p14="http://schemas.microsoft.com/office/powerpoint/2010/main" val="31868783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1A63C-3275-E4BF-E862-A81C0275AACD}"/>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D6304F1-D498-EE3D-A4CC-14A2B4A3B48C}"/>
              </a:ext>
            </a:extLst>
          </p:cNvPr>
          <p:cNvSpPr>
            <a:spLocks noGrp="1"/>
          </p:cNvSpPr>
          <p:nvPr>
            <p:ph type="sldNum" sz="quarter" idx="4"/>
          </p:nvPr>
        </p:nvSpPr>
        <p:spPr/>
        <p:txBody>
          <a:bodyPr/>
          <a:lstStyle/>
          <a:p>
            <a:fld id="{48F63A3B-78C7-47BE-AE5E-E10140E04643}" type="slidenum">
              <a:rPr lang="en-US" smtClean="0"/>
              <a:pPr/>
              <a:t>35</a:t>
            </a:fld>
            <a:endParaRPr lang="en-US" dirty="0"/>
          </a:p>
        </p:txBody>
      </p:sp>
      <p:sp>
        <p:nvSpPr>
          <p:cNvPr id="23" name="Rectangle 22">
            <a:extLst>
              <a:ext uri="{FF2B5EF4-FFF2-40B4-BE49-F238E27FC236}">
                <a16:creationId xmlns:a16="http://schemas.microsoft.com/office/drawing/2014/main" id="{C9590C12-5D4C-F3DB-32A0-6D20F660F8EE}"/>
              </a:ext>
            </a:extLst>
          </p:cNvPr>
          <p:cNvSpPr/>
          <p:nvPr/>
        </p:nvSpPr>
        <p:spPr>
          <a:xfrm>
            <a:off x="219483" y="447566"/>
            <a:ext cx="6845968" cy="5043460"/>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24" name="TextBox 23">
            <a:extLst>
              <a:ext uri="{FF2B5EF4-FFF2-40B4-BE49-F238E27FC236}">
                <a16:creationId xmlns:a16="http://schemas.microsoft.com/office/drawing/2014/main" id="{447AC821-FA11-E446-C873-A39A477E2372}"/>
              </a:ext>
            </a:extLst>
          </p:cNvPr>
          <p:cNvSpPr txBox="1"/>
          <p:nvPr/>
        </p:nvSpPr>
        <p:spPr>
          <a:xfrm>
            <a:off x="568399" y="604424"/>
            <a:ext cx="6176294" cy="4708981"/>
          </a:xfrm>
          <a:prstGeom prst="rect">
            <a:avLst/>
          </a:prstGeom>
          <a:noFill/>
        </p:spPr>
        <p:txBody>
          <a:bodyPr wrap="square" rtlCol="0">
            <a:spAutoFit/>
          </a:bodyPr>
          <a:lstStyle/>
          <a:p>
            <a:pPr marL="342900" indent="-342900">
              <a:buFont typeface="+mj-lt"/>
              <a:buAutoNum type="arabicPeriod" startAt="4"/>
            </a:pPr>
            <a:r>
              <a:rPr lang="en-US" b="1" dirty="0">
                <a:solidFill>
                  <a:srgbClr val="C77362"/>
                </a:solidFill>
              </a:rPr>
              <a:t>Identifying where your Film &amp; Literature </a:t>
            </a:r>
          </a:p>
          <a:p>
            <a:r>
              <a:rPr lang="en-US" b="1" dirty="0">
                <a:solidFill>
                  <a:srgbClr val="C77362"/>
                </a:solidFill>
              </a:rPr>
              <a:t>       Visitor Experience may </a:t>
            </a:r>
            <a:r>
              <a:rPr lang="en-US" i="1" dirty="0">
                <a:solidFill>
                  <a:srgbClr val="C77362"/>
                </a:solidFill>
              </a:rPr>
              <a:t>fall short </a:t>
            </a:r>
            <a:r>
              <a:rPr lang="en-US" b="1" dirty="0">
                <a:solidFill>
                  <a:srgbClr val="C77362"/>
                </a:solidFill>
              </a:rPr>
              <a:t>or be </a:t>
            </a:r>
            <a:r>
              <a:rPr lang="en-US" i="1" dirty="0">
                <a:solidFill>
                  <a:srgbClr val="C77362"/>
                </a:solidFill>
              </a:rPr>
              <a:t>missing </a:t>
            </a:r>
          </a:p>
          <a:p>
            <a:r>
              <a:rPr lang="en-US" i="1" dirty="0">
                <a:solidFill>
                  <a:srgbClr val="C77362"/>
                </a:solidFill>
              </a:rPr>
              <a:t>       something </a:t>
            </a:r>
            <a:r>
              <a:rPr lang="en-US" b="1" dirty="0">
                <a:solidFill>
                  <a:srgbClr val="C77362"/>
                </a:solidFill>
              </a:rPr>
              <a:t>important?</a:t>
            </a:r>
          </a:p>
          <a:p>
            <a:pPr marL="342900" indent="-342900">
              <a:buFont typeface="+mj-lt"/>
              <a:buAutoNum type="arabicPeriod" startAt="4"/>
            </a:pPr>
            <a:endParaRPr lang="en-US" sz="1600" b="1" dirty="0">
              <a:solidFill>
                <a:srgbClr val="C77362"/>
              </a:solidFill>
            </a:endParaRPr>
          </a:p>
          <a:p>
            <a:r>
              <a:rPr lang="en-US" sz="1600" b="1" dirty="0">
                <a:solidFill>
                  <a:srgbClr val="75504C"/>
                </a:solidFill>
              </a:rPr>
              <a:t>What is currently missing or underdeveloped in how your film and literary stories are experienced by visitors?</a:t>
            </a:r>
          </a:p>
          <a:p>
            <a:endParaRPr lang="en-US" sz="1600" b="1" dirty="0">
              <a:solidFill>
                <a:srgbClr val="75504C"/>
              </a:solidFill>
            </a:endParaRPr>
          </a:p>
          <a:p>
            <a:r>
              <a:rPr lang="en-US" sz="1400" i="1" dirty="0">
                <a:solidFill>
                  <a:schemeClr val="tx1">
                    <a:lumMod val="75000"/>
                    <a:lumOff val="25000"/>
                  </a:schemeClr>
                </a:solidFill>
              </a:rPr>
              <a:t>(This identifies the exact “experience problem” that technology can solve.)</a:t>
            </a:r>
          </a:p>
          <a:p>
            <a:endParaRPr lang="en-US" sz="1400" i="1"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Are </a:t>
            </a:r>
            <a:r>
              <a:rPr lang="en-US" sz="1400" b="1" dirty="0">
                <a:solidFill>
                  <a:schemeClr val="tx1">
                    <a:lumMod val="75000"/>
                    <a:lumOff val="25000"/>
                  </a:schemeClr>
                </a:solidFill>
              </a:rPr>
              <a:t>story connections hard to discover </a:t>
            </a:r>
            <a:r>
              <a:rPr lang="en-US" sz="1400" dirty="0">
                <a:solidFill>
                  <a:schemeClr val="tx1">
                    <a:lumMod val="75000"/>
                    <a:lumOff val="25000"/>
                  </a:schemeClr>
                </a:solidFill>
              </a:rPr>
              <a:t>unless visitors already know they exist?</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Do visitors </a:t>
            </a:r>
            <a:r>
              <a:rPr lang="en-US" sz="1400" b="1" dirty="0">
                <a:solidFill>
                  <a:schemeClr val="tx1">
                    <a:lumMod val="75000"/>
                    <a:lumOff val="25000"/>
                  </a:schemeClr>
                </a:solidFill>
              </a:rPr>
              <a:t>arrive at a place but fail to understand </a:t>
            </a:r>
            <a:r>
              <a:rPr lang="en-US" sz="1400" dirty="0">
                <a:solidFill>
                  <a:schemeClr val="tx1">
                    <a:lumMod val="75000"/>
                    <a:lumOff val="25000"/>
                  </a:schemeClr>
                </a:solidFill>
              </a:rPr>
              <a:t>what happened here in the story / scene?</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Is there a </a:t>
            </a:r>
            <a:r>
              <a:rPr lang="en-US" sz="1400" b="1" dirty="0">
                <a:solidFill>
                  <a:schemeClr val="tx1">
                    <a:lumMod val="75000"/>
                    <a:lumOff val="25000"/>
                  </a:schemeClr>
                </a:solidFill>
              </a:rPr>
              <a:t>lack of context, interpretation, or emotional connection </a:t>
            </a:r>
            <a:r>
              <a:rPr lang="en-US" sz="1400" dirty="0">
                <a:solidFill>
                  <a:schemeClr val="tx1">
                    <a:lumMod val="75000"/>
                    <a:lumOff val="25000"/>
                  </a:schemeClr>
                </a:solidFill>
              </a:rPr>
              <a:t>(e.g., “I saw it, but I didn’t get it”)?</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Is </a:t>
            </a:r>
            <a:r>
              <a:rPr lang="en-US" sz="1400" b="1" dirty="0">
                <a:solidFill>
                  <a:schemeClr val="tx1">
                    <a:lumMod val="75000"/>
                    <a:lumOff val="25000"/>
                  </a:schemeClr>
                </a:solidFill>
              </a:rPr>
              <a:t>engagement too passive </a:t>
            </a:r>
            <a:r>
              <a:rPr lang="en-US" sz="1400" dirty="0">
                <a:solidFill>
                  <a:schemeClr val="tx1">
                    <a:lumMod val="75000"/>
                    <a:lumOff val="25000"/>
                  </a:schemeClr>
                </a:solidFill>
              </a:rPr>
              <a:t>(just reading) instead of active (listening, exploring, interacting)?</a:t>
            </a:r>
            <a:endParaRPr lang="en-IE" dirty="0">
              <a:solidFill>
                <a:schemeClr val="tx1">
                  <a:lumMod val="75000"/>
                  <a:lumOff val="25000"/>
                </a:schemeClr>
              </a:solidFill>
            </a:endParaRPr>
          </a:p>
        </p:txBody>
      </p:sp>
      <p:sp>
        <p:nvSpPr>
          <p:cNvPr id="25" name="Rectangle 24">
            <a:extLst>
              <a:ext uri="{FF2B5EF4-FFF2-40B4-BE49-F238E27FC236}">
                <a16:creationId xmlns:a16="http://schemas.microsoft.com/office/drawing/2014/main" id="{A0F1FAD0-3DBC-D84C-95F6-0A6406C69A57}"/>
              </a:ext>
            </a:extLst>
          </p:cNvPr>
          <p:cNvSpPr/>
          <p:nvPr/>
        </p:nvSpPr>
        <p:spPr>
          <a:xfrm>
            <a:off x="219483" y="5460244"/>
            <a:ext cx="6845968" cy="2407806"/>
          </a:xfrm>
          <a:prstGeom prst="rect">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
        <p:nvSpPr>
          <p:cNvPr id="26" name="TextBox 25">
            <a:extLst>
              <a:ext uri="{FF2B5EF4-FFF2-40B4-BE49-F238E27FC236}">
                <a16:creationId xmlns:a16="http://schemas.microsoft.com/office/drawing/2014/main" id="{0447A476-CB7E-EDFC-1187-F99E06D27AE9}"/>
              </a:ext>
            </a:extLst>
          </p:cNvPr>
          <p:cNvSpPr txBox="1"/>
          <p:nvPr/>
        </p:nvSpPr>
        <p:spPr>
          <a:xfrm>
            <a:off x="1541567" y="5601382"/>
            <a:ext cx="5213900" cy="2092881"/>
          </a:xfrm>
          <a:prstGeom prst="rect">
            <a:avLst/>
          </a:prstGeom>
          <a:noFill/>
        </p:spPr>
        <p:txBody>
          <a:bodyPr wrap="square" rtlCol="0">
            <a:spAutoFit/>
          </a:bodyPr>
          <a:lstStyle/>
          <a:p>
            <a:r>
              <a:rPr lang="en-US" b="1" dirty="0">
                <a:solidFill>
                  <a:srgbClr val="DFDECB"/>
                </a:solidFill>
              </a:rPr>
              <a:t>5. Immersive &amp; Digital Technology Considerations</a:t>
            </a:r>
          </a:p>
          <a:p>
            <a:endParaRPr lang="en-US" sz="1600" dirty="0">
              <a:solidFill>
                <a:srgbClr val="DFDECB"/>
              </a:solidFill>
            </a:endParaRPr>
          </a:p>
          <a:p>
            <a:r>
              <a:rPr lang="en-US" sz="1600" dirty="0">
                <a:solidFill>
                  <a:srgbClr val="DFDECB"/>
                </a:solidFill>
              </a:rPr>
              <a:t>What would best fill the gap:</a:t>
            </a:r>
          </a:p>
          <a:p>
            <a:pPr marL="285750" indent="-285750">
              <a:buFont typeface="Wingdings" panose="05000000000000000000" pitchFamily="2" charset="2"/>
              <a:buChar char="v"/>
            </a:pPr>
            <a:r>
              <a:rPr lang="en-US" sz="1600" dirty="0">
                <a:solidFill>
                  <a:srgbClr val="DFDECB"/>
                </a:solidFill>
              </a:rPr>
              <a:t>QR codes linking to short story/scene content</a:t>
            </a:r>
          </a:p>
          <a:p>
            <a:pPr marL="285750" indent="-285750">
              <a:buFont typeface="Wingdings" panose="05000000000000000000" pitchFamily="2" charset="2"/>
              <a:buChar char="v"/>
            </a:pPr>
            <a:r>
              <a:rPr lang="en-US" sz="1600" dirty="0">
                <a:solidFill>
                  <a:srgbClr val="DFDECB"/>
                </a:solidFill>
              </a:rPr>
              <a:t>interactive signage or visual graphics</a:t>
            </a:r>
          </a:p>
          <a:p>
            <a:pPr marL="285750" indent="-285750">
              <a:buFont typeface="Wingdings" panose="05000000000000000000" pitchFamily="2" charset="2"/>
              <a:buChar char="v"/>
            </a:pPr>
            <a:r>
              <a:rPr lang="en-US" sz="1600" dirty="0">
                <a:solidFill>
                  <a:srgbClr val="DFDECB"/>
                </a:solidFill>
              </a:rPr>
              <a:t>audio narration for mood and storytelling</a:t>
            </a:r>
          </a:p>
          <a:p>
            <a:pPr marL="285750" indent="-285750">
              <a:buFont typeface="Wingdings" panose="05000000000000000000" pitchFamily="2" charset="2"/>
              <a:buChar char="v"/>
            </a:pPr>
            <a:r>
              <a:rPr lang="en-US" sz="1600" dirty="0">
                <a:solidFill>
                  <a:srgbClr val="DFDECB"/>
                </a:solidFill>
              </a:rPr>
              <a:t>app trail / map to connect multiple points</a:t>
            </a:r>
          </a:p>
          <a:p>
            <a:pPr marL="285750" indent="-285750">
              <a:buFont typeface="Wingdings" panose="05000000000000000000" pitchFamily="2" charset="2"/>
              <a:buChar char="v"/>
            </a:pPr>
            <a:r>
              <a:rPr lang="en-US" sz="1600" dirty="0">
                <a:solidFill>
                  <a:srgbClr val="DFDECB"/>
                </a:solidFill>
              </a:rPr>
              <a:t>AR overlay to place scenes/quotes in the location</a:t>
            </a:r>
            <a:endParaRPr lang="en-IE" dirty="0">
              <a:solidFill>
                <a:srgbClr val="DFDECB"/>
              </a:solidFill>
            </a:endParaRPr>
          </a:p>
        </p:txBody>
      </p:sp>
      <p:grpSp>
        <p:nvGrpSpPr>
          <p:cNvPr id="27" name="Graphic 2">
            <a:extLst>
              <a:ext uri="{FF2B5EF4-FFF2-40B4-BE49-F238E27FC236}">
                <a16:creationId xmlns:a16="http://schemas.microsoft.com/office/drawing/2014/main" id="{F61FD00E-35D0-22BE-0301-59BA0A861BB1}"/>
              </a:ext>
            </a:extLst>
          </p:cNvPr>
          <p:cNvGrpSpPr/>
          <p:nvPr/>
        </p:nvGrpSpPr>
        <p:grpSpPr>
          <a:xfrm>
            <a:off x="443717" y="5739661"/>
            <a:ext cx="862842" cy="1010542"/>
            <a:chOff x="-2478450" y="6659762"/>
            <a:chExt cx="1055890" cy="1330292"/>
          </a:xfrm>
          <a:solidFill>
            <a:srgbClr val="DFDECB"/>
          </a:solidFill>
        </p:grpSpPr>
        <p:grpSp>
          <p:nvGrpSpPr>
            <p:cNvPr id="28" name="Graphic 2">
              <a:extLst>
                <a:ext uri="{FF2B5EF4-FFF2-40B4-BE49-F238E27FC236}">
                  <a16:creationId xmlns:a16="http://schemas.microsoft.com/office/drawing/2014/main" id="{5490E3D3-3B68-2CD7-D05D-0D55767AE464}"/>
                </a:ext>
              </a:extLst>
            </p:cNvPr>
            <p:cNvGrpSpPr/>
            <p:nvPr/>
          </p:nvGrpSpPr>
          <p:grpSpPr>
            <a:xfrm>
              <a:off x="-2347228" y="6993943"/>
              <a:ext cx="924668" cy="996110"/>
              <a:chOff x="-2347228" y="6993943"/>
              <a:chExt cx="924668" cy="996110"/>
            </a:xfrm>
            <a:grpFill/>
          </p:grpSpPr>
          <p:sp>
            <p:nvSpPr>
              <p:cNvPr id="34" name="Freeform 1440">
                <a:extLst>
                  <a:ext uri="{FF2B5EF4-FFF2-40B4-BE49-F238E27FC236}">
                    <a16:creationId xmlns:a16="http://schemas.microsoft.com/office/drawing/2014/main" id="{3196B578-C29D-8CFF-1505-C1D86E0F6A28}"/>
                  </a:ext>
                </a:extLst>
              </p:cNvPr>
              <p:cNvSpPr/>
              <p:nvPr/>
            </p:nvSpPr>
            <p:spPr>
              <a:xfrm>
                <a:off x="-2347228" y="6993943"/>
                <a:ext cx="924668" cy="996110"/>
              </a:xfrm>
              <a:custGeom>
                <a:avLst/>
                <a:gdLst>
                  <a:gd name="connsiteX0" fmla="*/ 324200 w 924668"/>
                  <a:gd name="connsiteY0" fmla="*/ 972949 h 996110"/>
                  <a:gd name="connsiteX1" fmla="*/ 218996 w 924668"/>
                  <a:gd name="connsiteY1" fmla="*/ 822987 h 996110"/>
                  <a:gd name="connsiteX2" fmla="*/ 93490 w 924668"/>
                  <a:gd name="connsiteY2" fmla="*/ 674410 h 996110"/>
                  <a:gd name="connsiteX3" fmla="*/ 30275 w 924668"/>
                  <a:gd name="connsiteY3" fmla="*/ 586279 h 996110"/>
                  <a:gd name="connsiteX4" fmla="*/ 110562 w 924668"/>
                  <a:gd name="connsiteY4" fmla="*/ 506914 h 996110"/>
                  <a:gd name="connsiteX5" fmla="*/ 173316 w 924668"/>
                  <a:gd name="connsiteY5" fmla="*/ 553517 h 996110"/>
                  <a:gd name="connsiteX6" fmla="*/ 223610 w 924668"/>
                  <a:gd name="connsiteY6" fmla="*/ 618116 h 996110"/>
                  <a:gd name="connsiteX7" fmla="*/ 260063 w 924668"/>
                  <a:gd name="connsiteY7" fmla="*/ 661951 h 996110"/>
                  <a:gd name="connsiteX8" fmla="*/ 280827 w 924668"/>
                  <a:gd name="connsiteY8" fmla="*/ 656415 h 996110"/>
                  <a:gd name="connsiteX9" fmla="*/ 283595 w 924668"/>
                  <a:gd name="connsiteY9" fmla="*/ 612118 h 996110"/>
                  <a:gd name="connsiteX10" fmla="*/ 281288 w 924668"/>
                  <a:gd name="connsiteY10" fmla="*/ 512451 h 996110"/>
                  <a:gd name="connsiteX11" fmla="*/ 274828 w 924668"/>
                  <a:gd name="connsiteY11" fmla="*/ 254056 h 996110"/>
                  <a:gd name="connsiteX12" fmla="*/ 271599 w 924668"/>
                  <a:gd name="connsiteY12" fmla="*/ 115629 h 996110"/>
                  <a:gd name="connsiteX13" fmla="*/ 311280 w 924668"/>
                  <a:gd name="connsiteY13" fmla="*/ 37188 h 996110"/>
                  <a:gd name="connsiteX14" fmla="*/ 403564 w 924668"/>
                  <a:gd name="connsiteY14" fmla="*/ 61182 h 996110"/>
                  <a:gd name="connsiteX15" fmla="*/ 416022 w 924668"/>
                  <a:gd name="connsiteY15" fmla="*/ 149313 h 996110"/>
                  <a:gd name="connsiteX16" fmla="*/ 416022 w 924668"/>
                  <a:gd name="connsiteY16" fmla="*/ 371718 h 996110"/>
                  <a:gd name="connsiteX17" fmla="*/ 446477 w 924668"/>
                  <a:gd name="connsiteY17" fmla="*/ 371718 h 996110"/>
                  <a:gd name="connsiteX18" fmla="*/ 567369 w 924668"/>
                  <a:gd name="connsiteY18" fmla="*/ 318655 h 996110"/>
                  <a:gd name="connsiteX19" fmla="*/ 591362 w 924668"/>
                  <a:gd name="connsiteY19" fmla="*/ 422936 h 996110"/>
                  <a:gd name="connsiteX20" fmla="*/ 621817 w 924668"/>
                  <a:gd name="connsiteY20" fmla="*/ 422936 h 996110"/>
                  <a:gd name="connsiteX21" fmla="*/ 741324 w 924668"/>
                  <a:gd name="connsiteY21" fmla="*/ 394789 h 996110"/>
                  <a:gd name="connsiteX22" fmla="*/ 747785 w 924668"/>
                  <a:gd name="connsiteY22" fmla="*/ 476460 h 996110"/>
                  <a:gd name="connsiteX23" fmla="*/ 778238 w 924668"/>
                  <a:gd name="connsiteY23" fmla="*/ 476460 h 996110"/>
                  <a:gd name="connsiteX24" fmla="*/ 874214 w 924668"/>
                  <a:gd name="connsiteY24" fmla="*/ 436317 h 996110"/>
                  <a:gd name="connsiteX25" fmla="*/ 891748 w 924668"/>
                  <a:gd name="connsiteY25" fmla="*/ 492610 h 996110"/>
                  <a:gd name="connsiteX26" fmla="*/ 891748 w 924668"/>
                  <a:gd name="connsiteY26" fmla="*/ 638419 h 996110"/>
                  <a:gd name="connsiteX27" fmla="*/ 889903 w 924668"/>
                  <a:gd name="connsiteY27" fmla="*/ 729319 h 996110"/>
                  <a:gd name="connsiteX28" fmla="*/ 861755 w 924668"/>
                  <a:gd name="connsiteY28" fmla="*/ 855287 h 996110"/>
                  <a:gd name="connsiteX29" fmla="*/ 834532 w 924668"/>
                  <a:gd name="connsiteY29" fmla="*/ 976179 h 996110"/>
                  <a:gd name="connsiteX30" fmla="*/ 864063 w 924668"/>
                  <a:gd name="connsiteY30" fmla="*/ 984485 h 996110"/>
                  <a:gd name="connsiteX31" fmla="*/ 920356 w 924668"/>
                  <a:gd name="connsiteY31" fmla="*/ 733472 h 996110"/>
                  <a:gd name="connsiteX32" fmla="*/ 922663 w 924668"/>
                  <a:gd name="connsiteY32" fmla="*/ 598737 h 996110"/>
                  <a:gd name="connsiteX33" fmla="*/ 921740 w 924668"/>
                  <a:gd name="connsiteY33" fmla="*/ 465847 h 996110"/>
                  <a:gd name="connsiteX34" fmla="*/ 832686 w 924668"/>
                  <a:gd name="connsiteY34" fmla="*/ 389713 h 996110"/>
                  <a:gd name="connsiteX35" fmla="*/ 748707 w 924668"/>
                  <a:gd name="connsiteY35" fmla="*/ 476460 h 996110"/>
                  <a:gd name="connsiteX36" fmla="*/ 779162 w 924668"/>
                  <a:gd name="connsiteY36" fmla="*/ 476460 h 996110"/>
                  <a:gd name="connsiteX37" fmla="*/ 739479 w 924668"/>
                  <a:gd name="connsiteY37" fmla="*/ 346801 h 996110"/>
                  <a:gd name="connsiteX38" fmla="*/ 591824 w 924668"/>
                  <a:gd name="connsiteY38" fmla="*/ 423397 h 996110"/>
                  <a:gd name="connsiteX39" fmla="*/ 622278 w 924668"/>
                  <a:gd name="connsiteY39" fmla="*/ 423397 h 996110"/>
                  <a:gd name="connsiteX40" fmla="*/ 621355 w 924668"/>
                  <a:gd name="connsiteY40" fmla="*/ 359721 h 996110"/>
                  <a:gd name="connsiteX41" fmla="*/ 561832 w 924668"/>
                  <a:gd name="connsiteY41" fmla="*/ 278511 h 996110"/>
                  <a:gd name="connsiteX42" fmla="*/ 416946 w 924668"/>
                  <a:gd name="connsiteY42" fmla="*/ 372179 h 996110"/>
                  <a:gd name="connsiteX43" fmla="*/ 447399 w 924668"/>
                  <a:gd name="connsiteY43" fmla="*/ 372179 h 996110"/>
                  <a:gd name="connsiteX44" fmla="*/ 447399 w 924668"/>
                  <a:gd name="connsiteY44" fmla="*/ 157619 h 996110"/>
                  <a:gd name="connsiteX45" fmla="*/ 443247 w 924668"/>
                  <a:gd name="connsiteY45" fmla="*/ 74102 h 996110"/>
                  <a:gd name="connsiteX46" fmla="*/ 299745 w 924668"/>
                  <a:gd name="connsiteY46" fmla="*/ 9964 h 996110"/>
                  <a:gd name="connsiteX47" fmla="*/ 243913 w 924668"/>
                  <a:gd name="connsiteY47" fmla="*/ 188534 h 996110"/>
                  <a:gd name="connsiteX48" fmla="*/ 250373 w 924668"/>
                  <a:gd name="connsiteY48" fmla="*/ 448314 h 996110"/>
                  <a:gd name="connsiteX49" fmla="*/ 253602 w 924668"/>
                  <a:gd name="connsiteY49" fmla="*/ 587663 h 996110"/>
                  <a:gd name="connsiteX50" fmla="*/ 254525 w 924668"/>
                  <a:gd name="connsiteY50" fmla="*/ 630575 h 996110"/>
                  <a:gd name="connsiteX51" fmla="*/ 254525 w 924668"/>
                  <a:gd name="connsiteY51" fmla="*/ 643033 h 996110"/>
                  <a:gd name="connsiteX52" fmla="*/ 255449 w 924668"/>
                  <a:gd name="connsiteY52" fmla="*/ 641649 h 996110"/>
                  <a:gd name="connsiteX53" fmla="*/ 276213 w 924668"/>
                  <a:gd name="connsiteY53" fmla="*/ 636112 h 996110"/>
                  <a:gd name="connsiteX54" fmla="*/ 274366 w 924668"/>
                  <a:gd name="connsiteY54" fmla="*/ 633805 h 996110"/>
                  <a:gd name="connsiteX55" fmla="*/ 266984 w 924668"/>
                  <a:gd name="connsiteY55" fmla="*/ 624115 h 996110"/>
                  <a:gd name="connsiteX56" fmla="*/ 241606 w 924668"/>
                  <a:gd name="connsiteY56" fmla="*/ 591354 h 996110"/>
                  <a:gd name="connsiteX57" fmla="*/ 193618 w 924668"/>
                  <a:gd name="connsiteY57" fmla="*/ 529062 h 996110"/>
                  <a:gd name="connsiteX58" fmla="*/ 127174 w 924668"/>
                  <a:gd name="connsiteY58" fmla="*/ 478767 h 996110"/>
                  <a:gd name="connsiteX59" fmla="*/ 23354 w 924668"/>
                  <a:gd name="connsiteY59" fmla="*/ 513835 h 996110"/>
                  <a:gd name="connsiteX60" fmla="*/ 15510 w 924668"/>
                  <a:gd name="connsiteY60" fmla="*/ 631498 h 996110"/>
                  <a:gd name="connsiteX61" fmla="*/ 37657 w 924668"/>
                  <a:gd name="connsiteY61" fmla="*/ 655953 h 996110"/>
                  <a:gd name="connsiteX62" fmla="*/ 159011 w 924668"/>
                  <a:gd name="connsiteY62" fmla="*/ 795763 h 996110"/>
                  <a:gd name="connsiteX63" fmla="*/ 298822 w 924668"/>
                  <a:gd name="connsiteY63" fmla="*/ 988638 h 996110"/>
                  <a:gd name="connsiteX64" fmla="*/ 325123 w 924668"/>
                  <a:gd name="connsiteY64" fmla="*/ 973410 h 996110"/>
                  <a:gd name="connsiteX65" fmla="*/ 325123 w 924668"/>
                  <a:gd name="connsiteY65" fmla="*/ 973410 h 99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24668" h="996110">
                    <a:moveTo>
                      <a:pt x="324200" y="972949"/>
                    </a:moveTo>
                    <a:cubicBezTo>
                      <a:pt x="295592" y="918963"/>
                      <a:pt x="256832" y="870514"/>
                      <a:pt x="218996" y="822987"/>
                    </a:cubicBezTo>
                    <a:cubicBezTo>
                      <a:pt x="178852" y="772231"/>
                      <a:pt x="136402" y="722859"/>
                      <a:pt x="93490" y="674410"/>
                    </a:cubicBezTo>
                    <a:cubicBezTo>
                      <a:pt x="71341" y="649493"/>
                      <a:pt x="33505" y="621808"/>
                      <a:pt x="30275" y="586279"/>
                    </a:cubicBezTo>
                    <a:cubicBezTo>
                      <a:pt x="25661" y="541059"/>
                      <a:pt x="65342" y="501377"/>
                      <a:pt x="110562" y="506914"/>
                    </a:cubicBezTo>
                    <a:cubicBezTo>
                      <a:pt x="141016" y="510606"/>
                      <a:pt x="156243" y="531370"/>
                      <a:pt x="173316" y="553517"/>
                    </a:cubicBezTo>
                    <a:cubicBezTo>
                      <a:pt x="189926" y="575205"/>
                      <a:pt x="206538" y="596891"/>
                      <a:pt x="223610" y="618116"/>
                    </a:cubicBezTo>
                    <a:cubicBezTo>
                      <a:pt x="233300" y="630575"/>
                      <a:pt x="245297" y="655030"/>
                      <a:pt x="260063" y="661951"/>
                    </a:cubicBezTo>
                    <a:cubicBezTo>
                      <a:pt x="268368" y="665643"/>
                      <a:pt x="275289" y="663797"/>
                      <a:pt x="280827" y="656415"/>
                    </a:cubicBezTo>
                    <a:cubicBezTo>
                      <a:pt x="288671" y="646264"/>
                      <a:pt x="283595" y="623654"/>
                      <a:pt x="283595" y="612118"/>
                    </a:cubicBezTo>
                    <a:cubicBezTo>
                      <a:pt x="282672" y="578896"/>
                      <a:pt x="281750" y="545674"/>
                      <a:pt x="281288" y="512451"/>
                    </a:cubicBezTo>
                    <a:cubicBezTo>
                      <a:pt x="278981" y="426165"/>
                      <a:pt x="277135" y="340341"/>
                      <a:pt x="274828" y="254056"/>
                    </a:cubicBezTo>
                    <a:cubicBezTo>
                      <a:pt x="273906" y="207914"/>
                      <a:pt x="272521" y="161772"/>
                      <a:pt x="271599" y="115629"/>
                    </a:cubicBezTo>
                    <a:cubicBezTo>
                      <a:pt x="271137" y="83330"/>
                      <a:pt x="279903" y="52876"/>
                      <a:pt x="311280" y="37188"/>
                    </a:cubicBezTo>
                    <a:cubicBezTo>
                      <a:pt x="343119" y="20576"/>
                      <a:pt x="383723" y="31651"/>
                      <a:pt x="403564" y="61182"/>
                    </a:cubicBezTo>
                    <a:cubicBezTo>
                      <a:pt x="421098" y="86560"/>
                      <a:pt x="416022" y="119782"/>
                      <a:pt x="416022" y="149313"/>
                    </a:cubicBezTo>
                    <a:lnTo>
                      <a:pt x="416022" y="371718"/>
                    </a:lnTo>
                    <a:cubicBezTo>
                      <a:pt x="416022" y="391559"/>
                      <a:pt x="446015" y="391098"/>
                      <a:pt x="446477" y="371718"/>
                    </a:cubicBezTo>
                    <a:cubicBezTo>
                      <a:pt x="448784" y="311271"/>
                      <a:pt x="521227" y="274820"/>
                      <a:pt x="567369" y="318655"/>
                    </a:cubicBezTo>
                    <a:cubicBezTo>
                      <a:pt x="596438" y="346340"/>
                      <a:pt x="591362" y="386483"/>
                      <a:pt x="591362" y="422936"/>
                    </a:cubicBezTo>
                    <a:cubicBezTo>
                      <a:pt x="591362" y="459388"/>
                      <a:pt x="620894" y="442315"/>
                      <a:pt x="621817" y="422936"/>
                    </a:cubicBezTo>
                    <a:cubicBezTo>
                      <a:pt x="624586" y="358798"/>
                      <a:pt x="711332" y="335727"/>
                      <a:pt x="741324" y="394789"/>
                    </a:cubicBezTo>
                    <a:cubicBezTo>
                      <a:pt x="753322" y="418321"/>
                      <a:pt x="747785" y="451082"/>
                      <a:pt x="747785" y="476460"/>
                    </a:cubicBezTo>
                    <a:cubicBezTo>
                      <a:pt x="747785" y="501839"/>
                      <a:pt x="777315" y="495840"/>
                      <a:pt x="778238" y="476460"/>
                    </a:cubicBezTo>
                    <a:cubicBezTo>
                      <a:pt x="780545" y="428472"/>
                      <a:pt x="838223" y="400326"/>
                      <a:pt x="874214" y="436317"/>
                    </a:cubicBezTo>
                    <a:cubicBezTo>
                      <a:pt x="889903" y="452005"/>
                      <a:pt x="891748" y="471846"/>
                      <a:pt x="891748" y="492610"/>
                    </a:cubicBezTo>
                    <a:lnTo>
                      <a:pt x="891748" y="638419"/>
                    </a:lnTo>
                    <a:cubicBezTo>
                      <a:pt x="891748" y="667950"/>
                      <a:pt x="895439" y="700250"/>
                      <a:pt x="889903" y="729319"/>
                    </a:cubicBezTo>
                    <a:cubicBezTo>
                      <a:pt x="882057" y="771308"/>
                      <a:pt x="870984" y="813298"/>
                      <a:pt x="861755" y="855287"/>
                    </a:cubicBezTo>
                    <a:cubicBezTo>
                      <a:pt x="852527" y="895431"/>
                      <a:pt x="843760" y="936035"/>
                      <a:pt x="834532" y="976179"/>
                    </a:cubicBezTo>
                    <a:cubicBezTo>
                      <a:pt x="830379" y="995098"/>
                      <a:pt x="859448" y="1003403"/>
                      <a:pt x="864063" y="984485"/>
                    </a:cubicBezTo>
                    <a:cubicBezTo>
                      <a:pt x="882981" y="900968"/>
                      <a:pt x="905129" y="817451"/>
                      <a:pt x="920356" y="733472"/>
                    </a:cubicBezTo>
                    <a:cubicBezTo>
                      <a:pt x="928200" y="690098"/>
                      <a:pt x="922663" y="642111"/>
                      <a:pt x="922663" y="598737"/>
                    </a:cubicBezTo>
                    <a:cubicBezTo>
                      <a:pt x="922663" y="555363"/>
                      <a:pt x="927739" y="509221"/>
                      <a:pt x="921740" y="465847"/>
                    </a:cubicBezTo>
                    <a:cubicBezTo>
                      <a:pt x="915741" y="422474"/>
                      <a:pt x="877443" y="387868"/>
                      <a:pt x="832686" y="389713"/>
                    </a:cubicBezTo>
                    <a:cubicBezTo>
                      <a:pt x="785159" y="391559"/>
                      <a:pt x="750553" y="430318"/>
                      <a:pt x="748707" y="476460"/>
                    </a:cubicBezTo>
                    <a:lnTo>
                      <a:pt x="779162" y="476460"/>
                    </a:lnTo>
                    <a:cubicBezTo>
                      <a:pt x="779162" y="428472"/>
                      <a:pt x="783776" y="378178"/>
                      <a:pt x="739479" y="346801"/>
                    </a:cubicBezTo>
                    <a:cubicBezTo>
                      <a:pt x="676725" y="302505"/>
                      <a:pt x="595054" y="350031"/>
                      <a:pt x="591824" y="423397"/>
                    </a:cubicBezTo>
                    <a:lnTo>
                      <a:pt x="622278" y="423397"/>
                    </a:lnTo>
                    <a:cubicBezTo>
                      <a:pt x="622278" y="402172"/>
                      <a:pt x="624124" y="380485"/>
                      <a:pt x="621355" y="359721"/>
                    </a:cubicBezTo>
                    <a:cubicBezTo>
                      <a:pt x="616740" y="324653"/>
                      <a:pt x="594131" y="293277"/>
                      <a:pt x="561832" y="278511"/>
                    </a:cubicBezTo>
                    <a:cubicBezTo>
                      <a:pt x="493541" y="247134"/>
                      <a:pt x="419714" y="299736"/>
                      <a:pt x="416946" y="372179"/>
                    </a:cubicBezTo>
                    <a:lnTo>
                      <a:pt x="447399" y="372179"/>
                    </a:lnTo>
                    <a:lnTo>
                      <a:pt x="447399" y="157619"/>
                    </a:lnTo>
                    <a:cubicBezTo>
                      <a:pt x="447399" y="130395"/>
                      <a:pt x="451091" y="100402"/>
                      <a:pt x="443247" y="74102"/>
                    </a:cubicBezTo>
                    <a:cubicBezTo>
                      <a:pt x="425713" y="13655"/>
                      <a:pt x="356038" y="-17260"/>
                      <a:pt x="299745" y="9964"/>
                    </a:cubicBezTo>
                    <a:cubicBezTo>
                      <a:pt x="229147" y="44109"/>
                      <a:pt x="242067" y="123935"/>
                      <a:pt x="243913" y="188534"/>
                    </a:cubicBezTo>
                    <a:cubicBezTo>
                      <a:pt x="246220" y="275281"/>
                      <a:pt x="248066" y="361566"/>
                      <a:pt x="250373" y="448314"/>
                    </a:cubicBezTo>
                    <a:cubicBezTo>
                      <a:pt x="251295" y="494917"/>
                      <a:pt x="252680" y="541521"/>
                      <a:pt x="253602" y="587663"/>
                    </a:cubicBezTo>
                    <a:lnTo>
                      <a:pt x="254525" y="630575"/>
                    </a:lnTo>
                    <a:cubicBezTo>
                      <a:pt x="254525" y="634728"/>
                      <a:pt x="254525" y="638880"/>
                      <a:pt x="254525" y="643033"/>
                    </a:cubicBezTo>
                    <a:cubicBezTo>
                      <a:pt x="255449" y="649493"/>
                      <a:pt x="252218" y="645340"/>
                      <a:pt x="255449" y="641649"/>
                    </a:cubicBezTo>
                    <a:cubicBezTo>
                      <a:pt x="262370" y="639804"/>
                      <a:pt x="269291" y="637958"/>
                      <a:pt x="276213" y="636112"/>
                    </a:cubicBezTo>
                    <a:cubicBezTo>
                      <a:pt x="278520" y="637035"/>
                      <a:pt x="275289" y="636112"/>
                      <a:pt x="274366" y="633805"/>
                    </a:cubicBezTo>
                    <a:cubicBezTo>
                      <a:pt x="272982" y="630575"/>
                      <a:pt x="268830" y="626883"/>
                      <a:pt x="266984" y="624115"/>
                    </a:cubicBezTo>
                    <a:cubicBezTo>
                      <a:pt x="258679" y="613041"/>
                      <a:pt x="250373" y="602429"/>
                      <a:pt x="241606" y="591354"/>
                    </a:cubicBezTo>
                    <a:cubicBezTo>
                      <a:pt x="225456" y="570590"/>
                      <a:pt x="208845" y="550288"/>
                      <a:pt x="193618" y="529062"/>
                    </a:cubicBezTo>
                    <a:cubicBezTo>
                      <a:pt x="176083" y="505068"/>
                      <a:pt x="157166" y="485689"/>
                      <a:pt x="127174" y="478767"/>
                    </a:cubicBezTo>
                    <a:cubicBezTo>
                      <a:pt x="88875" y="470000"/>
                      <a:pt x="48270" y="483382"/>
                      <a:pt x="23354" y="513835"/>
                    </a:cubicBezTo>
                    <a:cubicBezTo>
                      <a:pt x="-2486" y="545212"/>
                      <a:pt x="-9407" y="597352"/>
                      <a:pt x="15510" y="631498"/>
                    </a:cubicBezTo>
                    <a:cubicBezTo>
                      <a:pt x="21969" y="640265"/>
                      <a:pt x="30275" y="647647"/>
                      <a:pt x="37657" y="655953"/>
                    </a:cubicBezTo>
                    <a:cubicBezTo>
                      <a:pt x="79185" y="701634"/>
                      <a:pt x="119790" y="748237"/>
                      <a:pt x="159011" y="795763"/>
                    </a:cubicBezTo>
                    <a:cubicBezTo>
                      <a:pt x="209307" y="856210"/>
                      <a:pt x="261908" y="918502"/>
                      <a:pt x="298822" y="988638"/>
                    </a:cubicBezTo>
                    <a:cubicBezTo>
                      <a:pt x="308050" y="1005710"/>
                      <a:pt x="334351" y="990483"/>
                      <a:pt x="325123" y="973410"/>
                    </a:cubicBezTo>
                    <a:lnTo>
                      <a:pt x="325123" y="973410"/>
                    </a:lnTo>
                    <a:close/>
                  </a:path>
                </a:pathLst>
              </a:custGeom>
              <a:grpFill/>
              <a:ln w="28575" cap="flat">
                <a:solidFill>
                  <a:srgbClr val="DFDECB"/>
                </a:solidFill>
                <a:prstDash val="solid"/>
                <a:miter/>
              </a:ln>
            </p:spPr>
            <p:txBody>
              <a:bodyPr rtlCol="0" anchor="ctr"/>
              <a:lstStyle/>
              <a:p>
                <a:endParaRPr lang="en-US"/>
              </a:p>
            </p:txBody>
          </p:sp>
          <p:sp>
            <p:nvSpPr>
              <p:cNvPr id="35" name="Freeform 1441">
                <a:extLst>
                  <a:ext uri="{FF2B5EF4-FFF2-40B4-BE49-F238E27FC236}">
                    <a16:creationId xmlns:a16="http://schemas.microsoft.com/office/drawing/2014/main" id="{01F4AE7D-0D0A-B4DF-5058-6294943678ED}"/>
                  </a:ext>
                </a:extLst>
              </p:cNvPr>
              <p:cNvSpPr/>
              <p:nvPr/>
            </p:nvSpPr>
            <p:spPr>
              <a:xfrm>
                <a:off x="-1599443" y="7456157"/>
                <a:ext cx="30453" cy="73251"/>
              </a:xfrm>
              <a:custGeom>
                <a:avLst/>
                <a:gdLst>
                  <a:gd name="connsiteX0" fmla="*/ 0 w 30453"/>
                  <a:gd name="connsiteY0" fmla="*/ 14708 h 73251"/>
                  <a:gd name="connsiteX1" fmla="*/ 0 w 30453"/>
                  <a:gd name="connsiteY1" fmla="*/ 58543 h 73251"/>
                  <a:gd name="connsiteX2" fmla="*/ 30453 w 30453"/>
                  <a:gd name="connsiteY2" fmla="*/ 58543 h 73251"/>
                  <a:gd name="connsiteX3" fmla="*/ 30453 w 30453"/>
                  <a:gd name="connsiteY3" fmla="*/ 14708 h 73251"/>
                  <a:gd name="connsiteX4" fmla="*/ 0 w 30453"/>
                  <a:gd name="connsiteY4" fmla="*/ 14708 h 73251"/>
                  <a:gd name="connsiteX5" fmla="*/ 0 w 30453"/>
                  <a:gd name="connsiteY5" fmla="*/ 14708 h 7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73251">
                    <a:moveTo>
                      <a:pt x="0" y="14708"/>
                    </a:moveTo>
                    <a:lnTo>
                      <a:pt x="0" y="58543"/>
                    </a:lnTo>
                    <a:cubicBezTo>
                      <a:pt x="0" y="77923"/>
                      <a:pt x="30453" y="78384"/>
                      <a:pt x="30453" y="58543"/>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36" name="Freeform 1442">
                <a:extLst>
                  <a:ext uri="{FF2B5EF4-FFF2-40B4-BE49-F238E27FC236}">
                    <a16:creationId xmlns:a16="http://schemas.microsoft.com/office/drawing/2014/main" id="{3075E992-67F6-DA38-7B52-12A6EF24B4F9}"/>
                  </a:ext>
                </a:extLst>
              </p:cNvPr>
              <p:cNvSpPr/>
              <p:nvPr/>
            </p:nvSpPr>
            <p:spPr>
              <a:xfrm>
                <a:off x="-1756326" y="7402632"/>
                <a:ext cx="30453" cy="126776"/>
              </a:xfrm>
              <a:custGeom>
                <a:avLst/>
                <a:gdLst>
                  <a:gd name="connsiteX0" fmla="*/ 0 w 30453"/>
                  <a:gd name="connsiteY0" fmla="*/ 14708 h 126776"/>
                  <a:gd name="connsiteX1" fmla="*/ 0 w 30453"/>
                  <a:gd name="connsiteY1" fmla="*/ 112068 h 126776"/>
                  <a:gd name="connsiteX2" fmla="*/ 30453 w 30453"/>
                  <a:gd name="connsiteY2" fmla="*/ 112068 h 126776"/>
                  <a:gd name="connsiteX3" fmla="*/ 30453 w 30453"/>
                  <a:gd name="connsiteY3" fmla="*/ 14708 h 126776"/>
                  <a:gd name="connsiteX4" fmla="*/ 0 w 30453"/>
                  <a:gd name="connsiteY4" fmla="*/ 14708 h 126776"/>
                  <a:gd name="connsiteX5" fmla="*/ 0 w 30453"/>
                  <a:gd name="connsiteY5" fmla="*/ 14708 h 12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126776">
                    <a:moveTo>
                      <a:pt x="0" y="14708"/>
                    </a:moveTo>
                    <a:lnTo>
                      <a:pt x="0" y="112068"/>
                    </a:lnTo>
                    <a:cubicBezTo>
                      <a:pt x="0" y="131448"/>
                      <a:pt x="30453" y="131909"/>
                      <a:pt x="30453" y="112068"/>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37" name="Freeform 1443">
                <a:extLst>
                  <a:ext uri="{FF2B5EF4-FFF2-40B4-BE49-F238E27FC236}">
                    <a16:creationId xmlns:a16="http://schemas.microsoft.com/office/drawing/2014/main" id="{DE1210C3-BC88-E8CF-E4F1-2274ADBC3320}"/>
                  </a:ext>
                </a:extLst>
              </p:cNvPr>
              <p:cNvSpPr/>
              <p:nvPr/>
            </p:nvSpPr>
            <p:spPr>
              <a:xfrm>
                <a:off x="-1931205" y="7350953"/>
                <a:ext cx="30454" cy="177994"/>
              </a:xfrm>
              <a:custGeom>
                <a:avLst/>
                <a:gdLst>
                  <a:gd name="connsiteX0" fmla="*/ 0 w 30454"/>
                  <a:gd name="connsiteY0" fmla="*/ 14709 h 177994"/>
                  <a:gd name="connsiteX1" fmla="*/ 0 w 30454"/>
                  <a:gd name="connsiteY1" fmla="*/ 163286 h 177994"/>
                  <a:gd name="connsiteX2" fmla="*/ 30454 w 30454"/>
                  <a:gd name="connsiteY2" fmla="*/ 163286 h 177994"/>
                  <a:gd name="connsiteX3" fmla="*/ 30454 w 30454"/>
                  <a:gd name="connsiteY3" fmla="*/ 14709 h 177994"/>
                  <a:gd name="connsiteX4" fmla="*/ 0 w 30454"/>
                  <a:gd name="connsiteY4" fmla="*/ 14709 h 177994"/>
                  <a:gd name="connsiteX5" fmla="*/ 0 w 30454"/>
                  <a:gd name="connsiteY5" fmla="*/ 14709 h 1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4" h="177994">
                    <a:moveTo>
                      <a:pt x="0" y="14709"/>
                    </a:moveTo>
                    <a:lnTo>
                      <a:pt x="0" y="163286"/>
                    </a:lnTo>
                    <a:cubicBezTo>
                      <a:pt x="0" y="182665"/>
                      <a:pt x="30454" y="183127"/>
                      <a:pt x="30454" y="163286"/>
                    </a:cubicBezTo>
                    <a:lnTo>
                      <a:pt x="30454" y="14709"/>
                    </a:lnTo>
                    <a:cubicBezTo>
                      <a:pt x="30454" y="-4672"/>
                      <a:pt x="0" y="-5133"/>
                      <a:pt x="0" y="14709"/>
                    </a:cubicBezTo>
                    <a:lnTo>
                      <a:pt x="0" y="14709"/>
                    </a:lnTo>
                    <a:close/>
                  </a:path>
                </a:pathLst>
              </a:custGeom>
              <a:grpFill/>
              <a:ln w="28575" cap="flat">
                <a:solidFill>
                  <a:srgbClr val="DFDECB"/>
                </a:solidFill>
                <a:prstDash val="solid"/>
                <a:miter/>
              </a:ln>
            </p:spPr>
            <p:txBody>
              <a:bodyPr rtlCol="0" anchor="ctr"/>
              <a:lstStyle/>
              <a:p>
                <a:endParaRPr lang="en-US"/>
              </a:p>
            </p:txBody>
          </p:sp>
        </p:grpSp>
        <p:sp>
          <p:nvSpPr>
            <p:cNvPr id="29" name="Freeform 1435">
              <a:extLst>
                <a:ext uri="{FF2B5EF4-FFF2-40B4-BE49-F238E27FC236}">
                  <a16:creationId xmlns:a16="http://schemas.microsoft.com/office/drawing/2014/main" id="{893F6F6C-F0FD-4E8E-B184-232634111739}"/>
                </a:ext>
              </a:extLst>
            </p:cNvPr>
            <p:cNvSpPr/>
            <p:nvPr/>
          </p:nvSpPr>
          <p:spPr>
            <a:xfrm>
              <a:off x="-2269476" y="6659762"/>
              <a:ext cx="701430" cy="430835"/>
            </a:xfrm>
            <a:custGeom>
              <a:avLst/>
              <a:gdLst>
                <a:gd name="connsiteX0" fmla="*/ 21737 w 701430"/>
                <a:gd name="connsiteY0" fmla="*/ 112974 h 430835"/>
                <a:gd name="connsiteX1" fmla="*/ 376108 w 701430"/>
                <a:gd name="connsiteY1" fmla="*/ 45606 h 430835"/>
                <a:gd name="connsiteX2" fmla="*/ 620200 w 701430"/>
                <a:gd name="connsiteY2" fmla="*/ 238480 h 430835"/>
                <a:gd name="connsiteX3" fmla="*/ 670956 w 701430"/>
                <a:gd name="connsiteY3" fmla="*/ 416127 h 430835"/>
                <a:gd name="connsiteX4" fmla="*/ 701410 w 701430"/>
                <a:gd name="connsiteY4" fmla="*/ 416127 h 430835"/>
                <a:gd name="connsiteX5" fmla="*/ 223839 w 701430"/>
                <a:gd name="connsiteY5" fmla="*/ 2233 h 430835"/>
                <a:gd name="connsiteX6" fmla="*/ 6510 w 701430"/>
                <a:gd name="connsiteY6" fmla="*/ 86673 h 430835"/>
                <a:gd name="connsiteX7" fmla="*/ 21737 w 701430"/>
                <a:gd name="connsiteY7" fmla="*/ 112974 h 430835"/>
                <a:gd name="connsiteX8" fmla="*/ 21737 w 701430"/>
                <a:gd name="connsiteY8" fmla="*/ 112974 h 43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430" h="430835">
                  <a:moveTo>
                    <a:pt x="21737" y="112974"/>
                  </a:moveTo>
                  <a:cubicBezTo>
                    <a:pt x="123249" y="37762"/>
                    <a:pt x="253832" y="11000"/>
                    <a:pt x="376108" y="45606"/>
                  </a:cubicBezTo>
                  <a:cubicBezTo>
                    <a:pt x="479004" y="74676"/>
                    <a:pt x="568059" y="145273"/>
                    <a:pt x="620200" y="238480"/>
                  </a:cubicBezTo>
                  <a:cubicBezTo>
                    <a:pt x="650654" y="292928"/>
                    <a:pt x="667726" y="353835"/>
                    <a:pt x="670956" y="416127"/>
                  </a:cubicBezTo>
                  <a:cubicBezTo>
                    <a:pt x="671878" y="435507"/>
                    <a:pt x="702333" y="435969"/>
                    <a:pt x="701410" y="416127"/>
                  </a:cubicBezTo>
                  <a:cubicBezTo>
                    <a:pt x="688490" y="171113"/>
                    <a:pt x="470238" y="-23145"/>
                    <a:pt x="223839" y="2233"/>
                  </a:cubicBezTo>
                  <a:cubicBezTo>
                    <a:pt x="144936" y="10077"/>
                    <a:pt x="70186" y="39608"/>
                    <a:pt x="6510" y="86673"/>
                  </a:cubicBezTo>
                  <a:cubicBezTo>
                    <a:pt x="-9178" y="98208"/>
                    <a:pt x="6510" y="124510"/>
                    <a:pt x="21737" y="112974"/>
                  </a:cubicBezTo>
                  <a:lnTo>
                    <a:pt x="21737" y="112974"/>
                  </a:lnTo>
                  <a:close/>
                </a:path>
              </a:pathLst>
            </a:custGeom>
            <a:grpFill/>
            <a:ln w="28575" cap="flat">
              <a:solidFill>
                <a:srgbClr val="DFDECB"/>
              </a:solidFill>
              <a:prstDash val="solid"/>
              <a:miter/>
            </a:ln>
          </p:spPr>
          <p:txBody>
            <a:bodyPr rtlCol="0" anchor="ctr"/>
            <a:lstStyle/>
            <a:p>
              <a:endParaRPr lang="en-US"/>
            </a:p>
          </p:txBody>
        </p:sp>
        <p:sp>
          <p:nvSpPr>
            <p:cNvPr id="30" name="Freeform 1436">
              <a:extLst>
                <a:ext uri="{FF2B5EF4-FFF2-40B4-BE49-F238E27FC236}">
                  <a16:creationId xmlns:a16="http://schemas.microsoft.com/office/drawing/2014/main" id="{D88A0E1A-0B82-9543-B8E9-0C00A18D85AD}"/>
                </a:ext>
              </a:extLst>
            </p:cNvPr>
            <p:cNvSpPr/>
            <p:nvPr/>
          </p:nvSpPr>
          <p:spPr>
            <a:xfrm>
              <a:off x="-2437568" y="6965523"/>
              <a:ext cx="164521" cy="452380"/>
            </a:xfrm>
            <a:custGeom>
              <a:avLst/>
              <a:gdLst>
                <a:gd name="connsiteX0" fmla="*/ 15873 w 164521"/>
                <a:gd name="connsiteY0" fmla="*/ 11160 h 452380"/>
                <a:gd name="connsiteX1" fmla="*/ 138149 w 164521"/>
                <a:gd name="connsiteY1" fmla="*/ 448126 h 452380"/>
                <a:gd name="connsiteX2" fmla="*/ 159836 w 164521"/>
                <a:gd name="connsiteY2" fmla="*/ 426439 h 452380"/>
                <a:gd name="connsiteX3" fmla="*/ 45403 w 164521"/>
                <a:gd name="connsiteY3" fmla="*/ 19004 h 452380"/>
                <a:gd name="connsiteX4" fmla="*/ 15873 w 164521"/>
                <a:gd name="connsiteY4" fmla="*/ 10699 h 452380"/>
                <a:gd name="connsiteX5" fmla="*/ 15873 w 164521"/>
                <a:gd name="connsiteY5" fmla="*/ 10699 h 45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21" h="452380">
                  <a:moveTo>
                    <a:pt x="15873" y="11160"/>
                  </a:moveTo>
                  <a:cubicBezTo>
                    <a:pt x="-27501" y="168505"/>
                    <a:pt x="19563" y="336462"/>
                    <a:pt x="138149" y="448126"/>
                  </a:cubicBezTo>
                  <a:cubicBezTo>
                    <a:pt x="152453" y="461507"/>
                    <a:pt x="174139" y="440282"/>
                    <a:pt x="159836" y="426439"/>
                  </a:cubicBezTo>
                  <a:cubicBezTo>
                    <a:pt x="49095" y="321697"/>
                    <a:pt x="4798" y="166198"/>
                    <a:pt x="45403" y="19004"/>
                  </a:cubicBezTo>
                  <a:cubicBezTo>
                    <a:pt x="50479" y="86"/>
                    <a:pt x="21410" y="-8219"/>
                    <a:pt x="15873" y="10699"/>
                  </a:cubicBezTo>
                  <a:lnTo>
                    <a:pt x="15873" y="10699"/>
                  </a:lnTo>
                  <a:close/>
                </a:path>
              </a:pathLst>
            </a:custGeom>
            <a:grpFill/>
            <a:ln w="28575" cap="flat">
              <a:solidFill>
                <a:srgbClr val="DFDECB"/>
              </a:solidFill>
              <a:prstDash val="solid"/>
              <a:miter/>
            </a:ln>
          </p:spPr>
          <p:txBody>
            <a:bodyPr rtlCol="0" anchor="ctr"/>
            <a:lstStyle/>
            <a:p>
              <a:endParaRPr lang="en-US"/>
            </a:p>
          </p:txBody>
        </p:sp>
        <p:sp>
          <p:nvSpPr>
            <p:cNvPr id="31" name="Freeform 1437">
              <a:extLst>
                <a:ext uri="{FF2B5EF4-FFF2-40B4-BE49-F238E27FC236}">
                  <a16:creationId xmlns:a16="http://schemas.microsoft.com/office/drawing/2014/main" id="{46552407-A82E-AE97-2597-84FE676AEA8F}"/>
                </a:ext>
              </a:extLst>
            </p:cNvPr>
            <p:cNvSpPr/>
            <p:nvPr/>
          </p:nvSpPr>
          <p:spPr>
            <a:xfrm>
              <a:off x="-2241424" y="6856005"/>
              <a:ext cx="477566" cy="409599"/>
            </a:xfrm>
            <a:custGeom>
              <a:avLst/>
              <a:gdLst>
                <a:gd name="connsiteX0" fmla="*/ 87353 w 477566"/>
                <a:gd name="connsiteY0" fmla="*/ 383227 h 409599"/>
                <a:gd name="connsiteX1" fmla="*/ 115499 w 477566"/>
                <a:gd name="connsiteY1" fmla="*/ 70383 h 409599"/>
                <a:gd name="connsiteX2" fmla="*/ 407579 w 477566"/>
                <a:gd name="connsiteY2" fmla="*/ 116064 h 409599"/>
                <a:gd name="connsiteX3" fmla="*/ 435264 w 477566"/>
                <a:gd name="connsiteY3" fmla="*/ 310784 h 409599"/>
                <a:gd name="connsiteX4" fmla="*/ 464795 w 477566"/>
                <a:gd name="connsiteY4" fmla="*/ 319089 h 409599"/>
                <a:gd name="connsiteX5" fmla="*/ 299607 w 477566"/>
                <a:gd name="connsiteY5" fmla="*/ 7630 h 409599"/>
                <a:gd name="connsiteX6" fmla="*/ 6143 w 477566"/>
                <a:gd name="connsiteY6" fmla="*/ 184816 h 409599"/>
                <a:gd name="connsiteX7" fmla="*/ 66589 w 477566"/>
                <a:gd name="connsiteY7" fmla="*/ 404914 h 409599"/>
                <a:gd name="connsiteX8" fmla="*/ 88276 w 477566"/>
                <a:gd name="connsiteY8" fmla="*/ 383227 h 409599"/>
                <a:gd name="connsiteX9" fmla="*/ 88276 w 477566"/>
                <a:gd name="connsiteY9" fmla="*/ 383227 h 40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7566" h="409599">
                  <a:moveTo>
                    <a:pt x="87353" y="383227"/>
                  </a:moveTo>
                  <a:cubicBezTo>
                    <a:pt x="2913" y="292327"/>
                    <a:pt x="13987" y="144211"/>
                    <a:pt x="115499" y="70383"/>
                  </a:cubicBezTo>
                  <a:cubicBezTo>
                    <a:pt x="207323" y="3477"/>
                    <a:pt x="340673" y="23780"/>
                    <a:pt x="407579" y="116064"/>
                  </a:cubicBezTo>
                  <a:cubicBezTo>
                    <a:pt x="448645" y="172819"/>
                    <a:pt x="457413" y="244801"/>
                    <a:pt x="435264" y="310784"/>
                  </a:cubicBezTo>
                  <a:cubicBezTo>
                    <a:pt x="428805" y="329240"/>
                    <a:pt x="458335" y="337546"/>
                    <a:pt x="464795" y="319089"/>
                  </a:cubicBezTo>
                  <a:cubicBezTo>
                    <a:pt x="509091" y="188507"/>
                    <a:pt x="434341" y="42698"/>
                    <a:pt x="299607" y="7630"/>
                  </a:cubicBezTo>
                  <a:cubicBezTo>
                    <a:pt x="171332" y="-26054"/>
                    <a:pt x="35673" y="55157"/>
                    <a:pt x="6143" y="184816"/>
                  </a:cubicBezTo>
                  <a:cubicBezTo>
                    <a:pt x="-12314" y="264180"/>
                    <a:pt x="11679" y="345852"/>
                    <a:pt x="66589" y="404914"/>
                  </a:cubicBezTo>
                  <a:cubicBezTo>
                    <a:pt x="79970" y="419217"/>
                    <a:pt x="101657" y="397531"/>
                    <a:pt x="88276" y="383227"/>
                  </a:cubicBezTo>
                  <a:lnTo>
                    <a:pt x="88276" y="383227"/>
                  </a:lnTo>
                  <a:close/>
                </a:path>
              </a:pathLst>
            </a:custGeom>
            <a:grpFill/>
            <a:ln w="28575" cap="flat">
              <a:solidFill>
                <a:srgbClr val="DFDECB"/>
              </a:solidFill>
              <a:prstDash val="solid"/>
              <a:miter/>
            </a:ln>
          </p:spPr>
          <p:txBody>
            <a:bodyPr rtlCol="0" anchor="ctr"/>
            <a:lstStyle/>
            <a:p>
              <a:endParaRPr lang="en-US"/>
            </a:p>
          </p:txBody>
        </p:sp>
        <p:sp>
          <p:nvSpPr>
            <p:cNvPr id="32" name="Freeform 1438">
              <a:extLst>
                <a:ext uri="{FF2B5EF4-FFF2-40B4-BE49-F238E27FC236}">
                  <a16:creationId xmlns:a16="http://schemas.microsoft.com/office/drawing/2014/main" id="{3EAF514A-A693-EB6C-BA7B-8685CD17D33B}"/>
                </a:ext>
              </a:extLst>
            </p:cNvPr>
            <p:cNvSpPr/>
            <p:nvPr/>
          </p:nvSpPr>
          <p:spPr>
            <a:xfrm>
              <a:off x="-1693112" y="7060662"/>
              <a:ext cx="207644" cy="207639"/>
            </a:xfrm>
            <a:custGeom>
              <a:avLst/>
              <a:gdLst>
                <a:gd name="connsiteX0" fmla="*/ 177647 w 207644"/>
                <a:gd name="connsiteY0" fmla="*/ 103820 h 207639"/>
                <a:gd name="connsiteX1" fmla="*/ 104282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2" y="177186"/>
                  </a:cubicBezTo>
                  <a:cubicBezTo>
                    <a:pt x="63214" y="177186"/>
                    <a:pt x="30915" y="143964"/>
                    <a:pt x="30915" y="103820"/>
                  </a:cubicBezTo>
                  <a:cubicBezTo>
                    <a:pt x="30915" y="63676"/>
                    <a:pt x="62292" y="32299"/>
                    <a:pt x="101051" y="30916"/>
                  </a:cubicBezTo>
                  <a:cubicBezTo>
                    <a:pt x="143040" y="29070"/>
                    <a:pt x="175802" y="62754"/>
                    <a:pt x="177185" y="103820"/>
                  </a:cubicBezTo>
                  <a:cubicBezTo>
                    <a:pt x="177647" y="123200"/>
                    <a:pt x="208101" y="123661"/>
                    <a:pt x="207639" y="103820"/>
                  </a:cubicBezTo>
                  <a:cubicBezTo>
                    <a:pt x="205794" y="47527"/>
                    <a:pt x="161959" y="0"/>
                    <a:pt x="103820" y="0"/>
                  </a:cubicBezTo>
                  <a:cubicBezTo>
                    <a:pt x="45680" y="0"/>
                    <a:pt x="0" y="47065"/>
                    <a:pt x="0" y="103820"/>
                  </a:cubicBezTo>
                  <a:cubicBezTo>
                    <a:pt x="0" y="160575"/>
                    <a:pt x="47065" y="207639"/>
                    <a:pt x="103820" y="207639"/>
                  </a:cubicBezTo>
                  <a:cubicBezTo>
                    <a:pt x="161959" y="207639"/>
                    <a:pt x="205332" y="160575"/>
                    <a:pt x="207639" y="103820"/>
                  </a:cubicBezTo>
                  <a:cubicBezTo>
                    <a:pt x="208101"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sp>
          <p:nvSpPr>
            <p:cNvPr id="33" name="Freeform 1439">
              <a:extLst>
                <a:ext uri="{FF2B5EF4-FFF2-40B4-BE49-F238E27FC236}">
                  <a16:creationId xmlns:a16="http://schemas.microsoft.com/office/drawing/2014/main" id="{DCD6F659-2AF5-CA22-25F4-3244B9F315FD}"/>
                </a:ext>
              </a:extLst>
            </p:cNvPr>
            <p:cNvSpPr/>
            <p:nvPr/>
          </p:nvSpPr>
          <p:spPr>
            <a:xfrm>
              <a:off x="-2478450" y="6794883"/>
              <a:ext cx="207644" cy="207639"/>
            </a:xfrm>
            <a:custGeom>
              <a:avLst/>
              <a:gdLst>
                <a:gd name="connsiteX0" fmla="*/ 177647 w 207644"/>
                <a:gd name="connsiteY0" fmla="*/ 103820 h 207639"/>
                <a:gd name="connsiteX1" fmla="*/ 104280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0" y="177186"/>
                  </a:cubicBezTo>
                  <a:cubicBezTo>
                    <a:pt x="63214" y="177186"/>
                    <a:pt x="30915" y="143964"/>
                    <a:pt x="30915" y="103820"/>
                  </a:cubicBezTo>
                  <a:cubicBezTo>
                    <a:pt x="30915" y="63676"/>
                    <a:pt x="62292" y="32299"/>
                    <a:pt x="101051" y="30916"/>
                  </a:cubicBezTo>
                  <a:cubicBezTo>
                    <a:pt x="143040" y="29070"/>
                    <a:pt x="175801" y="62753"/>
                    <a:pt x="177185" y="103820"/>
                  </a:cubicBezTo>
                  <a:cubicBezTo>
                    <a:pt x="177647" y="123200"/>
                    <a:pt x="208100" y="123661"/>
                    <a:pt x="207639" y="103820"/>
                  </a:cubicBezTo>
                  <a:cubicBezTo>
                    <a:pt x="205793" y="47527"/>
                    <a:pt x="161958" y="0"/>
                    <a:pt x="103820" y="0"/>
                  </a:cubicBezTo>
                  <a:cubicBezTo>
                    <a:pt x="45680" y="0"/>
                    <a:pt x="0" y="47065"/>
                    <a:pt x="0" y="103820"/>
                  </a:cubicBezTo>
                  <a:cubicBezTo>
                    <a:pt x="0" y="160575"/>
                    <a:pt x="47065" y="207639"/>
                    <a:pt x="103820" y="207639"/>
                  </a:cubicBezTo>
                  <a:cubicBezTo>
                    <a:pt x="161958" y="207639"/>
                    <a:pt x="205332" y="160575"/>
                    <a:pt x="207639" y="103820"/>
                  </a:cubicBezTo>
                  <a:cubicBezTo>
                    <a:pt x="208100"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grpSp>
      <p:grpSp>
        <p:nvGrpSpPr>
          <p:cNvPr id="2" name="Group 1">
            <a:extLst>
              <a:ext uri="{FF2B5EF4-FFF2-40B4-BE49-F238E27FC236}">
                <a16:creationId xmlns:a16="http://schemas.microsoft.com/office/drawing/2014/main" id="{2E79A34E-6BAB-C951-1F57-136C80257EC5}"/>
              </a:ext>
            </a:extLst>
          </p:cNvPr>
          <p:cNvGrpSpPr/>
          <p:nvPr/>
        </p:nvGrpSpPr>
        <p:grpSpPr>
          <a:xfrm>
            <a:off x="5805478" y="187090"/>
            <a:ext cx="1754197" cy="1080000"/>
            <a:chOff x="820758" y="1137919"/>
            <a:chExt cx="1015997" cy="1059522"/>
          </a:xfrm>
          <a:solidFill>
            <a:srgbClr val="EE4F27"/>
          </a:solidFill>
        </p:grpSpPr>
        <p:sp>
          <p:nvSpPr>
            <p:cNvPr id="3" name="Oval 2">
              <a:extLst>
                <a:ext uri="{FF2B5EF4-FFF2-40B4-BE49-F238E27FC236}">
                  <a16:creationId xmlns:a16="http://schemas.microsoft.com/office/drawing/2014/main" id="{A609B503-6023-4E62-F61C-07D7D35E4F9C}"/>
                </a:ext>
              </a:extLst>
            </p:cNvPr>
            <p:cNvSpPr/>
            <p:nvPr/>
          </p:nvSpPr>
          <p:spPr>
            <a:xfrm>
              <a:off x="1015999" y="1137919"/>
              <a:ext cx="625515" cy="1059522"/>
            </a:xfrm>
            <a:prstGeom prst="ellipse">
              <a:avLst/>
            </a:prstGeom>
            <a:solidFill>
              <a:srgbClr val="7550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4" name="TextBox 3">
              <a:extLst>
                <a:ext uri="{FF2B5EF4-FFF2-40B4-BE49-F238E27FC236}">
                  <a16:creationId xmlns:a16="http://schemas.microsoft.com/office/drawing/2014/main" id="{1C48686C-647D-960C-03D5-A15FA520D4E1}"/>
                </a:ext>
              </a:extLst>
            </p:cNvPr>
            <p:cNvSpPr txBox="1"/>
            <p:nvPr/>
          </p:nvSpPr>
          <p:spPr>
            <a:xfrm>
              <a:off x="820758" y="1316756"/>
              <a:ext cx="1015997" cy="61897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3500" b="1" dirty="0">
                  <a:solidFill>
                    <a:schemeClr val="bg1"/>
                  </a:solidFill>
                </a:rPr>
                <a:t>Q4</a:t>
              </a:r>
            </a:p>
          </p:txBody>
        </p:sp>
      </p:grpSp>
    </p:spTree>
    <p:extLst>
      <p:ext uri="{BB962C8B-B14F-4D97-AF65-F5344CB8AC3E}">
        <p14:creationId xmlns:p14="http://schemas.microsoft.com/office/powerpoint/2010/main" val="28821227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B62C9-6E69-1A6F-8A77-16753E940F1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EF02A77-5C2B-9092-E7AE-247AD1557897}"/>
              </a:ext>
            </a:extLst>
          </p:cNvPr>
          <p:cNvSpPr/>
          <p:nvPr/>
        </p:nvSpPr>
        <p:spPr>
          <a:xfrm>
            <a:off x="356853" y="268958"/>
            <a:ext cx="6845968" cy="20597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F7999B17-F2A0-CDA5-8F2E-D44F196F6444}"/>
              </a:ext>
            </a:extLst>
          </p:cNvPr>
          <p:cNvSpPr txBox="1"/>
          <p:nvPr/>
        </p:nvSpPr>
        <p:spPr>
          <a:xfrm>
            <a:off x="1543975" y="510511"/>
            <a:ext cx="5658846" cy="1600438"/>
          </a:xfrm>
          <a:prstGeom prst="rect">
            <a:avLst/>
          </a:prstGeom>
          <a:noFill/>
        </p:spPr>
        <p:txBody>
          <a:bodyPr wrap="square" rtlCol="0">
            <a:spAutoFit/>
          </a:bodyPr>
          <a:lstStyle/>
          <a:p>
            <a:pPr>
              <a:spcBef>
                <a:spcPts val="600"/>
              </a:spcBef>
              <a:spcAft>
                <a:spcPts val="600"/>
              </a:spcAft>
            </a:pPr>
            <a:r>
              <a:rPr lang="en-US" sz="2200" b="1" dirty="0">
                <a:solidFill>
                  <a:srgbClr val="53705E"/>
                </a:solidFill>
              </a:rPr>
              <a:t>Question Responses</a:t>
            </a:r>
          </a:p>
          <a:p>
            <a:pPr>
              <a:spcBef>
                <a:spcPts val="600"/>
              </a:spcBef>
              <a:spcAft>
                <a:spcPts val="600"/>
              </a:spcAft>
            </a:pPr>
            <a:r>
              <a:rPr lang="en-US" sz="1400" b="1" dirty="0">
                <a:solidFill>
                  <a:schemeClr val="tx1">
                    <a:lumMod val="75000"/>
                    <a:lumOff val="25000"/>
                  </a:schemeClr>
                </a:solidFill>
              </a:rPr>
              <a:t>Use this space to respond directly to the discussion questions.</a:t>
            </a:r>
          </a:p>
          <a:p>
            <a:pPr>
              <a:spcBef>
                <a:spcPts val="600"/>
              </a:spcBef>
              <a:spcAft>
                <a:spcPts val="600"/>
              </a:spcAft>
            </a:pPr>
            <a:r>
              <a:rPr lang="en-US" sz="1400" dirty="0">
                <a:solidFill>
                  <a:schemeClr val="tx1">
                    <a:lumMod val="75000"/>
                    <a:lumOff val="25000"/>
                  </a:schemeClr>
                </a:solidFill>
              </a:rPr>
              <a:t>Share your thoughts, ideas, reflections, or examples based on your own experience or context. There are no right or wrong answers, and not every question needs a response right now — this is about exploring possibilities..</a:t>
            </a:r>
            <a:endParaRPr lang="en-IE" dirty="0">
              <a:solidFill>
                <a:schemeClr val="tx1">
                  <a:lumMod val="75000"/>
                  <a:lumOff val="25000"/>
                </a:schemeClr>
              </a:solidFill>
            </a:endParaRPr>
          </a:p>
        </p:txBody>
      </p:sp>
      <p:sp>
        <p:nvSpPr>
          <p:cNvPr id="10" name="Rectangle 9">
            <a:extLst>
              <a:ext uri="{FF2B5EF4-FFF2-40B4-BE49-F238E27FC236}">
                <a16:creationId xmlns:a16="http://schemas.microsoft.com/office/drawing/2014/main" id="{D2B02F98-E4AC-5719-82E2-C7B10BCF690A}"/>
              </a:ext>
            </a:extLst>
          </p:cNvPr>
          <p:cNvSpPr/>
          <p:nvPr/>
        </p:nvSpPr>
        <p:spPr>
          <a:xfrm>
            <a:off x="356853" y="2328745"/>
            <a:ext cx="6845968" cy="6593582"/>
          </a:xfrm>
          <a:prstGeom prst="rect">
            <a:avLst/>
          </a:prstGeom>
          <a:noFill/>
          <a:ln w="28575">
            <a:solidFill>
              <a:srgbClr val="53705E"/>
            </a:solidFill>
            <a:prstDash val="solid"/>
            <a:extLst>
              <a:ext uri="{C807C97D-BFC1-408E-A445-0C87EB9F89A2}">
                <ask:lineSketchStyleProps xmlns:ask="http://schemas.microsoft.com/office/drawing/2018/sketchyshapes" sd="2650216993">
                  <a:custGeom>
                    <a:avLst/>
                    <a:gdLst>
                      <a:gd name="csX0" fmla="*/ 0 w 6845968"/>
                      <a:gd name="csY0" fmla="*/ 0 h 5037792"/>
                      <a:gd name="csX1" fmla="*/ 6845968 w 6845968"/>
                      <a:gd name="csY1" fmla="*/ 0 h 5037792"/>
                      <a:gd name="csX2" fmla="*/ 6845968 w 6845968"/>
                      <a:gd name="csY2" fmla="*/ 5037792 h 5037792"/>
                      <a:gd name="csX3" fmla="*/ 0 w 6845968"/>
                      <a:gd name="csY3" fmla="*/ 5037792 h 5037792"/>
                      <a:gd name="csX4" fmla="*/ 0 w 6845968"/>
                      <a:gd name="csY4" fmla="*/ 0 h 5037792"/>
                    </a:gdLst>
                    <a:ahLst/>
                    <a:cxnLst>
                      <a:cxn ang="0">
                        <a:pos x="csX0" y="csY0"/>
                      </a:cxn>
                      <a:cxn ang="0">
                        <a:pos x="csX1" y="csY1"/>
                      </a:cxn>
                      <a:cxn ang="0">
                        <a:pos x="csX2" y="csY2"/>
                      </a:cxn>
                      <a:cxn ang="0">
                        <a:pos x="csX3" y="csY3"/>
                      </a:cxn>
                      <a:cxn ang="0">
                        <a:pos x="csX4" y="csY4"/>
                      </a:cxn>
                    </a:cxnLst>
                    <a:rect l="l" t="t" r="r" b="b"/>
                    <a:pathLst>
                      <a:path w="6845968" h="5037792" extrusionOk="0">
                        <a:moveTo>
                          <a:pt x="0" y="0"/>
                        </a:moveTo>
                        <a:cubicBezTo>
                          <a:pt x="2430421" y="-5264"/>
                          <a:pt x="5833848" y="84467"/>
                          <a:pt x="6845968" y="0"/>
                        </a:cubicBezTo>
                        <a:cubicBezTo>
                          <a:pt x="6717795" y="1924697"/>
                          <a:pt x="6975118" y="4098256"/>
                          <a:pt x="6845968" y="5037792"/>
                        </a:cubicBezTo>
                        <a:cubicBezTo>
                          <a:pt x="5173185" y="5144112"/>
                          <a:pt x="1173912" y="5030143"/>
                          <a:pt x="0" y="5037792"/>
                        </a:cubicBezTo>
                        <a:cubicBezTo>
                          <a:pt x="160128" y="4431160"/>
                          <a:pt x="25049" y="1590227"/>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2DA6971B-3799-A52F-13CF-ABD2F0CA3B38}"/>
              </a:ext>
            </a:extLst>
          </p:cNvPr>
          <p:cNvSpPr txBox="1"/>
          <p:nvPr/>
        </p:nvSpPr>
        <p:spPr>
          <a:xfrm>
            <a:off x="691690" y="2545784"/>
            <a:ext cx="6176294" cy="5940088"/>
          </a:xfrm>
          <a:prstGeom prst="rect">
            <a:avLst/>
          </a:prstGeom>
          <a:noFill/>
        </p:spPr>
        <p:txBody>
          <a:bodyPr wrap="square" rtlCol="0">
            <a:spAutoFit/>
          </a:bodyPr>
          <a:lstStyle/>
          <a:p>
            <a:pPr marL="342900" indent="-342900">
              <a:buFont typeface="+mj-lt"/>
              <a:buAutoNum type="arabicPeriod" startAt="4"/>
            </a:pPr>
            <a:r>
              <a:rPr lang="en-US" b="1" dirty="0">
                <a:solidFill>
                  <a:srgbClr val="53705E"/>
                </a:solidFill>
              </a:rPr>
              <a:t>Identifying where your Film &amp; Literature Visitor Experience may </a:t>
            </a:r>
            <a:r>
              <a:rPr lang="en-US" i="1" dirty="0">
                <a:solidFill>
                  <a:srgbClr val="53705E"/>
                </a:solidFill>
              </a:rPr>
              <a:t>fall short </a:t>
            </a:r>
            <a:r>
              <a:rPr lang="en-US" b="1" dirty="0">
                <a:solidFill>
                  <a:srgbClr val="53705E"/>
                </a:solidFill>
              </a:rPr>
              <a:t>or be </a:t>
            </a:r>
            <a:r>
              <a:rPr lang="en-US" i="1" dirty="0">
                <a:solidFill>
                  <a:srgbClr val="53705E"/>
                </a:solidFill>
              </a:rPr>
              <a:t>missing something </a:t>
            </a:r>
            <a:r>
              <a:rPr lang="en-US" b="1" dirty="0">
                <a:solidFill>
                  <a:srgbClr val="53705E"/>
                </a:solidFill>
              </a:rPr>
              <a:t>important?</a:t>
            </a:r>
          </a:p>
          <a:p>
            <a:endParaRPr lang="en-US" b="1" dirty="0">
              <a:solidFill>
                <a:srgbClr val="C77362"/>
              </a:solidFill>
            </a:endParaRPr>
          </a:p>
          <a:p>
            <a:endParaRPr lang="en-US" sz="1400" dirty="0">
              <a:solidFill>
                <a:schemeClr val="tx1">
                  <a:lumMod val="75000"/>
                  <a:lumOff val="25000"/>
                </a:schemeClr>
              </a:solidFill>
            </a:endParaRPr>
          </a:p>
          <a:p>
            <a:r>
              <a:rPr lang="en-US" sz="1400" b="1" dirty="0">
                <a:solidFill>
                  <a:srgbClr val="53705E"/>
                </a:solidFill>
              </a:rPr>
              <a:t>Question 1: </a:t>
            </a:r>
            <a:r>
              <a:rPr lang="en-US" sz="1400" dirty="0">
                <a:solidFill>
                  <a:schemeClr val="tx1">
                    <a:lumMod val="75000"/>
                    <a:lumOff val="25000"/>
                  </a:schemeClr>
                </a:solidFill>
              </a:rPr>
              <a:t>[add response]</a:t>
            </a: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r>
              <a:rPr lang="en-US" sz="1400" b="1" dirty="0">
                <a:solidFill>
                  <a:srgbClr val="53705E"/>
                </a:solidFill>
              </a:rPr>
              <a:t>Question 2: </a:t>
            </a:r>
            <a:r>
              <a:rPr lang="en-US" sz="1400" dirty="0">
                <a:solidFill>
                  <a:schemeClr val="tx1">
                    <a:lumMod val="75000"/>
                    <a:lumOff val="25000"/>
                  </a:schemeClr>
                </a:solidFill>
              </a:rPr>
              <a:t>[add response]</a:t>
            </a:r>
          </a:p>
          <a:p>
            <a:endParaRPr lang="en-US" sz="1400" b="1" dirty="0">
              <a:solidFill>
                <a:srgbClr val="53705E"/>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r>
              <a:rPr lang="en-US" sz="1400" b="1" dirty="0">
                <a:solidFill>
                  <a:srgbClr val="53705E"/>
                </a:solidFill>
              </a:rPr>
              <a:t>Question 3: </a:t>
            </a:r>
            <a:r>
              <a:rPr lang="en-US" sz="1400" dirty="0">
                <a:solidFill>
                  <a:schemeClr val="tx1">
                    <a:lumMod val="75000"/>
                    <a:lumOff val="25000"/>
                  </a:schemeClr>
                </a:solidFill>
              </a:rPr>
              <a:t>[add response]</a:t>
            </a:r>
          </a:p>
          <a:p>
            <a:endParaRPr lang="en-US" sz="1400" b="1" dirty="0">
              <a:solidFill>
                <a:srgbClr val="53705E"/>
              </a:solidFill>
            </a:endParaRPr>
          </a:p>
          <a:p>
            <a:endParaRPr lang="en-US" sz="1400" b="1" dirty="0">
              <a:solidFill>
                <a:srgbClr val="53705E"/>
              </a:solidFill>
            </a:endParaRPr>
          </a:p>
          <a:p>
            <a:endParaRPr lang="en-US" sz="1400" dirty="0">
              <a:solidFill>
                <a:schemeClr val="tx1">
                  <a:lumMod val="75000"/>
                  <a:lumOff val="25000"/>
                </a:schemeClr>
              </a:solidFill>
            </a:endParaRPr>
          </a:p>
          <a:p>
            <a:r>
              <a:rPr lang="en-US" sz="1400" b="1" dirty="0">
                <a:solidFill>
                  <a:srgbClr val="53705E"/>
                </a:solidFill>
              </a:rPr>
              <a:t>Question 4: </a:t>
            </a:r>
            <a:r>
              <a:rPr lang="en-US" sz="1400" dirty="0">
                <a:solidFill>
                  <a:schemeClr val="tx1">
                    <a:lumMod val="75000"/>
                    <a:lumOff val="25000"/>
                  </a:schemeClr>
                </a:solidFill>
              </a:rPr>
              <a:t>[add response]</a:t>
            </a:r>
          </a:p>
          <a:p>
            <a:endParaRPr lang="en-US" sz="1400" i="1" dirty="0">
              <a:solidFill>
                <a:schemeClr val="tx1">
                  <a:lumMod val="75000"/>
                  <a:lumOff val="25000"/>
                </a:schemeClr>
              </a:solidFill>
            </a:endParaRPr>
          </a:p>
          <a:p>
            <a:endParaRPr lang="en-US" sz="1400" i="1" dirty="0">
              <a:solidFill>
                <a:schemeClr val="tx1">
                  <a:lumMod val="75000"/>
                  <a:lumOff val="25000"/>
                </a:schemeClr>
              </a:solidFill>
            </a:endParaRPr>
          </a:p>
          <a:p>
            <a:endParaRPr lang="en-US" sz="1400" i="1" dirty="0">
              <a:solidFill>
                <a:schemeClr val="tx1">
                  <a:lumMod val="75000"/>
                  <a:lumOff val="25000"/>
                </a:schemeClr>
              </a:solidFill>
            </a:endParaRPr>
          </a:p>
          <a:p>
            <a:r>
              <a:rPr lang="en-US" sz="1400" b="1" dirty="0">
                <a:solidFill>
                  <a:srgbClr val="53705E"/>
                </a:solidFill>
              </a:rPr>
              <a:t>Question 5:</a:t>
            </a:r>
            <a:r>
              <a:rPr lang="en-US" sz="1400" dirty="0">
                <a:solidFill>
                  <a:schemeClr val="tx1">
                    <a:lumMod val="75000"/>
                    <a:lumOff val="25000"/>
                  </a:schemeClr>
                </a:solidFill>
              </a:rPr>
              <a:t> (Immersive &amp; Digital Technology Considerations)</a:t>
            </a:r>
          </a:p>
          <a:p>
            <a:endParaRPr lang="en-US" sz="1400" dirty="0">
              <a:solidFill>
                <a:schemeClr val="tx1">
                  <a:lumMod val="75000"/>
                  <a:lumOff val="25000"/>
                </a:schemeClr>
              </a:solidFill>
            </a:endParaRPr>
          </a:p>
          <a:p>
            <a:r>
              <a:rPr lang="en-US" sz="1400" dirty="0">
                <a:solidFill>
                  <a:schemeClr val="tx1">
                    <a:lumMod val="75000"/>
                    <a:lumOff val="25000"/>
                  </a:schemeClr>
                </a:solidFill>
              </a:rPr>
              <a:t>[add response]</a:t>
            </a:r>
            <a:endParaRPr lang="en-US" sz="1400" i="1" dirty="0">
              <a:solidFill>
                <a:schemeClr val="tx1">
                  <a:lumMod val="75000"/>
                  <a:lumOff val="25000"/>
                </a:schemeClr>
              </a:solidFill>
            </a:endParaRPr>
          </a:p>
          <a:p>
            <a:endParaRPr lang="en-US" sz="1400" i="1" dirty="0">
              <a:solidFill>
                <a:schemeClr val="tx1">
                  <a:lumMod val="75000"/>
                  <a:lumOff val="25000"/>
                </a:schemeClr>
              </a:solidFill>
            </a:endParaRPr>
          </a:p>
          <a:p>
            <a:endParaRPr lang="en-US" sz="1400" dirty="0">
              <a:solidFill>
                <a:schemeClr val="tx1">
                  <a:lumMod val="75000"/>
                  <a:lumOff val="25000"/>
                </a:schemeClr>
              </a:solidFill>
            </a:endParaRPr>
          </a:p>
          <a:p>
            <a:pPr marL="285750" indent="-285750">
              <a:buFont typeface="Wingdings" panose="05000000000000000000" pitchFamily="2" charset="2"/>
              <a:buChar char="v"/>
            </a:pPr>
            <a:endParaRPr lang="en-IE" dirty="0">
              <a:solidFill>
                <a:schemeClr val="tx1">
                  <a:lumMod val="75000"/>
                  <a:lumOff val="25000"/>
                </a:schemeClr>
              </a:solidFill>
            </a:endParaRPr>
          </a:p>
        </p:txBody>
      </p:sp>
      <p:pic>
        <p:nvPicPr>
          <p:cNvPr id="4" name="Graphic 3" descr="Blueprint with solid fill">
            <a:extLst>
              <a:ext uri="{FF2B5EF4-FFF2-40B4-BE49-F238E27FC236}">
                <a16:creationId xmlns:a16="http://schemas.microsoft.com/office/drawing/2014/main" id="{270159FF-7E81-C132-6283-52486B7B9B6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8299" y="510510"/>
            <a:ext cx="1262871" cy="1262871"/>
          </a:xfrm>
          <a:prstGeom prst="rect">
            <a:avLst/>
          </a:prstGeom>
        </p:spPr>
      </p:pic>
    </p:spTree>
    <p:extLst>
      <p:ext uri="{BB962C8B-B14F-4D97-AF65-F5344CB8AC3E}">
        <p14:creationId xmlns:p14="http://schemas.microsoft.com/office/powerpoint/2010/main" val="34808364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62F4A-7C4E-69F2-1E42-5031FD9ECBCE}"/>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4D59D00-1312-8939-900A-1652929E319E}"/>
              </a:ext>
            </a:extLst>
          </p:cNvPr>
          <p:cNvSpPr/>
          <p:nvPr/>
        </p:nvSpPr>
        <p:spPr>
          <a:xfrm>
            <a:off x="356853" y="2448135"/>
            <a:ext cx="6845968" cy="6404920"/>
          </a:xfrm>
          <a:prstGeom prst="rect">
            <a:avLst/>
          </a:prstGeom>
          <a:noFill/>
          <a:ln w="28575">
            <a:solidFill>
              <a:srgbClr val="53705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9C89AE64-3582-62E9-1A11-86063763F3D5}"/>
              </a:ext>
            </a:extLst>
          </p:cNvPr>
          <p:cNvSpPr txBox="1"/>
          <p:nvPr/>
        </p:nvSpPr>
        <p:spPr>
          <a:xfrm>
            <a:off x="691690" y="2545784"/>
            <a:ext cx="6176294" cy="6093976"/>
          </a:xfrm>
          <a:prstGeom prst="rect">
            <a:avLst/>
          </a:prstGeom>
          <a:noFill/>
        </p:spPr>
        <p:txBody>
          <a:bodyPr wrap="square" rtlCol="0">
            <a:spAutoFit/>
          </a:bodyPr>
          <a:lstStyle/>
          <a:p>
            <a:pPr marL="342900" indent="-342900">
              <a:buFont typeface="+mj-lt"/>
              <a:buAutoNum type="arabicPeriod" startAt="4"/>
            </a:pPr>
            <a:r>
              <a:rPr lang="en-US" b="1" dirty="0">
                <a:solidFill>
                  <a:srgbClr val="53705E"/>
                </a:solidFill>
              </a:rPr>
              <a:t>Identifying where your Film &amp; Literature Visitor Experience may </a:t>
            </a:r>
            <a:r>
              <a:rPr lang="en-US" i="1" dirty="0">
                <a:solidFill>
                  <a:srgbClr val="53705E"/>
                </a:solidFill>
              </a:rPr>
              <a:t>fall short </a:t>
            </a:r>
            <a:r>
              <a:rPr lang="en-US" b="1" dirty="0">
                <a:solidFill>
                  <a:srgbClr val="53705E"/>
                </a:solidFill>
              </a:rPr>
              <a:t>or be </a:t>
            </a:r>
            <a:r>
              <a:rPr lang="en-US" i="1" dirty="0">
                <a:solidFill>
                  <a:srgbClr val="53705E"/>
                </a:solidFill>
              </a:rPr>
              <a:t>missing something </a:t>
            </a:r>
            <a:r>
              <a:rPr lang="en-US" b="1" dirty="0">
                <a:solidFill>
                  <a:srgbClr val="53705E"/>
                </a:solidFill>
              </a:rPr>
              <a:t>important?</a:t>
            </a:r>
          </a:p>
          <a:p>
            <a:endParaRPr lang="en-IE" sz="1400" dirty="0">
              <a:solidFill>
                <a:schemeClr val="tx1">
                  <a:lumMod val="75000"/>
                  <a:lumOff val="25000"/>
                </a:schemeClr>
              </a:solidFill>
            </a:endParaRPr>
          </a:p>
          <a:p>
            <a:endParaRPr lang="en-IE" sz="1400" dirty="0">
              <a:solidFill>
                <a:schemeClr val="tx1">
                  <a:lumMod val="75000"/>
                  <a:lumOff val="25000"/>
                </a:schemeClr>
              </a:solidFill>
            </a:endParaRPr>
          </a:p>
          <a:p>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Challenges and solutions;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Gaps and opportunities;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Good ideas and expert advice</a:t>
            </a:r>
            <a:r>
              <a:rPr lang="en-IE" sz="1400" dirty="0">
                <a:solidFill>
                  <a:schemeClr val="tx1">
                    <a:lumMod val="75000"/>
                    <a:lumOff val="25000"/>
                  </a:schemeClr>
                </a:solidFill>
              </a:rPr>
              <a:t>;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Digital and immersive technologies to explore;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Other: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endParaRPr lang="en-IE" dirty="0">
              <a:solidFill>
                <a:schemeClr val="tx1">
                  <a:lumMod val="75000"/>
                  <a:lumOff val="25000"/>
                </a:schemeClr>
              </a:solidFill>
            </a:endParaRPr>
          </a:p>
        </p:txBody>
      </p:sp>
      <p:sp>
        <p:nvSpPr>
          <p:cNvPr id="6" name="Rectangle 5">
            <a:extLst>
              <a:ext uri="{FF2B5EF4-FFF2-40B4-BE49-F238E27FC236}">
                <a16:creationId xmlns:a16="http://schemas.microsoft.com/office/drawing/2014/main" id="{C54CC346-A861-2EFE-CFB9-BB816D1FC1D3}"/>
              </a:ext>
            </a:extLst>
          </p:cNvPr>
          <p:cNvSpPr/>
          <p:nvPr/>
        </p:nvSpPr>
        <p:spPr>
          <a:xfrm>
            <a:off x="356853" y="268958"/>
            <a:ext cx="6845968" cy="20597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7" name="TextBox 6">
            <a:extLst>
              <a:ext uri="{FF2B5EF4-FFF2-40B4-BE49-F238E27FC236}">
                <a16:creationId xmlns:a16="http://schemas.microsoft.com/office/drawing/2014/main" id="{71C737AC-03DB-6087-7880-DE3804D7A972}"/>
              </a:ext>
            </a:extLst>
          </p:cNvPr>
          <p:cNvSpPr txBox="1"/>
          <p:nvPr/>
        </p:nvSpPr>
        <p:spPr>
          <a:xfrm>
            <a:off x="1543975" y="510511"/>
            <a:ext cx="5658846" cy="1938992"/>
          </a:xfrm>
          <a:prstGeom prst="rect">
            <a:avLst/>
          </a:prstGeom>
          <a:noFill/>
        </p:spPr>
        <p:txBody>
          <a:bodyPr wrap="square" rtlCol="0">
            <a:spAutoFit/>
          </a:bodyPr>
          <a:lstStyle/>
          <a:p>
            <a:r>
              <a:rPr lang="en-US" b="1" dirty="0">
                <a:solidFill>
                  <a:srgbClr val="53705E"/>
                </a:solidFill>
              </a:rPr>
              <a:t>Notes Section</a:t>
            </a:r>
          </a:p>
          <a:p>
            <a:r>
              <a:rPr lang="en-US" sz="1400" dirty="0">
                <a:solidFill>
                  <a:schemeClr val="tx1">
                    <a:lumMod val="75000"/>
                    <a:lumOff val="25000"/>
                  </a:schemeClr>
                </a:solidFill>
              </a:rPr>
              <a:t>Use this space to capture key discussion points, ideas, </a:t>
            </a:r>
          </a:p>
          <a:p>
            <a:r>
              <a:rPr lang="en-US" sz="1400" dirty="0">
                <a:solidFill>
                  <a:schemeClr val="tx1">
                    <a:lumMod val="75000"/>
                    <a:lumOff val="25000"/>
                  </a:schemeClr>
                </a:solidFill>
              </a:rPr>
              <a:t>reflections, challenges/solutions, gaps/opportunities, </a:t>
            </a:r>
          </a:p>
          <a:p>
            <a:r>
              <a:rPr lang="en-US" sz="1400" dirty="0">
                <a:solidFill>
                  <a:schemeClr val="tx1">
                    <a:lumMod val="75000"/>
                    <a:lumOff val="25000"/>
                  </a:schemeClr>
                </a:solidFill>
              </a:rPr>
              <a:t>expertise advice, suitable digital and immersive technologies, etc.</a:t>
            </a:r>
          </a:p>
          <a:p>
            <a:endParaRPr lang="en-US" sz="1400" dirty="0">
              <a:solidFill>
                <a:schemeClr val="tx1">
                  <a:lumMod val="75000"/>
                  <a:lumOff val="25000"/>
                </a:schemeClr>
              </a:solidFill>
            </a:endParaRPr>
          </a:p>
          <a:p>
            <a:r>
              <a:rPr lang="en-US" sz="1400" i="1" dirty="0">
                <a:solidFill>
                  <a:schemeClr val="tx1">
                    <a:lumMod val="75000"/>
                    <a:lumOff val="25000"/>
                  </a:schemeClr>
                </a:solidFill>
              </a:rPr>
              <a:t>This is a working area — note thoughts, questions, or actions as they emerge</a:t>
            </a:r>
            <a:endParaRPr lang="en-US" b="1" i="1" dirty="0">
              <a:solidFill>
                <a:schemeClr val="tx1">
                  <a:lumMod val="75000"/>
                  <a:lumOff val="25000"/>
                </a:schemeClr>
              </a:solidFill>
            </a:endParaRPr>
          </a:p>
          <a:p>
            <a:endParaRPr lang="en-IE" dirty="0">
              <a:solidFill>
                <a:schemeClr val="tx1">
                  <a:lumMod val="75000"/>
                  <a:lumOff val="25000"/>
                </a:schemeClr>
              </a:solidFill>
            </a:endParaRPr>
          </a:p>
        </p:txBody>
      </p:sp>
      <p:pic>
        <p:nvPicPr>
          <p:cNvPr id="8" name="Graphic 7" descr="Blueprint with solid fill">
            <a:extLst>
              <a:ext uri="{FF2B5EF4-FFF2-40B4-BE49-F238E27FC236}">
                <a16:creationId xmlns:a16="http://schemas.microsoft.com/office/drawing/2014/main" id="{EF05117D-3715-DD4D-301D-7B0CFB72E9C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8299" y="510510"/>
            <a:ext cx="1262871" cy="1262871"/>
          </a:xfrm>
          <a:prstGeom prst="rect">
            <a:avLst/>
          </a:prstGeom>
        </p:spPr>
      </p:pic>
    </p:spTree>
    <p:extLst>
      <p:ext uri="{BB962C8B-B14F-4D97-AF65-F5344CB8AC3E}">
        <p14:creationId xmlns:p14="http://schemas.microsoft.com/office/powerpoint/2010/main" val="7343661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BFC52-CAFB-3CD1-665A-5D61F24385AE}"/>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10BC6FE-E632-DA4E-7B59-D2770118EE44}"/>
              </a:ext>
            </a:extLst>
          </p:cNvPr>
          <p:cNvSpPr>
            <a:spLocks noGrp="1"/>
          </p:cNvSpPr>
          <p:nvPr>
            <p:ph type="sldNum" sz="quarter" idx="4"/>
          </p:nvPr>
        </p:nvSpPr>
        <p:spPr/>
        <p:txBody>
          <a:bodyPr/>
          <a:lstStyle/>
          <a:p>
            <a:fld id="{48F63A3B-78C7-47BE-AE5E-E10140E04643}" type="slidenum">
              <a:rPr lang="en-US" smtClean="0"/>
              <a:pPr/>
              <a:t>38</a:t>
            </a:fld>
            <a:endParaRPr lang="en-US" dirty="0"/>
          </a:p>
        </p:txBody>
      </p:sp>
      <p:sp>
        <p:nvSpPr>
          <p:cNvPr id="3" name="Rectangle 2">
            <a:extLst>
              <a:ext uri="{FF2B5EF4-FFF2-40B4-BE49-F238E27FC236}">
                <a16:creationId xmlns:a16="http://schemas.microsoft.com/office/drawing/2014/main" id="{E9DE5753-14E0-5938-F347-7E9535E06B1F}"/>
              </a:ext>
            </a:extLst>
          </p:cNvPr>
          <p:cNvSpPr/>
          <p:nvPr/>
        </p:nvSpPr>
        <p:spPr>
          <a:xfrm>
            <a:off x="356853" y="452422"/>
            <a:ext cx="6845968" cy="5542948"/>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4" name="TextBox 3">
            <a:extLst>
              <a:ext uri="{FF2B5EF4-FFF2-40B4-BE49-F238E27FC236}">
                <a16:creationId xmlns:a16="http://schemas.microsoft.com/office/drawing/2014/main" id="{74AAE90F-1454-8D95-48CA-419D9C9AF2DF}"/>
              </a:ext>
            </a:extLst>
          </p:cNvPr>
          <p:cNvSpPr txBox="1"/>
          <p:nvPr/>
        </p:nvSpPr>
        <p:spPr>
          <a:xfrm>
            <a:off x="705769" y="609279"/>
            <a:ext cx="6176294" cy="5386090"/>
          </a:xfrm>
          <a:prstGeom prst="rect">
            <a:avLst/>
          </a:prstGeom>
          <a:noFill/>
        </p:spPr>
        <p:txBody>
          <a:bodyPr wrap="square" rtlCol="0">
            <a:spAutoFit/>
          </a:bodyPr>
          <a:lstStyle/>
          <a:p>
            <a:pPr marL="342900" indent="-342900">
              <a:buFont typeface="+mj-lt"/>
              <a:buAutoNum type="arabicPeriod" startAt="5"/>
            </a:pPr>
            <a:r>
              <a:rPr lang="en-US" b="1" dirty="0">
                <a:solidFill>
                  <a:srgbClr val="C77362"/>
                </a:solidFill>
              </a:rPr>
              <a:t>Identifying the </a:t>
            </a:r>
            <a:r>
              <a:rPr lang="en-US" i="1" dirty="0">
                <a:solidFill>
                  <a:srgbClr val="C77362"/>
                </a:solidFill>
              </a:rPr>
              <a:t>“How” </a:t>
            </a:r>
            <a:r>
              <a:rPr lang="en-US" b="1" dirty="0">
                <a:solidFill>
                  <a:srgbClr val="C77362"/>
                </a:solidFill>
              </a:rPr>
              <a:t>– Approaches and </a:t>
            </a:r>
          </a:p>
          <a:p>
            <a:r>
              <a:rPr lang="en-US" b="1" dirty="0">
                <a:solidFill>
                  <a:srgbClr val="C77362"/>
                </a:solidFill>
              </a:rPr>
              <a:t>       Technologies</a:t>
            </a:r>
          </a:p>
          <a:p>
            <a:pPr marL="342900" indent="-342900">
              <a:buFont typeface="+mj-lt"/>
              <a:buAutoNum type="arabicPeriod" startAt="6"/>
            </a:pPr>
            <a:endParaRPr lang="en-US" sz="1600" b="1" dirty="0">
              <a:solidFill>
                <a:srgbClr val="C77362"/>
              </a:solidFill>
            </a:endParaRPr>
          </a:p>
          <a:p>
            <a:r>
              <a:rPr lang="en-US" sz="1600" b="1" dirty="0">
                <a:solidFill>
                  <a:srgbClr val="75504C"/>
                </a:solidFill>
              </a:rPr>
              <a:t>How could film and literary stories be shared in more engaging, accessible, or meaningful ways — and what technologies are realistic for your context?</a:t>
            </a:r>
          </a:p>
          <a:p>
            <a:endParaRPr lang="en-US" sz="1600" b="1" dirty="0">
              <a:solidFill>
                <a:srgbClr val="75504C"/>
              </a:solidFill>
            </a:endParaRPr>
          </a:p>
          <a:p>
            <a:r>
              <a:rPr lang="en-US" sz="1400" i="1" dirty="0">
                <a:solidFill>
                  <a:schemeClr val="tx1">
                    <a:lumMod val="75000"/>
                    <a:lumOff val="25000"/>
                  </a:schemeClr>
                </a:solidFill>
              </a:rPr>
              <a:t>(This turns insights into practical options and next steps.)</a:t>
            </a:r>
          </a:p>
          <a:p>
            <a:endParaRPr lang="en-US" sz="1400"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What delivery format best matches visitor </a:t>
            </a:r>
            <a:r>
              <a:rPr lang="en-US" sz="1400" dirty="0" err="1">
                <a:solidFill>
                  <a:schemeClr val="tx1">
                    <a:lumMod val="75000"/>
                    <a:lumOff val="25000"/>
                  </a:schemeClr>
                </a:solidFill>
              </a:rPr>
              <a:t>behaviour</a:t>
            </a:r>
            <a:r>
              <a:rPr lang="en-US" sz="1400" dirty="0">
                <a:solidFill>
                  <a:schemeClr val="tx1">
                    <a:lumMod val="75000"/>
                    <a:lumOff val="25000"/>
                  </a:schemeClr>
                </a:solidFill>
              </a:rPr>
              <a:t>: </a:t>
            </a:r>
            <a:r>
              <a:rPr lang="en-US" sz="1400" b="1" dirty="0">
                <a:solidFill>
                  <a:schemeClr val="tx1">
                    <a:lumMod val="75000"/>
                    <a:lumOff val="25000"/>
                  </a:schemeClr>
                </a:solidFill>
              </a:rPr>
              <a:t>quick scans </a:t>
            </a:r>
            <a:r>
              <a:rPr lang="en-US" sz="1400" dirty="0">
                <a:solidFill>
                  <a:schemeClr val="tx1">
                    <a:lumMod val="75000"/>
                    <a:lumOff val="25000"/>
                  </a:schemeClr>
                </a:solidFill>
              </a:rPr>
              <a:t>(QR), </a:t>
            </a:r>
            <a:r>
              <a:rPr lang="en-US" sz="1400" b="1" dirty="0">
                <a:solidFill>
                  <a:schemeClr val="tx1">
                    <a:lumMod val="75000"/>
                    <a:lumOff val="25000"/>
                  </a:schemeClr>
                </a:solidFill>
              </a:rPr>
              <a:t>listen while walking</a:t>
            </a:r>
            <a:r>
              <a:rPr lang="en-US" sz="1400" dirty="0">
                <a:solidFill>
                  <a:schemeClr val="tx1">
                    <a:lumMod val="75000"/>
                    <a:lumOff val="25000"/>
                  </a:schemeClr>
                </a:solidFill>
              </a:rPr>
              <a:t> (audio), </a:t>
            </a:r>
            <a:r>
              <a:rPr lang="en-US" sz="1400" b="1" dirty="0">
                <a:solidFill>
                  <a:schemeClr val="tx1">
                    <a:lumMod val="75000"/>
                    <a:lumOff val="25000"/>
                  </a:schemeClr>
                </a:solidFill>
              </a:rPr>
              <a:t>follow a route </a:t>
            </a:r>
            <a:r>
              <a:rPr lang="en-US" sz="1400" dirty="0">
                <a:solidFill>
                  <a:schemeClr val="tx1">
                    <a:lumMod val="75000"/>
                    <a:lumOff val="25000"/>
                  </a:schemeClr>
                </a:solidFill>
              </a:rPr>
              <a:t>(map/app), </a:t>
            </a:r>
            <a:r>
              <a:rPr lang="en-US" sz="1400" b="1" dirty="0">
                <a:solidFill>
                  <a:schemeClr val="tx1">
                    <a:lumMod val="75000"/>
                    <a:lumOff val="25000"/>
                  </a:schemeClr>
                </a:solidFill>
              </a:rPr>
              <a:t>interactive learning </a:t>
            </a:r>
            <a:r>
              <a:rPr lang="en-US" sz="1400" dirty="0">
                <a:solidFill>
                  <a:schemeClr val="tx1">
                    <a:lumMod val="75000"/>
                    <a:lumOff val="25000"/>
                  </a:schemeClr>
                </a:solidFill>
              </a:rPr>
              <a:t>(touchscreens), or </a:t>
            </a:r>
            <a:r>
              <a:rPr lang="en-US" sz="1400" b="1" dirty="0">
                <a:solidFill>
                  <a:schemeClr val="tx1">
                    <a:lumMod val="75000"/>
                    <a:lumOff val="25000"/>
                  </a:schemeClr>
                </a:solidFill>
              </a:rPr>
              <a:t>wow moments </a:t>
            </a:r>
            <a:r>
              <a:rPr lang="en-US" sz="1400" dirty="0">
                <a:solidFill>
                  <a:schemeClr val="tx1">
                    <a:lumMod val="75000"/>
                    <a:lumOff val="25000"/>
                  </a:schemeClr>
                </a:solidFill>
              </a:rPr>
              <a:t>(AR)?</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Where should </a:t>
            </a:r>
            <a:r>
              <a:rPr lang="en-US" sz="1400" b="1" dirty="0">
                <a:solidFill>
                  <a:schemeClr val="tx1">
                    <a:lumMod val="75000"/>
                    <a:lumOff val="25000"/>
                  </a:schemeClr>
                </a:solidFill>
              </a:rPr>
              <a:t>storytelling happen: </a:t>
            </a:r>
            <a:r>
              <a:rPr lang="en-US" sz="1400" dirty="0">
                <a:solidFill>
                  <a:schemeClr val="tx1">
                    <a:lumMod val="75000"/>
                    <a:lumOff val="25000"/>
                  </a:schemeClr>
                </a:solidFill>
              </a:rPr>
              <a:t>before the visit, on-site, between locations, or after the visit?</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What is the </a:t>
            </a:r>
            <a:r>
              <a:rPr lang="en-US" sz="1400" b="1" dirty="0">
                <a:solidFill>
                  <a:schemeClr val="tx1">
                    <a:lumMod val="75000"/>
                    <a:lumOff val="25000"/>
                  </a:schemeClr>
                </a:solidFill>
              </a:rPr>
              <a:t>simplest prototype you could test quickly</a:t>
            </a:r>
            <a:r>
              <a:rPr lang="en-US" sz="1400" dirty="0">
                <a:solidFill>
                  <a:schemeClr val="tx1">
                    <a:lumMod val="75000"/>
                    <a:lumOff val="25000"/>
                  </a:schemeClr>
                </a:solidFill>
              </a:rPr>
              <a:t>:</a:t>
            </a:r>
          </a:p>
          <a:p>
            <a:pPr marL="285750" indent="-285750">
              <a:buFont typeface="Wingdings" panose="05000000000000000000" pitchFamily="2" charset="2"/>
              <a:buChar char="v"/>
            </a:pPr>
            <a:endParaRPr lang="en-US" sz="1400" dirty="0">
              <a:solidFill>
                <a:schemeClr val="tx1">
                  <a:lumMod val="75000"/>
                  <a:lumOff val="25000"/>
                </a:schemeClr>
              </a:solidFill>
            </a:endParaRPr>
          </a:p>
          <a:p>
            <a:pPr marL="285750" indent="-285750">
              <a:buFont typeface="Wingdings" panose="05000000000000000000" pitchFamily="2" charset="2"/>
              <a:buChar char="v"/>
            </a:pPr>
            <a:r>
              <a:rPr lang="en-US" sz="1400" dirty="0">
                <a:solidFill>
                  <a:schemeClr val="tx1">
                    <a:lumMod val="75000"/>
                    <a:lumOff val="25000"/>
                  </a:schemeClr>
                </a:solidFill>
              </a:rPr>
              <a:t>5-stop QR micro-trail with 60–90 second audio clips</a:t>
            </a:r>
          </a:p>
          <a:p>
            <a:pPr marL="285750" indent="-285750">
              <a:buFont typeface="Wingdings" panose="05000000000000000000" pitchFamily="2" charset="2"/>
              <a:buChar char="v"/>
            </a:pPr>
            <a:r>
              <a:rPr lang="en-US" sz="1400" dirty="0">
                <a:solidFill>
                  <a:schemeClr val="tx1">
                    <a:lumMod val="75000"/>
                    <a:lumOff val="25000"/>
                  </a:schemeClr>
                </a:solidFill>
              </a:rPr>
              <a:t>a digital map with pins and story snippets</a:t>
            </a:r>
          </a:p>
          <a:p>
            <a:pPr marL="285750" indent="-285750">
              <a:buFont typeface="Wingdings" panose="05000000000000000000" pitchFamily="2" charset="2"/>
              <a:buChar char="v"/>
            </a:pPr>
            <a:r>
              <a:rPr lang="en-US" sz="1400" dirty="0">
                <a:solidFill>
                  <a:schemeClr val="tx1">
                    <a:lumMod val="75000"/>
                    <a:lumOff val="25000"/>
                  </a:schemeClr>
                </a:solidFill>
              </a:rPr>
              <a:t>a small in-venue interactive graphic</a:t>
            </a:r>
          </a:p>
          <a:p>
            <a:pPr marL="285750" indent="-285750">
              <a:buFont typeface="Wingdings" panose="05000000000000000000" pitchFamily="2" charset="2"/>
              <a:buChar char="v"/>
            </a:pPr>
            <a:r>
              <a:rPr lang="en-US" sz="1400" dirty="0">
                <a:solidFill>
                  <a:schemeClr val="tx1">
                    <a:lumMod val="75000"/>
                    <a:lumOff val="25000"/>
                  </a:schemeClr>
                </a:solidFill>
              </a:rPr>
              <a:t>a basic app-style route (web-based)</a:t>
            </a: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dirty="0">
              <a:solidFill>
                <a:schemeClr val="tx1">
                  <a:lumMod val="75000"/>
                  <a:lumOff val="25000"/>
                </a:schemeClr>
              </a:solidFill>
            </a:endParaRPr>
          </a:p>
        </p:txBody>
      </p:sp>
      <p:grpSp>
        <p:nvGrpSpPr>
          <p:cNvPr id="2" name="Group 1">
            <a:extLst>
              <a:ext uri="{FF2B5EF4-FFF2-40B4-BE49-F238E27FC236}">
                <a16:creationId xmlns:a16="http://schemas.microsoft.com/office/drawing/2014/main" id="{4ED1ED64-159C-1612-EA45-F9F2F65D68E9}"/>
              </a:ext>
            </a:extLst>
          </p:cNvPr>
          <p:cNvGrpSpPr/>
          <p:nvPr/>
        </p:nvGrpSpPr>
        <p:grpSpPr>
          <a:xfrm>
            <a:off x="5805478" y="187090"/>
            <a:ext cx="1754197" cy="1080000"/>
            <a:chOff x="820758" y="1137919"/>
            <a:chExt cx="1015997" cy="1059522"/>
          </a:xfrm>
          <a:solidFill>
            <a:srgbClr val="EE4F27"/>
          </a:solidFill>
        </p:grpSpPr>
        <p:sp>
          <p:nvSpPr>
            <p:cNvPr id="6" name="Oval 5">
              <a:extLst>
                <a:ext uri="{FF2B5EF4-FFF2-40B4-BE49-F238E27FC236}">
                  <a16:creationId xmlns:a16="http://schemas.microsoft.com/office/drawing/2014/main" id="{1B35858C-A89D-9E01-2A42-A395BB8F32B2}"/>
                </a:ext>
              </a:extLst>
            </p:cNvPr>
            <p:cNvSpPr/>
            <p:nvPr/>
          </p:nvSpPr>
          <p:spPr>
            <a:xfrm>
              <a:off x="1015999" y="1137919"/>
              <a:ext cx="625515" cy="1059522"/>
            </a:xfrm>
            <a:prstGeom prst="ellipse">
              <a:avLst/>
            </a:prstGeom>
            <a:solidFill>
              <a:srgbClr val="7550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7" name="TextBox 6">
              <a:extLst>
                <a:ext uri="{FF2B5EF4-FFF2-40B4-BE49-F238E27FC236}">
                  <a16:creationId xmlns:a16="http://schemas.microsoft.com/office/drawing/2014/main" id="{7011F3CB-A66E-3413-B961-0CC997F08A63}"/>
                </a:ext>
              </a:extLst>
            </p:cNvPr>
            <p:cNvSpPr txBox="1"/>
            <p:nvPr/>
          </p:nvSpPr>
          <p:spPr>
            <a:xfrm>
              <a:off x="820758" y="1316756"/>
              <a:ext cx="1015997" cy="61897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3500" b="1" dirty="0">
                  <a:solidFill>
                    <a:schemeClr val="bg1"/>
                  </a:solidFill>
                </a:rPr>
                <a:t>Q5</a:t>
              </a:r>
            </a:p>
          </p:txBody>
        </p:sp>
      </p:grpSp>
      <p:sp>
        <p:nvSpPr>
          <p:cNvPr id="8" name="Rectangle 7">
            <a:extLst>
              <a:ext uri="{FF2B5EF4-FFF2-40B4-BE49-F238E27FC236}">
                <a16:creationId xmlns:a16="http://schemas.microsoft.com/office/drawing/2014/main" id="{31CB14EC-304A-662A-DC4B-5BCFF6DF2D52}"/>
              </a:ext>
            </a:extLst>
          </p:cNvPr>
          <p:cNvSpPr/>
          <p:nvPr/>
        </p:nvSpPr>
        <p:spPr>
          <a:xfrm>
            <a:off x="356853" y="5995369"/>
            <a:ext cx="6845968" cy="3754874"/>
          </a:xfrm>
          <a:prstGeom prst="rect">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
        <p:nvSpPr>
          <p:cNvPr id="9" name="TextBox 8">
            <a:extLst>
              <a:ext uri="{FF2B5EF4-FFF2-40B4-BE49-F238E27FC236}">
                <a16:creationId xmlns:a16="http://schemas.microsoft.com/office/drawing/2014/main" id="{CFC773E6-9C6C-A92F-F04F-713A0FA39CBC}"/>
              </a:ext>
            </a:extLst>
          </p:cNvPr>
          <p:cNvSpPr txBox="1"/>
          <p:nvPr/>
        </p:nvSpPr>
        <p:spPr>
          <a:xfrm>
            <a:off x="1678937" y="6136508"/>
            <a:ext cx="5213900" cy="3600986"/>
          </a:xfrm>
          <a:prstGeom prst="rect">
            <a:avLst/>
          </a:prstGeom>
          <a:noFill/>
        </p:spPr>
        <p:txBody>
          <a:bodyPr wrap="square" rtlCol="0">
            <a:spAutoFit/>
          </a:bodyPr>
          <a:lstStyle/>
          <a:p>
            <a:r>
              <a:rPr lang="en-US" b="1" dirty="0">
                <a:solidFill>
                  <a:srgbClr val="DFDECB"/>
                </a:solidFill>
              </a:rPr>
              <a:t>4. Immersive &amp; Digital Technology Considerations</a:t>
            </a:r>
          </a:p>
          <a:p>
            <a:endParaRPr lang="en-US" sz="1600" dirty="0">
              <a:solidFill>
                <a:srgbClr val="DFDECB"/>
              </a:solidFill>
            </a:endParaRPr>
          </a:p>
          <a:p>
            <a:r>
              <a:rPr lang="en-US" sz="1600" b="1" dirty="0">
                <a:solidFill>
                  <a:srgbClr val="DFDECB"/>
                </a:solidFill>
              </a:rPr>
              <a:t>What would make the story more memorable: </a:t>
            </a:r>
          </a:p>
          <a:p>
            <a:pPr marL="285750" indent="-285750">
              <a:buFont typeface="Wingdings" panose="05000000000000000000" pitchFamily="2" charset="2"/>
              <a:buChar char="v"/>
            </a:pPr>
            <a:r>
              <a:rPr lang="en-US" sz="1600" dirty="0">
                <a:solidFill>
                  <a:srgbClr val="DFDECB"/>
                </a:solidFill>
              </a:rPr>
              <a:t>hearing voices, </a:t>
            </a:r>
          </a:p>
          <a:p>
            <a:pPr marL="285750" indent="-285750">
              <a:buFont typeface="Wingdings" panose="05000000000000000000" pitchFamily="2" charset="2"/>
              <a:buChar char="v"/>
            </a:pPr>
            <a:r>
              <a:rPr lang="en-US" sz="1600" dirty="0">
                <a:solidFill>
                  <a:srgbClr val="DFDECB"/>
                </a:solidFill>
              </a:rPr>
              <a:t>seeing scenes layered over place, </a:t>
            </a:r>
          </a:p>
          <a:p>
            <a:pPr marL="285750" indent="-285750">
              <a:buFont typeface="Wingdings" panose="05000000000000000000" pitchFamily="2" charset="2"/>
              <a:buChar char="v"/>
            </a:pPr>
            <a:r>
              <a:rPr lang="en-US" sz="1600" dirty="0">
                <a:solidFill>
                  <a:srgbClr val="DFDECB"/>
                </a:solidFill>
              </a:rPr>
              <a:t>interacting with choices, or </a:t>
            </a:r>
          </a:p>
          <a:p>
            <a:pPr marL="285750" indent="-285750">
              <a:buFont typeface="Wingdings" panose="05000000000000000000" pitchFamily="2" charset="2"/>
              <a:buChar char="v"/>
            </a:pPr>
            <a:r>
              <a:rPr lang="en-US" sz="1600" dirty="0">
                <a:solidFill>
                  <a:srgbClr val="DFDECB"/>
                </a:solidFill>
              </a:rPr>
              <a:t>collecting story “chapters” as you move?</a:t>
            </a:r>
          </a:p>
          <a:p>
            <a:pPr marL="285750" indent="-285750">
              <a:buFont typeface="Wingdings" panose="05000000000000000000" pitchFamily="2" charset="2"/>
              <a:buChar char="v"/>
            </a:pPr>
            <a:endParaRPr lang="en-US" sz="1600" dirty="0">
              <a:solidFill>
                <a:srgbClr val="DFDECB"/>
              </a:solidFill>
            </a:endParaRPr>
          </a:p>
          <a:p>
            <a:r>
              <a:rPr lang="en-IE" sz="1600" b="1" dirty="0">
                <a:solidFill>
                  <a:srgbClr val="DFDECB"/>
                </a:solidFill>
              </a:rPr>
              <a:t>What resources do you currently have? </a:t>
            </a:r>
          </a:p>
          <a:p>
            <a:pPr marL="285750" indent="-285750">
              <a:buFont typeface="Wingdings" panose="05000000000000000000" pitchFamily="2" charset="2"/>
              <a:buChar char="v"/>
            </a:pPr>
            <a:r>
              <a:rPr lang="en-IE" sz="1600" dirty="0">
                <a:solidFill>
                  <a:srgbClr val="DFDECB"/>
                </a:solidFill>
              </a:rPr>
              <a:t>Do you have decent internet at your site? </a:t>
            </a:r>
          </a:p>
          <a:p>
            <a:pPr marL="285750" indent="-285750">
              <a:buFont typeface="Wingdings" panose="05000000000000000000" pitchFamily="2" charset="2"/>
              <a:buChar char="v"/>
            </a:pPr>
            <a:r>
              <a:rPr lang="en-IE" sz="1600" dirty="0">
                <a:solidFill>
                  <a:srgbClr val="DFDECB"/>
                </a:solidFill>
              </a:rPr>
              <a:t>Do you or any staff have tech hobbies? Maybe a local college or startup could be a partner?) </a:t>
            </a:r>
          </a:p>
          <a:p>
            <a:r>
              <a:rPr lang="en-IE" sz="1600" dirty="0">
                <a:solidFill>
                  <a:srgbClr val="DFDECB"/>
                </a:solidFill>
              </a:rPr>
              <a:t>These can be starting points for integrating tech.</a:t>
            </a:r>
          </a:p>
          <a:p>
            <a:pPr marL="285750" indent="-285750">
              <a:buFont typeface="Wingdings" panose="05000000000000000000" pitchFamily="2" charset="2"/>
              <a:buChar char="v"/>
            </a:pPr>
            <a:endParaRPr lang="en-IE" dirty="0">
              <a:solidFill>
                <a:srgbClr val="DFDECB"/>
              </a:solidFill>
            </a:endParaRPr>
          </a:p>
        </p:txBody>
      </p:sp>
      <p:grpSp>
        <p:nvGrpSpPr>
          <p:cNvPr id="10" name="Graphic 2">
            <a:extLst>
              <a:ext uri="{FF2B5EF4-FFF2-40B4-BE49-F238E27FC236}">
                <a16:creationId xmlns:a16="http://schemas.microsoft.com/office/drawing/2014/main" id="{60220F53-38FC-A298-E37F-CEE425B97C5B}"/>
              </a:ext>
            </a:extLst>
          </p:cNvPr>
          <p:cNvGrpSpPr/>
          <p:nvPr/>
        </p:nvGrpSpPr>
        <p:grpSpPr>
          <a:xfrm>
            <a:off x="581087" y="6274787"/>
            <a:ext cx="862842" cy="1010542"/>
            <a:chOff x="-2478450" y="6659762"/>
            <a:chExt cx="1055890" cy="1330292"/>
          </a:xfrm>
          <a:solidFill>
            <a:srgbClr val="DFDECB"/>
          </a:solidFill>
        </p:grpSpPr>
        <p:grpSp>
          <p:nvGrpSpPr>
            <p:cNvPr id="11" name="Graphic 2">
              <a:extLst>
                <a:ext uri="{FF2B5EF4-FFF2-40B4-BE49-F238E27FC236}">
                  <a16:creationId xmlns:a16="http://schemas.microsoft.com/office/drawing/2014/main" id="{760FA715-93E7-D6A1-0711-3D82C98BEF48}"/>
                </a:ext>
              </a:extLst>
            </p:cNvPr>
            <p:cNvGrpSpPr/>
            <p:nvPr/>
          </p:nvGrpSpPr>
          <p:grpSpPr>
            <a:xfrm>
              <a:off x="-2347228" y="6993943"/>
              <a:ext cx="924668" cy="996110"/>
              <a:chOff x="-2347228" y="6993943"/>
              <a:chExt cx="924668" cy="996110"/>
            </a:xfrm>
            <a:grpFill/>
          </p:grpSpPr>
          <p:sp>
            <p:nvSpPr>
              <p:cNvPr id="19" name="Freeform 1440">
                <a:extLst>
                  <a:ext uri="{FF2B5EF4-FFF2-40B4-BE49-F238E27FC236}">
                    <a16:creationId xmlns:a16="http://schemas.microsoft.com/office/drawing/2014/main" id="{C4403962-E2FA-7B03-5073-BE708F6AE0FC}"/>
                  </a:ext>
                </a:extLst>
              </p:cNvPr>
              <p:cNvSpPr/>
              <p:nvPr/>
            </p:nvSpPr>
            <p:spPr>
              <a:xfrm>
                <a:off x="-2347228" y="6993943"/>
                <a:ext cx="924668" cy="996110"/>
              </a:xfrm>
              <a:custGeom>
                <a:avLst/>
                <a:gdLst>
                  <a:gd name="connsiteX0" fmla="*/ 324200 w 924668"/>
                  <a:gd name="connsiteY0" fmla="*/ 972949 h 996110"/>
                  <a:gd name="connsiteX1" fmla="*/ 218996 w 924668"/>
                  <a:gd name="connsiteY1" fmla="*/ 822987 h 996110"/>
                  <a:gd name="connsiteX2" fmla="*/ 93490 w 924668"/>
                  <a:gd name="connsiteY2" fmla="*/ 674410 h 996110"/>
                  <a:gd name="connsiteX3" fmla="*/ 30275 w 924668"/>
                  <a:gd name="connsiteY3" fmla="*/ 586279 h 996110"/>
                  <a:gd name="connsiteX4" fmla="*/ 110562 w 924668"/>
                  <a:gd name="connsiteY4" fmla="*/ 506914 h 996110"/>
                  <a:gd name="connsiteX5" fmla="*/ 173316 w 924668"/>
                  <a:gd name="connsiteY5" fmla="*/ 553517 h 996110"/>
                  <a:gd name="connsiteX6" fmla="*/ 223610 w 924668"/>
                  <a:gd name="connsiteY6" fmla="*/ 618116 h 996110"/>
                  <a:gd name="connsiteX7" fmla="*/ 260063 w 924668"/>
                  <a:gd name="connsiteY7" fmla="*/ 661951 h 996110"/>
                  <a:gd name="connsiteX8" fmla="*/ 280827 w 924668"/>
                  <a:gd name="connsiteY8" fmla="*/ 656415 h 996110"/>
                  <a:gd name="connsiteX9" fmla="*/ 283595 w 924668"/>
                  <a:gd name="connsiteY9" fmla="*/ 612118 h 996110"/>
                  <a:gd name="connsiteX10" fmla="*/ 281288 w 924668"/>
                  <a:gd name="connsiteY10" fmla="*/ 512451 h 996110"/>
                  <a:gd name="connsiteX11" fmla="*/ 274828 w 924668"/>
                  <a:gd name="connsiteY11" fmla="*/ 254056 h 996110"/>
                  <a:gd name="connsiteX12" fmla="*/ 271599 w 924668"/>
                  <a:gd name="connsiteY12" fmla="*/ 115629 h 996110"/>
                  <a:gd name="connsiteX13" fmla="*/ 311280 w 924668"/>
                  <a:gd name="connsiteY13" fmla="*/ 37188 h 996110"/>
                  <a:gd name="connsiteX14" fmla="*/ 403564 w 924668"/>
                  <a:gd name="connsiteY14" fmla="*/ 61182 h 996110"/>
                  <a:gd name="connsiteX15" fmla="*/ 416022 w 924668"/>
                  <a:gd name="connsiteY15" fmla="*/ 149313 h 996110"/>
                  <a:gd name="connsiteX16" fmla="*/ 416022 w 924668"/>
                  <a:gd name="connsiteY16" fmla="*/ 371718 h 996110"/>
                  <a:gd name="connsiteX17" fmla="*/ 446477 w 924668"/>
                  <a:gd name="connsiteY17" fmla="*/ 371718 h 996110"/>
                  <a:gd name="connsiteX18" fmla="*/ 567369 w 924668"/>
                  <a:gd name="connsiteY18" fmla="*/ 318655 h 996110"/>
                  <a:gd name="connsiteX19" fmla="*/ 591362 w 924668"/>
                  <a:gd name="connsiteY19" fmla="*/ 422936 h 996110"/>
                  <a:gd name="connsiteX20" fmla="*/ 621817 w 924668"/>
                  <a:gd name="connsiteY20" fmla="*/ 422936 h 996110"/>
                  <a:gd name="connsiteX21" fmla="*/ 741324 w 924668"/>
                  <a:gd name="connsiteY21" fmla="*/ 394789 h 996110"/>
                  <a:gd name="connsiteX22" fmla="*/ 747785 w 924668"/>
                  <a:gd name="connsiteY22" fmla="*/ 476460 h 996110"/>
                  <a:gd name="connsiteX23" fmla="*/ 778238 w 924668"/>
                  <a:gd name="connsiteY23" fmla="*/ 476460 h 996110"/>
                  <a:gd name="connsiteX24" fmla="*/ 874214 w 924668"/>
                  <a:gd name="connsiteY24" fmla="*/ 436317 h 996110"/>
                  <a:gd name="connsiteX25" fmla="*/ 891748 w 924668"/>
                  <a:gd name="connsiteY25" fmla="*/ 492610 h 996110"/>
                  <a:gd name="connsiteX26" fmla="*/ 891748 w 924668"/>
                  <a:gd name="connsiteY26" fmla="*/ 638419 h 996110"/>
                  <a:gd name="connsiteX27" fmla="*/ 889903 w 924668"/>
                  <a:gd name="connsiteY27" fmla="*/ 729319 h 996110"/>
                  <a:gd name="connsiteX28" fmla="*/ 861755 w 924668"/>
                  <a:gd name="connsiteY28" fmla="*/ 855287 h 996110"/>
                  <a:gd name="connsiteX29" fmla="*/ 834532 w 924668"/>
                  <a:gd name="connsiteY29" fmla="*/ 976179 h 996110"/>
                  <a:gd name="connsiteX30" fmla="*/ 864063 w 924668"/>
                  <a:gd name="connsiteY30" fmla="*/ 984485 h 996110"/>
                  <a:gd name="connsiteX31" fmla="*/ 920356 w 924668"/>
                  <a:gd name="connsiteY31" fmla="*/ 733472 h 996110"/>
                  <a:gd name="connsiteX32" fmla="*/ 922663 w 924668"/>
                  <a:gd name="connsiteY32" fmla="*/ 598737 h 996110"/>
                  <a:gd name="connsiteX33" fmla="*/ 921740 w 924668"/>
                  <a:gd name="connsiteY33" fmla="*/ 465847 h 996110"/>
                  <a:gd name="connsiteX34" fmla="*/ 832686 w 924668"/>
                  <a:gd name="connsiteY34" fmla="*/ 389713 h 996110"/>
                  <a:gd name="connsiteX35" fmla="*/ 748707 w 924668"/>
                  <a:gd name="connsiteY35" fmla="*/ 476460 h 996110"/>
                  <a:gd name="connsiteX36" fmla="*/ 779162 w 924668"/>
                  <a:gd name="connsiteY36" fmla="*/ 476460 h 996110"/>
                  <a:gd name="connsiteX37" fmla="*/ 739479 w 924668"/>
                  <a:gd name="connsiteY37" fmla="*/ 346801 h 996110"/>
                  <a:gd name="connsiteX38" fmla="*/ 591824 w 924668"/>
                  <a:gd name="connsiteY38" fmla="*/ 423397 h 996110"/>
                  <a:gd name="connsiteX39" fmla="*/ 622278 w 924668"/>
                  <a:gd name="connsiteY39" fmla="*/ 423397 h 996110"/>
                  <a:gd name="connsiteX40" fmla="*/ 621355 w 924668"/>
                  <a:gd name="connsiteY40" fmla="*/ 359721 h 996110"/>
                  <a:gd name="connsiteX41" fmla="*/ 561832 w 924668"/>
                  <a:gd name="connsiteY41" fmla="*/ 278511 h 996110"/>
                  <a:gd name="connsiteX42" fmla="*/ 416946 w 924668"/>
                  <a:gd name="connsiteY42" fmla="*/ 372179 h 996110"/>
                  <a:gd name="connsiteX43" fmla="*/ 447399 w 924668"/>
                  <a:gd name="connsiteY43" fmla="*/ 372179 h 996110"/>
                  <a:gd name="connsiteX44" fmla="*/ 447399 w 924668"/>
                  <a:gd name="connsiteY44" fmla="*/ 157619 h 996110"/>
                  <a:gd name="connsiteX45" fmla="*/ 443247 w 924668"/>
                  <a:gd name="connsiteY45" fmla="*/ 74102 h 996110"/>
                  <a:gd name="connsiteX46" fmla="*/ 299745 w 924668"/>
                  <a:gd name="connsiteY46" fmla="*/ 9964 h 996110"/>
                  <a:gd name="connsiteX47" fmla="*/ 243913 w 924668"/>
                  <a:gd name="connsiteY47" fmla="*/ 188534 h 996110"/>
                  <a:gd name="connsiteX48" fmla="*/ 250373 w 924668"/>
                  <a:gd name="connsiteY48" fmla="*/ 448314 h 996110"/>
                  <a:gd name="connsiteX49" fmla="*/ 253602 w 924668"/>
                  <a:gd name="connsiteY49" fmla="*/ 587663 h 996110"/>
                  <a:gd name="connsiteX50" fmla="*/ 254525 w 924668"/>
                  <a:gd name="connsiteY50" fmla="*/ 630575 h 996110"/>
                  <a:gd name="connsiteX51" fmla="*/ 254525 w 924668"/>
                  <a:gd name="connsiteY51" fmla="*/ 643033 h 996110"/>
                  <a:gd name="connsiteX52" fmla="*/ 255449 w 924668"/>
                  <a:gd name="connsiteY52" fmla="*/ 641649 h 996110"/>
                  <a:gd name="connsiteX53" fmla="*/ 276213 w 924668"/>
                  <a:gd name="connsiteY53" fmla="*/ 636112 h 996110"/>
                  <a:gd name="connsiteX54" fmla="*/ 274366 w 924668"/>
                  <a:gd name="connsiteY54" fmla="*/ 633805 h 996110"/>
                  <a:gd name="connsiteX55" fmla="*/ 266984 w 924668"/>
                  <a:gd name="connsiteY55" fmla="*/ 624115 h 996110"/>
                  <a:gd name="connsiteX56" fmla="*/ 241606 w 924668"/>
                  <a:gd name="connsiteY56" fmla="*/ 591354 h 996110"/>
                  <a:gd name="connsiteX57" fmla="*/ 193618 w 924668"/>
                  <a:gd name="connsiteY57" fmla="*/ 529062 h 996110"/>
                  <a:gd name="connsiteX58" fmla="*/ 127174 w 924668"/>
                  <a:gd name="connsiteY58" fmla="*/ 478767 h 996110"/>
                  <a:gd name="connsiteX59" fmla="*/ 23354 w 924668"/>
                  <a:gd name="connsiteY59" fmla="*/ 513835 h 996110"/>
                  <a:gd name="connsiteX60" fmla="*/ 15510 w 924668"/>
                  <a:gd name="connsiteY60" fmla="*/ 631498 h 996110"/>
                  <a:gd name="connsiteX61" fmla="*/ 37657 w 924668"/>
                  <a:gd name="connsiteY61" fmla="*/ 655953 h 996110"/>
                  <a:gd name="connsiteX62" fmla="*/ 159011 w 924668"/>
                  <a:gd name="connsiteY62" fmla="*/ 795763 h 996110"/>
                  <a:gd name="connsiteX63" fmla="*/ 298822 w 924668"/>
                  <a:gd name="connsiteY63" fmla="*/ 988638 h 996110"/>
                  <a:gd name="connsiteX64" fmla="*/ 325123 w 924668"/>
                  <a:gd name="connsiteY64" fmla="*/ 973410 h 996110"/>
                  <a:gd name="connsiteX65" fmla="*/ 325123 w 924668"/>
                  <a:gd name="connsiteY65" fmla="*/ 973410 h 99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24668" h="996110">
                    <a:moveTo>
                      <a:pt x="324200" y="972949"/>
                    </a:moveTo>
                    <a:cubicBezTo>
                      <a:pt x="295592" y="918963"/>
                      <a:pt x="256832" y="870514"/>
                      <a:pt x="218996" y="822987"/>
                    </a:cubicBezTo>
                    <a:cubicBezTo>
                      <a:pt x="178852" y="772231"/>
                      <a:pt x="136402" y="722859"/>
                      <a:pt x="93490" y="674410"/>
                    </a:cubicBezTo>
                    <a:cubicBezTo>
                      <a:pt x="71341" y="649493"/>
                      <a:pt x="33505" y="621808"/>
                      <a:pt x="30275" y="586279"/>
                    </a:cubicBezTo>
                    <a:cubicBezTo>
                      <a:pt x="25661" y="541059"/>
                      <a:pt x="65342" y="501377"/>
                      <a:pt x="110562" y="506914"/>
                    </a:cubicBezTo>
                    <a:cubicBezTo>
                      <a:pt x="141016" y="510606"/>
                      <a:pt x="156243" y="531370"/>
                      <a:pt x="173316" y="553517"/>
                    </a:cubicBezTo>
                    <a:cubicBezTo>
                      <a:pt x="189926" y="575205"/>
                      <a:pt x="206538" y="596891"/>
                      <a:pt x="223610" y="618116"/>
                    </a:cubicBezTo>
                    <a:cubicBezTo>
                      <a:pt x="233300" y="630575"/>
                      <a:pt x="245297" y="655030"/>
                      <a:pt x="260063" y="661951"/>
                    </a:cubicBezTo>
                    <a:cubicBezTo>
                      <a:pt x="268368" y="665643"/>
                      <a:pt x="275289" y="663797"/>
                      <a:pt x="280827" y="656415"/>
                    </a:cubicBezTo>
                    <a:cubicBezTo>
                      <a:pt x="288671" y="646264"/>
                      <a:pt x="283595" y="623654"/>
                      <a:pt x="283595" y="612118"/>
                    </a:cubicBezTo>
                    <a:cubicBezTo>
                      <a:pt x="282672" y="578896"/>
                      <a:pt x="281750" y="545674"/>
                      <a:pt x="281288" y="512451"/>
                    </a:cubicBezTo>
                    <a:cubicBezTo>
                      <a:pt x="278981" y="426165"/>
                      <a:pt x="277135" y="340341"/>
                      <a:pt x="274828" y="254056"/>
                    </a:cubicBezTo>
                    <a:cubicBezTo>
                      <a:pt x="273906" y="207914"/>
                      <a:pt x="272521" y="161772"/>
                      <a:pt x="271599" y="115629"/>
                    </a:cubicBezTo>
                    <a:cubicBezTo>
                      <a:pt x="271137" y="83330"/>
                      <a:pt x="279903" y="52876"/>
                      <a:pt x="311280" y="37188"/>
                    </a:cubicBezTo>
                    <a:cubicBezTo>
                      <a:pt x="343119" y="20576"/>
                      <a:pt x="383723" y="31651"/>
                      <a:pt x="403564" y="61182"/>
                    </a:cubicBezTo>
                    <a:cubicBezTo>
                      <a:pt x="421098" y="86560"/>
                      <a:pt x="416022" y="119782"/>
                      <a:pt x="416022" y="149313"/>
                    </a:cubicBezTo>
                    <a:lnTo>
                      <a:pt x="416022" y="371718"/>
                    </a:lnTo>
                    <a:cubicBezTo>
                      <a:pt x="416022" y="391559"/>
                      <a:pt x="446015" y="391098"/>
                      <a:pt x="446477" y="371718"/>
                    </a:cubicBezTo>
                    <a:cubicBezTo>
                      <a:pt x="448784" y="311271"/>
                      <a:pt x="521227" y="274820"/>
                      <a:pt x="567369" y="318655"/>
                    </a:cubicBezTo>
                    <a:cubicBezTo>
                      <a:pt x="596438" y="346340"/>
                      <a:pt x="591362" y="386483"/>
                      <a:pt x="591362" y="422936"/>
                    </a:cubicBezTo>
                    <a:cubicBezTo>
                      <a:pt x="591362" y="459388"/>
                      <a:pt x="620894" y="442315"/>
                      <a:pt x="621817" y="422936"/>
                    </a:cubicBezTo>
                    <a:cubicBezTo>
                      <a:pt x="624586" y="358798"/>
                      <a:pt x="711332" y="335727"/>
                      <a:pt x="741324" y="394789"/>
                    </a:cubicBezTo>
                    <a:cubicBezTo>
                      <a:pt x="753322" y="418321"/>
                      <a:pt x="747785" y="451082"/>
                      <a:pt x="747785" y="476460"/>
                    </a:cubicBezTo>
                    <a:cubicBezTo>
                      <a:pt x="747785" y="501839"/>
                      <a:pt x="777315" y="495840"/>
                      <a:pt x="778238" y="476460"/>
                    </a:cubicBezTo>
                    <a:cubicBezTo>
                      <a:pt x="780545" y="428472"/>
                      <a:pt x="838223" y="400326"/>
                      <a:pt x="874214" y="436317"/>
                    </a:cubicBezTo>
                    <a:cubicBezTo>
                      <a:pt x="889903" y="452005"/>
                      <a:pt x="891748" y="471846"/>
                      <a:pt x="891748" y="492610"/>
                    </a:cubicBezTo>
                    <a:lnTo>
                      <a:pt x="891748" y="638419"/>
                    </a:lnTo>
                    <a:cubicBezTo>
                      <a:pt x="891748" y="667950"/>
                      <a:pt x="895439" y="700250"/>
                      <a:pt x="889903" y="729319"/>
                    </a:cubicBezTo>
                    <a:cubicBezTo>
                      <a:pt x="882057" y="771308"/>
                      <a:pt x="870984" y="813298"/>
                      <a:pt x="861755" y="855287"/>
                    </a:cubicBezTo>
                    <a:cubicBezTo>
                      <a:pt x="852527" y="895431"/>
                      <a:pt x="843760" y="936035"/>
                      <a:pt x="834532" y="976179"/>
                    </a:cubicBezTo>
                    <a:cubicBezTo>
                      <a:pt x="830379" y="995098"/>
                      <a:pt x="859448" y="1003403"/>
                      <a:pt x="864063" y="984485"/>
                    </a:cubicBezTo>
                    <a:cubicBezTo>
                      <a:pt x="882981" y="900968"/>
                      <a:pt x="905129" y="817451"/>
                      <a:pt x="920356" y="733472"/>
                    </a:cubicBezTo>
                    <a:cubicBezTo>
                      <a:pt x="928200" y="690098"/>
                      <a:pt x="922663" y="642111"/>
                      <a:pt x="922663" y="598737"/>
                    </a:cubicBezTo>
                    <a:cubicBezTo>
                      <a:pt x="922663" y="555363"/>
                      <a:pt x="927739" y="509221"/>
                      <a:pt x="921740" y="465847"/>
                    </a:cubicBezTo>
                    <a:cubicBezTo>
                      <a:pt x="915741" y="422474"/>
                      <a:pt x="877443" y="387868"/>
                      <a:pt x="832686" y="389713"/>
                    </a:cubicBezTo>
                    <a:cubicBezTo>
                      <a:pt x="785159" y="391559"/>
                      <a:pt x="750553" y="430318"/>
                      <a:pt x="748707" y="476460"/>
                    </a:cubicBezTo>
                    <a:lnTo>
                      <a:pt x="779162" y="476460"/>
                    </a:lnTo>
                    <a:cubicBezTo>
                      <a:pt x="779162" y="428472"/>
                      <a:pt x="783776" y="378178"/>
                      <a:pt x="739479" y="346801"/>
                    </a:cubicBezTo>
                    <a:cubicBezTo>
                      <a:pt x="676725" y="302505"/>
                      <a:pt x="595054" y="350031"/>
                      <a:pt x="591824" y="423397"/>
                    </a:cubicBezTo>
                    <a:lnTo>
                      <a:pt x="622278" y="423397"/>
                    </a:lnTo>
                    <a:cubicBezTo>
                      <a:pt x="622278" y="402172"/>
                      <a:pt x="624124" y="380485"/>
                      <a:pt x="621355" y="359721"/>
                    </a:cubicBezTo>
                    <a:cubicBezTo>
                      <a:pt x="616740" y="324653"/>
                      <a:pt x="594131" y="293277"/>
                      <a:pt x="561832" y="278511"/>
                    </a:cubicBezTo>
                    <a:cubicBezTo>
                      <a:pt x="493541" y="247134"/>
                      <a:pt x="419714" y="299736"/>
                      <a:pt x="416946" y="372179"/>
                    </a:cubicBezTo>
                    <a:lnTo>
                      <a:pt x="447399" y="372179"/>
                    </a:lnTo>
                    <a:lnTo>
                      <a:pt x="447399" y="157619"/>
                    </a:lnTo>
                    <a:cubicBezTo>
                      <a:pt x="447399" y="130395"/>
                      <a:pt x="451091" y="100402"/>
                      <a:pt x="443247" y="74102"/>
                    </a:cubicBezTo>
                    <a:cubicBezTo>
                      <a:pt x="425713" y="13655"/>
                      <a:pt x="356038" y="-17260"/>
                      <a:pt x="299745" y="9964"/>
                    </a:cubicBezTo>
                    <a:cubicBezTo>
                      <a:pt x="229147" y="44109"/>
                      <a:pt x="242067" y="123935"/>
                      <a:pt x="243913" y="188534"/>
                    </a:cubicBezTo>
                    <a:cubicBezTo>
                      <a:pt x="246220" y="275281"/>
                      <a:pt x="248066" y="361566"/>
                      <a:pt x="250373" y="448314"/>
                    </a:cubicBezTo>
                    <a:cubicBezTo>
                      <a:pt x="251295" y="494917"/>
                      <a:pt x="252680" y="541521"/>
                      <a:pt x="253602" y="587663"/>
                    </a:cubicBezTo>
                    <a:lnTo>
                      <a:pt x="254525" y="630575"/>
                    </a:lnTo>
                    <a:cubicBezTo>
                      <a:pt x="254525" y="634728"/>
                      <a:pt x="254525" y="638880"/>
                      <a:pt x="254525" y="643033"/>
                    </a:cubicBezTo>
                    <a:cubicBezTo>
                      <a:pt x="255449" y="649493"/>
                      <a:pt x="252218" y="645340"/>
                      <a:pt x="255449" y="641649"/>
                    </a:cubicBezTo>
                    <a:cubicBezTo>
                      <a:pt x="262370" y="639804"/>
                      <a:pt x="269291" y="637958"/>
                      <a:pt x="276213" y="636112"/>
                    </a:cubicBezTo>
                    <a:cubicBezTo>
                      <a:pt x="278520" y="637035"/>
                      <a:pt x="275289" y="636112"/>
                      <a:pt x="274366" y="633805"/>
                    </a:cubicBezTo>
                    <a:cubicBezTo>
                      <a:pt x="272982" y="630575"/>
                      <a:pt x="268830" y="626883"/>
                      <a:pt x="266984" y="624115"/>
                    </a:cubicBezTo>
                    <a:cubicBezTo>
                      <a:pt x="258679" y="613041"/>
                      <a:pt x="250373" y="602429"/>
                      <a:pt x="241606" y="591354"/>
                    </a:cubicBezTo>
                    <a:cubicBezTo>
                      <a:pt x="225456" y="570590"/>
                      <a:pt x="208845" y="550288"/>
                      <a:pt x="193618" y="529062"/>
                    </a:cubicBezTo>
                    <a:cubicBezTo>
                      <a:pt x="176083" y="505068"/>
                      <a:pt x="157166" y="485689"/>
                      <a:pt x="127174" y="478767"/>
                    </a:cubicBezTo>
                    <a:cubicBezTo>
                      <a:pt x="88875" y="470000"/>
                      <a:pt x="48270" y="483382"/>
                      <a:pt x="23354" y="513835"/>
                    </a:cubicBezTo>
                    <a:cubicBezTo>
                      <a:pt x="-2486" y="545212"/>
                      <a:pt x="-9407" y="597352"/>
                      <a:pt x="15510" y="631498"/>
                    </a:cubicBezTo>
                    <a:cubicBezTo>
                      <a:pt x="21969" y="640265"/>
                      <a:pt x="30275" y="647647"/>
                      <a:pt x="37657" y="655953"/>
                    </a:cubicBezTo>
                    <a:cubicBezTo>
                      <a:pt x="79185" y="701634"/>
                      <a:pt x="119790" y="748237"/>
                      <a:pt x="159011" y="795763"/>
                    </a:cubicBezTo>
                    <a:cubicBezTo>
                      <a:pt x="209307" y="856210"/>
                      <a:pt x="261908" y="918502"/>
                      <a:pt x="298822" y="988638"/>
                    </a:cubicBezTo>
                    <a:cubicBezTo>
                      <a:pt x="308050" y="1005710"/>
                      <a:pt x="334351" y="990483"/>
                      <a:pt x="325123" y="973410"/>
                    </a:cubicBezTo>
                    <a:lnTo>
                      <a:pt x="325123" y="973410"/>
                    </a:lnTo>
                    <a:close/>
                  </a:path>
                </a:pathLst>
              </a:custGeom>
              <a:grpFill/>
              <a:ln w="28575" cap="flat">
                <a:solidFill>
                  <a:srgbClr val="DFDECB"/>
                </a:solidFill>
                <a:prstDash val="solid"/>
                <a:miter/>
              </a:ln>
            </p:spPr>
            <p:txBody>
              <a:bodyPr rtlCol="0" anchor="ctr"/>
              <a:lstStyle/>
              <a:p>
                <a:endParaRPr lang="en-US"/>
              </a:p>
            </p:txBody>
          </p:sp>
          <p:sp>
            <p:nvSpPr>
              <p:cNvPr id="20" name="Freeform 1441">
                <a:extLst>
                  <a:ext uri="{FF2B5EF4-FFF2-40B4-BE49-F238E27FC236}">
                    <a16:creationId xmlns:a16="http://schemas.microsoft.com/office/drawing/2014/main" id="{63E4CDAD-E352-355D-663D-35E0EB130B9E}"/>
                  </a:ext>
                </a:extLst>
              </p:cNvPr>
              <p:cNvSpPr/>
              <p:nvPr/>
            </p:nvSpPr>
            <p:spPr>
              <a:xfrm>
                <a:off x="-1599443" y="7456157"/>
                <a:ext cx="30453" cy="73251"/>
              </a:xfrm>
              <a:custGeom>
                <a:avLst/>
                <a:gdLst>
                  <a:gd name="connsiteX0" fmla="*/ 0 w 30453"/>
                  <a:gd name="connsiteY0" fmla="*/ 14708 h 73251"/>
                  <a:gd name="connsiteX1" fmla="*/ 0 w 30453"/>
                  <a:gd name="connsiteY1" fmla="*/ 58543 h 73251"/>
                  <a:gd name="connsiteX2" fmla="*/ 30453 w 30453"/>
                  <a:gd name="connsiteY2" fmla="*/ 58543 h 73251"/>
                  <a:gd name="connsiteX3" fmla="*/ 30453 w 30453"/>
                  <a:gd name="connsiteY3" fmla="*/ 14708 h 73251"/>
                  <a:gd name="connsiteX4" fmla="*/ 0 w 30453"/>
                  <a:gd name="connsiteY4" fmla="*/ 14708 h 73251"/>
                  <a:gd name="connsiteX5" fmla="*/ 0 w 30453"/>
                  <a:gd name="connsiteY5" fmla="*/ 14708 h 7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73251">
                    <a:moveTo>
                      <a:pt x="0" y="14708"/>
                    </a:moveTo>
                    <a:lnTo>
                      <a:pt x="0" y="58543"/>
                    </a:lnTo>
                    <a:cubicBezTo>
                      <a:pt x="0" y="77923"/>
                      <a:pt x="30453" y="78384"/>
                      <a:pt x="30453" y="58543"/>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21" name="Freeform 1442">
                <a:extLst>
                  <a:ext uri="{FF2B5EF4-FFF2-40B4-BE49-F238E27FC236}">
                    <a16:creationId xmlns:a16="http://schemas.microsoft.com/office/drawing/2014/main" id="{10711E70-6FA1-15B3-9B70-82CFBC2A80C7}"/>
                  </a:ext>
                </a:extLst>
              </p:cNvPr>
              <p:cNvSpPr/>
              <p:nvPr/>
            </p:nvSpPr>
            <p:spPr>
              <a:xfrm>
                <a:off x="-1756326" y="7402632"/>
                <a:ext cx="30453" cy="126776"/>
              </a:xfrm>
              <a:custGeom>
                <a:avLst/>
                <a:gdLst>
                  <a:gd name="connsiteX0" fmla="*/ 0 w 30453"/>
                  <a:gd name="connsiteY0" fmla="*/ 14708 h 126776"/>
                  <a:gd name="connsiteX1" fmla="*/ 0 w 30453"/>
                  <a:gd name="connsiteY1" fmla="*/ 112068 h 126776"/>
                  <a:gd name="connsiteX2" fmla="*/ 30453 w 30453"/>
                  <a:gd name="connsiteY2" fmla="*/ 112068 h 126776"/>
                  <a:gd name="connsiteX3" fmla="*/ 30453 w 30453"/>
                  <a:gd name="connsiteY3" fmla="*/ 14708 h 126776"/>
                  <a:gd name="connsiteX4" fmla="*/ 0 w 30453"/>
                  <a:gd name="connsiteY4" fmla="*/ 14708 h 126776"/>
                  <a:gd name="connsiteX5" fmla="*/ 0 w 30453"/>
                  <a:gd name="connsiteY5" fmla="*/ 14708 h 12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126776">
                    <a:moveTo>
                      <a:pt x="0" y="14708"/>
                    </a:moveTo>
                    <a:lnTo>
                      <a:pt x="0" y="112068"/>
                    </a:lnTo>
                    <a:cubicBezTo>
                      <a:pt x="0" y="131448"/>
                      <a:pt x="30453" y="131909"/>
                      <a:pt x="30453" y="112068"/>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22" name="Freeform 1443">
                <a:extLst>
                  <a:ext uri="{FF2B5EF4-FFF2-40B4-BE49-F238E27FC236}">
                    <a16:creationId xmlns:a16="http://schemas.microsoft.com/office/drawing/2014/main" id="{7BE7D5FA-268A-6EDB-2D45-2EFCBA7E720E}"/>
                  </a:ext>
                </a:extLst>
              </p:cNvPr>
              <p:cNvSpPr/>
              <p:nvPr/>
            </p:nvSpPr>
            <p:spPr>
              <a:xfrm>
                <a:off x="-1931205" y="7350953"/>
                <a:ext cx="30454" cy="177994"/>
              </a:xfrm>
              <a:custGeom>
                <a:avLst/>
                <a:gdLst>
                  <a:gd name="connsiteX0" fmla="*/ 0 w 30454"/>
                  <a:gd name="connsiteY0" fmla="*/ 14709 h 177994"/>
                  <a:gd name="connsiteX1" fmla="*/ 0 w 30454"/>
                  <a:gd name="connsiteY1" fmla="*/ 163286 h 177994"/>
                  <a:gd name="connsiteX2" fmla="*/ 30454 w 30454"/>
                  <a:gd name="connsiteY2" fmla="*/ 163286 h 177994"/>
                  <a:gd name="connsiteX3" fmla="*/ 30454 w 30454"/>
                  <a:gd name="connsiteY3" fmla="*/ 14709 h 177994"/>
                  <a:gd name="connsiteX4" fmla="*/ 0 w 30454"/>
                  <a:gd name="connsiteY4" fmla="*/ 14709 h 177994"/>
                  <a:gd name="connsiteX5" fmla="*/ 0 w 30454"/>
                  <a:gd name="connsiteY5" fmla="*/ 14709 h 1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4" h="177994">
                    <a:moveTo>
                      <a:pt x="0" y="14709"/>
                    </a:moveTo>
                    <a:lnTo>
                      <a:pt x="0" y="163286"/>
                    </a:lnTo>
                    <a:cubicBezTo>
                      <a:pt x="0" y="182665"/>
                      <a:pt x="30454" y="183127"/>
                      <a:pt x="30454" y="163286"/>
                    </a:cubicBezTo>
                    <a:lnTo>
                      <a:pt x="30454" y="14709"/>
                    </a:lnTo>
                    <a:cubicBezTo>
                      <a:pt x="30454" y="-4672"/>
                      <a:pt x="0" y="-5133"/>
                      <a:pt x="0" y="14709"/>
                    </a:cubicBezTo>
                    <a:lnTo>
                      <a:pt x="0" y="14709"/>
                    </a:lnTo>
                    <a:close/>
                  </a:path>
                </a:pathLst>
              </a:custGeom>
              <a:grpFill/>
              <a:ln w="28575" cap="flat">
                <a:solidFill>
                  <a:srgbClr val="DFDECB"/>
                </a:solidFill>
                <a:prstDash val="solid"/>
                <a:miter/>
              </a:ln>
            </p:spPr>
            <p:txBody>
              <a:bodyPr rtlCol="0" anchor="ctr"/>
              <a:lstStyle/>
              <a:p>
                <a:endParaRPr lang="en-US"/>
              </a:p>
            </p:txBody>
          </p:sp>
        </p:grpSp>
        <p:sp>
          <p:nvSpPr>
            <p:cNvPr id="12" name="Freeform 1435">
              <a:extLst>
                <a:ext uri="{FF2B5EF4-FFF2-40B4-BE49-F238E27FC236}">
                  <a16:creationId xmlns:a16="http://schemas.microsoft.com/office/drawing/2014/main" id="{01BAAE3E-72EC-FECA-9243-97E14BDC1338}"/>
                </a:ext>
              </a:extLst>
            </p:cNvPr>
            <p:cNvSpPr/>
            <p:nvPr/>
          </p:nvSpPr>
          <p:spPr>
            <a:xfrm>
              <a:off x="-2269476" y="6659762"/>
              <a:ext cx="701430" cy="430835"/>
            </a:xfrm>
            <a:custGeom>
              <a:avLst/>
              <a:gdLst>
                <a:gd name="connsiteX0" fmla="*/ 21737 w 701430"/>
                <a:gd name="connsiteY0" fmla="*/ 112974 h 430835"/>
                <a:gd name="connsiteX1" fmla="*/ 376108 w 701430"/>
                <a:gd name="connsiteY1" fmla="*/ 45606 h 430835"/>
                <a:gd name="connsiteX2" fmla="*/ 620200 w 701430"/>
                <a:gd name="connsiteY2" fmla="*/ 238480 h 430835"/>
                <a:gd name="connsiteX3" fmla="*/ 670956 w 701430"/>
                <a:gd name="connsiteY3" fmla="*/ 416127 h 430835"/>
                <a:gd name="connsiteX4" fmla="*/ 701410 w 701430"/>
                <a:gd name="connsiteY4" fmla="*/ 416127 h 430835"/>
                <a:gd name="connsiteX5" fmla="*/ 223839 w 701430"/>
                <a:gd name="connsiteY5" fmla="*/ 2233 h 430835"/>
                <a:gd name="connsiteX6" fmla="*/ 6510 w 701430"/>
                <a:gd name="connsiteY6" fmla="*/ 86673 h 430835"/>
                <a:gd name="connsiteX7" fmla="*/ 21737 w 701430"/>
                <a:gd name="connsiteY7" fmla="*/ 112974 h 430835"/>
                <a:gd name="connsiteX8" fmla="*/ 21737 w 701430"/>
                <a:gd name="connsiteY8" fmla="*/ 112974 h 43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430" h="430835">
                  <a:moveTo>
                    <a:pt x="21737" y="112974"/>
                  </a:moveTo>
                  <a:cubicBezTo>
                    <a:pt x="123249" y="37762"/>
                    <a:pt x="253832" y="11000"/>
                    <a:pt x="376108" y="45606"/>
                  </a:cubicBezTo>
                  <a:cubicBezTo>
                    <a:pt x="479004" y="74676"/>
                    <a:pt x="568059" y="145273"/>
                    <a:pt x="620200" y="238480"/>
                  </a:cubicBezTo>
                  <a:cubicBezTo>
                    <a:pt x="650654" y="292928"/>
                    <a:pt x="667726" y="353835"/>
                    <a:pt x="670956" y="416127"/>
                  </a:cubicBezTo>
                  <a:cubicBezTo>
                    <a:pt x="671878" y="435507"/>
                    <a:pt x="702333" y="435969"/>
                    <a:pt x="701410" y="416127"/>
                  </a:cubicBezTo>
                  <a:cubicBezTo>
                    <a:pt x="688490" y="171113"/>
                    <a:pt x="470238" y="-23145"/>
                    <a:pt x="223839" y="2233"/>
                  </a:cubicBezTo>
                  <a:cubicBezTo>
                    <a:pt x="144936" y="10077"/>
                    <a:pt x="70186" y="39608"/>
                    <a:pt x="6510" y="86673"/>
                  </a:cubicBezTo>
                  <a:cubicBezTo>
                    <a:pt x="-9178" y="98208"/>
                    <a:pt x="6510" y="124510"/>
                    <a:pt x="21737" y="112974"/>
                  </a:cubicBezTo>
                  <a:lnTo>
                    <a:pt x="21737" y="112974"/>
                  </a:lnTo>
                  <a:close/>
                </a:path>
              </a:pathLst>
            </a:custGeom>
            <a:grpFill/>
            <a:ln w="28575" cap="flat">
              <a:solidFill>
                <a:srgbClr val="DFDECB"/>
              </a:solidFill>
              <a:prstDash val="solid"/>
              <a:miter/>
            </a:ln>
          </p:spPr>
          <p:txBody>
            <a:bodyPr rtlCol="0" anchor="ctr"/>
            <a:lstStyle/>
            <a:p>
              <a:endParaRPr lang="en-US"/>
            </a:p>
          </p:txBody>
        </p:sp>
        <p:sp>
          <p:nvSpPr>
            <p:cNvPr id="15" name="Freeform 1436">
              <a:extLst>
                <a:ext uri="{FF2B5EF4-FFF2-40B4-BE49-F238E27FC236}">
                  <a16:creationId xmlns:a16="http://schemas.microsoft.com/office/drawing/2014/main" id="{03A8DCC8-CEF1-0F23-AB25-D20DFE29CBE2}"/>
                </a:ext>
              </a:extLst>
            </p:cNvPr>
            <p:cNvSpPr/>
            <p:nvPr/>
          </p:nvSpPr>
          <p:spPr>
            <a:xfrm>
              <a:off x="-2437568" y="6965523"/>
              <a:ext cx="164521" cy="452380"/>
            </a:xfrm>
            <a:custGeom>
              <a:avLst/>
              <a:gdLst>
                <a:gd name="connsiteX0" fmla="*/ 15873 w 164521"/>
                <a:gd name="connsiteY0" fmla="*/ 11160 h 452380"/>
                <a:gd name="connsiteX1" fmla="*/ 138149 w 164521"/>
                <a:gd name="connsiteY1" fmla="*/ 448126 h 452380"/>
                <a:gd name="connsiteX2" fmla="*/ 159836 w 164521"/>
                <a:gd name="connsiteY2" fmla="*/ 426439 h 452380"/>
                <a:gd name="connsiteX3" fmla="*/ 45403 w 164521"/>
                <a:gd name="connsiteY3" fmla="*/ 19004 h 452380"/>
                <a:gd name="connsiteX4" fmla="*/ 15873 w 164521"/>
                <a:gd name="connsiteY4" fmla="*/ 10699 h 452380"/>
                <a:gd name="connsiteX5" fmla="*/ 15873 w 164521"/>
                <a:gd name="connsiteY5" fmla="*/ 10699 h 45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21" h="452380">
                  <a:moveTo>
                    <a:pt x="15873" y="11160"/>
                  </a:moveTo>
                  <a:cubicBezTo>
                    <a:pt x="-27501" y="168505"/>
                    <a:pt x="19563" y="336462"/>
                    <a:pt x="138149" y="448126"/>
                  </a:cubicBezTo>
                  <a:cubicBezTo>
                    <a:pt x="152453" y="461507"/>
                    <a:pt x="174139" y="440282"/>
                    <a:pt x="159836" y="426439"/>
                  </a:cubicBezTo>
                  <a:cubicBezTo>
                    <a:pt x="49095" y="321697"/>
                    <a:pt x="4798" y="166198"/>
                    <a:pt x="45403" y="19004"/>
                  </a:cubicBezTo>
                  <a:cubicBezTo>
                    <a:pt x="50479" y="86"/>
                    <a:pt x="21410" y="-8219"/>
                    <a:pt x="15873" y="10699"/>
                  </a:cubicBezTo>
                  <a:lnTo>
                    <a:pt x="15873" y="10699"/>
                  </a:lnTo>
                  <a:close/>
                </a:path>
              </a:pathLst>
            </a:custGeom>
            <a:grpFill/>
            <a:ln w="28575" cap="flat">
              <a:solidFill>
                <a:srgbClr val="DFDECB"/>
              </a:solidFill>
              <a:prstDash val="solid"/>
              <a:miter/>
            </a:ln>
          </p:spPr>
          <p:txBody>
            <a:bodyPr rtlCol="0" anchor="ctr"/>
            <a:lstStyle/>
            <a:p>
              <a:endParaRPr lang="en-US"/>
            </a:p>
          </p:txBody>
        </p:sp>
        <p:sp>
          <p:nvSpPr>
            <p:cNvPr id="16" name="Freeform 1437">
              <a:extLst>
                <a:ext uri="{FF2B5EF4-FFF2-40B4-BE49-F238E27FC236}">
                  <a16:creationId xmlns:a16="http://schemas.microsoft.com/office/drawing/2014/main" id="{43D3D85E-784B-A811-F575-64281BE36C2C}"/>
                </a:ext>
              </a:extLst>
            </p:cNvPr>
            <p:cNvSpPr/>
            <p:nvPr/>
          </p:nvSpPr>
          <p:spPr>
            <a:xfrm>
              <a:off x="-2241424" y="6856005"/>
              <a:ext cx="477566" cy="409599"/>
            </a:xfrm>
            <a:custGeom>
              <a:avLst/>
              <a:gdLst>
                <a:gd name="connsiteX0" fmla="*/ 87353 w 477566"/>
                <a:gd name="connsiteY0" fmla="*/ 383227 h 409599"/>
                <a:gd name="connsiteX1" fmla="*/ 115499 w 477566"/>
                <a:gd name="connsiteY1" fmla="*/ 70383 h 409599"/>
                <a:gd name="connsiteX2" fmla="*/ 407579 w 477566"/>
                <a:gd name="connsiteY2" fmla="*/ 116064 h 409599"/>
                <a:gd name="connsiteX3" fmla="*/ 435264 w 477566"/>
                <a:gd name="connsiteY3" fmla="*/ 310784 h 409599"/>
                <a:gd name="connsiteX4" fmla="*/ 464795 w 477566"/>
                <a:gd name="connsiteY4" fmla="*/ 319089 h 409599"/>
                <a:gd name="connsiteX5" fmla="*/ 299607 w 477566"/>
                <a:gd name="connsiteY5" fmla="*/ 7630 h 409599"/>
                <a:gd name="connsiteX6" fmla="*/ 6143 w 477566"/>
                <a:gd name="connsiteY6" fmla="*/ 184816 h 409599"/>
                <a:gd name="connsiteX7" fmla="*/ 66589 w 477566"/>
                <a:gd name="connsiteY7" fmla="*/ 404914 h 409599"/>
                <a:gd name="connsiteX8" fmla="*/ 88276 w 477566"/>
                <a:gd name="connsiteY8" fmla="*/ 383227 h 409599"/>
                <a:gd name="connsiteX9" fmla="*/ 88276 w 477566"/>
                <a:gd name="connsiteY9" fmla="*/ 383227 h 40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7566" h="409599">
                  <a:moveTo>
                    <a:pt x="87353" y="383227"/>
                  </a:moveTo>
                  <a:cubicBezTo>
                    <a:pt x="2913" y="292327"/>
                    <a:pt x="13987" y="144211"/>
                    <a:pt x="115499" y="70383"/>
                  </a:cubicBezTo>
                  <a:cubicBezTo>
                    <a:pt x="207323" y="3477"/>
                    <a:pt x="340673" y="23780"/>
                    <a:pt x="407579" y="116064"/>
                  </a:cubicBezTo>
                  <a:cubicBezTo>
                    <a:pt x="448645" y="172819"/>
                    <a:pt x="457413" y="244801"/>
                    <a:pt x="435264" y="310784"/>
                  </a:cubicBezTo>
                  <a:cubicBezTo>
                    <a:pt x="428805" y="329240"/>
                    <a:pt x="458335" y="337546"/>
                    <a:pt x="464795" y="319089"/>
                  </a:cubicBezTo>
                  <a:cubicBezTo>
                    <a:pt x="509091" y="188507"/>
                    <a:pt x="434341" y="42698"/>
                    <a:pt x="299607" y="7630"/>
                  </a:cubicBezTo>
                  <a:cubicBezTo>
                    <a:pt x="171332" y="-26054"/>
                    <a:pt x="35673" y="55157"/>
                    <a:pt x="6143" y="184816"/>
                  </a:cubicBezTo>
                  <a:cubicBezTo>
                    <a:pt x="-12314" y="264180"/>
                    <a:pt x="11679" y="345852"/>
                    <a:pt x="66589" y="404914"/>
                  </a:cubicBezTo>
                  <a:cubicBezTo>
                    <a:pt x="79970" y="419217"/>
                    <a:pt x="101657" y="397531"/>
                    <a:pt x="88276" y="383227"/>
                  </a:cubicBezTo>
                  <a:lnTo>
                    <a:pt x="88276" y="383227"/>
                  </a:lnTo>
                  <a:close/>
                </a:path>
              </a:pathLst>
            </a:custGeom>
            <a:grpFill/>
            <a:ln w="28575" cap="flat">
              <a:solidFill>
                <a:srgbClr val="DFDECB"/>
              </a:solidFill>
              <a:prstDash val="solid"/>
              <a:miter/>
            </a:ln>
          </p:spPr>
          <p:txBody>
            <a:bodyPr rtlCol="0" anchor="ctr"/>
            <a:lstStyle/>
            <a:p>
              <a:endParaRPr lang="en-US"/>
            </a:p>
          </p:txBody>
        </p:sp>
        <p:sp>
          <p:nvSpPr>
            <p:cNvPr id="17" name="Freeform 1438">
              <a:extLst>
                <a:ext uri="{FF2B5EF4-FFF2-40B4-BE49-F238E27FC236}">
                  <a16:creationId xmlns:a16="http://schemas.microsoft.com/office/drawing/2014/main" id="{74DCDBA4-34CE-2ADE-C9C0-DD8ED0DABE31}"/>
                </a:ext>
              </a:extLst>
            </p:cNvPr>
            <p:cNvSpPr/>
            <p:nvPr/>
          </p:nvSpPr>
          <p:spPr>
            <a:xfrm>
              <a:off x="-1693112" y="7060662"/>
              <a:ext cx="207644" cy="207639"/>
            </a:xfrm>
            <a:custGeom>
              <a:avLst/>
              <a:gdLst>
                <a:gd name="connsiteX0" fmla="*/ 177647 w 207644"/>
                <a:gd name="connsiteY0" fmla="*/ 103820 h 207639"/>
                <a:gd name="connsiteX1" fmla="*/ 104282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2" y="177186"/>
                  </a:cubicBezTo>
                  <a:cubicBezTo>
                    <a:pt x="63214" y="177186"/>
                    <a:pt x="30915" y="143964"/>
                    <a:pt x="30915" y="103820"/>
                  </a:cubicBezTo>
                  <a:cubicBezTo>
                    <a:pt x="30915" y="63676"/>
                    <a:pt x="62292" y="32299"/>
                    <a:pt x="101051" y="30916"/>
                  </a:cubicBezTo>
                  <a:cubicBezTo>
                    <a:pt x="143040" y="29070"/>
                    <a:pt x="175802" y="62754"/>
                    <a:pt x="177185" y="103820"/>
                  </a:cubicBezTo>
                  <a:cubicBezTo>
                    <a:pt x="177647" y="123200"/>
                    <a:pt x="208101" y="123661"/>
                    <a:pt x="207639" y="103820"/>
                  </a:cubicBezTo>
                  <a:cubicBezTo>
                    <a:pt x="205794" y="47527"/>
                    <a:pt x="161959" y="0"/>
                    <a:pt x="103820" y="0"/>
                  </a:cubicBezTo>
                  <a:cubicBezTo>
                    <a:pt x="45680" y="0"/>
                    <a:pt x="0" y="47065"/>
                    <a:pt x="0" y="103820"/>
                  </a:cubicBezTo>
                  <a:cubicBezTo>
                    <a:pt x="0" y="160575"/>
                    <a:pt x="47065" y="207639"/>
                    <a:pt x="103820" y="207639"/>
                  </a:cubicBezTo>
                  <a:cubicBezTo>
                    <a:pt x="161959" y="207639"/>
                    <a:pt x="205332" y="160575"/>
                    <a:pt x="207639" y="103820"/>
                  </a:cubicBezTo>
                  <a:cubicBezTo>
                    <a:pt x="208101"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sp>
          <p:nvSpPr>
            <p:cNvPr id="18" name="Freeform 1439">
              <a:extLst>
                <a:ext uri="{FF2B5EF4-FFF2-40B4-BE49-F238E27FC236}">
                  <a16:creationId xmlns:a16="http://schemas.microsoft.com/office/drawing/2014/main" id="{BCA9644B-B39A-4824-B218-92A8BC1BD7DB}"/>
                </a:ext>
              </a:extLst>
            </p:cNvPr>
            <p:cNvSpPr/>
            <p:nvPr/>
          </p:nvSpPr>
          <p:spPr>
            <a:xfrm>
              <a:off x="-2478450" y="6794883"/>
              <a:ext cx="207644" cy="207639"/>
            </a:xfrm>
            <a:custGeom>
              <a:avLst/>
              <a:gdLst>
                <a:gd name="connsiteX0" fmla="*/ 177647 w 207644"/>
                <a:gd name="connsiteY0" fmla="*/ 103820 h 207639"/>
                <a:gd name="connsiteX1" fmla="*/ 104280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0" y="177186"/>
                  </a:cubicBezTo>
                  <a:cubicBezTo>
                    <a:pt x="63214" y="177186"/>
                    <a:pt x="30915" y="143964"/>
                    <a:pt x="30915" y="103820"/>
                  </a:cubicBezTo>
                  <a:cubicBezTo>
                    <a:pt x="30915" y="63676"/>
                    <a:pt x="62292" y="32299"/>
                    <a:pt x="101051" y="30916"/>
                  </a:cubicBezTo>
                  <a:cubicBezTo>
                    <a:pt x="143040" y="29070"/>
                    <a:pt x="175801" y="62753"/>
                    <a:pt x="177185" y="103820"/>
                  </a:cubicBezTo>
                  <a:cubicBezTo>
                    <a:pt x="177647" y="123200"/>
                    <a:pt x="208100" y="123661"/>
                    <a:pt x="207639" y="103820"/>
                  </a:cubicBezTo>
                  <a:cubicBezTo>
                    <a:pt x="205793" y="47527"/>
                    <a:pt x="161958" y="0"/>
                    <a:pt x="103820" y="0"/>
                  </a:cubicBezTo>
                  <a:cubicBezTo>
                    <a:pt x="45680" y="0"/>
                    <a:pt x="0" y="47065"/>
                    <a:pt x="0" y="103820"/>
                  </a:cubicBezTo>
                  <a:cubicBezTo>
                    <a:pt x="0" y="160575"/>
                    <a:pt x="47065" y="207639"/>
                    <a:pt x="103820" y="207639"/>
                  </a:cubicBezTo>
                  <a:cubicBezTo>
                    <a:pt x="161958" y="207639"/>
                    <a:pt x="205332" y="160575"/>
                    <a:pt x="207639" y="103820"/>
                  </a:cubicBezTo>
                  <a:cubicBezTo>
                    <a:pt x="208100"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grpSp>
    </p:spTree>
    <p:extLst>
      <p:ext uri="{BB962C8B-B14F-4D97-AF65-F5344CB8AC3E}">
        <p14:creationId xmlns:p14="http://schemas.microsoft.com/office/powerpoint/2010/main" val="30011775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96B13-2367-8699-437A-3A19DDE5BD5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9DD61C6-639B-14A1-E386-BD86A0397FD7}"/>
              </a:ext>
            </a:extLst>
          </p:cNvPr>
          <p:cNvSpPr/>
          <p:nvPr/>
        </p:nvSpPr>
        <p:spPr>
          <a:xfrm>
            <a:off x="356853" y="268958"/>
            <a:ext cx="6845968" cy="20597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F1A05C40-E674-0FD7-5EB6-1E243E99BE61}"/>
              </a:ext>
            </a:extLst>
          </p:cNvPr>
          <p:cNvSpPr txBox="1"/>
          <p:nvPr/>
        </p:nvSpPr>
        <p:spPr>
          <a:xfrm>
            <a:off x="1543975" y="510511"/>
            <a:ext cx="5658846" cy="1600438"/>
          </a:xfrm>
          <a:prstGeom prst="rect">
            <a:avLst/>
          </a:prstGeom>
          <a:noFill/>
        </p:spPr>
        <p:txBody>
          <a:bodyPr wrap="square" rtlCol="0">
            <a:spAutoFit/>
          </a:bodyPr>
          <a:lstStyle/>
          <a:p>
            <a:pPr>
              <a:spcBef>
                <a:spcPts val="600"/>
              </a:spcBef>
              <a:spcAft>
                <a:spcPts val="600"/>
              </a:spcAft>
            </a:pPr>
            <a:r>
              <a:rPr lang="en-US" sz="2200" b="1" dirty="0">
                <a:solidFill>
                  <a:srgbClr val="53705E"/>
                </a:solidFill>
              </a:rPr>
              <a:t>Question Responses</a:t>
            </a:r>
          </a:p>
          <a:p>
            <a:pPr>
              <a:spcBef>
                <a:spcPts val="600"/>
              </a:spcBef>
              <a:spcAft>
                <a:spcPts val="600"/>
              </a:spcAft>
            </a:pPr>
            <a:r>
              <a:rPr lang="en-US" sz="1400" b="1" dirty="0">
                <a:solidFill>
                  <a:schemeClr val="tx1">
                    <a:lumMod val="75000"/>
                    <a:lumOff val="25000"/>
                  </a:schemeClr>
                </a:solidFill>
              </a:rPr>
              <a:t>Use this space to respond directly to the discussion questions.</a:t>
            </a:r>
          </a:p>
          <a:p>
            <a:pPr>
              <a:spcBef>
                <a:spcPts val="600"/>
              </a:spcBef>
              <a:spcAft>
                <a:spcPts val="600"/>
              </a:spcAft>
            </a:pPr>
            <a:r>
              <a:rPr lang="en-US" sz="1400" dirty="0">
                <a:solidFill>
                  <a:schemeClr val="tx1">
                    <a:lumMod val="75000"/>
                    <a:lumOff val="25000"/>
                  </a:schemeClr>
                </a:solidFill>
              </a:rPr>
              <a:t>Share your thoughts, ideas, reflections, or examples based on your own experience or context. There are no right or wrong answers, and not every question needs a response right now — this is about exploring possibilities..</a:t>
            </a:r>
            <a:endParaRPr lang="en-IE" dirty="0">
              <a:solidFill>
                <a:schemeClr val="tx1">
                  <a:lumMod val="75000"/>
                  <a:lumOff val="25000"/>
                </a:schemeClr>
              </a:solidFill>
            </a:endParaRPr>
          </a:p>
        </p:txBody>
      </p:sp>
      <p:sp>
        <p:nvSpPr>
          <p:cNvPr id="10" name="Rectangle 9">
            <a:extLst>
              <a:ext uri="{FF2B5EF4-FFF2-40B4-BE49-F238E27FC236}">
                <a16:creationId xmlns:a16="http://schemas.microsoft.com/office/drawing/2014/main" id="{300491DF-503D-E34B-A87B-53778DC9964B}"/>
              </a:ext>
            </a:extLst>
          </p:cNvPr>
          <p:cNvSpPr/>
          <p:nvPr/>
        </p:nvSpPr>
        <p:spPr>
          <a:xfrm>
            <a:off x="356853" y="2328745"/>
            <a:ext cx="6845968" cy="6593582"/>
          </a:xfrm>
          <a:prstGeom prst="rect">
            <a:avLst/>
          </a:prstGeom>
          <a:noFill/>
          <a:ln w="28575">
            <a:solidFill>
              <a:srgbClr val="53705E"/>
            </a:solidFill>
            <a:prstDash val="solid"/>
            <a:extLst>
              <a:ext uri="{C807C97D-BFC1-408E-A445-0C87EB9F89A2}">
                <ask:lineSketchStyleProps xmlns:ask="http://schemas.microsoft.com/office/drawing/2018/sketchyshapes" sd="2650216993">
                  <a:custGeom>
                    <a:avLst/>
                    <a:gdLst>
                      <a:gd name="csX0" fmla="*/ 0 w 6845968"/>
                      <a:gd name="csY0" fmla="*/ 0 h 5037792"/>
                      <a:gd name="csX1" fmla="*/ 6845968 w 6845968"/>
                      <a:gd name="csY1" fmla="*/ 0 h 5037792"/>
                      <a:gd name="csX2" fmla="*/ 6845968 w 6845968"/>
                      <a:gd name="csY2" fmla="*/ 5037792 h 5037792"/>
                      <a:gd name="csX3" fmla="*/ 0 w 6845968"/>
                      <a:gd name="csY3" fmla="*/ 5037792 h 5037792"/>
                      <a:gd name="csX4" fmla="*/ 0 w 6845968"/>
                      <a:gd name="csY4" fmla="*/ 0 h 5037792"/>
                    </a:gdLst>
                    <a:ahLst/>
                    <a:cxnLst>
                      <a:cxn ang="0">
                        <a:pos x="csX0" y="csY0"/>
                      </a:cxn>
                      <a:cxn ang="0">
                        <a:pos x="csX1" y="csY1"/>
                      </a:cxn>
                      <a:cxn ang="0">
                        <a:pos x="csX2" y="csY2"/>
                      </a:cxn>
                      <a:cxn ang="0">
                        <a:pos x="csX3" y="csY3"/>
                      </a:cxn>
                      <a:cxn ang="0">
                        <a:pos x="csX4" y="csY4"/>
                      </a:cxn>
                    </a:cxnLst>
                    <a:rect l="l" t="t" r="r" b="b"/>
                    <a:pathLst>
                      <a:path w="6845968" h="5037792" extrusionOk="0">
                        <a:moveTo>
                          <a:pt x="0" y="0"/>
                        </a:moveTo>
                        <a:cubicBezTo>
                          <a:pt x="2430421" y="-5264"/>
                          <a:pt x="5833848" y="84467"/>
                          <a:pt x="6845968" y="0"/>
                        </a:cubicBezTo>
                        <a:cubicBezTo>
                          <a:pt x="6717795" y="1924697"/>
                          <a:pt x="6975118" y="4098256"/>
                          <a:pt x="6845968" y="5037792"/>
                        </a:cubicBezTo>
                        <a:cubicBezTo>
                          <a:pt x="5173185" y="5144112"/>
                          <a:pt x="1173912" y="5030143"/>
                          <a:pt x="0" y="5037792"/>
                        </a:cubicBezTo>
                        <a:cubicBezTo>
                          <a:pt x="160128" y="4431160"/>
                          <a:pt x="25049" y="1590227"/>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ED89E713-C8EA-2D7A-AAF3-CE53A908ECB3}"/>
              </a:ext>
            </a:extLst>
          </p:cNvPr>
          <p:cNvSpPr txBox="1"/>
          <p:nvPr/>
        </p:nvSpPr>
        <p:spPr>
          <a:xfrm>
            <a:off x="691690" y="2545784"/>
            <a:ext cx="6176294" cy="5078313"/>
          </a:xfrm>
          <a:prstGeom prst="rect">
            <a:avLst/>
          </a:prstGeom>
          <a:noFill/>
        </p:spPr>
        <p:txBody>
          <a:bodyPr wrap="square" rtlCol="0">
            <a:spAutoFit/>
          </a:bodyPr>
          <a:lstStyle/>
          <a:p>
            <a:pPr marL="342900" indent="-342900">
              <a:buFont typeface="+mj-lt"/>
              <a:buAutoNum type="arabicPeriod" startAt="5"/>
            </a:pPr>
            <a:r>
              <a:rPr lang="en-US" b="1" dirty="0">
                <a:solidFill>
                  <a:srgbClr val="53705E"/>
                </a:solidFill>
              </a:rPr>
              <a:t>Identifying the </a:t>
            </a:r>
            <a:r>
              <a:rPr lang="en-US" i="1" dirty="0">
                <a:solidFill>
                  <a:srgbClr val="53705E"/>
                </a:solidFill>
              </a:rPr>
              <a:t>“How” </a:t>
            </a:r>
            <a:r>
              <a:rPr lang="en-US" b="1" dirty="0">
                <a:solidFill>
                  <a:srgbClr val="53705E"/>
                </a:solidFill>
              </a:rPr>
              <a:t>– Approaches and </a:t>
            </a:r>
          </a:p>
          <a:p>
            <a:r>
              <a:rPr lang="en-US" b="1" dirty="0">
                <a:solidFill>
                  <a:srgbClr val="53705E"/>
                </a:solidFill>
              </a:rPr>
              <a:t>       Technologies</a:t>
            </a:r>
          </a:p>
          <a:p>
            <a:endParaRPr lang="en-US" b="1" dirty="0">
              <a:solidFill>
                <a:srgbClr val="C77362"/>
              </a:solidFill>
            </a:endParaRPr>
          </a:p>
          <a:p>
            <a:endParaRPr lang="en-US" sz="1400" dirty="0">
              <a:solidFill>
                <a:schemeClr val="tx1">
                  <a:lumMod val="75000"/>
                  <a:lumOff val="25000"/>
                </a:schemeClr>
              </a:solidFill>
            </a:endParaRPr>
          </a:p>
          <a:p>
            <a:r>
              <a:rPr lang="en-US" sz="1400" b="1" dirty="0">
                <a:solidFill>
                  <a:srgbClr val="53705E"/>
                </a:solidFill>
              </a:rPr>
              <a:t>Question 1: </a:t>
            </a:r>
            <a:r>
              <a:rPr lang="en-US" sz="1400" dirty="0">
                <a:solidFill>
                  <a:schemeClr val="tx1">
                    <a:lumMod val="75000"/>
                    <a:lumOff val="25000"/>
                  </a:schemeClr>
                </a:solidFill>
              </a:rPr>
              <a:t>[add response]</a:t>
            </a: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r>
              <a:rPr lang="en-US" sz="1400" b="1" dirty="0">
                <a:solidFill>
                  <a:srgbClr val="53705E"/>
                </a:solidFill>
              </a:rPr>
              <a:t>Question 2: </a:t>
            </a:r>
            <a:r>
              <a:rPr lang="en-US" sz="1400" dirty="0">
                <a:solidFill>
                  <a:schemeClr val="tx1">
                    <a:lumMod val="75000"/>
                    <a:lumOff val="25000"/>
                  </a:schemeClr>
                </a:solidFill>
              </a:rPr>
              <a:t>[add response]</a:t>
            </a:r>
          </a:p>
          <a:p>
            <a:endParaRPr lang="en-US" sz="1400" b="1" dirty="0">
              <a:solidFill>
                <a:srgbClr val="53705E"/>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r>
              <a:rPr lang="en-US" sz="1400" b="1" dirty="0">
                <a:solidFill>
                  <a:srgbClr val="53705E"/>
                </a:solidFill>
              </a:rPr>
              <a:t>Question 3: </a:t>
            </a:r>
            <a:r>
              <a:rPr lang="en-US" sz="1400" dirty="0">
                <a:solidFill>
                  <a:schemeClr val="tx1">
                    <a:lumMod val="75000"/>
                    <a:lumOff val="25000"/>
                  </a:schemeClr>
                </a:solidFill>
              </a:rPr>
              <a:t>[add response]</a:t>
            </a:r>
          </a:p>
          <a:p>
            <a:endParaRPr lang="en-US" sz="1400" b="1" dirty="0">
              <a:solidFill>
                <a:srgbClr val="53705E"/>
              </a:solidFill>
            </a:endParaRPr>
          </a:p>
          <a:p>
            <a:endParaRPr lang="en-US" sz="1400" b="1" dirty="0">
              <a:solidFill>
                <a:srgbClr val="53705E"/>
              </a:solidFill>
            </a:endParaRPr>
          </a:p>
          <a:p>
            <a:endParaRPr lang="en-US" sz="1400" i="1" dirty="0">
              <a:solidFill>
                <a:schemeClr val="tx1">
                  <a:lumMod val="75000"/>
                  <a:lumOff val="25000"/>
                </a:schemeClr>
              </a:solidFill>
            </a:endParaRPr>
          </a:p>
          <a:p>
            <a:r>
              <a:rPr lang="en-US" sz="1400" b="1" dirty="0">
                <a:solidFill>
                  <a:srgbClr val="53705E"/>
                </a:solidFill>
              </a:rPr>
              <a:t>Question 4:</a:t>
            </a:r>
            <a:r>
              <a:rPr lang="en-US" sz="1400" dirty="0">
                <a:solidFill>
                  <a:schemeClr val="tx1">
                    <a:lumMod val="75000"/>
                    <a:lumOff val="25000"/>
                  </a:schemeClr>
                </a:solidFill>
              </a:rPr>
              <a:t> (Immersive &amp; Digital Technology Considerations)</a:t>
            </a:r>
          </a:p>
          <a:p>
            <a:endParaRPr lang="en-US" sz="1400" dirty="0">
              <a:solidFill>
                <a:schemeClr val="tx1">
                  <a:lumMod val="75000"/>
                  <a:lumOff val="25000"/>
                </a:schemeClr>
              </a:solidFill>
            </a:endParaRPr>
          </a:p>
          <a:p>
            <a:r>
              <a:rPr lang="en-US" sz="1400" dirty="0">
                <a:solidFill>
                  <a:schemeClr val="tx1">
                    <a:lumMod val="75000"/>
                    <a:lumOff val="25000"/>
                  </a:schemeClr>
                </a:solidFill>
              </a:rPr>
              <a:t>[add response]</a:t>
            </a:r>
            <a:endParaRPr lang="en-US" sz="1400" i="1" dirty="0">
              <a:solidFill>
                <a:schemeClr val="tx1">
                  <a:lumMod val="75000"/>
                  <a:lumOff val="25000"/>
                </a:schemeClr>
              </a:solidFill>
            </a:endParaRPr>
          </a:p>
          <a:p>
            <a:endParaRPr lang="en-US" sz="1400" i="1" dirty="0">
              <a:solidFill>
                <a:schemeClr val="tx1">
                  <a:lumMod val="75000"/>
                  <a:lumOff val="25000"/>
                </a:schemeClr>
              </a:solidFill>
            </a:endParaRPr>
          </a:p>
          <a:p>
            <a:endParaRPr lang="en-US" sz="1400" dirty="0">
              <a:solidFill>
                <a:schemeClr val="tx1">
                  <a:lumMod val="75000"/>
                  <a:lumOff val="25000"/>
                </a:schemeClr>
              </a:solidFill>
            </a:endParaRPr>
          </a:p>
          <a:p>
            <a:pPr marL="285750" indent="-285750">
              <a:buFont typeface="Wingdings" panose="05000000000000000000" pitchFamily="2" charset="2"/>
              <a:buChar char="v"/>
            </a:pPr>
            <a:endParaRPr lang="en-IE" dirty="0">
              <a:solidFill>
                <a:schemeClr val="tx1">
                  <a:lumMod val="75000"/>
                  <a:lumOff val="25000"/>
                </a:schemeClr>
              </a:solidFill>
            </a:endParaRPr>
          </a:p>
        </p:txBody>
      </p:sp>
      <p:pic>
        <p:nvPicPr>
          <p:cNvPr id="4" name="Graphic 3" descr="Blueprint with solid fill">
            <a:extLst>
              <a:ext uri="{FF2B5EF4-FFF2-40B4-BE49-F238E27FC236}">
                <a16:creationId xmlns:a16="http://schemas.microsoft.com/office/drawing/2014/main" id="{409C4783-E2BB-2A67-A83C-621D313B3D4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8299" y="510510"/>
            <a:ext cx="1262871" cy="1262871"/>
          </a:xfrm>
          <a:prstGeom prst="rect">
            <a:avLst/>
          </a:prstGeom>
        </p:spPr>
      </p:pic>
    </p:spTree>
    <p:extLst>
      <p:ext uri="{BB962C8B-B14F-4D97-AF65-F5344CB8AC3E}">
        <p14:creationId xmlns:p14="http://schemas.microsoft.com/office/powerpoint/2010/main" val="17995606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9812D-B552-F9B5-C56E-88D588E1E521}"/>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2CE14E38-F8DB-F98D-22D3-AF75772E9448}"/>
              </a:ext>
            </a:extLst>
          </p:cNvPr>
          <p:cNvSpPr/>
          <p:nvPr/>
        </p:nvSpPr>
        <p:spPr>
          <a:xfrm>
            <a:off x="356853" y="2448135"/>
            <a:ext cx="6845968" cy="6404920"/>
          </a:xfrm>
          <a:prstGeom prst="rect">
            <a:avLst/>
          </a:prstGeom>
          <a:noFill/>
          <a:ln w="28575">
            <a:solidFill>
              <a:srgbClr val="53705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6229AC98-5BED-E805-31A4-698CD72A06CD}"/>
              </a:ext>
            </a:extLst>
          </p:cNvPr>
          <p:cNvSpPr txBox="1"/>
          <p:nvPr/>
        </p:nvSpPr>
        <p:spPr>
          <a:xfrm>
            <a:off x="691690" y="2545784"/>
            <a:ext cx="6176294" cy="6093976"/>
          </a:xfrm>
          <a:prstGeom prst="rect">
            <a:avLst/>
          </a:prstGeom>
          <a:noFill/>
        </p:spPr>
        <p:txBody>
          <a:bodyPr wrap="square" rtlCol="0">
            <a:spAutoFit/>
          </a:bodyPr>
          <a:lstStyle/>
          <a:p>
            <a:pPr marL="342900" indent="-342900">
              <a:buFont typeface="+mj-lt"/>
              <a:buAutoNum type="arabicPeriod" startAt="5"/>
            </a:pPr>
            <a:r>
              <a:rPr lang="en-US" b="1" dirty="0">
                <a:solidFill>
                  <a:srgbClr val="53705E"/>
                </a:solidFill>
              </a:rPr>
              <a:t>Identifying the </a:t>
            </a:r>
            <a:r>
              <a:rPr lang="en-US" i="1" dirty="0">
                <a:solidFill>
                  <a:srgbClr val="53705E"/>
                </a:solidFill>
              </a:rPr>
              <a:t>“How” </a:t>
            </a:r>
            <a:r>
              <a:rPr lang="en-US" b="1" dirty="0">
                <a:solidFill>
                  <a:srgbClr val="53705E"/>
                </a:solidFill>
              </a:rPr>
              <a:t>– Approaches and </a:t>
            </a:r>
          </a:p>
          <a:p>
            <a:r>
              <a:rPr lang="en-US" b="1" dirty="0">
                <a:solidFill>
                  <a:srgbClr val="53705E"/>
                </a:solidFill>
              </a:rPr>
              <a:t>       Technologies</a:t>
            </a:r>
          </a:p>
          <a:p>
            <a:endParaRPr lang="en-IE" sz="1400" dirty="0">
              <a:solidFill>
                <a:schemeClr val="tx1">
                  <a:lumMod val="75000"/>
                  <a:lumOff val="25000"/>
                </a:schemeClr>
              </a:solidFill>
            </a:endParaRPr>
          </a:p>
          <a:p>
            <a:endParaRPr lang="en-IE" sz="1400" dirty="0">
              <a:solidFill>
                <a:schemeClr val="tx1">
                  <a:lumMod val="75000"/>
                  <a:lumOff val="25000"/>
                </a:schemeClr>
              </a:solidFill>
            </a:endParaRPr>
          </a:p>
          <a:p>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Challenges and solutions;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Gaps and opportunities;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Good ideas and expert advice</a:t>
            </a:r>
            <a:r>
              <a:rPr lang="en-IE" sz="1400" dirty="0">
                <a:solidFill>
                  <a:schemeClr val="tx1">
                    <a:lumMod val="75000"/>
                    <a:lumOff val="25000"/>
                  </a:schemeClr>
                </a:solidFill>
              </a:rPr>
              <a:t>;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Digital and immersive technologies to explore;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Other: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endParaRPr lang="en-IE" dirty="0">
              <a:solidFill>
                <a:schemeClr val="tx1">
                  <a:lumMod val="75000"/>
                  <a:lumOff val="25000"/>
                </a:schemeClr>
              </a:solidFill>
            </a:endParaRPr>
          </a:p>
        </p:txBody>
      </p:sp>
      <p:sp>
        <p:nvSpPr>
          <p:cNvPr id="6" name="Rectangle 5">
            <a:extLst>
              <a:ext uri="{FF2B5EF4-FFF2-40B4-BE49-F238E27FC236}">
                <a16:creationId xmlns:a16="http://schemas.microsoft.com/office/drawing/2014/main" id="{452A4783-90CB-FDC3-3F80-BE64E25C2C68}"/>
              </a:ext>
            </a:extLst>
          </p:cNvPr>
          <p:cNvSpPr/>
          <p:nvPr/>
        </p:nvSpPr>
        <p:spPr>
          <a:xfrm>
            <a:off x="356853" y="268958"/>
            <a:ext cx="6845968" cy="20597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7" name="TextBox 6">
            <a:extLst>
              <a:ext uri="{FF2B5EF4-FFF2-40B4-BE49-F238E27FC236}">
                <a16:creationId xmlns:a16="http://schemas.microsoft.com/office/drawing/2014/main" id="{5C531D54-7520-B41E-052D-B642464A8A9F}"/>
              </a:ext>
            </a:extLst>
          </p:cNvPr>
          <p:cNvSpPr txBox="1"/>
          <p:nvPr/>
        </p:nvSpPr>
        <p:spPr>
          <a:xfrm>
            <a:off x="1543975" y="510511"/>
            <a:ext cx="5658846" cy="1938992"/>
          </a:xfrm>
          <a:prstGeom prst="rect">
            <a:avLst/>
          </a:prstGeom>
          <a:noFill/>
        </p:spPr>
        <p:txBody>
          <a:bodyPr wrap="square" rtlCol="0">
            <a:spAutoFit/>
          </a:bodyPr>
          <a:lstStyle/>
          <a:p>
            <a:r>
              <a:rPr lang="en-US" b="1" dirty="0">
                <a:solidFill>
                  <a:srgbClr val="53705E"/>
                </a:solidFill>
              </a:rPr>
              <a:t>Notes Section</a:t>
            </a:r>
          </a:p>
          <a:p>
            <a:r>
              <a:rPr lang="en-US" sz="1400" dirty="0">
                <a:solidFill>
                  <a:schemeClr val="tx1">
                    <a:lumMod val="75000"/>
                    <a:lumOff val="25000"/>
                  </a:schemeClr>
                </a:solidFill>
              </a:rPr>
              <a:t>Use this space to capture key discussion points, ideas, </a:t>
            </a:r>
          </a:p>
          <a:p>
            <a:r>
              <a:rPr lang="en-US" sz="1400" dirty="0">
                <a:solidFill>
                  <a:schemeClr val="tx1">
                    <a:lumMod val="75000"/>
                    <a:lumOff val="25000"/>
                  </a:schemeClr>
                </a:solidFill>
              </a:rPr>
              <a:t>reflections, challenges/solutions, gaps/opportunities, </a:t>
            </a:r>
          </a:p>
          <a:p>
            <a:r>
              <a:rPr lang="en-US" sz="1400" dirty="0">
                <a:solidFill>
                  <a:schemeClr val="tx1">
                    <a:lumMod val="75000"/>
                    <a:lumOff val="25000"/>
                  </a:schemeClr>
                </a:solidFill>
              </a:rPr>
              <a:t>expertise advice, suitable digital and immersive technologies, etc.</a:t>
            </a:r>
          </a:p>
          <a:p>
            <a:endParaRPr lang="en-US" sz="1400" dirty="0">
              <a:solidFill>
                <a:schemeClr val="tx1">
                  <a:lumMod val="75000"/>
                  <a:lumOff val="25000"/>
                </a:schemeClr>
              </a:solidFill>
            </a:endParaRPr>
          </a:p>
          <a:p>
            <a:r>
              <a:rPr lang="en-US" sz="1400" i="1" dirty="0">
                <a:solidFill>
                  <a:schemeClr val="tx1">
                    <a:lumMod val="75000"/>
                    <a:lumOff val="25000"/>
                  </a:schemeClr>
                </a:solidFill>
              </a:rPr>
              <a:t>This is a working area — note thoughts, questions, or actions as they emerge</a:t>
            </a:r>
            <a:endParaRPr lang="en-US" b="1" i="1" dirty="0">
              <a:solidFill>
                <a:schemeClr val="tx1">
                  <a:lumMod val="75000"/>
                  <a:lumOff val="25000"/>
                </a:schemeClr>
              </a:solidFill>
            </a:endParaRPr>
          </a:p>
          <a:p>
            <a:endParaRPr lang="en-IE" dirty="0">
              <a:solidFill>
                <a:schemeClr val="tx1">
                  <a:lumMod val="75000"/>
                  <a:lumOff val="25000"/>
                </a:schemeClr>
              </a:solidFill>
            </a:endParaRPr>
          </a:p>
        </p:txBody>
      </p:sp>
      <p:pic>
        <p:nvPicPr>
          <p:cNvPr id="8" name="Graphic 7" descr="Blueprint with solid fill">
            <a:extLst>
              <a:ext uri="{FF2B5EF4-FFF2-40B4-BE49-F238E27FC236}">
                <a16:creationId xmlns:a16="http://schemas.microsoft.com/office/drawing/2014/main" id="{0BA391FB-C5FE-DB0A-3AFC-194C1B8F812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8299" y="510510"/>
            <a:ext cx="1262871" cy="1262871"/>
          </a:xfrm>
          <a:prstGeom prst="rect">
            <a:avLst/>
          </a:prstGeom>
        </p:spPr>
      </p:pic>
    </p:spTree>
    <p:extLst>
      <p:ext uri="{BB962C8B-B14F-4D97-AF65-F5344CB8AC3E}">
        <p14:creationId xmlns:p14="http://schemas.microsoft.com/office/powerpoint/2010/main" val="11265748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71B5E-60F5-E316-1774-78D53EEC3711}"/>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5E793FC-DC29-E193-8F13-248AF001A461}"/>
              </a:ext>
            </a:extLst>
          </p:cNvPr>
          <p:cNvSpPr>
            <a:spLocks noGrp="1"/>
          </p:cNvSpPr>
          <p:nvPr>
            <p:ph type="sldNum" sz="quarter" idx="4"/>
          </p:nvPr>
        </p:nvSpPr>
        <p:spPr/>
        <p:txBody>
          <a:bodyPr/>
          <a:lstStyle/>
          <a:p>
            <a:fld id="{48F63A3B-78C7-47BE-AE5E-E10140E04643}" type="slidenum">
              <a:rPr lang="en-US" smtClean="0"/>
              <a:pPr/>
              <a:t>41</a:t>
            </a:fld>
            <a:endParaRPr lang="en-US" dirty="0"/>
          </a:p>
        </p:txBody>
      </p:sp>
      <p:sp>
        <p:nvSpPr>
          <p:cNvPr id="23" name="Rectangle 22">
            <a:extLst>
              <a:ext uri="{FF2B5EF4-FFF2-40B4-BE49-F238E27FC236}">
                <a16:creationId xmlns:a16="http://schemas.microsoft.com/office/drawing/2014/main" id="{B807CFB2-0880-0A66-9D71-257BB32A2538}"/>
              </a:ext>
            </a:extLst>
          </p:cNvPr>
          <p:cNvSpPr/>
          <p:nvPr/>
        </p:nvSpPr>
        <p:spPr>
          <a:xfrm>
            <a:off x="219483" y="330031"/>
            <a:ext cx="6845968" cy="4440250"/>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24" name="TextBox 23">
            <a:extLst>
              <a:ext uri="{FF2B5EF4-FFF2-40B4-BE49-F238E27FC236}">
                <a16:creationId xmlns:a16="http://schemas.microsoft.com/office/drawing/2014/main" id="{B7DCD58E-7224-0ACF-9971-414760E14716}"/>
              </a:ext>
            </a:extLst>
          </p:cNvPr>
          <p:cNvSpPr txBox="1"/>
          <p:nvPr/>
        </p:nvSpPr>
        <p:spPr>
          <a:xfrm>
            <a:off x="568399" y="486888"/>
            <a:ext cx="6176294" cy="4524315"/>
          </a:xfrm>
          <a:prstGeom prst="rect">
            <a:avLst/>
          </a:prstGeom>
          <a:noFill/>
        </p:spPr>
        <p:txBody>
          <a:bodyPr wrap="square" rtlCol="0">
            <a:spAutoFit/>
          </a:bodyPr>
          <a:lstStyle/>
          <a:p>
            <a:pPr marL="342900" indent="-342900">
              <a:buFont typeface="+mj-lt"/>
              <a:buAutoNum type="arabicPeriod" startAt="6"/>
            </a:pPr>
            <a:r>
              <a:rPr lang="en-US" b="1" dirty="0">
                <a:solidFill>
                  <a:srgbClr val="C77362"/>
                </a:solidFill>
              </a:rPr>
              <a:t>Identifying </a:t>
            </a:r>
            <a:r>
              <a:rPr lang="en-US" i="1" dirty="0">
                <a:solidFill>
                  <a:srgbClr val="C77362"/>
                </a:solidFill>
              </a:rPr>
              <a:t>Business Challenges </a:t>
            </a:r>
            <a:r>
              <a:rPr lang="en-US" b="1" dirty="0">
                <a:solidFill>
                  <a:srgbClr val="C77362"/>
                </a:solidFill>
              </a:rPr>
              <a:t>to Developing</a:t>
            </a:r>
          </a:p>
          <a:p>
            <a:r>
              <a:rPr lang="en-US" b="1" dirty="0">
                <a:solidFill>
                  <a:srgbClr val="C77362"/>
                </a:solidFill>
              </a:rPr>
              <a:t>       Immersive Film &amp; Literature Experiences</a:t>
            </a:r>
          </a:p>
          <a:p>
            <a:pPr marL="342900" indent="-342900">
              <a:buFont typeface="+mj-lt"/>
              <a:buAutoNum type="arabicPeriod" startAt="5"/>
            </a:pPr>
            <a:endParaRPr lang="en-US" sz="1600" b="1" dirty="0">
              <a:solidFill>
                <a:srgbClr val="C77362"/>
              </a:solidFill>
            </a:endParaRPr>
          </a:p>
          <a:p>
            <a:r>
              <a:rPr lang="en-US" sz="1600" b="1" dirty="0">
                <a:solidFill>
                  <a:srgbClr val="75504C"/>
                </a:solidFill>
              </a:rPr>
              <a:t>What business challenges </a:t>
            </a:r>
            <a:r>
              <a:rPr lang="en-US" sz="1600" i="1" dirty="0">
                <a:solidFill>
                  <a:srgbClr val="75504C"/>
                </a:solidFill>
              </a:rPr>
              <a:t>(e.g., operational, legal or practical) </a:t>
            </a:r>
            <a:r>
              <a:rPr lang="en-US" sz="1600" b="1" dirty="0">
                <a:solidFill>
                  <a:srgbClr val="75504C"/>
                </a:solidFill>
              </a:rPr>
              <a:t>make it difficult to develop or deliver film and literature-based immersive experiences?</a:t>
            </a:r>
          </a:p>
          <a:p>
            <a:endParaRPr lang="en-US" sz="1600" b="1" dirty="0">
              <a:solidFill>
                <a:srgbClr val="75504C"/>
              </a:solidFill>
            </a:endParaRPr>
          </a:p>
          <a:p>
            <a:r>
              <a:rPr lang="en-US" sz="1400" i="1" dirty="0">
                <a:solidFill>
                  <a:schemeClr val="tx1">
                    <a:lumMod val="75000"/>
                    <a:lumOff val="25000"/>
                  </a:schemeClr>
                </a:solidFill>
              </a:rPr>
              <a:t>(This helps you understand what is getting in your way and helps you choose affordable, realistic tools and levels of immersion approaches.)</a:t>
            </a:r>
          </a:p>
          <a:p>
            <a:endParaRPr lang="en-US" sz="1400"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What is the </a:t>
            </a:r>
            <a:r>
              <a:rPr lang="en-US" sz="1400" b="1" dirty="0">
                <a:solidFill>
                  <a:schemeClr val="tx1">
                    <a:lumMod val="75000"/>
                    <a:lumOff val="25000"/>
                  </a:schemeClr>
                </a:solidFill>
              </a:rPr>
              <a:t>biggest barrier: </a:t>
            </a:r>
            <a:r>
              <a:rPr lang="en-US" sz="1400" dirty="0">
                <a:solidFill>
                  <a:schemeClr val="tx1">
                    <a:lumMod val="75000"/>
                    <a:lumOff val="25000"/>
                  </a:schemeClr>
                </a:solidFill>
              </a:rPr>
              <a:t>budget, time, skills, staffing, permissions, copyright, or fragmented ownership?</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Is it </a:t>
            </a:r>
            <a:r>
              <a:rPr lang="en-US" sz="1400" b="1" dirty="0">
                <a:solidFill>
                  <a:schemeClr val="tx1">
                    <a:lumMod val="75000"/>
                    <a:lumOff val="25000"/>
                  </a:schemeClr>
                </a:solidFill>
              </a:rPr>
              <a:t>hard to deliver experiences </a:t>
            </a:r>
            <a:r>
              <a:rPr lang="en-US" sz="1400" dirty="0">
                <a:solidFill>
                  <a:schemeClr val="tx1">
                    <a:lumMod val="75000"/>
                    <a:lumOff val="25000"/>
                  </a:schemeClr>
                </a:solidFill>
              </a:rPr>
              <a:t>because sites are remote, weather-dependent, seasonal, or not staffed?</a:t>
            </a:r>
          </a:p>
          <a:p>
            <a:pPr marL="342900" indent="-342900">
              <a:buFont typeface="+mj-lt"/>
              <a:buAutoNum type="arabicPeriod"/>
            </a:pPr>
            <a:endParaRPr lang="en-US" sz="1400" dirty="0">
              <a:solidFill>
                <a:schemeClr val="tx1">
                  <a:lumMod val="75000"/>
                  <a:lumOff val="25000"/>
                </a:schemeClr>
              </a:solidFill>
            </a:endParaRPr>
          </a:p>
          <a:p>
            <a:pPr marL="342900" indent="-342900">
              <a:buFont typeface="+mj-lt"/>
              <a:buAutoNum type="arabicPeriod"/>
            </a:pPr>
            <a:r>
              <a:rPr lang="en-US" sz="1400" dirty="0">
                <a:solidFill>
                  <a:schemeClr val="tx1">
                    <a:lumMod val="75000"/>
                    <a:lumOff val="25000"/>
                  </a:schemeClr>
                </a:solidFill>
              </a:rPr>
              <a:t>Do you </a:t>
            </a:r>
            <a:r>
              <a:rPr lang="en-US" sz="1400" b="1" dirty="0">
                <a:solidFill>
                  <a:schemeClr val="tx1">
                    <a:lumMod val="75000"/>
                    <a:lumOff val="25000"/>
                  </a:schemeClr>
                </a:solidFill>
              </a:rPr>
              <a:t>need solutions </a:t>
            </a:r>
            <a:r>
              <a:rPr lang="en-US" sz="1400" dirty="0">
                <a:solidFill>
                  <a:schemeClr val="tx1">
                    <a:lumMod val="75000"/>
                    <a:lumOff val="25000"/>
                  </a:schemeClr>
                </a:solidFill>
              </a:rPr>
              <a:t>that are self-guided, 24/7, and/or with low maintenance?</a:t>
            </a:r>
          </a:p>
          <a:p>
            <a:endParaRPr lang="en-IE" dirty="0">
              <a:solidFill>
                <a:schemeClr val="tx1">
                  <a:lumMod val="75000"/>
                  <a:lumOff val="25000"/>
                </a:schemeClr>
              </a:solidFill>
            </a:endParaRPr>
          </a:p>
        </p:txBody>
      </p:sp>
      <p:sp>
        <p:nvSpPr>
          <p:cNvPr id="25" name="Rectangle 24">
            <a:extLst>
              <a:ext uri="{FF2B5EF4-FFF2-40B4-BE49-F238E27FC236}">
                <a16:creationId xmlns:a16="http://schemas.microsoft.com/office/drawing/2014/main" id="{EDE7B6C5-47D7-A0D9-4924-76E45B481DB5}"/>
              </a:ext>
            </a:extLst>
          </p:cNvPr>
          <p:cNvSpPr/>
          <p:nvPr/>
        </p:nvSpPr>
        <p:spPr>
          <a:xfrm>
            <a:off x="219483" y="4786241"/>
            <a:ext cx="6845968" cy="2939207"/>
          </a:xfrm>
          <a:prstGeom prst="rect">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
        <p:nvSpPr>
          <p:cNvPr id="26" name="TextBox 25">
            <a:extLst>
              <a:ext uri="{FF2B5EF4-FFF2-40B4-BE49-F238E27FC236}">
                <a16:creationId xmlns:a16="http://schemas.microsoft.com/office/drawing/2014/main" id="{E3ABACEB-A8A4-E3DC-B2E9-B0E5B56D61A2}"/>
              </a:ext>
            </a:extLst>
          </p:cNvPr>
          <p:cNvSpPr txBox="1"/>
          <p:nvPr/>
        </p:nvSpPr>
        <p:spPr>
          <a:xfrm>
            <a:off x="1541567" y="4927380"/>
            <a:ext cx="5213900" cy="2585323"/>
          </a:xfrm>
          <a:prstGeom prst="rect">
            <a:avLst/>
          </a:prstGeom>
          <a:noFill/>
        </p:spPr>
        <p:txBody>
          <a:bodyPr wrap="square" rtlCol="0">
            <a:spAutoFit/>
          </a:bodyPr>
          <a:lstStyle/>
          <a:p>
            <a:r>
              <a:rPr lang="en-US" b="1" dirty="0">
                <a:solidFill>
                  <a:srgbClr val="DFDECB"/>
                </a:solidFill>
              </a:rPr>
              <a:t>4. Immersive &amp; Digital Technology Considerations</a:t>
            </a:r>
          </a:p>
          <a:p>
            <a:endParaRPr lang="en-US" sz="1600" dirty="0">
              <a:solidFill>
                <a:srgbClr val="DFDECB"/>
              </a:solidFill>
            </a:endParaRPr>
          </a:p>
          <a:p>
            <a:r>
              <a:rPr lang="en-US" sz="1600" dirty="0">
                <a:solidFill>
                  <a:srgbClr val="DFDECB"/>
                </a:solidFill>
              </a:rPr>
              <a:t>Could a light-touch option solve constraints better than a staffed tour (e.g., QR + audio, interactive map, app, downloadable trail)?</a:t>
            </a:r>
          </a:p>
          <a:p>
            <a:endParaRPr lang="en-US" sz="1600" dirty="0">
              <a:solidFill>
                <a:srgbClr val="DFDECB"/>
              </a:solidFill>
            </a:endParaRPr>
          </a:p>
          <a:p>
            <a:r>
              <a:rPr lang="en-US" sz="1600" b="1" dirty="0">
                <a:solidFill>
                  <a:srgbClr val="DFDECB"/>
                </a:solidFill>
              </a:rPr>
              <a:t>What level is realistic right now:</a:t>
            </a:r>
          </a:p>
          <a:p>
            <a:r>
              <a:rPr lang="en-US" sz="1600" b="1" dirty="0">
                <a:solidFill>
                  <a:srgbClr val="DFDECB"/>
                </a:solidFill>
              </a:rPr>
              <a:t>Level 1: </a:t>
            </a:r>
            <a:r>
              <a:rPr lang="en-US" sz="1600" dirty="0">
                <a:solidFill>
                  <a:srgbClr val="DFDECB"/>
                </a:solidFill>
              </a:rPr>
              <a:t>signage + QR + web page</a:t>
            </a:r>
          </a:p>
          <a:p>
            <a:r>
              <a:rPr lang="en-US" sz="1600" b="1" dirty="0">
                <a:solidFill>
                  <a:srgbClr val="DFDECB"/>
                </a:solidFill>
              </a:rPr>
              <a:t>Level 2: </a:t>
            </a:r>
            <a:r>
              <a:rPr lang="en-US" sz="1600" dirty="0">
                <a:solidFill>
                  <a:srgbClr val="DFDECB"/>
                </a:solidFill>
              </a:rPr>
              <a:t>audio trail + interactive map</a:t>
            </a:r>
          </a:p>
          <a:p>
            <a:r>
              <a:rPr lang="en-US" sz="1600" b="1" dirty="0">
                <a:solidFill>
                  <a:srgbClr val="DFDECB"/>
                </a:solidFill>
              </a:rPr>
              <a:t>Level 3: </a:t>
            </a:r>
            <a:r>
              <a:rPr lang="en-US" sz="1600" dirty="0">
                <a:solidFill>
                  <a:srgbClr val="DFDECB"/>
                </a:solidFill>
              </a:rPr>
              <a:t>AR / immersive installations / interactive exhibits</a:t>
            </a:r>
            <a:endParaRPr lang="en-IE" dirty="0">
              <a:solidFill>
                <a:srgbClr val="DFDECB"/>
              </a:solidFill>
            </a:endParaRPr>
          </a:p>
        </p:txBody>
      </p:sp>
      <p:grpSp>
        <p:nvGrpSpPr>
          <p:cNvPr id="27" name="Graphic 2">
            <a:extLst>
              <a:ext uri="{FF2B5EF4-FFF2-40B4-BE49-F238E27FC236}">
                <a16:creationId xmlns:a16="http://schemas.microsoft.com/office/drawing/2014/main" id="{CF03D5A7-45DE-8671-E6B0-B325B43D9394}"/>
              </a:ext>
            </a:extLst>
          </p:cNvPr>
          <p:cNvGrpSpPr/>
          <p:nvPr/>
        </p:nvGrpSpPr>
        <p:grpSpPr>
          <a:xfrm>
            <a:off x="443717" y="5065659"/>
            <a:ext cx="862842" cy="1010542"/>
            <a:chOff x="-2478450" y="6659762"/>
            <a:chExt cx="1055890" cy="1330292"/>
          </a:xfrm>
          <a:solidFill>
            <a:srgbClr val="DFDECB"/>
          </a:solidFill>
        </p:grpSpPr>
        <p:grpSp>
          <p:nvGrpSpPr>
            <p:cNvPr id="28" name="Graphic 2">
              <a:extLst>
                <a:ext uri="{FF2B5EF4-FFF2-40B4-BE49-F238E27FC236}">
                  <a16:creationId xmlns:a16="http://schemas.microsoft.com/office/drawing/2014/main" id="{98FB93AA-E13A-3097-B47A-4FE9E175B733}"/>
                </a:ext>
              </a:extLst>
            </p:cNvPr>
            <p:cNvGrpSpPr/>
            <p:nvPr/>
          </p:nvGrpSpPr>
          <p:grpSpPr>
            <a:xfrm>
              <a:off x="-2347228" y="6993943"/>
              <a:ext cx="924668" cy="996110"/>
              <a:chOff x="-2347228" y="6993943"/>
              <a:chExt cx="924668" cy="996110"/>
            </a:xfrm>
            <a:grpFill/>
          </p:grpSpPr>
          <p:sp>
            <p:nvSpPr>
              <p:cNvPr id="34" name="Freeform 1440">
                <a:extLst>
                  <a:ext uri="{FF2B5EF4-FFF2-40B4-BE49-F238E27FC236}">
                    <a16:creationId xmlns:a16="http://schemas.microsoft.com/office/drawing/2014/main" id="{7DF92DB0-6973-9E5F-6C8F-E1DBCA9B0505}"/>
                  </a:ext>
                </a:extLst>
              </p:cNvPr>
              <p:cNvSpPr/>
              <p:nvPr/>
            </p:nvSpPr>
            <p:spPr>
              <a:xfrm>
                <a:off x="-2347228" y="6993943"/>
                <a:ext cx="924668" cy="996110"/>
              </a:xfrm>
              <a:custGeom>
                <a:avLst/>
                <a:gdLst>
                  <a:gd name="connsiteX0" fmla="*/ 324200 w 924668"/>
                  <a:gd name="connsiteY0" fmla="*/ 972949 h 996110"/>
                  <a:gd name="connsiteX1" fmla="*/ 218996 w 924668"/>
                  <a:gd name="connsiteY1" fmla="*/ 822987 h 996110"/>
                  <a:gd name="connsiteX2" fmla="*/ 93490 w 924668"/>
                  <a:gd name="connsiteY2" fmla="*/ 674410 h 996110"/>
                  <a:gd name="connsiteX3" fmla="*/ 30275 w 924668"/>
                  <a:gd name="connsiteY3" fmla="*/ 586279 h 996110"/>
                  <a:gd name="connsiteX4" fmla="*/ 110562 w 924668"/>
                  <a:gd name="connsiteY4" fmla="*/ 506914 h 996110"/>
                  <a:gd name="connsiteX5" fmla="*/ 173316 w 924668"/>
                  <a:gd name="connsiteY5" fmla="*/ 553517 h 996110"/>
                  <a:gd name="connsiteX6" fmla="*/ 223610 w 924668"/>
                  <a:gd name="connsiteY6" fmla="*/ 618116 h 996110"/>
                  <a:gd name="connsiteX7" fmla="*/ 260063 w 924668"/>
                  <a:gd name="connsiteY7" fmla="*/ 661951 h 996110"/>
                  <a:gd name="connsiteX8" fmla="*/ 280827 w 924668"/>
                  <a:gd name="connsiteY8" fmla="*/ 656415 h 996110"/>
                  <a:gd name="connsiteX9" fmla="*/ 283595 w 924668"/>
                  <a:gd name="connsiteY9" fmla="*/ 612118 h 996110"/>
                  <a:gd name="connsiteX10" fmla="*/ 281288 w 924668"/>
                  <a:gd name="connsiteY10" fmla="*/ 512451 h 996110"/>
                  <a:gd name="connsiteX11" fmla="*/ 274828 w 924668"/>
                  <a:gd name="connsiteY11" fmla="*/ 254056 h 996110"/>
                  <a:gd name="connsiteX12" fmla="*/ 271599 w 924668"/>
                  <a:gd name="connsiteY12" fmla="*/ 115629 h 996110"/>
                  <a:gd name="connsiteX13" fmla="*/ 311280 w 924668"/>
                  <a:gd name="connsiteY13" fmla="*/ 37188 h 996110"/>
                  <a:gd name="connsiteX14" fmla="*/ 403564 w 924668"/>
                  <a:gd name="connsiteY14" fmla="*/ 61182 h 996110"/>
                  <a:gd name="connsiteX15" fmla="*/ 416022 w 924668"/>
                  <a:gd name="connsiteY15" fmla="*/ 149313 h 996110"/>
                  <a:gd name="connsiteX16" fmla="*/ 416022 w 924668"/>
                  <a:gd name="connsiteY16" fmla="*/ 371718 h 996110"/>
                  <a:gd name="connsiteX17" fmla="*/ 446477 w 924668"/>
                  <a:gd name="connsiteY17" fmla="*/ 371718 h 996110"/>
                  <a:gd name="connsiteX18" fmla="*/ 567369 w 924668"/>
                  <a:gd name="connsiteY18" fmla="*/ 318655 h 996110"/>
                  <a:gd name="connsiteX19" fmla="*/ 591362 w 924668"/>
                  <a:gd name="connsiteY19" fmla="*/ 422936 h 996110"/>
                  <a:gd name="connsiteX20" fmla="*/ 621817 w 924668"/>
                  <a:gd name="connsiteY20" fmla="*/ 422936 h 996110"/>
                  <a:gd name="connsiteX21" fmla="*/ 741324 w 924668"/>
                  <a:gd name="connsiteY21" fmla="*/ 394789 h 996110"/>
                  <a:gd name="connsiteX22" fmla="*/ 747785 w 924668"/>
                  <a:gd name="connsiteY22" fmla="*/ 476460 h 996110"/>
                  <a:gd name="connsiteX23" fmla="*/ 778238 w 924668"/>
                  <a:gd name="connsiteY23" fmla="*/ 476460 h 996110"/>
                  <a:gd name="connsiteX24" fmla="*/ 874214 w 924668"/>
                  <a:gd name="connsiteY24" fmla="*/ 436317 h 996110"/>
                  <a:gd name="connsiteX25" fmla="*/ 891748 w 924668"/>
                  <a:gd name="connsiteY25" fmla="*/ 492610 h 996110"/>
                  <a:gd name="connsiteX26" fmla="*/ 891748 w 924668"/>
                  <a:gd name="connsiteY26" fmla="*/ 638419 h 996110"/>
                  <a:gd name="connsiteX27" fmla="*/ 889903 w 924668"/>
                  <a:gd name="connsiteY27" fmla="*/ 729319 h 996110"/>
                  <a:gd name="connsiteX28" fmla="*/ 861755 w 924668"/>
                  <a:gd name="connsiteY28" fmla="*/ 855287 h 996110"/>
                  <a:gd name="connsiteX29" fmla="*/ 834532 w 924668"/>
                  <a:gd name="connsiteY29" fmla="*/ 976179 h 996110"/>
                  <a:gd name="connsiteX30" fmla="*/ 864063 w 924668"/>
                  <a:gd name="connsiteY30" fmla="*/ 984485 h 996110"/>
                  <a:gd name="connsiteX31" fmla="*/ 920356 w 924668"/>
                  <a:gd name="connsiteY31" fmla="*/ 733472 h 996110"/>
                  <a:gd name="connsiteX32" fmla="*/ 922663 w 924668"/>
                  <a:gd name="connsiteY32" fmla="*/ 598737 h 996110"/>
                  <a:gd name="connsiteX33" fmla="*/ 921740 w 924668"/>
                  <a:gd name="connsiteY33" fmla="*/ 465847 h 996110"/>
                  <a:gd name="connsiteX34" fmla="*/ 832686 w 924668"/>
                  <a:gd name="connsiteY34" fmla="*/ 389713 h 996110"/>
                  <a:gd name="connsiteX35" fmla="*/ 748707 w 924668"/>
                  <a:gd name="connsiteY35" fmla="*/ 476460 h 996110"/>
                  <a:gd name="connsiteX36" fmla="*/ 779162 w 924668"/>
                  <a:gd name="connsiteY36" fmla="*/ 476460 h 996110"/>
                  <a:gd name="connsiteX37" fmla="*/ 739479 w 924668"/>
                  <a:gd name="connsiteY37" fmla="*/ 346801 h 996110"/>
                  <a:gd name="connsiteX38" fmla="*/ 591824 w 924668"/>
                  <a:gd name="connsiteY38" fmla="*/ 423397 h 996110"/>
                  <a:gd name="connsiteX39" fmla="*/ 622278 w 924668"/>
                  <a:gd name="connsiteY39" fmla="*/ 423397 h 996110"/>
                  <a:gd name="connsiteX40" fmla="*/ 621355 w 924668"/>
                  <a:gd name="connsiteY40" fmla="*/ 359721 h 996110"/>
                  <a:gd name="connsiteX41" fmla="*/ 561832 w 924668"/>
                  <a:gd name="connsiteY41" fmla="*/ 278511 h 996110"/>
                  <a:gd name="connsiteX42" fmla="*/ 416946 w 924668"/>
                  <a:gd name="connsiteY42" fmla="*/ 372179 h 996110"/>
                  <a:gd name="connsiteX43" fmla="*/ 447399 w 924668"/>
                  <a:gd name="connsiteY43" fmla="*/ 372179 h 996110"/>
                  <a:gd name="connsiteX44" fmla="*/ 447399 w 924668"/>
                  <a:gd name="connsiteY44" fmla="*/ 157619 h 996110"/>
                  <a:gd name="connsiteX45" fmla="*/ 443247 w 924668"/>
                  <a:gd name="connsiteY45" fmla="*/ 74102 h 996110"/>
                  <a:gd name="connsiteX46" fmla="*/ 299745 w 924668"/>
                  <a:gd name="connsiteY46" fmla="*/ 9964 h 996110"/>
                  <a:gd name="connsiteX47" fmla="*/ 243913 w 924668"/>
                  <a:gd name="connsiteY47" fmla="*/ 188534 h 996110"/>
                  <a:gd name="connsiteX48" fmla="*/ 250373 w 924668"/>
                  <a:gd name="connsiteY48" fmla="*/ 448314 h 996110"/>
                  <a:gd name="connsiteX49" fmla="*/ 253602 w 924668"/>
                  <a:gd name="connsiteY49" fmla="*/ 587663 h 996110"/>
                  <a:gd name="connsiteX50" fmla="*/ 254525 w 924668"/>
                  <a:gd name="connsiteY50" fmla="*/ 630575 h 996110"/>
                  <a:gd name="connsiteX51" fmla="*/ 254525 w 924668"/>
                  <a:gd name="connsiteY51" fmla="*/ 643033 h 996110"/>
                  <a:gd name="connsiteX52" fmla="*/ 255449 w 924668"/>
                  <a:gd name="connsiteY52" fmla="*/ 641649 h 996110"/>
                  <a:gd name="connsiteX53" fmla="*/ 276213 w 924668"/>
                  <a:gd name="connsiteY53" fmla="*/ 636112 h 996110"/>
                  <a:gd name="connsiteX54" fmla="*/ 274366 w 924668"/>
                  <a:gd name="connsiteY54" fmla="*/ 633805 h 996110"/>
                  <a:gd name="connsiteX55" fmla="*/ 266984 w 924668"/>
                  <a:gd name="connsiteY55" fmla="*/ 624115 h 996110"/>
                  <a:gd name="connsiteX56" fmla="*/ 241606 w 924668"/>
                  <a:gd name="connsiteY56" fmla="*/ 591354 h 996110"/>
                  <a:gd name="connsiteX57" fmla="*/ 193618 w 924668"/>
                  <a:gd name="connsiteY57" fmla="*/ 529062 h 996110"/>
                  <a:gd name="connsiteX58" fmla="*/ 127174 w 924668"/>
                  <a:gd name="connsiteY58" fmla="*/ 478767 h 996110"/>
                  <a:gd name="connsiteX59" fmla="*/ 23354 w 924668"/>
                  <a:gd name="connsiteY59" fmla="*/ 513835 h 996110"/>
                  <a:gd name="connsiteX60" fmla="*/ 15510 w 924668"/>
                  <a:gd name="connsiteY60" fmla="*/ 631498 h 996110"/>
                  <a:gd name="connsiteX61" fmla="*/ 37657 w 924668"/>
                  <a:gd name="connsiteY61" fmla="*/ 655953 h 996110"/>
                  <a:gd name="connsiteX62" fmla="*/ 159011 w 924668"/>
                  <a:gd name="connsiteY62" fmla="*/ 795763 h 996110"/>
                  <a:gd name="connsiteX63" fmla="*/ 298822 w 924668"/>
                  <a:gd name="connsiteY63" fmla="*/ 988638 h 996110"/>
                  <a:gd name="connsiteX64" fmla="*/ 325123 w 924668"/>
                  <a:gd name="connsiteY64" fmla="*/ 973410 h 996110"/>
                  <a:gd name="connsiteX65" fmla="*/ 325123 w 924668"/>
                  <a:gd name="connsiteY65" fmla="*/ 973410 h 99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24668" h="996110">
                    <a:moveTo>
                      <a:pt x="324200" y="972949"/>
                    </a:moveTo>
                    <a:cubicBezTo>
                      <a:pt x="295592" y="918963"/>
                      <a:pt x="256832" y="870514"/>
                      <a:pt x="218996" y="822987"/>
                    </a:cubicBezTo>
                    <a:cubicBezTo>
                      <a:pt x="178852" y="772231"/>
                      <a:pt x="136402" y="722859"/>
                      <a:pt x="93490" y="674410"/>
                    </a:cubicBezTo>
                    <a:cubicBezTo>
                      <a:pt x="71341" y="649493"/>
                      <a:pt x="33505" y="621808"/>
                      <a:pt x="30275" y="586279"/>
                    </a:cubicBezTo>
                    <a:cubicBezTo>
                      <a:pt x="25661" y="541059"/>
                      <a:pt x="65342" y="501377"/>
                      <a:pt x="110562" y="506914"/>
                    </a:cubicBezTo>
                    <a:cubicBezTo>
                      <a:pt x="141016" y="510606"/>
                      <a:pt x="156243" y="531370"/>
                      <a:pt x="173316" y="553517"/>
                    </a:cubicBezTo>
                    <a:cubicBezTo>
                      <a:pt x="189926" y="575205"/>
                      <a:pt x="206538" y="596891"/>
                      <a:pt x="223610" y="618116"/>
                    </a:cubicBezTo>
                    <a:cubicBezTo>
                      <a:pt x="233300" y="630575"/>
                      <a:pt x="245297" y="655030"/>
                      <a:pt x="260063" y="661951"/>
                    </a:cubicBezTo>
                    <a:cubicBezTo>
                      <a:pt x="268368" y="665643"/>
                      <a:pt x="275289" y="663797"/>
                      <a:pt x="280827" y="656415"/>
                    </a:cubicBezTo>
                    <a:cubicBezTo>
                      <a:pt x="288671" y="646264"/>
                      <a:pt x="283595" y="623654"/>
                      <a:pt x="283595" y="612118"/>
                    </a:cubicBezTo>
                    <a:cubicBezTo>
                      <a:pt x="282672" y="578896"/>
                      <a:pt x="281750" y="545674"/>
                      <a:pt x="281288" y="512451"/>
                    </a:cubicBezTo>
                    <a:cubicBezTo>
                      <a:pt x="278981" y="426165"/>
                      <a:pt x="277135" y="340341"/>
                      <a:pt x="274828" y="254056"/>
                    </a:cubicBezTo>
                    <a:cubicBezTo>
                      <a:pt x="273906" y="207914"/>
                      <a:pt x="272521" y="161772"/>
                      <a:pt x="271599" y="115629"/>
                    </a:cubicBezTo>
                    <a:cubicBezTo>
                      <a:pt x="271137" y="83330"/>
                      <a:pt x="279903" y="52876"/>
                      <a:pt x="311280" y="37188"/>
                    </a:cubicBezTo>
                    <a:cubicBezTo>
                      <a:pt x="343119" y="20576"/>
                      <a:pt x="383723" y="31651"/>
                      <a:pt x="403564" y="61182"/>
                    </a:cubicBezTo>
                    <a:cubicBezTo>
                      <a:pt x="421098" y="86560"/>
                      <a:pt x="416022" y="119782"/>
                      <a:pt x="416022" y="149313"/>
                    </a:cubicBezTo>
                    <a:lnTo>
                      <a:pt x="416022" y="371718"/>
                    </a:lnTo>
                    <a:cubicBezTo>
                      <a:pt x="416022" y="391559"/>
                      <a:pt x="446015" y="391098"/>
                      <a:pt x="446477" y="371718"/>
                    </a:cubicBezTo>
                    <a:cubicBezTo>
                      <a:pt x="448784" y="311271"/>
                      <a:pt x="521227" y="274820"/>
                      <a:pt x="567369" y="318655"/>
                    </a:cubicBezTo>
                    <a:cubicBezTo>
                      <a:pt x="596438" y="346340"/>
                      <a:pt x="591362" y="386483"/>
                      <a:pt x="591362" y="422936"/>
                    </a:cubicBezTo>
                    <a:cubicBezTo>
                      <a:pt x="591362" y="459388"/>
                      <a:pt x="620894" y="442315"/>
                      <a:pt x="621817" y="422936"/>
                    </a:cubicBezTo>
                    <a:cubicBezTo>
                      <a:pt x="624586" y="358798"/>
                      <a:pt x="711332" y="335727"/>
                      <a:pt x="741324" y="394789"/>
                    </a:cubicBezTo>
                    <a:cubicBezTo>
                      <a:pt x="753322" y="418321"/>
                      <a:pt x="747785" y="451082"/>
                      <a:pt x="747785" y="476460"/>
                    </a:cubicBezTo>
                    <a:cubicBezTo>
                      <a:pt x="747785" y="501839"/>
                      <a:pt x="777315" y="495840"/>
                      <a:pt x="778238" y="476460"/>
                    </a:cubicBezTo>
                    <a:cubicBezTo>
                      <a:pt x="780545" y="428472"/>
                      <a:pt x="838223" y="400326"/>
                      <a:pt x="874214" y="436317"/>
                    </a:cubicBezTo>
                    <a:cubicBezTo>
                      <a:pt x="889903" y="452005"/>
                      <a:pt x="891748" y="471846"/>
                      <a:pt x="891748" y="492610"/>
                    </a:cubicBezTo>
                    <a:lnTo>
                      <a:pt x="891748" y="638419"/>
                    </a:lnTo>
                    <a:cubicBezTo>
                      <a:pt x="891748" y="667950"/>
                      <a:pt x="895439" y="700250"/>
                      <a:pt x="889903" y="729319"/>
                    </a:cubicBezTo>
                    <a:cubicBezTo>
                      <a:pt x="882057" y="771308"/>
                      <a:pt x="870984" y="813298"/>
                      <a:pt x="861755" y="855287"/>
                    </a:cubicBezTo>
                    <a:cubicBezTo>
                      <a:pt x="852527" y="895431"/>
                      <a:pt x="843760" y="936035"/>
                      <a:pt x="834532" y="976179"/>
                    </a:cubicBezTo>
                    <a:cubicBezTo>
                      <a:pt x="830379" y="995098"/>
                      <a:pt x="859448" y="1003403"/>
                      <a:pt x="864063" y="984485"/>
                    </a:cubicBezTo>
                    <a:cubicBezTo>
                      <a:pt x="882981" y="900968"/>
                      <a:pt x="905129" y="817451"/>
                      <a:pt x="920356" y="733472"/>
                    </a:cubicBezTo>
                    <a:cubicBezTo>
                      <a:pt x="928200" y="690098"/>
                      <a:pt x="922663" y="642111"/>
                      <a:pt x="922663" y="598737"/>
                    </a:cubicBezTo>
                    <a:cubicBezTo>
                      <a:pt x="922663" y="555363"/>
                      <a:pt x="927739" y="509221"/>
                      <a:pt x="921740" y="465847"/>
                    </a:cubicBezTo>
                    <a:cubicBezTo>
                      <a:pt x="915741" y="422474"/>
                      <a:pt x="877443" y="387868"/>
                      <a:pt x="832686" y="389713"/>
                    </a:cubicBezTo>
                    <a:cubicBezTo>
                      <a:pt x="785159" y="391559"/>
                      <a:pt x="750553" y="430318"/>
                      <a:pt x="748707" y="476460"/>
                    </a:cubicBezTo>
                    <a:lnTo>
                      <a:pt x="779162" y="476460"/>
                    </a:lnTo>
                    <a:cubicBezTo>
                      <a:pt x="779162" y="428472"/>
                      <a:pt x="783776" y="378178"/>
                      <a:pt x="739479" y="346801"/>
                    </a:cubicBezTo>
                    <a:cubicBezTo>
                      <a:pt x="676725" y="302505"/>
                      <a:pt x="595054" y="350031"/>
                      <a:pt x="591824" y="423397"/>
                    </a:cubicBezTo>
                    <a:lnTo>
                      <a:pt x="622278" y="423397"/>
                    </a:lnTo>
                    <a:cubicBezTo>
                      <a:pt x="622278" y="402172"/>
                      <a:pt x="624124" y="380485"/>
                      <a:pt x="621355" y="359721"/>
                    </a:cubicBezTo>
                    <a:cubicBezTo>
                      <a:pt x="616740" y="324653"/>
                      <a:pt x="594131" y="293277"/>
                      <a:pt x="561832" y="278511"/>
                    </a:cubicBezTo>
                    <a:cubicBezTo>
                      <a:pt x="493541" y="247134"/>
                      <a:pt x="419714" y="299736"/>
                      <a:pt x="416946" y="372179"/>
                    </a:cubicBezTo>
                    <a:lnTo>
                      <a:pt x="447399" y="372179"/>
                    </a:lnTo>
                    <a:lnTo>
                      <a:pt x="447399" y="157619"/>
                    </a:lnTo>
                    <a:cubicBezTo>
                      <a:pt x="447399" y="130395"/>
                      <a:pt x="451091" y="100402"/>
                      <a:pt x="443247" y="74102"/>
                    </a:cubicBezTo>
                    <a:cubicBezTo>
                      <a:pt x="425713" y="13655"/>
                      <a:pt x="356038" y="-17260"/>
                      <a:pt x="299745" y="9964"/>
                    </a:cubicBezTo>
                    <a:cubicBezTo>
                      <a:pt x="229147" y="44109"/>
                      <a:pt x="242067" y="123935"/>
                      <a:pt x="243913" y="188534"/>
                    </a:cubicBezTo>
                    <a:cubicBezTo>
                      <a:pt x="246220" y="275281"/>
                      <a:pt x="248066" y="361566"/>
                      <a:pt x="250373" y="448314"/>
                    </a:cubicBezTo>
                    <a:cubicBezTo>
                      <a:pt x="251295" y="494917"/>
                      <a:pt x="252680" y="541521"/>
                      <a:pt x="253602" y="587663"/>
                    </a:cubicBezTo>
                    <a:lnTo>
                      <a:pt x="254525" y="630575"/>
                    </a:lnTo>
                    <a:cubicBezTo>
                      <a:pt x="254525" y="634728"/>
                      <a:pt x="254525" y="638880"/>
                      <a:pt x="254525" y="643033"/>
                    </a:cubicBezTo>
                    <a:cubicBezTo>
                      <a:pt x="255449" y="649493"/>
                      <a:pt x="252218" y="645340"/>
                      <a:pt x="255449" y="641649"/>
                    </a:cubicBezTo>
                    <a:cubicBezTo>
                      <a:pt x="262370" y="639804"/>
                      <a:pt x="269291" y="637958"/>
                      <a:pt x="276213" y="636112"/>
                    </a:cubicBezTo>
                    <a:cubicBezTo>
                      <a:pt x="278520" y="637035"/>
                      <a:pt x="275289" y="636112"/>
                      <a:pt x="274366" y="633805"/>
                    </a:cubicBezTo>
                    <a:cubicBezTo>
                      <a:pt x="272982" y="630575"/>
                      <a:pt x="268830" y="626883"/>
                      <a:pt x="266984" y="624115"/>
                    </a:cubicBezTo>
                    <a:cubicBezTo>
                      <a:pt x="258679" y="613041"/>
                      <a:pt x="250373" y="602429"/>
                      <a:pt x="241606" y="591354"/>
                    </a:cubicBezTo>
                    <a:cubicBezTo>
                      <a:pt x="225456" y="570590"/>
                      <a:pt x="208845" y="550288"/>
                      <a:pt x="193618" y="529062"/>
                    </a:cubicBezTo>
                    <a:cubicBezTo>
                      <a:pt x="176083" y="505068"/>
                      <a:pt x="157166" y="485689"/>
                      <a:pt x="127174" y="478767"/>
                    </a:cubicBezTo>
                    <a:cubicBezTo>
                      <a:pt x="88875" y="470000"/>
                      <a:pt x="48270" y="483382"/>
                      <a:pt x="23354" y="513835"/>
                    </a:cubicBezTo>
                    <a:cubicBezTo>
                      <a:pt x="-2486" y="545212"/>
                      <a:pt x="-9407" y="597352"/>
                      <a:pt x="15510" y="631498"/>
                    </a:cubicBezTo>
                    <a:cubicBezTo>
                      <a:pt x="21969" y="640265"/>
                      <a:pt x="30275" y="647647"/>
                      <a:pt x="37657" y="655953"/>
                    </a:cubicBezTo>
                    <a:cubicBezTo>
                      <a:pt x="79185" y="701634"/>
                      <a:pt x="119790" y="748237"/>
                      <a:pt x="159011" y="795763"/>
                    </a:cubicBezTo>
                    <a:cubicBezTo>
                      <a:pt x="209307" y="856210"/>
                      <a:pt x="261908" y="918502"/>
                      <a:pt x="298822" y="988638"/>
                    </a:cubicBezTo>
                    <a:cubicBezTo>
                      <a:pt x="308050" y="1005710"/>
                      <a:pt x="334351" y="990483"/>
                      <a:pt x="325123" y="973410"/>
                    </a:cubicBezTo>
                    <a:lnTo>
                      <a:pt x="325123" y="973410"/>
                    </a:lnTo>
                    <a:close/>
                  </a:path>
                </a:pathLst>
              </a:custGeom>
              <a:grpFill/>
              <a:ln w="28575" cap="flat">
                <a:solidFill>
                  <a:srgbClr val="DFDECB"/>
                </a:solidFill>
                <a:prstDash val="solid"/>
                <a:miter/>
              </a:ln>
            </p:spPr>
            <p:txBody>
              <a:bodyPr rtlCol="0" anchor="ctr"/>
              <a:lstStyle/>
              <a:p>
                <a:endParaRPr lang="en-US"/>
              </a:p>
            </p:txBody>
          </p:sp>
          <p:sp>
            <p:nvSpPr>
              <p:cNvPr id="35" name="Freeform 1441">
                <a:extLst>
                  <a:ext uri="{FF2B5EF4-FFF2-40B4-BE49-F238E27FC236}">
                    <a16:creationId xmlns:a16="http://schemas.microsoft.com/office/drawing/2014/main" id="{118FB83C-7D69-C5CC-D3C7-8033E796C351}"/>
                  </a:ext>
                </a:extLst>
              </p:cNvPr>
              <p:cNvSpPr/>
              <p:nvPr/>
            </p:nvSpPr>
            <p:spPr>
              <a:xfrm>
                <a:off x="-1599443" y="7456157"/>
                <a:ext cx="30453" cy="73251"/>
              </a:xfrm>
              <a:custGeom>
                <a:avLst/>
                <a:gdLst>
                  <a:gd name="connsiteX0" fmla="*/ 0 w 30453"/>
                  <a:gd name="connsiteY0" fmla="*/ 14708 h 73251"/>
                  <a:gd name="connsiteX1" fmla="*/ 0 w 30453"/>
                  <a:gd name="connsiteY1" fmla="*/ 58543 h 73251"/>
                  <a:gd name="connsiteX2" fmla="*/ 30453 w 30453"/>
                  <a:gd name="connsiteY2" fmla="*/ 58543 h 73251"/>
                  <a:gd name="connsiteX3" fmla="*/ 30453 w 30453"/>
                  <a:gd name="connsiteY3" fmla="*/ 14708 h 73251"/>
                  <a:gd name="connsiteX4" fmla="*/ 0 w 30453"/>
                  <a:gd name="connsiteY4" fmla="*/ 14708 h 73251"/>
                  <a:gd name="connsiteX5" fmla="*/ 0 w 30453"/>
                  <a:gd name="connsiteY5" fmla="*/ 14708 h 7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73251">
                    <a:moveTo>
                      <a:pt x="0" y="14708"/>
                    </a:moveTo>
                    <a:lnTo>
                      <a:pt x="0" y="58543"/>
                    </a:lnTo>
                    <a:cubicBezTo>
                      <a:pt x="0" y="77923"/>
                      <a:pt x="30453" y="78384"/>
                      <a:pt x="30453" y="58543"/>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36" name="Freeform 1442">
                <a:extLst>
                  <a:ext uri="{FF2B5EF4-FFF2-40B4-BE49-F238E27FC236}">
                    <a16:creationId xmlns:a16="http://schemas.microsoft.com/office/drawing/2014/main" id="{26AF116F-8F80-0749-4E04-8FE46AC5DAE2}"/>
                  </a:ext>
                </a:extLst>
              </p:cNvPr>
              <p:cNvSpPr/>
              <p:nvPr/>
            </p:nvSpPr>
            <p:spPr>
              <a:xfrm>
                <a:off x="-1756326" y="7402632"/>
                <a:ext cx="30453" cy="126776"/>
              </a:xfrm>
              <a:custGeom>
                <a:avLst/>
                <a:gdLst>
                  <a:gd name="connsiteX0" fmla="*/ 0 w 30453"/>
                  <a:gd name="connsiteY0" fmla="*/ 14708 h 126776"/>
                  <a:gd name="connsiteX1" fmla="*/ 0 w 30453"/>
                  <a:gd name="connsiteY1" fmla="*/ 112068 h 126776"/>
                  <a:gd name="connsiteX2" fmla="*/ 30453 w 30453"/>
                  <a:gd name="connsiteY2" fmla="*/ 112068 h 126776"/>
                  <a:gd name="connsiteX3" fmla="*/ 30453 w 30453"/>
                  <a:gd name="connsiteY3" fmla="*/ 14708 h 126776"/>
                  <a:gd name="connsiteX4" fmla="*/ 0 w 30453"/>
                  <a:gd name="connsiteY4" fmla="*/ 14708 h 126776"/>
                  <a:gd name="connsiteX5" fmla="*/ 0 w 30453"/>
                  <a:gd name="connsiteY5" fmla="*/ 14708 h 12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126776">
                    <a:moveTo>
                      <a:pt x="0" y="14708"/>
                    </a:moveTo>
                    <a:lnTo>
                      <a:pt x="0" y="112068"/>
                    </a:lnTo>
                    <a:cubicBezTo>
                      <a:pt x="0" y="131448"/>
                      <a:pt x="30453" y="131909"/>
                      <a:pt x="30453" y="112068"/>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37" name="Freeform 1443">
                <a:extLst>
                  <a:ext uri="{FF2B5EF4-FFF2-40B4-BE49-F238E27FC236}">
                    <a16:creationId xmlns:a16="http://schemas.microsoft.com/office/drawing/2014/main" id="{71E671C7-F534-9107-F753-74EC6E71EE2B}"/>
                  </a:ext>
                </a:extLst>
              </p:cNvPr>
              <p:cNvSpPr/>
              <p:nvPr/>
            </p:nvSpPr>
            <p:spPr>
              <a:xfrm>
                <a:off x="-1931205" y="7350953"/>
                <a:ext cx="30454" cy="177994"/>
              </a:xfrm>
              <a:custGeom>
                <a:avLst/>
                <a:gdLst>
                  <a:gd name="connsiteX0" fmla="*/ 0 w 30454"/>
                  <a:gd name="connsiteY0" fmla="*/ 14709 h 177994"/>
                  <a:gd name="connsiteX1" fmla="*/ 0 w 30454"/>
                  <a:gd name="connsiteY1" fmla="*/ 163286 h 177994"/>
                  <a:gd name="connsiteX2" fmla="*/ 30454 w 30454"/>
                  <a:gd name="connsiteY2" fmla="*/ 163286 h 177994"/>
                  <a:gd name="connsiteX3" fmla="*/ 30454 w 30454"/>
                  <a:gd name="connsiteY3" fmla="*/ 14709 h 177994"/>
                  <a:gd name="connsiteX4" fmla="*/ 0 w 30454"/>
                  <a:gd name="connsiteY4" fmla="*/ 14709 h 177994"/>
                  <a:gd name="connsiteX5" fmla="*/ 0 w 30454"/>
                  <a:gd name="connsiteY5" fmla="*/ 14709 h 1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4" h="177994">
                    <a:moveTo>
                      <a:pt x="0" y="14709"/>
                    </a:moveTo>
                    <a:lnTo>
                      <a:pt x="0" y="163286"/>
                    </a:lnTo>
                    <a:cubicBezTo>
                      <a:pt x="0" y="182665"/>
                      <a:pt x="30454" y="183127"/>
                      <a:pt x="30454" y="163286"/>
                    </a:cubicBezTo>
                    <a:lnTo>
                      <a:pt x="30454" y="14709"/>
                    </a:lnTo>
                    <a:cubicBezTo>
                      <a:pt x="30454" y="-4672"/>
                      <a:pt x="0" y="-5133"/>
                      <a:pt x="0" y="14709"/>
                    </a:cubicBezTo>
                    <a:lnTo>
                      <a:pt x="0" y="14709"/>
                    </a:lnTo>
                    <a:close/>
                  </a:path>
                </a:pathLst>
              </a:custGeom>
              <a:grpFill/>
              <a:ln w="28575" cap="flat">
                <a:solidFill>
                  <a:srgbClr val="DFDECB"/>
                </a:solidFill>
                <a:prstDash val="solid"/>
                <a:miter/>
              </a:ln>
            </p:spPr>
            <p:txBody>
              <a:bodyPr rtlCol="0" anchor="ctr"/>
              <a:lstStyle/>
              <a:p>
                <a:endParaRPr lang="en-US"/>
              </a:p>
            </p:txBody>
          </p:sp>
        </p:grpSp>
        <p:sp>
          <p:nvSpPr>
            <p:cNvPr id="29" name="Freeform 1435">
              <a:extLst>
                <a:ext uri="{FF2B5EF4-FFF2-40B4-BE49-F238E27FC236}">
                  <a16:creationId xmlns:a16="http://schemas.microsoft.com/office/drawing/2014/main" id="{48AFF591-16DC-7F9E-3C86-E98ACE18675D}"/>
                </a:ext>
              </a:extLst>
            </p:cNvPr>
            <p:cNvSpPr/>
            <p:nvPr/>
          </p:nvSpPr>
          <p:spPr>
            <a:xfrm>
              <a:off x="-2269476" y="6659762"/>
              <a:ext cx="701430" cy="430835"/>
            </a:xfrm>
            <a:custGeom>
              <a:avLst/>
              <a:gdLst>
                <a:gd name="connsiteX0" fmla="*/ 21737 w 701430"/>
                <a:gd name="connsiteY0" fmla="*/ 112974 h 430835"/>
                <a:gd name="connsiteX1" fmla="*/ 376108 w 701430"/>
                <a:gd name="connsiteY1" fmla="*/ 45606 h 430835"/>
                <a:gd name="connsiteX2" fmla="*/ 620200 w 701430"/>
                <a:gd name="connsiteY2" fmla="*/ 238480 h 430835"/>
                <a:gd name="connsiteX3" fmla="*/ 670956 w 701430"/>
                <a:gd name="connsiteY3" fmla="*/ 416127 h 430835"/>
                <a:gd name="connsiteX4" fmla="*/ 701410 w 701430"/>
                <a:gd name="connsiteY4" fmla="*/ 416127 h 430835"/>
                <a:gd name="connsiteX5" fmla="*/ 223839 w 701430"/>
                <a:gd name="connsiteY5" fmla="*/ 2233 h 430835"/>
                <a:gd name="connsiteX6" fmla="*/ 6510 w 701430"/>
                <a:gd name="connsiteY6" fmla="*/ 86673 h 430835"/>
                <a:gd name="connsiteX7" fmla="*/ 21737 w 701430"/>
                <a:gd name="connsiteY7" fmla="*/ 112974 h 430835"/>
                <a:gd name="connsiteX8" fmla="*/ 21737 w 701430"/>
                <a:gd name="connsiteY8" fmla="*/ 112974 h 43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430" h="430835">
                  <a:moveTo>
                    <a:pt x="21737" y="112974"/>
                  </a:moveTo>
                  <a:cubicBezTo>
                    <a:pt x="123249" y="37762"/>
                    <a:pt x="253832" y="11000"/>
                    <a:pt x="376108" y="45606"/>
                  </a:cubicBezTo>
                  <a:cubicBezTo>
                    <a:pt x="479004" y="74676"/>
                    <a:pt x="568059" y="145273"/>
                    <a:pt x="620200" y="238480"/>
                  </a:cubicBezTo>
                  <a:cubicBezTo>
                    <a:pt x="650654" y="292928"/>
                    <a:pt x="667726" y="353835"/>
                    <a:pt x="670956" y="416127"/>
                  </a:cubicBezTo>
                  <a:cubicBezTo>
                    <a:pt x="671878" y="435507"/>
                    <a:pt x="702333" y="435969"/>
                    <a:pt x="701410" y="416127"/>
                  </a:cubicBezTo>
                  <a:cubicBezTo>
                    <a:pt x="688490" y="171113"/>
                    <a:pt x="470238" y="-23145"/>
                    <a:pt x="223839" y="2233"/>
                  </a:cubicBezTo>
                  <a:cubicBezTo>
                    <a:pt x="144936" y="10077"/>
                    <a:pt x="70186" y="39608"/>
                    <a:pt x="6510" y="86673"/>
                  </a:cubicBezTo>
                  <a:cubicBezTo>
                    <a:pt x="-9178" y="98208"/>
                    <a:pt x="6510" y="124510"/>
                    <a:pt x="21737" y="112974"/>
                  </a:cubicBezTo>
                  <a:lnTo>
                    <a:pt x="21737" y="112974"/>
                  </a:lnTo>
                  <a:close/>
                </a:path>
              </a:pathLst>
            </a:custGeom>
            <a:grpFill/>
            <a:ln w="28575" cap="flat">
              <a:solidFill>
                <a:srgbClr val="DFDECB"/>
              </a:solidFill>
              <a:prstDash val="solid"/>
              <a:miter/>
            </a:ln>
          </p:spPr>
          <p:txBody>
            <a:bodyPr rtlCol="0" anchor="ctr"/>
            <a:lstStyle/>
            <a:p>
              <a:endParaRPr lang="en-US"/>
            </a:p>
          </p:txBody>
        </p:sp>
        <p:sp>
          <p:nvSpPr>
            <p:cNvPr id="30" name="Freeform 1436">
              <a:extLst>
                <a:ext uri="{FF2B5EF4-FFF2-40B4-BE49-F238E27FC236}">
                  <a16:creationId xmlns:a16="http://schemas.microsoft.com/office/drawing/2014/main" id="{0609EA64-DBDA-1BAD-4911-7269519A3F22}"/>
                </a:ext>
              </a:extLst>
            </p:cNvPr>
            <p:cNvSpPr/>
            <p:nvPr/>
          </p:nvSpPr>
          <p:spPr>
            <a:xfrm>
              <a:off x="-2437568" y="6965523"/>
              <a:ext cx="164521" cy="452380"/>
            </a:xfrm>
            <a:custGeom>
              <a:avLst/>
              <a:gdLst>
                <a:gd name="connsiteX0" fmla="*/ 15873 w 164521"/>
                <a:gd name="connsiteY0" fmla="*/ 11160 h 452380"/>
                <a:gd name="connsiteX1" fmla="*/ 138149 w 164521"/>
                <a:gd name="connsiteY1" fmla="*/ 448126 h 452380"/>
                <a:gd name="connsiteX2" fmla="*/ 159836 w 164521"/>
                <a:gd name="connsiteY2" fmla="*/ 426439 h 452380"/>
                <a:gd name="connsiteX3" fmla="*/ 45403 w 164521"/>
                <a:gd name="connsiteY3" fmla="*/ 19004 h 452380"/>
                <a:gd name="connsiteX4" fmla="*/ 15873 w 164521"/>
                <a:gd name="connsiteY4" fmla="*/ 10699 h 452380"/>
                <a:gd name="connsiteX5" fmla="*/ 15873 w 164521"/>
                <a:gd name="connsiteY5" fmla="*/ 10699 h 45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21" h="452380">
                  <a:moveTo>
                    <a:pt x="15873" y="11160"/>
                  </a:moveTo>
                  <a:cubicBezTo>
                    <a:pt x="-27501" y="168505"/>
                    <a:pt x="19563" y="336462"/>
                    <a:pt x="138149" y="448126"/>
                  </a:cubicBezTo>
                  <a:cubicBezTo>
                    <a:pt x="152453" y="461507"/>
                    <a:pt x="174139" y="440282"/>
                    <a:pt x="159836" y="426439"/>
                  </a:cubicBezTo>
                  <a:cubicBezTo>
                    <a:pt x="49095" y="321697"/>
                    <a:pt x="4798" y="166198"/>
                    <a:pt x="45403" y="19004"/>
                  </a:cubicBezTo>
                  <a:cubicBezTo>
                    <a:pt x="50479" y="86"/>
                    <a:pt x="21410" y="-8219"/>
                    <a:pt x="15873" y="10699"/>
                  </a:cubicBezTo>
                  <a:lnTo>
                    <a:pt x="15873" y="10699"/>
                  </a:lnTo>
                  <a:close/>
                </a:path>
              </a:pathLst>
            </a:custGeom>
            <a:grpFill/>
            <a:ln w="28575" cap="flat">
              <a:solidFill>
                <a:srgbClr val="DFDECB"/>
              </a:solidFill>
              <a:prstDash val="solid"/>
              <a:miter/>
            </a:ln>
          </p:spPr>
          <p:txBody>
            <a:bodyPr rtlCol="0" anchor="ctr"/>
            <a:lstStyle/>
            <a:p>
              <a:endParaRPr lang="en-US"/>
            </a:p>
          </p:txBody>
        </p:sp>
        <p:sp>
          <p:nvSpPr>
            <p:cNvPr id="31" name="Freeform 1437">
              <a:extLst>
                <a:ext uri="{FF2B5EF4-FFF2-40B4-BE49-F238E27FC236}">
                  <a16:creationId xmlns:a16="http://schemas.microsoft.com/office/drawing/2014/main" id="{1C14D608-39FB-249E-7405-66C46BD6A8A9}"/>
                </a:ext>
              </a:extLst>
            </p:cNvPr>
            <p:cNvSpPr/>
            <p:nvPr/>
          </p:nvSpPr>
          <p:spPr>
            <a:xfrm>
              <a:off x="-2241424" y="6856005"/>
              <a:ext cx="477566" cy="409599"/>
            </a:xfrm>
            <a:custGeom>
              <a:avLst/>
              <a:gdLst>
                <a:gd name="connsiteX0" fmla="*/ 87353 w 477566"/>
                <a:gd name="connsiteY0" fmla="*/ 383227 h 409599"/>
                <a:gd name="connsiteX1" fmla="*/ 115499 w 477566"/>
                <a:gd name="connsiteY1" fmla="*/ 70383 h 409599"/>
                <a:gd name="connsiteX2" fmla="*/ 407579 w 477566"/>
                <a:gd name="connsiteY2" fmla="*/ 116064 h 409599"/>
                <a:gd name="connsiteX3" fmla="*/ 435264 w 477566"/>
                <a:gd name="connsiteY3" fmla="*/ 310784 h 409599"/>
                <a:gd name="connsiteX4" fmla="*/ 464795 w 477566"/>
                <a:gd name="connsiteY4" fmla="*/ 319089 h 409599"/>
                <a:gd name="connsiteX5" fmla="*/ 299607 w 477566"/>
                <a:gd name="connsiteY5" fmla="*/ 7630 h 409599"/>
                <a:gd name="connsiteX6" fmla="*/ 6143 w 477566"/>
                <a:gd name="connsiteY6" fmla="*/ 184816 h 409599"/>
                <a:gd name="connsiteX7" fmla="*/ 66589 w 477566"/>
                <a:gd name="connsiteY7" fmla="*/ 404914 h 409599"/>
                <a:gd name="connsiteX8" fmla="*/ 88276 w 477566"/>
                <a:gd name="connsiteY8" fmla="*/ 383227 h 409599"/>
                <a:gd name="connsiteX9" fmla="*/ 88276 w 477566"/>
                <a:gd name="connsiteY9" fmla="*/ 383227 h 40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7566" h="409599">
                  <a:moveTo>
                    <a:pt x="87353" y="383227"/>
                  </a:moveTo>
                  <a:cubicBezTo>
                    <a:pt x="2913" y="292327"/>
                    <a:pt x="13987" y="144211"/>
                    <a:pt x="115499" y="70383"/>
                  </a:cubicBezTo>
                  <a:cubicBezTo>
                    <a:pt x="207323" y="3477"/>
                    <a:pt x="340673" y="23780"/>
                    <a:pt x="407579" y="116064"/>
                  </a:cubicBezTo>
                  <a:cubicBezTo>
                    <a:pt x="448645" y="172819"/>
                    <a:pt x="457413" y="244801"/>
                    <a:pt x="435264" y="310784"/>
                  </a:cubicBezTo>
                  <a:cubicBezTo>
                    <a:pt x="428805" y="329240"/>
                    <a:pt x="458335" y="337546"/>
                    <a:pt x="464795" y="319089"/>
                  </a:cubicBezTo>
                  <a:cubicBezTo>
                    <a:pt x="509091" y="188507"/>
                    <a:pt x="434341" y="42698"/>
                    <a:pt x="299607" y="7630"/>
                  </a:cubicBezTo>
                  <a:cubicBezTo>
                    <a:pt x="171332" y="-26054"/>
                    <a:pt x="35673" y="55157"/>
                    <a:pt x="6143" y="184816"/>
                  </a:cubicBezTo>
                  <a:cubicBezTo>
                    <a:pt x="-12314" y="264180"/>
                    <a:pt x="11679" y="345852"/>
                    <a:pt x="66589" y="404914"/>
                  </a:cubicBezTo>
                  <a:cubicBezTo>
                    <a:pt x="79970" y="419217"/>
                    <a:pt x="101657" y="397531"/>
                    <a:pt x="88276" y="383227"/>
                  </a:cubicBezTo>
                  <a:lnTo>
                    <a:pt x="88276" y="383227"/>
                  </a:lnTo>
                  <a:close/>
                </a:path>
              </a:pathLst>
            </a:custGeom>
            <a:grpFill/>
            <a:ln w="28575" cap="flat">
              <a:solidFill>
                <a:srgbClr val="DFDECB"/>
              </a:solidFill>
              <a:prstDash val="solid"/>
              <a:miter/>
            </a:ln>
          </p:spPr>
          <p:txBody>
            <a:bodyPr rtlCol="0" anchor="ctr"/>
            <a:lstStyle/>
            <a:p>
              <a:endParaRPr lang="en-US"/>
            </a:p>
          </p:txBody>
        </p:sp>
        <p:sp>
          <p:nvSpPr>
            <p:cNvPr id="32" name="Freeform 1438">
              <a:extLst>
                <a:ext uri="{FF2B5EF4-FFF2-40B4-BE49-F238E27FC236}">
                  <a16:creationId xmlns:a16="http://schemas.microsoft.com/office/drawing/2014/main" id="{E3C59954-0CDD-3DE2-FEE6-8921978DF5B9}"/>
                </a:ext>
              </a:extLst>
            </p:cNvPr>
            <p:cNvSpPr/>
            <p:nvPr/>
          </p:nvSpPr>
          <p:spPr>
            <a:xfrm>
              <a:off x="-1693112" y="7060662"/>
              <a:ext cx="207644" cy="207639"/>
            </a:xfrm>
            <a:custGeom>
              <a:avLst/>
              <a:gdLst>
                <a:gd name="connsiteX0" fmla="*/ 177647 w 207644"/>
                <a:gd name="connsiteY0" fmla="*/ 103820 h 207639"/>
                <a:gd name="connsiteX1" fmla="*/ 104282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2" y="177186"/>
                  </a:cubicBezTo>
                  <a:cubicBezTo>
                    <a:pt x="63214" y="177186"/>
                    <a:pt x="30915" y="143964"/>
                    <a:pt x="30915" y="103820"/>
                  </a:cubicBezTo>
                  <a:cubicBezTo>
                    <a:pt x="30915" y="63676"/>
                    <a:pt x="62292" y="32299"/>
                    <a:pt x="101051" y="30916"/>
                  </a:cubicBezTo>
                  <a:cubicBezTo>
                    <a:pt x="143040" y="29070"/>
                    <a:pt x="175802" y="62754"/>
                    <a:pt x="177185" y="103820"/>
                  </a:cubicBezTo>
                  <a:cubicBezTo>
                    <a:pt x="177647" y="123200"/>
                    <a:pt x="208101" y="123661"/>
                    <a:pt x="207639" y="103820"/>
                  </a:cubicBezTo>
                  <a:cubicBezTo>
                    <a:pt x="205794" y="47527"/>
                    <a:pt x="161959" y="0"/>
                    <a:pt x="103820" y="0"/>
                  </a:cubicBezTo>
                  <a:cubicBezTo>
                    <a:pt x="45680" y="0"/>
                    <a:pt x="0" y="47065"/>
                    <a:pt x="0" y="103820"/>
                  </a:cubicBezTo>
                  <a:cubicBezTo>
                    <a:pt x="0" y="160575"/>
                    <a:pt x="47065" y="207639"/>
                    <a:pt x="103820" y="207639"/>
                  </a:cubicBezTo>
                  <a:cubicBezTo>
                    <a:pt x="161959" y="207639"/>
                    <a:pt x="205332" y="160575"/>
                    <a:pt x="207639" y="103820"/>
                  </a:cubicBezTo>
                  <a:cubicBezTo>
                    <a:pt x="208101"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sp>
          <p:nvSpPr>
            <p:cNvPr id="33" name="Freeform 1439">
              <a:extLst>
                <a:ext uri="{FF2B5EF4-FFF2-40B4-BE49-F238E27FC236}">
                  <a16:creationId xmlns:a16="http://schemas.microsoft.com/office/drawing/2014/main" id="{67AF7E7B-85E9-4146-7AC1-4E4B213FF64E}"/>
                </a:ext>
              </a:extLst>
            </p:cNvPr>
            <p:cNvSpPr/>
            <p:nvPr/>
          </p:nvSpPr>
          <p:spPr>
            <a:xfrm>
              <a:off x="-2478450" y="6794883"/>
              <a:ext cx="207644" cy="207639"/>
            </a:xfrm>
            <a:custGeom>
              <a:avLst/>
              <a:gdLst>
                <a:gd name="connsiteX0" fmla="*/ 177647 w 207644"/>
                <a:gd name="connsiteY0" fmla="*/ 103820 h 207639"/>
                <a:gd name="connsiteX1" fmla="*/ 104280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0" y="177186"/>
                  </a:cubicBezTo>
                  <a:cubicBezTo>
                    <a:pt x="63214" y="177186"/>
                    <a:pt x="30915" y="143964"/>
                    <a:pt x="30915" y="103820"/>
                  </a:cubicBezTo>
                  <a:cubicBezTo>
                    <a:pt x="30915" y="63676"/>
                    <a:pt x="62292" y="32299"/>
                    <a:pt x="101051" y="30916"/>
                  </a:cubicBezTo>
                  <a:cubicBezTo>
                    <a:pt x="143040" y="29070"/>
                    <a:pt x="175801" y="62753"/>
                    <a:pt x="177185" y="103820"/>
                  </a:cubicBezTo>
                  <a:cubicBezTo>
                    <a:pt x="177647" y="123200"/>
                    <a:pt x="208100" y="123661"/>
                    <a:pt x="207639" y="103820"/>
                  </a:cubicBezTo>
                  <a:cubicBezTo>
                    <a:pt x="205793" y="47527"/>
                    <a:pt x="161958" y="0"/>
                    <a:pt x="103820" y="0"/>
                  </a:cubicBezTo>
                  <a:cubicBezTo>
                    <a:pt x="45680" y="0"/>
                    <a:pt x="0" y="47065"/>
                    <a:pt x="0" y="103820"/>
                  </a:cubicBezTo>
                  <a:cubicBezTo>
                    <a:pt x="0" y="160575"/>
                    <a:pt x="47065" y="207639"/>
                    <a:pt x="103820" y="207639"/>
                  </a:cubicBezTo>
                  <a:cubicBezTo>
                    <a:pt x="161958" y="207639"/>
                    <a:pt x="205332" y="160575"/>
                    <a:pt x="207639" y="103820"/>
                  </a:cubicBezTo>
                  <a:cubicBezTo>
                    <a:pt x="208100"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grpSp>
      <p:grpSp>
        <p:nvGrpSpPr>
          <p:cNvPr id="2" name="Group 1">
            <a:extLst>
              <a:ext uri="{FF2B5EF4-FFF2-40B4-BE49-F238E27FC236}">
                <a16:creationId xmlns:a16="http://schemas.microsoft.com/office/drawing/2014/main" id="{D59EB59C-DE82-8D98-476B-1CF14A3C26D1}"/>
              </a:ext>
            </a:extLst>
          </p:cNvPr>
          <p:cNvGrpSpPr/>
          <p:nvPr/>
        </p:nvGrpSpPr>
        <p:grpSpPr>
          <a:xfrm>
            <a:off x="5805478" y="187090"/>
            <a:ext cx="1754197" cy="1080000"/>
            <a:chOff x="820758" y="1137919"/>
            <a:chExt cx="1015997" cy="1059522"/>
          </a:xfrm>
          <a:solidFill>
            <a:srgbClr val="EE4F27"/>
          </a:solidFill>
        </p:grpSpPr>
        <p:sp>
          <p:nvSpPr>
            <p:cNvPr id="6" name="Oval 5">
              <a:extLst>
                <a:ext uri="{FF2B5EF4-FFF2-40B4-BE49-F238E27FC236}">
                  <a16:creationId xmlns:a16="http://schemas.microsoft.com/office/drawing/2014/main" id="{C54E59B4-AD95-CA41-3F63-AC335910F51A}"/>
                </a:ext>
              </a:extLst>
            </p:cNvPr>
            <p:cNvSpPr/>
            <p:nvPr/>
          </p:nvSpPr>
          <p:spPr>
            <a:xfrm>
              <a:off x="1015999" y="1137919"/>
              <a:ext cx="625515" cy="1059522"/>
            </a:xfrm>
            <a:prstGeom prst="ellipse">
              <a:avLst/>
            </a:prstGeom>
            <a:solidFill>
              <a:srgbClr val="7550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7" name="TextBox 6">
              <a:extLst>
                <a:ext uri="{FF2B5EF4-FFF2-40B4-BE49-F238E27FC236}">
                  <a16:creationId xmlns:a16="http://schemas.microsoft.com/office/drawing/2014/main" id="{4C19A82D-048B-99A6-931F-3581AE6FB17B}"/>
                </a:ext>
              </a:extLst>
            </p:cNvPr>
            <p:cNvSpPr txBox="1"/>
            <p:nvPr/>
          </p:nvSpPr>
          <p:spPr>
            <a:xfrm>
              <a:off x="820758" y="1316756"/>
              <a:ext cx="1015997" cy="61897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3500" b="1" dirty="0">
                  <a:solidFill>
                    <a:schemeClr val="bg1"/>
                  </a:solidFill>
                </a:rPr>
                <a:t>Q6</a:t>
              </a:r>
            </a:p>
          </p:txBody>
        </p:sp>
      </p:grpSp>
      <p:pic>
        <p:nvPicPr>
          <p:cNvPr id="11" name="Picture 10">
            <a:hlinkClick r:id="rId2"/>
            <a:extLst>
              <a:ext uri="{FF2B5EF4-FFF2-40B4-BE49-F238E27FC236}">
                <a16:creationId xmlns:a16="http://schemas.microsoft.com/office/drawing/2014/main" id="{211FD2F6-93FE-B08E-23BF-181161DC43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483" y="7855073"/>
            <a:ext cx="3748326" cy="2447156"/>
          </a:xfrm>
          <a:prstGeom prst="rect">
            <a:avLst/>
          </a:prstGeom>
        </p:spPr>
      </p:pic>
      <p:pic>
        <p:nvPicPr>
          <p:cNvPr id="13" name="Picture 12">
            <a:hlinkClick r:id="rId2"/>
            <a:extLst>
              <a:ext uri="{FF2B5EF4-FFF2-40B4-BE49-F238E27FC236}">
                <a16:creationId xmlns:a16="http://schemas.microsoft.com/office/drawing/2014/main" id="{60CE4BFD-3365-1182-5444-78FE71F90B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4657" y="7804163"/>
            <a:ext cx="3000794" cy="2486372"/>
          </a:xfrm>
          <a:prstGeom prst="rect">
            <a:avLst/>
          </a:prstGeom>
        </p:spPr>
      </p:pic>
      <p:sp>
        <p:nvSpPr>
          <p:cNvPr id="18" name="TextBox 17">
            <a:extLst>
              <a:ext uri="{FF2B5EF4-FFF2-40B4-BE49-F238E27FC236}">
                <a16:creationId xmlns:a16="http://schemas.microsoft.com/office/drawing/2014/main" id="{FB7110BB-90EB-BE73-D861-ED1B36E48603}"/>
              </a:ext>
            </a:extLst>
          </p:cNvPr>
          <p:cNvSpPr txBox="1"/>
          <p:nvPr/>
        </p:nvSpPr>
        <p:spPr>
          <a:xfrm>
            <a:off x="122634" y="10290535"/>
            <a:ext cx="6430565" cy="307777"/>
          </a:xfrm>
          <a:prstGeom prst="rect">
            <a:avLst/>
          </a:prstGeom>
          <a:noFill/>
        </p:spPr>
        <p:txBody>
          <a:bodyPr wrap="square">
            <a:spAutoFit/>
          </a:bodyPr>
          <a:lstStyle/>
          <a:p>
            <a:r>
              <a:rPr lang="en-IE" sz="1400" dirty="0"/>
              <a:t> </a:t>
            </a:r>
            <a:r>
              <a:rPr lang="en-IE" sz="1400" dirty="0">
                <a:solidFill>
                  <a:srgbClr val="BF8146"/>
                </a:solidFill>
                <a:hlinkClick r:id="rId2">
                  <a:extLst>
                    <a:ext uri="{A12FA001-AC4F-418D-AE19-62706E023703}">
                      <ahyp:hlinkClr xmlns:ahyp="http://schemas.microsoft.com/office/drawing/2018/hyperlinkcolor" val="tx"/>
                    </a:ext>
                  </a:extLst>
                </a:hlinkClick>
              </a:rPr>
              <a:t>See our best practices research report for more information</a:t>
            </a:r>
            <a:r>
              <a:rPr lang="en-IE" sz="1400" dirty="0"/>
              <a:t>.</a:t>
            </a:r>
          </a:p>
        </p:txBody>
      </p:sp>
    </p:spTree>
    <p:extLst>
      <p:ext uri="{BB962C8B-B14F-4D97-AF65-F5344CB8AC3E}">
        <p14:creationId xmlns:p14="http://schemas.microsoft.com/office/powerpoint/2010/main" val="30164363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6EE1A-973C-2F89-AE21-253008F9F42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3A02C92-FEB3-A6BC-F6EE-DCC1114C9A4A}"/>
              </a:ext>
            </a:extLst>
          </p:cNvPr>
          <p:cNvSpPr/>
          <p:nvPr/>
        </p:nvSpPr>
        <p:spPr>
          <a:xfrm>
            <a:off x="356853" y="268958"/>
            <a:ext cx="6845968" cy="20597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562734E2-9C57-C3BB-A8E8-2BC8404744BB}"/>
              </a:ext>
            </a:extLst>
          </p:cNvPr>
          <p:cNvSpPr txBox="1"/>
          <p:nvPr/>
        </p:nvSpPr>
        <p:spPr>
          <a:xfrm>
            <a:off x="1543975" y="510511"/>
            <a:ext cx="5658846" cy="1600438"/>
          </a:xfrm>
          <a:prstGeom prst="rect">
            <a:avLst/>
          </a:prstGeom>
          <a:noFill/>
        </p:spPr>
        <p:txBody>
          <a:bodyPr wrap="square" rtlCol="0">
            <a:spAutoFit/>
          </a:bodyPr>
          <a:lstStyle/>
          <a:p>
            <a:pPr>
              <a:spcBef>
                <a:spcPts val="600"/>
              </a:spcBef>
              <a:spcAft>
                <a:spcPts val="600"/>
              </a:spcAft>
            </a:pPr>
            <a:r>
              <a:rPr lang="en-US" sz="2200" b="1" dirty="0">
                <a:solidFill>
                  <a:srgbClr val="53705E"/>
                </a:solidFill>
              </a:rPr>
              <a:t>Question Responses</a:t>
            </a:r>
          </a:p>
          <a:p>
            <a:pPr>
              <a:spcBef>
                <a:spcPts val="600"/>
              </a:spcBef>
              <a:spcAft>
                <a:spcPts val="600"/>
              </a:spcAft>
            </a:pPr>
            <a:r>
              <a:rPr lang="en-US" sz="1400" b="1" dirty="0">
                <a:solidFill>
                  <a:schemeClr val="tx1">
                    <a:lumMod val="75000"/>
                    <a:lumOff val="25000"/>
                  </a:schemeClr>
                </a:solidFill>
              </a:rPr>
              <a:t>Use this space to respond directly to the discussion questions.</a:t>
            </a:r>
          </a:p>
          <a:p>
            <a:pPr>
              <a:spcBef>
                <a:spcPts val="600"/>
              </a:spcBef>
              <a:spcAft>
                <a:spcPts val="600"/>
              </a:spcAft>
            </a:pPr>
            <a:r>
              <a:rPr lang="en-US" sz="1400" dirty="0">
                <a:solidFill>
                  <a:schemeClr val="tx1">
                    <a:lumMod val="75000"/>
                    <a:lumOff val="25000"/>
                  </a:schemeClr>
                </a:solidFill>
              </a:rPr>
              <a:t>Share your thoughts, ideas, reflections, or examples based on your own experience or context. There are no right or wrong answers, and not every question needs a response right now — this is about exploring possibilities..</a:t>
            </a:r>
            <a:endParaRPr lang="en-IE" dirty="0">
              <a:solidFill>
                <a:schemeClr val="tx1">
                  <a:lumMod val="75000"/>
                  <a:lumOff val="25000"/>
                </a:schemeClr>
              </a:solidFill>
            </a:endParaRPr>
          </a:p>
        </p:txBody>
      </p:sp>
      <p:sp>
        <p:nvSpPr>
          <p:cNvPr id="10" name="Rectangle 9">
            <a:extLst>
              <a:ext uri="{FF2B5EF4-FFF2-40B4-BE49-F238E27FC236}">
                <a16:creationId xmlns:a16="http://schemas.microsoft.com/office/drawing/2014/main" id="{59722927-2777-99D4-ED45-F8CCFE26BB37}"/>
              </a:ext>
            </a:extLst>
          </p:cNvPr>
          <p:cNvSpPr/>
          <p:nvPr/>
        </p:nvSpPr>
        <p:spPr>
          <a:xfrm>
            <a:off x="356853" y="2328745"/>
            <a:ext cx="6845968" cy="6593582"/>
          </a:xfrm>
          <a:prstGeom prst="rect">
            <a:avLst/>
          </a:prstGeom>
          <a:noFill/>
          <a:ln w="28575">
            <a:solidFill>
              <a:srgbClr val="53705E"/>
            </a:solidFill>
            <a:prstDash val="solid"/>
            <a:extLst>
              <a:ext uri="{C807C97D-BFC1-408E-A445-0C87EB9F89A2}">
                <ask:lineSketchStyleProps xmlns:ask="http://schemas.microsoft.com/office/drawing/2018/sketchyshapes" sd="2650216993">
                  <a:custGeom>
                    <a:avLst/>
                    <a:gdLst>
                      <a:gd name="csX0" fmla="*/ 0 w 6845968"/>
                      <a:gd name="csY0" fmla="*/ 0 h 5037792"/>
                      <a:gd name="csX1" fmla="*/ 6845968 w 6845968"/>
                      <a:gd name="csY1" fmla="*/ 0 h 5037792"/>
                      <a:gd name="csX2" fmla="*/ 6845968 w 6845968"/>
                      <a:gd name="csY2" fmla="*/ 5037792 h 5037792"/>
                      <a:gd name="csX3" fmla="*/ 0 w 6845968"/>
                      <a:gd name="csY3" fmla="*/ 5037792 h 5037792"/>
                      <a:gd name="csX4" fmla="*/ 0 w 6845968"/>
                      <a:gd name="csY4" fmla="*/ 0 h 5037792"/>
                    </a:gdLst>
                    <a:ahLst/>
                    <a:cxnLst>
                      <a:cxn ang="0">
                        <a:pos x="csX0" y="csY0"/>
                      </a:cxn>
                      <a:cxn ang="0">
                        <a:pos x="csX1" y="csY1"/>
                      </a:cxn>
                      <a:cxn ang="0">
                        <a:pos x="csX2" y="csY2"/>
                      </a:cxn>
                      <a:cxn ang="0">
                        <a:pos x="csX3" y="csY3"/>
                      </a:cxn>
                      <a:cxn ang="0">
                        <a:pos x="csX4" y="csY4"/>
                      </a:cxn>
                    </a:cxnLst>
                    <a:rect l="l" t="t" r="r" b="b"/>
                    <a:pathLst>
                      <a:path w="6845968" h="5037792" extrusionOk="0">
                        <a:moveTo>
                          <a:pt x="0" y="0"/>
                        </a:moveTo>
                        <a:cubicBezTo>
                          <a:pt x="2430421" y="-5264"/>
                          <a:pt x="5833848" y="84467"/>
                          <a:pt x="6845968" y="0"/>
                        </a:cubicBezTo>
                        <a:cubicBezTo>
                          <a:pt x="6717795" y="1924697"/>
                          <a:pt x="6975118" y="4098256"/>
                          <a:pt x="6845968" y="5037792"/>
                        </a:cubicBezTo>
                        <a:cubicBezTo>
                          <a:pt x="5173185" y="5144112"/>
                          <a:pt x="1173912" y="5030143"/>
                          <a:pt x="0" y="5037792"/>
                        </a:cubicBezTo>
                        <a:cubicBezTo>
                          <a:pt x="160128" y="4431160"/>
                          <a:pt x="25049" y="1590227"/>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C6F575E6-9ED9-F028-8C4D-8038F3D25A17}"/>
              </a:ext>
            </a:extLst>
          </p:cNvPr>
          <p:cNvSpPr txBox="1"/>
          <p:nvPr/>
        </p:nvSpPr>
        <p:spPr>
          <a:xfrm>
            <a:off x="691690" y="2545784"/>
            <a:ext cx="6176294" cy="5078313"/>
          </a:xfrm>
          <a:prstGeom prst="rect">
            <a:avLst/>
          </a:prstGeom>
          <a:noFill/>
        </p:spPr>
        <p:txBody>
          <a:bodyPr wrap="square" rtlCol="0">
            <a:spAutoFit/>
          </a:bodyPr>
          <a:lstStyle/>
          <a:p>
            <a:pPr marL="342900" indent="-342900">
              <a:buFont typeface="+mj-lt"/>
              <a:buAutoNum type="arabicPeriod" startAt="6"/>
            </a:pPr>
            <a:r>
              <a:rPr lang="en-US" b="1" dirty="0">
                <a:solidFill>
                  <a:srgbClr val="53705E"/>
                </a:solidFill>
              </a:rPr>
              <a:t>Identifying </a:t>
            </a:r>
            <a:r>
              <a:rPr lang="en-US" i="1" dirty="0">
                <a:solidFill>
                  <a:srgbClr val="53705E"/>
                </a:solidFill>
              </a:rPr>
              <a:t>Business Challenges </a:t>
            </a:r>
            <a:r>
              <a:rPr lang="en-US" b="1" dirty="0">
                <a:solidFill>
                  <a:srgbClr val="53705E"/>
                </a:solidFill>
              </a:rPr>
              <a:t>to Developing Immersive Film &amp; Literature Experiences</a:t>
            </a:r>
          </a:p>
          <a:p>
            <a:endParaRPr lang="en-US" b="1" dirty="0">
              <a:solidFill>
                <a:srgbClr val="C77362"/>
              </a:solidFill>
            </a:endParaRPr>
          </a:p>
          <a:p>
            <a:endParaRPr lang="en-US" sz="1400" dirty="0">
              <a:solidFill>
                <a:schemeClr val="tx1">
                  <a:lumMod val="75000"/>
                  <a:lumOff val="25000"/>
                </a:schemeClr>
              </a:solidFill>
            </a:endParaRPr>
          </a:p>
          <a:p>
            <a:r>
              <a:rPr lang="en-US" sz="1400" b="1" dirty="0">
                <a:solidFill>
                  <a:srgbClr val="53705E"/>
                </a:solidFill>
              </a:rPr>
              <a:t>Question 1: </a:t>
            </a:r>
            <a:r>
              <a:rPr lang="en-US" sz="1400" dirty="0">
                <a:solidFill>
                  <a:schemeClr val="tx1">
                    <a:lumMod val="75000"/>
                    <a:lumOff val="25000"/>
                  </a:schemeClr>
                </a:solidFill>
              </a:rPr>
              <a:t>[add response]</a:t>
            </a: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r>
              <a:rPr lang="en-US" sz="1400" b="1" dirty="0">
                <a:solidFill>
                  <a:srgbClr val="53705E"/>
                </a:solidFill>
              </a:rPr>
              <a:t>Question 2: </a:t>
            </a:r>
            <a:r>
              <a:rPr lang="en-US" sz="1400" dirty="0">
                <a:solidFill>
                  <a:schemeClr val="tx1">
                    <a:lumMod val="75000"/>
                    <a:lumOff val="25000"/>
                  </a:schemeClr>
                </a:solidFill>
              </a:rPr>
              <a:t>[add response]</a:t>
            </a:r>
          </a:p>
          <a:p>
            <a:endParaRPr lang="en-US" sz="1400" b="1" dirty="0">
              <a:solidFill>
                <a:srgbClr val="53705E"/>
              </a:solidFill>
            </a:endParaRP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r>
              <a:rPr lang="en-US" sz="1400" b="1" dirty="0">
                <a:solidFill>
                  <a:srgbClr val="53705E"/>
                </a:solidFill>
              </a:rPr>
              <a:t>Question 3: </a:t>
            </a:r>
            <a:r>
              <a:rPr lang="en-US" sz="1400" dirty="0">
                <a:solidFill>
                  <a:schemeClr val="tx1">
                    <a:lumMod val="75000"/>
                    <a:lumOff val="25000"/>
                  </a:schemeClr>
                </a:solidFill>
              </a:rPr>
              <a:t>[add response]</a:t>
            </a:r>
          </a:p>
          <a:p>
            <a:endParaRPr lang="en-US" sz="1400" b="1" dirty="0">
              <a:solidFill>
                <a:srgbClr val="53705E"/>
              </a:solidFill>
            </a:endParaRPr>
          </a:p>
          <a:p>
            <a:endParaRPr lang="en-US" sz="1400" b="1" dirty="0">
              <a:solidFill>
                <a:srgbClr val="53705E"/>
              </a:solidFill>
            </a:endParaRPr>
          </a:p>
          <a:p>
            <a:endParaRPr lang="en-US" sz="1400" i="1" dirty="0">
              <a:solidFill>
                <a:schemeClr val="tx1">
                  <a:lumMod val="75000"/>
                  <a:lumOff val="25000"/>
                </a:schemeClr>
              </a:solidFill>
            </a:endParaRPr>
          </a:p>
          <a:p>
            <a:r>
              <a:rPr lang="en-US" sz="1400" b="1" dirty="0">
                <a:solidFill>
                  <a:srgbClr val="53705E"/>
                </a:solidFill>
              </a:rPr>
              <a:t>Question 4:</a:t>
            </a:r>
            <a:r>
              <a:rPr lang="en-US" sz="1400" dirty="0">
                <a:solidFill>
                  <a:schemeClr val="tx1">
                    <a:lumMod val="75000"/>
                    <a:lumOff val="25000"/>
                  </a:schemeClr>
                </a:solidFill>
              </a:rPr>
              <a:t> (Immersive &amp; Digital Technology Considerations)</a:t>
            </a:r>
          </a:p>
          <a:p>
            <a:endParaRPr lang="en-US" sz="1400" dirty="0">
              <a:solidFill>
                <a:schemeClr val="tx1">
                  <a:lumMod val="75000"/>
                  <a:lumOff val="25000"/>
                </a:schemeClr>
              </a:solidFill>
            </a:endParaRPr>
          </a:p>
          <a:p>
            <a:r>
              <a:rPr lang="en-US" sz="1400" dirty="0">
                <a:solidFill>
                  <a:schemeClr val="tx1">
                    <a:lumMod val="75000"/>
                    <a:lumOff val="25000"/>
                  </a:schemeClr>
                </a:solidFill>
              </a:rPr>
              <a:t>[add response]</a:t>
            </a:r>
            <a:endParaRPr lang="en-US" sz="1400" i="1" dirty="0">
              <a:solidFill>
                <a:schemeClr val="tx1">
                  <a:lumMod val="75000"/>
                  <a:lumOff val="25000"/>
                </a:schemeClr>
              </a:solidFill>
            </a:endParaRPr>
          </a:p>
          <a:p>
            <a:endParaRPr lang="en-US" sz="1400" i="1" dirty="0">
              <a:solidFill>
                <a:schemeClr val="tx1">
                  <a:lumMod val="75000"/>
                  <a:lumOff val="25000"/>
                </a:schemeClr>
              </a:solidFill>
            </a:endParaRPr>
          </a:p>
          <a:p>
            <a:endParaRPr lang="en-US" sz="1400" dirty="0">
              <a:solidFill>
                <a:schemeClr val="tx1">
                  <a:lumMod val="75000"/>
                  <a:lumOff val="25000"/>
                </a:schemeClr>
              </a:solidFill>
            </a:endParaRPr>
          </a:p>
          <a:p>
            <a:pPr marL="285750" indent="-285750">
              <a:buFont typeface="Wingdings" panose="05000000000000000000" pitchFamily="2" charset="2"/>
              <a:buChar char="v"/>
            </a:pPr>
            <a:endParaRPr lang="en-IE" dirty="0">
              <a:solidFill>
                <a:schemeClr val="tx1">
                  <a:lumMod val="75000"/>
                  <a:lumOff val="25000"/>
                </a:schemeClr>
              </a:solidFill>
            </a:endParaRPr>
          </a:p>
        </p:txBody>
      </p:sp>
      <p:pic>
        <p:nvPicPr>
          <p:cNvPr id="4" name="Graphic 3" descr="Blueprint with solid fill">
            <a:extLst>
              <a:ext uri="{FF2B5EF4-FFF2-40B4-BE49-F238E27FC236}">
                <a16:creationId xmlns:a16="http://schemas.microsoft.com/office/drawing/2014/main" id="{8B369AE1-F966-41D2-331B-20E6409514B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8299" y="510510"/>
            <a:ext cx="1262871" cy="1262871"/>
          </a:xfrm>
          <a:prstGeom prst="rect">
            <a:avLst/>
          </a:prstGeom>
        </p:spPr>
      </p:pic>
    </p:spTree>
    <p:extLst>
      <p:ext uri="{BB962C8B-B14F-4D97-AF65-F5344CB8AC3E}">
        <p14:creationId xmlns:p14="http://schemas.microsoft.com/office/powerpoint/2010/main" val="30604982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A6603-DAFE-928F-D6CF-581308FEE6AD}"/>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40DD14E0-9AE3-6023-00EB-2294B48E0B55}"/>
              </a:ext>
            </a:extLst>
          </p:cNvPr>
          <p:cNvSpPr/>
          <p:nvPr/>
        </p:nvSpPr>
        <p:spPr>
          <a:xfrm>
            <a:off x="356853" y="2448135"/>
            <a:ext cx="6845968" cy="6404920"/>
          </a:xfrm>
          <a:prstGeom prst="rect">
            <a:avLst/>
          </a:prstGeom>
          <a:noFill/>
          <a:ln w="28575">
            <a:solidFill>
              <a:srgbClr val="53705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1DB2DF9B-5250-E435-7489-8D0A9C1704A1}"/>
              </a:ext>
            </a:extLst>
          </p:cNvPr>
          <p:cNvSpPr txBox="1"/>
          <p:nvPr/>
        </p:nvSpPr>
        <p:spPr>
          <a:xfrm>
            <a:off x="691690" y="2545784"/>
            <a:ext cx="6176294" cy="6093976"/>
          </a:xfrm>
          <a:prstGeom prst="rect">
            <a:avLst/>
          </a:prstGeom>
          <a:noFill/>
        </p:spPr>
        <p:txBody>
          <a:bodyPr wrap="square" rtlCol="0">
            <a:spAutoFit/>
          </a:bodyPr>
          <a:lstStyle/>
          <a:p>
            <a:pPr marL="342900" indent="-342900">
              <a:buFont typeface="+mj-lt"/>
              <a:buAutoNum type="arabicPeriod" startAt="6"/>
            </a:pPr>
            <a:r>
              <a:rPr lang="en-US" b="1" dirty="0">
                <a:solidFill>
                  <a:srgbClr val="53705E"/>
                </a:solidFill>
              </a:rPr>
              <a:t>Identifying </a:t>
            </a:r>
            <a:r>
              <a:rPr lang="en-US" i="1" dirty="0">
                <a:solidFill>
                  <a:srgbClr val="53705E"/>
                </a:solidFill>
              </a:rPr>
              <a:t>Business Challenges </a:t>
            </a:r>
            <a:r>
              <a:rPr lang="en-US" b="1" dirty="0">
                <a:solidFill>
                  <a:srgbClr val="53705E"/>
                </a:solidFill>
              </a:rPr>
              <a:t>to Developing Immersive Film &amp; Literature Experiences</a:t>
            </a:r>
          </a:p>
          <a:p>
            <a:endParaRPr lang="en-IE" sz="1400" dirty="0">
              <a:solidFill>
                <a:schemeClr val="tx1">
                  <a:lumMod val="75000"/>
                  <a:lumOff val="25000"/>
                </a:schemeClr>
              </a:solidFill>
            </a:endParaRPr>
          </a:p>
          <a:p>
            <a:endParaRPr lang="en-IE" sz="1400" dirty="0">
              <a:solidFill>
                <a:schemeClr val="tx1">
                  <a:lumMod val="75000"/>
                  <a:lumOff val="25000"/>
                </a:schemeClr>
              </a:solidFill>
            </a:endParaRPr>
          </a:p>
          <a:p>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Challenges and solutions;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Gaps and opportunities;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Good ideas and expert advice</a:t>
            </a:r>
            <a:r>
              <a:rPr lang="en-IE" sz="1400" dirty="0">
                <a:solidFill>
                  <a:schemeClr val="tx1">
                    <a:lumMod val="75000"/>
                    <a:lumOff val="25000"/>
                  </a:schemeClr>
                </a:solidFill>
              </a:rPr>
              <a:t>;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Digital and immersive technologies to explore;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endParaRPr lang="en-IE" sz="1400" dirty="0">
              <a:solidFill>
                <a:schemeClr val="tx1">
                  <a:lumMod val="75000"/>
                  <a:lumOff val="25000"/>
                </a:schemeClr>
              </a:solidFill>
            </a:endParaRPr>
          </a:p>
          <a:p>
            <a:pPr marL="285750" indent="-285750">
              <a:buFont typeface="Wingdings" panose="05000000000000000000" pitchFamily="2" charset="2"/>
              <a:buChar char="v"/>
            </a:pPr>
            <a:r>
              <a:rPr lang="en-IE" sz="1400" b="1" dirty="0">
                <a:solidFill>
                  <a:srgbClr val="53705E"/>
                </a:solidFill>
              </a:rPr>
              <a:t>Other: </a:t>
            </a:r>
            <a:r>
              <a:rPr lang="en-US" sz="1400" dirty="0">
                <a:solidFill>
                  <a:schemeClr val="tx1">
                    <a:lumMod val="75000"/>
                    <a:lumOff val="25000"/>
                  </a:schemeClr>
                </a:solidFill>
              </a:rPr>
              <a:t>[add response]</a:t>
            </a:r>
          </a:p>
          <a:p>
            <a:pPr marL="285750" indent="-285750">
              <a:buFont typeface="Wingdings" panose="05000000000000000000" pitchFamily="2" charset="2"/>
              <a:buChar char="v"/>
            </a:pPr>
            <a:endParaRPr lang="en-IE" sz="1400" dirty="0">
              <a:solidFill>
                <a:schemeClr val="tx1">
                  <a:lumMod val="75000"/>
                  <a:lumOff val="25000"/>
                </a:schemeClr>
              </a:solidFill>
            </a:endParaRPr>
          </a:p>
          <a:p>
            <a:endParaRPr lang="en-IE" dirty="0">
              <a:solidFill>
                <a:schemeClr val="tx1">
                  <a:lumMod val="75000"/>
                  <a:lumOff val="25000"/>
                </a:schemeClr>
              </a:solidFill>
            </a:endParaRPr>
          </a:p>
        </p:txBody>
      </p:sp>
      <p:sp>
        <p:nvSpPr>
          <p:cNvPr id="6" name="Rectangle 5">
            <a:extLst>
              <a:ext uri="{FF2B5EF4-FFF2-40B4-BE49-F238E27FC236}">
                <a16:creationId xmlns:a16="http://schemas.microsoft.com/office/drawing/2014/main" id="{723B8296-1405-8353-5386-35A011ED67DA}"/>
              </a:ext>
            </a:extLst>
          </p:cNvPr>
          <p:cNvSpPr/>
          <p:nvPr/>
        </p:nvSpPr>
        <p:spPr>
          <a:xfrm>
            <a:off x="356853" y="268958"/>
            <a:ext cx="6845968" cy="20597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7" name="TextBox 6">
            <a:extLst>
              <a:ext uri="{FF2B5EF4-FFF2-40B4-BE49-F238E27FC236}">
                <a16:creationId xmlns:a16="http://schemas.microsoft.com/office/drawing/2014/main" id="{C72D6282-D85A-1238-FE36-8172003D60A7}"/>
              </a:ext>
            </a:extLst>
          </p:cNvPr>
          <p:cNvSpPr txBox="1"/>
          <p:nvPr/>
        </p:nvSpPr>
        <p:spPr>
          <a:xfrm>
            <a:off x="1543975" y="510511"/>
            <a:ext cx="5658846" cy="1938992"/>
          </a:xfrm>
          <a:prstGeom prst="rect">
            <a:avLst/>
          </a:prstGeom>
          <a:noFill/>
        </p:spPr>
        <p:txBody>
          <a:bodyPr wrap="square" rtlCol="0">
            <a:spAutoFit/>
          </a:bodyPr>
          <a:lstStyle/>
          <a:p>
            <a:r>
              <a:rPr lang="en-US" b="1" dirty="0">
                <a:solidFill>
                  <a:srgbClr val="53705E"/>
                </a:solidFill>
              </a:rPr>
              <a:t>Notes Section</a:t>
            </a:r>
          </a:p>
          <a:p>
            <a:r>
              <a:rPr lang="en-US" sz="1400" dirty="0">
                <a:solidFill>
                  <a:schemeClr val="tx1">
                    <a:lumMod val="75000"/>
                    <a:lumOff val="25000"/>
                  </a:schemeClr>
                </a:solidFill>
              </a:rPr>
              <a:t>Use this space to capture key discussion points, ideas, </a:t>
            </a:r>
          </a:p>
          <a:p>
            <a:r>
              <a:rPr lang="en-US" sz="1400" dirty="0">
                <a:solidFill>
                  <a:schemeClr val="tx1">
                    <a:lumMod val="75000"/>
                    <a:lumOff val="25000"/>
                  </a:schemeClr>
                </a:solidFill>
              </a:rPr>
              <a:t>reflections, challenges/solutions, gaps/opportunities, </a:t>
            </a:r>
          </a:p>
          <a:p>
            <a:r>
              <a:rPr lang="en-US" sz="1400" dirty="0">
                <a:solidFill>
                  <a:schemeClr val="tx1">
                    <a:lumMod val="75000"/>
                    <a:lumOff val="25000"/>
                  </a:schemeClr>
                </a:solidFill>
              </a:rPr>
              <a:t>expertise advice, suitable digital and immersive technologies, etc.</a:t>
            </a:r>
          </a:p>
          <a:p>
            <a:endParaRPr lang="en-US" sz="1400" dirty="0">
              <a:solidFill>
                <a:schemeClr val="tx1">
                  <a:lumMod val="75000"/>
                  <a:lumOff val="25000"/>
                </a:schemeClr>
              </a:solidFill>
            </a:endParaRPr>
          </a:p>
          <a:p>
            <a:r>
              <a:rPr lang="en-US" sz="1400" i="1" dirty="0">
                <a:solidFill>
                  <a:schemeClr val="tx1">
                    <a:lumMod val="75000"/>
                    <a:lumOff val="25000"/>
                  </a:schemeClr>
                </a:solidFill>
              </a:rPr>
              <a:t>This is a working area — note thoughts, questions, or actions as they emerge</a:t>
            </a:r>
            <a:endParaRPr lang="en-US" b="1" i="1" dirty="0">
              <a:solidFill>
                <a:schemeClr val="tx1">
                  <a:lumMod val="75000"/>
                  <a:lumOff val="25000"/>
                </a:schemeClr>
              </a:solidFill>
            </a:endParaRPr>
          </a:p>
          <a:p>
            <a:endParaRPr lang="en-IE" dirty="0">
              <a:solidFill>
                <a:schemeClr val="tx1">
                  <a:lumMod val="75000"/>
                  <a:lumOff val="25000"/>
                </a:schemeClr>
              </a:solidFill>
            </a:endParaRPr>
          </a:p>
        </p:txBody>
      </p:sp>
      <p:pic>
        <p:nvPicPr>
          <p:cNvPr id="8" name="Graphic 7" descr="Blueprint with solid fill">
            <a:extLst>
              <a:ext uri="{FF2B5EF4-FFF2-40B4-BE49-F238E27FC236}">
                <a16:creationId xmlns:a16="http://schemas.microsoft.com/office/drawing/2014/main" id="{6EE38B7F-8763-D700-60FE-B3C390A2FA7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8299" y="510510"/>
            <a:ext cx="1262871" cy="1262871"/>
          </a:xfrm>
          <a:prstGeom prst="rect">
            <a:avLst/>
          </a:prstGeom>
        </p:spPr>
      </p:pic>
    </p:spTree>
    <p:extLst>
      <p:ext uri="{BB962C8B-B14F-4D97-AF65-F5344CB8AC3E}">
        <p14:creationId xmlns:p14="http://schemas.microsoft.com/office/powerpoint/2010/main" val="24709514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F7DB0FA-EAFC-BC50-5040-38E95080E904}"/>
              </a:ext>
            </a:extLst>
          </p:cNvPr>
          <p:cNvSpPr>
            <a:spLocks noGrp="1"/>
          </p:cNvSpPr>
          <p:nvPr>
            <p:ph type="body" sz="quarter" idx="13"/>
          </p:nvPr>
        </p:nvSpPr>
        <p:spPr>
          <a:xfrm>
            <a:off x="1799353" y="7900416"/>
            <a:ext cx="4107671" cy="1836071"/>
          </a:xfrm>
        </p:spPr>
        <p:txBody>
          <a:bodyPr/>
          <a:lstStyle/>
          <a:p>
            <a:r>
              <a:rPr lang="en-US" dirty="0"/>
              <a:t>I don’t dream at night, I dream at day, I dream all day; I’m dreaming for a living.</a:t>
            </a:r>
          </a:p>
          <a:p>
            <a:endParaRPr lang="en-US" dirty="0"/>
          </a:p>
        </p:txBody>
      </p:sp>
      <p:sp>
        <p:nvSpPr>
          <p:cNvPr id="5" name="Text Placeholder 4">
            <a:extLst>
              <a:ext uri="{FF2B5EF4-FFF2-40B4-BE49-F238E27FC236}">
                <a16:creationId xmlns:a16="http://schemas.microsoft.com/office/drawing/2014/main" id="{48F6FE78-26A9-A6AF-2098-C2DAF9F4F653}"/>
              </a:ext>
            </a:extLst>
          </p:cNvPr>
          <p:cNvSpPr>
            <a:spLocks noGrp="1"/>
          </p:cNvSpPr>
          <p:nvPr>
            <p:ph type="body" sz="quarter" idx="14"/>
          </p:nvPr>
        </p:nvSpPr>
        <p:spPr>
          <a:xfrm>
            <a:off x="1888208" y="9754775"/>
            <a:ext cx="3783257" cy="508311"/>
          </a:xfrm>
        </p:spPr>
        <p:txBody>
          <a:bodyPr/>
          <a:lstStyle/>
          <a:p>
            <a:r>
              <a:rPr lang="en-US" dirty="0"/>
              <a:t>Steven Spielberg</a:t>
            </a:r>
          </a:p>
        </p:txBody>
      </p:sp>
      <p:sp>
        <p:nvSpPr>
          <p:cNvPr id="14" name="Graphic 4">
            <a:extLst>
              <a:ext uri="{FF2B5EF4-FFF2-40B4-BE49-F238E27FC236}">
                <a16:creationId xmlns:a16="http://schemas.microsoft.com/office/drawing/2014/main" id="{7A44302F-2967-8D37-C063-F301C487FA59}"/>
              </a:ext>
            </a:extLst>
          </p:cNvPr>
          <p:cNvSpPr/>
          <p:nvPr/>
        </p:nvSpPr>
        <p:spPr>
          <a:xfrm>
            <a:off x="3401003" y="8909974"/>
            <a:ext cx="757665" cy="561796"/>
          </a:xfrm>
          <a:custGeom>
            <a:avLst/>
            <a:gdLst>
              <a:gd name="connsiteX0" fmla="*/ 0 w 1220387"/>
              <a:gd name="connsiteY0" fmla="*/ 904898 h 904897"/>
              <a:gd name="connsiteX1" fmla="*/ 0 w 1220387"/>
              <a:gd name="connsiteY1" fmla="*/ 565256 h 904897"/>
              <a:gd name="connsiteX2" fmla="*/ 114870 w 1220387"/>
              <a:gd name="connsiteY2" fmla="*/ 184075 h 904897"/>
              <a:gd name="connsiteX3" fmla="*/ 450517 w 1220387"/>
              <a:gd name="connsiteY3" fmla="*/ 815 h 904897"/>
              <a:gd name="connsiteX4" fmla="*/ 450517 w 1220387"/>
              <a:gd name="connsiteY4" fmla="*/ 167785 h 904897"/>
              <a:gd name="connsiteX5" fmla="*/ 229739 w 1220387"/>
              <a:gd name="connsiteY5" fmla="*/ 344529 h 904897"/>
              <a:gd name="connsiteX6" fmla="*/ 205299 w 1220387"/>
              <a:gd name="connsiteY6" fmla="*/ 481363 h 904897"/>
              <a:gd name="connsiteX7" fmla="*/ 457849 w 1220387"/>
              <a:gd name="connsiteY7" fmla="*/ 481363 h 904897"/>
              <a:gd name="connsiteX8" fmla="*/ 457849 w 1220387"/>
              <a:gd name="connsiteY8" fmla="*/ 904083 h 904897"/>
              <a:gd name="connsiteX9" fmla="*/ 0 w 1220387"/>
              <a:gd name="connsiteY9" fmla="*/ 904083 h 904897"/>
              <a:gd name="connsiteX10" fmla="*/ 1213056 w 1220387"/>
              <a:gd name="connsiteY10" fmla="*/ 167785 h 904897"/>
              <a:gd name="connsiteX11" fmla="*/ 993907 w 1220387"/>
              <a:gd name="connsiteY11" fmla="*/ 347787 h 904897"/>
              <a:gd name="connsiteX12" fmla="*/ 967838 w 1220387"/>
              <a:gd name="connsiteY12" fmla="*/ 481363 h 904897"/>
              <a:gd name="connsiteX13" fmla="*/ 1220388 w 1220387"/>
              <a:gd name="connsiteY13" fmla="*/ 481363 h 904897"/>
              <a:gd name="connsiteX14" fmla="*/ 1220388 w 1220387"/>
              <a:gd name="connsiteY14" fmla="*/ 904083 h 904897"/>
              <a:gd name="connsiteX15" fmla="*/ 763353 w 1220387"/>
              <a:gd name="connsiteY15" fmla="*/ 904083 h 904897"/>
              <a:gd name="connsiteX16" fmla="*/ 763353 w 1220387"/>
              <a:gd name="connsiteY16" fmla="*/ 564441 h 904897"/>
              <a:gd name="connsiteX17" fmla="*/ 881482 w 1220387"/>
              <a:gd name="connsiteY17" fmla="*/ 181631 h 904897"/>
              <a:gd name="connsiteX18" fmla="*/ 1213870 w 1220387"/>
              <a:gd name="connsiteY18" fmla="*/ 0 h 904897"/>
              <a:gd name="connsiteX19" fmla="*/ 1213870 w 1220387"/>
              <a:gd name="connsiteY19" fmla="*/ 167785 h 90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20387" h="904897">
                <a:moveTo>
                  <a:pt x="0" y="904898"/>
                </a:moveTo>
                <a:lnTo>
                  <a:pt x="0" y="565256"/>
                </a:lnTo>
                <a:cubicBezTo>
                  <a:pt x="0" y="404801"/>
                  <a:pt x="38290" y="276926"/>
                  <a:pt x="114870" y="184075"/>
                </a:cubicBezTo>
                <a:cubicBezTo>
                  <a:pt x="191449" y="90408"/>
                  <a:pt x="303060" y="29322"/>
                  <a:pt x="450517" y="815"/>
                </a:cubicBezTo>
                <a:lnTo>
                  <a:pt x="450517" y="167785"/>
                </a:lnTo>
                <a:cubicBezTo>
                  <a:pt x="341350" y="201994"/>
                  <a:pt x="268029" y="261451"/>
                  <a:pt x="229739" y="344529"/>
                </a:cubicBezTo>
                <a:cubicBezTo>
                  <a:pt x="210187" y="388512"/>
                  <a:pt x="202040" y="434123"/>
                  <a:pt x="205299" y="481363"/>
                </a:cubicBezTo>
                <a:lnTo>
                  <a:pt x="457849" y="481363"/>
                </a:lnTo>
                <a:lnTo>
                  <a:pt x="457849" y="904083"/>
                </a:lnTo>
                <a:lnTo>
                  <a:pt x="0" y="904083"/>
                </a:lnTo>
                <a:close/>
                <a:moveTo>
                  <a:pt x="1213056" y="167785"/>
                </a:moveTo>
                <a:cubicBezTo>
                  <a:pt x="1104703" y="201179"/>
                  <a:pt x="1031382" y="261451"/>
                  <a:pt x="993907" y="347787"/>
                </a:cubicBezTo>
                <a:cubicBezTo>
                  <a:pt x="972726" y="394213"/>
                  <a:pt x="963764" y="438195"/>
                  <a:pt x="967838" y="481363"/>
                </a:cubicBezTo>
                <a:lnTo>
                  <a:pt x="1220388" y="481363"/>
                </a:lnTo>
                <a:lnTo>
                  <a:pt x="1220388" y="904083"/>
                </a:lnTo>
                <a:lnTo>
                  <a:pt x="763353" y="904083"/>
                </a:lnTo>
                <a:lnTo>
                  <a:pt x="763353" y="564441"/>
                </a:lnTo>
                <a:cubicBezTo>
                  <a:pt x="763353" y="401543"/>
                  <a:pt x="802458" y="273668"/>
                  <a:pt x="881482" y="181631"/>
                </a:cubicBezTo>
                <a:cubicBezTo>
                  <a:pt x="960505" y="89594"/>
                  <a:pt x="1071302" y="28507"/>
                  <a:pt x="1213870" y="0"/>
                </a:cubicBezTo>
                <a:lnTo>
                  <a:pt x="1213870" y="167785"/>
                </a:lnTo>
                <a:close/>
              </a:path>
            </a:pathLst>
          </a:custGeom>
          <a:solidFill>
            <a:srgbClr val="53705E"/>
          </a:solidFill>
          <a:ln w="8132" cap="flat">
            <a:noFill/>
            <a:prstDash val="solid"/>
            <a:miter/>
          </a:ln>
        </p:spPr>
        <p:txBody>
          <a:bodyPr rtlCol="0" anchor="ctr"/>
          <a:lstStyle/>
          <a:p>
            <a:endParaRPr lang="en-US"/>
          </a:p>
        </p:txBody>
      </p:sp>
      <p:sp>
        <p:nvSpPr>
          <p:cNvPr id="9" name="Slide Number Placeholder 8">
            <a:extLst>
              <a:ext uri="{FF2B5EF4-FFF2-40B4-BE49-F238E27FC236}">
                <a16:creationId xmlns:a16="http://schemas.microsoft.com/office/drawing/2014/main" id="{9CEA50D7-A76B-30F0-4104-B48F91EF9830}"/>
              </a:ext>
            </a:extLst>
          </p:cNvPr>
          <p:cNvSpPr>
            <a:spLocks noGrp="1"/>
          </p:cNvSpPr>
          <p:nvPr>
            <p:ph type="sldNum" sz="quarter" idx="4"/>
          </p:nvPr>
        </p:nvSpPr>
        <p:spPr/>
        <p:txBody>
          <a:bodyPr/>
          <a:lstStyle/>
          <a:p>
            <a:fld id="{9C527BFA-2C0E-4CEC-B6A5-913A56FEF4B4}" type="slidenum">
              <a:rPr lang="fr-CA" smtClean="0"/>
              <a:pPr/>
              <a:t>44</a:t>
            </a:fld>
            <a:endParaRPr lang="fr-CA" dirty="0"/>
          </a:p>
        </p:txBody>
      </p:sp>
      <p:pic>
        <p:nvPicPr>
          <p:cNvPr id="8" name="Picture Placeholder 7">
            <a:extLst>
              <a:ext uri="{FF2B5EF4-FFF2-40B4-BE49-F238E27FC236}">
                <a16:creationId xmlns:a16="http://schemas.microsoft.com/office/drawing/2014/main" id="{F2422027-74E9-547A-DBE0-FE63B6A3C71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2973" r="22973"/>
          <a:stretch>
            <a:fillRect/>
          </a:stretch>
        </p:blipFill>
        <p:spPr/>
      </p:pic>
      <p:pic>
        <p:nvPicPr>
          <p:cNvPr id="10" name="Graphic 9">
            <a:extLst>
              <a:ext uri="{FF2B5EF4-FFF2-40B4-BE49-F238E27FC236}">
                <a16:creationId xmlns:a16="http://schemas.microsoft.com/office/drawing/2014/main" id="{897D3656-495F-30B0-34A1-F295D36D4603}"/>
              </a:ext>
            </a:extLst>
          </p:cNvPr>
          <p:cNvPicPr>
            <a:picLocks noChangeAspect="1"/>
          </p:cNvPicPr>
          <p:nvPr/>
        </p:nvPicPr>
        <p:blipFill>
          <a:blip>
            <a:extLst>
              <a:ext uri="{96DAC541-7B7A-43D3-8B79-37D633B846F1}">
                <asvg:svgBlip xmlns:asvg="http://schemas.microsoft.com/office/drawing/2016/SVG/main" r:embed="rId3"/>
              </a:ext>
            </a:extLst>
          </a:blip>
          <a:srcRect r="76371" b="33826"/>
          <a:stretch/>
        </p:blipFill>
        <p:spPr>
          <a:xfrm rot="10800000">
            <a:off x="0" y="5266860"/>
            <a:ext cx="2687636" cy="3062168"/>
          </a:xfrm>
          <a:prstGeom prst="rect">
            <a:avLst/>
          </a:prstGeom>
        </p:spPr>
      </p:pic>
      <p:sp>
        <p:nvSpPr>
          <p:cNvPr id="11" name="Text Placeholder 6">
            <a:extLst>
              <a:ext uri="{FF2B5EF4-FFF2-40B4-BE49-F238E27FC236}">
                <a16:creationId xmlns:a16="http://schemas.microsoft.com/office/drawing/2014/main" id="{2A64F0EB-455A-DB18-30A3-C8EF67096D5B}"/>
              </a:ext>
            </a:extLst>
          </p:cNvPr>
          <p:cNvSpPr txBox="1">
            <a:spLocks/>
          </p:cNvSpPr>
          <p:nvPr/>
        </p:nvSpPr>
        <p:spPr>
          <a:xfrm rot="16200000">
            <a:off x="5565205" y="6047469"/>
            <a:ext cx="2684715" cy="180611"/>
          </a:xfrm>
          <a:prstGeom prst="rect">
            <a:avLst/>
          </a:prstGeom>
          <a:noFill/>
        </p:spPr>
        <p:txBody>
          <a:bodyPr anchor="ctr">
            <a:noAutofit/>
          </a:bodyPr>
          <a:lstStyle>
            <a:lvl1pPr marL="361950" indent="-20638" algn="l"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9525" indent="0">
              <a:lnSpc>
                <a:spcPct val="100000"/>
              </a:lnSpc>
            </a:pPr>
            <a:r>
              <a:rPr lang="en-US" sz="1000" dirty="0">
                <a:solidFill>
                  <a:srgbClr val="75504C"/>
                </a:solidFill>
              </a:rPr>
              <a:t>Photo Credit: </a:t>
            </a:r>
            <a:r>
              <a:rPr lang="en-US" sz="1000" b="0" dirty="0">
                <a:solidFill>
                  <a:srgbClr val="75504C"/>
                </a:solidFill>
              </a:rPr>
              <a:t>Image title</a:t>
            </a:r>
          </a:p>
        </p:txBody>
      </p:sp>
    </p:spTree>
    <p:extLst>
      <p:ext uri="{BB962C8B-B14F-4D97-AF65-F5344CB8AC3E}">
        <p14:creationId xmlns:p14="http://schemas.microsoft.com/office/powerpoint/2010/main" val="147102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9434C-5A5A-75CE-D6D9-5BE65C1C07F2}"/>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67859C71-6CDE-26AD-1BEF-C2F5D9671763}"/>
              </a:ext>
            </a:extLst>
          </p:cNvPr>
          <p:cNvPicPr>
            <a:picLocks noGrp="1" noChangeAspect="1"/>
          </p:cNvPicPr>
          <p:nvPr>
            <p:ph type="pic" sz="quarter" idx="16"/>
          </p:nvPr>
        </p:nvPicPr>
        <p:blipFill rotWithShape="1">
          <a:blip r:embed="rId2">
            <a:extLst>
              <a:ext uri="{28A0092B-C50C-407E-A947-70E740481C1C}">
                <a14:useLocalDpi xmlns:a14="http://schemas.microsoft.com/office/drawing/2010/main" val="0"/>
              </a:ext>
            </a:extLst>
          </a:blip>
          <a:srcRect t="10367" b="10367"/>
          <a:stretch/>
        </p:blipFill>
        <p:spPr>
          <a:xfrm>
            <a:off x="0" y="483356"/>
            <a:ext cx="7559675" cy="7988968"/>
          </a:xfrm>
        </p:spPr>
      </p:pic>
      <p:pic>
        <p:nvPicPr>
          <p:cNvPr id="10" name="Picture 9">
            <a:extLst>
              <a:ext uri="{FF2B5EF4-FFF2-40B4-BE49-F238E27FC236}">
                <a16:creationId xmlns:a16="http://schemas.microsoft.com/office/drawing/2014/main" id="{5A63306E-6700-3859-94CB-D9536FC58A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4084" y="916167"/>
            <a:ext cx="3324611" cy="991873"/>
          </a:xfrm>
          <a:prstGeom prst="rect">
            <a:avLst/>
          </a:prstGeom>
        </p:spPr>
      </p:pic>
      <p:pic>
        <p:nvPicPr>
          <p:cNvPr id="15" name="Graphic 14">
            <a:extLst>
              <a:ext uri="{FF2B5EF4-FFF2-40B4-BE49-F238E27FC236}">
                <a16:creationId xmlns:a16="http://schemas.microsoft.com/office/drawing/2014/main" id="{0A1294BC-899E-D570-DF5A-239274E250B8}"/>
              </a:ext>
            </a:extLst>
          </p:cNvPr>
          <p:cNvPicPr>
            <a:picLocks noChangeAspect="1"/>
          </p:cNvPicPr>
          <p:nvPr/>
        </p:nvPicPr>
        <p:blipFill>
          <a:blip>
            <a:extLst>
              <a:ext uri="{96DAC541-7B7A-43D3-8B79-37D633B846F1}">
                <asvg:svgBlip xmlns:asvg="http://schemas.microsoft.com/office/drawing/2016/SVG/main" r:embed="rId4"/>
              </a:ext>
            </a:extLst>
          </a:blip>
          <a:srcRect l="38600" t="44996" r="34156" b="-2767"/>
          <a:stretch/>
        </p:blipFill>
        <p:spPr>
          <a:xfrm rot="10800000">
            <a:off x="4460875" y="6668028"/>
            <a:ext cx="3098800" cy="2673322"/>
          </a:xfrm>
          <a:prstGeom prst="rect">
            <a:avLst/>
          </a:prstGeom>
        </p:spPr>
      </p:pic>
      <p:grpSp>
        <p:nvGrpSpPr>
          <p:cNvPr id="2" name="Graphic 3">
            <a:extLst>
              <a:ext uri="{FF2B5EF4-FFF2-40B4-BE49-F238E27FC236}">
                <a16:creationId xmlns:a16="http://schemas.microsoft.com/office/drawing/2014/main" id="{844E04A1-0141-507C-F978-4A2523C95199}"/>
              </a:ext>
            </a:extLst>
          </p:cNvPr>
          <p:cNvGrpSpPr/>
          <p:nvPr/>
        </p:nvGrpSpPr>
        <p:grpSpPr>
          <a:xfrm>
            <a:off x="1106185" y="8876521"/>
            <a:ext cx="452120" cy="452120"/>
            <a:chOff x="5337622" y="2665216"/>
            <a:chExt cx="850463" cy="850463"/>
          </a:xfrm>
        </p:grpSpPr>
        <p:sp>
          <p:nvSpPr>
            <p:cNvPr id="19" name="Freeform 18">
              <a:extLst>
                <a:ext uri="{FF2B5EF4-FFF2-40B4-BE49-F238E27FC236}">
                  <a16:creationId xmlns:a16="http://schemas.microsoft.com/office/drawing/2014/main" id="{DCB8F1F1-EEFE-73F4-072A-53ADC32FBF77}"/>
                </a:ext>
              </a:extLst>
            </p:cNvPr>
            <p:cNvSpPr/>
            <p:nvPr/>
          </p:nvSpPr>
          <p:spPr>
            <a:xfrm>
              <a:off x="5337622" y="2665216"/>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77362"/>
            </a:solidFill>
            <a:ln w="6294" cap="flat">
              <a:noFill/>
              <a:prstDash val="solid"/>
              <a:miter/>
            </a:ln>
          </p:spPr>
          <p:txBody>
            <a:bodyPr rtlCol="0" anchor="ctr"/>
            <a:lstStyle/>
            <a:p>
              <a:endParaRPr lang="en-GB"/>
            </a:p>
          </p:txBody>
        </p:sp>
        <p:grpSp>
          <p:nvGrpSpPr>
            <p:cNvPr id="20" name="Graphic 3">
              <a:extLst>
                <a:ext uri="{FF2B5EF4-FFF2-40B4-BE49-F238E27FC236}">
                  <a16:creationId xmlns:a16="http://schemas.microsoft.com/office/drawing/2014/main" id="{6C72D6C8-72EC-B701-E699-222B34C4BD0B}"/>
                </a:ext>
              </a:extLst>
            </p:cNvPr>
            <p:cNvGrpSpPr/>
            <p:nvPr/>
          </p:nvGrpSpPr>
          <p:grpSpPr>
            <a:xfrm>
              <a:off x="5495116" y="2822709"/>
              <a:ext cx="535476" cy="535477"/>
              <a:chOff x="5495116" y="2822709"/>
              <a:chExt cx="535476" cy="535477"/>
            </a:xfrm>
            <a:solidFill>
              <a:srgbClr val="FFFFFF"/>
            </a:solidFill>
          </p:grpSpPr>
          <p:sp>
            <p:nvSpPr>
              <p:cNvPr id="21" name="Freeform 20">
                <a:extLst>
                  <a:ext uri="{FF2B5EF4-FFF2-40B4-BE49-F238E27FC236}">
                    <a16:creationId xmlns:a16="http://schemas.microsoft.com/office/drawing/2014/main" id="{AC0181F3-E144-58E7-BE1E-BA7C4A9498D8}"/>
                  </a:ext>
                </a:extLst>
              </p:cNvPr>
              <p:cNvSpPr/>
              <p:nvPr/>
            </p:nvSpPr>
            <p:spPr>
              <a:xfrm>
                <a:off x="5495116" y="2822709"/>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GB"/>
              </a:p>
            </p:txBody>
          </p:sp>
          <p:sp>
            <p:nvSpPr>
              <p:cNvPr id="22" name="Freeform 21">
                <a:extLst>
                  <a:ext uri="{FF2B5EF4-FFF2-40B4-BE49-F238E27FC236}">
                    <a16:creationId xmlns:a16="http://schemas.microsoft.com/office/drawing/2014/main" id="{91AD2962-C059-2CA9-3216-3BCAC8635DB9}"/>
                  </a:ext>
                </a:extLst>
              </p:cNvPr>
              <p:cNvSpPr/>
              <p:nvPr/>
            </p:nvSpPr>
            <p:spPr>
              <a:xfrm>
                <a:off x="5625520" y="2953113"/>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GB"/>
              </a:p>
            </p:txBody>
          </p:sp>
          <p:sp>
            <p:nvSpPr>
              <p:cNvPr id="23" name="Freeform 22">
                <a:extLst>
                  <a:ext uri="{FF2B5EF4-FFF2-40B4-BE49-F238E27FC236}">
                    <a16:creationId xmlns:a16="http://schemas.microsoft.com/office/drawing/2014/main" id="{40FC168A-CD34-FD37-A86C-87BE53F26E38}"/>
                  </a:ext>
                </a:extLst>
              </p:cNvPr>
              <p:cNvSpPr/>
              <p:nvPr/>
            </p:nvSpPr>
            <p:spPr>
              <a:xfrm>
                <a:off x="5873729" y="2915315"/>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GB"/>
              </a:p>
            </p:txBody>
          </p:sp>
        </p:grpSp>
      </p:grpSp>
      <p:grpSp>
        <p:nvGrpSpPr>
          <p:cNvPr id="3" name="Graphic 3">
            <a:extLst>
              <a:ext uri="{FF2B5EF4-FFF2-40B4-BE49-F238E27FC236}">
                <a16:creationId xmlns:a16="http://schemas.microsoft.com/office/drawing/2014/main" id="{CEB04818-9288-EC36-35AC-C1FF08B75D7E}"/>
              </a:ext>
            </a:extLst>
          </p:cNvPr>
          <p:cNvGrpSpPr/>
          <p:nvPr/>
        </p:nvGrpSpPr>
        <p:grpSpPr>
          <a:xfrm>
            <a:off x="2150125" y="8876521"/>
            <a:ext cx="452120" cy="452120"/>
            <a:chOff x="6381228" y="2665216"/>
            <a:chExt cx="850463" cy="850463"/>
          </a:xfrm>
        </p:grpSpPr>
        <p:sp>
          <p:nvSpPr>
            <p:cNvPr id="17" name="Freeform 16">
              <a:extLst>
                <a:ext uri="{FF2B5EF4-FFF2-40B4-BE49-F238E27FC236}">
                  <a16:creationId xmlns:a16="http://schemas.microsoft.com/office/drawing/2014/main" id="{35AB9225-F18F-1737-F8D9-79354525AEF1}"/>
                </a:ext>
              </a:extLst>
            </p:cNvPr>
            <p:cNvSpPr/>
            <p:nvPr/>
          </p:nvSpPr>
          <p:spPr>
            <a:xfrm>
              <a:off x="6381228" y="2665216"/>
              <a:ext cx="850463" cy="850463"/>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solidFill>
              <a:srgbClr val="C77362"/>
            </a:solidFill>
            <a:ln w="6294"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4A8E113C-A74B-8555-3895-96A4FE8DF89B}"/>
                </a:ext>
              </a:extLst>
            </p:cNvPr>
            <p:cNvSpPr/>
            <p:nvPr/>
          </p:nvSpPr>
          <p:spPr>
            <a:xfrm>
              <a:off x="6522342" y="2892006"/>
              <a:ext cx="568235" cy="398142"/>
            </a:xfrm>
            <a:custGeom>
              <a:avLst/>
              <a:gdLst>
                <a:gd name="connsiteX0" fmla="*/ 556266 w 568235"/>
                <a:gd name="connsiteY0" fmla="*/ 62367 h 398142"/>
                <a:gd name="connsiteX1" fmla="*/ 505868 w 568235"/>
                <a:gd name="connsiteY1" fmla="*/ 11969 h 398142"/>
                <a:gd name="connsiteX2" fmla="*/ 284118 w 568235"/>
                <a:gd name="connsiteY2" fmla="*/ 0 h 398142"/>
                <a:gd name="connsiteX3" fmla="*/ 62367 w 568235"/>
                <a:gd name="connsiteY3" fmla="*/ 11969 h 398142"/>
                <a:gd name="connsiteX4" fmla="*/ 11970 w 568235"/>
                <a:gd name="connsiteY4" fmla="*/ 62367 h 398142"/>
                <a:gd name="connsiteX5" fmla="*/ 0 w 568235"/>
                <a:gd name="connsiteY5" fmla="*/ 199071 h 398142"/>
                <a:gd name="connsiteX6" fmla="*/ 11970 w 568235"/>
                <a:gd name="connsiteY6" fmla="*/ 335776 h 398142"/>
                <a:gd name="connsiteX7" fmla="*/ 62367 w 568235"/>
                <a:gd name="connsiteY7" fmla="*/ 386173 h 398142"/>
                <a:gd name="connsiteX8" fmla="*/ 284118 w 568235"/>
                <a:gd name="connsiteY8" fmla="*/ 398143 h 398142"/>
                <a:gd name="connsiteX9" fmla="*/ 505868 w 568235"/>
                <a:gd name="connsiteY9" fmla="*/ 386173 h 398142"/>
                <a:gd name="connsiteX10" fmla="*/ 556266 w 568235"/>
                <a:gd name="connsiteY10" fmla="*/ 335776 h 398142"/>
                <a:gd name="connsiteX11" fmla="*/ 568236 w 568235"/>
                <a:gd name="connsiteY11" fmla="*/ 199071 h 398142"/>
                <a:gd name="connsiteX12" fmla="*/ 556266 w 568235"/>
                <a:gd name="connsiteY12" fmla="*/ 62367 h 398142"/>
                <a:gd name="connsiteX13" fmla="*/ 227420 w 568235"/>
                <a:gd name="connsiteY13" fmla="*/ 283488 h 398142"/>
                <a:gd name="connsiteX14" fmla="*/ 227420 w 568235"/>
                <a:gd name="connsiteY14" fmla="*/ 113395 h 398142"/>
                <a:gd name="connsiteX15" fmla="*/ 374834 w 568235"/>
                <a:gd name="connsiteY15" fmla="*/ 198441 h 398142"/>
                <a:gd name="connsiteX16" fmla="*/ 227420 w 568235"/>
                <a:gd name="connsiteY16" fmla="*/ 283488 h 3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8235" h="398142">
                  <a:moveTo>
                    <a:pt x="556266" y="62367"/>
                  </a:moveTo>
                  <a:cubicBezTo>
                    <a:pt x="549966" y="37798"/>
                    <a:pt x="530437" y="18899"/>
                    <a:pt x="505868" y="11969"/>
                  </a:cubicBezTo>
                  <a:cubicBezTo>
                    <a:pt x="461770" y="0"/>
                    <a:pt x="284118" y="0"/>
                    <a:pt x="284118" y="0"/>
                  </a:cubicBezTo>
                  <a:cubicBezTo>
                    <a:pt x="284118" y="0"/>
                    <a:pt x="107095" y="0"/>
                    <a:pt x="62367" y="11969"/>
                  </a:cubicBezTo>
                  <a:cubicBezTo>
                    <a:pt x="37798" y="18269"/>
                    <a:pt x="18899" y="37798"/>
                    <a:pt x="11970" y="62367"/>
                  </a:cubicBezTo>
                  <a:cubicBezTo>
                    <a:pt x="0" y="106465"/>
                    <a:pt x="0" y="199071"/>
                    <a:pt x="0" y="199071"/>
                  </a:cubicBezTo>
                  <a:cubicBezTo>
                    <a:pt x="0" y="199071"/>
                    <a:pt x="0" y="291048"/>
                    <a:pt x="11970" y="335776"/>
                  </a:cubicBezTo>
                  <a:cubicBezTo>
                    <a:pt x="18269" y="360345"/>
                    <a:pt x="37798" y="379244"/>
                    <a:pt x="62367" y="386173"/>
                  </a:cubicBezTo>
                  <a:cubicBezTo>
                    <a:pt x="106466" y="398143"/>
                    <a:pt x="284118" y="398143"/>
                    <a:pt x="284118" y="398143"/>
                  </a:cubicBezTo>
                  <a:cubicBezTo>
                    <a:pt x="284118" y="398143"/>
                    <a:pt x="461140" y="398143"/>
                    <a:pt x="505868" y="386173"/>
                  </a:cubicBezTo>
                  <a:cubicBezTo>
                    <a:pt x="530437" y="379874"/>
                    <a:pt x="549336" y="360345"/>
                    <a:pt x="556266" y="335776"/>
                  </a:cubicBezTo>
                  <a:cubicBezTo>
                    <a:pt x="568236" y="291677"/>
                    <a:pt x="568236" y="199071"/>
                    <a:pt x="568236" y="199071"/>
                  </a:cubicBezTo>
                  <a:cubicBezTo>
                    <a:pt x="568236" y="199071"/>
                    <a:pt x="567605" y="106465"/>
                    <a:pt x="556266" y="62367"/>
                  </a:cubicBezTo>
                  <a:close/>
                  <a:moveTo>
                    <a:pt x="227420" y="283488"/>
                  </a:moveTo>
                  <a:lnTo>
                    <a:pt x="227420" y="113395"/>
                  </a:lnTo>
                  <a:lnTo>
                    <a:pt x="374834" y="198441"/>
                  </a:lnTo>
                  <a:lnTo>
                    <a:pt x="227420" y="283488"/>
                  </a:lnTo>
                  <a:close/>
                </a:path>
              </a:pathLst>
            </a:custGeom>
            <a:solidFill>
              <a:srgbClr val="FFFFFF"/>
            </a:solidFill>
            <a:ln w="6294" cap="flat">
              <a:noFill/>
              <a:prstDash val="solid"/>
              <a:miter/>
            </a:ln>
          </p:spPr>
          <p:txBody>
            <a:bodyPr rtlCol="0" anchor="ctr"/>
            <a:lstStyle/>
            <a:p>
              <a:endParaRPr lang="en-GB"/>
            </a:p>
          </p:txBody>
        </p:sp>
      </p:grpSp>
      <p:grpSp>
        <p:nvGrpSpPr>
          <p:cNvPr id="4" name="Graphic 3">
            <a:extLst>
              <a:ext uri="{FF2B5EF4-FFF2-40B4-BE49-F238E27FC236}">
                <a16:creationId xmlns:a16="http://schemas.microsoft.com/office/drawing/2014/main" id="{0969B60F-194F-C5B6-59F2-468697965208}"/>
              </a:ext>
            </a:extLst>
          </p:cNvPr>
          <p:cNvGrpSpPr/>
          <p:nvPr/>
        </p:nvGrpSpPr>
        <p:grpSpPr>
          <a:xfrm>
            <a:off x="1628155" y="8876521"/>
            <a:ext cx="452120" cy="452755"/>
            <a:chOff x="5859425" y="2665216"/>
            <a:chExt cx="850463" cy="851092"/>
          </a:xfrm>
        </p:grpSpPr>
        <p:sp>
          <p:nvSpPr>
            <p:cNvPr id="13" name="Freeform 12">
              <a:extLst>
                <a:ext uri="{FF2B5EF4-FFF2-40B4-BE49-F238E27FC236}">
                  <a16:creationId xmlns:a16="http://schemas.microsoft.com/office/drawing/2014/main" id="{A3D158B7-8130-3EB6-DF19-E017A9665DF8}"/>
                </a:ext>
              </a:extLst>
            </p:cNvPr>
            <p:cNvSpPr/>
            <p:nvPr/>
          </p:nvSpPr>
          <p:spPr>
            <a:xfrm>
              <a:off x="5859425" y="2665216"/>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C77362"/>
            </a:solidFill>
            <a:ln w="6294"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ADCCFE54-A68E-AE4D-ECEE-4A4D60666349}"/>
                </a:ext>
              </a:extLst>
            </p:cNvPr>
            <p:cNvSpPr/>
            <p:nvPr/>
          </p:nvSpPr>
          <p:spPr>
            <a:xfrm>
              <a:off x="6110154" y="2831528"/>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GB"/>
            </a:p>
          </p:txBody>
        </p:sp>
      </p:grpSp>
      <p:grpSp>
        <p:nvGrpSpPr>
          <p:cNvPr id="5" name="Group 4">
            <a:extLst>
              <a:ext uri="{FF2B5EF4-FFF2-40B4-BE49-F238E27FC236}">
                <a16:creationId xmlns:a16="http://schemas.microsoft.com/office/drawing/2014/main" id="{A2451383-3341-3804-8D74-719D41BD8487}"/>
              </a:ext>
            </a:extLst>
          </p:cNvPr>
          <p:cNvGrpSpPr/>
          <p:nvPr/>
        </p:nvGrpSpPr>
        <p:grpSpPr>
          <a:xfrm>
            <a:off x="584215" y="8876521"/>
            <a:ext cx="452120" cy="452120"/>
            <a:chOff x="4815819" y="2665216"/>
            <a:chExt cx="1074283" cy="1074283"/>
          </a:xfrm>
        </p:grpSpPr>
        <p:sp>
          <p:nvSpPr>
            <p:cNvPr id="7" name="Freeform 6">
              <a:extLst>
                <a:ext uri="{FF2B5EF4-FFF2-40B4-BE49-F238E27FC236}">
                  <a16:creationId xmlns:a16="http://schemas.microsoft.com/office/drawing/2014/main" id="{02A3ABF4-769A-B15D-D8D7-0761DD064DB5}"/>
                </a:ext>
              </a:extLst>
            </p:cNvPr>
            <p:cNvSpPr/>
            <p:nvPr/>
          </p:nvSpPr>
          <p:spPr>
            <a:xfrm>
              <a:off x="4815819" y="2665216"/>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77362"/>
            </a:solidFill>
            <a:ln w="6294" cap="flat">
              <a:noFill/>
              <a:prstDash val="solid"/>
              <a:miter/>
            </a:ln>
          </p:spPr>
          <p:txBody>
            <a:bodyPr rtlCol="0" anchor="ctr"/>
            <a:lstStyle/>
            <a:p>
              <a:endParaRPr lang="en-GB"/>
            </a:p>
          </p:txBody>
        </p:sp>
        <p:grpSp>
          <p:nvGrpSpPr>
            <p:cNvPr id="8" name="Group 7">
              <a:extLst>
                <a:ext uri="{FF2B5EF4-FFF2-40B4-BE49-F238E27FC236}">
                  <a16:creationId xmlns:a16="http://schemas.microsoft.com/office/drawing/2014/main" id="{7F8D4BB8-7074-97A4-37B0-87B44C16277E}"/>
                </a:ext>
              </a:extLst>
            </p:cNvPr>
            <p:cNvGrpSpPr/>
            <p:nvPr/>
          </p:nvGrpSpPr>
          <p:grpSpPr>
            <a:xfrm>
              <a:off x="5024442" y="2852774"/>
              <a:ext cx="685139" cy="655838"/>
              <a:chOff x="5024442" y="2852774"/>
              <a:chExt cx="685139" cy="655838"/>
            </a:xfrm>
          </p:grpSpPr>
          <p:sp>
            <p:nvSpPr>
              <p:cNvPr id="9" name="Freeform 8">
                <a:extLst>
                  <a:ext uri="{FF2B5EF4-FFF2-40B4-BE49-F238E27FC236}">
                    <a16:creationId xmlns:a16="http://schemas.microsoft.com/office/drawing/2014/main" id="{11E686EE-02C2-A777-F162-8702ACBADE5F}"/>
                  </a:ext>
                </a:extLst>
              </p:cNvPr>
              <p:cNvSpPr/>
              <p:nvPr/>
            </p:nvSpPr>
            <p:spPr>
              <a:xfrm>
                <a:off x="5261536" y="3055400"/>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GB"/>
              </a:p>
            </p:txBody>
          </p:sp>
          <p:sp>
            <p:nvSpPr>
              <p:cNvPr id="11" name="Freeform 10">
                <a:extLst>
                  <a:ext uri="{FF2B5EF4-FFF2-40B4-BE49-F238E27FC236}">
                    <a16:creationId xmlns:a16="http://schemas.microsoft.com/office/drawing/2014/main" id="{331B1CDE-CDEE-AF9F-3645-BF12C18393DA}"/>
                  </a:ext>
                </a:extLst>
              </p:cNvPr>
              <p:cNvSpPr/>
              <p:nvPr/>
            </p:nvSpPr>
            <p:spPr>
              <a:xfrm>
                <a:off x="5033225" y="3066029"/>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GB"/>
              </a:p>
            </p:txBody>
          </p:sp>
          <p:sp>
            <p:nvSpPr>
              <p:cNvPr id="12" name="Freeform 11">
                <a:extLst>
                  <a:ext uri="{FF2B5EF4-FFF2-40B4-BE49-F238E27FC236}">
                    <a16:creationId xmlns:a16="http://schemas.microsoft.com/office/drawing/2014/main" id="{2424AFF0-4C3D-49FD-B29F-E0EF5AC297AD}"/>
                  </a:ext>
                </a:extLst>
              </p:cNvPr>
              <p:cNvSpPr/>
              <p:nvPr/>
            </p:nvSpPr>
            <p:spPr>
              <a:xfrm>
                <a:off x="5024442" y="2852774"/>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GB"/>
              </a:p>
            </p:txBody>
          </p:sp>
        </p:grpSp>
      </p:grpSp>
      <p:sp>
        <p:nvSpPr>
          <p:cNvPr id="6" name="Text Placeholder 5">
            <a:extLst>
              <a:ext uri="{FF2B5EF4-FFF2-40B4-BE49-F238E27FC236}">
                <a16:creationId xmlns:a16="http://schemas.microsoft.com/office/drawing/2014/main" id="{541553B2-0618-67A9-41CF-B3D8263EC776}"/>
              </a:ext>
            </a:extLst>
          </p:cNvPr>
          <p:cNvSpPr>
            <a:spLocks noGrp="1"/>
          </p:cNvSpPr>
          <p:nvPr>
            <p:ph type="body" sz="quarter" idx="61"/>
          </p:nvPr>
        </p:nvSpPr>
        <p:spPr>
          <a:xfrm>
            <a:off x="2981739" y="7964830"/>
            <a:ext cx="4577936" cy="671785"/>
          </a:xfrm>
          <a:solidFill>
            <a:srgbClr val="B5B285"/>
          </a:solidFill>
        </p:spPr>
        <p:txBody>
          <a:bodyPr/>
          <a:lstStyle/>
          <a:p>
            <a:r>
              <a:rPr lang="en-US" b="0" dirty="0" err="1"/>
              <a:t>www.</a:t>
            </a:r>
            <a:r>
              <a:rPr lang="en-US" dirty="0" err="1"/>
              <a:t>uplifttourism</a:t>
            </a:r>
            <a:r>
              <a:rPr lang="en-US" b="0" dirty="0" err="1"/>
              <a:t>.eu</a:t>
            </a:r>
            <a:r>
              <a:rPr lang="en-US" b="0" dirty="0"/>
              <a:t> </a:t>
            </a:r>
          </a:p>
        </p:txBody>
      </p:sp>
    </p:spTree>
    <p:extLst>
      <p:ext uri="{BB962C8B-B14F-4D97-AF65-F5344CB8AC3E}">
        <p14:creationId xmlns:p14="http://schemas.microsoft.com/office/powerpoint/2010/main" val="31501694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ee6de51-e850-49fe-86f4-8f0b773bb6d0">
      <Terms xmlns="http://schemas.microsoft.com/office/infopath/2007/PartnerControls"/>
    </lcf76f155ced4ddcb4097134ff3c332f>
    <TaxCatchAll xmlns="6894a4e2-b643-4120-b0bb-a67e511f89e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CAF869BB00C244A8CB5B33EEAD0F71" ma:contentTypeVersion="13" ma:contentTypeDescription="Create a new document." ma:contentTypeScope="" ma:versionID="8114ca3b6126e50f00199d4540e857f4">
  <xsd:schema xmlns:xsd="http://www.w3.org/2001/XMLSchema" xmlns:xs="http://www.w3.org/2001/XMLSchema" xmlns:p="http://schemas.microsoft.com/office/2006/metadata/properties" xmlns:ns2="7ee6de51-e850-49fe-86f4-8f0b773bb6d0" xmlns:ns3="6894a4e2-b643-4120-b0bb-a67e511f89e2" targetNamespace="http://schemas.microsoft.com/office/2006/metadata/properties" ma:root="true" ma:fieldsID="77085ac5676ca58ca448d6abdc07567a" ns2:_="" ns3:_="">
    <xsd:import namespace="7ee6de51-e850-49fe-86f4-8f0b773bb6d0"/>
    <xsd:import namespace="6894a4e2-b643-4120-b0bb-a67e511f89e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e6de51-e850-49fe-86f4-8f0b773bb6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ea1d401-ac04-46f1-9878-c8838732bb87"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894a4e2-b643-4120-b0bb-a67e511f89e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68fa0f5-afe0-46a9-9df1-2217c48143b3}" ma:internalName="TaxCatchAll" ma:showField="CatchAllData" ma:web="6894a4e2-b643-4120-b0bb-a67e511f89e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A4CD99A-190B-4AA0-A0BE-9C52DE9F0310}">
  <ds:schemaRefs>
    <ds:schemaRef ds:uri="http://schemas.microsoft.com/office/2006/metadata/properties"/>
    <ds:schemaRef ds:uri="http://schemas.microsoft.com/office/infopath/2007/PartnerControls"/>
    <ds:schemaRef ds:uri="7ee6de51-e850-49fe-86f4-8f0b773bb6d0"/>
    <ds:schemaRef ds:uri="6894a4e2-b643-4120-b0bb-a67e511f89e2"/>
  </ds:schemaRefs>
</ds:datastoreItem>
</file>

<file path=customXml/itemProps2.xml><?xml version="1.0" encoding="utf-8"?>
<ds:datastoreItem xmlns:ds="http://schemas.openxmlformats.org/officeDocument/2006/customXml" ds:itemID="{C36536AB-4F14-4ABB-9E39-0D54F8C51586}"/>
</file>

<file path=customXml/itemProps3.xml><?xml version="1.0" encoding="utf-8"?>
<ds:datastoreItem xmlns:ds="http://schemas.openxmlformats.org/officeDocument/2006/customXml" ds:itemID="{E5BD71C7-1CB8-4F87-9083-D57409DBE43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7913</TotalTime>
  <Words>6882</Words>
  <Application>Microsoft Office PowerPoint</Application>
  <PresentationFormat>Custom</PresentationFormat>
  <Paragraphs>876</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Mert Özmutaf</dc:creator>
  <cp:lastModifiedBy>Laura Magan (MMS,Ireland)</cp:lastModifiedBy>
  <cp:revision>305</cp:revision>
  <dcterms:created xsi:type="dcterms:W3CDTF">2018-08-04T19:06:08Z</dcterms:created>
  <dcterms:modified xsi:type="dcterms:W3CDTF">2026-03-24T01:09:21Z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0x0101004FCAF869BB00C244A8CB5B33EEAD0F71</vt:lpwstr>
  </property>
  <property fmtid="{D5CDD505-2E9C-101B-9397-08002B2CF9AE}" pid="3" name="MediaServiceImageTags">
    <vt:lpwstr/>
  </property>
</Properties>
</file>