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notesMasterIdLst>
    <p:notesMasterId r:id="rId23"/>
  </p:notesMasterIdLst>
  <p:sldIdLst>
    <p:sldId id="1597" r:id="rId2"/>
    <p:sldId id="4531" r:id="rId3"/>
    <p:sldId id="773" r:id="rId4"/>
    <p:sldId id="4532" r:id="rId5"/>
    <p:sldId id="780" r:id="rId6"/>
    <p:sldId id="4533" r:id="rId7"/>
    <p:sldId id="785" r:id="rId8"/>
    <p:sldId id="1576" r:id="rId9"/>
    <p:sldId id="1577" r:id="rId10"/>
    <p:sldId id="1580" r:id="rId11"/>
    <p:sldId id="1581" r:id="rId12"/>
    <p:sldId id="1582" r:id="rId13"/>
    <p:sldId id="779" r:id="rId14"/>
    <p:sldId id="778" r:id="rId15"/>
    <p:sldId id="1570" r:id="rId16"/>
    <p:sldId id="1574" r:id="rId17"/>
    <p:sldId id="1569" r:id="rId18"/>
    <p:sldId id="1571" r:id="rId19"/>
    <p:sldId id="787" r:id="rId20"/>
    <p:sldId id="788" r:id="rId21"/>
    <p:sldId id="728" r:id="rId22"/>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69395"/>
    <a:srgbClr val="53705E"/>
    <a:srgbClr val="75504C"/>
    <a:srgbClr val="C77362"/>
    <a:srgbClr val="F3E1DD"/>
    <a:srgbClr val="BF8146"/>
    <a:srgbClr val="B5B285"/>
    <a:srgbClr val="C8D6CD"/>
    <a:srgbClr val="DFDECB"/>
    <a:srgbClr val="ECDA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78" autoAdjust="0"/>
    <p:restoredTop sz="94660"/>
  </p:normalViewPr>
  <p:slideViewPr>
    <p:cSldViewPr snapToGrid="0">
      <p:cViewPr varScale="1">
        <p:scale>
          <a:sx n="69" d="100"/>
          <a:sy n="69" d="100"/>
        </p:scale>
        <p:origin x="2862" y="84"/>
      </p:cViewPr>
      <p:guideLst/>
    </p:cSldViewPr>
  </p:slideViewPr>
  <p:notesTextViewPr>
    <p:cViewPr>
      <p:scale>
        <a:sx n="1" d="1"/>
        <a:sy n="1" d="1"/>
      </p:scale>
      <p:origin x="0" y="0"/>
    </p:cViewPr>
  </p:notesTextViewPr>
  <p:sorterViewPr>
    <p:cViewPr>
      <p:scale>
        <a:sx n="102" d="100"/>
        <a:sy n="102" d="100"/>
      </p:scale>
      <p:origin x="0" y="-445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8714D-DA5F-D945-986B-CF1F10B94F8D}" type="datetimeFigureOut">
              <a:rPr lang="en-US" smtClean="0"/>
              <a:t>3/6/2026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0ADD19-3DCE-A64C-91F3-29A99EAE3FB4}" type="slidenum">
              <a:rPr lang="en-US" smtClean="0"/>
              <a:t>‹#›</a:t>
            </a:fld>
            <a:endParaRPr lang="en-US"/>
          </a:p>
        </p:txBody>
      </p:sp>
    </p:spTree>
    <p:extLst>
      <p:ext uri="{BB962C8B-B14F-4D97-AF65-F5344CB8AC3E}">
        <p14:creationId xmlns:p14="http://schemas.microsoft.com/office/powerpoint/2010/main" val="2448290126"/>
      </p:ext>
    </p:extLst>
  </p:cSld>
  <p:clrMap bg1="lt1" tx1="dk1" bg2="lt2" tx2="dk2" accent1="accent1" accent2="accent2" accent3="accent3" accent4="accent4" accent5="accent5" accent6="accent6" hlink="hlink" folHlink="folHlink"/>
  <p:notesStyle>
    <a:lvl1pPr marL="0" algn="l" defTabSz="995507" rtl="0" eaLnBrk="1" latinLnBrk="0" hangingPunct="1">
      <a:defRPr sz="1306" kern="1200">
        <a:solidFill>
          <a:schemeClr val="tx1"/>
        </a:solidFill>
        <a:latin typeface="+mn-lt"/>
        <a:ea typeface="+mn-ea"/>
        <a:cs typeface="+mn-cs"/>
      </a:defRPr>
    </a:lvl1pPr>
    <a:lvl2pPr marL="497754" algn="l" defTabSz="995507" rtl="0" eaLnBrk="1" latinLnBrk="0" hangingPunct="1">
      <a:defRPr sz="1306" kern="1200">
        <a:solidFill>
          <a:schemeClr val="tx1"/>
        </a:solidFill>
        <a:latin typeface="+mn-lt"/>
        <a:ea typeface="+mn-ea"/>
        <a:cs typeface="+mn-cs"/>
      </a:defRPr>
    </a:lvl2pPr>
    <a:lvl3pPr marL="995507" algn="l" defTabSz="995507" rtl="0" eaLnBrk="1" latinLnBrk="0" hangingPunct="1">
      <a:defRPr sz="1306" kern="1200">
        <a:solidFill>
          <a:schemeClr val="tx1"/>
        </a:solidFill>
        <a:latin typeface="+mn-lt"/>
        <a:ea typeface="+mn-ea"/>
        <a:cs typeface="+mn-cs"/>
      </a:defRPr>
    </a:lvl3pPr>
    <a:lvl4pPr marL="1493261" algn="l" defTabSz="995507" rtl="0" eaLnBrk="1" latinLnBrk="0" hangingPunct="1">
      <a:defRPr sz="1306" kern="1200">
        <a:solidFill>
          <a:schemeClr val="tx1"/>
        </a:solidFill>
        <a:latin typeface="+mn-lt"/>
        <a:ea typeface="+mn-ea"/>
        <a:cs typeface="+mn-cs"/>
      </a:defRPr>
    </a:lvl4pPr>
    <a:lvl5pPr marL="1991015" algn="l" defTabSz="995507" rtl="0" eaLnBrk="1" latinLnBrk="0" hangingPunct="1">
      <a:defRPr sz="1306" kern="1200">
        <a:solidFill>
          <a:schemeClr val="tx1"/>
        </a:solidFill>
        <a:latin typeface="+mn-lt"/>
        <a:ea typeface="+mn-ea"/>
        <a:cs typeface="+mn-cs"/>
      </a:defRPr>
    </a:lvl5pPr>
    <a:lvl6pPr marL="2488768" algn="l" defTabSz="995507" rtl="0" eaLnBrk="1" latinLnBrk="0" hangingPunct="1">
      <a:defRPr sz="1306" kern="1200">
        <a:solidFill>
          <a:schemeClr val="tx1"/>
        </a:solidFill>
        <a:latin typeface="+mn-lt"/>
        <a:ea typeface="+mn-ea"/>
        <a:cs typeface="+mn-cs"/>
      </a:defRPr>
    </a:lvl6pPr>
    <a:lvl7pPr marL="2986522" algn="l" defTabSz="995507" rtl="0" eaLnBrk="1" latinLnBrk="0" hangingPunct="1">
      <a:defRPr sz="1306" kern="1200">
        <a:solidFill>
          <a:schemeClr val="tx1"/>
        </a:solidFill>
        <a:latin typeface="+mn-lt"/>
        <a:ea typeface="+mn-ea"/>
        <a:cs typeface="+mn-cs"/>
      </a:defRPr>
    </a:lvl7pPr>
    <a:lvl8pPr marL="3484275" algn="l" defTabSz="995507" rtl="0" eaLnBrk="1" latinLnBrk="0" hangingPunct="1">
      <a:defRPr sz="1306" kern="1200">
        <a:solidFill>
          <a:schemeClr val="tx1"/>
        </a:solidFill>
        <a:latin typeface="+mn-lt"/>
        <a:ea typeface="+mn-ea"/>
        <a:cs typeface="+mn-cs"/>
      </a:defRPr>
    </a:lvl8pPr>
    <a:lvl9pPr marL="3982029" algn="l" defTabSz="995507" rtl="0" eaLnBrk="1" latinLnBrk="0" hangingPunct="1">
      <a:defRPr sz="130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ver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F1AFBAA-4303-4D9F-BB6B-5F5E6AC0FC2C}"/>
              </a:ext>
            </a:extLst>
          </p:cNvPr>
          <p:cNvSpPr>
            <a:spLocks noGrp="1"/>
          </p:cNvSpPr>
          <p:nvPr>
            <p:ph type="pic" sz="quarter" idx="10"/>
          </p:nvPr>
        </p:nvSpPr>
        <p:spPr>
          <a:xfrm>
            <a:off x="588317" y="656872"/>
            <a:ext cx="6432012" cy="8361004"/>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grpSp>
        <p:nvGrpSpPr>
          <p:cNvPr id="3" name="Graphic 95">
            <a:extLst>
              <a:ext uri="{FF2B5EF4-FFF2-40B4-BE49-F238E27FC236}">
                <a16:creationId xmlns:a16="http://schemas.microsoft.com/office/drawing/2014/main" id="{90ED387D-A34F-98E1-0AB1-BFB33A0C736E}"/>
              </a:ext>
            </a:extLst>
          </p:cNvPr>
          <p:cNvGrpSpPr/>
          <p:nvPr userDrawn="1"/>
        </p:nvGrpSpPr>
        <p:grpSpPr>
          <a:xfrm>
            <a:off x="588317" y="9279532"/>
            <a:ext cx="1663513" cy="457550"/>
            <a:chOff x="584588" y="9078286"/>
            <a:chExt cx="1509109" cy="423922"/>
          </a:xfrm>
          <a:solidFill>
            <a:srgbClr val="000000"/>
          </a:solidFill>
        </p:grpSpPr>
        <p:sp>
          <p:nvSpPr>
            <p:cNvPr id="4" name="Freeform 3">
              <a:extLst>
                <a:ext uri="{FF2B5EF4-FFF2-40B4-BE49-F238E27FC236}">
                  <a16:creationId xmlns:a16="http://schemas.microsoft.com/office/drawing/2014/main" id="{9952D5B5-2DF7-334B-FEBA-0A3A1ED979A8}"/>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sp>
          <p:nvSpPr>
            <p:cNvPr id="6" name="Freeform 5">
              <a:extLst>
                <a:ext uri="{FF2B5EF4-FFF2-40B4-BE49-F238E27FC236}">
                  <a16:creationId xmlns:a16="http://schemas.microsoft.com/office/drawing/2014/main" id="{7DD04E0E-14E9-0FA9-2145-789BCF112980}"/>
                </a:ext>
              </a:extLst>
            </p:cNvPr>
            <p:cNvSpPr/>
            <p:nvPr/>
          </p:nvSpPr>
          <p:spPr>
            <a:xfrm>
              <a:off x="2069199"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grpSp>
      <p:sp>
        <p:nvSpPr>
          <p:cNvPr id="7" name="Text Placeholder 23">
            <a:extLst>
              <a:ext uri="{FF2B5EF4-FFF2-40B4-BE49-F238E27FC236}">
                <a16:creationId xmlns:a16="http://schemas.microsoft.com/office/drawing/2014/main" id="{6FF665F4-CEF1-BBD0-14CA-2B4693E4DE58}"/>
              </a:ext>
            </a:extLst>
          </p:cNvPr>
          <p:cNvSpPr>
            <a:spLocks noGrp="1"/>
          </p:cNvSpPr>
          <p:nvPr>
            <p:ph type="body" sz="quarter" idx="17" hasCustomPrompt="1"/>
          </p:nvPr>
        </p:nvSpPr>
        <p:spPr>
          <a:xfrm>
            <a:off x="637182" y="9321911"/>
            <a:ext cx="1356749"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2022 – 2024</a:t>
            </a:r>
          </a:p>
          <a:p>
            <a:pPr lvl="0"/>
            <a:r>
              <a:rPr lang="en-US" dirty="0"/>
              <a:t>Document Name</a:t>
            </a:r>
          </a:p>
        </p:txBody>
      </p:sp>
      <p:sp>
        <p:nvSpPr>
          <p:cNvPr id="8" name="Text Placeholder 23">
            <a:extLst>
              <a:ext uri="{FF2B5EF4-FFF2-40B4-BE49-F238E27FC236}">
                <a16:creationId xmlns:a16="http://schemas.microsoft.com/office/drawing/2014/main" id="{934E23A7-6DEF-24B4-F5D9-55CE1F66B5CC}"/>
              </a:ext>
            </a:extLst>
          </p:cNvPr>
          <p:cNvSpPr>
            <a:spLocks noGrp="1"/>
          </p:cNvSpPr>
          <p:nvPr>
            <p:ph type="body" sz="quarter" idx="18" hasCustomPrompt="1"/>
          </p:nvPr>
        </p:nvSpPr>
        <p:spPr>
          <a:xfrm>
            <a:off x="2361497" y="9314863"/>
            <a:ext cx="1961781"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By</a:t>
            </a:r>
          </a:p>
          <a:p>
            <a:pPr lvl="0"/>
            <a:r>
              <a:rPr lang="en-US" dirty="0"/>
              <a:t>Partner Name</a:t>
            </a:r>
          </a:p>
        </p:txBody>
      </p:sp>
      <p:sp>
        <p:nvSpPr>
          <p:cNvPr id="10" name="Text Placeholder 32">
            <a:extLst>
              <a:ext uri="{FF2B5EF4-FFF2-40B4-BE49-F238E27FC236}">
                <a16:creationId xmlns:a16="http://schemas.microsoft.com/office/drawing/2014/main" id="{8D2FC6D3-7CCE-9A5C-A4EC-3A6A88B71EFF}"/>
              </a:ext>
            </a:extLst>
          </p:cNvPr>
          <p:cNvSpPr>
            <a:spLocks noGrp="1"/>
          </p:cNvSpPr>
          <p:nvPr>
            <p:ph type="body" sz="quarter" idx="61" hasCustomPrompt="1"/>
          </p:nvPr>
        </p:nvSpPr>
        <p:spPr>
          <a:xfrm>
            <a:off x="4323278" y="2776888"/>
            <a:ext cx="2901221" cy="671785"/>
          </a:xfrm>
          <a:prstGeom prst="rect">
            <a:avLst/>
          </a:prstGeom>
          <a:solidFill>
            <a:srgbClr val="C77362"/>
          </a:solidFill>
        </p:spPr>
        <p:txBody>
          <a:bodyPr anchor="ctr">
            <a:noAutofit/>
          </a:bodyPr>
          <a:lstStyle>
            <a:lvl1pPr marL="20638" indent="-20638"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WELCOME TO </a:t>
            </a:r>
          </a:p>
        </p:txBody>
      </p:sp>
      <p:sp>
        <p:nvSpPr>
          <p:cNvPr id="11" name="Text Placeholder 32">
            <a:extLst>
              <a:ext uri="{FF2B5EF4-FFF2-40B4-BE49-F238E27FC236}">
                <a16:creationId xmlns:a16="http://schemas.microsoft.com/office/drawing/2014/main" id="{B698F2EA-875A-2B7E-C0C5-CE3DF36C9783}"/>
              </a:ext>
            </a:extLst>
          </p:cNvPr>
          <p:cNvSpPr>
            <a:spLocks noGrp="1"/>
          </p:cNvSpPr>
          <p:nvPr>
            <p:ph type="body" sz="quarter" idx="62" hasCustomPrompt="1"/>
          </p:nvPr>
        </p:nvSpPr>
        <p:spPr>
          <a:xfrm>
            <a:off x="3947532" y="3579429"/>
            <a:ext cx="3276967" cy="671785"/>
          </a:xfrm>
          <a:prstGeom prst="rect">
            <a:avLst/>
          </a:prstGeom>
          <a:solidFill>
            <a:srgbClr val="C77362"/>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UPLIFT PROJECT</a:t>
            </a:r>
          </a:p>
        </p:txBody>
      </p:sp>
      <p:grpSp>
        <p:nvGrpSpPr>
          <p:cNvPr id="2" name="Group 1">
            <a:extLst>
              <a:ext uri="{FF2B5EF4-FFF2-40B4-BE49-F238E27FC236}">
                <a16:creationId xmlns:a16="http://schemas.microsoft.com/office/drawing/2014/main" id="{5CFD3486-B8C8-0838-E402-699600021B8B}"/>
              </a:ext>
            </a:extLst>
          </p:cNvPr>
          <p:cNvGrpSpPr/>
          <p:nvPr userDrawn="1"/>
        </p:nvGrpSpPr>
        <p:grpSpPr>
          <a:xfrm>
            <a:off x="633169" y="10006041"/>
            <a:ext cx="5719051" cy="323165"/>
            <a:chOff x="1019777" y="10033697"/>
            <a:chExt cx="5719051" cy="323165"/>
          </a:xfrm>
        </p:grpSpPr>
        <p:pic>
          <p:nvPicPr>
            <p:cNvPr id="9" name="Grafik 63">
              <a:extLst>
                <a:ext uri="{FF2B5EF4-FFF2-40B4-BE49-F238E27FC236}">
                  <a16:creationId xmlns:a16="http://schemas.microsoft.com/office/drawing/2014/main" id="{25D1BE3A-69FA-5403-A81E-82F32F497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2">
              <a:extLst>
                <a:ext uri="{FF2B5EF4-FFF2-40B4-BE49-F238E27FC236}">
                  <a16:creationId xmlns:a16="http://schemas.microsoft.com/office/drawing/2014/main" id="{42E11729-6D3F-5665-7E98-CFEE5CF63E91}"/>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14" name="Rectangle 13">
              <a:extLst>
                <a:ext uri="{FF2B5EF4-FFF2-40B4-BE49-F238E27FC236}">
                  <a16:creationId xmlns:a16="http://schemas.microsoft.com/office/drawing/2014/main" id="{DF1EBDE4-59A6-B13B-0408-ECE73C98CCAE}"/>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15" name="Picture 14" descr="Co-funded by the European Union logo in png for web usage">
              <a:extLst>
                <a:ext uri="{FF2B5EF4-FFF2-40B4-BE49-F238E27FC236}">
                  <a16:creationId xmlns:a16="http://schemas.microsoft.com/office/drawing/2014/main" id="{9FDF330D-1CD9-1E4C-7D59-A4ABCDF8C6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2429316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42" name="Text Placeholder 32">
            <a:extLst>
              <a:ext uri="{FF2B5EF4-FFF2-40B4-BE49-F238E27FC236}">
                <a16:creationId xmlns:a16="http://schemas.microsoft.com/office/drawing/2014/main" id="{874B745E-E465-E55A-24FD-75E445992D69}"/>
              </a:ext>
            </a:extLst>
          </p:cNvPr>
          <p:cNvSpPr>
            <a:spLocks noGrp="1"/>
          </p:cNvSpPr>
          <p:nvPr>
            <p:ph type="body" sz="quarter" idx="11" hasCustomPrompt="1"/>
          </p:nvPr>
        </p:nvSpPr>
        <p:spPr>
          <a:xfrm>
            <a:off x="2499998" y="3895066"/>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43" name="Text Placeholder 32">
            <a:extLst>
              <a:ext uri="{FF2B5EF4-FFF2-40B4-BE49-F238E27FC236}">
                <a16:creationId xmlns:a16="http://schemas.microsoft.com/office/drawing/2014/main" id="{99BE6DBA-74D8-FD17-8EA0-857C962D3B90}"/>
              </a:ext>
            </a:extLst>
          </p:cNvPr>
          <p:cNvSpPr>
            <a:spLocks noGrp="1"/>
          </p:cNvSpPr>
          <p:nvPr>
            <p:ph type="body" sz="quarter" idx="49" hasCustomPrompt="1"/>
          </p:nvPr>
        </p:nvSpPr>
        <p:spPr>
          <a:xfrm>
            <a:off x="3202954" y="3895066"/>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4" name="Text Placeholder 32">
            <a:extLst>
              <a:ext uri="{FF2B5EF4-FFF2-40B4-BE49-F238E27FC236}">
                <a16:creationId xmlns:a16="http://schemas.microsoft.com/office/drawing/2014/main" id="{489160D1-8608-98B1-E826-5AD34D356687}"/>
              </a:ext>
            </a:extLst>
          </p:cNvPr>
          <p:cNvSpPr>
            <a:spLocks noGrp="1"/>
          </p:cNvSpPr>
          <p:nvPr>
            <p:ph type="body" sz="quarter" idx="13" hasCustomPrompt="1"/>
          </p:nvPr>
        </p:nvSpPr>
        <p:spPr>
          <a:xfrm>
            <a:off x="2499998" y="4370308"/>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
        <p:nvSpPr>
          <p:cNvPr id="45" name="Text Placeholder 32">
            <a:extLst>
              <a:ext uri="{FF2B5EF4-FFF2-40B4-BE49-F238E27FC236}">
                <a16:creationId xmlns:a16="http://schemas.microsoft.com/office/drawing/2014/main" id="{C4F9306C-A8A3-06FC-27D8-44D4E4D31D3A}"/>
              </a:ext>
            </a:extLst>
          </p:cNvPr>
          <p:cNvSpPr>
            <a:spLocks noGrp="1"/>
          </p:cNvSpPr>
          <p:nvPr>
            <p:ph type="body" sz="quarter" idx="14" hasCustomPrompt="1"/>
          </p:nvPr>
        </p:nvSpPr>
        <p:spPr>
          <a:xfrm>
            <a:off x="3202954" y="4370434"/>
            <a:ext cx="3544003" cy="293549"/>
          </a:xfrm>
          <a:prstGeom prst="rect">
            <a:avLst/>
          </a:prstGeom>
        </p:spPr>
        <p:txBody>
          <a:bodyPr anchor="ctr">
            <a:noAutofit/>
          </a:bodyPr>
          <a:lstStyle>
            <a:lvl1pPr marL="0" marR="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6" name="Text Placeholder 32">
            <a:extLst>
              <a:ext uri="{FF2B5EF4-FFF2-40B4-BE49-F238E27FC236}">
                <a16:creationId xmlns:a16="http://schemas.microsoft.com/office/drawing/2014/main" id="{4F1BB1E9-1B82-2944-260D-5AC8098E2318}"/>
              </a:ext>
            </a:extLst>
          </p:cNvPr>
          <p:cNvSpPr>
            <a:spLocks noGrp="1"/>
          </p:cNvSpPr>
          <p:nvPr>
            <p:ph type="body" sz="quarter" idx="15" hasCustomPrompt="1"/>
          </p:nvPr>
        </p:nvSpPr>
        <p:spPr>
          <a:xfrm>
            <a:off x="2499998" y="4871442"/>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47" name="Text Placeholder 32">
            <a:extLst>
              <a:ext uri="{FF2B5EF4-FFF2-40B4-BE49-F238E27FC236}">
                <a16:creationId xmlns:a16="http://schemas.microsoft.com/office/drawing/2014/main" id="{4E252824-A8C2-80BC-F634-2E8DCE28E329}"/>
              </a:ext>
            </a:extLst>
          </p:cNvPr>
          <p:cNvSpPr>
            <a:spLocks noGrp="1"/>
          </p:cNvSpPr>
          <p:nvPr>
            <p:ph type="body" sz="quarter" idx="19" hasCustomPrompt="1"/>
          </p:nvPr>
        </p:nvSpPr>
        <p:spPr>
          <a:xfrm>
            <a:off x="3202954" y="4871442"/>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8" name="Text Placeholder 32">
            <a:extLst>
              <a:ext uri="{FF2B5EF4-FFF2-40B4-BE49-F238E27FC236}">
                <a16:creationId xmlns:a16="http://schemas.microsoft.com/office/drawing/2014/main" id="{F5A26C3F-7DB5-BE99-FF16-86E0A55C0384}"/>
              </a:ext>
            </a:extLst>
          </p:cNvPr>
          <p:cNvSpPr>
            <a:spLocks noGrp="1"/>
          </p:cNvSpPr>
          <p:nvPr>
            <p:ph type="body" sz="quarter" idx="17" hasCustomPrompt="1"/>
          </p:nvPr>
        </p:nvSpPr>
        <p:spPr>
          <a:xfrm>
            <a:off x="2499998" y="537239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49" name="Text Placeholder 32">
            <a:extLst>
              <a:ext uri="{FF2B5EF4-FFF2-40B4-BE49-F238E27FC236}">
                <a16:creationId xmlns:a16="http://schemas.microsoft.com/office/drawing/2014/main" id="{4395EF7A-D50D-3B70-AD88-28199E69FAEF}"/>
              </a:ext>
            </a:extLst>
          </p:cNvPr>
          <p:cNvSpPr>
            <a:spLocks noGrp="1"/>
          </p:cNvSpPr>
          <p:nvPr>
            <p:ph type="body" sz="quarter" idx="20" hasCustomPrompt="1"/>
          </p:nvPr>
        </p:nvSpPr>
        <p:spPr>
          <a:xfrm>
            <a:off x="3202954" y="537239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0" name="Text Placeholder 32">
            <a:extLst>
              <a:ext uri="{FF2B5EF4-FFF2-40B4-BE49-F238E27FC236}">
                <a16:creationId xmlns:a16="http://schemas.microsoft.com/office/drawing/2014/main" id="{344C3522-27AE-69DB-BC0B-B3C85153F42C}"/>
              </a:ext>
            </a:extLst>
          </p:cNvPr>
          <p:cNvSpPr>
            <a:spLocks noGrp="1"/>
          </p:cNvSpPr>
          <p:nvPr>
            <p:ph type="body" sz="quarter" idx="21" hasCustomPrompt="1"/>
          </p:nvPr>
        </p:nvSpPr>
        <p:spPr>
          <a:xfrm>
            <a:off x="2499998" y="587418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51" name="Text Placeholder 32">
            <a:extLst>
              <a:ext uri="{FF2B5EF4-FFF2-40B4-BE49-F238E27FC236}">
                <a16:creationId xmlns:a16="http://schemas.microsoft.com/office/drawing/2014/main" id="{415BDFF0-005D-8FFD-0074-FD90BFB9FDE5}"/>
              </a:ext>
            </a:extLst>
          </p:cNvPr>
          <p:cNvSpPr>
            <a:spLocks noGrp="1"/>
          </p:cNvSpPr>
          <p:nvPr>
            <p:ph type="body" sz="quarter" idx="22" hasCustomPrompt="1"/>
          </p:nvPr>
        </p:nvSpPr>
        <p:spPr>
          <a:xfrm>
            <a:off x="3202954" y="587418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2" name="Text Placeholder 32">
            <a:extLst>
              <a:ext uri="{FF2B5EF4-FFF2-40B4-BE49-F238E27FC236}">
                <a16:creationId xmlns:a16="http://schemas.microsoft.com/office/drawing/2014/main" id="{F84E2C03-575E-BC6C-AA38-1C1675AC09F6}"/>
              </a:ext>
            </a:extLst>
          </p:cNvPr>
          <p:cNvSpPr>
            <a:spLocks noGrp="1"/>
          </p:cNvSpPr>
          <p:nvPr>
            <p:ph type="body" sz="quarter" idx="51" hasCustomPrompt="1"/>
          </p:nvPr>
        </p:nvSpPr>
        <p:spPr>
          <a:xfrm>
            <a:off x="2509638" y="6403383"/>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06</a:t>
            </a:r>
            <a:endParaRPr lang="en-US" dirty="0"/>
          </a:p>
        </p:txBody>
      </p:sp>
      <p:sp>
        <p:nvSpPr>
          <p:cNvPr id="53" name="Text Placeholder 32">
            <a:extLst>
              <a:ext uri="{FF2B5EF4-FFF2-40B4-BE49-F238E27FC236}">
                <a16:creationId xmlns:a16="http://schemas.microsoft.com/office/drawing/2014/main" id="{C049732C-1B1C-7D50-70D9-8CB75FD0B38A}"/>
              </a:ext>
            </a:extLst>
          </p:cNvPr>
          <p:cNvSpPr>
            <a:spLocks noGrp="1"/>
          </p:cNvSpPr>
          <p:nvPr>
            <p:ph type="body" sz="quarter" idx="52" hasCustomPrompt="1"/>
          </p:nvPr>
        </p:nvSpPr>
        <p:spPr>
          <a:xfrm>
            <a:off x="3212594" y="6403383"/>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4" name="Text Placeholder 32">
            <a:extLst>
              <a:ext uri="{FF2B5EF4-FFF2-40B4-BE49-F238E27FC236}">
                <a16:creationId xmlns:a16="http://schemas.microsoft.com/office/drawing/2014/main" id="{413CB9AD-DE9C-E481-310D-0B11E9FF3A84}"/>
              </a:ext>
            </a:extLst>
          </p:cNvPr>
          <p:cNvSpPr>
            <a:spLocks noGrp="1"/>
          </p:cNvSpPr>
          <p:nvPr>
            <p:ph type="body" sz="quarter" idx="53" hasCustomPrompt="1"/>
          </p:nvPr>
        </p:nvSpPr>
        <p:spPr>
          <a:xfrm>
            <a:off x="2509638" y="6893615"/>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07</a:t>
            </a:r>
            <a:endParaRPr lang="en-US" dirty="0"/>
          </a:p>
        </p:txBody>
      </p:sp>
      <p:sp>
        <p:nvSpPr>
          <p:cNvPr id="55" name="Text Placeholder 32">
            <a:extLst>
              <a:ext uri="{FF2B5EF4-FFF2-40B4-BE49-F238E27FC236}">
                <a16:creationId xmlns:a16="http://schemas.microsoft.com/office/drawing/2014/main" id="{2123C9CD-0432-A0BB-F764-B87978538AFD}"/>
              </a:ext>
            </a:extLst>
          </p:cNvPr>
          <p:cNvSpPr>
            <a:spLocks noGrp="1"/>
          </p:cNvSpPr>
          <p:nvPr>
            <p:ph type="body" sz="quarter" idx="54" hasCustomPrompt="1"/>
          </p:nvPr>
        </p:nvSpPr>
        <p:spPr>
          <a:xfrm>
            <a:off x="3212594" y="6893615"/>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grpSp>
        <p:nvGrpSpPr>
          <p:cNvPr id="59" name="Group 58">
            <a:extLst>
              <a:ext uri="{FF2B5EF4-FFF2-40B4-BE49-F238E27FC236}">
                <a16:creationId xmlns:a16="http://schemas.microsoft.com/office/drawing/2014/main" id="{DBDA5ED1-C481-7888-D808-D0360CFD391F}"/>
              </a:ext>
            </a:extLst>
          </p:cNvPr>
          <p:cNvGrpSpPr/>
          <p:nvPr userDrawn="1"/>
        </p:nvGrpSpPr>
        <p:grpSpPr>
          <a:xfrm>
            <a:off x="2348081" y="4270026"/>
            <a:ext cx="4752000" cy="1485188"/>
            <a:chOff x="1265109" y="2728756"/>
            <a:chExt cx="4752000" cy="1525304"/>
          </a:xfrm>
          <a:solidFill>
            <a:srgbClr val="C77362"/>
          </a:solidFill>
        </p:grpSpPr>
        <p:sp>
          <p:nvSpPr>
            <p:cNvPr id="60" name="Rectangle 59">
              <a:extLst>
                <a:ext uri="{FF2B5EF4-FFF2-40B4-BE49-F238E27FC236}">
                  <a16:creationId xmlns:a16="http://schemas.microsoft.com/office/drawing/2014/main" id="{9C24EED5-314E-9902-A684-6B4797C4E883}"/>
                </a:ext>
              </a:extLst>
            </p:cNvPr>
            <p:cNvSpPr/>
            <p:nvPr userDrawn="1"/>
          </p:nvSpPr>
          <p:spPr>
            <a:xfrm>
              <a:off x="1265109" y="272875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1" name="Rectangle 60">
              <a:extLst>
                <a:ext uri="{FF2B5EF4-FFF2-40B4-BE49-F238E27FC236}">
                  <a16:creationId xmlns:a16="http://schemas.microsoft.com/office/drawing/2014/main" id="{C6D6FE50-8789-E4B0-30AD-E9F27EB62FEA}"/>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2" name="Rectangle 61">
              <a:extLst>
                <a:ext uri="{FF2B5EF4-FFF2-40B4-BE49-F238E27FC236}">
                  <a16:creationId xmlns:a16="http://schemas.microsoft.com/office/drawing/2014/main" id="{8EE7ED54-EC0A-4B50-1BBA-34A6D042D6F2}"/>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3" name="Rectangle 62">
              <a:extLst>
                <a:ext uri="{FF2B5EF4-FFF2-40B4-BE49-F238E27FC236}">
                  <a16:creationId xmlns:a16="http://schemas.microsoft.com/office/drawing/2014/main" id="{129D6F7A-FA9F-54C6-DB37-8D04AF545114}"/>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grpSp>
        <p:nvGrpSpPr>
          <p:cNvPr id="64" name="Group 63">
            <a:extLst>
              <a:ext uri="{FF2B5EF4-FFF2-40B4-BE49-F238E27FC236}">
                <a16:creationId xmlns:a16="http://schemas.microsoft.com/office/drawing/2014/main" id="{68AC095C-DC5B-15CA-8AC9-957F0F1CDB33}"/>
              </a:ext>
            </a:extLst>
          </p:cNvPr>
          <p:cNvGrpSpPr/>
          <p:nvPr userDrawn="1"/>
        </p:nvGrpSpPr>
        <p:grpSpPr>
          <a:xfrm>
            <a:off x="2348081" y="6267389"/>
            <a:ext cx="4752000" cy="536225"/>
            <a:chOff x="1265109" y="3229991"/>
            <a:chExt cx="4752000" cy="522816"/>
          </a:xfrm>
          <a:solidFill>
            <a:srgbClr val="C77362"/>
          </a:solidFill>
        </p:grpSpPr>
        <p:sp>
          <p:nvSpPr>
            <p:cNvPr id="65" name="Rectangle 64">
              <a:extLst>
                <a:ext uri="{FF2B5EF4-FFF2-40B4-BE49-F238E27FC236}">
                  <a16:creationId xmlns:a16="http://schemas.microsoft.com/office/drawing/2014/main" id="{4A2013B3-EE14-9AF1-8710-80D825F86805}"/>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6" name="Rectangle 65">
              <a:extLst>
                <a:ext uri="{FF2B5EF4-FFF2-40B4-BE49-F238E27FC236}">
                  <a16:creationId xmlns:a16="http://schemas.microsoft.com/office/drawing/2014/main" id="{AAAAD304-B76C-1B67-5082-770DFC31F647}"/>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sp>
        <p:nvSpPr>
          <p:cNvPr id="69" name="Picture Placeholder 3">
            <a:extLst>
              <a:ext uri="{FF2B5EF4-FFF2-40B4-BE49-F238E27FC236}">
                <a16:creationId xmlns:a16="http://schemas.microsoft.com/office/drawing/2014/main" id="{860F7078-43C2-94CF-1B4B-6F38E140DA2C}"/>
              </a:ext>
            </a:extLst>
          </p:cNvPr>
          <p:cNvSpPr>
            <a:spLocks noGrp="1"/>
          </p:cNvSpPr>
          <p:nvPr>
            <p:ph type="pic" sz="quarter" idx="10"/>
          </p:nvPr>
        </p:nvSpPr>
        <p:spPr>
          <a:xfrm>
            <a:off x="0" y="0"/>
            <a:ext cx="2135229" cy="10691813"/>
          </a:xfrm>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72" name="Slide Number Placeholder 5">
            <a:extLst>
              <a:ext uri="{FF2B5EF4-FFF2-40B4-BE49-F238E27FC236}">
                <a16:creationId xmlns:a16="http://schemas.microsoft.com/office/drawing/2014/main" id="{252F2D19-21F3-EB16-E7DC-8D555492A6A0}"/>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
        <p:nvSpPr>
          <p:cNvPr id="3" name="Text Placeholder 32">
            <a:extLst>
              <a:ext uri="{FF2B5EF4-FFF2-40B4-BE49-F238E27FC236}">
                <a16:creationId xmlns:a16="http://schemas.microsoft.com/office/drawing/2014/main" id="{3F2AE4E2-BB49-E62C-A10F-0F356DD88282}"/>
              </a:ext>
            </a:extLst>
          </p:cNvPr>
          <p:cNvSpPr>
            <a:spLocks noGrp="1"/>
          </p:cNvSpPr>
          <p:nvPr>
            <p:ph type="body" sz="quarter" idx="62" hasCustomPrompt="1"/>
          </p:nvPr>
        </p:nvSpPr>
        <p:spPr>
          <a:xfrm>
            <a:off x="1661532" y="1706024"/>
            <a:ext cx="3836019" cy="671785"/>
          </a:xfrm>
          <a:prstGeom prst="rect">
            <a:avLst/>
          </a:prstGeom>
          <a:solidFill>
            <a:srgbClr val="628887"/>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TABLE OF CONTENTS</a:t>
            </a:r>
          </a:p>
        </p:txBody>
      </p:sp>
    </p:spTree>
    <p:extLst>
      <p:ext uri="{BB962C8B-B14F-4D97-AF65-F5344CB8AC3E}">
        <p14:creationId xmlns:p14="http://schemas.microsoft.com/office/powerpoint/2010/main" val="1582172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9" name="Text Placeholder 32">
            <a:extLst>
              <a:ext uri="{FF2B5EF4-FFF2-40B4-BE49-F238E27FC236}">
                <a16:creationId xmlns:a16="http://schemas.microsoft.com/office/drawing/2014/main" id="{31525F55-02E2-A312-CD29-CD243983A8A3}"/>
              </a:ext>
            </a:extLst>
          </p:cNvPr>
          <p:cNvSpPr>
            <a:spLocks noGrp="1"/>
          </p:cNvSpPr>
          <p:nvPr>
            <p:ph type="body" sz="quarter" idx="61" hasCustomPrompt="1"/>
          </p:nvPr>
        </p:nvSpPr>
        <p:spPr>
          <a:xfrm>
            <a:off x="-9335" y="644872"/>
            <a:ext cx="3483429" cy="586086"/>
          </a:xfrm>
          <a:prstGeom prst="rect">
            <a:avLst/>
          </a:prstGeom>
          <a:solidFill>
            <a:srgbClr val="B5B285"/>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0" name="Text Placeholder 32">
            <a:extLst>
              <a:ext uri="{FF2B5EF4-FFF2-40B4-BE49-F238E27FC236}">
                <a16:creationId xmlns:a16="http://schemas.microsoft.com/office/drawing/2014/main" id="{4F04F06D-B272-96F8-031F-52C872E68336}"/>
              </a:ext>
            </a:extLst>
          </p:cNvPr>
          <p:cNvSpPr>
            <a:spLocks noGrp="1"/>
          </p:cNvSpPr>
          <p:nvPr>
            <p:ph type="body" sz="quarter" idx="64" hasCustomPrompt="1"/>
          </p:nvPr>
        </p:nvSpPr>
        <p:spPr>
          <a:xfrm>
            <a:off x="697281" y="1599143"/>
            <a:ext cx="6076734" cy="7187048"/>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 name="Slide Number Placeholder 5">
            <a:extLst>
              <a:ext uri="{FF2B5EF4-FFF2-40B4-BE49-F238E27FC236}">
                <a16:creationId xmlns:a16="http://schemas.microsoft.com/office/drawing/2014/main" id="{D79302BB-23AB-122E-8237-D45A0F86560D}"/>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250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ext/Photo 0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7C73832-B67E-528A-890E-4A7D4124D3D7}"/>
              </a:ext>
            </a:extLst>
          </p:cNvPr>
          <p:cNvSpPr>
            <a:spLocks noGrp="1"/>
          </p:cNvSpPr>
          <p:nvPr>
            <p:ph type="pic" sz="quarter" idx="12"/>
          </p:nvPr>
        </p:nvSpPr>
        <p:spPr>
          <a:xfrm>
            <a:off x="0" y="989044"/>
            <a:ext cx="7559675" cy="6438123"/>
          </a:xfrm>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10" name="Text Placeholder 32">
            <a:extLst>
              <a:ext uri="{FF2B5EF4-FFF2-40B4-BE49-F238E27FC236}">
                <a16:creationId xmlns:a16="http://schemas.microsoft.com/office/drawing/2014/main" id="{990660CD-B7D9-199E-208D-B1D4E74569D3}"/>
              </a:ext>
            </a:extLst>
          </p:cNvPr>
          <p:cNvSpPr>
            <a:spLocks noGrp="1"/>
          </p:cNvSpPr>
          <p:nvPr>
            <p:ph type="body" sz="quarter" idx="47" hasCustomPrompt="1"/>
          </p:nvPr>
        </p:nvSpPr>
        <p:spPr>
          <a:xfrm>
            <a:off x="2140153" y="7029417"/>
            <a:ext cx="3287155" cy="795499"/>
          </a:xfrm>
          <a:prstGeom prst="rect">
            <a:avLst/>
          </a:prstGeom>
        </p:spPr>
        <p:txBody>
          <a:bodyPr numCol="1">
            <a:noAutofit/>
          </a:bodyPr>
          <a:lstStyle>
            <a:lvl1pPr marL="0" indent="0" algn="ctr">
              <a:buNone/>
              <a:defRPr sz="1633" b="1"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US" dirty="0"/>
              <a:t>Sub-Heading</a:t>
            </a:r>
          </a:p>
        </p:txBody>
      </p:sp>
      <p:sp>
        <p:nvSpPr>
          <p:cNvPr id="11" name="Text Placeholder 32">
            <a:extLst>
              <a:ext uri="{FF2B5EF4-FFF2-40B4-BE49-F238E27FC236}">
                <a16:creationId xmlns:a16="http://schemas.microsoft.com/office/drawing/2014/main" id="{8182FF0A-4573-EBE7-7AF3-A21A979A5935}"/>
              </a:ext>
            </a:extLst>
          </p:cNvPr>
          <p:cNvSpPr>
            <a:spLocks noGrp="1"/>
          </p:cNvSpPr>
          <p:nvPr>
            <p:ph type="body" sz="quarter" idx="48" hasCustomPrompt="1"/>
          </p:nvPr>
        </p:nvSpPr>
        <p:spPr>
          <a:xfrm>
            <a:off x="2147707" y="8453535"/>
            <a:ext cx="3282709" cy="1459976"/>
          </a:xfrm>
          <a:prstGeom prst="rect">
            <a:avLst/>
          </a:prstGeom>
        </p:spPr>
        <p:txBody>
          <a:bodyPr numCol="1" spcCol="288000" anchor="t">
            <a:noAutofit/>
          </a:bodyPr>
          <a:lstStyle>
            <a:lvl1pPr marL="0" indent="0" algn="ctr">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Click to type</a:t>
            </a:r>
            <a:endParaRPr lang="en-US" dirty="0"/>
          </a:p>
        </p:txBody>
      </p:sp>
      <p:sp>
        <p:nvSpPr>
          <p:cNvPr id="12" name="Text Placeholder 32">
            <a:extLst>
              <a:ext uri="{FF2B5EF4-FFF2-40B4-BE49-F238E27FC236}">
                <a16:creationId xmlns:a16="http://schemas.microsoft.com/office/drawing/2014/main" id="{9BF25D27-FD9A-363A-D397-B15CE9D921A6}"/>
              </a:ext>
            </a:extLst>
          </p:cNvPr>
          <p:cNvSpPr>
            <a:spLocks noGrp="1"/>
          </p:cNvSpPr>
          <p:nvPr>
            <p:ph type="body" sz="quarter" idx="61" hasCustomPrompt="1"/>
          </p:nvPr>
        </p:nvSpPr>
        <p:spPr>
          <a:xfrm>
            <a:off x="2329226" y="653151"/>
            <a:ext cx="2901221" cy="671785"/>
          </a:xfrm>
          <a:prstGeom prst="rect">
            <a:avLst/>
          </a:prstGeom>
          <a:solidFill>
            <a:srgbClr val="B5B285"/>
          </a:solidFill>
        </p:spPr>
        <p:txBody>
          <a:bodyPr anchor="ctr">
            <a:noAutofit/>
          </a:bodyPr>
          <a:lstStyle>
            <a:lvl1pPr marL="17463" indent="0"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13" name="Slide Number Placeholder 5">
            <a:extLst>
              <a:ext uri="{FF2B5EF4-FFF2-40B4-BE49-F238E27FC236}">
                <a16:creationId xmlns:a16="http://schemas.microsoft.com/office/drawing/2014/main" id="{46DE8794-A48B-56F6-CB0E-79879BFAC71A}"/>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7025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Quote/Statement 02">
    <p:spTree>
      <p:nvGrpSpPr>
        <p:cNvPr id="1" name=""/>
        <p:cNvGrpSpPr/>
        <p:nvPr/>
      </p:nvGrpSpPr>
      <p:grpSpPr>
        <a:xfrm>
          <a:off x="0" y="0"/>
          <a:ext cx="0" cy="0"/>
          <a:chOff x="0" y="0"/>
          <a:chExt cx="0" cy="0"/>
        </a:xfrm>
      </p:grpSpPr>
      <p:sp>
        <p:nvSpPr>
          <p:cNvPr id="15" name="Picture Placeholder 4">
            <a:extLst>
              <a:ext uri="{FF2B5EF4-FFF2-40B4-BE49-F238E27FC236}">
                <a16:creationId xmlns:a16="http://schemas.microsoft.com/office/drawing/2014/main" id="{311D6F5F-887F-13B0-49CD-18C400CD1A82}"/>
              </a:ext>
            </a:extLst>
          </p:cNvPr>
          <p:cNvSpPr>
            <a:spLocks noGrp="1"/>
          </p:cNvSpPr>
          <p:nvPr>
            <p:ph type="pic" sz="quarter" idx="12"/>
          </p:nvPr>
        </p:nvSpPr>
        <p:spPr>
          <a:xfrm>
            <a:off x="0" y="1"/>
            <a:ext cx="7559675" cy="4071257"/>
          </a:xfrm>
          <a:custGeom>
            <a:avLst/>
            <a:gdLst>
              <a:gd name="connsiteX0" fmla="*/ 0 w 7929031"/>
              <a:gd name="connsiteY0" fmla="*/ 0 h 10623785"/>
              <a:gd name="connsiteX1" fmla="*/ 7929031 w 7929031"/>
              <a:gd name="connsiteY1" fmla="*/ 0 h 10623785"/>
              <a:gd name="connsiteX2" fmla="*/ 7929031 w 7929031"/>
              <a:gd name="connsiteY2" fmla="*/ 10623785 h 10623785"/>
              <a:gd name="connsiteX3" fmla="*/ 0 w 7929031"/>
              <a:gd name="connsiteY3" fmla="*/ 10623785 h 10623785"/>
            </a:gdLst>
            <a:ahLst/>
            <a:cxnLst>
              <a:cxn ang="0">
                <a:pos x="connsiteX0" y="connsiteY0"/>
              </a:cxn>
              <a:cxn ang="0">
                <a:pos x="connsiteX1" y="connsiteY1"/>
              </a:cxn>
              <a:cxn ang="0">
                <a:pos x="connsiteX2" y="connsiteY2"/>
              </a:cxn>
              <a:cxn ang="0">
                <a:pos x="connsiteX3" y="connsiteY3"/>
              </a:cxn>
            </a:cxnLst>
            <a:rect l="l" t="t" r="r" b="b"/>
            <a:pathLst>
              <a:path w="7929031" h="10623785">
                <a:moveTo>
                  <a:pt x="0" y="0"/>
                </a:moveTo>
                <a:lnTo>
                  <a:pt x="7929031" y="0"/>
                </a:lnTo>
                <a:lnTo>
                  <a:pt x="7929031" y="10623785"/>
                </a:lnTo>
                <a:lnTo>
                  <a:pt x="0" y="10623785"/>
                </a:lnTo>
                <a:close/>
              </a:path>
            </a:pathLst>
          </a:custGeom>
          <a:solidFill>
            <a:schemeClr val="bg1">
              <a:lumMod val="75000"/>
            </a:schemeClr>
          </a:solidFill>
        </p:spPr>
        <p:txBody>
          <a:bodyPr wrap="square">
            <a:noAutofit/>
          </a:bodyPr>
          <a:lstStyle>
            <a:lvl1pPr marL="0" indent="0" algn="ctr">
              <a:buFontTx/>
              <a:buNone/>
              <a:defRPr sz="156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6" name="Slide Number Placeholder 5">
            <a:extLst>
              <a:ext uri="{FF2B5EF4-FFF2-40B4-BE49-F238E27FC236}">
                <a16:creationId xmlns:a16="http://schemas.microsoft.com/office/drawing/2014/main" id="{482E2B15-6631-7AE5-1958-CAD56C3B6372}"/>
              </a:ext>
            </a:extLst>
          </p:cNvPr>
          <p:cNvSpPr>
            <a:spLocks noGrp="1"/>
          </p:cNvSpPr>
          <p:nvPr>
            <p:ph type="sldNum" sz="quarter" idx="4"/>
          </p:nvPr>
        </p:nvSpPr>
        <p:spPr>
          <a:xfrm>
            <a:off x="7030923" y="10219096"/>
            <a:ext cx="372588" cy="363596"/>
          </a:xfrm>
          <a:prstGeom prst="rect">
            <a:avLst/>
          </a:prstGeom>
        </p:spPr>
        <p:txBody>
          <a:bodyPr vert="horz" lIns="91440" tIns="45720" rIns="91440" bIns="45720" rtlCol="0" anchor="ctr"/>
          <a:lstStyle>
            <a:lvl1pPr algn="r">
              <a:defRPr sz="816">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2" name="Text Placeholder 32">
            <a:extLst>
              <a:ext uri="{FF2B5EF4-FFF2-40B4-BE49-F238E27FC236}">
                <a16:creationId xmlns:a16="http://schemas.microsoft.com/office/drawing/2014/main" id="{3DA8F5B5-0906-A6A8-807C-090A9BE886FB}"/>
              </a:ext>
            </a:extLst>
          </p:cNvPr>
          <p:cNvSpPr>
            <a:spLocks noGrp="1"/>
          </p:cNvSpPr>
          <p:nvPr>
            <p:ph type="body" sz="quarter" idx="61" hasCustomPrompt="1"/>
          </p:nvPr>
        </p:nvSpPr>
        <p:spPr>
          <a:xfrm>
            <a:off x="2560017" y="5231749"/>
            <a:ext cx="2395039" cy="671785"/>
          </a:xfrm>
          <a:prstGeom prst="rect">
            <a:avLst/>
          </a:prstGeom>
          <a:solidFill>
            <a:srgbClr val="628887"/>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UPSKILLING</a:t>
            </a:r>
          </a:p>
        </p:txBody>
      </p:sp>
      <p:sp>
        <p:nvSpPr>
          <p:cNvPr id="3" name="Text Placeholder 32">
            <a:extLst>
              <a:ext uri="{FF2B5EF4-FFF2-40B4-BE49-F238E27FC236}">
                <a16:creationId xmlns:a16="http://schemas.microsoft.com/office/drawing/2014/main" id="{4DDC8DE2-B532-1042-0583-4420AB4AD088}"/>
              </a:ext>
            </a:extLst>
          </p:cNvPr>
          <p:cNvSpPr>
            <a:spLocks noGrp="1"/>
          </p:cNvSpPr>
          <p:nvPr>
            <p:ph type="body" sz="quarter" idx="62" hasCustomPrompt="1"/>
          </p:nvPr>
        </p:nvSpPr>
        <p:spPr>
          <a:xfrm>
            <a:off x="2226607" y="6087046"/>
            <a:ext cx="3061858" cy="671785"/>
          </a:xfrm>
          <a:prstGeom prst="rect">
            <a:avLst/>
          </a:prstGeom>
          <a:solidFill>
            <a:srgbClr val="628887"/>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AN IMMERSIVE</a:t>
            </a:r>
          </a:p>
        </p:txBody>
      </p:sp>
      <p:sp>
        <p:nvSpPr>
          <p:cNvPr id="4" name="Text Placeholder 32">
            <a:extLst>
              <a:ext uri="{FF2B5EF4-FFF2-40B4-BE49-F238E27FC236}">
                <a16:creationId xmlns:a16="http://schemas.microsoft.com/office/drawing/2014/main" id="{97B1D395-48D9-5D2D-064D-29E458EBFA79}"/>
              </a:ext>
            </a:extLst>
          </p:cNvPr>
          <p:cNvSpPr>
            <a:spLocks noGrp="1"/>
          </p:cNvSpPr>
          <p:nvPr>
            <p:ph type="body" sz="quarter" idx="63" hasCustomPrompt="1"/>
          </p:nvPr>
        </p:nvSpPr>
        <p:spPr>
          <a:xfrm>
            <a:off x="2118521" y="6942343"/>
            <a:ext cx="3278031" cy="671785"/>
          </a:xfrm>
          <a:prstGeom prst="rect">
            <a:avLst/>
          </a:prstGeom>
          <a:solidFill>
            <a:srgbClr val="628887"/>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LITERATURE AND</a:t>
            </a:r>
          </a:p>
        </p:txBody>
      </p:sp>
      <p:sp>
        <p:nvSpPr>
          <p:cNvPr id="5" name="Text Placeholder 32">
            <a:extLst>
              <a:ext uri="{FF2B5EF4-FFF2-40B4-BE49-F238E27FC236}">
                <a16:creationId xmlns:a16="http://schemas.microsoft.com/office/drawing/2014/main" id="{24F2847F-F9C8-76ED-A2DD-9347EEB1E662}"/>
              </a:ext>
            </a:extLst>
          </p:cNvPr>
          <p:cNvSpPr>
            <a:spLocks noGrp="1"/>
          </p:cNvSpPr>
          <p:nvPr>
            <p:ph type="body" sz="quarter" idx="64" hasCustomPrompt="1"/>
          </p:nvPr>
        </p:nvSpPr>
        <p:spPr>
          <a:xfrm>
            <a:off x="2183168" y="7797640"/>
            <a:ext cx="3148737" cy="671785"/>
          </a:xfrm>
          <a:prstGeom prst="rect">
            <a:avLst/>
          </a:prstGeom>
          <a:solidFill>
            <a:srgbClr val="628887"/>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FILM TOURISM</a:t>
            </a:r>
          </a:p>
        </p:txBody>
      </p:sp>
    </p:spTree>
    <p:extLst>
      <p:ext uri="{BB962C8B-B14F-4D97-AF65-F5344CB8AC3E}">
        <p14:creationId xmlns:p14="http://schemas.microsoft.com/office/powerpoint/2010/main" val="1807625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hoto Selection 0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E76EDCFF-FBBF-4ED3-9461-9DE41ACEF489}"/>
              </a:ext>
            </a:extLst>
          </p:cNvPr>
          <p:cNvSpPr>
            <a:spLocks noGrp="1"/>
          </p:cNvSpPr>
          <p:nvPr>
            <p:ph type="pic" sz="quarter" idx="15"/>
          </p:nvPr>
        </p:nvSpPr>
        <p:spPr>
          <a:xfrm>
            <a:off x="3951841" y="6257647"/>
            <a:ext cx="2830872" cy="3671043"/>
          </a:xfrm>
          <a:custGeom>
            <a:avLst/>
            <a:gdLst>
              <a:gd name="connsiteX0" fmla="*/ 0 w 5136231"/>
              <a:gd name="connsiteY0" fmla="*/ 0 h 6802466"/>
              <a:gd name="connsiteX1" fmla="*/ 5136231 w 5136231"/>
              <a:gd name="connsiteY1" fmla="*/ 0 h 6802466"/>
              <a:gd name="connsiteX2" fmla="*/ 5136231 w 5136231"/>
              <a:gd name="connsiteY2" fmla="*/ 6802466 h 6802466"/>
              <a:gd name="connsiteX3" fmla="*/ 0 w 5136231"/>
              <a:gd name="connsiteY3" fmla="*/ 6802466 h 6802466"/>
            </a:gdLst>
            <a:ahLst/>
            <a:cxnLst>
              <a:cxn ang="0">
                <a:pos x="connsiteX0" y="connsiteY0"/>
              </a:cxn>
              <a:cxn ang="0">
                <a:pos x="connsiteX1" y="connsiteY1"/>
              </a:cxn>
              <a:cxn ang="0">
                <a:pos x="connsiteX2" y="connsiteY2"/>
              </a:cxn>
              <a:cxn ang="0">
                <a:pos x="connsiteX3" y="connsiteY3"/>
              </a:cxn>
            </a:cxnLst>
            <a:rect l="l" t="t" r="r" b="b"/>
            <a:pathLst>
              <a:path w="5136231" h="6802466">
                <a:moveTo>
                  <a:pt x="0" y="0"/>
                </a:moveTo>
                <a:lnTo>
                  <a:pt x="5136231" y="0"/>
                </a:lnTo>
                <a:lnTo>
                  <a:pt x="5136231" y="6802466"/>
                </a:lnTo>
                <a:lnTo>
                  <a:pt x="0" y="6802466"/>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5" name="Picture Placeholder 14">
            <a:extLst>
              <a:ext uri="{FF2B5EF4-FFF2-40B4-BE49-F238E27FC236}">
                <a16:creationId xmlns:a16="http://schemas.microsoft.com/office/drawing/2014/main" id="{3A67D6CF-A0E3-4ED8-BDA4-887715914D66}"/>
              </a:ext>
            </a:extLst>
          </p:cNvPr>
          <p:cNvSpPr>
            <a:spLocks noGrp="1"/>
          </p:cNvSpPr>
          <p:nvPr>
            <p:ph type="pic" sz="quarter" idx="14"/>
          </p:nvPr>
        </p:nvSpPr>
        <p:spPr>
          <a:xfrm>
            <a:off x="806861" y="783662"/>
            <a:ext cx="2830872" cy="3650504"/>
          </a:xfrm>
          <a:custGeom>
            <a:avLst/>
            <a:gdLst>
              <a:gd name="connsiteX0" fmla="*/ 0 w 5136231"/>
              <a:gd name="connsiteY0" fmla="*/ 0 h 6764408"/>
              <a:gd name="connsiteX1" fmla="*/ 5136231 w 5136231"/>
              <a:gd name="connsiteY1" fmla="*/ 0 h 6764408"/>
              <a:gd name="connsiteX2" fmla="*/ 5136231 w 5136231"/>
              <a:gd name="connsiteY2" fmla="*/ 6764408 h 6764408"/>
              <a:gd name="connsiteX3" fmla="*/ 0 w 5136231"/>
              <a:gd name="connsiteY3" fmla="*/ 6764408 h 6764408"/>
            </a:gdLst>
            <a:ahLst/>
            <a:cxnLst>
              <a:cxn ang="0">
                <a:pos x="connsiteX0" y="connsiteY0"/>
              </a:cxn>
              <a:cxn ang="0">
                <a:pos x="connsiteX1" y="connsiteY1"/>
              </a:cxn>
              <a:cxn ang="0">
                <a:pos x="connsiteX2" y="connsiteY2"/>
              </a:cxn>
              <a:cxn ang="0">
                <a:pos x="connsiteX3" y="connsiteY3"/>
              </a:cxn>
            </a:cxnLst>
            <a:rect l="l" t="t" r="r" b="b"/>
            <a:pathLst>
              <a:path w="5136231" h="6764408">
                <a:moveTo>
                  <a:pt x="0" y="0"/>
                </a:moveTo>
                <a:lnTo>
                  <a:pt x="5136231" y="0"/>
                </a:lnTo>
                <a:lnTo>
                  <a:pt x="5136231" y="6764408"/>
                </a:lnTo>
                <a:lnTo>
                  <a:pt x="0" y="6764408"/>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2" name="Picture Placeholder 11">
            <a:extLst>
              <a:ext uri="{FF2B5EF4-FFF2-40B4-BE49-F238E27FC236}">
                <a16:creationId xmlns:a16="http://schemas.microsoft.com/office/drawing/2014/main" id="{34239E21-F0F4-4208-B695-5A3D3D7E26B4}"/>
              </a:ext>
            </a:extLst>
          </p:cNvPr>
          <p:cNvSpPr>
            <a:spLocks noGrp="1"/>
          </p:cNvSpPr>
          <p:nvPr>
            <p:ph type="pic" sz="quarter" idx="12"/>
          </p:nvPr>
        </p:nvSpPr>
        <p:spPr>
          <a:xfrm>
            <a:off x="3947744" y="783661"/>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3" name="Picture Placeholder 12">
            <a:extLst>
              <a:ext uri="{FF2B5EF4-FFF2-40B4-BE49-F238E27FC236}">
                <a16:creationId xmlns:a16="http://schemas.microsoft.com/office/drawing/2014/main" id="{DA8AA81D-9973-4D3A-9D3D-2085CAAEF921}"/>
              </a:ext>
            </a:extLst>
          </p:cNvPr>
          <p:cNvSpPr>
            <a:spLocks noGrp="1"/>
          </p:cNvSpPr>
          <p:nvPr>
            <p:ph type="pic" sz="quarter" idx="13"/>
          </p:nvPr>
        </p:nvSpPr>
        <p:spPr>
          <a:xfrm>
            <a:off x="806861" y="4697349"/>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6" name="Slide Number Placeholder 5">
            <a:extLst>
              <a:ext uri="{FF2B5EF4-FFF2-40B4-BE49-F238E27FC236}">
                <a16:creationId xmlns:a16="http://schemas.microsoft.com/office/drawing/2014/main" id="{2F253376-6C43-31A9-F723-C2B176AF3418}"/>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95310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Final Slide">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5AB398F6-2E18-33BF-F8C8-6057DB5D3091}"/>
              </a:ext>
            </a:extLst>
          </p:cNvPr>
          <p:cNvSpPr/>
          <p:nvPr userDrawn="1"/>
        </p:nvSpPr>
        <p:spPr>
          <a:xfrm>
            <a:off x="6831076" y="9947419"/>
            <a:ext cx="543339" cy="53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Picture Placeholder 7">
            <a:extLst>
              <a:ext uri="{FF2B5EF4-FFF2-40B4-BE49-F238E27FC236}">
                <a16:creationId xmlns:a16="http://schemas.microsoft.com/office/drawing/2014/main" id="{6F5A51CC-FF77-EFC2-9482-6375DD00E6F5}"/>
              </a:ext>
            </a:extLst>
          </p:cNvPr>
          <p:cNvSpPr>
            <a:spLocks noGrp="1"/>
          </p:cNvSpPr>
          <p:nvPr>
            <p:ph type="pic" sz="quarter" idx="16"/>
          </p:nvPr>
        </p:nvSpPr>
        <p:spPr>
          <a:xfrm>
            <a:off x="-1" y="1847657"/>
            <a:ext cx="7559675" cy="6546669"/>
          </a:xfrm>
          <a:custGeom>
            <a:avLst/>
            <a:gdLst>
              <a:gd name="connsiteX0" fmla="*/ 0 w 10802982"/>
              <a:gd name="connsiteY0" fmla="*/ 0 h 7292562"/>
              <a:gd name="connsiteX1" fmla="*/ 10802982 w 10802982"/>
              <a:gd name="connsiteY1" fmla="*/ 0 h 7292562"/>
              <a:gd name="connsiteX2" fmla="*/ 10802982 w 10802982"/>
              <a:gd name="connsiteY2" fmla="*/ 7292562 h 7292562"/>
              <a:gd name="connsiteX3" fmla="*/ 0 w 10802982"/>
              <a:gd name="connsiteY3" fmla="*/ 7292562 h 7292562"/>
            </a:gdLst>
            <a:ahLst/>
            <a:cxnLst>
              <a:cxn ang="0">
                <a:pos x="connsiteX0" y="connsiteY0"/>
              </a:cxn>
              <a:cxn ang="0">
                <a:pos x="connsiteX1" y="connsiteY1"/>
              </a:cxn>
              <a:cxn ang="0">
                <a:pos x="connsiteX2" y="connsiteY2"/>
              </a:cxn>
              <a:cxn ang="0">
                <a:pos x="connsiteX3" y="connsiteY3"/>
              </a:cxn>
            </a:cxnLst>
            <a:rect l="l" t="t" r="r" b="b"/>
            <a:pathLst>
              <a:path w="10802982" h="7292562">
                <a:moveTo>
                  <a:pt x="0" y="0"/>
                </a:moveTo>
                <a:lnTo>
                  <a:pt x="10802982" y="0"/>
                </a:lnTo>
                <a:lnTo>
                  <a:pt x="10802982" y="7292562"/>
                </a:lnTo>
                <a:lnTo>
                  <a:pt x="0" y="7292562"/>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85" name="Text Placeholder 32">
            <a:extLst>
              <a:ext uri="{FF2B5EF4-FFF2-40B4-BE49-F238E27FC236}">
                <a16:creationId xmlns:a16="http://schemas.microsoft.com/office/drawing/2014/main" id="{731D4D98-C6A6-1446-0C96-6FA8F2E586B3}"/>
              </a:ext>
            </a:extLst>
          </p:cNvPr>
          <p:cNvSpPr>
            <a:spLocks noGrp="1"/>
          </p:cNvSpPr>
          <p:nvPr>
            <p:ph type="body" sz="quarter" idx="61" hasCustomPrompt="1"/>
          </p:nvPr>
        </p:nvSpPr>
        <p:spPr>
          <a:xfrm>
            <a:off x="1442714" y="1516537"/>
            <a:ext cx="4594730" cy="671785"/>
          </a:xfrm>
          <a:prstGeom prst="rect">
            <a:avLst/>
          </a:prstGeom>
          <a:solidFill>
            <a:srgbClr val="C77362"/>
          </a:solidFill>
        </p:spPr>
        <p:txBody>
          <a:bodyPr anchor="ctr">
            <a:noAutofit/>
          </a:bodyPr>
          <a:lstStyle>
            <a:lvl1pPr marL="407988" indent="-20638"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err="1"/>
              <a:t>www.upliftproject.eu</a:t>
            </a:r>
            <a:endParaRPr lang="en-US" dirty="0"/>
          </a:p>
        </p:txBody>
      </p:sp>
      <p:grpSp>
        <p:nvGrpSpPr>
          <p:cNvPr id="4" name="Group 3">
            <a:extLst>
              <a:ext uri="{FF2B5EF4-FFF2-40B4-BE49-F238E27FC236}">
                <a16:creationId xmlns:a16="http://schemas.microsoft.com/office/drawing/2014/main" id="{AE550CBC-DEB7-0650-855C-DB6500C35CCB}"/>
              </a:ext>
            </a:extLst>
          </p:cNvPr>
          <p:cNvGrpSpPr/>
          <p:nvPr userDrawn="1"/>
        </p:nvGrpSpPr>
        <p:grpSpPr>
          <a:xfrm>
            <a:off x="633169" y="9895682"/>
            <a:ext cx="5719051" cy="323165"/>
            <a:chOff x="1019777" y="10033697"/>
            <a:chExt cx="5719051" cy="323165"/>
          </a:xfrm>
        </p:grpSpPr>
        <p:pic>
          <p:nvPicPr>
            <p:cNvPr id="5" name="Grafik 63">
              <a:extLst>
                <a:ext uri="{FF2B5EF4-FFF2-40B4-BE49-F238E27FC236}">
                  <a16:creationId xmlns:a16="http://schemas.microsoft.com/office/drawing/2014/main" id="{562140DF-CAC2-E3D7-0544-5F5A09160B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2">
              <a:extLst>
                <a:ext uri="{FF2B5EF4-FFF2-40B4-BE49-F238E27FC236}">
                  <a16:creationId xmlns:a16="http://schemas.microsoft.com/office/drawing/2014/main" id="{15CB5E60-063A-5E71-CC7B-BEA099E57706}"/>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F10A9600-86ED-078E-6C57-14566B06AC88}"/>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8" name="Picture 7" descr="Co-funded by the European Union logo in png for web usage">
              <a:extLst>
                <a:ext uri="{FF2B5EF4-FFF2-40B4-BE49-F238E27FC236}">
                  <a16:creationId xmlns:a16="http://schemas.microsoft.com/office/drawing/2014/main" id="{93CC2AB2-0BA8-7C91-E287-B678BFEC6B4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1586178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21A75-3F54-FC58-7643-DE94CD44FAC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2A1B145-76D0-5699-521C-965395A4A4D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18435C-6755-268F-DE88-AFECCFA87C40}"/>
              </a:ext>
            </a:extLst>
          </p:cNvPr>
          <p:cNvSpPr>
            <a:spLocks noGrp="1"/>
          </p:cNvSpPr>
          <p:nvPr>
            <p:ph type="dt" sz="half" idx="10"/>
          </p:nvPr>
        </p:nvSpPr>
        <p:spPr/>
        <p:txBody>
          <a:bodyPr/>
          <a:lstStyle/>
          <a:p>
            <a:fld id="{06CE6B55-1E18-8041-A7F6-AFFF23E1E8DA}" type="datetimeFigureOut">
              <a:rPr lang="en-US" smtClean="0"/>
              <a:t>3/6/2026</a:t>
            </a:fld>
            <a:endParaRPr lang="en-US"/>
          </a:p>
        </p:txBody>
      </p:sp>
      <p:sp>
        <p:nvSpPr>
          <p:cNvPr id="5" name="Footer Placeholder 4">
            <a:extLst>
              <a:ext uri="{FF2B5EF4-FFF2-40B4-BE49-F238E27FC236}">
                <a16:creationId xmlns:a16="http://schemas.microsoft.com/office/drawing/2014/main" id="{9D0D1C68-D334-A9F0-DCAF-645145CF5B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37AE50-B560-5942-6C8A-5A3B963F505F}"/>
              </a:ext>
            </a:extLst>
          </p:cNvPr>
          <p:cNvSpPr>
            <a:spLocks noGrp="1"/>
          </p:cNvSpPr>
          <p:nvPr>
            <p:ph type="sldNum" sz="quarter" idx="12"/>
          </p:nvPr>
        </p:nvSpPr>
        <p:spPr/>
        <p:txBody>
          <a:bodyPr/>
          <a:lstStyle/>
          <a:p>
            <a:fld id="{92308E5C-73AD-7A4E-AE64-5A67FF42D9A7}" type="slidenum">
              <a:rPr lang="en-US" smtClean="0"/>
              <a:t>‹#›</a:t>
            </a:fld>
            <a:endParaRPr lang="en-US"/>
          </a:p>
        </p:txBody>
      </p:sp>
    </p:spTree>
    <p:extLst>
      <p:ext uri="{BB962C8B-B14F-4D97-AF65-F5344CB8AC3E}">
        <p14:creationId xmlns:p14="http://schemas.microsoft.com/office/powerpoint/2010/main" val="1135100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ext/Photo 01">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96810D2-796F-4390-8E66-9692382239E1}"/>
              </a:ext>
            </a:extLst>
          </p:cNvPr>
          <p:cNvSpPr>
            <a:spLocks noGrp="1"/>
          </p:cNvSpPr>
          <p:nvPr>
            <p:ph type="pic" sz="quarter" idx="11"/>
          </p:nvPr>
        </p:nvSpPr>
        <p:spPr>
          <a:xfrm>
            <a:off x="639069" y="809845"/>
            <a:ext cx="3405246"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Text Placeholder 32">
            <a:extLst>
              <a:ext uri="{FF2B5EF4-FFF2-40B4-BE49-F238E27FC236}">
                <a16:creationId xmlns:a16="http://schemas.microsoft.com/office/drawing/2014/main" id="{27A2B8CD-E05A-9E38-C1EC-383D4F63DB97}"/>
              </a:ext>
            </a:extLst>
          </p:cNvPr>
          <p:cNvSpPr>
            <a:spLocks noGrp="1"/>
          </p:cNvSpPr>
          <p:nvPr>
            <p:ph type="body" sz="quarter" idx="64" hasCustomPrompt="1"/>
          </p:nvPr>
        </p:nvSpPr>
        <p:spPr>
          <a:xfrm>
            <a:off x="4470399" y="3026258"/>
            <a:ext cx="2303615" cy="6300622"/>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5" name="Text Placeholder 32">
            <a:extLst>
              <a:ext uri="{FF2B5EF4-FFF2-40B4-BE49-F238E27FC236}">
                <a16:creationId xmlns:a16="http://schemas.microsoft.com/office/drawing/2014/main" id="{1CF09A97-22C6-B2A7-4E59-F259992053CC}"/>
              </a:ext>
            </a:extLst>
          </p:cNvPr>
          <p:cNvSpPr>
            <a:spLocks noGrp="1"/>
          </p:cNvSpPr>
          <p:nvPr>
            <p:ph type="body" sz="quarter" idx="61" hasCustomPrompt="1"/>
          </p:nvPr>
        </p:nvSpPr>
        <p:spPr>
          <a:xfrm>
            <a:off x="3412986" y="1582159"/>
            <a:ext cx="2396800" cy="671785"/>
          </a:xfrm>
          <a:prstGeom prst="rect">
            <a:avLst/>
          </a:prstGeom>
          <a:solidFill>
            <a:srgbClr val="C77362"/>
          </a:solidFill>
        </p:spPr>
        <p:txBody>
          <a:bodyPr anchor="ctr">
            <a:noAutofit/>
          </a:bodyPr>
          <a:lstStyle>
            <a:lvl1pPr marL="222250" indent="-22225"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7" name="Slide Number Placeholder 5">
            <a:extLst>
              <a:ext uri="{FF2B5EF4-FFF2-40B4-BE49-F238E27FC236}">
                <a16:creationId xmlns:a16="http://schemas.microsoft.com/office/drawing/2014/main" id="{F4632C0E-CEDB-18F5-CE19-0B5B6AC9FBC4}"/>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68418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684AC23-6BF8-E6B4-D487-C4BD16C122E4}"/>
              </a:ext>
            </a:extLst>
          </p:cNvPr>
          <p:cNvSpPr/>
          <p:nvPr userDrawn="1"/>
        </p:nvSpPr>
        <p:spPr>
          <a:xfrm rot="16200000">
            <a:off x="6354768" y="9251580"/>
            <a:ext cx="1790875" cy="184666"/>
          </a:xfrm>
          <a:prstGeom prst="rect">
            <a:avLst/>
          </a:prstGeom>
        </p:spPr>
        <p:txBody>
          <a:bodyPr wrap="none">
            <a:spAutoFit/>
          </a:bodyPr>
          <a:lstStyle/>
          <a:p>
            <a:pPr algn="l"/>
            <a:r>
              <a:rPr lang="en-GB" sz="600" b="0" i="0" u="none" dirty="0">
                <a:solidFill>
                  <a:srgbClr val="75504C"/>
                </a:solidFill>
                <a:latin typeface="Calibri" panose="020F0502020204030204" pitchFamily="34" charset="0"/>
                <a:cs typeface="Calibri" panose="020F0502020204030204" pitchFamily="34" charset="0"/>
              </a:rPr>
              <a:t>Upskilling in Immersive Literature and Film Tourism</a:t>
            </a:r>
          </a:p>
        </p:txBody>
      </p:sp>
      <p:cxnSp>
        <p:nvCxnSpPr>
          <p:cNvPr id="9" name="Straight Connector 8">
            <a:extLst>
              <a:ext uri="{FF2B5EF4-FFF2-40B4-BE49-F238E27FC236}">
                <a16:creationId xmlns:a16="http://schemas.microsoft.com/office/drawing/2014/main" id="{054AB9C0-EC0F-F96E-2EC5-CBC9B0EFFC7D}"/>
              </a:ext>
            </a:extLst>
          </p:cNvPr>
          <p:cNvCxnSpPr>
            <a:cxnSpLocks/>
          </p:cNvCxnSpPr>
          <p:nvPr userDrawn="1"/>
        </p:nvCxnSpPr>
        <p:spPr>
          <a:xfrm flipH="1">
            <a:off x="7137829" y="10287941"/>
            <a:ext cx="216282" cy="0"/>
          </a:xfrm>
          <a:prstGeom prst="line">
            <a:avLst/>
          </a:prstGeom>
          <a:noFill/>
          <a:ln w="9525" cap="flat">
            <a:solidFill>
              <a:srgbClr val="628887"/>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5">
            <a:extLst>
              <a:ext uri="{FF2B5EF4-FFF2-40B4-BE49-F238E27FC236}">
                <a16:creationId xmlns:a16="http://schemas.microsoft.com/office/drawing/2014/main" id="{B0F910F1-DA75-CEC1-C093-8DD48D9274F3}"/>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rgbClr val="75504C"/>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47185866"/>
      </p:ext>
    </p:extLst>
  </p:cSld>
  <p:clrMap bg1="lt1" tx1="dk1" bg2="lt2" tx2="dk2" accent1="accent1" accent2="accent2" accent3="accent3" accent4="accent4" accent5="accent5" accent6="accent6" hlink="hlink" folHlink="folHlink"/>
  <p:sldLayoutIdLst>
    <p:sldLayoutId id="2147483787" r:id="rId1"/>
    <p:sldLayoutId id="2147483739" r:id="rId2"/>
    <p:sldLayoutId id="2147483809" r:id="rId3"/>
    <p:sldLayoutId id="2147483799" r:id="rId4"/>
    <p:sldLayoutId id="2147483795" r:id="rId5"/>
    <p:sldLayoutId id="2147483810" r:id="rId6"/>
    <p:sldLayoutId id="2147483808" r:id="rId7"/>
    <p:sldLayoutId id="2147483812" r:id="rId8"/>
    <p:sldLayoutId id="2147483813" r:id="rId9"/>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Layout" Target="../slideLayouts/slideLayout9.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2.png"/><Relationship Id="rId7" Type="http://schemas.openxmlformats.org/officeDocument/2006/relationships/image" Target="../media/image25.svg"/><Relationship Id="rId2" Type="http://schemas.openxmlformats.org/officeDocument/2006/relationships/hyperlink" Target="https://rockpaperreality.com/insights/ar-use-cases/augmented-reality-in-tourism-and-travel/#:~:text=Historik%20is%20a%20tourism%20app,guided%20tours" TargetMode="Externa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hyperlink" Target="https://www.historik.com/" TargetMode="External"/><Relationship Id="rId4" Type="http://schemas.openxmlformats.org/officeDocument/2006/relationships/image" Target="../media/image23.png"/><Relationship Id="rId9" Type="http://schemas.openxmlformats.org/officeDocument/2006/relationships/image" Target="../media/image21.svg"/></Relationships>
</file>

<file path=ppt/slides/_rels/slide15.xml.rels><?xml version="1.0" encoding="UTF-8" standalone="yes"?>
<Relationships xmlns="http://schemas.openxmlformats.org/package/2006/relationships"><Relationship Id="rId8" Type="http://schemas.openxmlformats.org/officeDocument/2006/relationships/hyperlink" Target="https://www.moatrek.com/blog/best-lord-rings-filming-locations" TargetMode="External"/><Relationship Id="rId3" Type="http://schemas.openxmlformats.org/officeDocument/2006/relationships/hyperlink" Target="https://www.onlinemba.com/blog/economic-impact-of-lotr/#:~:text=Tourism%3A%20From%202000%20to%202006%2C,the%20increase%20to%20Lord" TargetMode="External"/><Relationship Id="rId7" Type="http://schemas.openxmlformats.org/officeDocument/2006/relationships/hyperlink" Target="https://www.nztravelorganiser.com/10-day-lord-of-the-rings-hobbit-new-zealand-holiday-package/" TargetMode="External"/><Relationship Id="rId2" Type="http://schemas.openxmlformats.org/officeDocument/2006/relationships/hyperlink" Target="https://www.cathaypacific.com/cx/en_TH/inspiration/travel/more-than-middle-earth-how-film-tourism-changed-new-zealand.html#:~:text=Zealand%20www,quarters" TargetMode="External"/><Relationship Id="rId1" Type="http://schemas.openxmlformats.org/officeDocument/2006/relationships/slideLayout" Target="../slideLayouts/slideLayout3.xml"/><Relationship Id="rId6" Type="http://schemas.openxmlformats.org/officeDocument/2006/relationships/hyperlink" Target="https://www.discovernewzealand.com/blog/lord-of-the-rings-location-map-id-300" TargetMode="External"/><Relationship Id="rId5" Type="http://schemas.openxmlformats.org/officeDocument/2006/relationships/hyperlink" Target="https://www.wetaworkshop.com/" TargetMode="External"/><Relationship Id="rId4" Type="http://schemas.openxmlformats.org/officeDocument/2006/relationships/hyperlink" Target="https://www.hobbitontours.com/discover/the-green-dragon-inn/"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wetaworkshop.com/" TargetMode="Externa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hyperlink" Target="https://www.hobbitontours.com/discover/the-green-dragon-inn/" TargetMode="Externa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hyperlink" Target="https://www.moatrek.com/blog/best-lord-rings-filming-location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s://vsgt.si/wp-content/uploads/2025/09/UPLIFT-Case-Studies_english.pdf#:~:text=As%20immersive%20hardware%20becomes%20more,It%E2%80%99s%20likely%20this%20will"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jp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74FB7-5FE6-3F34-D57E-02BDB988BF74}"/>
            </a:ext>
          </a:extLst>
        </p:cNvPr>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4EED8C97-4C21-19B1-18E0-624972B939B0}"/>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6661" b="6661"/>
          <a:stretch>
            <a:fillRect/>
          </a:stretch>
        </p:blipFill>
        <p:spPr>
          <a:xfrm>
            <a:off x="299780" y="400050"/>
            <a:ext cx="7009086" cy="8615363"/>
          </a:xfrm>
        </p:spPr>
      </p:pic>
      <p:sp>
        <p:nvSpPr>
          <p:cNvPr id="3" name="Text Placeholder 2">
            <a:extLst>
              <a:ext uri="{FF2B5EF4-FFF2-40B4-BE49-F238E27FC236}">
                <a16:creationId xmlns:a16="http://schemas.microsoft.com/office/drawing/2014/main" id="{F40B537A-8784-E2AC-A44F-4E9E439F95F5}"/>
              </a:ext>
            </a:extLst>
          </p:cNvPr>
          <p:cNvSpPr>
            <a:spLocks noGrp="1"/>
          </p:cNvSpPr>
          <p:nvPr>
            <p:ph type="body" sz="quarter" idx="17"/>
          </p:nvPr>
        </p:nvSpPr>
        <p:spPr>
          <a:xfrm>
            <a:off x="574972" y="9520975"/>
            <a:ext cx="1356749" cy="452459"/>
          </a:xfrm>
        </p:spPr>
        <p:txBody>
          <a:bodyPr/>
          <a:lstStyle/>
          <a:p>
            <a:r>
              <a:rPr lang="en-US" dirty="0"/>
              <a:t>January 2026</a:t>
            </a:r>
          </a:p>
          <a:p>
            <a:endParaRPr lang="en-US" dirty="0"/>
          </a:p>
        </p:txBody>
      </p:sp>
      <p:sp>
        <p:nvSpPr>
          <p:cNvPr id="4" name="Text Placeholder 3">
            <a:extLst>
              <a:ext uri="{FF2B5EF4-FFF2-40B4-BE49-F238E27FC236}">
                <a16:creationId xmlns:a16="http://schemas.microsoft.com/office/drawing/2014/main" id="{4755147A-EFF3-537A-79AD-98B00361FF3B}"/>
              </a:ext>
            </a:extLst>
          </p:cNvPr>
          <p:cNvSpPr>
            <a:spLocks noGrp="1"/>
          </p:cNvSpPr>
          <p:nvPr>
            <p:ph type="body" sz="quarter" idx="18"/>
          </p:nvPr>
        </p:nvSpPr>
        <p:spPr>
          <a:xfrm>
            <a:off x="1996958" y="9513928"/>
            <a:ext cx="1412763" cy="258024"/>
          </a:xfrm>
        </p:spPr>
        <p:txBody>
          <a:bodyPr/>
          <a:lstStyle/>
          <a:p>
            <a:pPr lvl="0"/>
            <a:r>
              <a:rPr lang="en-US" dirty="0"/>
              <a:t>By </a:t>
            </a:r>
            <a:r>
              <a:rPr lang="en-US" dirty="0" err="1"/>
              <a:t>Feltech</a:t>
            </a:r>
            <a:r>
              <a:rPr lang="en-US" dirty="0"/>
              <a:t> Ireland</a:t>
            </a:r>
          </a:p>
          <a:p>
            <a:endParaRPr lang="en-US" dirty="0"/>
          </a:p>
        </p:txBody>
      </p:sp>
      <p:pic>
        <p:nvPicPr>
          <p:cNvPr id="87" name="Picture 86">
            <a:extLst>
              <a:ext uri="{FF2B5EF4-FFF2-40B4-BE49-F238E27FC236}">
                <a16:creationId xmlns:a16="http://schemas.microsoft.com/office/drawing/2014/main" id="{4FAACBF5-BB8D-DD30-3F05-CBC37C39BB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5242" y="852364"/>
            <a:ext cx="3324611" cy="991873"/>
          </a:xfrm>
          <a:prstGeom prst="rect">
            <a:avLst/>
          </a:prstGeom>
        </p:spPr>
      </p:pic>
      <p:sp>
        <p:nvSpPr>
          <p:cNvPr id="6" name="Rectangle 5">
            <a:extLst>
              <a:ext uri="{FF2B5EF4-FFF2-40B4-BE49-F238E27FC236}">
                <a16:creationId xmlns:a16="http://schemas.microsoft.com/office/drawing/2014/main" id="{7D1C70D1-8CBC-2263-A41B-40F113DE3BC9}"/>
              </a:ext>
            </a:extLst>
          </p:cNvPr>
          <p:cNvSpPr/>
          <p:nvPr/>
        </p:nvSpPr>
        <p:spPr>
          <a:xfrm>
            <a:off x="-476" y="5471269"/>
            <a:ext cx="7608646" cy="3186623"/>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89CEF9A7-CF6C-92CD-DF12-D12DB4AF093D}"/>
              </a:ext>
            </a:extLst>
          </p:cNvPr>
          <p:cNvPicPr>
            <a:picLocks noChangeAspect="1"/>
          </p:cNvPicPr>
          <p:nvPr/>
        </p:nvPicPr>
        <p:blipFill>
          <a:blip r:embed="rId4">
            <a:extLst>
              <a:ext uri="{96DAC541-7B7A-43D3-8B79-37D633B846F1}">
                <asvg:svgBlip xmlns:asvg="http://schemas.microsoft.com/office/drawing/2016/SVG/main" r:embed="rId5"/>
              </a:ext>
            </a:extLst>
          </a:blip>
          <a:srcRect l="40824" t="30945" r="35547" b="2882"/>
          <a:stretch/>
        </p:blipFill>
        <p:spPr>
          <a:xfrm rot="10800000">
            <a:off x="4928049" y="7582490"/>
            <a:ext cx="2687636" cy="3062168"/>
          </a:xfrm>
          <a:prstGeom prst="rect">
            <a:avLst/>
          </a:prstGeom>
        </p:spPr>
      </p:pic>
      <p:sp>
        <p:nvSpPr>
          <p:cNvPr id="8" name="Text Placeholder 16">
            <a:extLst>
              <a:ext uri="{FF2B5EF4-FFF2-40B4-BE49-F238E27FC236}">
                <a16:creationId xmlns:a16="http://schemas.microsoft.com/office/drawing/2014/main" id="{4E6CB1A8-DB6E-B49A-E6D2-F6A2F72878C3}"/>
              </a:ext>
            </a:extLst>
          </p:cNvPr>
          <p:cNvSpPr txBox="1">
            <a:spLocks/>
          </p:cNvSpPr>
          <p:nvPr/>
        </p:nvSpPr>
        <p:spPr>
          <a:xfrm>
            <a:off x="4113124" y="6635409"/>
            <a:ext cx="2936729" cy="2729198"/>
          </a:xfrm>
          <a:prstGeom prst="rect">
            <a:avLst/>
          </a:prstGeom>
          <a:no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ts val="1620"/>
              </a:lnSpc>
            </a:pPr>
            <a:r>
              <a:rPr lang="en-US" sz="1600" dirty="0"/>
              <a:t>Learn how to create immersive film and literary tourism through practical workshops and hands-on clinics.  </a:t>
            </a:r>
            <a:r>
              <a:rPr lang="en-US" sz="1600" b="0" dirty="0"/>
              <a:t>Together, we explore key priority areas, tackle real challenges, discuss solutions, and explore practical approaches you can apply in real contexts</a:t>
            </a:r>
            <a:r>
              <a:rPr lang="en-US" sz="1600" b="0" i="1" dirty="0"/>
              <a:t>.</a:t>
            </a:r>
          </a:p>
        </p:txBody>
      </p:sp>
      <p:cxnSp>
        <p:nvCxnSpPr>
          <p:cNvPr id="11" name="Straight Connector 10">
            <a:extLst>
              <a:ext uri="{FF2B5EF4-FFF2-40B4-BE49-F238E27FC236}">
                <a16:creationId xmlns:a16="http://schemas.microsoft.com/office/drawing/2014/main" id="{A2C10B93-3FA5-E9EB-2268-824F9ED3DDDF}"/>
              </a:ext>
            </a:extLst>
          </p:cNvPr>
          <p:cNvCxnSpPr/>
          <p:nvPr/>
        </p:nvCxnSpPr>
        <p:spPr>
          <a:xfrm>
            <a:off x="3937857" y="5983135"/>
            <a:ext cx="0" cy="2263092"/>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5" name="Graphic 95">
            <a:extLst>
              <a:ext uri="{FF2B5EF4-FFF2-40B4-BE49-F238E27FC236}">
                <a16:creationId xmlns:a16="http://schemas.microsoft.com/office/drawing/2014/main" id="{E51B191C-6D61-ADCD-E76D-BBA5D1127E7C}"/>
              </a:ext>
            </a:extLst>
          </p:cNvPr>
          <p:cNvGrpSpPr/>
          <p:nvPr/>
        </p:nvGrpSpPr>
        <p:grpSpPr>
          <a:xfrm>
            <a:off x="547373" y="9520975"/>
            <a:ext cx="1418956" cy="258024"/>
            <a:chOff x="584588" y="9078286"/>
            <a:chExt cx="1287252" cy="423922"/>
          </a:xfrm>
          <a:solidFill>
            <a:srgbClr val="000000"/>
          </a:solidFill>
        </p:grpSpPr>
        <p:sp>
          <p:nvSpPr>
            <p:cNvPr id="16" name="Freeform 15">
              <a:extLst>
                <a:ext uri="{FF2B5EF4-FFF2-40B4-BE49-F238E27FC236}">
                  <a16:creationId xmlns:a16="http://schemas.microsoft.com/office/drawing/2014/main" id="{B9B538AB-0BB0-A370-FB4A-2DBD75D089C4}"/>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sp>
          <p:nvSpPr>
            <p:cNvPr id="18" name="Freeform 17">
              <a:extLst>
                <a:ext uri="{FF2B5EF4-FFF2-40B4-BE49-F238E27FC236}">
                  <a16:creationId xmlns:a16="http://schemas.microsoft.com/office/drawing/2014/main" id="{E58307FB-2555-59AD-0303-87DDE42A7C21}"/>
                </a:ext>
              </a:extLst>
            </p:cNvPr>
            <p:cNvSpPr/>
            <p:nvPr/>
          </p:nvSpPr>
          <p:spPr>
            <a:xfrm>
              <a:off x="1847342"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grpSp>
      <p:sp>
        <p:nvSpPr>
          <p:cNvPr id="22" name="Text Placeholder 16">
            <a:extLst>
              <a:ext uri="{FF2B5EF4-FFF2-40B4-BE49-F238E27FC236}">
                <a16:creationId xmlns:a16="http://schemas.microsoft.com/office/drawing/2014/main" id="{74AC7DD3-5529-56D7-E937-2379C5120638}"/>
              </a:ext>
            </a:extLst>
          </p:cNvPr>
          <p:cNvSpPr>
            <a:spLocks noGrp="1"/>
          </p:cNvSpPr>
          <p:nvPr>
            <p:ph type="body" sz="quarter" idx="61"/>
          </p:nvPr>
        </p:nvSpPr>
        <p:spPr>
          <a:xfrm>
            <a:off x="250333" y="5094399"/>
            <a:ext cx="6164322" cy="643176"/>
          </a:xfrm>
          <a:solidFill>
            <a:srgbClr val="B5B285"/>
          </a:solidFill>
          <a:ln>
            <a:noFill/>
          </a:ln>
        </p:spPr>
        <p:txBody>
          <a:bodyPr/>
          <a:lstStyle/>
          <a:p>
            <a:pPr marL="19050"/>
            <a:r>
              <a:rPr lang="en-US" sz="3600" dirty="0"/>
              <a:t>  </a:t>
            </a:r>
            <a:r>
              <a:rPr lang="en-US" sz="3600" b="0" dirty="0"/>
              <a:t>into Immersive Experiences</a:t>
            </a:r>
          </a:p>
        </p:txBody>
      </p:sp>
      <p:sp>
        <p:nvSpPr>
          <p:cNvPr id="23" name="Text Placeholder 16">
            <a:extLst>
              <a:ext uri="{FF2B5EF4-FFF2-40B4-BE49-F238E27FC236}">
                <a16:creationId xmlns:a16="http://schemas.microsoft.com/office/drawing/2014/main" id="{A9258232-E138-8B53-ADCB-38185AC63CDB}"/>
              </a:ext>
            </a:extLst>
          </p:cNvPr>
          <p:cNvSpPr txBox="1">
            <a:spLocks/>
          </p:cNvSpPr>
          <p:nvPr/>
        </p:nvSpPr>
        <p:spPr>
          <a:xfrm>
            <a:off x="250332" y="4379847"/>
            <a:ext cx="6649232" cy="643176"/>
          </a:xfrm>
          <a:prstGeom prst="rect">
            <a:avLst/>
          </a:prstGeom>
          <a:solidFill>
            <a:srgbClr val="B5B285"/>
          </a:solidFill>
          <a:ln>
            <a:noFill/>
          </a:ln>
        </p:spPr>
        <p:txBody>
          <a:bodyPr anchor="ctr">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r>
              <a:rPr lang="en-US" sz="3600" dirty="0"/>
              <a:t>  </a:t>
            </a:r>
            <a:r>
              <a:rPr lang="en-US" sz="3600" b="0" dirty="0"/>
              <a:t>Turning Film and Literary Tourism</a:t>
            </a:r>
          </a:p>
        </p:txBody>
      </p:sp>
      <p:sp>
        <p:nvSpPr>
          <p:cNvPr id="2" name="TextBox 1">
            <a:extLst>
              <a:ext uri="{FF2B5EF4-FFF2-40B4-BE49-F238E27FC236}">
                <a16:creationId xmlns:a16="http://schemas.microsoft.com/office/drawing/2014/main" id="{B275B5B9-0A9F-D740-0556-91E68B18A44D}"/>
              </a:ext>
            </a:extLst>
          </p:cNvPr>
          <p:cNvSpPr txBox="1"/>
          <p:nvPr/>
        </p:nvSpPr>
        <p:spPr>
          <a:xfrm>
            <a:off x="613770" y="6572322"/>
            <a:ext cx="2961178" cy="2246769"/>
          </a:xfrm>
          <a:prstGeom prst="rect">
            <a:avLst/>
          </a:prstGeom>
          <a:noFill/>
        </p:spPr>
        <p:txBody>
          <a:bodyPr wrap="square" rtlCol="0">
            <a:spAutoFit/>
          </a:bodyPr>
          <a:lstStyle/>
          <a:p>
            <a:r>
              <a:rPr lang="en-US" sz="2800" i="1" dirty="0">
                <a:solidFill>
                  <a:schemeClr val="bg1"/>
                </a:solidFill>
                <a:latin typeface="Calibri" panose="020F0502020204030204" pitchFamily="34" charset="0"/>
                <a:ea typeface="Open Sans" panose="020B0606030504020204" pitchFamily="34" charset="0"/>
                <a:cs typeface="Calibri" panose="020F0502020204030204" pitchFamily="34" charset="0"/>
              </a:rPr>
              <a:t>Why Immersive Technologies Matter for Your Business</a:t>
            </a:r>
          </a:p>
          <a:p>
            <a:endParaRPr lang="en-IE" sz="2800" dirty="0"/>
          </a:p>
        </p:txBody>
      </p:sp>
      <p:sp>
        <p:nvSpPr>
          <p:cNvPr id="9" name="Text Placeholder 2">
            <a:extLst>
              <a:ext uri="{FF2B5EF4-FFF2-40B4-BE49-F238E27FC236}">
                <a16:creationId xmlns:a16="http://schemas.microsoft.com/office/drawing/2014/main" id="{57A18B94-23E6-8111-35C1-4EE3D2E28ED2}"/>
              </a:ext>
            </a:extLst>
          </p:cNvPr>
          <p:cNvSpPr txBox="1">
            <a:spLocks/>
          </p:cNvSpPr>
          <p:nvPr/>
        </p:nvSpPr>
        <p:spPr>
          <a:xfrm>
            <a:off x="538369" y="5898775"/>
            <a:ext cx="6361195" cy="673548"/>
          </a:xfrm>
          <a:prstGeom prst="rect">
            <a:avLst/>
          </a:prstGeom>
          <a:solidFill>
            <a:srgbClr val="53705E"/>
          </a:solid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ct val="100000"/>
              </a:lnSpc>
            </a:pPr>
            <a:r>
              <a:rPr lang="en-US" sz="4400" dirty="0"/>
              <a:t>Implementation Clinic 01</a:t>
            </a:r>
            <a:endParaRPr lang="en-US" sz="1600" dirty="0"/>
          </a:p>
        </p:txBody>
      </p:sp>
    </p:spTree>
    <p:extLst>
      <p:ext uri="{BB962C8B-B14F-4D97-AF65-F5344CB8AC3E}">
        <p14:creationId xmlns:p14="http://schemas.microsoft.com/office/powerpoint/2010/main" val="2713716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CA744-193B-E3BD-C33A-03E796CE28C7}"/>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5903312-9CA4-8053-7CA9-9814DD09D47B}"/>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8635" r="25000"/>
          <a:stretch>
            <a:fillRect/>
          </a:stretch>
        </p:blipFill>
        <p:spPr>
          <a:xfrm>
            <a:off x="343255" y="805604"/>
            <a:ext cx="3157624"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prstClr val="white">
              <a:lumMod val="75000"/>
            </a:prstClr>
          </a:solidFill>
        </p:spPr>
      </p:pic>
      <p:sp>
        <p:nvSpPr>
          <p:cNvPr id="21" name="Text Placeholder 20">
            <a:extLst>
              <a:ext uri="{FF2B5EF4-FFF2-40B4-BE49-F238E27FC236}">
                <a16:creationId xmlns:a16="http://schemas.microsoft.com/office/drawing/2014/main" id="{3B4DFA68-3B9E-9D62-80EA-96A2BACC523A}"/>
              </a:ext>
            </a:extLst>
          </p:cNvPr>
          <p:cNvSpPr>
            <a:spLocks noGrp="1"/>
          </p:cNvSpPr>
          <p:nvPr>
            <p:ph type="body" sz="quarter" idx="64"/>
          </p:nvPr>
        </p:nvSpPr>
        <p:spPr>
          <a:xfrm>
            <a:off x="3521448" y="2809032"/>
            <a:ext cx="3544003" cy="6300622"/>
          </a:xfrm>
        </p:spPr>
        <p:txBody>
          <a:bodyPr/>
          <a:lstStyle/>
          <a:p>
            <a:pPr marL="457200" indent="-457200">
              <a:buFont typeface="+mj-lt"/>
              <a:buAutoNum type="arabicPeriod"/>
            </a:pPr>
            <a:r>
              <a:rPr lang="en-US" sz="2000" dirty="0"/>
              <a:t>Mapping Your Visitor Journey and Identifying Immersive Opportunities</a:t>
            </a:r>
            <a:endParaRPr lang="en-IE" sz="2000" dirty="0"/>
          </a:p>
          <a:p>
            <a:pPr marL="457200" indent="-457200">
              <a:buFont typeface="+mj-lt"/>
              <a:buAutoNum type="arabicPeriod"/>
            </a:pPr>
            <a:endParaRPr lang="en-US" sz="2200" dirty="0">
              <a:solidFill>
                <a:schemeClr val="tx1">
                  <a:lumMod val="85000"/>
                  <a:lumOff val="15000"/>
                </a:schemeClr>
              </a:solidFill>
            </a:endParaRPr>
          </a:p>
          <a:p>
            <a:pPr marL="457200" indent="-457200">
              <a:buFont typeface="+mj-lt"/>
              <a:buAutoNum type="arabicPeriod"/>
            </a:pPr>
            <a:r>
              <a:rPr lang="en-US" sz="2200" dirty="0">
                <a:solidFill>
                  <a:schemeClr val="tx1">
                    <a:lumMod val="85000"/>
                    <a:lumOff val="15000"/>
                  </a:schemeClr>
                </a:solidFill>
              </a:rPr>
              <a:t>Quick Tech and Content Audit</a:t>
            </a:r>
          </a:p>
          <a:p>
            <a:pPr marL="457200" indent="-457200">
              <a:buFont typeface="+mj-lt"/>
              <a:buAutoNum type="arabicPeriod"/>
            </a:pPr>
            <a:endParaRPr lang="en-US" sz="2200" dirty="0">
              <a:solidFill>
                <a:schemeClr val="tx1">
                  <a:lumMod val="85000"/>
                  <a:lumOff val="15000"/>
                </a:schemeClr>
              </a:solidFill>
            </a:endParaRPr>
          </a:p>
          <a:p>
            <a:pPr marL="457200" indent="-457200">
              <a:buFont typeface="+mj-lt"/>
              <a:buAutoNum type="arabicPeriod"/>
            </a:pPr>
            <a:r>
              <a:rPr lang="en-US" sz="2200" dirty="0">
                <a:solidFill>
                  <a:schemeClr val="tx1">
                    <a:lumMod val="85000"/>
                    <a:lumOff val="15000"/>
                  </a:schemeClr>
                </a:solidFill>
              </a:rPr>
              <a:t>Try an AR Demo App</a:t>
            </a:r>
          </a:p>
          <a:p>
            <a:pPr marL="457200" indent="-457200">
              <a:buFont typeface="+mj-lt"/>
              <a:buAutoNum type="arabicPeriod"/>
            </a:pPr>
            <a:endParaRPr lang="en-US" sz="2200" b="1" dirty="0">
              <a:solidFill>
                <a:schemeClr val="tx1">
                  <a:lumMod val="85000"/>
                  <a:lumOff val="15000"/>
                </a:schemeClr>
              </a:solidFill>
            </a:endParaRPr>
          </a:p>
          <a:p>
            <a:pPr marL="457200" indent="-457200">
              <a:buFont typeface="+mj-lt"/>
              <a:buAutoNum type="arabicPeriod"/>
            </a:pPr>
            <a:endParaRPr lang="en-US" sz="2200" b="1" dirty="0">
              <a:solidFill>
                <a:schemeClr val="tx1">
                  <a:lumMod val="85000"/>
                  <a:lumOff val="15000"/>
                </a:schemeClr>
              </a:solidFill>
            </a:endParaRPr>
          </a:p>
          <a:p>
            <a:pPr marL="342900" indent="-342900">
              <a:buFont typeface="+mj-lt"/>
              <a:buAutoNum type="arabicPeriod"/>
            </a:pPr>
            <a:endParaRPr lang="en-US" sz="1600" i="1" dirty="0">
              <a:solidFill>
                <a:schemeClr val="tx1">
                  <a:lumMod val="85000"/>
                  <a:lumOff val="15000"/>
                </a:schemeClr>
              </a:solidFill>
            </a:endParaRPr>
          </a:p>
          <a:p>
            <a:pPr marL="342900" indent="-342900">
              <a:buFont typeface="+mj-lt"/>
              <a:buAutoNum type="arabicPeriod"/>
            </a:pPr>
            <a:endParaRPr lang="en-US" sz="1600" i="1" dirty="0">
              <a:solidFill>
                <a:schemeClr val="tx1">
                  <a:lumMod val="85000"/>
                  <a:lumOff val="15000"/>
                </a:schemeClr>
              </a:solidFill>
            </a:endParaRPr>
          </a:p>
          <a:p>
            <a:pPr marL="342900" indent="-342900">
              <a:buFont typeface="+mj-lt"/>
              <a:buAutoNum type="arabicPeriod"/>
            </a:pPr>
            <a:endParaRPr lang="en-US" sz="1600" i="1" dirty="0">
              <a:solidFill>
                <a:schemeClr val="tx1">
                  <a:lumMod val="85000"/>
                  <a:lumOff val="15000"/>
                </a:schemeClr>
              </a:solidFill>
            </a:endParaRPr>
          </a:p>
          <a:p>
            <a:pPr marL="342900" indent="-342900">
              <a:buFont typeface="+mj-lt"/>
              <a:buAutoNum type="arabicPeriod"/>
            </a:pPr>
            <a:endParaRPr lang="en-US" sz="1600" i="1" dirty="0">
              <a:solidFill>
                <a:schemeClr val="tx1">
                  <a:lumMod val="85000"/>
                  <a:lumOff val="15000"/>
                </a:schemeClr>
              </a:solidFill>
            </a:endParaRPr>
          </a:p>
          <a:p>
            <a:pPr marL="457200" indent="-457200">
              <a:buFont typeface="+mj-lt"/>
              <a:buAutoNum type="arabicPeriod"/>
            </a:pPr>
            <a:r>
              <a:rPr lang="en-US" sz="2400" b="1" dirty="0">
                <a:solidFill>
                  <a:schemeClr val="tx1">
                    <a:lumMod val="85000"/>
                    <a:lumOff val="15000"/>
                  </a:schemeClr>
                </a:solidFill>
              </a:rPr>
              <a:t> </a:t>
            </a:r>
          </a:p>
          <a:p>
            <a:pPr marL="457200" indent="-457200">
              <a:buFont typeface="+mj-lt"/>
              <a:buAutoNum type="arabicPeriod"/>
            </a:pPr>
            <a:endParaRPr lang="en-IE" sz="2400" dirty="0"/>
          </a:p>
        </p:txBody>
      </p:sp>
      <p:sp>
        <p:nvSpPr>
          <p:cNvPr id="17" name="Slide Number Placeholder 16">
            <a:extLst>
              <a:ext uri="{FF2B5EF4-FFF2-40B4-BE49-F238E27FC236}">
                <a16:creationId xmlns:a16="http://schemas.microsoft.com/office/drawing/2014/main" id="{3024B079-CDA7-C14F-5254-EB5605AF203C}"/>
              </a:ext>
            </a:extLst>
          </p:cNvPr>
          <p:cNvSpPr>
            <a:spLocks noGrp="1"/>
          </p:cNvSpPr>
          <p:nvPr>
            <p:ph type="sldNum" sz="quarter" idx="4"/>
          </p:nvPr>
        </p:nvSpPr>
        <p:spPr/>
        <p:txBody>
          <a:bodyPr/>
          <a:lstStyle/>
          <a:p>
            <a:fld id="{48F63A3B-78C7-47BE-AE5E-E10140E04643}" type="slidenum">
              <a:rPr lang="en-US" smtClean="0"/>
              <a:pPr/>
              <a:t>2</a:t>
            </a:fld>
            <a:endParaRPr lang="en-US" dirty="0"/>
          </a:p>
        </p:txBody>
      </p:sp>
      <p:pic>
        <p:nvPicPr>
          <p:cNvPr id="63" name="Graphic 62">
            <a:extLst>
              <a:ext uri="{FF2B5EF4-FFF2-40B4-BE49-F238E27FC236}">
                <a16:creationId xmlns:a16="http://schemas.microsoft.com/office/drawing/2014/main" id="{7AC4BF57-CF1D-E71E-6D4F-B18C8BED46C5}"/>
              </a:ext>
            </a:extLst>
          </p:cNvPr>
          <p:cNvPicPr>
            <a:picLocks noChangeAspect="1"/>
          </p:cNvPicPr>
          <p:nvPr/>
        </p:nvPicPr>
        <p:blipFill>
          <a:blip r:embed="rId3">
            <a:extLst>
              <a:ext uri="{96DAC541-7B7A-43D3-8B79-37D633B846F1}">
                <asvg:svgBlip xmlns:asvg="http://schemas.microsoft.com/office/drawing/2016/SVG/main" r:embed="rId4"/>
              </a:ext>
            </a:extLst>
          </a:blip>
          <a:srcRect r="76371" b="33826"/>
          <a:stretch/>
        </p:blipFill>
        <p:spPr>
          <a:xfrm rot="10800000">
            <a:off x="0" y="-247391"/>
            <a:ext cx="2687636" cy="3062168"/>
          </a:xfrm>
          <a:prstGeom prst="rect">
            <a:avLst/>
          </a:prstGeom>
        </p:spPr>
      </p:pic>
      <p:sp>
        <p:nvSpPr>
          <p:cNvPr id="20" name="Text Placeholder 19">
            <a:extLst>
              <a:ext uri="{FF2B5EF4-FFF2-40B4-BE49-F238E27FC236}">
                <a16:creationId xmlns:a16="http://schemas.microsoft.com/office/drawing/2014/main" id="{CCA80611-090A-E63B-923F-C78F28750667}"/>
              </a:ext>
            </a:extLst>
          </p:cNvPr>
          <p:cNvSpPr>
            <a:spLocks noGrp="1"/>
          </p:cNvSpPr>
          <p:nvPr>
            <p:ph type="body" sz="quarter" idx="61"/>
          </p:nvPr>
        </p:nvSpPr>
        <p:spPr>
          <a:xfrm>
            <a:off x="343255" y="1288473"/>
            <a:ext cx="6613733" cy="965471"/>
          </a:xfrm>
          <a:solidFill>
            <a:srgbClr val="469395"/>
          </a:solidFill>
        </p:spPr>
        <p:txBody>
          <a:bodyPr/>
          <a:lstStyle/>
          <a:p>
            <a:r>
              <a:rPr lang="en-IE" sz="3200" dirty="0"/>
              <a:t>Implementation Clinic 1</a:t>
            </a:r>
          </a:p>
        </p:txBody>
      </p:sp>
    </p:spTree>
    <p:extLst>
      <p:ext uri="{BB962C8B-B14F-4D97-AF65-F5344CB8AC3E}">
        <p14:creationId xmlns:p14="http://schemas.microsoft.com/office/powerpoint/2010/main" val="386342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E58F-C7A9-E589-77F3-668FBCEBC9CE}"/>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2F109CF-8BD8-DFCD-641F-ADE3D80C1AB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10822" r="10822"/>
          <a:stretch>
            <a:fillRect/>
          </a:stretch>
        </p:blipFill>
        <p:spPr/>
      </p:pic>
      <p:sp>
        <p:nvSpPr>
          <p:cNvPr id="8" name="Text Placeholder 7">
            <a:extLst>
              <a:ext uri="{FF2B5EF4-FFF2-40B4-BE49-F238E27FC236}">
                <a16:creationId xmlns:a16="http://schemas.microsoft.com/office/drawing/2014/main" id="{3580702E-7209-0063-43EC-2DF738728FF9}"/>
              </a:ext>
            </a:extLst>
          </p:cNvPr>
          <p:cNvSpPr>
            <a:spLocks noGrp="1"/>
          </p:cNvSpPr>
          <p:nvPr>
            <p:ph type="body" sz="quarter" idx="61"/>
          </p:nvPr>
        </p:nvSpPr>
        <p:spPr>
          <a:xfrm>
            <a:off x="1612232" y="653151"/>
            <a:ext cx="4255083" cy="1308048"/>
          </a:xfrm>
          <a:solidFill>
            <a:srgbClr val="B5B285"/>
          </a:solidFill>
        </p:spPr>
        <p:txBody>
          <a:bodyPr/>
          <a:lstStyle/>
          <a:p>
            <a:endParaRPr lang="en-US" sz="3200" dirty="0"/>
          </a:p>
          <a:p>
            <a:r>
              <a:rPr lang="en-US" sz="3200" b="0" dirty="0"/>
              <a:t>Bringing European Film &amp; Literature to Life</a:t>
            </a:r>
          </a:p>
          <a:p>
            <a:endParaRPr lang="en-IE" dirty="0"/>
          </a:p>
        </p:txBody>
      </p:sp>
      <p:sp>
        <p:nvSpPr>
          <p:cNvPr id="4" name="Slide Number Placeholder 3">
            <a:extLst>
              <a:ext uri="{FF2B5EF4-FFF2-40B4-BE49-F238E27FC236}">
                <a16:creationId xmlns:a16="http://schemas.microsoft.com/office/drawing/2014/main" id="{8D729E43-74BC-E660-5CA7-F6BDD586A26F}"/>
              </a:ext>
            </a:extLst>
          </p:cNvPr>
          <p:cNvSpPr>
            <a:spLocks noGrp="1"/>
          </p:cNvSpPr>
          <p:nvPr>
            <p:ph type="sldNum" sz="quarter" idx="4"/>
          </p:nvPr>
        </p:nvSpPr>
        <p:spPr/>
        <p:txBody>
          <a:bodyPr/>
          <a:lstStyle/>
          <a:p>
            <a:fld id="{48F63A3B-78C7-47BE-AE5E-E10140E04643}" type="slidenum">
              <a:rPr lang="en-US" smtClean="0"/>
              <a:pPr/>
              <a:t>3</a:t>
            </a:fld>
            <a:endParaRPr lang="en-US" dirty="0"/>
          </a:p>
        </p:txBody>
      </p:sp>
      <p:sp>
        <p:nvSpPr>
          <p:cNvPr id="50" name="Text Placeholder 49">
            <a:extLst>
              <a:ext uri="{FF2B5EF4-FFF2-40B4-BE49-F238E27FC236}">
                <a16:creationId xmlns:a16="http://schemas.microsoft.com/office/drawing/2014/main" id="{3CE5BD49-8581-DE0D-D0D2-96C2F0FDDDD2}"/>
              </a:ext>
            </a:extLst>
          </p:cNvPr>
          <p:cNvSpPr txBox="1">
            <a:spLocks noGrp="1"/>
          </p:cNvSpPr>
          <p:nvPr>
            <p:ph type="body" sz="quarter" idx="48"/>
          </p:nvPr>
        </p:nvSpPr>
        <p:spPr>
          <a:xfrm>
            <a:off x="469696" y="8040647"/>
            <a:ext cx="6620282" cy="2027478"/>
          </a:xfrm>
          <a:prstGeom prst="rect">
            <a:avLst/>
          </a:prstGeom>
          <a:noFill/>
        </p:spPr>
        <p:txBody>
          <a:bodyPr wrap="square">
            <a:spAutoFit/>
          </a:bodyPr>
          <a:lstStyle/>
          <a:p>
            <a:pPr>
              <a:lnSpc>
                <a:spcPct val="107000"/>
              </a:lnSpc>
              <a:spcAft>
                <a:spcPts val="800"/>
              </a:spcAft>
              <a:buNone/>
            </a:pPr>
            <a:r>
              <a:rPr lang="en-US"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This section is designed to help you move from ideas to action by reflecting on how immersive experiences could be implemented within your business, place, or story.</a:t>
            </a:r>
          </a:p>
          <a:p>
            <a:pPr>
              <a:lnSpc>
                <a:spcPct val="107000"/>
              </a:lnSpc>
              <a:spcAft>
                <a:spcPts val="800"/>
              </a:spcAft>
              <a:buNone/>
            </a:pPr>
            <a:r>
              <a:rPr lang="en-US"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Work through the exercises, activities and questions informally — on your own, with your team, or in a workshop setting. The focus is on exploring what’s possible, identifying practical opportunities, and deciding what makes sense for your resources, audience, and goals.</a:t>
            </a:r>
            <a:endParaRPr lang="en-IE"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9307040F-27E1-32E5-BE7D-032F1A8C73C9}"/>
              </a:ext>
            </a:extLst>
          </p:cNvPr>
          <p:cNvSpPr/>
          <p:nvPr/>
        </p:nvSpPr>
        <p:spPr>
          <a:xfrm>
            <a:off x="1355010" y="6595424"/>
            <a:ext cx="4800600" cy="1308048"/>
          </a:xfrm>
          <a:prstGeom prst="rect">
            <a:avLst/>
          </a:prstGeom>
          <a:solidFill>
            <a:srgbClr val="5370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 Placeholder 5">
            <a:extLst>
              <a:ext uri="{FF2B5EF4-FFF2-40B4-BE49-F238E27FC236}">
                <a16:creationId xmlns:a16="http://schemas.microsoft.com/office/drawing/2014/main" id="{DE70F63B-7EE8-A476-9BD4-135229FFDC91}"/>
              </a:ext>
            </a:extLst>
          </p:cNvPr>
          <p:cNvSpPr>
            <a:spLocks noGrp="1"/>
          </p:cNvSpPr>
          <p:nvPr>
            <p:ph type="body" sz="quarter" idx="47"/>
          </p:nvPr>
        </p:nvSpPr>
        <p:spPr>
          <a:xfrm>
            <a:off x="1692359" y="6732599"/>
            <a:ext cx="4174956" cy="795499"/>
          </a:xfrm>
        </p:spPr>
        <p:txBody>
          <a:bodyPr/>
          <a:lstStyle/>
          <a:p>
            <a:r>
              <a:rPr lang="en-US" sz="3600" b="0" dirty="0">
                <a:solidFill>
                  <a:schemeClr val="bg1"/>
                </a:solidFill>
              </a:rPr>
              <a:t>Implementation Clinic Section</a:t>
            </a:r>
          </a:p>
        </p:txBody>
      </p:sp>
    </p:spTree>
    <p:extLst>
      <p:ext uri="{BB962C8B-B14F-4D97-AF65-F5344CB8AC3E}">
        <p14:creationId xmlns:p14="http://schemas.microsoft.com/office/powerpoint/2010/main" val="37339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20C56-3736-32EB-25DA-89BE2087AEB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8FDBFCB-9260-64F4-2C81-03D8D3E44F27}"/>
              </a:ext>
            </a:extLst>
          </p:cNvPr>
          <p:cNvSpPr/>
          <p:nvPr/>
        </p:nvSpPr>
        <p:spPr>
          <a:xfrm>
            <a:off x="-9336" y="0"/>
            <a:ext cx="7205933" cy="10224655"/>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7" name="Text Placeholder 6">
            <a:extLst>
              <a:ext uri="{FF2B5EF4-FFF2-40B4-BE49-F238E27FC236}">
                <a16:creationId xmlns:a16="http://schemas.microsoft.com/office/drawing/2014/main" id="{9723092A-123B-2261-D522-CFFB82274214}"/>
              </a:ext>
            </a:extLst>
          </p:cNvPr>
          <p:cNvSpPr>
            <a:spLocks noGrp="1"/>
          </p:cNvSpPr>
          <p:nvPr>
            <p:ph type="body" sz="quarter" idx="61"/>
          </p:nvPr>
        </p:nvSpPr>
        <p:spPr>
          <a:xfrm>
            <a:off x="950" y="102189"/>
            <a:ext cx="6815001" cy="827041"/>
          </a:xfrm>
          <a:solidFill>
            <a:srgbClr val="53705E"/>
          </a:solidFill>
        </p:spPr>
        <p:txBody>
          <a:bodyPr/>
          <a:lstStyle/>
          <a:p>
            <a:pPr>
              <a:lnSpc>
                <a:spcPct val="100000"/>
              </a:lnSpc>
            </a:pPr>
            <a:r>
              <a:rPr lang="en-US" sz="2400" b="0" dirty="0"/>
              <a:t>Mapping Your Visitor Journey and Identifying Immersive Opportunities</a:t>
            </a:r>
            <a:endParaRPr lang="en-IE" sz="2400" b="0" dirty="0"/>
          </a:p>
        </p:txBody>
      </p:sp>
      <p:sp>
        <p:nvSpPr>
          <p:cNvPr id="8" name="Text Placeholder 7">
            <a:extLst>
              <a:ext uri="{FF2B5EF4-FFF2-40B4-BE49-F238E27FC236}">
                <a16:creationId xmlns:a16="http://schemas.microsoft.com/office/drawing/2014/main" id="{015D689A-96B1-C955-B5DE-1938618D1B3F}"/>
              </a:ext>
            </a:extLst>
          </p:cNvPr>
          <p:cNvSpPr>
            <a:spLocks noGrp="1"/>
          </p:cNvSpPr>
          <p:nvPr>
            <p:ph type="body" sz="quarter" idx="64"/>
          </p:nvPr>
        </p:nvSpPr>
        <p:spPr>
          <a:xfrm>
            <a:off x="699967" y="1299115"/>
            <a:ext cx="6427548" cy="7187048"/>
          </a:xfrm>
        </p:spPr>
        <p:txBody>
          <a:bodyPr/>
          <a:lstStyle/>
          <a:p>
            <a:r>
              <a:rPr lang="en-US" sz="1400" dirty="0"/>
              <a:t>In this clinic you will explore how immersive storytelling could enhance your visitor experience.</a:t>
            </a:r>
          </a:p>
          <a:p>
            <a:endParaRPr lang="en-US" sz="1400" dirty="0"/>
          </a:p>
          <a:p>
            <a:r>
              <a:rPr lang="en-US" sz="1400" dirty="0"/>
              <a:t>You will complete three practical exercises:</a:t>
            </a:r>
          </a:p>
          <a:p>
            <a:endParaRPr lang="en-US" sz="1400" dirty="0"/>
          </a:p>
          <a:p>
            <a:pPr marL="342900" indent="-342900">
              <a:buFont typeface="+mj-lt"/>
              <a:buAutoNum type="arabicPeriod"/>
            </a:pPr>
            <a:r>
              <a:rPr lang="en-US" sz="1400" dirty="0"/>
              <a:t>Mapping the visitor journey</a:t>
            </a:r>
          </a:p>
          <a:p>
            <a:pPr marL="342900" indent="-342900">
              <a:buFont typeface="+mj-lt"/>
              <a:buAutoNum type="arabicPeriod"/>
            </a:pPr>
            <a:r>
              <a:rPr lang="en-US" sz="1400" dirty="0"/>
              <a:t>Identifying immersive touchpoints</a:t>
            </a:r>
          </a:p>
          <a:p>
            <a:pPr marL="342900" indent="-342900">
              <a:buFont typeface="+mj-lt"/>
              <a:buAutoNum type="arabicPeriod"/>
            </a:pPr>
            <a:r>
              <a:rPr lang="en-US" sz="1400" dirty="0"/>
              <a:t>Auditing available technology and content</a:t>
            </a:r>
          </a:p>
          <a:p>
            <a:endParaRPr lang="en-IE" sz="1400" dirty="0">
              <a:solidFill>
                <a:schemeClr val="tx1">
                  <a:lumMod val="75000"/>
                  <a:lumOff val="25000"/>
                </a:schemeClr>
              </a:solidFill>
            </a:endParaRPr>
          </a:p>
        </p:txBody>
      </p:sp>
      <p:sp>
        <p:nvSpPr>
          <p:cNvPr id="16" name="Text Placeholder 7">
            <a:extLst>
              <a:ext uri="{FF2B5EF4-FFF2-40B4-BE49-F238E27FC236}">
                <a16:creationId xmlns:a16="http://schemas.microsoft.com/office/drawing/2014/main" id="{F1AB243E-046D-801C-FC96-8D4092D716DC}"/>
              </a:ext>
            </a:extLst>
          </p:cNvPr>
          <p:cNvSpPr txBox="1">
            <a:spLocks/>
          </p:cNvSpPr>
          <p:nvPr/>
        </p:nvSpPr>
        <p:spPr>
          <a:xfrm>
            <a:off x="637903" y="3891419"/>
            <a:ext cx="6427548" cy="7187048"/>
          </a:xfrm>
          <a:prstGeom prst="rect">
            <a:avLst/>
          </a:prstGeom>
          <a:noFill/>
        </p:spPr>
        <p:txBody>
          <a:bodyPr numCol="1" spcCol="288000" anchor="t">
            <a:noAutofit/>
          </a:bodyPr>
          <a:lstStyle>
            <a:lvl1pPr marL="0" indent="0" algn="l" defTabSz="755934" rtl="0" eaLnBrk="1" latinLnBrk="0" hangingPunct="1">
              <a:lnSpc>
                <a:spcPct val="100000"/>
              </a:lnSpc>
              <a:spcBef>
                <a:spcPts val="0"/>
              </a:spcBef>
              <a:buFont typeface="Arial" panose="020B0604020202020204" pitchFamily="34" charset="0"/>
              <a:buNone/>
              <a:defRPr sz="1100" b="0" i="0" kern="120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endParaRPr lang="en-IE" sz="1400" dirty="0">
              <a:solidFill>
                <a:srgbClr val="53705E"/>
              </a:solidFill>
            </a:endParaRPr>
          </a:p>
          <a:p>
            <a:endParaRPr lang="en-IE" sz="1400" dirty="0">
              <a:solidFill>
                <a:srgbClr val="53705E"/>
              </a:solidFill>
            </a:endParaRPr>
          </a:p>
          <a:p>
            <a:r>
              <a:rPr lang="en-US" sz="1400" b="1" dirty="0"/>
              <a:t>Understanding the visitor journey helps identify the moments where storytelling and immersive elements can have the greatest impact.</a:t>
            </a:r>
          </a:p>
          <a:p>
            <a:endParaRPr lang="en-US" sz="1400" dirty="0"/>
          </a:p>
          <a:p>
            <a:r>
              <a:rPr lang="en-US" sz="1400" dirty="0"/>
              <a:t>Identify where visitors naturally pause, become curious, or ask questions. These moments are ideal opportunities to introduce immersive storytelling elements. </a:t>
            </a:r>
            <a:r>
              <a:rPr lang="en-IE" sz="1400" dirty="0">
                <a:solidFill>
                  <a:schemeClr val="tx1">
                    <a:lumMod val="75000"/>
                    <a:lumOff val="25000"/>
                  </a:schemeClr>
                </a:solidFill>
              </a:rPr>
              <a:t>Take a piece of paper and map out the current visitor journey for your tour or site. Mark points where visitors tend to be </a:t>
            </a:r>
            <a:r>
              <a:rPr lang="en-IE" sz="1400" i="1" dirty="0">
                <a:solidFill>
                  <a:schemeClr val="tx1">
                    <a:lumMod val="75000"/>
                    <a:lumOff val="25000"/>
                  </a:schemeClr>
                </a:solidFill>
              </a:rPr>
              <a:t>most excited</a:t>
            </a:r>
            <a:r>
              <a:rPr lang="en-IE" sz="1400" dirty="0">
                <a:solidFill>
                  <a:schemeClr val="tx1">
                    <a:lumMod val="75000"/>
                    <a:lumOff val="25000"/>
                  </a:schemeClr>
                </a:solidFill>
              </a:rPr>
              <a:t> or </a:t>
            </a:r>
            <a:r>
              <a:rPr lang="en-IE" sz="1400" i="1" dirty="0">
                <a:solidFill>
                  <a:schemeClr val="tx1">
                    <a:lumMod val="75000"/>
                    <a:lumOff val="25000"/>
                  </a:schemeClr>
                </a:solidFill>
              </a:rPr>
              <a:t>curious</a:t>
            </a:r>
            <a:r>
              <a:rPr lang="en-IE" sz="1400" dirty="0">
                <a:solidFill>
                  <a:schemeClr val="tx1">
                    <a:lumMod val="75000"/>
                    <a:lumOff val="25000"/>
                  </a:schemeClr>
                </a:solidFill>
              </a:rPr>
              <a:t>. </a:t>
            </a:r>
          </a:p>
          <a:p>
            <a:endParaRPr lang="en-IE" sz="1400" dirty="0">
              <a:solidFill>
                <a:schemeClr val="tx1">
                  <a:lumMod val="75000"/>
                  <a:lumOff val="25000"/>
                </a:schemeClr>
              </a:solidFill>
            </a:endParaRPr>
          </a:p>
          <a:p>
            <a:r>
              <a:rPr lang="en-IE" sz="1400" dirty="0">
                <a:solidFill>
                  <a:schemeClr val="tx1">
                    <a:lumMod val="75000"/>
                    <a:lumOff val="25000"/>
                  </a:schemeClr>
                </a:solidFill>
              </a:rPr>
              <a:t>Now brainstorm one immersive element you could add at those points to amplify that excitement or satisfy the curiosity. For example: at a scenic lookout used in a film scene, maybe you provide a tablet with the film clip so they can compare; at a museum corner with a famous quote, you could use an audio recording of it being read dramatically. The key is to link </a:t>
            </a:r>
            <a:r>
              <a:rPr lang="en-IE" sz="1400" b="1" dirty="0">
                <a:solidFill>
                  <a:schemeClr val="tx1">
                    <a:lumMod val="75000"/>
                    <a:lumOff val="25000"/>
                  </a:schemeClr>
                </a:solidFill>
              </a:rPr>
              <a:t>story</a:t>
            </a:r>
          </a:p>
          <a:p>
            <a:endParaRPr lang="en-IE" sz="1400" b="1" dirty="0">
              <a:solidFill>
                <a:srgbClr val="53705E"/>
              </a:solidFill>
            </a:endParaRPr>
          </a:p>
          <a:p>
            <a:r>
              <a:rPr lang="en-IE" sz="1600" b="1" dirty="0">
                <a:solidFill>
                  <a:srgbClr val="C77362"/>
                </a:solidFill>
              </a:rPr>
              <a:t>Use the Editable Immersive Visitor Journey Map (with Touchpoints) Below</a:t>
            </a:r>
          </a:p>
          <a:p>
            <a:endParaRPr lang="en-IE" sz="1400" b="1" dirty="0">
              <a:solidFill>
                <a:srgbClr val="C77362"/>
              </a:solidFill>
            </a:endParaRPr>
          </a:p>
          <a:p>
            <a:r>
              <a:rPr lang="en-US" sz="1600" b="1" dirty="0">
                <a:solidFill>
                  <a:srgbClr val="C77362"/>
                </a:solidFill>
              </a:rPr>
              <a:t>Step 1: Identify the stages of your visitor journey</a:t>
            </a:r>
          </a:p>
          <a:p>
            <a:r>
              <a:rPr lang="en-US" sz="1400" b="1" dirty="0">
                <a:solidFill>
                  <a:schemeClr val="tx1">
                    <a:lumMod val="75000"/>
                    <a:lumOff val="25000"/>
                  </a:schemeClr>
                </a:solidFill>
              </a:rPr>
              <a:t>Consider each stage of the visitor journey. Edit the below if needed.</a:t>
            </a:r>
          </a:p>
          <a:p>
            <a:endParaRPr lang="en-US" sz="1400" b="1" dirty="0">
              <a:solidFill>
                <a:schemeClr val="tx1">
                  <a:lumMod val="75000"/>
                  <a:lumOff val="25000"/>
                </a:schemeClr>
              </a:solidFill>
            </a:endParaRPr>
          </a:p>
          <a:p>
            <a:pPr marL="285750" indent="-285750">
              <a:buFont typeface="Arial" panose="020B0604020202020204" pitchFamily="34" charset="0"/>
              <a:buChar char="•"/>
            </a:pPr>
            <a:r>
              <a:rPr lang="en-US" sz="1400" b="1" dirty="0">
                <a:solidFill>
                  <a:schemeClr val="tx1">
                    <a:lumMod val="75000"/>
                    <a:lumOff val="25000"/>
                  </a:schemeClr>
                </a:solidFill>
              </a:rPr>
              <a:t>Before the Visit </a:t>
            </a:r>
            <a:r>
              <a:rPr lang="en-US" sz="1400" dirty="0">
                <a:solidFill>
                  <a:schemeClr val="tx1">
                    <a:lumMod val="75000"/>
                    <a:lumOff val="25000"/>
                  </a:schemeClr>
                </a:solidFill>
              </a:rPr>
              <a:t>(Discovery &amp; Anticipation)</a:t>
            </a:r>
          </a:p>
          <a:p>
            <a:pPr marL="285750" indent="-285750">
              <a:buFont typeface="Arial" panose="020B0604020202020204" pitchFamily="34" charset="0"/>
              <a:buChar char="•"/>
            </a:pPr>
            <a:r>
              <a:rPr lang="en-US" sz="1400" b="1" dirty="0">
                <a:solidFill>
                  <a:schemeClr val="tx1">
                    <a:lumMod val="75000"/>
                    <a:lumOff val="25000"/>
                  </a:schemeClr>
                </a:solidFill>
              </a:rPr>
              <a:t>Arrival &amp; First Impressions</a:t>
            </a:r>
          </a:p>
          <a:p>
            <a:pPr marL="285750" indent="-285750">
              <a:buFont typeface="Arial" panose="020B0604020202020204" pitchFamily="34" charset="0"/>
              <a:buChar char="•"/>
            </a:pPr>
            <a:r>
              <a:rPr lang="en-US" sz="1400" b="1" dirty="0">
                <a:solidFill>
                  <a:schemeClr val="tx1">
                    <a:lumMod val="75000"/>
                    <a:lumOff val="25000"/>
                  </a:schemeClr>
                </a:solidFill>
              </a:rPr>
              <a:t>Key Story Moments </a:t>
            </a:r>
            <a:r>
              <a:rPr lang="en-US" sz="1400" dirty="0">
                <a:solidFill>
                  <a:schemeClr val="tx1">
                    <a:lumMod val="75000"/>
                    <a:lumOff val="25000"/>
                  </a:schemeClr>
                </a:solidFill>
              </a:rPr>
              <a:t>(Curiosity &amp; Emotion Peaks)</a:t>
            </a:r>
          </a:p>
          <a:p>
            <a:pPr marL="285750" indent="-285750">
              <a:buFont typeface="Arial" panose="020B0604020202020204" pitchFamily="34" charset="0"/>
              <a:buChar char="•"/>
            </a:pPr>
            <a:r>
              <a:rPr lang="en-US" sz="1400" b="1" dirty="0">
                <a:solidFill>
                  <a:schemeClr val="tx1">
                    <a:lumMod val="75000"/>
                    <a:lumOff val="25000"/>
                  </a:schemeClr>
                </a:solidFill>
              </a:rPr>
              <a:t>Deep Engagement </a:t>
            </a:r>
            <a:r>
              <a:rPr lang="en-US" sz="1400" dirty="0">
                <a:solidFill>
                  <a:schemeClr val="tx1">
                    <a:lumMod val="75000"/>
                    <a:lumOff val="25000"/>
                  </a:schemeClr>
                </a:solidFill>
              </a:rPr>
              <a:t>(Understanding the Story)</a:t>
            </a:r>
          </a:p>
          <a:p>
            <a:pPr marL="285750" indent="-285750">
              <a:buFont typeface="Arial" panose="020B0604020202020204" pitchFamily="34" charset="0"/>
              <a:buChar char="•"/>
            </a:pPr>
            <a:r>
              <a:rPr lang="en-US" sz="1400" b="1" dirty="0">
                <a:solidFill>
                  <a:schemeClr val="tx1">
                    <a:lumMod val="75000"/>
                    <a:lumOff val="25000"/>
                  </a:schemeClr>
                </a:solidFill>
              </a:rPr>
              <a:t>Reflection &amp; Memory</a:t>
            </a:r>
          </a:p>
          <a:p>
            <a:pPr marL="285750" indent="-285750">
              <a:buFont typeface="Arial" panose="020B0604020202020204" pitchFamily="34" charset="0"/>
              <a:buChar char="•"/>
            </a:pPr>
            <a:r>
              <a:rPr lang="en-US" sz="1400" b="1" dirty="0">
                <a:solidFill>
                  <a:schemeClr val="tx1">
                    <a:lumMod val="75000"/>
                    <a:lumOff val="25000"/>
                  </a:schemeClr>
                </a:solidFill>
              </a:rPr>
              <a:t>After the Visit </a:t>
            </a:r>
            <a:r>
              <a:rPr lang="en-US" sz="1400" dirty="0">
                <a:solidFill>
                  <a:schemeClr val="tx1">
                    <a:lumMod val="75000"/>
                    <a:lumOff val="25000"/>
                  </a:schemeClr>
                </a:solidFill>
              </a:rPr>
              <a:t>(Sharing &amp; Connection)</a:t>
            </a:r>
          </a:p>
          <a:p>
            <a:endParaRPr lang="en-IE" sz="1400" b="1" dirty="0">
              <a:solidFill>
                <a:schemeClr val="tx1">
                  <a:lumMod val="75000"/>
                  <a:lumOff val="25000"/>
                </a:schemeClr>
              </a:solidFill>
            </a:endParaRPr>
          </a:p>
          <a:p>
            <a:endParaRPr lang="en-IE" sz="1400" dirty="0">
              <a:solidFill>
                <a:schemeClr val="tx1">
                  <a:lumMod val="75000"/>
                  <a:lumOff val="25000"/>
                </a:schemeClr>
              </a:solidFill>
            </a:endParaRPr>
          </a:p>
        </p:txBody>
      </p:sp>
      <p:sp>
        <p:nvSpPr>
          <p:cNvPr id="108" name="Text Placeholder 6">
            <a:extLst>
              <a:ext uri="{FF2B5EF4-FFF2-40B4-BE49-F238E27FC236}">
                <a16:creationId xmlns:a16="http://schemas.microsoft.com/office/drawing/2014/main" id="{DFE8553F-6BD7-F06E-3F45-57E331D738B0}"/>
              </a:ext>
            </a:extLst>
          </p:cNvPr>
          <p:cNvSpPr txBox="1">
            <a:spLocks/>
          </p:cNvSpPr>
          <p:nvPr/>
        </p:nvSpPr>
        <p:spPr>
          <a:xfrm>
            <a:off x="-29211" y="3570039"/>
            <a:ext cx="5992553" cy="586086"/>
          </a:xfrm>
          <a:prstGeom prst="rect">
            <a:avLst/>
          </a:prstGeom>
          <a:solidFill>
            <a:srgbClr val="53705E"/>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b="0" dirty="0"/>
              <a:t>Mapping Your Visitor Journey</a:t>
            </a:r>
            <a:endParaRPr lang="en-IE" sz="2000" b="0" dirty="0"/>
          </a:p>
        </p:txBody>
      </p:sp>
      <p:grpSp>
        <p:nvGrpSpPr>
          <p:cNvPr id="109" name="Group 108">
            <a:extLst>
              <a:ext uri="{FF2B5EF4-FFF2-40B4-BE49-F238E27FC236}">
                <a16:creationId xmlns:a16="http://schemas.microsoft.com/office/drawing/2014/main" id="{19F11666-7663-C7F4-71ED-436F5DF98FAB}"/>
              </a:ext>
            </a:extLst>
          </p:cNvPr>
          <p:cNvGrpSpPr/>
          <p:nvPr/>
        </p:nvGrpSpPr>
        <p:grpSpPr>
          <a:xfrm>
            <a:off x="19506" y="3548759"/>
            <a:ext cx="701179" cy="630942"/>
            <a:chOff x="899227" y="1072033"/>
            <a:chExt cx="1015996" cy="914225"/>
          </a:xfrm>
          <a:solidFill>
            <a:srgbClr val="EE4F27"/>
          </a:solidFill>
        </p:grpSpPr>
        <p:sp>
          <p:nvSpPr>
            <p:cNvPr id="110" name="Oval 109">
              <a:extLst>
                <a:ext uri="{FF2B5EF4-FFF2-40B4-BE49-F238E27FC236}">
                  <a16:creationId xmlns:a16="http://schemas.microsoft.com/office/drawing/2014/main" id="{93CBB91F-75F6-9469-5E03-A099A11F72E2}"/>
                </a:ext>
              </a:extLst>
            </p:cNvPr>
            <p:cNvSpPr/>
            <p:nvPr/>
          </p:nvSpPr>
          <p:spPr>
            <a:xfrm>
              <a:off x="1016000" y="1137920"/>
              <a:ext cx="782451" cy="78245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11" name="TextBox 110">
              <a:extLst>
                <a:ext uri="{FF2B5EF4-FFF2-40B4-BE49-F238E27FC236}">
                  <a16:creationId xmlns:a16="http://schemas.microsoft.com/office/drawing/2014/main" id="{B60EC958-D63A-010F-BE07-34B0916AAD0C}"/>
                </a:ext>
              </a:extLst>
            </p:cNvPr>
            <p:cNvSpPr txBox="1"/>
            <p:nvPr/>
          </p:nvSpPr>
          <p:spPr>
            <a:xfrm>
              <a:off x="899227" y="1072033"/>
              <a:ext cx="1015996" cy="91422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1</a:t>
              </a:r>
            </a:p>
          </p:txBody>
        </p:sp>
      </p:grpSp>
    </p:spTree>
    <p:extLst>
      <p:ext uri="{BB962C8B-B14F-4D97-AF65-F5344CB8AC3E}">
        <p14:creationId xmlns:p14="http://schemas.microsoft.com/office/powerpoint/2010/main" val="545598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36384-B81F-A74F-B3BB-2567812D5D5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5DFD67E-87B5-48F9-D07A-136A39DCC440}"/>
              </a:ext>
            </a:extLst>
          </p:cNvPr>
          <p:cNvSpPr/>
          <p:nvPr/>
        </p:nvSpPr>
        <p:spPr>
          <a:xfrm>
            <a:off x="-9336" y="-1"/>
            <a:ext cx="7205933" cy="7583567"/>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7" name="Text Placeholder 6">
            <a:extLst>
              <a:ext uri="{FF2B5EF4-FFF2-40B4-BE49-F238E27FC236}">
                <a16:creationId xmlns:a16="http://schemas.microsoft.com/office/drawing/2014/main" id="{155DEEFD-7D8A-585C-77D6-E0CF51D5114E}"/>
              </a:ext>
            </a:extLst>
          </p:cNvPr>
          <p:cNvSpPr>
            <a:spLocks noGrp="1"/>
          </p:cNvSpPr>
          <p:nvPr>
            <p:ph type="body" sz="quarter" idx="61"/>
          </p:nvPr>
        </p:nvSpPr>
        <p:spPr>
          <a:xfrm>
            <a:off x="950" y="102189"/>
            <a:ext cx="6815001" cy="827041"/>
          </a:xfrm>
          <a:solidFill>
            <a:srgbClr val="53705E"/>
          </a:solidFill>
        </p:spPr>
        <p:txBody>
          <a:bodyPr/>
          <a:lstStyle/>
          <a:p>
            <a:pPr>
              <a:lnSpc>
                <a:spcPct val="100000"/>
              </a:lnSpc>
            </a:pPr>
            <a:r>
              <a:rPr lang="en-US" sz="2400" b="0" dirty="0"/>
              <a:t>Mapping Your Visitor Journey and Identifying Immersive Opportunities</a:t>
            </a:r>
            <a:endParaRPr lang="en-IE" sz="2400" b="0" dirty="0"/>
          </a:p>
        </p:txBody>
      </p:sp>
      <p:sp>
        <p:nvSpPr>
          <p:cNvPr id="8" name="Text Placeholder 7">
            <a:extLst>
              <a:ext uri="{FF2B5EF4-FFF2-40B4-BE49-F238E27FC236}">
                <a16:creationId xmlns:a16="http://schemas.microsoft.com/office/drawing/2014/main" id="{D74198B0-2B8E-CC3D-F638-2CA2BEF775E5}"/>
              </a:ext>
            </a:extLst>
          </p:cNvPr>
          <p:cNvSpPr>
            <a:spLocks noGrp="1"/>
          </p:cNvSpPr>
          <p:nvPr>
            <p:ph type="body" sz="quarter" idx="64"/>
          </p:nvPr>
        </p:nvSpPr>
        <p:spPr>
          <a:xfrm>
            <a:off x="699967" y="1299115"/>
            <a:ext cx="6427548" cy="7187048"/>
          </a:xfrm>
        </p:spPr>
        <p:txBody>
          <a:bodyPr/>
          <a:lstStyle/>
          <a:p>
            <a:endParaRPr lang="en-IE" sz="1400" dirty="0">
              <a:solidFill>
                <a:srgbClr val="53705E"/>
              </a:solidFill>
            </a:endParaRPr>
          </a:p>
          <a:p>
            <a:endParaRPr lang="en-IE" sz="1400" dirty="0">
              <a:solidFill>
                <a:srgbClr val="53705E"/>
              </a:solidFill>
            </a:endParaRPr>
          </a:p>
          <a:p>
            <a:r>
              <a:rPr lang="en-US" sz="1600" b="1" dirty="0">
                <a:solidFill>
                  <a:srgbClr val="C77362"/>
                </a:solidFill>
              </a:rPr>
              <a:t>Step 2: Add &amp; Name each Touchpoint (the little dots) on the Map</a:t>
            </a:r>
          </a:p>
          <a:p>
            <a:r>
              <a:rPr lang="en-US" sz="1400" dirty="0">
                <a:solidFill>
                  <a:schemeClr val="tx1">
                    <a:lumMod val="75000"/>
                    <a:lumOff val="25000"/>
                  </a:schemeClr>
                </a:solidFill>
              </a:rPr>
              <a:t>Now name and map (use a simple word if possible) on the digital and physical touchpoints on the journey where visitors are most engaged or asking questions (use conversational </a:t>
            </a:r>
            <a:r>
              <a:rPr lang="en-US" sz="1400" b="1" dirty="0">
                <a:solidFill>
                  <a:schemeClr val="tx1">
                    <a:lumMod val="75000"/>
                    <a:lumOff val="25000"/>
                  </a:schemeClr>
                </a:solidFill>
              </a:rPr>
              <a:t>human and experience-led language</a:t>
            </a:r>
            <a:r>
              <a:rPr lang="en-US" sz="1400" dirty="0">
                <a:solidFill>
                  <a:schemeClr val="tx1">
                    <a:lumMod val="75000"/>
                    <a:lumOff val="25000"/>
                  </a:schemeClr>
                </a:solidFill>
              </a:rPr>
              <a:t>, don’t be too technical)</a:t>
            </a:r>
          </a:p>
          <a:p>
            <a:r>
              <a:rPr lang="en-US" sz="1400" b="1" i="1" dirty="0">
                <a:solidFill>
                  <a:srgbClr val="C77362"/>
                </a:solidFill>
              </a:rPr>
              <a:t>Note: </a:t>
            </a:r>
            <a:r>
              <a:rPr lang="en-US" sz="1400" i="1" dirty="0">
                <a:solidFill>
                  <a:srgbClr val="C77362"/>
                </a:solidFill>
              </a:rPr>
              <a:t>See next page for more help with this part.</a:t>
            </a:r>
          </a:p>
          <a:p>
            <a:endParaRPr lang="en-IE" sz="1400" b="1" dirty="0">
              <a:solidFill>
                <a:schemeClr val="tx1">
                  <a:lumMod val="75000"/>
                  <a:lumOff val="25000"/>
                </a:schemeClr>
              </a:solidFill>
            </a:endParaRPr>
          </a:p>
          <a:p>
            <a:endParaRPr lang="en-IE"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4D72BD3C-73B4-CD94-DFAB-8AFAD76D7E3A}"/>
              </a:ext>
            </a:extLst>
          </p:cNvPr>
          <p:cNvSpPr>
            <a:spLocks noGrp="1"/>
          </p:cNvSpPr>
          <p:nvPr>
            <p:ph type="sldNum" sz="quarter" idx="4"/>
          </p:nvPr>
        </p:nvSpPr>
        <p:spPr/>
        <p:txBody>
          <a:bodyPr/>
          <a:lstStyle/>
          <a:p>
            <a:fld id="{48F63A3B-78C7-47BE-AE5E-E10140E04643}" type="slidenum">
              <a:rPr lang="en-US" smtClean="0"/>
              <a:pPr/>
              <a:t>5</a:t>
            </a:fld>
            <a:endParaRPr lang="en-US" dirty="0"/>
          </a:p>
        </p:txBody>
      </p:sp>
      <p:sp>
        <p:nvSpPr>
          <p:cNvPr id="2" name="Freeform 15">
            <a:extLst>
              <a:ext uri="{FF2B5EF4-FFF2-40B4-BE49-F238E27FC236}">
                <a16:creationId xmlns:a16="http://schemas.microsoft.com/office/drawing/2014/main" id="{D71B3C19-E5CC-C64D-DBF2-F315107F05A5}"/>
              </a:ext>
            </a:extLst>
          </p:cNvPr>
          <p:cNvSpPr/>
          <p:nvPr/>
        </p:nvSpPr>
        <p:spPr>
          <a:xfrm>
            <a:off x="112387" y="8089138"/>
            <a:ext cx="7015128" cy="1911339"/>
          </a:xfrm>
          <a:custGeom>
            <a:avLst/>
            <a:gdLst>
              <a:gd name="connsiteX0" fmla="*/ 0 w 11313772"/>
              <a:gd name="connsiteY0" fmla="*/ 2491499 h 3082546"/>
              <a:gd name="connsiteX1" fmla="*/ 1743290 w 11313772"/>
              <a:gd name="connsiteY1" fmla="*/ 1571498 h 3082546"/>
              <a:gd name="connsiteX2" fmla="*/ 3850662 w 11313772"/>
              <a:gd name="connsiteY2" fmla="*/ 744669 h 3082546"/>
              <a:gd name="connsiteX3" fmla="*/ 5643664 w 11313772"/>
              <a:gd name="connsiteY3" fmla="*/ 1944156 h 3082546"/>
              <a:gd name="connsiteX4" fmla="*/ 7960616 w 11313772"/>
              <a:gd name="connsiteY4" fmla="*/ 1638271 h 3082546"/>
              <a:gd name="connsiteX5" fmla="*/ 10079628 w 11313772"/>
              <a:gd name="connsiteY5" fmla="*/ 1746184 h 3082546"/>
              <a:gd name="connsiteX6" fmla="*/ 11313773 w 11313772"/>
              <a:gd name="connsiteY6" fmla="*/ 57567 h 3082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13772" h="3082546">
                <a:moveTo>
                  <a:pt x="0" y="2491499"/>
                </a:moveTo>
                <a:cubicBezTo>
                  <a:pt x="0" y="2491499"/>
                  <a:pt x="1603580" y="4308216"/>
                  <a:pt x="1743290" y="1571498"/>
                </a:cubicBezTo>
                <a:cubicBezTo>
                  <a:pt x="1847374" y="-467153"/>
                  <a:pt x="3828811" y="-271739"/>
                  <a:pt x="3850662" y="744669"/>
                </a:cubicBezTo>
                <a:cubicBezTo>
                  <a:pt x="3873943" y="1827713"/>
                  <a:pt x="4984152" y="4409270"/>
                  <a:pt x="5643664" y="1944156"/>
                </a:cubicBezTo>
                <a:cubicBezTo>
                  <a:pt x="6307311" y="-536347"/>
                  <a:pt x="7436679" y="-233561"/>
                  <a:pt x="7960616" y="1638271"/>
                </a:cubicBezTo>
                <a:cubicBezTo>
                  <a:pt x="8507968" y="3593783"/>
                  <a:pt x="9357766" y="3120372"/>
                  <a:pt x="10079628" y="1746184"/>
                </a:cubicBezTo>
                <a:cubicBezTo>
                  <a:pt x="10079628" y="1746184"/>
                  <a:pt x="10265914" y="174025"/>
                  <a:pt x="11313773" y="57567"/>
                </a:cubicBezTo>
              </a:path>
            </a:pathLst>
          </a:custGeom>
          <a:noFill/>
          <a:ln w="12700" cap="flat">
            <a:solidFill>
              <a:srgbClr val="404040"/>
            </a:solidFill>
            <a:prstDash val="sysDot"/>
            <a:miter/>
          </a:ln>
        </p:spPr>
        <p:txBody>
          <a:bodyPr rtlCol="0" anchor="ctr"/>
          <a:lstStyle/>
          <a:p>
            <a:endParaRPr lang="en-US" sz="1116"/>
          </a:p>
        </p:txBody>
      </p:sp>
      <p:sp>
        <p:nvSpPr>
          <p:cNvPr id="3" name="Freeform 5">
            <a:extLst>
              <a:ext uri="{FF2B5EF4-FFF2-40B4-BE49-F238E27FC236}">
                <a16:creationId xmlns:a16="http://schemas.microsoft.com/office/drawing/2014/main" id="{2E094727-EEB4-9A7D-8CDF-BCCE1508A835}"/>
              </a:ext>
            </a:extLst>
          </p:cNvPr>
          <p:cNvSpPr/>
          <p:nvPr/>
        </p:nvSpPr>
        <p:spPr>
          <a:xfrm>
            <a:off x="-9335" y="8827041"/>
            <a:ext cx="1679600" cy="580125"/>
          </a:xfrm>
          <a:custGeom>
            <a:avLst/>
            <a:gdLst>
              <a:gd name="connsiteX0" fmla="*/ 0 w 2034775"/>
              <a:gd name="connsiteY0" fmla="*/ 0 h 716751"/>
              <a:gd name="connsiteX1" fmla="*/ 1676400 w 2034775"/>
              <a:gd name="connsiteY1" fmla="*/ 0 h 716751"/>
              <a:gd name="connsiteX2" fmla="*/ 2034775 w 2034775"/>
              <a:gd name="connsiteY2" fmla="*/ 358376 h 716751"/>
              <a:gd name="connsiteX3" fmla="*/ 1676400 w 2034775"/>
              <a:gd name="connsiteY3" fmla="*/ 716751 h 716751"/>
              <a:gd name="connsiteX4" fmla="*/ 0 w 2034775"/>
              <a:gd name="connsiteY4" fmla="*/ 716751 h 716751"/>
              <a:gd name="connsiteX5" fmla="*/ 358375 w 2034775"/>
              <a:gd name="connsiteY5" fmla="*/ 358376 h 716751"/>
              <a:gd name="connsiteX6" fmla="*/ 0 w 2034775"/>
              <a:gd name="connsiteY6" fmla="*/ 0 h 71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4775" h="716751">
                <a:moveTo>
                  <a:pt x="0" y="0"/>
                </a:moveTo>
                <a:lnTo>
                  <a:pt x="1676400" y="0"/>
                </a:lnTo>
                <a:lnTo>
                  <a:pt x="2034775" y="358376"/>
                </a:lnTo>
                <a:lnTo>
                  <a:pt x="1676400" y="716751"/>
                </a:lnTo>
                <a:lnTo>
                  <a:pt x="0" y="716751"/>
                </a:lnTo>
                <a:lnTo>
                  <a:pt x="358375" y="358376"/>
                </a:lnTo>
                <a:lnTo>
                  <a:pt x="0" y="0"/>
                </a:lnTo>
                <a:close/>
              </a:path>
            </a:pathLst>
          </a:custGeom>
          <a:solidFill>
            <a:srgbClr val="5E3F7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1000" dirty="0">
                <a:latin typeface="Calibri" panose="020F0502020204030204" pitchFamily="34" charset="0"/>
                <a:cs typeface="Calibri" panose="020F0502020204030204" pitchFamily="34" charset="0"/>
              </a:rPr>
              <a:t>Before the Visit </a:t>
            </a:r>
          </a:p>
          <a:p>
            <a:pPr algn="ctr"/>
            <a:r>
              <a:rPr lang="en-US" sz="900" i="1" dirty="0">
                <a:latin typeface="Calibri" panose="020F0502020204030204" pitchFamily="34" charset="0"/>
                <a:cs typeface="Calibri" panose="020F0502020204030204" pitchFamily="34" charset="0"/>
              </a:rPr>
              <a:t>(Discovery &amp; Anticipation)</a:t>
            </a:r>
          </a:p>
        </p:txBody>
      </p:sp>
      <p:sp>
        <p:nvSpPr>
          <p:cNvPr id="4" name="Freeform 6">
            <a:extLst>
              <a:ext uri="{FF2B5EF4-FFF2-40B4-BE49-F238E27FC236}">
                <a16:creationId xmlns:a16="http://schemas.microsoft.com/office/drawing/2014/main" id="{1A24E8D6-5BAE-E81F-0A6B-253DFA146760}"/>
              </a:ext>
            </a:extLst>
          </p:cNvPr>
          <p:cNvSpPr/>
          <p:nvPr/>
        </p:nvSpPr>
        <p:spPr>
          <a:xfrm>
            <a:off x="1423153" y="8827041"/>
            <a:ext cx="1602363" cy="580125"/>
          </a:xfrm>
          <a:custGeom>
            <a:avLst/>
            <a:gdLst>
              <a:gd name="connsiteX0" fmla="*/ 0 w 2034775"/>
              <a:gd name="connsiteY0" fmla="*/ 0 h 716751"/>
              <a:gd name="connsiteX1" fmla="*/ 1676400 w 2034775"/>
              <a:gd name="connsiteY1" fmla="*/ 0 h 716751"/>
              <a:gd name="connsiteX2" fmla="*/ 2034775 w 2034775"/>
              <a:gd name="connsiteY2" fmla="*/ 358376 h 716751"/>
              <a:gd name="connsiteX3" fmla="*/ 1676400 w 2034775"/>
              <a:gd name="connsiteY3" fmla="*/ 716751 h 716751"/>
              <a:gd name="connsiteX4" fmla="*/ 0 w 2034775"/>
              <a:gd name="connsiteY4" fmla="*/ 716751 h 716751"/>
              <a:gd name="connsiteX5" fmla="*/ 358375 w 2034775"/>
              <a:gd name="connsiteY5" fmla="*/ 358376 h 716751"/>
              <a:gd name="connsiteX6" fmla="*/ 0 w 2034775"/>
              <a:gd name="connsiteY6" fmla="*/ 0 h 71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4775" h="716751">
                <a:moveTo>
                  <a:pt x="0" y="0"/>
                </a:moveTo>
                <a:lnTo>
                  <a:pt x="1676400" y="0"/>
                </a:lnTo>
                <a:lnTo>
                  <a:pt x="2034775" y="358376"/>
                </a:lnTo>
                <a:lnTo>
                  <a:pt x="1676400" y="716751"/>
                </a:lnTo>
                <a:lnTo>
                  <a:pt x="0" y="716751"/>
                </a:lnTo>
                <a:lnTo>
                  <a:pt x="358375" y="358376"/>
                </a:lnTo>
                <a:lnTo>
                  <a:pt x="0" y="0"/>
                </a:lnTo>
                <a:close/>
              </a:path>
            </a:pathLst>
          </a:custGeom>
          <a:solidFill>
            <a:srgbClr val="78439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1178" b="1" dirty="0">
                <a:latin typeface="Calibri" panose="020F0502020204030204" pitchFamily="34" charset="0"/>
                <a:cs typeface="Calibri" panose="020F0502020204030204" pitchFamily="34" charset="0"/>
              </a:rPr>
              <a:t>Arrival &amp; First Impressions</a:t>
            </a:r>
          </a:p>
        </p:txBody>
      </p:sp>
      <p:sp>
        <p:nvSpPr>
          <p:cNvPr id="5" name="Freeform 7">
            <a:extLst>
              <a:ext uri="{FF2B5EF4-FFF2-40B4-BE49-F238E27FC236}">
                <a16:creationId xmlns:a16="http://schemas.microsoft.com/office/drawing/2014/main" id="{5EC3BA9C-AF5C-337A-34EA-96AEA03858F5}"/>
              </a:ext>
            </a:extLst>
          </p:cNvPr>
          <p:cNvSpPr/>
          <p:nvPr/>
        </p:nvSpPr>
        <p:spPr>
          <a:xfrm>
            <a:off x="2817291" y="8839734"/>
            <a:ext cx="1852863" cy="569166"/>
          </a:xfrm>
          <a:custGeom>
            <a:avLst/>
            <a:gdLst>
              <a:gd name="connsiteX0" fmla="*/ 0 w 2034775"/>
              <a:gd name="connsiteY0" fmla="*/ 0 h 716751"/>
              <a:gd name="connsiteX1" fmla="*/ 1676400 w 2034775"/>
              <a:gd name="connsiteY1" fmla="*/ 0 h 716751"/>
              <a:gd name="connsiteX2" fmla="*/ 2034775 w 2034775"/>
              <a:gd name="connsiteY2" fmla="*/ 358376 h 716751"/>
              <a:gd name="connsiteX3" fmla="*/ 1676400 w 2034775"/>
              <a:gd name="connsiteY3" fmla="*/ 716751 h 716751"/>
              <a:gd name="connsiteX4" fmla="*/ 0 w 2034775"/>
              <a:gd name="connsiteY4" fmla="*/ 716751 h 716751"/>
              <a:gd name="connsiteX5" fmla="*/ 358375 w 2034775"/>
              <a:gd name="connsiteY5" fmla="*/ 358376 h 716751"/>
              <a:gd name="connsiteX6" fmla="*/ 0 w 2034775"/>
              <a:gd name="connsiteY6" fmla="*/ 0 h 71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4775" h="716751">
                <a:moveTo>
                  <a:pt x="0" y="0"/>
                </a:moveTo>
                <a:lnTo>
                  <a:pt x="1676400" y="0"/>
                </a:lnTo>
                <a:lnTo>
                  <a:pt x="2034775" y="358376"/>
                </a:lnTo>
                <a:lnTo>
                  <a:pt x="1676400" y="716751"/>
                </a:lnTo>
                <a:lnTo>
                  <a:pt x="0" y="716751"/>
                </a:lnTo>
                <a:lnTo>
                  <a:pt x="358375" y="358376"/>
                </a:lnTo>
                <a:lnTo>
                  <a:pt x="0" y="0"/>
                </a:lnTo>
                <a:close/>
              </a:path>
            </a:pathLst>
          </a:custGeom>
          <a:solidFill>
            <a:srgbClr val="D14E3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1178" b="1" dirty="0">
                <a:latin typeface="Calibri" panose="020F0502020204030204" pitchFamily="34" charset="0"/>
                <a:cs typeface="Calibri" panose="020F0502020204030204" pitchFamily="34" charset="0"/>
              </a:rPr>
              <a:t>Key Story Moments </a:t>
            </a:r>
            <a:r>
              <a:rPr lang="en-US" sz="900" i="1" dirty="0">
                <a:latin typeface="Calibri" panose="020F0502020204030204" pitchFamily="34" charset="0"/>
                <a:cs typeface="Calibri" panose="020F0502020204030204" pitchFamily="34" charset="0"/>
              </a:rPr>
              <a:t>(Curiosity &amp; Emotion Peaks)</a:t>
            </a:r>
          </a:p>
        </p:txBody>
      </p:sp>
      <p:sp>
        <p:nvSpPr>
          <p:cNvPr id="10" name="Freeform 8">
            <a:extLst>
              <a:ext uri="{FF2B5EF4-FFF2-40B4-BE49-F238E27FC236}">
                <a16:creationId xmlns:a16="http://schemas.microsoft.com/office/drawing/2014/main" id="{DB47BEA6-2710-CB67-9C89-7203F63D8D98}"/>
              </a:ext>
            </a:extLst>
          </p:cNvPr>
          <p:cNvSpPr/>
          <p:nvPr/>
        </p:nvSpPr>
        <p:spPr>
          <a:xfrm>
            <a:off x="4423043" y="8827902"/>
            <a:ext cx="1602363" cy="580997"/>
          </a:xfrm>
          <a:custGeom>
            <a:avLst/>
            <a:gdLst>
              <a:gd name="connsiteX0" fmla="*/ 0 w 2034775"/>
              <a:gd name="connsiteY0" fmla="*/ 0 h 716751"/>
              <a:gd name="connsiteX1" fmla="*/ 1676400 w 2034775"/>
              <a:gd name="connsiteY1" fmla="*/ 0 h 716751"/>
              <a:gd name="connsiteX2" fmla="*/ 2034775 w 2034775"/>
              <a:gd name="connsiteY2" fmla="*/ 358376 h 716751"/>
              <a:gd name="connsiteX3" fmla="*/ 1676400 w 2034775"/>
              <a:gd name="connsiteY3" fmla="*/ 716751 h 716751"/>
              <a:gd name="connsiteX4" fmla="*/ 0 w 2034775"/>
              <a:gd name="connsiteY4" fmla="*/ 716751 h 716751"/>
              <a:gd name="connsiteX5" fmla="*/ 358375 w 2034775"/>
              <a:gd name="connsiteY5" fmla="*/ 358376 h 716751"/>
              <a:gd name="connsiteX6" fmla="*/ 0 w 2034775"/>
              <a:gd name="connsiteY6" fmla="*/ 0 h 71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4775" h="716751">
                <a:moveTo>
                  <a:pt x="0" y="0"/>
                </a:moveTo>
                <a:lnTo>
                  <a:pt x="1676400" y="0"/>
                </a:lnTo>
                <a:lnTo>
                  <a:pt x="2034775" y="358376"/>
                </a:lnTo>
                <a:lnTo>
                  <a:pt x="1676400" y="716751"/>
                </a:lnTo>
                <a:lnTo>
                  <a:pt x="0" y="716751"/>
                </a:lnTo>
                <a:lnTo>
                  <a:pt x="358375" y="358376"/>
                </a:lnTo>
                <a:lnTo>
                  <a:pt x="0" y="0"/>
                </a:lnTo>
                <a:close/>
              </a:path>
            </a:pathLst>
          </a:custGeom>
          <a:solidFill>
            <a:srgbClr val="EF5D3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1200" b="1" dirty="0"/>
              <a:t>Deep Engagement</a:t>
            </a:r>
            <a:r>
              <a:rPr lang="en-US" sz="1200" dirty="0"/>
              <a:t> (</a:t>
            </a:r>
            <a:r>
              <a:rPr lang="en-US" sz="900" i="1" dirty="0"/>
              <a:t>Understanding the Story)</a:t>
            </a:r>
            <a:endParaRPr lang="en-US" sz="900" b="1" i="1" dirty="0">
              <a:latin typeface="Calibri" panose="020F0502020204030204" pitchFamily="34" charset="0"/>
              <a:cs typeface="Calibri" panose="020F0502020204030204" pitchFamily="34" charset="0"/>
            </a:endParaRPr>
          </a:p>
        </p:txBody>
      </p:sp>
      <p:sp>
        <p:nvSpPr>
          <p:cNvPr id="11" name="Freeform 9">
            <a:extLst>
              <a:ext uri="{FF2B5EF4-FFF2-40B4-BE49-F238E27FC236}">
                <a16:creationId xmlns:a16="http://schemas.microsoft.com/office/drawing/2014/main" id="{B69F3DE4-62A0-4B07-B803-CB6EB750CA63}"/>
              </a:ext>
            </a:extLst>
          </p:cNvPr>
          <p:cNvSpPr/>
          <p:nvPr/>
        </p:nvSpPr>
        <p:spPr>
          <a:xfrm>
            <a:off x="5778296" y="8827902"/>
            <a:ext cx="1761002" cy="580998"/>
          </a:xfrm>
          <a:custGeom>
            <a:avLst/>
            <a:gdLst>
              <a:gd name="connsiteX0" fmla="*/ 0 w 2034775"/>
              <a:gd name="connsiteY0" fmla="*/ 0 h 716751"/>
              <a:gd name="connsiteX1" fmla="*/ 1676400 w 2034775"/>
              <a:gd name="connsiteY1" fmla="*/ 0 h 716751"/>
              <a:gd name="connsiteX2" fmla="*/ 2034775 w 2034775"/>
              <a:gd name="connsiteY2" fmla="*/ 358376 h 716751"/>
              <a:gd name="connsiteX3" fmla="*/ 1676400 w 2034775"/>
              <a:gd name="connsiteY3" fmla="*/ 716751 h 716751"/>
              <a:gd name="connsiteX4" fmla="*/ 0 w 2034775"/>
              <a:gd name="connsiteY4" fmla="*/ 716751 h 716751"/>
              <a:gd name="connsiteX5" fmla="*/ 358375 w 2034775"/>
              <a:gd name="connsiteY5" fmla="*/ 358376 h 716751"/>
              <a:gd name="connsiteX6" fmla="*/ 0 w 2034775"/>
              <a:gd name="connsiteY6" fmla="*/ 0 h 71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4775" h="716751">
                <a:moveTo>
                  <a:pt x="0" y="0"/>
                </a:moveTo>
                <a:lnTo>
                  <a:pt x="1676400" y="0"/>
                </a:lnTo>
                <a:lnTo>
                  <a:pt x="2034775" y="358376"/>
                </a:lnTo>
                <a:lnTo>
                  <a:pt x="1676400" y="716751"/>
                </a:lnTo>
                <a:lnTo>
                  <a:pt x="0" y="716751"/>
                </a:lnTo>
                <a:lnTo>
                  <a:pt x="358375" y="358376"/>
                </a:lnTo>
                <a:lnTo>
                  <a:pt x="0" y="0"/>
                </a:lnTo>
                <a:close/>
              </a:path>
            </a:pathLst>
          </a:custGeom>
          <a:solidFill>
            <a:srgbClr val="EDA23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1200" b="1" dirty="0"/>
              <a:t>Memory &amp; After the Visit</a:t>
            </a:r>
            <a:r>
              <a:rPr lang="en-US" sz="1200" dirty="0"/>
              <a:t> </a:t>
            </a:r>
            <a:r>
              <a:rPr lang="en-US" sz="900" dirty="0"/>
              <a:t>(Sharing &amp; Connection)</a:t>
            </a:r>
            <a:endParaRPr lang="en-US" sz="900" b="1" dirty="0">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9AB384C8-F2F6-74C1-94E1-0A2B72254627}"/>
              </a:ext>
            </a:extLst>
          </p:cNvPr>
          <p:cNvSpPr/>
          <p:nvPr/>
        </p:nvSpPr>
        <p:spPr>
          <a:xfrm>
            <a:off x="2525188" y="7665697"/>
            <a:ext cx="2093980" cy="2968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64" b="1" dirty="0">
                <a:solidFill>
                  <a:srgbClr val="78439A"/>
                </a:solidFill>
                <a:latin typeface="Calibri" panose="020F0502020204030204" pitchFamily="34" charset="0"/>
                <a:cs typeface="Calibri" panose="020F0502020204030204" pitchFamily="34" charset="0"/>
              </a:rPr>
              <a:t>Digital Touchpoints</a:t>
            </a:r>
          </a:p>
        </p:txBody>
      </p:sp>
      <p:sp>
        <p:nvSpPr>
          <p:cNvPr id="17" name="Rectangle 16">
            <a:extLst>
              <a:ext uri="{FF2B5EF4-FFF2-40B4-BE49-F238E27FC236}">
                <a16:creationId xmlns:a16="http://schemas.microsoft.com/office/drawing/2014/main" id="{9BB17F6C-E6F7-9A73-51AA-7C6B5FAE7873}"/>
              </a:ext>
            </a:extLst>
          </p:cNvPr>
          <p:cNvSpPr/>
          <p:nvPr/>
        </p:nvSpPr>
        <p:spPr>
          <a:xfrm>
            <a:off x="133187" y="10308234"/>
            <a:ext cx="7063411" cy="2968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64" b="1" dirty="0">
                <a:solidFill>
                  <a:srgbClr val="ED4D24"/>
                </a:solidFill>
                <a:latin typeface="Calibri" panose="020F0502020204030204" pitchFamily="34" charset="0"/>
                <a:cs typeface="Calibri" panose="020F0502020204030204" pitchFamily="34" charset="0"/>
              </a:rPr>
              <a:t>Physical Touchpoints</a:t>
            </a:r>
          </a:p>
        </p:txBody>
      </p:sp>
      <p:sp>
        <p:nvSpPr>
          <p:cNvPr id="18" name="Freeform 16">
            <a:extLst>
              <a:ext uri="{FF2B5EF4-FFF2-40B4-BE49-F238E27FC236}">
                <a16:creationId xmlns:a16="http://schemas.microsoft.com/office/drawing/2014/main" id="{1233B89F-0454-5052-39FF-2F7BAB793103}"/>
              </a:ext>
            </a:extLst>
          </p:cNvPr>
          <p:cNvSpPr/>
          <p:nvPr/>
        </p:nvSpPr>
        <p:spPr>
          <a:xfrm>
            <a:off x="248756" y="9749826"/>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5"/>
                  <a:pt x="62120" y="0"/>
                  <a:pt x="138749" y="0"/>
                </a:cubicBezTo>
                <a:cubicBezTo>
                  <a:pt x="215378" y="0"/>
                  <a:pt x="277498" y="62134"/>
                  <a:pt x="277498" y="138781"/>
                </a:cubicBezTo>
                <a:close/>
              </a:path>
            </a:pathLst>
          </a:custGeom>
          <a:pattFill prst="narHorz">
            <a:fgClr>
              <a:srgbClr val="5E3F79"/>
            </a:fgClr>
            <a:bgClr>
              <a:schemeClr val="bg1"/>
            </a:bgClr>
          </a:pattFill>
          <a:ln w="15034" cap="flat">
            <a:noFill/>
            <a:prstDash val="solid"/>
            <a:miter/>
          </a:ln>
        </p:spPr>
        <p:txBody>
          <a:bodyPr rtlCol="0" anchor="ctr"/>
          <a:lstStyle/>
          <a:p>
            <a:endParaRPr lang="en-US" sz="1116"/>
          </a:p>
        </p:txBody>
      </p:sp>
      <p:sp>
        <p:nvSpPr>
          <p:cNvPr id="20" name="Freeform 17">
            <a:extLst>
              <a:ext uri="{FF2B5EF4-FFF2-40B4-BE49-F238E27FC236}">
                <a16:creationId xmlns:a16="http://schemas.microsoft.com/office/drawing/2014/main" id="{11963CEB-94E0-13CE-17F3-41EC19F6F7E6}"/>
              </a:ext>
            </a:extLst>
          </p:cNvPr>
          <p:cNvSpPr/>
          <p:nvPr/>
        </p:nvSpPr>
        <p:spPr>
          <a:xfrm>
            <a:off x="823818" y="9860985"/>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7"/>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solidFill>
            <a:srgbClr val="5E3F79"/>
          </a:solidFill>
          <a:ln w="15034" cap="flat">
            <a:noFill/>
            <a:prstDash val="solid"/>
            <a:miter/>
          </a:ln>
        </p:spPr>
        <p:txBody>
          <a:bodyPr rtlCol="0" anchor="ctr"/>
          <a:lstStyle/>
          <a:p>
            <a:endParaRPr lang="en-US" sz="1116"/>
          </a:p>
        </p:txBody>
      </p:sp>
      <p:sp>
        <p:nvSpPr>
          <p:cNvPr id="24" name="Freeform 18">
            <a:extLst>
              <a:ext uri="{FF2B5EF4-FFF2-40B4-BE49-F238E27FC236}">
                <a16:creationId xmlns:a16="http://schemas.microsoft.com/office/drawing/2014/main" id="{FE4237EF-C967-B584-E0B6-772BF8F8B73F}"/>
              </a:ext>
            </a:extLst>
          </p:cNvPr>
          <p:cNvSpPr/>
          <p:nvPr/>
        </p:nvSpPr>
        <p:spPr>
          <a:xfrm>
            <a:off x="1023868" y="9516188"/>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7"/>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pattFill prst="narHorz">
            <a:fgClr>
              <a:srgbClr val="5E3F79"/>
            </a:fgClr>
            <a:bgClr>
              <a:schemeClr val="bg1"/>
            </a:bgClr>
          </a:pattFill>
          <a:ln w="15034" cap="flat">
            <a:noFill/>
            <a:prstDash val="solid"/>
            <a:miter/>
          </a:ln>
        </p:spPr>
        <p:txBody>
          <a:bodyPr rtlCol="0" anchor="ctr"/>
          <a:lstStyle/>
          <a:p>
            <a:endParaRPr lang="en-US" sz="1116"/>
          </a:p>
        </p:txBody>
      </p:sp>
      <p:sp>
        <p:nvSpPr>
          <p:cNvPr id="25" name="Freeform 19">
            <a:extLst>
              <a:ext uri="{FF2B5EF4-FFF2-40B4-BE49-F238E27FC236}">
                <a16:creationId xmlns:a16="http://schemas.microsoft.com/office/drawing/2014/main" id="{150EED59-4E51-E500-482C-C52BD79D1EAA}"/>
              </a:ext>
            </a:extLst>
          </p:cNvPr>
          <p:cNvSpPr/>
          <p:nvPr/>
        </p:nvSpPr>
        <p:spPr>
          <a:xfrm>
            <a:off x="1148445" y="8679424"/>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solidFill>
            <a:srgbClr val="5E3F79"/>
          </a:solidFill>
          <a:ln w="15034" cap="flat">
            <a:noFill/>
            <a:prstDash val="solid"/>
            <a:miter/>
          </a:ln>
        </p:spPr>
        <p:txBody>
          <a:bodyPr rtlCol="0" anchor="ctr"/>
          <a:lstStyle/>
          <a:p>
            <a:endParaRPr lang="en-US" sz="1116"/>
          </a:p>
        </p:txBody>
      </p:sp>
      <p:sp>
        <p:nvSpPr>
          <p:cNvPr id="26" name="Freeform 20">
            <a:extLst>
              <a:ext uri="{FF2B5EF4-FFF2-40B4-BE49-F238E27FC236}">
                <a16:creationId xmlns:a16="http://schemas.microsoft.com/office/drawing/2014/main" id="{1AC6D682-9809-90CA-4A5E-16B6C84B5829}"/>
              </a:ext>
            </a:extLst>
          </p:cNvPr>
          <p:cNvSpPr/>
          <p:nvPr/>
        </p:nvSpPr>
        <p:spPr>
          <a:xfrm>
            <a:off x="1272382" y="8394914"/>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pattFill prst="narHorz">
            <a:fgClr>
              <a:srgbClr val="5E3F79"/>
            </a:fgClr>
            <a:bgClr>
              <a:schemeClr val="bg1"/>
            </a:bgClr>
          </a:pattFill>
          <a:ln w="15034" cap="flat">
            <a:noFill/>
            <a:prstDash val="solid"/>
            <a:miter/>
          </a:ln>
        </p:spPr>
        <p:txBody>
          <a:bodyPr rtlCol="0" anchor="ctr"/>
          <a:lstStyle/>
          <a:p>
            <a:endParaRPr lang="en-US" sz="1116"/>
          </a:p>
        </p:txBody>
      </p:sp>
      <p:sp>
        <p:nvSpPr>
          <p:cNvPr id="27" name="Freeform 21">
            <a:extLst>
              <a:ext uri="{FF2B5EF4-FFF2-40B4-BE49-F238E27FC236}">
                <a16:creationId xmlns:a16="http://schemas.microsoft.com/office/drawing/2014/main" id="{4E3FC3AC-1102-634A-FBE7-16CD8B194F7A}"/>
              </a:ext>
            </a:extLst>
          </p:cNvPr>
          <p:cNvSpPr/>
          <p:nvPr/>
        </p:nvSpPr>
        <p:spPr>
          <a:xfrm>
            <a:off x="1492569" y="8121110"/>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solidFill>
            <a:srgbClr val="5E3F79"/>
          </a:solidFill>
          <a:ln w="15034" cap="flat">
            <a:noFill/>
            <a:prstDash val="solid"/>
            <a:miter/>
          </a:ln>
        </p:spPr>
        <p:txBody>
          <a:bodyPr rtlCol="0" anchor="ctr"/>
          <a:lstStyle/>
          <a:p>
            <a:endParaRPr lang="en-US" sz="1116"/>
          </a:p>
        </p:txBody>
      </p:sp>
      <p:sp>
        <p:nvSpPr>
          <p:cNvPr id="28" name="Freeform 22">
            <a:extLst>
              <a:ext uri="{FF2B5EF4-FFF2-40B4-BE49-F238E27FC236}">
                <a16:creationId xmlns:a16="http://schemas.microsoft.com/office/drawing/2014/main" id="{AEFB1E6A-6CC1-3DB9-F5E0-422DB3983180}"/>
              </a:ext>
            </a:extLst>
          </p:cNvPr>
          <p:cNvSpPr/>
          <p:nvPr/>
        </p:nvSpPr>
        <p:spPr>
          <a:xfrm>
            <a:off x="1774758" y="8012917"/>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pattFill prst="narHorz">
            <a:fgClr>
              <a:srgbClr val="78439A"/>
            </a:fgClr>
            <a:bgClr>
              <a:schemeClr val="bg1"/>
            </a:bgClr>
          </a:pattFill>
          <a:ln w="15034" cap="flat">
            <a:noFill/>
            <a:prstDash val="solid"/>
            <a:miter/>
          </a:ln>
        </p:spPr>
        <p:txBody>
          <a:bodyPr rtlCol="0" anchor="ctr"/>
          <a:lstStyle/>
          <a:p>
            <a:endParaRPr lang="en-US" sz="1116"/>
          </a:p>
        </p:txBody>
      </p:sp>
      <p:sp>
        <p:nvSpPr>
          <p:cNvPr id="29" name="Freeform 23">
            <a:extLst>
              <a:ext uri="{FF2B5EF4-FFF2-40B4-BE49-F238E27FC236}">
                <a16:creationId xmlns:a16="http://schemas.microsoft.com/office/drawing/2014/main" id="{9BC462C1-2578-5458-1FB3-C32BFD7AE130}"/>
              </a:ext>
            </a:extLst>
          </p:cNvPr>
          <p:cNvSpPr/>
          <p:nvPr/>
        </p:nvSpPr>
        <p:spPr>
          <a:xfrm>
            <a:off x="2132672" y="8054905"/>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solidFill>
            <a:srgbClr val="78439A"/>
          </a:solidFill>
          <a:ln w="15034" cap="flat">
            <a:noFill/>
            <a:prstDash val="solid"/>
            <a:miter/>
          </a:ln>
        </p:spPr>
        <p:txBody>
          <a:bodyPr rtlCol="0" anchor="ctr"/>
          <a:lstStyle/>
          <a:p>
            <a:endParaRPr lang="en-US" sz="1116"/>
          </a:p>
        </p:txBody>
      </p:sp>
      <p:sp>
        <p:nvSpPr>
          <p:cNvPr id="30" name="Freeform 24">
            <a:extLst>
              <a:ext uri="{FF2B5EF4-FFF2-40B4-BE49-F238E27FC236}">
                <a16:creationId xmlns:a16="http://schemas.microsoft.com/office/drawing/2014/main" id="{CCFE5D76-D458-6410-5021-8D4323646F4E}"/>
              </a:ext>
            </a:extLst>
          </p:cNvPr>
          <p:cNvSpPr/>
          <p:nvPr/>
        </p:nvSpPr>
        <p:spPr>
          <a:xfrm>
            <a:off x="2375839" y="8288166"/>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4"/>
                  <a:pt x="62120" y="0"/>
                  <a:pt x="138749" y="0"/>
                </a:cubicBezTo>
                <a:cubicBezTo>
                  <a:pt x="215377" y="0"/>
                  <a:pt x="277498" y="62134"/>
                  <a:pt x="277498" y="138781"/>
                </a:cubicBezTo>
                <a:close/>
              </a:path>
            </a:pathLst>
          </a:custGeom>
          <a:pattFill prst="narHorz">
            <a:fgClr>
              <a:srgbClr val="78439A"/>
            </a:fgClr>
            <a:bgClr>
              <a:schemeClr val="bg1"/>
            </a:bgClr>
          </a:pattFill>
          <a:ln w="15034" cap="flat">
            <a:noFill/>
            <a:prstDash val="solid"/>
            <a:miter/>
          </a:ln>
        </p:spPr>
        <p:txBody>
          <a:bodyPr rtlCol="0" anchor="ctr"/>
          <a:lstStyle/>
          <a:p>
            <a:endParaRPr lang="en-US" sz="1116"/>
          </a:p>
        </p:txBody>
      </p:sp>
      <p:sp>
        <p:nvSpPr>
          <p:cNvPr id="31" name="Freeform 25">
            <a:extLst>
              <a:ext uri="{FF2B5EF4-FFF2-40B4-BE49-F238E27FC236}">
                <a16:creationId xmlns:a16="http://schemas.microsoft.com/office/drawing/2014/main" id="{028BA3EC-2285-EBCB-057B-E14B11B33D6D}"/>
              </a:ext>
            </a:extLst>
          </p:cNvPr>
          <p:cNvSpPr/>
          <p:nvPr/>
        </p:nvSpPr>
        <p:spPr>
          <a:xfrm>
            <a:off x="2441116" y="8653068"/>
            <a:ext cx="172063" cy="172103"/>
          </a:xfrm>
          <a:custGeom>
            <a:avLst/>
            <a:gdLst>
              <a:gd name="connsiteX0" fmla="*/ 277498 w 277497"/>
              <a:gd name="connsiteY0" fmla="*/ 138781 h 277562"/>
              <a:gd name="connsiteX1" fmla="*/ 138749 w 277497"/>
              <a:gd name="connsiteY1" fmla="*/ 277562 h 277562"/>
              <a:gd name="connsiteX2" fmla="*/ -1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1" y="215428"/>
                  <a:pt x="-1" y="138781"/>
                </a:cubicBezTo>
                <a:cubicBezTo>
                  <a:pt x="-1" y="62135"/>
                  <a:pt x="62119" y="0"/>
                  <a:pt x="138749" y="0"/>
                </a:cubicBezTo>
                <a:cubicBezTo>
                  <a:pt x="215377" y="0"/>
                  <a:pt x="277498" y="62135"/>
                  <a:pt x="277498" y="138781"/>
                </a:cubicBezTo>
                <a:close/>
              </a:path>
            </a:pathLst>
          </a:custGeom>
          <a:solidFill>
            <a:srgbClr val="78439A"/>
          </a:solidFill>
          <a:ln w="15034" cap="flat">
            <a:noFill/>
            <a:prstDash val="solid"/>
            <a:miter/>
          </a:ln>
        </p:spPr>
        <p:txBody>
          <a:bodyPr rtlCol="0" anchor="ctr"/>
          <a:lstStyle/>
          <a:p>
            <a:endParaRPr lang="en-US" sz="1116"/>
          </a:p>
        </p:txBody>
      </p:sp>
      <p:sp>
        <p:nvSpPr>
          <p:cNvPr id="32" name="Freeform 26">
            <a:extLst>
              <a:ext uri="{FF2B5EF4-FFF2-40B4-BE49-F238E27FC236}">
                <a16:creationId xmlns:a16="http://schemas.microsoft.com/office/drawing/2014/main" id="{A3A402C1-F21F-8E9D-0BAA-F325279102A8}"/>
              </a:ext>
            </a:extLst>
          </p:cNvPr>
          <p:cNvSpPr/>
          <p:nvPr/>
        </p:nvSpPr>
        <p:spPr>
          <a:xfrm>
            <a:off x="3004992" y="9487204"/>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7"/>
                  <a:pt x="215378" y="277562"/>
                  <a:pt x="138749" y="277562"/>
                </a:cubicBezTo>
                <a:cubicBezTo>
                  <a:pt x="62120" y="277562"/>
                  <a:pt x="0" y="215428"/>
                  <a:pt x="0" y="138781"/>
                </a:cubicBezTo>
                <a:cubicBezTo>
                  <a:pt x="0" y="62135"/>
                  <a:pt x="62120" y="0"/>
                  <a:pt x="138749" y="0"/>
                </a:cubicBezTo>
                <a:cubicBezTo>
                  <a:pt x="215377" y="0"/>
                  <a:pt x="277498" y="62134"/>
                  <a:pt x="277498" y="138781"/>
                </a:cubicBezTo>
                <a:close/>
              </a:path>
            </a:pathLst>
          </a:custGeom>
          <a:pattFill prst="narHorz">
            <a:fgClr>
              <a:srgbClr val="78439A"/>
            </a:fgClr>
            <a:bgClr>
              <a:schemeClr val="bg1"/>
            </a:bgClr>
          </a:pattFill>
          <a:ln w="15034" cap="flat">
            <a:noFill/>
            <a:prstDash val="solid"/>
            <a:miter/>
          </a:ln>
        </p:spPr>
        <p:txBody>
          <a:bodyPr rtlCol="0" anchor="ctr"/>
          <a:lstStyle/>
          <a:p>
            <a:endParaRPr lang="en-US" sz="1116"/>
          </a:p>
        </p:txBody>
      </p:sp>
      <p:sp>
        <p:nvSpPr>
          <p:cNvPr id="33" name="Freeform 27">
            <a:extLst>
              <a:ext uri="{FF2B5EF4-FFF2-40B4-BE49-F238E27FC236}">
                <a16:creationId xmlns:a16="http://schemas.microsoft.com/office/drawing/2014/main" id="{7A56A214-19CC-23E5-DA7C-E146AA907DE7}"/>
              </a:ext>
            </a:extLst>
          </p:cNvPr>
          <p:cNvSpPr/>
          <p:nvPr/>
        </p:nvSpPr>
        <p:spPr>
          <a:xfrm>
            <a:off x="3218060" y="9795205"/>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7"/>
                  <a:pt x="215378" y="277562"/>
                  <a:pt x="138749" y="277562"/>
                </a:cubicBezTo>
                <a:cubicBezTo>
                  <a:pt x="62120" y="277562"/>
                  <a:pt x="0" y="215428"/>
                  <a:pt x="0" y="138781"/>
                </a:cubicBezTo>
                <a:cubicBezTo>
                  <a:pt x="0" y="62135"/>
                  <a:pt x="62120" y="0"/>
                  <a:pt x="138749" y="0"/>
                </a:cubicBezTo>
                <a:cubicBezTo>
                  <a:pt x="215378" y="0"/>
                  <a:pt x="277498" y="62134"/>
                  <a:pt x="277498" y="138781"/>
                </a:cubicBezTo>
                <a:close/>
              </a:path>
            </a:pathLst>
          </a:custGeom>
          <a:solidFill>
            <a:srgbClr val="BA4C2E"/>
          </a:solidFill>
          <a:ln w="15034" cap="flat">
            <a:noFill/>
            <a:prstDash val="solid"/>
            <a:miter/>
          </a:ln>
        </p:spPr>
        <p:txBody>
          <a:bodyPr rtlCol="0" anchor="ctr"/>
          <a:lstStyle/>
          <a:p>
            <a:endParaRPr lang="en-US" sz="1116"/>
          </a:p>
        </p:txBody>
      </p:sp>
      <p:sp>
        <p:nvSpPr>
          <p:cNvPr id="34" name="Freeform 28">
            <a:extLst>
              <a:ext uri="{FF2B5EF4-FFF2-40B4-BE49-F238E27FC236}">
                <a16:creationId xmlns:a16="http://schemas.microsoft.com/office/drawing/2014/main" id="{717A256D-99F6-5D0E-7365-90E514BC3B6E}"/>
              </a:ext>
            </a:extLst>
          </p:cNvPr>
          <p:cNvSpPr/>
          <p:nvPr/>
        </p:nvSpPr>
        <p:spPr>
          <a:xfrm>
            <a:off x="3740059" y="9465575"/>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5"/>
                  <a:pt x="62120" y="0"/>
                  <a:pt x="138749" y="0"/>
                </a:cubicBezTo>
                <a:cubicBezTo>
                  <a:pt x="215378" y="0"/>
                  <a:pt x="277498" y="62134"/>
                  <a:pt x="277498" y="138781"/>
                </a:cubicBezTo>
                <a:close/>
              </a:path>
            </a:pathLst>
          </a:custGeom>
          <a:pattFill prst="narHorz">
            <a:fgClr>
              <a:srgbClr val="BA4C2E"/>
            </a:fgClr>
            <a:bgClr>
              <a:schemeClr val="bg1"/>
            </a:bgClr>
          </a:pattFill>
          <a:ln w="15034" cap="flat">
            <a:noFill/>
            <a:prstDash val="solid"/>
            <a:miter/>
          </a:ln>
        </p:spPr>
        <p:txBody>
          <a:bodyPr rtlCol="0" anchor="ctr"/>
          <a:lstStyle/>
          <a:p>
            <a:endParaRPr lang="en-US" sz="1116"/>
          </a:p>
        </p:txBody>
      </p:sp>
      <p:sp>
        <p:nvSpPr>
          <p:cNvPr id="35" name="Freeform 29">
            <a:extLst>
              <a:ext uri="{FF2B5EF4-FFF2-40B4-BE49-F238E27FC236}">
                <a16:creationId xmlns:a16="http://schemas.microsoft.com/office/drawing/2014/main" id="{6B25B96F-9A6D-C236-19A7-709AA1D1B4B4}"/>
              </a:ext>
            </a:extLst>
          </p:cNvPr>
          <p:cNvSpPr/>
          <p:nvPr/>
        </p:nvSpPr>
        <p:spPr>
          <a:xfrm>
            <a:off x="3872209" y="8390872"/>
            <a:ext cx="172063" cy="172103"/>
          </a:xfrm>
          <a:custGeom>
            <a:avLst/>
            <a:gdLst>
              <a:gd name="connsiteX0" fmla="*/ 277498 w 277497"/>
              <a:gd name="connsiteY0" fmla="*/ 138781 h 277562"/>
              <a:gd name="connsiteX1" fmla="*/ 138749 w 277497"/>
              <a:gd name="connsiteY1" fmla="*/ 277562 h 277562"/>
              <a:gd name="connsiteX2" fmla="*/ -1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1" y="215428"/>
                  <a:pt x="-1" y="138781"/>
                </a:cubicBezTo>
                <a:cubicBezTo>
                  <a:pt x="-1" y="62134"/>
                  <a:pt x="62119" y="0"/>
                  <a:pt x="138749" y="0"/>
                </a:cubicBezTo>
                <a:cubicBezTo>
                  <a:pt x="215377" y="0"/>
                  <a:pt x="277498" y="62134"/>
                  <a:pt x="277498" y="138781"/>
                </a:cubicBezTo>
                <a:close/>
              </a:path>
            </a:pathLst>
          </a:custGeom>
          <a:solidFill>
            <a:srgbClr val="BA4C2E"/>
          </a:solidFill>
          <a:ln w="15034" cap="flat">
            <a:noFill/>
            <a:prstDash val="solid"/>
            <a:miter/>
          </a:ln>
        </p:spPr>
        <p:txBody>
          <a:bodyPr rtlCol="0" anchor="ctr"/>
          <a:lstStyle/>
          <a:p>
            <a:endParaRPr lang="en-US" sz="1116"/>
          </a:p>
        </p:txBody>
      </p:sp>
      <p:sp>
        <p:nvSpPr>
          <p:cNvPr id="36" name="Freeform 30">
            <a:extLst>
              <a:ext uri="{FF2B5EF4-FFF2-40B4-BE49-F238E27FC236}">
                <a16:creationId xmlns:a16="http://schemas.microsoft.com/office/drawing/2014/main" id="{E6301FCD-9301-1A0A-F4B2-1B7E3793AF3F}"/>
              </a:ext>
            </a:extLst>
          </p:cNvPr>
          <p:cNvSpPr/>
          <p:nvPr/>
        </p:nvSpPr>
        <p:spPr>
          <a:xfrm>
            <a:off x="4538629" y="8226949"/>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pattFill prst="narHorz">
            <a:fgClr>
              <a:srgbClr val="ED4D24"/>
            </a:fgClr>
            <a:bgClr>
              <a:schemeClr val="bg1"/>
            </a:bgClr>
          </a:pattFill>
          <a:ln w="15034" cap="flat">
            <a:noFill/>
            <a:prstDash val="solid"/>
            <a:miter/>
          </a:ln>
        </p:spPr>
        <p:txBody>
          <a:bodyPr rtlCol="0" anchor="ctr"/>
          <a:lstStyle/>
          <a:p>
            <a:endParaRPr lang="en-US" sz="1116"/>
          </a:p>
        </p:txBody>
      </p:sp>
      <p:sp>
        <p:nvSpPr>
          <p:cNvPr id="37" name="Freeform 31">
            <a:extLst>
              <a:ext uri="{FF2B5EF4-FFF2-40B4-BE49-F238E27FC236}">
                <a16:creationId xmlns:a16="http://schemas.microsoft.com/office/drawing/2014/main" id="{3289C3C3-ADD2-C79A-F991-5A8A137A9744}"/>
              </a:ext>
            </a:extLst>
          </p:cNvPr>
          <p:cNvSpPr/>
          <p:nvPr/>
        </p:nvSpPr>
        <p:spPr>
          <a:xfrm>
            <a:off x="4834826" y="8654938"/>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7" y="277562"/>
                  <a:pt x="138749" y="277562"/>
                </a:cubicBezTo>
                <a:cubicBezTo>
                  <a:pt x="62120" y="277562"/>
                  <a:pt x="0" y="215428"/>
                  <a:pt x="0" y="138781"/>
                </a:cubicBezTo>
                <a:cubicBezTo>
                  <a:pt x="0" y="62134"/>
                  <a:pt x="62120" y="0"/>
                  <a:pt x="138749" y="0"/>
                </a:cubicBezTo>
                <a:cubicBezTo>
                  <a:pt x="215377" y="0"/>
                  <a:pt x="277498" y="62134"/>
                  <a:pt x="277498" y="138781"/>
                </a:cubicBezTo>
                <a:close/>
              </a:path>
            </a:pathLst>
          </a:custGeom>
          <a:solidFill>
            <a:srgbClr val="ED4D24"/>
          </a:solidFill>
          <a:ln w="15034" cap="flat">
            <a:noFill/>
            <a:prstDash val="solid"/>
            <a:miter/>
          </a:ln>
        </p:spPr>
        <p:txBody>
          <a:bodyPr rtlCol="0" anchor="ctr"/>
          <a:lstStyle/>
          <a:p>
            <a:endParaRPr lang="en-US" sz="1116"/>
          </a:p>
        </p:txBody>
      </p:sp>
      <p:sp>
        <p:nvSpPr>
          <p:cNvPr id="38" name="Freeform 32">
            <a:extLst>
              <a:ext uri="{FF2B5EF4-FFF2-40B4-BE49-F238E27FC236}">
                <a16:creationId xmlns:a16="http://schemas.microsoft.com/office/drawing/2014/main" id="{A832C29F-D372-708B-C588-60209F5476F3}"/>
              </a:ext>
            </a:extLst>
          </p:cNvPr>
          <p:cNvSpPr/>
          <p:nvPr/>
        </p:nvSpPr>
        <p:spPr>
          <a:xfrm>
            <a:off x="5166174" y="9537051"/>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7"/>
                  <a:pt x="215378" y="277562"/>
                  <a:pt x="138749" y="277562"/>
                </a:cubicBezTo>
                <a:cubicBezTo>
                  <a:pt x="62120" y="277562"/>
                  <a:pt x="0" y="215428"/>
                  <a:pt x="0" y="138781"/>
                </a:cubicBezTo>
                <a:cubicBezTo>
                  <a:pt x="0" y="62135"/>
                  <a:pt x="62120" y="0"/>
                  <a:pt x="138749" y="0"/>
                </a:cubicBezTo>
                <a:cubicBezTo>
                  <a:pt x="215378" y="0"/>
                  <a:pt x="277498" y="62134"/>
                  <a:pt x="277498" y="138781"/>
                </a:cubicBezTo>
                <a:close/>
              </a:path>
            </a:pathLst>
          </a:custGeom>
          <a:pattFill prst="narHorz">
            <a:fgClr>
              <a:srgbClr val="ED4D24"/>
            </a:fgClr>
            <a:bgClr>
              <a:schemeClr val="bg1"/>
            </a:bgClr>
          </a:pattFill>
          <a:ln w="15034" cap="flat">
            <a:noFill/>
            <a:prstDash val="solid"/>
            <a:miter/>
          </a:ln>
        </p:spPr>
        <p:txBody>
          <a:bodyPr rtlCol="0" anchor="ctr"/>
          <a:lstStyle/>
          <a:p>
            <a:endParaRPr lang="en-US" sz="1116"/>
          </a:p>
        </p:txBody>
      </p:sp>
      <p:sp>
        <p:nvSpPr>
          <p:cNvPr id="39" name="Freeform 33">
            <a:extLst>
              <a:ext uri="{FF2B5EF4-FFF2-40B4-BE49-F238E27FC236}">
                <a16:creationId xmlns:a16="http://schemas.microsoft.com/office/drawing/2014/main" id="{6ABA90FF-2795-69AA-DCED-EAFF1203807B}"/>
              </a:ext>
            </a:extLst>
          </p:cNvPr>
          <p:cNvSpPr/>
          <p:nvPr/>
        </p:nvSpPr>
        <p:spPr>
          <a:xfrm>
            <a:off x="5908645" y="9623103"/>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5"/>
                  <a:pt x="62120" y="0"/>
                  <a:pt x="138749" y="0"/>
                </a:cubicBezTo>
                <a:cubicBezTo>
                  <a:pt x="215378" y="0"/>
                  <a:pt x="277498" y="62134"/>
                  <a:pt x="277498" y="138781"/>
                </a:cubicBezTo>
                <a:close/>
              </a:path>
            </a:pathLst>
          </a:custGeom>
          <a:solidFill>
            <a:srgbClr val="EDA239"/>
          </a:solidFill>
          <a:ln w="15034" cap="flat">
            <a:noFill/>
            <a:prstDash val="solid"/>
            <a:miter/>
          </a:ln>
        </p:spPr>
        <p:txBody>
          <a:bodyPr rtlCol="0" anchor="ctr"/>
          <a:lstStyle/>
          <a:p>
            <a:endParaRPr lang="en-US" sz="1116"/>
          </a:p>
        </p:txBody>
      </p:sp>
      <p:sp>
        <p:nvSpPr>
          <p:cNvPr id="41" name="Freeform 35">
            <a:extLst>
              <a:ext uri="{FF2B5EF4-FFF2-40B4-BE49-F238E27FC236}">
                <a16:creationId xmlns:a16="http://schemas.microsoft.com/office/drawing/2014/main" id="{367D3262-36E4-1087-7B14-4A1457EEDC16}"/>
              </a:ext>
            </a:extLst>
          </p:cNvPr>
          <p:cNvSpPr/>
          <p:nvPr/>
        </p:nvSpPr>
        <p:spPr>
          <a:xfrm>
            <a:off x="6546501" y="8428156"/>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7" y="277562"/>
                  <a:pt x="138749" y="277562"/>
                </a:cubicBezTo>
                <a:cubicBezTo>
                  <a:pt x="62120" y="277562"/>
                  <a:pt x="0" y="215428"/>
                  <a:pt x="0" y="138781"/>
                </a:cubicBezTo>
                <a:cubicBezTo>
                  <a:pt x="0" y="62134"/>
                  <a:pt x="62120" y="0"/>
                  <a:pt x="138749" y="0"/>
                </a:cubicBezTo>
                <a:cubicBezTo>
                  <a:pt x="215377" y="0"/>
                  <a:pt x="277498" y="62134"/>
                  <a:pt x="277498" y="138781"/>
                </a:cubicBezTo>
                <a:close/>
              </a:path>
            </a:pathLst>
          </a:custGeom>
          <a:solidFill>
            <a:srgbClr val="EDA239"/>
          </a:solidFill>
          <a:ln w="15034" cap="flat">
            <a:noFill/>
            <a:prstDash val="solid"/>
            <a:miter/>
          </a:ln>
        </p:spPr>
        <p:txBody>
          <a:bodyPr rtlCol="0" anchor="ctr"/>
          <a:lstStyle/>
          <a:p>
            <a:endParaRPr lang="en-US" sz="1116"/>
          </a:p>
        </p:txBody>
      </p:sp>
      <p:sp>
        <p:nvSpPr>
          <p:cNvPr id="42" name="Freeform 36">
            <a:extLst>
              <a:ext uri="{FF2B5EF4-FFF2-40B4-BE49-F238E27FC236}">
                <a16:creationId xmlns:a16="http://schemas.microsoft.com/office/drawing/2014/main" id="{A3B1A475-1BD1-FF24-EC0D-4A295A2FA949}"/>
              </a:ext>
            </a:extLst>
          </p:cNvPr>
          <p:cNvSpPr/>
          <p:nvPr/>
        </p:nvSpPr>
        <p:spPr>
          <a:xfrm>
            <a:off x="6784603" y="8150228"/>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7" y="277562"/>
                  <a:pt x="138749" y="277562"/>
                </a:cubicBezTo>
                <a:cubicBezTo>
                  <a:pt x="62120" y="277562"/>
                  <a:pt x="0" y="215428"/>
                  <a:pt x="0" y="138781"/>
                </a:cubicBezTo>
                <a:cubicBezTo>
                  <a:pt x="0" y="62134"/>
                  <a:pt x="62120" y="0"/>
                  <a:pt x="138749" y="0"/>
                </a:cubicBezTo>
                <a:cubicBezTo>
                  <a:pt x="215377" y="0"/>
                  <a:pt x="277498" y="62134"/>
                  <a:pt x="277498" y="138781"/>
                </a:cubicBezTo>
                <a:close/>
              </a:path>
            </a:pathLst>
          </a:custGeom>
          <a:pattFill prst="narHorz">
            <a:fgClr>
              <a:srgbClr val="EDA239"/>
            </a:fgClr>
            <a:bgClr>
              <a:schemeClr val="bg1"/>
            </a:bgClr>
          </a:pattFill>
          <a:ln w="15034" cap="flat">
            <a:noFill/>
            <a:prstDash val="solid"/>
            <a:miter/>
          </a:ln>
        </p:spPr>
        <p:txBody>
          <a:bodyPr rtlCol="0" anchor="ctr"/>
          <a:lstStyle/>
          <a:p>
            <a:endParaRPr lang="en-US" sz="1116"/>
          </a:p>
        </p:txBody>
      </p:sp>
      <p:sp>
        <p:nvSpPr>
          <p:cNvPr id="43" name="TextBox 42">
            <a:extLst>
              <a:ext uri="{FF2B5EF4-FFF2-40B4-BE49-F238E27FC236}">
                <a16:creationId xmlns:a16="http://schemas.microsoft.com/office/drawing/2014/main" id="{B04855CD-C9F8-541C-D546-214262E5DA51}"/>
              </a:ext>
            </a:extLst>
          </p:cNvPr>
          <p:cNvSpPr txBox="1"/>
          <p:nvPr/>
        </p:nvSpPr>
        <p:spPr>
          <a:xfrm>
            <a:off x="121100" y="10097705"/>
            <a:ext cx="383465"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44" name="TextBox 43">
            <a:extLst>
              <a:ext uri="{FF2B5EF4-FFF2-40B4-BE49-F238E27FC236}">
                <a16:creationId xmlns:a16="http://schemas.microsoft.com/office/drawing/2014/main" id="{FA454DB3-5A23-0307-046F-7A65BF8889FA}"/>
              </a:ext>
            </a:extLst>
          </p:cNvPr>
          <p:cNvSpPr txBox="1"/>
          <p:nvPr/>
        </p:nvSpPr>
        <p:spPr>
          <a:xfrm>
            <a:off x="974363" y="9849779"/>
            <a:ext cx="1229977"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45" name="TextBox 44">
            <a:extLst>
              <a:ext uri="{FF2B5EF4-FFF2-40B4-BE49-F238E27FC236}">
                <a16:creationId xmlns:a16="http://schemas.microsoft.com/office/drawing/2014/main" id="{CCEC83CE-F2E1-7E6F-A5B7-4A6FAF68878D}"/>
              </a:ext>
            </a:extLst>
          </p:cNvPr>
          <p:cNvSpPr txBox="1"/>
          <p:nvPr/>
        </p:nvSpPr>
        <p:spPr>
          <a:xfrm>
            <a:off x="1173759" y="9500132"/>
            <a:ext cx="915769"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46" name="TextBox 45">
            <a:extLst>
              <a:ext uri="{FF2B5EF4-FFF2-40B4-BE49-F238E27FC236}">
                <a16:creationId xmlns:a16="http://schemas.microsoft.com/office/drawing/2014/main" id="{CA2E7A0F-A134-7FD4-A204-984C4616E182}"/>
              </a:ext>
            </a:extLst>
          </p:cNvPr>
          <p:cNvSpPr txBox="1"/>
          <p:nvPr/>
        </p:nvSpPr>
        <p:spPr>
          <a:xfrm>
            <a:off x="259932" y="8624542"/>
            <a:ext cx="915769"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a:t>
            </a:r>
          </a:p>
        </p:txBody>
      </p:sp>
      <p:sp>
        <p:nvSpPr>
          <p:cNvPr id="47" name="TextBox 46">
            <a:extLst>
              <a:ext uri="{FF2B5EF4-FFF2-40B4-BE49-F238E27FC236}">
                <a16:creationId xmlns:a16="http://schemas.microsoft.com/office/drawing/2014/main" id="{B4F27FBE-491B-FBD0-786C-089A439B88BD}"/>
              </a:ext>
            </a:extLst>
          </p:cNvPr>
          <p:cNvSpPr txBox="1"/>
          <p:nvPr/>
        </p:nvSpPr>
        <p:spPr>
          <a:xfrm>
            <a:off x="381070" y="8336627"/>
            <a:ext cx="915769"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48" name="TextBox 47">
            <a:extLst>
              <a:ext uri="{FF2B5EF4-FFF2-40B4-BE49-F238E27FC236}">
                <a16:creationId xmlns:a16="http://schemas.microsoft.com/office/drawing/2014/main" id="{468BE8F4-63AE-3456-C5AF-1C12372AB1B5}"/>
              </a:ext>
            </a:extLst>
          </p:cNvPr>
          <p:cNvSpPr txBox="1"/>
          <p:nvPr/>
        </p:nvSpPr>
        <p:spPr>
          <a:xfrm>
            <a:off x="599514" y="8043656"/>
            <a:ext cx="915769"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49" name="TextBox 48">
            <a:extLst>
              <a:ext uri="{FF2B5EF4-FFF2-40B4-BE49-F238E27FC236}">
                <a16:creationId xmlns:a16="http://schemas.microsoft.com/office/drawing/2014/main" id="{EB5B557E-64AE-A893-260C-F38BD431F2E3}"/>
              </a:ext>
            </a:extLst>
          </p:cNvPr>
          <p:cNvSpPr txBox="1"/>
          <p:nvPr/>
        </p:nvSpPr>
        <p:spPr>
          <a:xfrm>
            <a:off x="1799393" y="9479246"/>
            <a:ext cx="915769"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50" name="TextBox 49">
            <a:extLst>
              <a:ext uri="{FF2B5EF4-FFF2-40B4-BE49-F238E27FC236}">
                <a16:creationId xmlns:a16="http://schemas.microsoft.com/office/drawing/2014/main" id="{E529C898-54B4-A330-6A79-4255CD8A04C0}"/>
              </a:ext>
            </a:extLst>
          </p:cNvPr>
          <p:cNvSpPr txBox="1"/>
          <p:nvPr/>
        </p:nvSpPr>
        <p:spPr>
          <a:xfrm>
            <a:off x="2607849" y="8603521"/>
            <a:ext cx="915769"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51" name="TextBox 50">
            <a:extLst>
              <a:ext uri="{FF2B5EF4-FFF2-40B4-BE49-F238E27FC236}">
                <a16:creationId xmlns:a16="http://schemas.microsoft.com/office/drawing/2014/main" id="{32F7495A-7EEB-B005-F238-22CECE9C1410}"/>
              </a:ext>
            </a:extLst>
          </p:cNvPr>
          <p:cNvSpPr txBox="1"/>
          <p:nvPr/>
        </p:nvSpPr>
        <p:spPr>
          <a:xfrm>
            <a:off x="2537822" y="8267580"/>
            <a:ext cx="412348"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a:t>
            </a:r>
          </a:p>
        </p:txBody>
      </p:sp>
      <p:sp>
        <p:nvSpPr>
          <p:cNvPr id="52" name="TextBox 51">
            <a:extLst>
              <a:ext uri="{FF2B5EF4-FFF2-40B4-BE49-F238E27FC236}">
                <a16:creationId xmlns:a16="http://schemas.microsoft.com/office/drawing/2014/main" id="{FD97CB1D-DB25-E99F-BA56-DE5019BDFBA3}"/>
              </a:ext>
            </a:extLst>
          </p:cNvPr>
          <p:cNvSpPr txBox="1"/>
          <p:nvPr/>
        </p:nvSpPr>
        <p:spPr>
          <a:xfrm>
            <a:off x="2273386" y="8003201"/>
            <a:ext cx="783642"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a:t>
            </a:r>
          </a:p>
        </p:txBody>
      </p:sp>
      <p:sp>
        <p:nvSpPr>
          <p:cNvPr id="53" name="TextBox 52">
            <a:extLst>
              <a:ext uri="{FF2B5EF4-FFF2-40B4-BE49-F238E27FC236}">
                <a16:creationId xmlns:a16="http://schemas.microsoft.com/office/drawing/2014/main" id="{A740B381-1699-C26D-2D6E-012FFC4A2955}"/>
              </a:ext>
            </a:extLst>
          </p:cNvPr>
          <p:cNvSpPr txBox="1"/>
          <p:nvPr/>
        </p:nvSpPr>
        <p:spPr>
          <a:xfrm>
            <a:off x="1781361" y="7811660"/>
            <a:ext cx="783642"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a:t>
            </a:r>
          </a:p>
        </p:txBody>
      </p:sp>
      <p:sp>
        <p:nvSpPr>
          <p:cNvPr id="54" name="TextBox 53">
            <a:extLst>
              <a:ext uri="{FF2B5EF4-FFF2-40B4-BE49-F238E27FC236}">
                <a16:creationId xmlns:a16="http://schemas.microsoft.com/office/drawing/2014/main" id="{BA46BBB8-99E9-9E04-F8D5-D580FA1A15AD}"/>
              </a:ext>
            </a:extLst>
          </p:cNvPr>
          <p:cNvSpPr txBox="1"/>
          <p:nvPr/>
        </p:nvSpPr>
        <p:spPr>
          <a:xfrm>
            <a:off x="3368947" y="8347181"/>
            <a:ext cx="523033" cy="208262"/>
          </a:xfrm>
          <a:prstGeom prst="rect">
            <a:avLst/>
          </a:prstGeom>
          <a:noFill/>
          <a:ln>
            <a:noFill/>
          </a:ln>
        </p:spPr>
        <p:txBody>
          <a:bodyPr wrap="square" rtlCol="0" anchor="b">
            <a:spAutoFit/>
          </a:bodyPr>
          <a:lstStyle/>
          <a:p>
            <a:pPr algn="r">
              <a:lnSpc>
                <a:spcPts val="856"/>
              </a:lnSpc>
              <a:buClr>
                <a:srgbClr val="78439A"/>
              </a:buClr>
            </a:pPr>
            <a:r>
              <a:rPr lang="en-US" sz="868" dirty="0" err="1">
                <a:solidFill>
                  <a:schemeClr val="tx1">
                    <a:lumMod val="75000"/>
                    <a:lumOff val="25000"/>
                  </a:schemeClr>
                </a:solidFill>
                <a:latin typeface="Calibri" panose="020F0502020204030204" pitchFamily="34" charset="0"/>
                <a:cs typeface="Calibri" panose="020F0502020204030204" pitchFamily="34" charset="0"/>
              </a:rPr>
              <a:t>xxxe</a:t>
            </a:r>
            <a:endParaRPr lang="en-US" sz="868"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55" name="TextBox 54">
            <a:extLst>
              <a:ext uri="{FF2B5EF4-FFF2-40B4-BE49-F238E27FC236}">
                <a16:creationId xmlns:a16="http://schemas.microsoft.com/office/drawing/2014/main" id="{E8E07DA1-3447-453C-038A-A8C9BBC4D152}"/>
              </a:ext>
            </a:extLst>
          </p:cNvPr>
          <p:cNvSpPr txBox="1"/>
          <p:nvPr/>
        </p:nvSpPr>
        <p:spPr>
          <a:xfrm>
            <a:off x="3368021" y="9786702"/>
            <a:ext cx="522161"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56" name="TextBox 55">
            <a:extLst>
              <a:ext uri="{FF2B5EF4-FFF2-40B4-BE49-F238E27FC236}">
                <a16:creationId xmlns:a16="http://schemas.microsoft.com/office/drawing/2014/main" id="{6602F843-837F-1A48-A484-836785A637ED}"/>
              </a:ext>
            </a:extLst>
          </p:cNvPr>
          <p:cNvSpPr txBox="1"/>
          <p:nvPr/>
        </p:nvSpPr>
        <p:spPr>
          <a:xfrm>
            <a:off x="3881324" y="9448144"/>
            <a:ext cx="915769"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57" name="TextBox 56">
            <a:extLst>
              <a:ext uri="{FF2B5EF4-FFF2-40B4-BE49-F238E27FC236}">
                <a16:creationId xmlns:a16="http://schemas.microsoft.com/office/drawing/2014/main" id="{21E7BB56-5DC0-E390-796B-8D1FA9E86A85}"/>
              </a:ext>
            </a:extLst>
          </p:cNvPr>
          <p:cNvSpPr txBox="1"/>
          <p:nvPr/>
        </p:nvSpPr>
        <p:spPr>
          <a:xfrm>
            <a:off x="4266015" y="9512724"/>
            <a:ext cx="915769"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58" name="TextBox 57">
            <a:extLst>
              <a:ext uri="{FF2B5EF4-FFF2-40B4-BE49-F238E27FC236}">
                <a16:creationId xmlns:a16="http://schemas.microsoft.com/office/drawing/2014/main" id="{DE9AB151-6CD9-E288-6C36-9B065BA7593A}"/>
              </a:ext>
            </a:extLst>
          </p:cNvPr>
          <p:cNvSpPr txBox="1"/>
          <p:nvPr/>
        </p:nvSpPr>
        <p:spPr>
          <a:xfrm>
            <a:off x="4690928" y="8188369"/>
            <a:ext cx="915769"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59" name="TextBox 58">
            <a:extLst>
              <a:ext uri="{FF2B5EF4-FFF2-40B4-BE49-F238E27FC236}">
                <a16:creationId xmlns:a16="http://schemas.microsoft.com/office/drawing/2014/main" id="{EC1F8C9E-D89C-4024-DDCE-A3199BF19349}"/>
              </a:ext>
            </a:extLst>
          </p:cNvPr>
          <p:cNvSpPr txBox="1"/>
          <p:nvPr/>
        </p:nvSpPr>
        <p:spPr>
          <a:xfrm>
            <a:off x="4989593" y="8619938"/>
            <a:ext cx="915769"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60" name="TextBox 59">
            <a:extLst>
              <a:ext uri="{FF2B5EF4-FFF2-40B4-BE49-F238E27FC236}">
                <a16:creationId xmlns:a16="http://schemas.microsoft.com/office/drawing/2014/main" id="{292933F9-66BE-C81A-71AD-F09BFDDC6E32}"/>
              </a:ext>
            </a:extLst>
          </p:cNvPr>
          <p:cNvSpPr txBox="1"/>
          <p:nvPr/>
        </p:nvSpPr>
        <p:spPr>
          <a:xfrm>
            <a:off x="6068930" y="9610161"/>
            <a:ext cx="1142781"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62" name="TextBox 61">
            <a:extLst>
              <a:ext uri="{FF2B5EF4-FFF2-40B4-BE49-F238E27FC236}">
                <a16:creationId xmlns:a16="http://schemas.microsoft.com/office/drawing/2014/main" id="{4D844CED-7324-6B94-3582-09CF15C6236B}"/>
              </a:ext>
            </a:extLst>
          </p:cNvPr>
          <p:cNvSpPr txBox="1"/>
          <p:nvPr/>
        </p:nvSpPr>
        <p:spPr>
          <a:xfrm>
            <a:off x="6164598" y="8370355"/>
            <a:ext cx="412348"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63" name="TextBox 62">
            <a:extLst>
              <a:ext uri="{FF2B5EF4-FFF2-40B4-BE49-F238E27FC236}">
                <a16:creationId xmlns:a16="http://schemas.microsoft.com/office/drawing/2014/main" id="{7DB431E5-74D9-2ED8-EC63-BC7B0C4FA113}"/>
              </a:ext>
            </a:extLst>
          </p:cNvPr>
          <p:cNvSpPr txBox="1"/>
          <p:nvPr/>
        </p:nvSpPr>
        <p:spPr>
          <a:xfrm>
            <a:off x="6032309" y="8084545"/>
            <a:ext cx="783642"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65" name="Text Placeholder 6">
            <a:extLst>
              <a:ext uri="{FF2B5EF4-FFF2-40B4-BE49-F238E27FC236}">
                <a16:creationId xmlns:a16="http://schemas.microsoft.com/office/drawing/2014/main" id="{10DA9060-7F8F-7FE6-50A2-D06A2280C083}"/>
              </a:ext>
            </a:extLst>
          </p:cNvPr>
          <p:cNvSpPr txBox="1">
            <a:spLocks/>
          </p:cNvSpPr>
          <p:nvPr/>
        </p:nvSpPr>
        <p:spPr>
          <a:xfrm>
            <a:off x="32853" y="977735"/>
            <a:ext cx="5992553" cy="586086"/>
          </a:xfrm>
          <a:prstGeom prst="rect">
            <a:avLst/>
          </a:prstGeom>
          <a:solidFill>
            <a:srgbClr val="53705E"/>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b="0" dirty="0"/>
              <a:t>Map the stages of your current visitor experience.</a:t>
            </a:r>
            <a:endParaRPr lang="en-IE" sz="2000" b="0" dirty="0"/>
          </a:p>
        </p:txBody>
      </p:sp>
      <p:grpSp>
        <p:nvGrpSpPr>
          <p:cNvPr id="12" name="Group 11">
            <a:extLst>
              <a:ext uri="{FF2B5EF4-FFF2-40B4-BE49-F238E27FC236}">
                <a16:creationId xmlns:a16="http://schemas.microsoft.com/office/drawing/2014/main" id="{84A0D3DB-EAC4-12A8-6BC5-9645D2774272}"/>
              </a:ext>
            </a:extLst>
          </p:cNvPr>
          <p:cNvGrpSpPr/>
          <p:nvPr/>
        </p:nvGrpSpPr>
        <p:grpSpPr>
          <a:xfrm>
            <a:off x="81570" y="956455"/>
            <a:ext cx="701179" cy="630942"/>
            <a:chOff x="899227" y="1072033"/>
            <a:chExt cx="1015996" cy="914225"/>
          </a:xfrm>
          <a:solidFill>
            <a:srgbClr val="EE4F27"/>
          </a:solidFill>
        </p:grpSpPr>
        <p:sp>
          <p:nvSpPr>
            <p:cNvPr id="13" name="Oval 12">
              <a:extLst>
                <a:ext uri="{FF2B5EF4-FFF2-40B4-BE49-F238E27FC236}">
                  <a16:creationId xmlns:a16="http://schemas.microsoft.com/office/drawing/2014/main" id="{0702BCF6-613A-8AEA-3A4B-63689BD9BDF7}"/>
                </a:ext>
              </a:extLst>
            </p:cNvPr>
            <p:cNvSpPr/>
            <p:nvPr/>
          </p:nvSpPr>
          <p:spPr>
            <a:xfrm>
              <a:off x="1016000" y="1137920"/>
              <a:ext cx="782451" cy="78245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4" name="TextBox 13">
              <a:extLst>
                <a:ext uri="{FF2B5EF4-FFF2-40B4-BE49-F238E27FC236}">
                  <a16:creationId xmlns:a16="http://schemas.microsoft.com/office/drawing/2014/main" id="{C36EAD3B-65B0-E13F-59DA-A12DA2681924}"/>
                </a:ext>
              </a:extLst>
            </p:cNvPr>
            <p:cNvSpPr txBox="1"/>
            <p:nvPr/>
          </p:nvSpPr>
          <p:spPr>
            <a:xfrm>
              <a:off x="899227" y="1072033"/>
              <a:ext cx="1015996" cy="91422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1</a:t>
              </a:r>
            </a:p>
          </p:txBody>
        </p:sp>
      </p:grpSp>
    </p:spTree>
    <p:extLst>
      <p:ext uri="{BB962C8B-B14F-4D97-AF65-F5344CB8AC3E}">
        <p14:creationId xmlns:p14="http://schemas.microsoft.com/office/powerpoint/2010/main" val="604988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2B7CE-92FA-E959-7C49-EDDF9D258E2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DCD01AA9-1C6E-CC59-000A-539663C9A0F5}"/>
              </a:ext>
            </a:extLst>
          </p:cNvPr>
          <p:cNvSpPr/>
          <p:nvPr/>
        </p:nvSpPr>
        <p:spPr>
          <a:xfrm>
            <a:off x="-9336" y="-1"/>
            <a:ext cx="7205933" cy="6647779"/>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7" name="Text Placeholder 6">
            <a:extLst>
              <a:ext uri="{FF2B5EF4-FFF2-40B4-BE49-F238E27FC236}">
                <a16:creationId xmlns:a16="http://schemas.microsoft.com/office/drawing/2014/main" id="{653563F5-C869-0C26-551F-62C767F9757B}"/>
              </a:ext>
            </a:extLst>
          </p:cNvPr>
          <p:cNvSpPr>
            <a:spLocks noGrp="1"/>
          </p:cNvSpPr>
          <p:nvPr>
            <p:ph type="body" sz="quarter" idx="61"/>
          </p:nvPr>
        </p:nvSpPr>
        <p:spPr>
          <a:xfrm>
            <a:off x="950" y="102189"/>
            <a:ext cx="6815001" cy="827041"/>
          </a:xfrm>
          <a:solidFill>
            <a:srgbClr val="53705E"/>
          </a:solidFill>
        </p:spPr>
        <p:txBody>
          <a:bodyPr/>
          <a:lstStyle/>
          <a:p>
            <a:pPr>
              <a:lnSpc>
                <a:spcPct val="100000"/>
              </a:lnSpc>
            </a:pPr>
            <a:r>
              <a:rPr lang="en-US" sz="2400" b="0" dirty="0"/>
              <a:t>Mapping Your Visitor Journey and Identifying Immersive Opportunities</a:t>
            </a:r>
            <a:endParaRPr lang="en-IE" sz="2400" b="0" dirty="0"/>
          </a:p>
        </p:txBody>
      </p:sp>
      <p:sp>
        <p:nvSpPr>
          <p:cNvPr id="8" name="Text Placeholder 7">
            <a:extLst>
              <a:ext uri="{FF2B5EF4-FFF2-40B4-BE49-F238E27FC236}">
                <a16:creationId xmlns:a16="http://schemas.microsoft.com/office/drawing/2014/main" id="{08484AF8-57BB-0304-9218-CBB2FA00A79B}"/>
              </a:ext>
            </a:extLst>
          </p:cNvPr>
          <p:cNvSpPr>
            <a:spLocks noGrp="1"/>
          </p:cNvSpPr>
          <p:nvPr>
            <p:ph type="body" sz="quarter" idx="64"/>
          </p:nvPr>
        </p:nvSpPr>
        <p:spPr>
          <a:xfrm>
            <a:off x="699967" y="1299115"/>
            <a:ext cx="6427548" cy="7187048"/>
          </a:xfrm>
        </p:spPr>
        <p:txBody>
          <a:bodyPr/>
          <a:lstStyle/>
          <a:p>
            <a:endParaRPr lang="en-IE" sz="1400" dirty="0">
              <a:solidFill>
                <a:srgbClr val="53705E"/>
              </a:solidFill>
            </a:endParaRPr>
          </a:p>
          <a:p>
            <a:endParaRPr lang="en-IE" sz="1400" dirty="0">
              <a:solidFill>
                <a:srgbClr val="53705E"/>
              </a:solidFill>
            </a:endParaRPr>
          </a:p>
          <a:p>
            <a:r>
              <a:rPr lang="en-US" sz="1600" b="1" dirty="0">
                <a:solidFill>
                  <a:srgbClr val="C77362"/>
                </a:solidFill>
              </a:rPr>
              <a:t>Step 2: Add &amp; Name each Touchpoint (the little dots) on the Map</a:t>
            </a:r>
          </a:p>
          <a:p>
            <a:endParaRPr lang="en-US" sz="1600" b="1" dirty="0">
              <a:solidFill>
                <a:srgbClr val="C77362"/>
              </a:solidFill>
            </a:endParaRPr>
          </a:p>
          <a:p>
            <a:r>
              <a:rPr lang="en-US" sz="1400" dirty="0"/>
              <a:t>Where do visitors ask questions?</a:t>
            </a:r>
          </a:p>
          <a:p>
            <a:r>
              <a:rPr lang="en-US" sz="1400" dirty="0"/>
              <a:t>Where do they pause or take photos?</a:t>
            </a:r>
          </a:p>
          <a:p>
            <a:r>
              <a:rPr lang="en-US" sz="1400" dirty="0"/>
              <a:t>Where do they become emotionally engaged?</a:t>
            </a:r>
          </a:p>
          <a:p>
            <a:endParaRPr lang="en-US" sz="1400" dirty="0"/>
          </a:p>
          <a:p>
            <a:r>
              <a:rPr lang="en-US" sz="1400" dirty="0"/>
              <a:t>These moments often provide the best opportunities for immersive storytelling.</a:t>
            </a:r>
          </a:p>
          <a:p>
            <a:endParaRPr lang="en-US" sz="1400" dirty="0">
              <a:solidFill>
                <a:schemeClr val="tx1">
                  <a:lumMod val="75000"/>
                  <a:lumOff val="25000"/>
                </a:schemeClr>
              </a:solidFill>
            </a:endParaRPr>
          </a:p>
          <a:p>
            <a:r>
              <a:rPr lang="en-US" sz="1400" dirty="0">
                <a:solidFill>
                  <a:schemeClr val="tx1">
                    <a:lumMod val="75000"/>
                    <a:lumOff val="25000"/>
                  </a:schemeClr>
                </a:solidFill>
              </a:rPr>
              <a:t>Now name and map (use a simple word if possible) on the digital and physical touchpoints on the journey where visitors are most engaged or asking questions (use conversational </a:t>
            </a:r>
            <a:r>
              <a:rPr lang="en-US" sz="1400" b="1" dirty="0">
                <a:solidFill>
                  <a:schemeClr val="tx1">
                    <a:lumMod val="75000"/>
                    <a:lumOff val="25000"/>
                  </a:schemeClr>
                </a:solidFill>
              </a:rPr>
              <a:t>human and experience-led language</a:t>
            </a:r>
            <a:r>
              <a:rPr lang="en-US" sz="1400" dirty="0">
                <a:solidFill>
                  <a:schemeClr val="tx1">
                    <a:lumMod val="75000"/>
                    <a:lumOff val="25000"/>
                  </a:schemeClr>
                </a:solidFill>
              </a:rPr>
              <a:t>, don’t be too technical)</a:t>
            </a:r>
          </a:p>
          <a:p>
            <a:endParaRPr lang="en-US" sz="1400" dirty="0">
              <a:solidFill>
                <a:schemeClr val="tx1">
                  <a:lumMod val="75000"/>
                  <a:lumOff val="25000"/>
                </a:schemeClr>
              </a:solidFill>
            </a:endParaRPr>
          </a:p>
          <a:p>
            <a:r>
              <a:rPr lang="en-US" sz="1400" dirty="0">
                <a:solidFill>
                  <a:schemeClr val="tx1">
                    <a:lumMod val="85000"/>
                    <a:lumOff val="15000"/>
                  </a:schemeClr>
                </a:solidFill>
              </a:rPr>
              <a:t>Choose </a:t>
            </a:r>
            <a:r>
              <a:rPr lang="en-US" sz="1400" b="1" dirty="0">
                <a:solidFill>
                  <a:schemeClr val="tx1">
                    <a:lumMod val="85000"/>
                    <a:lumOff val="15000"/>
                  </a:schemeClr>
                </a:solidFill>
              </a:rPr>
              <a:t>one or two moments</a:t>
            </a:r>
            <a:r>
              <a:rPr lang="en-US" sz="1400" dirty="0">
                <a:solidFill>
                  <a:schemeClr val="tx1">
                    <a:lumMod val="85000"/>
                    <a:lumOff val="15000"/>
                  </a:schemeClr>
                </a:solidFill>
              </a:rPr>
              <a:t> in the visitor journey where immersive storytelling could enhance the experience. Examples:</a:t>
            </a:r>
          </a:p>
          <a:p>
            <a:endParaRPr lang="en-US" sz="1400" dirty="0">
              <a:solidFill>
                <a:schemeClr val="tx1">
                  <a:lumMod val="85000"/>
                  <a:lumOff val="15000"/>
                </a:schemeClr>
              </a:solidFill>
            </a:endParaRPr>
          </a:p>
          <a:p>
            <a:r>
              <a:rPr lang="en-US" sz="1400" dirty="0">
                <a:solidFill>
                  <a:schemeClr val="tx1">
                    <a:lumMod val="85000"/>
                    <a:lumOff val="15000"/>
                  </a:schemeClr>
                </a:solidFill>
              </a:rPr>
              <a:t>• QR code linking to a film scene</a:t>
            </a:r>
            <a:br>
              <a:rPr lang="en-US" sz="1400" dirty="0">
                <a:solidFill>
                  <a:schemeClr val="tx1">
                    <a:lumMod val="85000"/>
                    <a:lumOff val="15000"/>
                  </a:schemeClr>
                </a:solidFill>
              </a:rPr>
            </a:br>
            <a:r>
              <a:rPr lang="en-US" sz="1400" dirty="0">
                <a:solidFill>
                  <a:schemeClr val="tx1">
                    <a:lumMod val="85000"/>
                    <a:lumOff val="15000"/>
                  </a:schemeClr>
                </a:solidFill>
              </a:rPr>
              <a:t>• Audio narration of a story excerpt</a:t>
            </a:r>
            <a:br>
              <a:rPr lang="en-US" sz="1400" dirty="0">
                <a:solidFill>
                  <a:schemeClr val="tx1">
                    <a:lumMod val="85000"/>
                    <a:lumOff val="15000"/>
                  </a:schemeClr>
                </a:solidFill>
              </a:rPr>
            </a:br>
            <a:r>
              <a:rPr lang="en-US" sz="1400" dirty="0">
                <a:solidFill>
                  <a:schemeClr val="tx1">
                    <a:lumMod val="85000"/>
                    <a:lumOff val="15000"/>
                  </a:schemeClr>
                </a:solidFill>
              </a:rPr>
              <a:t>• Augmented reality overlay</a:t>
            </a:r>
            <a:br>
              <a:rPr lang="en-US" sz="1400" dirty="0">
                <a:solidFill>
                  <a:schemeClr val="tx1">
                    <a:lumMod val="85000"/>
                    <a:lumOff val="15000"/>
                  </a:schemeClr>
                </a:solidFill>
              </a:rPr>
            </a:br>
            <a:r>
              <a:rPr lang="en-US" sz="1400" dirty="0">
                <a:solidFill>
                  <a:schemeClr val="tx1">
                    <a:lumMod val="85000"/>
                    <a:lumOff val="15000"/>
                  </a:schemeClr>
                </a:solidFill>
              </a:rPr>
              <a:t>• Short dramatic reading</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i="1" dirty="0">
                <a:solidFill>
                  <a:srgbClr val="C77362"/>
                </a:solidFill>
              </a:rPr>
              <a:t>Note: </a:t>
            </a:r>
            <a:r>
              <a:rPr lang="en-US" sz="1400" i="1" dirty="0">
                <a:solidFill>
                  <a:srgbClr val="C77362"/>
                </a:solidFill>
              </a:rPr>
              <a:t>See next page for more help with this part.</a:t>
            </a:r>
          </a:p>
          <a:p>
            <a:endParaRPr lang="en-IE" sz="1400" b="1" dirty="0">
              <a:solidFill>
                <a:schemeClr val="tx1">
                  <a:lumMod val="75000"/>
                  <a:lumOff val="25000"/>
                </a:schemeClr>
              </a:solidFill>
            </a:endParaRPr>
          </a:p>
          <a:p>
            <a:endParaRPr lang="en-IE"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4CEAC562-5D5C-DB56-BAF8-8EA5BC22B84B}"/>
              </a:ext>
            </a:extLst>
          </p:cNvPr>
          <p:cNvSpPr>
            <a:spLocks noGrp="1"/>
          </p:cNvSpPr>
          <p:nvPr>
            <p:ph type="sldNum" sz="quarter" idx="4"/>
          </p:nvPr>
        </p:nvSpPr>
        <p:spPr/>
        <p:txBody>
          <a:bodyPr/>
          <a:lstStyle/>
          <a:p>
            <a:fld id="{48F63A3B-78C7-47BE-AE5E-E10140E04643}" type="slidenum">
              <a:rPr lang="en-US" smtClean="0"/>
              <a:pPr/>
              <a:t>6</a:t>
            </a:fld>
            <a:endParaRPr lang="en-US" dirty="0"/>
          </a:p>
        </p:txBody>
      </p:sp>
      <p:sp>
        <p:nvSpPr>
          <p:cNvPr id="2" name="Freeform 15">
            <a:extLst>
              <a:ext uri="{FF2B5EF4-FFF2-40B4-BE49-F238E27FC236}">
                <a16:creationId xmlns:a16="http://schemas.microsoft.com/office/drawing/2014/main" id="{4537E43B-4CEF-2A43-FEC4-AB338686F4E8}"/>
              </a:ext>
            </a:extLst>
          </p:cNvPr>
          <p:cNvSpPr/>
          <p:nvPr/>
        </p:nvSpPr>
        <p:spPr>
          <a:xfrm>
            <a:off x="154575" y="7269327"/>
            <a:ext cx="7015128" cy="1911339"/>
          </a:xfrm>
          <a:custGeom>
            <a:avLst/>
            <a:gdLst>
              <a:gd name="connsiteX0" fmla="*/ 0 w 11313772"/>
              <a:gd name="connsiteY0" fmla="*/ 2491499 h 3082546"/>
              <a:gd name="connsiteX1" fmla="*/ 1743290 w 11313772"/>
              <a:gd name="connsiteY1" fmla="*/ 1571498 h 3082546"/>
              <a:gd name="connsiteX2" fmla="*/ 3850662 w 11313772"/>
              <a:gd name="connsiteY2" fmla="*/ 744669 h 3082546"/>
              <a:gd name="connsiteX3" fmla="*/ 5643664 w 11313772"/>
              <a:gd name="connsiteY3" fmla="*/ 1944156 h 3082546"/>
              <a:gd name="connsiteX4" fmla="*/ 7960616 w 11313772"/>
              <a:gd name="connsiteY4" fmla="*/ 1638271 h 3082546"/>
              <a:gd name="connsiteX5" fmla="*/ 10079628 w 11313772"/>
              <a:gd name="connsiteY5" fmla="*/ 1746184 h 3082546"/>
              <a:gd name="connsiteX6" fmla="*/ 11313773 w 11313772"/>
              <a:gd name="connsiteY6" fmla="*/ 57567 h 3082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13772" h="3082546">
                <a:moveTo>
                  <a:pt x="0" y="2491499"/>
                </a:moveTo>
                <a:cubicBezTo>
                  <a:pt x="0" y="2491499"/>
                  <a:pt x="1603580" y="4308216"/>
                  <a:pt x="1743290" y="1571498"/>
                </a:cubicBezTo>
                <a:cubicBezTo>
                  <a:pt x="1847374" y="-467153"/>
                  <a:pt x="3828811" y="-271739"/>
                  <a:pt x="3850662" y="744669"/>
                </a:cubicBezTo>
                <a:cubicBezTo>
                  <a:pt x="3873943" y="1827713"/>
                  <a:pt x="4984152" y="4409270"/>
                  <a:pt x="5643664" y="1944156"/>
                </a:cubicBezTo>
                <a:cubicBezTo>
                  <a:pt x="6307311" y="-536347"/>
                  <a:pt x="7436679" y="-233561"/>
                  <a:pt x="7960616" y="1638271"/>
                </a:cubicBezTo>
                <a:cubicBezTo>
                  <a:pt x="8507968" y="3593783"/>
                  <a:pt x="9357766" y="3120372"/>
                  <a:pt x="10079628" y="1746184"/>
                </a:cubicBezTo>
                <a:cubicBezTo>
                  <a:pt x="10079628" y="1746184"/>
                  <a:pt x="10265914" y="174025"/>
                  <a:pt x="11313773" y="57567"/>
                </a:cubicBezTo>
              </a:path>
            </a:pathLst>
          </a:custGeom>
          <a:noFill/>
          <a:ln w="12700" cap="flat">
            <a:solidFill>
              <a:srgbClr val="404040"/>
            </a:solidFill>
            <a:prstDash val="sysDot"/>
            <a:miter/>
          </a:ln>
        </p:spPr>
        <p:txBody>
          <a:bodyPr rtlCol="0" anchor="ctr"/>
          <a:lstStyle/>
          <a:p>
            <a:endParaRPr lang="en-US" sz="1116"/>
          </a:p>
        </p:txBody>
      </p:sp>
      <p:sp>
        <p:nvSpPr>
          <p:cNvPr id="3" name="Freeform 5">
            <a:extLst>
              <a:ext uri="{FF2B5EF4-FFF2-40B4-BE49-F238E27FC236}">
                <a16:creationId xmlns:a16="http://schemas.microsoft.com/office/drawing/2014/main" id="{2BF2AE00-CE5C-709C-3F7F-49D45132DE23}"/>
              </a:ext>
            </a:extLst>
          </p:cNvPr>
          <p:cNvSpPr/>
          <p:nvPr/>
        </p:nvSpPr>
        <p:spPr>
          <a:xfrm>
            <a:off x="32853" y="8007230"/>
            <a:ext cx="1679600" cy="580125"/>
          </a:xfrm>
          <a:custGeom>
            <a:avLst/>
            <a:gdLst>
              <a:gd name="connsiteX0" fmla="*/ 0 w 2034775"/>
              <a:gd name="connsiteY0" fmla="*/ 0 h 716751"/>
              <a:gd name="connsiteX1" fmla="*/ 1676400 w 2034775"/>
              <a:gd name="connsiteY1" fmla="*/ 0 h 716751"/>
              <a:gd name="connsiteX2" fmla="*/ 2034775 w 2034775"/>
              <a:gd name="connsiteY2" fmla="*/ 358376 h 716751"/>
              <a:gd name="connsiteX3" fmla="*/ 1676400 w 2034775"/>
              <a:gd name="connsiteY3" fmla="*/ 716751 h 716751"/>
              <a:gd name="connsiteX4" fmla="*/ 0 w 2034775"/>
              <a:gd name="connsiteY4" fmla="*/ 716751 h 716751"/>
              <a:gd name="connsiteX5" fmla="*/ 358375 w 2034775"/>
              <a:gd name="connsiteY5" fmla="*/ 358376 h 716751"/>
              <a:gd name="connsiteX6" fmla="*/ 0 w 2034775"/>
              <a:gd name="connsiteY6" fmla="*/ 0 h 71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4775" h="716751">
                <a:moveTo>
                  <a:pt x="0" y="0"/>
                </a:moveTo>
                <a:lnTo>
                  <a:pt x="1676400" y="0"/>
                </a:lnTo>
                <a:lnTo>
                  <a:pt x="2034775" y="358376"/>
                </a:lnTo>
                <a:lnTo>
                  <a:pt x="1676400" y="716751"/>
                </a:lnTo>
                <a:lnTo>
                  <a:pt x="0" y="716751"/>
                </a:lnTo>
                <a:lnTo>
                  <a:pt x="358375" y="358376"/>
                </a:lnTo>
                <a:lnTo>
                  <a:pt x="0" y="0"/>
                </a:lnTo>
                <a:close/>
              </a:path>
            </a:pathLst>
          </a:custGeom>
          <a:solidFill>
            <a:srgbClr val="5E3F7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1000" dirty="0">
                <a:latin typeface="Calibri" panose="020F0502020204030204" pitchFamily="34" charset="0"/>
                <a:cs typeface="Calibri" panose="020F0502020204030204" pitchFamily="34" charset="0"/>
              </a:rPr>
              <a:t>Before the Visit </a:t>
            </a:r>
          </a:p>
          <a:p>
            <a:pPr algn="ctr"/>
            <a:r>
              <a:rPr lang="en-US" sz="900" i="1" dirty="0">
                <a:latin typeface="Calibri" panose="020F0502020204030204" pitchFamily="34" charset="0"/>
                <a:cs typeface="Calibri" panose="020F0502020204030204" pitchFamily="34" charset="0"/>
              </a:rPr>
              <a:t>(Discovery &amp; Anticipation)</a:t>
            </a:r>
          </a:p>
        </p:txBody>
      </p:sp>
      <p:sp>
        <p:nvSpPr>
          <p:cNvPr id="4" name="Freeform 6">
            <a:extLst>
              <a:ext uri="{FF2B5EF4-FFF2-40B4-BE49-F238E27FC236}">
                <a16:creationId xmlns:a16="http://schemas.microsoft.com/office/drawing/2014/main" id="{EB91BE05-BD28-63BD-7B30-C08BAC6E4812}"/>
              </a:ext>
            </a:extLst>
          </p:cNvPr>
          <p:cNvSpPr/>
          <p:nvPr/>
        </p:nvSpPr>
        <p:spPr>
          <a:xfrm>
            <a:off x="1465341" y="8007230"/>
            <a:ext cx="1602363" cy="580125"/>
          </a:xfrm>
          <a:custGeom>
            <a:avLst/>
            <a:gdLst>
              <a:gd name="connsiteX0" fmla="*/ 0 w 2034775"/>
              <a:gd name="connsiteY0" fmla="*/ 0 h 716751"/>
              <a:gd name="connsiteX1" fmla="*/ 1676400 w 2034775"/>
              <a:gd name="connsiteY1" fmla="*/ 0 h 716751"/>
              <a:gd name="connsiteX2" fmla="*/ 2034775 w 2034775"/>
              <a:gd name="connsiteY2" fmla="*/ 358376 h 716751"/>
              <a:gd name="connsiteX3" fmla="*/ 1676400 w 2034775"/>
              <a:gd name="connsiteY3" fmla="*/ 716751 h 716751"/>
              <a:gd name="connsiteX4" fmla="*/ 0 w 2034775"/>
              <a:gd name="connsiteY4" fmla="*/ 716751 h 716751"/>
              <a:gd name="connsiteX5" fmla="*/ 358375 w 2034775"/>
              <a:gd name="connsiteY5" fmla="*/ 358376 h 716751"/>
              <a:gd name="connsiteX6" fmla="*/ 0 w 2034775"/>
              <a:gd name="connsiteY6" fmla="*/ 0 h 71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4775" h="716751">
                <a:moveTo>
                  <a:pt x="0" y="0"/>
                </a:moveTo>
                <a:lnTo>
                  <a:pt x="1676400" y="0"/>
                </a:lnTo>
                <a:lnTo>
                  <a:pt x="2034775" y="358376"/>
                </a:lnTo>
                <a:lnTo>
                  <a:pt x="1676400" y="716751"/>
                </a:lnTo>
                <a:lnTo>
                  <a:pt x="0" y="716751"/>
                </a:lnTo>
                <a:lnTo>
                  <a:pt x="358375" y="358376"/>
                </a:lnTo>
                <a:lnTo>
                  <a:pt x="0" y="0"/>
                </a:lnTo>
                <a:close/>
              </a:path>
            </a:pathLst>
          </a:custGeom>
          <a:solidFill>
            <a:srgbClr val="78439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1178" b="1" dirty="0">
                <a:latin typeface="Calibri" panose="020F0502020204030204" pitchFamily="34" charset="0"/>
                <a:cs typeface="Calibri" panose="020F0502020204030204" pitchFamily="34" charset="0"/>
              </a:rPr>
              <a:t>Arrival &amp; First Impressions</a:t>
            </a:r>
          </a:p>
        </p:txBody>
      </p:sp>
      <p:sp>
        <p:nvSpPr>
          <p:cNvPr id="5" name="Freeform 7">
            <a:extLst>
              <a:ext uri="{FF2B5EF4-FFF2-40B4-BE49-F238E27FC236}">
                <a16:creationId xmlns:a16="http://schemas.microsoft.com/office/drawing/2014/main" id="{F7FB09F6-7A5F-3C39-343B-B2F80560F4A6}"/>
              </a:ext>
            </a:extLst>
          </p:cNvPr>
          <p:cNvSpPr/>
          <p:nvPr/>
        </p:nvSpPr>
        <p:spPr>
          <a:xfrm>
            <a:off x="2859479" y="8019923"/>
            <a:ext cx="1852863" cy="569166"/>
          </a:xfrm>
          <a:custGeom>
            <a:avLst/>
            <a:gdLst>
              <a:gd name="connsiteX0" fmla="*/ 0 w 2034775"/>
              <a:gd name="connsiteY0" fmla="*/ 0 h 716751"/>
              <a:gd name="connsiteX1" fmla="*/ 1676400 w 2034775"/>
              <a:gd name="connsiteY1" fmla="*/ 0 h 716751"/>
              <a:gd name="connsiteX2" fmla="*/ 2034775 w 2034775"/>
              <a:gd name="connsiteY2" fmla="*/ 358376 h 716751"/>
              <a:gd name="connsiteX3" fmla="*/ 1676400 w 2034775"/>
              <a:gd name="connsiteY3" fmla="*/ 716751 h 716751"/>
              <a:gd name="connsiteX4" fmla="*/ 0 w 2034775"/>
              <a:gd name="connsiteY4" fmla="*/ 716751 h 716751"/>
              <a:gd name="connsiteX5" fmla="*/ 358375 w 2034775"/>
              <a:gd name="connsiteY5" fmla="*/ 358376 h 716751"/>
              <a:gd name="connsiteX6" fmla="*/ 0 w 2034775"/>
              <a:gd name="connsiteY6" fmla="*/ 0 h 71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4775" h="716751">
                <a:moveTo>
                  <a:pt x="0" y="0"/>
                </a:moveTo>
                <a:lnTo>
                  <a:pt x="1676400" y="0"/>
                </a:lnTo>
                <a:lnTo>
                  <a:pt x="2034775" y="358376"/>
                </a:lnTo>
                <a:lnTo>
                  <a:pt x="1676400" y="716751"/>
                </a:lnTo>
                <a:lnTo>
                  <a:pt x="0" y="716751"/>
                </a:lnTo>
                <a:lnTo>
                  <a:pt x="358375" y="358376"/>
                </a:lnTo>
                <a:lnTo>
                  <a:pt x="0" y="0"/>
                </a:lnTo>
                <a:close/>
              </a:path>
            </a:pathLst>
          </a:custGeom>
          <a:solidFill>
            <a:srgbClr val="D14E3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1178" b="1" dirty="0">
                <a:latin typeface="Calibri" panose="020F0502020204030204" pitchFamily="34" charset="0"/>
                <a:cs typeface="Calibri" panose="020F0502020204030204" pitchFamily="34" charset="0"/>
              </a:rPr>
              <a:t>Key Story Moments </a:t>
            </a:r>
            <a:r>
              <a:rPr lang="en-US" sz="900" i="1" dirty="0">
                <a:latin typeface="Calibri" panose="020F0502020204030204" pitchFamily="34" charset="0"/>
                <a:cs typeface="Calibri" panose="020F0502020204030204" pitchFamily="34" charset="0"/>
              </a:rPr>
              <a:t>(Curiosity &amp; Emotion Peaks)</a:t>
            </a:r>
          </a:p>
        </p:txBody>
      </p:sp>
      <p:sp>
        <p:nvSpPr>
          <p:cNvPr id="10" name="Freeform 8">
            <a:extLst>
              <a:ext uri="{FF2B5EF4-FFF2-40B4-BE49-F238E27FC236}">
                <a16:creationId xmlns:a16="http://schemas.microsoft.com/office/drawing/2014/main" id="{971372FE-F48E-14C5-FA0A-59ACB79D22E0}"/>
              </a:ext>
            </a:extLst>
          </p:cNvPr>
          <p:cNvSpPr/>
          <p:nvPr/>
        </p:nvSpPr>
        <p:spPr>
          <a:xfrm>
            <a:off x="4465231" y="8008091"/>
            <a:ext cx="1602363" cy="580997"/>
          </a:xfrm>
          <a:custGeom>
            <a:avLst/>
            <a:gdLst>
              <a:gd name="connsiteX0" fmla="*/ 0 w 2034775"/>
              <a:gd name="connsiteY0" fmla="*/ 0 h 716751"/>
              <a:gd name="connsiteX1" fmla="*/ 1676400 w 2034775"/>
              <a:gd name="connsiteY1" fmla="*/ 0 h 716751"/>
              <a:gd name="connsiteX2" fmla="*/ 2034775 w 2034775"/>
              <a:gd name="connsiteY2" fmla="*/ 358376 h 716751"/>
              <a:gd name="connsiteX3" fmla="*/ 1676400 w 2034775"/>
              <a:gd name="connsiteY3" fmla="*/ 716751 h 716751"/>
              <a:gd name="connsiteX4" fmla="*/ 0 w 2034775"/>
              <a:gd name="connsiteY4" fmla="*/ 716751 h 716751"/>
              <a:gd name="connsiteX5" fmla="*/ 358375 w 2034775"/>
              <a:gd name="connsiteY5" fmla="*/ 358376 h 716751"/>
              <a:gd name="connsiteX6" fmla="*/ 0 w 2034775"/>
              <a:gd name="connsiteY6" fmla="*/ 0 h 71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4775" h="716751">
                <a:moveTo>
                  <a:pt x="0" y="0"/>
                </a:moveTo>
                <a:lnTo>
                  <a:pt x="1676400" y="0"/>
                </a:lnTo>
                <a:lnTo>
                  <a:pt x="2034775" y="358376"/>
                </a:lnTo>
                <a:lnTo>
                  <a:pt x="1676400" y="716751"/>
                </a:lnTo>
                <a:lnTo>
                  <a:pt x="0" y="716751"/>
                </a:lnTo>
                <a:lnTo>
                  <a:pt x="358375" y="358376"/>
                </a:lnTo>
                <a:lnTo>
                  <a:pt x="0" y="0"/>
                </a:lnTo>
                <a:close/>
              </a:path>
            </a:pathLst>
          </a:custGeom>
          <a:solidFill>
            <a:srgbClr val="EF5D3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1200" b="1" dirty="0"/>
              <a:t>Deep Engagement</a:t>
            </a:r>
            <a:r>
              <a:rPr lang="en-US" sz="1200" dirty="0"/>
              <a:t> (</a:t>
            </a:r>
            <a:r>
              <a:rPr lang="en-US" sz="900" i="1" dirty="0"/>
              <a:t>Understanding the Story)</a:t>
            </a:r>
            <a:endParaRPr lang="en-US" sz="900" b="1" i="1" dirty="0">
              <a:latin typeface="Calibri" panose="020F0502020204030204" pitchFamily="34" charset="0"/>
              <a:cs typeface="Calibri" panose="020F0502020204030204" pitchFamily="34" charset="0"/>
            </a:endParaRPr>
          </a:p>
        </p:txBody>
      </p:sp>
      <p:sp>
        <p:nvSpPr>
          <p:cNvPr id="11" name="Freeform 9">
            <a:extLst>
              <a:ext uri="{FF2B5EF4-FFF2-40B4-BE49-F238E27FC236}">
                <a16:creationId xmlns:a16="http://schemas.microsoft.com/office/drawing/2014/main" id="{9B6CD51B-2FE2-79F7-F59C-D93C38152215}"/>
              </a:ext>
            </a:extLst>
          </p:cNvPr>
          <p:cNvSpPr/>
          <p:nvPr/>
        </p:nvSpPr>
        <p:spPr>
          <a:xfrm>
            <a:off x="5820484" y="8008091"/>
            <a:ext cx="1761002" cy="580998"/>
          </a:xfrm>
          <a:custGeom>
            <a:avLst/>
            <a:gdLst>
              <a:gd name="connsiteX0" fmla="*/ 0 w 2034775"/>
              <a:gd name="connsiteY0" fmla="*/ 0 h 716751"/>
              <a:gd name="connsiteX1" fmla="*/ 1676400 w 2034775"/>
              <a:gd name="connsiteY1" fmla="*/ 0 h 716751"/>
              <a:gd name="connsiteX2" fmla="*/ 2034775 w 2034775"/>
              <a:gd name="connsiteY2" fmla="*/ 358376 h 716751"/>
              <a:gd name="connsiteX3" fmla="*/ 1676400 w 2034775"/>
              <a:gd name="connsiteY3" fmla="*/ 716751 h 716751"/>
              <a:gd name="connsiteX4" fmla="*/ 0 w 2034775"/>
              <a:gd name="connsiteY4" fmla="*/ 716751 h 716751"/>
              <a:gd name="connsiteX5" fmla="*/ 358375 w 2034775"/>
              <a:gd name="connsiteY5" fmla="*/ 358376 h 716751"/>
              <a:gd name="connsiteX6" fmla="*/ 0 w 2034775"/>
              <a:gd name="connsiteY6" fmla="*/ 0 h 71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4775" h="716751">
                <a:moveTo>
                  <a:pt x="0" y="0"/>
                </a:moveTo>
                <a:lnTo>
                  <a:pt x="1676400" y="0"/>
                </a:lnTo>
                <a:lnTo>
                  <a:pt x="2034775" y="358376"/>
                </a:lnTo>
                <a:lnTo>
                  <a:pt x="1676400" y="716751"/>
                </a:lnTo>
                <a:lnTo>
                  <a:pt x="0" y="716751"/>
                </a:lnTo>
                <a:lnTo>
                  <a:pt x="358375" y="358376"/>
                </a:lnTo>
                <a:lnTo>
                  <a:pt x="0" y="0"/>
                </a:lnTo>
                <a:close/>
              </a:path>
            </a:pathLst>
          </a:custGeom>
          <a:solidFill>
            <a:srgbClr val="EDA23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1200" b="1" dirty="0"/>
              <a:t>Memory &amp; After the Visit</a:t>
            </a:r>
            <a:r>
              <a:rPr lang="en-US" sz="1200" dirty="0"/>
              <a:t> </a:t>
            </a:r>
            <a:r>
              <a:rPr lang="en-US" sz="900" dirty="0"/>
              <a:t>(Sharing &amp; Connection)</a:t>
            </a:r>
            <a:endParaRPr lang="en-US" sz="900" b="1" dirty="0">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77E6143F-3344-B2B3-5141-A782BF7E8740}"/>
              </a:ext>
            </a:extLst>
          </p:cNvPr>
          <p:cNvSpPr/>
          <p:nvPr/>
        </p:nvSpPr>
        <p:spPr>
          <a:xfrm>
            <a:off x="2567376" y="6845886"/>
            <a:ext cx="2093980" cy="2968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64" b="1" dirty="0">
                <a:solidFill>
                  <a:srgbClr val="78439A"/>
                </a:solidFill>
                <a:latin typeface="Calibri" panose="020F0502020204030204" pitchFamily="34" charset="0"/>
                <a:cs typeface="Calibri" panose="020F0502020204030204" pitchFamily="34" charset="0"/>
              </a:rPr>
              <a:t>Digital Touchpoints</a:t>
            </a:r>
          </a:p>
        </p:txBody>
      </p:sp>
      <p:sp>
        <p:nvSpPr>
          <p:cNvPr id="17" name="Rectangle 16">
            <a:extLst>
              <a:ext uri="{FF2B5EF4-FFF2-40B4-BE49-F238E27FC236}">
                <a16:creationId xmlns:a16="http://schemas.microsoft.com/office/drawing/2014/main" id="{6A63B610-25B5-04DA-0FAD-9B150A036519}"/>
              </a:ext>
            </a:extLst>
          </p:cNvPr>
          <p:cNvSpPr/>
          <p:nvPr/>
        </p:nvSpPr>
        <p:spPr>
          <a:xfrm>
            <a:off x="175375" y="9488423"/>
            <a:ext cx="7063411" cy="2968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64" b="1" dirty="0">
                <a:solidFill>
                  <a:srgbClr val="ED4D24"/>
                </a:solidFill>
                <a:latin typeface="Calibri" panose="020F0502020204030204" pitchFamily="34" charset="0"/>
                <a:cs typeface="Calibri" panose="020F0502020204030204" pitchFamily="34" charset="0"/>
              </a:rPr>
              <a:t>Physical Touchpoints</a:t>
            </a:r>
          </a:p>
        </p:txBody>
      </p:sp>
      <p:sp>
        <p:nvSpPr>
          <p:cNvPr id="18" name="Freeform 16">
            <a:extLst>
              <a:ext uri="{FF2B5EF4-FFF2-40B4-BE49-F238E27FC236}">
                <a16:creationId xmlns:a16="http://schemas.microsoft.com/office/drawing/2014/main" id="{60509BA0-33B0-299A-2EF6-D2DF2046B3CB}"/>
              </a:ext>
            </a:extLst>
          </p:cNvPr>
          <p:cNvSpPr/>
          <p:nvPr/>
        </p:nvSpPr>
        <p:spPr>
          <a:xfrm>
            <a:off x="290944" y="8930015"/>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5"/>
                  <a:pt x="62120" y="0"/>
                  <a:pt x="138749" y="0"/>
                </a:cubicBezTo>
                <a:cubicBezTo>
                  <a:pt x="215378" y="0"/>
                  <a:pt x="277498" y="62134"/>
                  <a:pt x="277498" y="138781"/>
                </a:cubicBezTo>
                <a:close/>
              </a:path>
            </a:pathLst>
          </a:custGeom>
          <a:pattFill prst="narHorz">
            <a:fgClr>
              <a:srgbClr val="5E3F79"/>
            </a:fgClr>
            <a:bgClr>
              <a:schemeClr val="bg1"/>
            </a:bgClr>
          </a:pattFill>
          <a:ln w="15034" cap="flat">
            <a:noFill/>
            <a:prstDash val="solid"/>
            <a:miter/>
          </a:ln>
        </p:spPr>
        <p:txBody>
          <a:bodyPr rtlCol="0" anchor="ctr"/>
          <a:lstStyle/>
          <a:p>
            <a:endParaRPr lang="en-US" sz="1116"/>
          </a:p>
        </p:txBody>
      </p:sp>
      <p:sp>
        <p:nvSpPr>
          <p:cNvPr id="20" name="Freeform 17">
            <a:extLst>
              <a:ext uri="{FF2B5EF4-FFF2-40B4-BE49-F238E27FC236}">
                <a16:creationId xmlns:a16="http://schemas.microsoft.com/office/drawing/2014/main" id="{72BD264B-4505-3EDD-2759-B4672AF0DA10}"/>
              </a:ext>
            </a:extLst>
          </p:cNvPr>
          <p:cNvSpPr/>
          <p:nvPr/>
        </p:nvSpPr>
        <p:spPr>
          <a:xfrm>
            <a:off x="866006" y="9041174"/>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7"/>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solidFill>
            <a:srgbClr val="5E3F79"/>
          </a:solidFill>
          <a:ln w="15034" cap="flat">
            <a:noFill/>
            <a:prstDash val="solid"/>
            <a:miter/>
          </a:ln>
        </p:spPr>
        <p:txBody>
          <a:bodyPr rtlCol="0" anchor="ctr"/>
          <a:lstStyle/>
          <a:p>
            <a:endParaRPr lang="en-US" sz="1116"/>
          </a:p>
        </p:txBody>
      </p:sp>
      <p:sp>
        <p:nvSpPr>
          <p:cNvPr id="24" name="Freeform 18">
            <a:extLst>
              <a:ext uri="{FF2B5EF4-FFF2-40B4-BE49-F238E27FC236}">
                <a16:creationId xmlns:a16="http://schemas.microsoft.com/office/drawing/2014/main" id="{6D5F0EEE-EA23-D0C2-BF42-5F519DACCF51}"/>
              </a:ext>
            </a:extLst>
          </p:cNvPr>
          <p:cNvSpPr/>
          <p:nvPr/>
        </p:nvSpPr>
        <p:spPr>
          <a:xfrm>
            <a:off x="1066056" y="8696377"/>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7"/>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pattFill prst="narHorz">
            <a:fgClr>
              <a:srgbClr val="5E3F79"/>
            </a:fgClr>
            <a:bgClr>
              <a:schemeClr val="bg1"/>
            </a:bgClr>
          </a:pattFill>
          <a:ln w="15034" cap="flat">
            <a:noFill/>
            <a:prstDash val="solid"/>
            <a:miter/>
          </a:ln>
        </p:spPr>
        <p:txBody>
          <a:bodyPr rtlCol="0" anchor="ctr"/>
          <a:lstStyle/>
          <a:p>
            <a:endParaRPr lang="en-US" sz="1116"/>
          </a:p>
        </p:txBody>
      </p:sp>
      <p:sp>
        <p:nvSpPr>
          <p:cNvPr id="25" name="Freeform 19">
            <a:extLst>
              <a:ext uri="{FF2B5EF4-FFF2-40B4-BE49-F238E27FC236}">
                <a16:creationId xmlns:a16="http://schemas.microsoft.com/office/drawing/2014/main" id="{57145D17-CF8F-F916-BC16-29DF25EBFBC0}"/>
              </a:ext>
            </a:extLst>
          </p:cNvPr>
          <p:cNvSpPr/>
          <p:nvPr/>
        </p:nvSpPr>
        <p:spPr>
          <a:xfrm>
            <a:off x="1190633" y="7859613"/>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solidFill>
            <a:srgbClr val="5E3F79"/>
          </a:solidFill>
          <a:ln w="15034" cap="flat">
            <a:noFill/>
            <a:prstDash val="solid"/>
            <a:miter/>
          </a:ln>
        </p:spPr>
        <p:txBody>
          <a:bodyPr rtlCol="0" anchor="ctr"/>
          <a:lstStyle/>
          <a:p>
            <a:endParaRPr lang="en-US" sz="1116"/>
          </a:p>
        </p:txBody>
      </p:sp>
      <p:sp>
        <p:nvSpPr>
          <p:cNvPr id="26" name="Freeform 20">
            <a:extLst>
              <a:ext uri="{FF2B5EF4-FFF2-40B4-BE49-F238E27FC236}">
                <a16:creationId xmlns:a16="http://schemas.microsoft.com/office/drawing/2014/main" id="{701FF1A9-8DF7-3A8A-2175-3CF678630226}"/>
              </a:ext>
            </a:extLst>
          </p:cNvPr>
          <p:cNvSpPr/>
          <p:nvPr/>
        </p:nvSpPr>
        <p:spPr>
          <a:xfrm>
            <a:off x="1314570" y="7575103"/>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pattFill prst="narHorz">
            <a:fgClr>
              <a:srgbClr val="5E3F79"/>
            </a:fgClr>
            <a:bgClr>
              <a:schemeClr val="bg1"/>
            </a:bgClr>
          </a:pattFill>
          <a:ln w="15034" cap="flat">
            <a:noFill/>
            <a:prstDash val="solid"/>
            <a:miter/>
          </a:ln>
        </p:spPr>
        <p:txBody>
          <a:bodyPr rtlCol="0" anchor="ctr"/>
          <a:lstStyle/>
          <a:p>
            <a:endParaRPr lang="en-US" sz="1116"/>
          </a:p>
        </p:txBody>
      </p:sp>
      <p:sp>
        <p:nvSpPr>
          <p:cNvPr id="27" name="Freeform 21">
            <a:extLst>
              <a:ext uri="{FF2B5EF4-FFF2-40B4-BE49-F238E27FC236}">
                <a16:creationId xmlns:a16="http://schemas.microsoft.com/office/drawing/2014/main" id="{1C3BFDF0-EA09-7D25-0FFC-40B9B18D8985}"/>
              </a:ext>
            </a:extLst>
          </p:cNvPr>
          <p:cNvSpPr/>
          <p:nvPr/>
        </p:nvSpPr>
        <p:spPr>
          <a:xfrm>
            <a:off x="1534757" y="7301299"/>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solidFill>
            <a:srgbClr val="5E3F79"/>
          </a:solidFill>
          <a:ln w="15034" cap="flat">
            <a:noFill/>
            <a:prstDash val="solid"/>
            <a:miter/>
          </a:ln>
        </p:spPr>
        <p:txBody>
          <a:bodyPr rtlCol="0" anchor="ctr"/>
          <a:lstStyle/>
          <a:p>
            <a:endParaRPr lang="en-US" sz="1116"/>
          </a:p>
        </p:txBody>
      </p:sp>
      <p:sp>
        <p:nvSpPr>
          <p:cNvPr id="28" name="Freeform 22">
            <a:extLst>
              <a:ext uri="{FF2B5EF4-FFF2-40B4-BE49-F238E27FC236}">
                <a16:creationId xmlns:a16="http://schemas.microsoft.com/office/drawing/2014/main" id="{248CEB1B-E088-730A-9703-B882A5CD52A5}"/>
              </a:ext>
            </a:extLst>
          </p:cNvPr>
          <p:cNvSpPr/>
          <p:nvPr/>
        </p:nvSpPr>
        <p:spPr>
          <a:xfrm>
            <a:off x="1816946" y="7193106"/>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pattFill prst="narHorz">
            <a:fgClr>
              <a:srgbClr val="78439A"/>
            </a:fgClr>
            <a:bgClr>
              <a:schemeClr val="bg1"/>
            </a:bgClr>
          </a:pattFill>
          <a:ln w="15034" cap="flat">
            <a:noFill/>
            <a:prstDash val="solid"/>
            <a:miter/>
          </a:ln>
        </p:spPr>
        <p:txBody>
          <a:bodyPr rtlCol="0" anchor="ctr"/>
          <a:lstStyle/>
          <a:p>
            <a:endParaRPr lang="en-US" sz="1116"/>
          </a:p>
        </p:txBody>
      </p:sp>
      <p:sp>
        <p:nvSpPr>
          <p:cNvPr id="29" name="Freeform 23">
            <a:extLst>
              <a:ext uri="{FF2B5EF4-FFF2-40B4-BE49-F238E27FC236}">
                <a16:creationId xmlns:a16="http://schemas.microsoft.com/office/drawing/2014/main" id="{7A157952-1DF7-8B6E-320A-0BED6D4A7C37}"/>
              </a:ext>
            </a:extLst>
          </p:cNvPr>
          <p:cNvSpPr/>
          <p:nvPr/>
        </p:nvSpPr>
        <p:spPr>
          <a:xfrm>
            <a:off x="2174860" y="7235094"/>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solidFill>
            <a:srgbClr val="78439A"/>
          </a:solidFill>
          <a:ln w="15034" cap="flat">
            <a:noFill/>
            <a:prstDash val="solid"/>
            <a:miter/>
          </a:ln>
        </p:spPr>
        <p:txBody>
          <a:bodyPr rtlCol="0" anchor="ctr"/>
          <a:lstStyle/>
          <a:p>
            <a:endParaRPr lang="en-US" sz="1116"/>
          </a:p>
        </p:txBody>
      </p:sp>
      <p:sp>
        <p:nvSpPr>
          <p:cNvPr id="30" name="Freeform 24">
            <a:extLst>
              <a:ext uri="{FF2B5EF4-FFF2-40B4-BE49-F238E27FC236}">
                <a16:creationId xmlns:a16="http://schemas.microsoft.com/office/drawing/2014/main" id="{39EBEE47-6F1B-53BC-68B3-1F298D3C01BC}"/>
              </a:ext>
            </a:extLst>
          </p:cNvPr>
          <p:cNvSpPr/>
          <p:nvPr/>
        </p:nvSpPr>
        <p:spPr>
          <a:xfrm>
            <a:off x="2418027" y="7468355"/>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4"/>
                  <a:pt x="62120" y="0"/>
                  <a:pt x="138749" y="0"/>
                </a:cubicBezTo>
                <a:cubicBezTo>
                  <a:pt x="215377" y="0"/>
                  <a:pt x="277498" y="62134"/>
                  <a:pt x="277498" y="138781"/>
                </a:cubicBezTo>
                <a:close/>
              </a:path>
            </a:pathLst>
          </a:custGeom>
          <a:pattFill prst="narHorz">
            <a:fgClr>
              <a:srgbClr val="78439A"/>
            </a:fgClr>
            <a:bgClr>
              <a:schemeClr val="bg1"/>
            </a:bgClr>
          </a:pattFill>
          <a:ln w="15034" cap="flat">
            <a:noFill/>
            <a:prstDash val="solid"/>
            <a:miter/>
          </a:ln>
        </p:spPr>
        <p:txBody>
          <a:bodyPr rtlCol="0" anchor="ctr"/>
          <a:lstStyle/>
          <a:p>
            <a:endParaRPr lang="en-US" sz="1116"/>
          </a:p>
        </p:txBody>
      </p:sp>
      <p:sp>
        <p:nvSpPr>
          <p:cNvPr id="31" name="Freeform 25">
            <a:extLst>
              <a:ext uri="{FF2B5EF4-FFF2-40B4-BE49-F238E27FC236}">
                <a16:creationId xmlns:a16="http://schemas.microsoft.com/office/drawing/2014/main" id="{42B79D9C-60B8-911B-70B5-18C9930BE4C9}"/>
              </a:ext>
            </a:extLst>
          </p:cNvPr>
          <p:cNvSpPr/>
          <p:nvPr/>
        </p:nvSpPr>
        <p:spPr>
          <a:xfrm>
            <a:off x="2483304" y="7833257"/>
            <a:ext cx="172063" cy="172103"/>
          </a:xfrm>
          <a:custGeom>
            <a:avLst/>
            <a:gdLst>
              <a:gd name="connsiteX0" fmla="*/ 277498 w 277497"/>
              <a:gd name="connsiteY0" fmla="*/ 138781 h 277562"/>
              <a:gd name="connsiteX1" fmla="*/ 138749 w 277497"/>
              <a:gd name="connsiteY1" fmla="*/ 277562 h 277562"/>
              <a:gd name="connsiteX2" fmla="*/ -1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1" y="215428"/>
                  <a:pt x="-1" y="138781"/>
                </a:cubicBezTo>
                <a:cubicBezTo>
                  <a:pt x="-1" y="62135"/>
                  <a:pt x="62119" y="0"/>
                  <a:pt x="138749" y="0"/>
                </a:cubicBezTo>
                <a:cubicBezTo>
                  <a:pt x="215377" y="0"/>
                  <a:pt x="277498" y="62135"/>
                  <a:pt x="277498" y="138781"/>
                </a:cubicBezTo>
                <a:close/>
              </a:path>
            </a:pathLst>
          </a:custGeom>
          <a:solidFill>
            <a:srgbClr val="78439A"/>
          </a:solidFill>
          <a:ln w="15034" cap="flat">
            <a:noFill/>
            <a:prstDash val="solid"/>
            <a:miter/>
          </a:ln>
        </p:spPr>
        <p:txBody>
          <a:bodyPr rtlCol="0" anchor="ctr"/>
          <a:lstStyle/>
          <a:p>
            <a:endParaRPr lang="en-US" sz="1116"/>
          </a:p>
        </p:txBody>
      </p:sp>
      <p:sp>
        <p:nvSpPr>
          <p:cNvPr id="32" name="Freeform 26">
            <a:extLst>
              <a:ext uri="{FF2B5EF4-FFF2-40B4-BE49-F238E27FC236}">
                <a16:creationId xmlns:a16="http://schemas.microsoft.com/office/drawing/2014/main" id="{949CC26F-6D74-5680-30AF-9F16A8178A70}"/>
              </a:ext>
            </a:extLst>
          </p:cNvPr>
          <p:cNvSpPr/>
          <p:nvPr/>
        </p:nvSpPr>
        <p:spPr>
          <a:xfrm>
            <a:off x="3047180" y="8667393"/>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7"/>
                  <a:pt x="215378" y="277562"/>
                  <a:pt x="138749" y="277562"/>
                </a:cubicBezTo>
                <a:cubicBezTo>
                  <a:pt x="62120" y="277562"/>
                  <a:pt x="0" y="215428"/>
                  <a:pt x="0" y="138781"/>
                </a:cubicBezTo>
                <a:cubicBezTo>
                  <a:pt x="0" y="62135"/>
                  <a:pt x="62120" y="0"/>
                  <a:pt x="138749" y="0"/>
                </a:cubicBezTo>
                <a:cubicBezTo>
                  <a:pt x="215377" y="0"/>
                  <a:pt x="277498" y="62134"/>
                  <a:pt x="277498" y="138781"/>
                </a:cubicBezTo>
                <a:close/>
              </a:path>
            </a:pathLst>
          </a:custGeom>
          <a:pattFill prst="narHorz">
            <a:fgClr>
              <a:srgbClr val="78439A"/>
            </a:fgClr>
            <a:bgClr>
              <a:schemeClr val="bg1"/>
            </a:bgClr>
          </a:pattFill>
          <a:ln w="15034" cap="flat">
            <a:noFill/>
            <a:prstDash val="solid"/>
            <a:miter/>
          </a:ln>
        </p:spPr>
        <p:txBody>
          <a:bodyPr rtlCol="0" anchor="ctr"/>
          <a:lstStyle/>
          <a:p>
            <a:endParaRPr lang="en-US" sz="1116"/>
          </a:p>
        </p:txBody>
      </p:sp>
      <p:sp>
        <p:nvSpPr>
          <p:cNvPr id="33" name="Freeform 27">
            <a:extLst>
              <a:ext uri="{FF2B5EF4-FFF2-40B4-BE49-F238E27FC236}">
                <a16:creationId xmlns:a16="http://schemas.microsoft.com/office/drawing/2014/main" id="{2D1618A9-E637-277E-FC1F-91C64BBDE39F}"/>
              </a:ext>
            </a:extLst>
          </p:cNvPr>
          <p:cNvSpPr/>
          <p:nvPr/>
        </p:nvSpPr>
        <p:spPr>
          <a:xfrm>
            <a:off x="3260248" y="8975394"/>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7"/>
                  <a:pt x="215378" y="277562"/>
                  <a:pt x="138749" y="277562"/>
                </a:cubicBezTo>
                <a:cubicBezTo>
                  <a:pt x="62120" y="277562"/>
                  <a:pt x="0" y="215428"/>
                  <a:pt x="0" y="138781"/>
                </a:cubicBezTo>
                <a:cubicBezTo>
                  <a:pt x="0" y="62135"/>
                  <a:pt x="62120" y="0"/>
                  <a:pt x="138749" y="0"/>
                </a:cubicBezTo>
                <a:cubicBezTo>
                  <a:pt x="215378" y="0"/>
                  <a:pt x="277498" y="62134"/>
                  <a:pt x="277498" y="138781"/>
                </a:cubicBezTo>
                <a:close/>
              </a:path>
            </a:pathLst>
          </a:custGeom>
          <a:solidFill>
            <a:srgbClr val="BA4C2E"/>
          </a:solidFill>
          <a:ln w="15034" cap="flat">
            <a:noFill/>
            <a:prstDash val="solid"/>
            <a:miter/>
          </a:ln>
        </p:spPr>
        <p:txBody>
          <a:bodyPr rtlCol="0" anchor="ctr"/>
          <a:lstStyle/>
          <a:p>
            <a:endParaRPr lang="en-US" sz="1116"/>
          </a:p>
        </p:txBody>
      </p:sp>
      <p:sp>
        <p:nvSpPr>
          <p:cNvPr id="34" name="Freeform 28">
            <a:extLst>
              <a:ext uri="{FF2B5EF4-FFF2-40B4-BE49-F238E27FC236}">
                <a16:creationId xmlns:a16="http://schemas.microsoft.com/office/drawing/2014/main" id="{D3DA6739-F910-EC43-8427-CB52258FB396}"/>
              </a:ext>
            </a:extLst>
          </p:cNvPr>
          <p:cNvSpPr/>
          <p:nvPr/>
        </p:nvSpPr>
        <p:spPr>
          <a:xfrm>
            <a:off x="3782247" y="8645764"/>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5"/>
                  <a:pt x="62120" y="0"/>
                  <a:pt x="138749" y="0"/>
                </a:cubicBezTo>
                <a:cubicBezTo>
                  <a:pt x="215378" y="0"/>
                  <a:pt x="277498" y="62134"/>
                  <a:pt x="277498" y="138781"/>
                </a:cubicBezTo>
                <a:close/>
              </a:path>
            </a:pathLst>
          </a:custGeom>
          <a:pattFill prst="narHorz">
            <a:fgClr>
              <a:srgbClr val="BA4C2E"/>
            </a:fgClr>
            <a:bgClr>
              <a:schemeClr val="bg1"/>
            </a:bgClr>
          </a:pattFill>
          <a:ln w="15034" cap="flat">
            <a:noFill/>
            <a:prstDash val="solid"/>
            <a:miter/>
          </a:ln>
        </p:spPr>
        <p:txBody>
          <a:bodyPr rtlCol="0" anchor="ctr"/>
          <a:lstStyle/>
          <a:p>
            <a:endParaRPr lang="en-US" sz="1116"/>
          </a:p>
        </p:txBody>
      </p:sp>
      <p:sp>
        <p:nvSpPr>
          <p:cNvPr id="35" name="Freeform 29">
            <a:extLst>
              <a:ext uri="{FF2B5EF4-FFF2-40B4-BE49-F238E27FC236}">
                <a16:creationId xmlns:a16="http://schemas.microsoft.com/office/drawing/2014/main" id="{A3B74077-6079-D4AE-962B-6A5E65D9B3F2}"/>
              </a:ext>
            </a:extLst>
          </p:cNvPr>
          <p:cNvSpPr/>
          <p:nvPr/>
        </p:nvSpPr>
        <p:spPr>
          <a:xfrm>
            <a:off x="3914397" y="7571061"/>
            <a:ext cx="172063" cy="172103"/>
          </a:xfrm>
          <a:custGeom>
            <a:avLst/>
            <a:gdLst>
              <a:gd name="connsiteX0" fmla="*/ 277498 w 277497"/>
              <a:gd name="connsiteY0" fmla="*/ 138781 h 277562"/>
              <a:gd name="connsiteX1" fmla="*/ 138749 w 277497"/>
              <a:gd name="connsiteY1" fmla="*/ 277562 h 277562"/>
              <a:gd name="connsiteX2" fmla="*/ -1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1" y="215428"/>
                  <a:pt x="-1" y="138781"/>
                </a:cubicBezTo>
                <a:cubicBezTo>
                  <a:pt x="-1" y="62134"/>
                  <a:pt x="62119" y="0"/>
                  <a:pt x="138749" y="0"/>
                </a:cubicBezTo>
                <a:cubicBezTo>
                  <a:pt x="215377" y="0"/>
                  <a:pt x="277498" y="62134"/>
                  <a:pt x="277498" y="138781"/>
                </a:cubicBezTo>
                <a:close/>
              </a:path>
            </a:pathLst>
          </a:custGeom>
          <a:solidFill>
            <a:srgbClr val="BA4C2E"/>
          </a:solidFill>
          <a:ln w="15034" cap="flat">
            <a:noFill/>
            <a:prstDash val="solid"/>
            <a:miter/>
          </a:ln>
        </p:spPr>
        <p:txBody>
          <a:bodyPr rtlCol="0" anchor="ctr"/>
          <a:lstStyle/>
          <a:p>
            <a:endParaRPr lang="en-US" sz="1116"/>
          </a:p>
        </p:txBody>
      </p:sp>
      <p:sp>
        <p:nvSpPr>
          <p:cNvPr id="36" name="Freeform 30">
            <a:extLst>
              <a:ext uri="{FF2B5EF4-FFF2-40B4-BE49-F238E27FC236}">
                <a16:creationId xmlns:a16="http://schemas.microsoft.com/office/drawing/2014/main" id="{DFBE60C5-EEF4-1D9C-64D0-E954FD74144C}"/>
              </a:ext>
            </a:extLst>
          </p:cNvPr>
          <p:cNvSpPr/>
          <p:nvPr/>
        </p:nvSpPr>
        <p:spPr>
          <a:xfrm>
            <a:off x="4580817" y="7407138"/>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4"/>
                  <a:pt x="62120" y="0"/>
                  <a:pt x="138749" y="0"/>
                </a:cubicBezTo>
                <a:cubicBezTo>
                  <a:pt x="215378" y="0"/>
                  <a:pt x="277498" y="62134"/>
                  <a:pt x="277498" y="138781"/>
                </a:cubicBezTo>
                <a:close/>
              </a:path>
            </a:pathLst>
          </a:custGeom>
          <a:pattFill prst="narHorz">
            <a:fgClr>
              <a:srgbClr val="ED4D24"/>
            </a:fgClr>
            <a:bgClr>
              <a:schemeClr val="bg1"/>
            </a:bgClr>
          </a:pattFill>
          <a:ln w="15034" cap="flat">
            <a:noFill/>
            <a:prstDash val="solid"/>
            <a:miter/>
          </a:ln>
        </p:spPr>
        <p:txBody>
          <a:bodyPr rtlCol="0" anchor="ctr"/>
          <a:lstStyle/>
          <a:p>
            <a:endParaRPr lang="en-US" sz="1116"/>
          </a:p>
        </p:txBody>
      </p:sp>
      <p:sp>
        <p:nvSpPr>
          <p:cNvPr id="37" name="Freeform 31">
            <a:extLst>
              <a:ext uri="{FF2B5EF4-FFF2-40B4-BE49-F238E27FC236}">
                <a16:creationId xmlns:a16="http://schemas.microsoft.com/office/drawing/2014/main" id="{2A35D2F3-2442-88EC-D44B-7CBFC7F39A50}"/>
              </a:ext>
            </a:extLst>
          </p:cNvPr>
          <p:cNvSpPr/>
          <p:nvPr/>
        </p:nvSpPr>
        <p:spPr>
          <a:xfrm>
            <a:off x="4877014" y="7835127"/>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7" y="277562"/>
                  <a:pt x="138749" y="277562"/>
                </a:cubicBezTo>
                <a:cubicBezTo>
                  <a:pt x="62120" y="277562"/>
                  <a:pt x="0" y="215428"/>
                  <a:pt x="0" y="138781"/>
                </a:cubicBezTo>
                <a:cubicBezTo>
                  <a:pt x="0" y="62134"/>
                  <a:pt x="62120" y="0"/>
                  <a:pt x="138749" y="0"/>
                </a:cubicBezTo>
                <a:cubicBezTo>
                  <a:pt x="215377" y="0"/>
                  <a:pt x="277498" y="62134"/>
                  <a:pt x="277498" y="138781"/>
                </a:cubicBezTo>
                <a:close/>
              </a:path>
            </a:pathLst>
          </a:custGeom>
          <a:solidFill>
            <a:srgbClr val="ED4D24"/>
          </a:solidFill>
          <a:ln w="15034" cap="flat">
            <a:noFill/>
            <a:prstDash val="solid"/>
            <a:miter/>
          </a:ln>
        </p:spPr>
        <p:txBody>
          <a:bodyPr rtlCol="0" anchor="ctr"/>
          <a:lstStyle/>
          <a:p>
            <a:endParaRPr lang="en-US" sz="1116"/>
          </a:p>
        </p:txBody>
      </p:sp>
      <p:sp>
        <p:nvSpPr>
          <p:cNvPr id="38" name="Freeform 32">
            <a:extLst>
              <a:ext uri="{FF2B5EF4-FFF2-40B4-BE49-F238E27FC236}">
                <a16:creationId xmlns:a16="http://schemas.microsoft.com/office/drawing/2014/main" id="{84603B5A-D1B7-D86E-097E-CA4288950B8C}"/>
              </a:ext>
            </a:extLst>
          </p:cNvPr>
          <p:cNvSpPr/>
          <p:nvPr/>
        </p:nvSpPr>
        <p:spPr>
          <a:xfrm>
            <a:off x="5208362" y="8717240"/>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7"/>
                  <a:pt x="215378" y="277562"/>
                  <a:pt x="138749" y="277562"/>
                </a:cubicBezTo>
                <a:cubicBezTo>
                  <a:pt x="62120" y="277562"/>
                  <a:pt x="0" y="215428"/>
                  <a:pt x="0" y="138781"/>
                </a:cubicBezTo>
                <a:cubicBezTo>
                  <a:pt x="0" y="62135"/>
                  <a:pt x="62120" y="0"/>
                  <a:pt x="138749" y="0"/>
                </a:cubicBezTo>
                <a:cubicBezTo>
                  <a:pt x="215378" y="0"/>
                  <a:pt x="277498" y="62134"/>
                  <a:pt x="277498" y="138781"/>
                </a:cubicBezTo>
                <a:close/>
              </a:path>
            </a:pathLst>
          </a:custGeom>
          <a:pattFill prst="narHorz">
            <a:fgClr>
              <a:srgbClr val="ED4D24"/>
            </a:fgClr>
            <a:bgClr>
              <a:schemeClr val="bg1"/>
            </a:bgClr>
          </a:pattFill>
          <a:ln w="15034" cap="flat">
            <a:noFill/>
            <a:prstDash val="solid"/>
            <a:miter/>
          </a:ln>
        </p:spPr>
        <p:txBody>
          <a:bodyPr rtlCol="0" anchor="ctr"/>
          <a:lstStyle/>
          <a:p>
            <a:endParaRPr lang="en-US" sz="1116"/>
          </a:p>
        </p:txBody>
      </p:sp>
      <p:sp>
        <p:nvSpPr>
          <p:cNvPr id="39" name="Freeform 33">
            <a:extLst>
              <a:ext uri="{FF2B5EF4-FFF2-40B4-BE49-F238E27FC236}">
                <a16:creationId xmlns:a16="http://schemas.microsoft.com/office/drawing/2014/main" id="{0ABA0552-13E7-D495-AB77-FAEFF6F42A73}"/>
              </a:ext>
            </a:extLst>
          </p:cNvPr>
          <p:cNvSpPr/>
          <p:nvPr/>
        </p:nvSpPr>
        <p:spPr>
          <a:xfrm>
            <a:off x="5950833" y="8803292"/>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8" y="277562"/>
                  <a:pt x="138749" y="277562"/>
                </a:cubicBezTo>
                <a:cubicBezTo>
                  <a:pt x="62120" y="277562"/>
                  <a:pt x="0" y="215428"/>
                  <a:pt x="0" y="138781"/>
                </a:cubicBezTo>
                <a:cubicBezTo>
                  <a:pt x="0" y="62135"/>
                  <a:pt x="62120" y="0"/>
                  <a:pt x="138749" y="0"/>
                </a:cubicBezTo>
                <a:cubicBezTo>
                  <a:pt x="215378" y="0"/>
                  <a:pt x="277498" y="62134"/>
                  <a:pt x="277498" y="138781"/>
                </a:cubicBezTo>
                <a:close/>
              </a:path>
            </a:pathLst>
          </a:custGeom>
          <a:solidFill>
            <a:srgbClr val="EDA239"/>
          </a:solidFill>
          <a:ln w="15034" cap="flat">
            <a:noFill/>
            <a:prstDash val="solid"/>
            <a:miter/>
          </a:ln>
        </p:spPr>
        <p:txBody>
          <a:bodyPr rtlCol="0" anchor="ctr"/>
          <a:lstStyle/>
          <a:p>
            <a:endParaRPr lang="en-US" sz="1116"/>
          </a:p>
        </p:txBody>
      </p:sp>
      <p:sp>
        <p:nvSpPr>
          <p:cNvPr id="41" name="Freeform 35">
            <a:extLst>
              <a:ext uri="{FF2B5EF4-FFF2-40B4-BE49-F238E27FC236}">
                <a16:creationId xmlns:a16="http://schemas.microsoft.com/office/drawing/2014/main" id="{3508FD47-9BD8-2744-9B31-09EAA7B35B96}"/>
              </a:ext>
            </a:extLst>
          </p:cNvPr>
          <p:cNvSpPr/>
          <p:nvPr/>
        </p:nvSpPr>
        <p:spPr>
          <a:xfrm>
            <a:off x="6588689" y="7608345"/>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7" y="277562"/>
                  <a:pt x="138749" y="277562"/>
                </a:cubicBezTo>
                <a:cubicBezTo>
                  <a:pt x="62120" y="277562"/>
                  <a:pt x="0" y="215428"/>
                  <a:pt x="0" y="138781"/>
                </a:cubicBezTo>
                <a:cubicBezTo>
                  <a:pt x="0" y="62134"/>
                  <a:pt x="62120" y="0"/>
                  <a:pt x="138749" y="0"/>
                </a:cubicBezTo>
                <a:cubicBezTo>
                  <a:pt x="215377" y="0"/>
                  <a:pt x="277498" y="62134"/>
                  <a:pt x="277498" y="138781"/>
                </a:cubicBezTo>
                <a:close/>
              </a:path>
            </a:pathLst>
          </a:custGeom>
          <a:solidFill>
            <a:srgbClr val="EDA239"/>
          </a:solidFill>
          <a:ln w="15034" cap="flat">
            <a:noFill/>
            <a:prstDash val="solid"/>
            <a:miter/>
          </a:ln>
        </p:spPr>
        <p:txBody>
          <a:bodyPr rtlCol="0" anchor="ctr"/>
          <a:lstStyle/>
          <a:p>
            <a:endParaRPr lang="en-US" sz="1116"/>
          </a:p>
        </p:txBody>
      </p:sp>
      <p:sp>
        <p:nvSpPr>
          <p:cNvPr id="42" name="Freeform 36">
            <a:extLst>
              <a:ext uri="{FF2B5EF4-FFF2-40B4-BE49-F238E27FC236}">
                <a16:creationId xmlns:a16="http://schemas.microsoft.com/office/drawing/2014/main" id="{9BDC45F9-08A1-4E02-4B2F-72A86E869FBB}"/>
              </a:ext>
            </a:extLst>
          </p:cNvPr>
          <p:cNvSpPr/>
          <p:nvPr/>
        </p:nvSpPr>
        <p:spPr>
          <a:xfrm>
            <a:off x="6826791" y="7330417"/>
            <a:ext cx="172063" cy="172103"/>
          </a:xfrm>
          <a:custGeom>
            <a:avLst/>
            <a:gdLst>
              <a:gd name="connsiteX0" fmla="*/ 277498 w 277497"/>
              <a:gd name="connsiteY0" fmla="*/ 138781 h 277562"/>
              <a:gd name="connsiteX1" fmla="*/ 138749 w 277497"/>
              <a:gd name="connsiteY1" fmla="*/ 277562 h 277562"/>
              <a:gd name="connsiteX2" fmla="*/ 0 w 277497"/>
              <a:gd name="connsiteY2" fmla="*/ 138781 h 277562"/>
              <a:gd name="connsiteX3" fmla="*/ 138749 w 277497"/>
              <a:gd name="connsiteY3" fmla="*/ 0 h 277562"/>
              <a:gd name="connsiteX4" fmla="*/ 277498 w 277497"/>
              <a:gd name="connsiteY4" fmla="*/ 138781 h 277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97" h="277562">
                <a:moveTo>
                  <a:pt x="277498" y="138781"/>
                </a:moveTo>
                <a:cubicBezTo>
                  <a:pt x="277498" y="215428"/>
                  <a:pt x="215377" y="277562"/>
                  <a:pt x="138749" y="277562"/>
                </a:cubicBezTo>
                <a:cubicBezTo>
                  <a:pt x="62120" y="277562"/>
                  <a:pt x="0" y="215428"/>
                  <a:pt x="0" y="138781"/>
                </a:cubicBezTo>
                <a:cubicBezTo>
                  <a:pt x="0" y="62134"/>
                  <a:pt x="62120" y="0"/>
                  <a:pt x="138749" y="0"/>
                </a:cubicBezTo>
                <a:cubicBezTo>
                  <a:pt x="215377" y="0"/>
                  <a:pt x="277498" y="62134"/>
                  <a:pt x="277498" y="138781"/>
                </a:cubicBezTo>
                <a:close/>
              </a:path>
            </a:pathLst>
          </a:custGeom>
          <a:pattFill prst="narHorz">
            <a:fgClr>
              <a:srgbClr val="EDA239"/>
            </a:fgClr>
            <a:bgClr>
              <a:schemeClr val="bg1"/>
            </a:bgClr>
          </a:pattFill>
          <a:ln w="15034" cap="flat">
            <a:noFill/>
            <a:prstDash val="solid"/>
            <a:miter/>
          </a:ln>
        </p:spPr>
        <p:txBody>
          <a:bodyPr rtlCol="0" anchor="ctr"/>
          <a:lstStyle/>
          <a:p>
            <a:endParaRPr lang="en-US" sz="1116"/>
          </a:p>
        </p:txBody>
      </p:sp>
      <p:sp>
        <p:nvSpPr>
          <p:cNvPr id="43" name="TextBox 42">
            <a:extLst>
              <a:ext uri="{FF2B5EF4-FFF2-40B4-BE49-F238E27FC236}">
                <a16:creationId xmlns:a16="http://schemas.microsoft.com/office/drawing/2014/main" id="{E4F9C69C-C7D3-E108-975C-4CF937CC90D5}"/>
              </a:ext>
            </a:extLst>
          </p:cNvPr>
          <p:cNvSpPr txBox="1"/>
          <p:nvPr/>
        </p:nvSpPr>
        <p:spPr>
          <a:xfrm>
            <a:off x="163288" y="9277894"/>
            <a:ext cx="383465"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44" name="TextBox 43">
            <a:extLst>
              <a:ext uri="{FF2B5EF4-FFF2-40B4-BE49-F238E27FC236}">
                <a16:creationId xmlns:a16="http://schemas.microsoft.com/office/drawing/2014/main" id="{5AF323A1-5294-BA0A-DDEF-15128EB243B5}"/>
              </a:ext>
            </a:extLst>
          </p:cNvPr>
          <p:cNvSpPr txBox="1"/>
          <p:nvPr/>
        </p:nvSpPr>
        <p:spPr>
          <a:xfrm>
            <a:off x="1016551" y="9029968"/>
            <a:ext cx="1229977"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45" name="TextBox 44">
            <a:extLst>
              <a:ext uri="{FF2B5EF4-FFF2-40B4-BE49-F238E27FC236}">
                <a16:creationId xmlns:a16="http://schemas.microsoft.com/office/drawing/2014/main" id="{F48701D9-00F9-223A-F954-0E8A36BF00B0}"/>
              </a:ext>
            </a:extLst>
          </p:cNvPr>
          <p:cNvSpPr txBox="1"/>
          <p:nvPr/>
        </p:nvSpPr>
        <p:spPr>
          <a:xfrm>
            <a:off x="1215947" y="8680321"/>
            <a:ext cx="915769"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46" name="TextBox 45">
            <a:extLst>
              <a:ext uri="{FF2B5EF4-FFF2-40B4-BE49-F238E27FC236}">
                <a16:creationId xmlns:a16="http://schemas.microsoft.com/office/drawing/2014/main" id="{A4D3CB0C-F770-5C6D-8671-B4ABADB724E6}"/>
              </a:ext>
            </a:extLst>
          </p:cNvPr>
          <p:cNvSpPr txBox="1"/>
          <p:nvPr/>
        </p:nvSpPr>
        <p:spPr>
          <a:xfrm>
            <a:off x="302120" y="7804731"/>
            <a:ext cx="915769"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a:t>
            </a:r>
          </a:p>
        </p:txBody>
      </p:sp>
      <p:sp>
        <p:nvSpPr>
          <p:cNvPr id="47" name="TextBox 46">
            <a:extLst>
              <a:ext uri="{FF2B5EF4-FFF2-40B4-BE49-F238E27FC236}">
                <a16:creationId xmlns:a16="http://schemas.microsoft.com/office/drawing/2014/main" id="{A6BB3EFB-F50C-46C1-8833-0A39E3664891}"/>
              </a:ext>
            </a:extLst>
          </p:cNvPr>
          <p:cNvSpPr txBox="1"/>
          <p:nvPr/>
        </p:nvSpPr>
        <p:spPr>
          <a:xfrm>
            <a:off x="423258" y="7516816"/>
            <a:ext cx="915769"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48" name="TextBox 47">
            <a:extLst>
              <a:ext uri="{FF2B5EF4-FFF2-40B4-BE49-F238E27FC236}">
                <a16:creationId xmlns:a16="http://schemas.microsoft.com/office/drawing/2014/main" id="{4602845A-B7E2-B1CD-8530-81C30CD67F04}"/>
              </a:ext>
            </a:extLst>
          </p:cNvPr>
          <p:cNvSpPr txBox="1"/>
          <p:nvPr/>
        </p:nvSpPr>
        <p:spPr>
          <a:xfrm>
            <a:off x="641702" y="7223845"/>
            <a:ext cx="915769"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49" name="TextBox 48">
            <a:extLst>
              <a:ext uri="{FF2B5EF4-FFF2-40B4-BE49-F238E27FC236}">
                <a16:creationId xmlns:a16="http://schemas.microsoft.com/office/drawing/2014/main" id="{96CE03D7-F25C-0490-1658-72D45AB3E22E}"/>
              </a:ext>
            </a:extLst>
          </p:cNvPr>
          <p:cNvSpPr txBox="1"/>
          <p:nvPr/>
        </p:nvSpPr>
        <p:spPr>
          <a:xfrm>
            <a:off x="1841581" y="8659435"/>
            <a:ext cx="915769"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50" name="TextBox 49">
            <a:extLst>
              <a:ext uri="{FF2B5EF4-FFF2-40B4-BE49-F238E27FC236}">
                <a16:creationId xmlns:a16="http://schemas.microsoft.com/office/drawing/2014/main" id="{58BCA79D-D305-E3C5-D3C5-7F6B7C0D638D}"/>
              </a:ext>
            </a:extLst>
          </p:cNvPr>
          <p:cNvSpPr txBox="1"/>
          <p:nvPr/>
        </p:nvSpPr>
        <p:spPr>
          <a:xfrm>
            <a:off x="2650037" y="7783710"/>
            <a:ext cx="915769"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51" name="TextBox 50">
            <a:extLst>
              <a:ext uri="{FF2B5EF4-FFF2-40B4-BE49-F238E27FC236}">
                <a16:creationId xmlns:a16="http://schemas.microsoft.com/office/drawing/2014/main" id="{3B34AF8D-9E2A-F28B-0FF2-EBAFCD3E86E2}"/>
              </a:ext>
            </a:extLst>
          </p:cNvPr>
          <p:cNvSpPr txBox="1"/>
          <p:nvPr/>
        </p:nvSpPr>
        <p:spPr>
          <a:xfrm>
            <a:off x="2580010" y="7447769"/>
            <a:ext cx="412348"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a:t>
            </a:r>
          </a:p>
        </p:txBody>
      </p:sp>
      <p:sp>
        <p:nvSpPr>
          <p:cNvPr id="52" name="TextBox 51">
            <a:extLst>
              <a:ext uri="{FF2B5EF4-FFF2-40B4-BE49-F238E27FC236}">
                <a16:creationId xmlns:a16="http://schemas.microsoft.com/office/drawing/2014/main" id="{62DA4AA3-385A-B93C-9DF2-A1E583D0DAE3}"/>
              </a:ext>
            </a:extLst>
          </p:cNvPr>
          <p:cNvSpPr txBox="1"/>
          <p:nvPr/>
        </p:nvSpPr>
        <p:spPr>
          <a:xfrm>
            <a:off x="2315574" y="7183390"/>
            <a:ext cx="783642"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a:t>
            </a:r>
          </a:p>
        </p:txBody>
      </p:sp>
      <p:sp>
        <p:nvSpPr>
          <p:cNvPr id="53" name="TextBox 52">
            <a:extLst>
              <a:ext uri="{FF2B5EF4-FFF2-40B4-BE49-F238E27FC236}">
                <a16:creationId xmlns:a16="http://schemas.microsoft.com/office/drawing/2014/main" id="{45D15B06-1E10-13E0-0116-C01CC82BEDFC}"/>
              </a:ext>
            </a:extLst>
          </p:cNvPr>
          <p:cNvSpPr txBox="1"/>
          <p:nvPr/>
        </p:nvSpPr>
        <p:spPr>
          <a:xfrm>
            <a:off x="1823549" y="6991849"/>
            <a:ext cx="783642"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a:t>
            </a:r>
          </a:p>
        </p:txBody>
      </p:sp>
      <p:sp>
        <p:nvSpPr>
          <p:cNvPr id="54" name="TextBox 53">
            <a:extLst>
              <a:ext uri="{FF2B5EF4-FFF2-40B4-BE49-F238E27FC236}">
                <a16:creationId xmlns:a16="http://schemas.microsoft.com/office/drawing/2014/main" id="{E9451C36-7999-4756-A082-DBC90ED8B977}"/>
              </a:ext>
            </a:extLst>
          </p:cNvPr>
          <p:cNvSpPr txBox="1"/>
          <p:nvPr/>
        </p:nvSpPr>
        <p:spPr>
          <a:xfrm>
            <a:off x="3411135" y="7527370"/>
            <a:ext cx="523033" cy="208262"/>
          </a:xfrm>
          <a:prstGeom prst="rect">
            <a:avLst/>
          </a:prstGeom>
          <a:noFill/>
          <a:ln>
            <a:noFill/>
          </a:ln>
        </p:spPr>
        <p:txBody>
          <a:bodyPr wrap="square" rtlCol="0" anchor="b">
            <a:spAutoFit/>
          </a:bodyPr>
          <a:lstStyle/>
          <a:p>
            <a:pPr algn="r">
              <a:lnSpc>
                <a:spcPts val="856"/>
              </a:lnSpc>
              <a:buClr>
                <a:srgbClr val="78439A"/>
              </a:buClr>
            </a:pPr>
            <a:r>
              <a:rPr lang="en-US" sz="868" dirty="0" err="1">
                <a:solidFill>
                  <a:schemeClr val="tx1">
                    <a:lumMod val="75000"/>
                    <a:lumOff val="25000"/>
                  </a:schemeClr>
                </a:solidFill>
                <a:latin typeface="Calibri" panose="020F0502020204030204" pitchFamily="34" charset="0"/>
                <a:cs typeface="Calibri" panose="020F0502020204030204" pitchFamily="34" charset="0"/>
              </a:rPr>
              <a:t>xxxe</a:t>
            </a:r>
            <a:endParaRPr lang="en-US" sz="868"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55" name="TextBox 54">
            <a:extLst>
              <a:ext uri="{FF2B5EF4-FFF2-40B4-BE49-F238E27FC236}">
                <a16:creationId xmlns:a16="http://schemas.microsoft.com/office/drawing/2014/main" id="{B9BF5027-3649-FB80-E7F6-476B7ACD0351}"/>
              </a:ext>
            </a:extLst>
          </p:cNvPr>
          <p:cNvSpPr txBox="1"/>
          <p:nvPr/>
        </p:nvSpPr>
        <p:spPr>
          <a:xfrm>
            <a:off x="3410209" y="8966891"/>
            <a:ext cx="522161"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56" name="TextBox 55">
            <a:extLst>
              <a:ext uri="{FF2B5EF4-FFF2-40B4-BE49-F238E27FC236}">
                <a16:creationId xmlns:a16="http://schemas.microsoft.com/office/drawing/2014/main" id="{882036F3-0B8A-F0BE-AD1F-6E5291257FFA}"/>
              </a:ext>
            </a:extLst>
          </p:cNvPr>
          <p:cNvSpPr txBox="1"/>
          <p:nvPr/>
        </p:nvSpPr>
        <p:spPr>
          <a:xfrm>
            <a:off x="3923512" y="8628333"/>
            <a:ext cx="915769"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57" name="TextBox 56">
            <a:extLst>
              <a:ext uri="{FF2B5EF4-FFF2-40B4-BE49-F238E27FC236}">
                <a16:creationId xmlns:a16="http://schemas.microsoft.com/office/drawing/2014/main" id="{41ADACC1-5A7F-0057-1542-5132332C3DA9}"/>
              </a:ext>
            </a:extLst>
          </p:cNvPr>
          <p:cNvSpPr txBox="1"/>
          <p:nvPr/>
        </p:nvSpPr>
        <p:spPr>
          <a:xfrm>
            <a:off x="4308203" y="8692913"/>
            <a:ext cx="915769"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58" name="TextBox 57">
            <a:extLst>
              <a:ext uri="{FF2B5EF4-FFF2-40B4-BE49-F238E27FC236}">
                <a16:creationId xmlns:a16="http://schemas.microsoft.com/office/drawing/2014/main" id="{E0576210-E71C-1AA0-2569-BDC12C536437}"/>
              </a:ext>
            </a:extLst>
          </p:cNvPr>
          <p:cNvSpPr txBox="1"/>
          <p:nvPr/>
        </p:nvSpPr>
        <p:spPr>
          <a:xfrm>
            <a:off x="4733116" y="7368558"/>
            <a:ext cx="915769"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59" name="TextBox 58">
            <a:extLst>
              <a:ext uri="{FF2B5EF4-FFF2-40B4-BE49-F238E27FC236}">
                <a16:creationId xmlns:a16="http://schemas.microsoft.com/office/drawing/2014/main" id="{AFA8A3EC-EC68-6354-3F5B-A79BE0C26082}"/>
              </a:ext>
            </a:extLst>
          </p:cNvPr>
          <p:cNvSpPr txBox="1"/>
          <p:nvPr/>
        </p:nvSpPr>
        <p:spPr>
          <a:xfrm>
            <a:off x="5031781" y="7800127"/>
            <a:ext cx="915769"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60" name="TextBox 59">
            <a:extLst>
              <a:ext uri="{FF2B5EF4-FFF2-40B4-BE49-F238E27FC236}">
                <a16:creationId xmlns:a16="http://schemas.microsoft.com/office/drawing/2014/main" id="{B364BDDE-89E8-5883-A630-D0AF3FEE2E79}"/>
              </a:ext>
            </a:extLst>
          </p:cNvPr>
          <p:cNvSpPr txBox="1"/>
          <p:nvPr/>
        </p:nvSpPr>
        <p:spPr>
          <a:xfrm>
            <a:off x="6111118" y="8790350"/>
            <a:ext cx="1142781" cy="208262"/>
          </a:xfrm>
          <a:prstGeom prst="rect">
            <a:avLst/>
          </a:prstGeom>
          <a:noFill/>
          <a:ln>
            <a:noFill/>
          </a:ln>
        </p:spPr>
        <p:txBody>
          <a:bodyPr wrap="square" rtlCol="0" anchor="b">
            <a:spAutoFit/>
          </a:bodyPr>
          <a:lstStyle/>
          <a:p>
            <a:pP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62" name="TextBox 61">
            <a:extLst>
              <a:ext uri="{FF2B5EF4-FFF2-40B4-BE49-F238E27FC236}">
                <a16:creationId xmlns:a16="http://schemas.microsoft.com/office/drawing/2014/main" id="{B061CCE3-0440-A354-B659-0216DC501401}"/>
              </a:ext>
            </a:extLst>
          </p:cNvPr>
          <p:cNvSpPr txBox="1"/>
          <p:nvPr/>
        </p:nvSpPr>
        <p:spPr>
          <a:xfrm>
            <a:off x="6206786" y="7550544"/>
            <a:ext cx="412348"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63" name="TextBox 62">
            <a:extLst>
              <a:ext uri="{FF2B5EF4-FFF2-40B4-BE49-F238E27FC236}">
                <a16:creationId xmlns:a16="http://schemas.microsoft.com/office/drawing/2014/main" id="{2F48E3D0-BDFD-3181-5209-9160044CD424}"/>
              </a:ext>
            </a:extLst>
          </p:cNvPr>
          <p:cNvSpPr txBox="1"/>
          <p:nvPr/>
        </p:nvSpPr>
        <p:spPr>
          <a:xfrm>
            <a:off x="6074497" y="7264734"/>
            <a:ext cx="783642" cy="208262"/>
          </a:xfrm>
          <a:prstGeom prst="rect">
            <a:avLst/>
          </a:prstGeom>
          <a:noFill/>
          <a:ln>
            <a:noFill/>
          </a:ln>
        </p:spPr>
        <p:txBody>
          <a:bodyPr wrap="square" rtlCol="0" anchor="b">
            <a:spAutoFit/>
          </a:bodyPr>
          <a:lstStyle/>
          <a:p>
            <a:pPr algn="r">
              <a:lnSpc>
                <a:spcPts val="856"/>
              </a:lnSpc>
              <a:buClr>
                <a:srgbClr val="78439A"/>
              </a:buClr>
            </a:pPr>
            <a:r>
              <a:rPr lang="en-US" sz="868" dirty="0">
                <a:solidFill>
                  <a:schemeClr val="tx1">
                    <a:lumMod val="75000"/>
                    <a:lumOff val="25000"/>
                  </a:schemeClr>
                </a:solidFill>
                <a:latin typeface="Calibri" panose="020F0502020204030204" pitchFamily="34" charset="0"/>
                <a:cs typeface="Calibri" panose="020F0502020204030204" pitchFamily="34" charset="0"/>
              </a:rPr>
              <a:t>xxx</a:t>
            </a:r>
          </a:p>
        </p:txBody>
      </p:sp>
      <p:sp>
        <p:nvSpPr>
          <p:cNvPr id="65" name="Text Placeholder 6">
            <a:extLst>
              <a:ext uri="{FF2B5EF4-FFF2-40B4-BE49-F238E27FC236}">
                <a16:creationId xmlns:a16="http://schemas.microsoft.com/office/drawing/2014/main" id="{3E276D2F-782E-95DF-A1D4-27E6202A99AD}"/>
              </a:ext>
            </a:extLst>
          </p:cNvPr>
          <p:cNvSpPr txBox="1">
            <a:spLocks/>
          </p:cNvSpPr>
          <p:nvPr/>
        </p:nvSpPr>
        <p:spPr>
          <a:xfrm>
            <a:off x="32853" y="977735"/>
            <a:ext cx="5992553" cy="586086"/>
          </a:xfrm>
          <a:prstGeom prst="rect">
            <a:avLst/>
          </a:prstGeom>
          <a:solidFill>
            <a:srgbClr val="53705E"/>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b="0" dirty="0"/>
              <a:t>Identifying Moments of Curiosity</a:t>
            </a:r>
            <a:endParaRPr lang="en-IE" sz="2000" b="0" dirty="0"/>
          </a:p>
        </p:txBody>
      </p:sp>
    </p:spTree>
    <p:extLst>
      <p:ext uri="{BB962C8B-B14F-4D97-AF65-F5344CB8AC3E}">
        <p14:creationId xmlns:p14="http://schemas.microsoft.com/office/powerpoint/2010/main" val="2384867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A633B-E047-D641-F619-D0F7E42D9C79}"/>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D6004FF-3945-8774-94A0-BCEC2CDC1C03}"/>
              </a:ext>
            </a:extLst>
          </p:cNvPr>
          <p:cNvGraphicFramePr>
            <a:graphicFrameLocks noGrp="1"/>
          </p:cNvGraphicFramePr>
          <p:nvPr>
            <p:extLst>
              <p:ext uri="{D42A27DB-BD31-4B8C-83A1-F6EECF244321}">
                <p14:modId xmlns:p14="http://schemas.microsoft.com/office/powerpoint/2010/main" val="1768695643"/>
              </p:ext>
            </p:extLst>
          </p:nvPr>
        </p:nvGraphicFramePr>
        <p:xfrm>
          <a:off x="393673" y="4219431"/>
          <a:ext cx="6801211" cy="6180519"/>
        </p:xfrm>
        <a:graphic>
          <a:graphicData uri="http://schemas.openxmlformats.org/drawingml/2006/table">
            <a:tbl>
              <a:tblPr firstRow="1" bandRow="1">
                <a:tableStyleId>{5C22544A-7EE6-4342-B048-85BDC9FD1C3A}</a:tableStyleId>
              </a:tblPr>
              <a:tblGrid>
                <a:gridCol w="6801211">
                  <a:extLst>
                    <a:ext uri="{9D8B030D-6E8A-4147-A177-3AD203B41FA5}">
                      <a16:colId xmlns:a16="http://schemas.microsoft.com/office/drawing/2014/main" val="2166834713"/>
                    </a:ext>
                  </a:extLst>
                </a:gridCol>
              </a:tblGrid>
              <a:tr h="37084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1" dirty="0">
                          <a:solidFill>
                            <a:schemeClr val="bg1"/>
                          </a:solidFill>
                        </a:rPr>
                        <a:t>Stage 1: </a:t>
                      </a:r>
                      <a:r>
                        <a:rPr lang="en-US" sz="1800" b="0" dirty="0">
                          <a:solidFill>
                            <a:schemeClr val="bg1"/>
                          </a:solidFill>
                        </a:rPr>
                        <a:t>Before the Visit – Discovery &amp; Anticipation</a:t>
                      </a:r>
                      <a:endParaRPr lang="en-IE" b="0" dirty="0"/>
                    </a:p>
                  </a:txBody>
                  <a:tcPr anchor="ct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solidFill>
                      <a:srgbClr val="53705E"/>
                    </a:solidFill>
                  </a:tcPr>
                </a:tc>
                <a:extLst>
                  <a:ext uri="{0D108BD9-81ED-4DB2-BD59-A6C34878D82A}">
                    <a16:rowId xmlns:a16="http://schemas.microsoft.com/office/drawing/2014/main" val="3716033017"/>
                  </a:ext>
                </a:extLst>
              </a:tr>
              <a:tr h="370840">
                <a:tc>
                  <a:txBody>
                    <a:bodyPr/>
                    <a:lstStyle/>
                    <a:p>
                      <a:pPr>
                        <a:buNone/>
                      </a:pPr>
                      <a:r>
                        <a:rPr lang="en-US" sz="1400" b="1" dirty="0">
                          <a:solidFill>
                            <a:schemeClr val="tx1">
                              <a:lumMod val="75000"/>
                              <a:lumOff val="25000"/>
                            </a:schemeClr>
                          </a:solidFill>
                        </a:rPr>
                        <a:t>Visitor mindset: </a:t>
                      </a:r>
                      <a:r>
                        <a:rPr lang="en-US" sz="1400" dirty="0">
                          <a:solidFill>
                            <a:schemeClr val="tx1">
                              <a:lumMod val="75000"/>
                              <a:lumOff val="25000"/>
                            </a:schemeClr>
                          </a:solidFill>
                        </a:rPr>
                        <a:t>“What’s special about this place?”</a:t>
                      </a:r>
                    </a:p>
                    <a:p>
                      <a:pPr>
                        <a:buNone/>
                      </a:pPr>
                      <a:endParaRPr lang="en-US" sz="1400" dirty="0">
                        <a:solidFill>
                          <a:schemeClr val="tx1">
                            <a:lumMod val="75000"/>
                            <a:lumOff val="25000"/>
                          </a:schemeClr>
                        </a:solidFill>
                      </a:endParaRPr>
                    </a:p>
                    <a:p>
                      <a:pPr>
                        <a:buNone/>
                      </a:pPr>
                      <a:r>
                        <a:rPr lang="en-US" sz="1400" b="1" dirty="0">
                          <a:solidFill>
                            <a:schemeClr val="tx1">
                              <a:lumMod val="75000"/>
                              <a:lumOff val="25000"/>
                            </a:schemeClr>
                          </a:solidFill>
                        </a:rPr>
                        <a:t>Immersive touchpoint:</a:t>
                      </a:r>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A short teaser video or audio clip triggered by a QR code on the website</a:t>
                      </a:r>
                    </a:p>
                    <a:p>
                      <a:pPr marL="285750" indent="-285750">
                        <a:buFont typeface="Arial" panose="020B0604020202020204" pitchFamily="34" charset="0"/>
                        <a:buChar char="•"/>
                      </a:pPr>
                      <a:r>
                        <a:rPr lang="en-US" sz="1400" dirty="0">
                          <a:solidFill>
                            <a:schemeClr val="tx1">
                              <a:lumMod val="75000"/>
                              <a:lumOff val="25000"/>
                            </a:schemeClr>
                          </a:solidFill>
                        </a:rPr>
                        <a:t>A quote from the film or book read aloud by a narrator</a:t>
                      </a:r>
                    </a:p>
                    <a:p>
                      <a:pPr marL="285750" indent="-285750">
                        <a:buFont typeface="Arial" panose="020B0604020202020204" pitchFamily="34" charset="0"/>
                        <a:buChar char="•"/>
                      </a:pPr>
                      <a:endParaRPr lang="en-US" sz="1400" dirty="0">
                        <a:solidFill>
                          <a:schemeClr val="tx1">
                            <a:lumMod val="75000"/>
                            <a:lumOff val="25000"/>
                          </a:schemeClr>
                        </a:solidFill>
                      </a:endParaRPr>
                    </a:p>
                    <a:p>
                      <a:pPr>
                        <a:buNone/>
                      </a:pPr>
                      <a:r>
                        <a:rPr lang="en-US" sz="1400" b="1" i="1" dirty="0">
                          <a:solidFill>
                            <a:srgbClr val="C77362"/>
                          </a:solidFill>
                        </a:rPr>
                        <a:t>Low-tech option:</a:t>
                      </a:r>
                      <a:r>
                        <a:rPr lang="en-US" sz="1400" b="1" dirty="0">
                          <a:solidFill>
                            <a:srgbClr val="C77362"/>
                          </a:solidFill>
                        </a:rPr>
                        <a:t> </a:t>
                      </a:r>
                      <a:r>
                        <a:rPr lang="en-US" sz="1400" dirty="0">
                          <a:solidFill>
                            <a:schemeClr val="tx1">
                              <a:lumMod val="75000"/>
                              <a:lumOff val="25000"/>
                            </a:schemeClr>
                          </a:solidFill>
                        </a:rPr>
                        <a:t>Audio clip on the website</a:t>
                      </a:r>
                      <a:br>
                        <a:rPr lang="en-US" sz="1400" dirty="0">
                          <a:solidFill>
                            <a:schemeClr val="tx1">
                              <a:lumMod val="75000"/>
                              <a:lumOff val="25000"/>
                            </a:schemeClr>
                          </a:solidFill>
                        </a:rPr>
                      </a:br>
                      <a:r>
                        <a:rPr lang="en-US" sz="1400" b="1" i="1" dirty="0">
                          <a:solidFill>
                            <a:srgbClr val="C77362"/>
                          </a:solidFill>
                        </a:rPr>
                        <a:t>Story link:</a:t>
                      </a:r>
                      <a:r>
                        <a:rPr lang="en-US" sz="1400" b="1" dirty="0">
                          <a:solidFill>
                            <a:srgbClr val="C77362"/>
                          </a:solidFill>
                        </a:rPr>
                        <a:t> </a:t>
                      </a:r>
                      <a:r>
                        <a:rPr lang="en-US" sz="1400" dirty="0">
                          <a:solidFill>
                            <a:schemeClr val="tx1">
                              <a:lumMod val="75000"/>
                              <a:lumOff val="25000"/>
                            </a:schemeClr>
                          </a:solidFill>
                        </a:rPr>
                        <a:t>Sets emotional tone before arrival</a:t>
                      </a:r>
                    </a:p>
                    <a:p>
                      <a:pPr>
                        <a:buNone/>
                      </a:pPr>
                      <a:endParaRPr lang="en-US" sz="1400" dirty="0">
                        <a:solidFill>
                          <a:schemeClr val="tx1">
                            <a:lumMod val="75000"/>
                            <a:lumOff val="25000"/>
                          </a:schemeClr>
                        </a:solidFill>
                      </a:endParaRPr>
                    </a:p>
                    <a:p>
                      <a:pPr>
                        <a:buNone/>
                      </a:pPr>
                      <a:endParaRPr lang="en-IE" dirty="0"/>
                    </a:p>
                  </a:txBody>
                  <a:tcP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noFill/>
                  </a:tcPr>
                </a:tc>
                <a:extLst>
                  <a:ext uri="{0D108BD9-81ED-4DB2-BD59-A6C34878D82A}">
                    <a16:rowId xmlns:a16="http://schemas.microsoft.com/office/drawing/2014/main" val="1540555187"/>
                  </a:ext>
                </a:extLst>
              </a:tr>
              <a:tr h="37084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0" dirty="0">
                          <a:solidFill>
                            <a:schemeClr val="bg1"/>
                          </a:solidFill>
                        </a:rPr>
                        <a:t>Higher – Advanced Tech Options</a:t>
                      </a:r>
                      <a:endParaRPr lang="en-IE" b="0" dirty="0"/>
                    </a:p>
                  </a:txBody>
                  <a:tcPr anchor="ct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solidFill>
                      <a:srgbClr val="C77362"/>
                    </a:solidFill>
                  </a:tcPr>
                </a:tc>
                <a:extLst>
                  <a:ext uri="{0D108BD9-81ED-4DB2-BD59-A6C34878D82A}">
                    <a16:rowId xmlns:a16="http://schemas.microsoft.com/office/drawing/2014/main" val="3571185989"/>
                  </a:ext>
                </a:extLst>
              </a:tr>
              <a:tr h="370840">
                <a:tc>
                  <a:txBody>
                    <a:bodyPr/>
                    <a:lstStyle/>
                    <a:p>
                      <a:endParaRPr lang="en-US" sz="1600" b="1" dirty="0">
                        <a:solidFill>
                          <a:srgbClr val="C77362"/>
                        </a:solidFill>
                      </a:endParaRPr>
                    </a:p>
                    <a:p>
                      <a:r>
                        <a:rPr lang="en-US" sz="1600" b="1" dirty="0">
                          <a:solidFill>
                            <a:srgbClr val="C77362"/>
                          </a:solidFill>
                        </a:rPr>
                        <a:t>Higher-tech immersive option: </a:t>
                      </a:r>
                      <a:r>
                        <a:rPr lang="en-US" sz="1400" b="0" i="1" dirty="0">
                          <a:solidFill>
                            <a:srgbClr val="C77362"/>
                          </a:solidFill>
                        </a:rPr>
                        <a:t>Interactive Web-Based </a:t>
                      </a:r>
                      <a:r>
                        <a:rPr lang="en-US" sz="1400" b="0" i="1" dirty="0" err="1">
                          <a:solidFill>
                            <a:srgbClr val="C77362"/>
                          </a:solidFill>
                        </a:rPr>
                        <a:t>Storyworld</a:t>
                      </a:r>
                      <a:endParaRPr lang="en-US" sz="1400" b="0" i="1" dirty="0">
                        <a:solidFill>
                          <a:srgbClr val="C77362"/>
                        </a:solidFill>
                      </a:endParaRPr>
                    </a:p>
                    <a:p>
                      <a:pPr marL="285750" indent="-285750">
                        <a:buFont typeface="Arial" panose="020B0604020202020204" pitchFamily="34" charset="0"/>
                        <a:buChar char="•"/>
                      </a:pPr>
                      <a:r>
                        <a:rPr lang="en-US" sz="1400" dirty="0">
                          <a:solidFill>
                            <a:schemeClr val="tx1">
                              <a:lumMod val="75000"/>
                              <a:lumOff val="25000"/>
                            </a:schemeClr>
                          </a:solidFill>
                        </a:rPr>
                        <a:t>A browser-based immersive teaser where visitors explore characters, locations, or timelines before arriving (no app download). </a:t>
                      </a:r>
                    </a:p>
                    <a:p>
                      <a:pPr marL="285750" indent="-285750">
                        <a:buFont typeface="Arial" panose="020B0604020202020204" pitchFamily="34" charset="0"/>
                        <a:buChar char="•"/>
                      </a:pPr>
                      <a:r>
                        <a:rPr lang="en-US" sz="1400" dirty="0">
                          <a:solidFill>
                            <a:schemeClr val="tx1">
                              <a:lumMod val="75000"/>
                              <a:lumOff val="25000"/>
                            </a:schemeClr>
                          </a:solidFill>
                        </a:rPr>
                        <a:t>This could include short cinematic clips, branching story choices, or AI-driven narration that adapts to user interest.</a:t>
                      </a:r>
                    </a:p>
                    <a:p>
                      <a:endParaRPr lang="en-US" sz="1400" dirty="0">
                        <a:solidFill>
                          <a:schemeClr val="tx1">
                            <a:lumMod val="75000"/>
                            <a:lumOff val="25000"/>
                          </a:schemeClr>
                        </a:solidFill>
                      </a:endParaRPr>
                    </a:p>
                    <a:p>
                      <a:r>
                        <a:rPr lang="en-US" sz="1600" b="1" kern="1200" dirty="0">
                          <a:solidFill>
                            <a:srgbClr val="C77362"/>
                          </a:solidFill>
                          <a:latin typeface="+mn-lt"/>
                          <a:ea typeface="+mn-ea"/>
                          <a:cs typeface="+mn-cs"/>
                        </a:rPr>
                        <a:t>Advanced add-on: </a:t>
                      </a:r>
                      <a:r>
                        <a:rPr lang="en-US" sz="1400" b="0" i="1" kern="1200" dirty="0" err="1">
                          <a:solidFill>
                            <a:srgbClr val="C77362"/>
                          </a:solidFill>
                          <a:latin typeface="+mn-lt"/>
                          <a:ea typeface="+mn-ea"/>
                          <a:cs typeface="+mn-cs"/>
                        </a:rPr>
                        <a:t>Personalised</a:t>
                      </a:r>
                      <a:r>
                        <a:rPr lang="en-US" sz="1400" b="0" i="1" kern="1200" dirty="0">
                          <a:solidFill>
                            <a:srgbClr val="C77362"/>
                          </a:solidFill>
                          <a:latin typeface="+mn-lt"/>
                          <a:ea typeface="+mn-ea"/>
                          <a:cs typeface="+mn-cs"/>
                        </a:rPr>
                        <a:t> AI Story Preview</a:t>
                      </a:r>
                      <a:br>
                        <a:rPr lang="en-US" sz="1400" dirty="0">
                          <a:solidFill>
                            <a:schemeClr val="tx1">
                              <a:lumMod val="75000"/>
                              <a:lumOff val="25000"/>
                            </a:schemeClr>
                          </a:solidFill>
                        </a:rPr>
                      </a:br>
                      <a:r>
                        <a:rPr lang="en-US" sz="1400" dirty="0">
                          <a:solidFill>
                            <a:schemeClr val="tx1">
                              <a:lumMod val="75000"/>
                              <a:lumOff val="25000"/>
                            </a:schemeClr>
                          </a:solidFill>
                        </a:rPr>
                        <a:t>Visitors answer 2–3 questions online (e.g. “film lover” or “history fan”) and receive a tailored teaser experience highlighting what they’ll enjoy most.</a:t>
                      </a:r>
                    </a:p>
                    <a:p>
                      <a:endParaRPr lang="en-US" sz="1400" dirty="0">
                        <a:solidFill>
                          <a:schemeClr val="tx1">
                            <a:lumMod val="75000"/>
                            <a:lumOff val="25000"/>
                          </a:schemeClr>
                        </a:solidFill>
                      </a:endParaRPr>
                    </a:p>
                    <a:p>
                      <a:r>
                        <a:rPr lang="en-US" sz="1600" b="1" kern="1200" dirty="0">
                          <a:solidFill>
                            <a:srgbClr val="C77362"/>
                          </a:solidFill>
                          <a:latin typeface="+mn-lt"/>
                          <a:ea typeface="+mn-ea"/>
                          <a:cs typeface="+mn-cs"/>
                        </a:rPr>
                        <a:t>Story value:</a:t>
                      </a:r>
                      <a:br>
                        <a:rPr lang="en-US" sz="1400" dirty="0">
                          <a:solidFill>
                            <a:schemeClr val="tx1">
                              <a:lumMod val="75000"/>
                              <a:lumOff val="25000"/>
                            </a:schemeClr>
                          </a:solidFill>
                        </a:rPr>
                      </a:br>
                      <a:r>
                        <a:rPr lang="en-US" sz="1400" dirty="0">
                          <a:solidFill>
                            <a:schemeClr val="tx1">
                              <a:lumMod val="75000"/>
                              <a:lumOff val="25000"/>
                            </a:schemeClr>
                          </a:solidFill>
                        </a:rPr>
                        <a:t>Builds anticipation and emotional investment </a:t>
                      </a:r>
                      <a:r>
                        <a:rPr lang="en-US" sz="1400" i="1" dirty="0">
                          <a:solidFill>
                            <a:schemeClr val="tx1">
                              <a:lumMod val="75000"/>
                              <a:lumOff val="25000"/>
                            </a:schemeClr>
                          </a:solidFill>
                        </a:rPr>
                        <a:t>before</a:t>
                      </a:r>
                      <a:r>
                        <a:rPr lang="en-US" sz="1400" dirty="0">
                          <a:solidFill>
                            <a:schemeClr val="tx1">
                              <a:lumMod val="75000"/>
                              <a:lumOff val="25000"/>
                            </a:schemeClr>
                          </a:solidFill>
                        </a:rPr>
                        <a:t> arrival.</a:t>
                      </a:r>
                    </a:p>
                    <a:p>
                      <a:endParaRPr lang="en-US" sz="1400" dirty="0">
                        <a:solidFill>
                          <a:schemeClr val="tx1">
                            <a:lumMod val="75000"/>
                            <a:lumOff val="25000"/>
                          </a:schemeClr>
                        </a:solidFill>
                      </a:endParaRPr>
                    </a:p>
                  </a:txBody>
                  <a:tcP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noFill/>
                  </a:tcPr>
                </a:tc>
                <a:extLst>
                  <a:ext uri="{0D108BD9-81ED-4DB2-BD59-A6C34878D82A}">
                    <a16:rowId xmlns:a16="http://schemas.microsoft.com/office/drawing/2014/main" val="679286353"/>
                  </a:ext>
                </a:extLst>
              </a:tr>
            </a:tbl>
          </a:graphicData>
        </a:graphic>
      </p:graphicFrame>
      <p:pic>
        <p:nvPicPr>
          <p:cNvPr id="3" name="Graphic 2" descr="Route (Two Pins With A Path) with solid fill">
            <a:extLst>
              <a:ext uri="{FF2B5EF4-FFF2-40B4-BE49-F238E27FC236}">
                <a16:creationId xmlns:a16="http://schemas.microsoft.com/office/drawing/2014/main" id="{6DC8457D-0D68-92A5-9DC2-BD5F562FB1B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23418" y="4871678"/>
            <a:ext cx="1971466" cy="1971466"/>
          </a:xfrm>
          <a:prstGeom prst="rect">
            <a:avLst/>
          </a:prstGeom>
        </p:spPr>
      </p:pic>
      <p:pic>
        <p:nvPicPr>
          <p:cNvPr id="10" name="Picture Placeholder 9">
            <a:extLst>
              <a:ext uri="{FF2B5EF4-FFF2-40B4-BE49-F238E27FC236}">
                <a16:creationId xmlns:a16="http://schemas.microsoft.com/office/drawing/2014/main" id="{90D1F6FB-2C94-3A5A-50B7-2B95D3B25F3A}"/>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9602" b="9602"/>
          <a:stretch>
            <a:fillRect/>
          </a:stretch>
        </p:blipFill>
        <p:spPr/>
      </p:pic>
    </p:spTree>
    <p:extLst>
      <p:ext uri="{BB962C8B-B14F-4D97-AF65-F5344CB8AC3E}">
        <p14:creationId xmlns:p14="http://schemas.microsoft.com/office/powerpoint/2010/main" val="1879537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6C680-3004-CA94-334D-96F38B2EA764}"/>
            </a:ext>
          </a:extLst>
        </p:cNvPr>
        <p:cNvGrpSpPr/>
        <p:nvPr/>
      </p:nvGrpSpPr>
      <p:grpSpPr>
        <a:xfrm>
          <a:off x="0" y="0"/>
          <a:ext cx="0" cy="0"/>
          <a:chOff x="0" y="0"/>
          <a:chExt cx="0" cy="0"/>
        </a:xfrm>
      </p:grpSpPr>
      <p:pic>
        <p:nvPicPr>
          <p:cNvPr id="73" name="Picture Placeholder 72">
            <a:extLst>
              <a:ext uri="{FF2B5EF4-FFF2-40B4-BE49-F238E27FC236}">
                <a16:creationId xmlns:a16="http://schemas.microsoft.com/office/drawing/2014/main" id="{9CCA408D-7983-DFC5-3D17-5BE85201DB8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14091" b="14091"/>
          <a:stretch>
            <a:fillRect/>
          </a:stretch>
        </p:blipFill>
        <p:spPr>
          <a:xfrm>
            <a:off x="15875" y="0"/>
            <a:ext cx="7559675" cy="4071257"/>
          </a:xfrm>
        </p:spPr>
      </p:pic>
      <p:graphicFrame>
        <p:nvGraphicFramePr>
          <p:cNvPr id="2" name="Table 1">
            <a:extLst>
              <a:ext uri="{FF2B5EF4-FFF2-40B4-BE49-F238E27FC236}">
                <a16:creationId xmlns:a16="http://schemas.microsoft.com/office/drawing/2014/main" id="{82EFB899-F883-FB09-660D-55AE611E71BA}"/>
              </a:ext>
            </a:extLst>
          </p:cNvPr>
          <p:cNvGraphicFramePr>
            <a:graphicFrameLocks noGrp="1"/>
          </p:cNvGraphicFramePr>
          <p:nvPr>
            <p:extLst>
              <p:ext uri="{D42A27DB-BD31-4B8C-83A1-F6EECF244321}">
                <p14:modId xmlns:p14="http://schemas.microsoft.com/office/powerpoint/2010/main" val="1510022251"/>
              </p:ext>
            </p:extLst>
          </p:nvPr>
        </p:nvGraphicFramePr>
        <p:xfrm>
          <a:off x="393673" y="4219431"/>
          <a:ext cx="6801211" cy="6297422"/>
        </p:xfrm>
        <a:graphic>
          <a:graphicData uri="http://schemas.openxmlformats.org/drawingml/2006/table">
            <a:tbl>
              <a:tblPr firstRow="1" bandRow="1">
                <a:tableStyleId>{5C22544A-7EE6-4342-B048-85BDC9FD1C3A}</a:tableStyleId>
              </a:tblPr>
              <a:tblGrid>
                <a:gridCol w="6801211">
                  <a:extLst>
                    <a:ext uri="{9D8B030D-6E8A-4147-A177-3AD203B41FA5}">
                      <a16:colId xmlns:a16="http://schemas.microsoft.com/office/drawing/2014/main" val="2166834713"/>
                    </a:ext>
                  </a:extLst>
                </a:gridCol>
              </a:tblGrid>
              <a:tr h="37084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1" dirty="0">
                          <a:solidFill>
                            <a:schemeClr val="bg1"/>
                          </a:solidFill>
                        </a:rPr>
                        <a:t>Stage 2: </a:t>
                      </a:r>
                      <a:r>
                        <a:rPr lang="en-US" sz="1800" b="0" dirty="0">
                          <a:solidFill>
                            <a:schemeClr val="bg1"/>
                          </a:solidFill>
                        </a:rPr>
                        <a:t>Arrival – First Impressions</a:t>
                      </a:r>
                      <a:endParaRPr lang="en-IE" sz="1800" b="0" dirty="0"/>
                    </a:p>
                  </a:txBody>
                  <a:tcPr anchor="ct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solidFill>
                      <a:srgbClr val="53705E"/>
                    </a:solidFill>
                  </a:tcPr>
                </a:tc>
                <a:extLst>
                  <a:ext uri="{0D108BD9-81ED-4DB2-BD59-A6C34878D82A}">
                    <a16:rowId xmlns:a16="http://schemas.microsoft.com/office/drawing/2014/main" val="3716033017"/>
                  </a:ext>
                </a:extLst>
              </a:tr>
              <a:tr h="370840">
                <a:tc>
                  <a:txBody>
                    <a:bodyPr/>
                    <a:lstStyle/>
                    <a:p>
                      <a:pPr>
                        <a:buNone/>
                      </a:pPr>
                      <a:r>
                        <a:rPr lang="en-US" sz="1400" b="1" dirty="0">
                          <a:solidFill>
                            <a:schemeClr val="tx1">
                              <a:lumMod val="75000"/>
                              <a:lumOff val="25000"/>
                            </a:schemeClr>
                          </a:solidFill>
                        </a:rPr>
                        <a:t>Visitor mindset: </a:t>
                      </a:r>
                      <a:r>
                        <a:rPr lang="en-US" sz="1400" dirty="0">
                          <a:solidFill>
                            <a:schemeClr val="tx1">
                              <a:lumMod val="75000"/>
                              <a:lumOff val="25000"/>
                            </a:schemeClr>
                          </a:solidFill>
                        </a:rPr>
                        <a:t>“Where am I, and why does it matter?”</a:t>
                      </a:r>
                    </a:p>
                    <a:p>
                      <a:pPr>
                        <a:buNone/>
                      </a:pPr>
                      <a:endParaRPr lang="en-US" sz="1400" dirty="0">
                        <a:solidFill>
                          <a:schemeClr val="tx1">
                            <a:lumMod val="75000"/>
                            <a:lumOff val="25000"/>
                          </a:schemeClr>
                        </a:solidFill>
                      </a:endParaRPr>
                    </a:p>
                    <a:p>
                      <a:pPr>
                        <a:buNone/>
                      </a:pPr>
                      <a:r>
                        <a:rPr lang="en-US" sz="1400" b="1" dirty="0">
                          <a:solidFill>
                            <a:schemeClr val="tx1">
                              <a:lumMod val="75000"/>
                              <a:lumOff val="25000"/>
                            </a:schemeClr>
                          </a:solidFill>
                        </a:rPr>
                        <a:t>Immersive touchpoint:</a:t>
                      </a:r>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AR welcome screen on a phone showing the location “then vs now”</a:t>
                      </a:r>
                    </a:p>
                    <a:p>
                      <a:pPr marL="285750" indent="-285750">
                        <a:buFont typeface="Arial" panose="020B0604020202020204" pitchFamily="34" charset="0"/>
                        <a:buChar char="•"/>
                      </a:pPr>
                      <a:r>
                        <a:rPr lang="en-US" sz="1400" dirty="0">
                          <a:solidFill>
                            <a:schemeClr val="tx1">
                              <a:lumMod val="75000"/>
                              <a:lumOff val="25000"/>
                            </a:schemeClr>
                          </a:solidFill>
                        </a:rPr>
                        <a:t>A short spoken introduction from a fictional character or filmmaker</a:t>
                      </a:r>
                    </a:p>
                    <a:p>
                      <a:pPr marL="285750" indent="-285750">
                        <a:buFont typeface="Arial" panose="020B0604020202020204" pitchFamily="34" charset="0"/>
                        <a:buChar char="•"/>
                      </a:pPr>
                      <a:endParaRPr lang="en-US" sz="1400" dirty="0">
                        <a:solidFill>
                          <a:schemeClr val="tx1">
                            <a:lumMod val="75000"/>
                            <a:lumOff val="25000"/>
                          </a:schemeClr>
                        </a:solidFill>
                      </a:endParaRPr>
                    </a:p>
                    <a:p>
                      <a:pPr>
                        <a:buNone/>
                      </a:pPr>
                      <a:r>
                        <a:rPr lang="en-US" sz="1400" b="1" i="1" dirty="0">
                          <a:solidFill>
                            <a:srgbClr val="C77362"/>
                          </a:solidFill>
                        </a:rPr>
                        <a:t>Low-tech option:</a:t>
                      </a:r>
                      <a:r>
                        <a:rPr lang="en-US" sz="1400" b="1" dirty="0">
                          <a:solidFill>
                            <a:srgbClr val="C77362"/>
                          </a:solidFill>
                        </a:rPr>
                        <a:t> </a:t>
                      </a:r>
                      <a:r>
                        <a:rPr lang="en-US" sz="1400" dirty="0">
                          <a:solidFill>
                            <a:schemeClr val="tx1">
                              <a:lumMod val="75000"/>
                              <a:lumOff val="25000"/>
                            </a:schemeClr>
                          </a:solidFill>
                        </a:rPr>
                        <a:t>QR code linking to a short intro video</a:t>
                      </a:r>
                      <a:br>
                        <a:rPr lang="en-US" sz="1400" dirty="0">
                          <a:solidFill>
                            <a:schemeClr val="tx1">
                              <a:lumMod val="75000"/>
                              <a:lumOff val="25000"/>
                            </a:schemeClr>
                          </a:solidFill>
                        </a:rPr>
                      </a:br>
                      <a:r>
                        <a:rPr lang="en-US" sz="1400" b="1" i="1" dirty="0">
                          <a:solidFill>
                            <a:srgbClr val="C77362"/>
                          </a:solidFill>
                        </a:rPr>
                        <a:t>Story link:</a:t>
                      </a:r>
                      <a:r>
                        <a:rPr lang="en-US" sz="1400" b="1" dirty="0">
                          <a:solidFill>
                            <a:srgbClr val="C77362"/>
                          </a:solidFill>
                        </a:rPr>
                        <a:t> </a:t>
                      </a:r>
                      <a:r>
                        <a:rPr lang="en-US" sz="1400" dirty="0">
                          <a:solidFill>
                            <a:schemeClr val="tx1">
                              <a:lumMod val="75000"/>
                              <a:lumOff val="25000"/>
                            </a:schemeClr>
                          </a:solidFill>
                        </a:rPr>
                        <a:t>Grounds visitors in place and narrative</a:t>
                      </a:r>
                    </a:p>
                    <a:p>
                      <a:pPr>
                        <a:buNone/>
                      </a:pPr>
                      <a:endParaRPr lang="en-IE" sz="1400" dirty="0"/>
                    </a:p>
                  </a:txBody>
                  <a:tcP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noFill/>
                  </a:tcPr>
                </a:tc>
                <a:extLst>
                  <a:ext uri="{0D108BD9-81ED-4DB2-BD59-A6C34878D82A}">
                    <a16:rowId xmlns:a16="http://schemas.microsoft.com/office/drawing/2014/main" val="1540555187"/>
                  </a:ext>
                </a:extLst>
              </a:tr>
              <a:tr h="37084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0" dirty="0">
                          <a:solidFill>
                            <a:schemeClr val="bg1"/>
                          </a:solidFill>
                        </a:rPr>
                        <a:t>Higher – Advanced Tech Options</a:t>
                      </a:r>
                      <a:endParaRPr lang="en-IE" sz="1800" b="0" dirty="0"/>
                    </a:p>
                  </a:txBody>
                  <a:tcPr anchor="ct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solidFill>
                      <a:srgbClr val="C77362"/>
                    </a:solidFill>
                  </a:tcPr>
                </a:tc>
                <a:extLst>
                  <a:ext uri="{0D108BD9-81ED-4DB2-BD59-A6C34878D82A}">
                    <a16:rowId xmlns:a16="http://schemas.microsoft.com/office/drawing/2014/main" val="3571185989"/>
                  </a:ext>
                </a:extLst>
              </a:tr>
              <a:tr h="370840">
                <a:tc>
                  <a:txBody>
                    <a:bodyPr/>
                    <a:lstStyle/>
                    <a:p>
                      <a:endParaRPr lang="en-US" b="1" dirty="0">
                        <a:solidFill>
                          <a:schemeClr val="tx1">
                            <a:lumMod val="75000"/>
                            <a:lumOff val="25000"/>
                          </a:schemeClr>
                        </a:solidFill>
                      </a:endParaRPr>
                    </a:p>
                    <a:p>
                      <a:r>
                        <a:rPr lang="en-US" sz="1600" b="1" dirty="0">
                          <a:solidFill>
                            <a:srgbClr val="C77362"/>
                          </a:solidFill>
                        </a:rPr>
                        <a:t>Higher-tech immersive option</a:t>
                      </a:r>
                      <a:endParaRPr lang="en-US" sz="1600" dirty="0">
                        <a:solidFill>
                          <a:srgbClr val="C77362"/>
                        </a:solidFill>
                      </a:endParaRPr>
                    </a:p>
                    <a:p>
                      <a:r>
                        <a:rPr lang="en-US" b="0" i="1" dirty="0">
                          <a:solidFill>
                            <a:srgbClr val="C77362"/>
                          </a:solidFill>
                        </a:rPr>
                        <a:t>Location-Triggered AR Welcome Experience</a:t>
                      </a:r>
                    </a:p>
                    <a:p>
                      <a:br>
                        <a:rPr lang="en-US" dirty="0">
                          <a:solidFill>
                            <a:schemeClr val="tx1">
                              <a:lumMod val="75000"/>
                              <a:lumOff val="25000"/>
                            </a:schemeClr>
                          </a:solidFill>
                        </a:rPr>
                      </a:br>
                      <a:r>
                        <a:rPr lang="en-US" dirty="0">
                          <a:solidFill>
                            <a:schemeClr val="tx1">
                              <a:lumMod val="75000"/>
                              <a:lumOff val="25000"/>
                            </a:schemeClr>
                          </a:solidFill>
                        </a:rPr>
                        <a:t>When visitors arrive, GPS or beacon-triggered AR automatically launches a welcome scene on their phone — a character, narrator, or filmmaker appears to introduce the place.</a:t>
                      </a:r>
                    </a:p>
                    <a:p>
                      <a:endParaRPr lang="en-US" sz="1600" dirty="0">
                        <a:solidFill>
                          <a:schemeClr val="tx1">
                            <a:lumMod val="75000"/>
                            <a:lumOff val="25000"/>
                          </a:schemeClr>
                        </a:solidFill>
                      </a:endParaRPr>
                    </a:p>
                    <a:p>
                      <a:r>
                        <a:rPr lang="en-US" sz="1600" b="1" dirty="0">
                          <a:solidFill>
                            <a:srgbClr val="C77362"/>
                          </a:solidFill>
                        </a:rPr>
                        <a:t>Advanced add-on</a:t>
                      </a:r>
                      <a:endParaRPr lang="en-US" sz="1600" dirty="0">
                        <a:solidFill>
                          <a:srgbClr val="C77362"/>
                        </a:solidFill>
                      </a:endParaRPr>
                    </a:p>
                    <a:p>
                      <a:r>
                        <a:rPr lang="en-US" b="0" i="1" dirty="0">
                          <a:solidFill>
                            <a:srgbClr val="C77362"/>
                          </a:solidFill>
                        </a:rPr>
                        <a:t>AR Spatial Audio Introduction</a:t>
                      </a:r>
                      <a:br>
                        <a:rPr lang="en-US" dirty="0">
                          <a:solidFill>
                            <a:schemeClr val="tx1">
                              <a:lumMod val="75000"/>
                              <a:lumOff val="25000"/>
                            </a:schemeClr>
                          </a:solidFill>
                        </a:rPr>
                      </a:br>
                      <a:r>
                        <a:rPr lang="en-US" dirty="0">
                          <a:solidFill>
                            <a:schemeClr val="tx1">
                              <a:lumMod val="75000"/>
                              <a:lumOff val="25000"/>
                            </a:schemeClr>
                          </a:solidFill>
                        </a:rPr>
                        <a:t>Directional audio changes as visitors move through space, guiding them physically and narratively into the experience.</a:t>
                      </a:r>
                    </a:p>
                    <a:p>
                      <a:endParaRPr lang="en-US" dirty="0">
                        <a:solidFill>
                          <a:schemeClr val="tx1">
                            <a:lumMod val="75000"/>
                            <a:lumOff val="25000"/>
                          </a:schemeClr>
                        </a:solidFill>
                      </a:endParaRPr>
                    </a:p>
                    <a:p>
                      <a:r>
                        <a:rPr lang="en-US" b="1" dirty="0">
                          <a:solidFill>
                            <a:srgbClr val="C77362"/>
                          </a:solidFill>
                        </a:rPr>
                        <a:t>Story value</a:t>
                      </a:r>
                      <a:r>
                        <a:rPr lang="en-US" b="1" dirty="0">
                          <a:solidFill>
                            <a:schemeClr val="tx1">
                              <a:lumMod val="75000"/>
                              <a:lumOff val="25000"/>
                            </a:schemeClr>
                          </a:solidFill>
                        </a:rPr>
                        <a:t>:</a:t>
                      </a:r>
                      <a:br>
                        <a:rPr lang="en-US" dirty="0">
                          <a:solidFill>
                            <a:schemeClr val="tx1">
                              <a:lumMod val="75000"/>
                              <a:lumOff val="25000"/>
                            </a:schemeClr>
                          </a:solidFill>
                        </a:rPr>
                      </a:br>
                      <a:r>
                        <a:rPr lang="en-US" dirty="0">
                          <a:solidFill>
                            <a:schemeClr val="tx1">
                              <a:lumMod val="75000"/>
                              <a:lumOff val="25000"/>
                            </a:schemeClr>
                          </a:solidFill>
                        </a:rPr>
                        <a:t>Creates a cinematic “arrival moment” that immediately sets tone and identity</a:t>
                      </a:r>
                      <a:r>
                        <a:rPr lang="en-US" dirty="0"/>
                        <a:t>.</a:t>
                      </a:r>
                      <a:endParaRPr lang="en-IE" dirty="0"/>
                    </a:p>
                  </a:txBody>
                  <a:tcP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noFill/>
                  </a:tcPr>
                </a:tc>
                <a:extLst>
                  <a:ext uri="{0D108BD9-81ED-4DB2-BD59-A6C34878D82A}">
                    <a16:rowId xmlns:a16="http://schemas.microsoft.com/office/drawing/2014/main" val="679286353"/>
                  </a:ext>
                </a:extLst>
              </a:tr>
            </a:tbl>
          </a:graphicData>
        </a:graphic>
      </p:graphicFrame>
    </p:spTree>
    <p:extLst>
      <p:ext uri="{BB962C8B-B14F-4D97-AF65-F5344CB8AC3E}">
        <p14:creationId xmlns:p14="http://schemas.microsoft.com/office/powerpoint/2010/main" val="2145805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6B4CD-A437-6118-5350-1C256EF75E28}"/>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2C2BC55-8B2E-DC16-55A8-F169E5166AFA}"/>
              </a:ext>
            </a:extLst>
          </p:cNvPr>
          <p:cNvGraphicFramePr>
            <a:graphicFrameLocks noGrp="1"/>
          </p:cNvGraphicFramePr>
          <p:nvPr>
            <p:extLst>
              <p:ext uri="{D42A27DB-BD31-4B8C-83A1-F6EECF244321}">
                <p14:modId xmlns:p14="http://schemas.microsoft.com/office/powerpoint/2010/main" val="2295508397"/>
              </p:ext>
            </p:extLst>
          </p:nvPr>
        </p:nvGraphicFramePr>
        <p:xfrm>
          <a:off x="379231" y="2953702"/>
          <a:ext cx="6801211" cy="6270625"/>
        </p:xfrm>
        <a:graphic>
          <a:graphicData uri="http://schemas.openxmlformats.org/drawingml/2006/table">
            <a:tbl>
              <a:tblPr firstRow="1" bandRow="1">
                <a:tableStyleId>{5C22544A-7EE6-4342-B048-85BDC9FD1C3A}</a:tableStyleId>
              </a:tblPr>
              <a:tblGrid>
                <a:gridCol w="6801211">
                  <a:extLst>
                    <a:ext uri="{9D8B030D-6E8A-4147-A177-3AD203B41FA5}">
                      <a16:colId xmlns:a16="http://schemas.microsoft.com/office/drawing/2014/main" val="2166834713"/>
                    </a:ext>
                  </a:extLst>
                </a:gridCol>
              </a:tblGrid>
              <a:tr h="37084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1">
                          <a:solidFill>
                            <a:schemeClr val="bg1"/>
                          </a:solidFill>
                        </a:rPr>
                        <a:t>Stage 3: </a:t>
                      </a:r>
                      <a:r>
                        <a:rPr lang="en-US" sz="1800" b="0">
                          <a:solidFill>
                            <a:schemeClr val="bg1"/>
                          </a:solidFill>
                        </a:rPr>
                        <a:t>Key Story Moment – Curiosity Peak</a:t>
                      </a:r>
                      <a:endParaRPr lang="en-IE" sz="1800" b="0" dirty="0"/>
                    </a:p>
                  </a:txBody>
                  <a:tcPr anchor="ct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solidFill>
                      <a:srgbClr val="53705E"/>
                    </a:solidFill>
                  </a:tcPr>
                </a:tc>
                <a:extLst>
                  <a:ext uri="{0D108BD9-81ED-4DB2-BD59-A6C34878D82A}">
                    <a16:rowId xmlns:a16="http://schemas.microsoft.com/office/drawing/2014/main" val="3716033017"/>
                  </a:ext>
                </a:extLst>
              </a:tr>
              <a:tr h="370840">
                <a:tc>
                  <a:txBody>
                    <a:bodyPr/>
                    <a:lstStyle/>
                    <a:p>
                      <a:pPr>
                        <a:buNone/>
                      </a:pPr>
                      <a:r>
                        <a:rPr lang="en-US" sz="1400" i="1" dirty="0">
                          <a:solidFill>
                            <a:schemeClr val="tx1">
                              <a:lumMod val="75000"/>
                              <a:lumOff val="25000"/>
                            </a:schemeClr>
                          </a:solidFill>
                        </a:rPr>
                        <a:t>(e.g. scenic lookout, street, room, landscape used in a film or book)</a:t>
                      </a:r>
                    </a:p>
                    <a:p>
                      <a:pPr>
                        <a:buNone/>
                      </a:pPr>
                      <a:endParaRPr lang="en-US" sz="1400" dirty="0">
                        <a:solidFill>
                          <a:schemeClr val="tx1">
                            <a:lumMod val="75000"/>
                            <a:lumOff val="25000"/>
                          </a:schemeClr>
                        </a:solidFill>
                      </a:endParaRPr>
                    </a:p>
                    <a:p>
                      <a:pPr>
                        <a:buNone/>
                      </a:pPr>
                      <a:r>
                        <a:rPr lang="en-US" sz="1400" b="1" dirty="0">
                          <a:solidFill>
                            <a:schemeClr val="tx1">
                              <a:lumMod val="75000"/>
                              <a:lumOff val="25000"/>
                            </a:schemeClr>
                          </a:solidFill>
                        </a:rPr>
                        <a:t>Visitor mindset: </a:t>
                      </a:r>
                      <a:r>
                        <a:rPr lang="en-US" sz="1400" dirty="0">
                          <a:solidFill>
                            <a:schemeClr val="tx1">
                              <a:lumMod val="75000"/>
                              <a:lumOff val="25000"/>
                            </a:schemeClr>
                          </a:solidFill>
                        </a:rPr>
                        <a:t>“This feels important — what happened here?”</a:t>
                      </a:r>
                    </a:p>
                    <a:p>
                      <a:pPr>
                        <a:buNone/>
                      </a:pPr>
                      <a:endParaRPr lang="en-US" sz="1400" dirty="0">
                        <a:solidFill>
                          <a:schemeClr val="tx1">
                            <a:lumMod val="75000"/>
                            <a:lumOff val="25000"/>
                          </a:schemeClr>
                        </a:solidFill>
                      </a:endParaRPr>
                    </a:p>
                    <a:p>
                      <a:pPr>
                        <a:buNone/>
                      </a:pPr>
                      <a:r>
                        <a:rPr lang="en-US" sz="1400" b="1" dirty="0">
                          <a:solidFill>
                            <a:schemeClr val="tx1">
                              <a:lumMod val="75000"/>
                              <a:lumOff val="25000"/>
                            </a:schemeClr>
                          </a:solidFill>
                        </a:rPr>
                        <a:t>Immersive touchpoint:</a:t>
                      </a:r>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Tablet or phone-based AR showing the original film scene</a:t>
                      </a:r>
                    </a:p>
                    <a:p>
                      <a:pPr marL="285750" indent="-285750">
                        <a:buFont typeface="Arial" panose="020B0604020202020204" pitchFamily="34" charset="0"/>
                        <a:buChar char="•"/>
                      </a:pPr>
                      <a:r>
                        <a:rPr lang="en-US" sz="1400" dirty="0">
                          <a:solidFill>
                            <a:schemeClr val="tx1">
                              <a:lumMod val="75000"/>
                              <a:lumOff val="25000"/>
                            </a:schemeClr>
                          </a:solidFill>
                        </a:rPr>
                        <a:t>Side-by-side comparison: real view + scene overlay</a:t>
                      </a:r>
                    </a:p>
                    <a:p>
                      <a:pPr>
                        <a:buNone/>
                      </a:pPr>
                      <a:endParaRPr lang="en-US" sz="1400" dirty="0">
                        <a:solidFill>
                          <a:schemeClr val="tx1">
                            <a:lumMod val="75000"/>
                            <a:lumOff val="25000"/>
                          </a:schemeClr>
                        </a:solidFill>
                      </a:endParaRPr>
                    </a:p>
                    <a:p>
                      <a:pPr>
                        <a:buNone/>
                      </a:pPr>
                      <a:r>
                        <a:rPr lang="en-US" sz="1400" b="1" i="1" dirty="0">
                          <a:solidFill>
                            <a:srgbClr val="C77362"/>
                          </a:solidFill>
                        </a:rPr>
                        <a:t>Low-tech option:</a:t>
                      </a:r>
                      <a:r>
                        <a:rPr lang="en-US" sz="1400" b="1" dirty="0">
                          <a:solidFill>
                            <a:srgbClr val="C77362"/>
                          </a:solidFill>
                        </a:rPr>
                        <a:t> </a:t>
                      </a:r>
                      <a:r>
                        <a:rPr lang="en-US" sz="1400" dirty="0">
                          <a:solidFill>
                            <a:schemeClr val="tx1">
                              <a:lumMod val="75000"/>
                              <a:lumOff val="25000"/>
                            </a:schemeClr>
                          </a:solidFill>
                        </a:rPr>
                        <a:t>Still image + audio explanation</a:t>
                      </a:r>
                      <a:br>
                        <a:rPr lang="en-US" sz="1400" dirty="0">
                          <a:solidFill>
                            <a:schemeClr val="tx1">
                              <a:lumMod val="75000"/>
                              <a:lumOff val="25000"/>
                            </a:schemeClr>
                          </a:solidFill>
                        </a:rPr>
                      </a:br>
                      <a:r>
                        <a:rPr lang="en-US" sz="1400" b="1" i="1" dirty="0">
                          <a:solidFill>
                            <a:srgbClr val="C77362"/>
                          </a:solidFill>
                        </a:rPr>
                        <a:t>Story link:</a:t>
                      </a:r>
                      <a:r>
                        <a:rPr lang="en-US" sz="1400" b="1" dirty="0">
                          <a:solidFill>
                            <a:srgbClr val="C77362"/>
                          </a:solidFill>
                        </a:rPr>
                        <a:t> </a:t>
                      </a:r>
                      <a:r>
                        <a:rPr lang="en-US" sz="1400" dirty="0">
                          <a:solidFill>
                            <a:schemeClr val="tx1">
                              <a:lumMod val="75000"/>
                              <a:lumOff val="25000"/>
                            </a:schemeClr>
                          </a:solidFill>
                        </a:rPr>
                        <a:t>Connects fiction directly to the real place</a:t>
                      </a:r>
                      <a:endParaRPr lang="en-IE" sz="1400" dirty="0"/>
                    </a:p>
                    <a:p>
                      <a:pPr>
                        <a:buNone/>
                      </a:pPr>
                      <a:endParaRPr lang="en-IE" sz="1400" dirty="0"/>
                    </a:p>
                  </a:txBody>
                  <a:tcP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noFill/>
                  </a:tcPr>
                </a:tc>
                <a:extLst>
                  <a:ext uri="{0D108BD9-81ED-4DB2-BD59-A6C34878D82A}">
                    <a16:rowId xmlns:a16="http://schemas.microsoft.com/office/drawing/2014/main" val="1540555187"/>
                  </a:ext>
                </a:extLst>
              </a:tr>
              <a:tr h="37084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0" dirty="0">
                          <a:solidFill>
                            <a:schemeClr val="bg1"/>
                          </a:solidFill>
                        </a:rPr>
                        <a:t>Higher – Advanced Tech Options</a:t>
                      </a:r>
                      <a:endParaRPr lang="en-IE" sz="1800" b="0" dirty="0"/>
                    </a:p>
                  </a:txBody>
                  <a:tcPr anchor="ct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solidFill>
                      <a:srgbClr val="C77362"/>
                    </a:solidFill>
                  </a:tcPr>
                </a:tc>
                <a:extLst>
                  <a:ext uri="{0D108BD9-81ED-4DB2-BD59-A6C34878D82A}">
                    <a16:rowId xmlns:a16="http://schemas.microsoft.com/office/drawing/2014/main" val="3571185989"/>
                  </a:ext>
                </a:extLst>
              </a:tr>
              <a:tr h="370840">
                <a:tc>
                  <a:txBody>
                    <a:bodyPr/>
                    <a:lstStyle/>
                    <a:p>
                      <a:endParaRPr lang="en-US" sz="1600" b="1" dirty="0">
                        <a:solidFill>
                          <a:srgbClr val="C77362"/>
                        </a:solidFill>
                      </a:endParaRPr>
                    </a:p>
                    <a:p>
                      <a:r>
                        <a:rPr lang="en-US" sz="1600" b="1" dirty="0">
                          <a:solidFill>
                            <a:srgbClr val="C77362"/>
                          </a:solidFill>
                        </a:rPr>
                        <a:t>Higher-tech immersive option: </a:t>
                      </a:r>
                      <a:r>
                        <a:rPr lang="en-US" b="0" i="1" dirty="0">
                          <a:solidFill>
                            <a:srgbClr val="C77362"/>
                          </a:solidFill>
                        </a:rPr>
                        <a:t>Cinematic AR Scene Reconstruction</a:t>
                      </a:r>
                      <a:br>
                        <a:rPr lang="en-US" dirty="0"/>
                      </a:br>
                      <a:r>
                        <a:rPr lang="en-US" dirty="0"/>
                        <a:t>High-fidelity AR recreates the original film scene or literary moment in situ — characters appear at real scale, dialogue plays, and visitors can move around the scene.</a:t>
                      </a:r>
                    </a:p>
                    <a:p>
                      <a:endParaRPr lang="en-US" dirty="0"/>
                    </a:p>
                    <a:p>
                      <a:pPr marL="0" algn="l" defTabSz="755934" rtl="0" eaLnBrk="1" latinLnBrk="0" hangingPunct="1"/>
                      <a:r>
                        <a:rPr lang="en-US" sz="1600" b="1" kern="1200" dirty="0">
                          <a:solidFill>
                            <a:srgbClr val="C77362"/>
                          </a:solidFill>
                          <a:latin typeface="+mn-lt"/>
                          <a:ea typeface="+mn-ea"/>
                          <a:cs typeface="+mn-cs"/>
                        </a:rPr>
                        <a:t>Advanced add-on: </a:t>
                      </a:r>
                      <a:r>
                        <a:rPr lang="en-US" sz="1488" b="0" i="1" kern="1200" dirty="0">
                          <a:solidFill>
                            <a:srgbClr val="C77362"/>
                          </a:solidFill>
                          <a:latin typeface="+mn-lt"/>
                          <a:ea typeface="+mn-ea"/>
                          <a:cs typeface="+mn-cs"/>
                        </a:rPr>
                        <a:t>Volumetric Video Characters</a:t>
                      </a:r>
                      <a:br>
                        <a:rPr lang="en-US" dirty="0"/>
                      </a:br>
                      <a:r>
                        <a:rPr lang="en-US" dirty="0"/>
                        <a:t>Actors or narrators captured in 3D appear as hologram-like figures that speak directly to visitors.</a:t>
                      </a:r>
                    </a:p>
                    <a:p>
                      <a:endParaRPr lang="en-US" dirty="0"/>
                    </a:p>
                    <a:p>
                      <a:r>
                        <a:rPr lang="en-US" b="1" dirty="0">
                          <a:solidFill>
                            <a:srgbClr val="C77362"/>
                          </a:solidFill>
                        </a:rPr>
                        <a:t>Story value:</a:t>
                      </a:r>
                      <a:br>
                        <a:rPr lang="en-US" dirty="0"/>
                      </a:br>
                      <a:r>
                        <a:rPr lang="en-US" dirty="0"/>
                        <a:t>Transforms curiosity into awe by collapsing fiction and reality.</a:t>
                      </a:r>
                    </a:p>
                    <a:p>
                      <a:endParaRPr lang="en-US" dirty="0"/>
                    </a:p>
                  </a:txBody>
                  <a:tcP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noFill/>
                  </a:tcPr>
                </a:tc>
                <a:extLst>
                  <a:ext uri="{0D108BD9-81ED-4DB2-BD59-A6C34878D82A}">
                    <a16:rowId xmlns:a16="http://schemas.microsoft.com/office/drawing/2014/main" val="679286353"/>
                  </a:ext>
                </a:extLst>
              </a:tr>
            </a:tbl>
          </a:graphicData>
        </a:graphic>
      </p:graphicFrame>
      <p:pic>
        <p:nvPicPr>
          <p:cNvPr id="4" name="Graphic 3" descr="Thought bubble with solid fill">
            <a:extLst>
              <a:ext uri="{FF2B5EF4-FFF2-40B4-BE49-F238E27FC236}">
                <a16:creationId xmlns:a16="http://schemas.microsoft.com/office/drawing/2014/main" id="{FD91FD01-4F23-F21D-8D9A-FE388C2F752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62417" y="3465054"/>
            <a:ext cx="1235107" cy="1235107"/>
          </a:xfrm>
          <a:prstGeom prst="rect">
            <a:avLst/>
          </a:prstGeom>
        </p:spPr>
      </p:pic>
      <p:sp>
        <p:nvSpPr>
          <p:cNvPr id="14" name="Speech Bubble: Rectangle 13">
            <a:extLst>
              <a:ext uri="{FF2B5EF4-FFF2-40B4-BE49-F238E27FC236}">
                <a16:creationId xmlns:a16="http://schemas.microsoft.com/office/drawing/2014/main" id="{A55B379B-6CF2-189F-10C6-EC66260835DB}"/>
              </a:ext>
            </a:extLst>
          </p:cNvPr>
          <p:cNvSpPr/>
          <p:nvPr/>
        </p:nvSpPr>
        <p:spPr>
          <a:xfrm>
            <a:off x="305719" y="331710"/>
            <a:ext cx="6874724" cy="2199273"/>
          </a:xfrm>
          <a:prstGeom prst="wedgeRectCallout">
            <a:avLst/>
          </a:prstGeom>
          <a:solidFill>
            <a:srgbClr val="75504C"/>
          </a:solidFill>
          <a:ln>
            <a:solidFill>
              <a:srgbClr val="BF81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5" name="TextBox 14">
            <a:extLst>
              <a:ext uri="{FF2B5EF4-FFF2-40B4-BE49-F238E27FC236}">
                <a16:creationId xmlns:a16="http://schemas.microsoft.com/office/drawing/2014/main" id="{6A42EE11-6B98-F758-0B91-7CF76DDED512}"/>
              </a:ext>
            </a:extLst>
          </p:cNvPr>
          <p:cNvSpPr txBox="1"/>
          <p:nvPr/>
        </p:nvSpPr>
        <p:spPr>
          <a:xfrm>
            <a:off x="305719" y="438102"/>
            <a:ext cx="6948236" cy="2092881"/>
          </a:xfrm>
          <a:prstGeom prst="rect">
            <a:avLst/>
          </a:prstGeom>
          <a:noFill/>
        </p:spPr>
        <p:txBody>
          <a:bodyPr wrap="square">
            <a:spAutoFit/>
          </a:bodyPr>
          <a:lstStyle/>
          <a:p>
            <a:pPr algn="ctr">
              <a:buNone/>
            </a:pPr>
            <a:endParaRPr lang="en-US" sz="1600" dirty="0">
              <a:solidFill>
                <a:schemeClr val="bg1"/>
              </a:solidFill>
            </a:endParaRPr>
          </a:p>
          <a:p>
            <a:pPr algn="ctr">
              <a:buNone/>
            </a:pPr>
            <a:r>
              <a:rPr lang="en-US" b="1" dirty="0">
                <a:solidFill>
                  <a:schemeClr val="bg1"/>
                </a:solidFill>
              </a:rPr>
              <a:t>You don’t need immersive tech everywhere.</a:t>
            </a:r>
          </a:p>
          <a:p>
            <a:pPr algn="ctr">
              <a:buNone/>
            </a:pPr>
            <a:br>
              <a:rPr lang="en-US" sz="1600" dirty="0">
                <a:solidFill>
                  <a:schemeClr val="bg1"/>
                </a:solidFill>
              </a:rPr>
            </a:br>
            <a:r>
              <a:rPr lang="en-US" sz="1600" b="1" dirty="0">
                <a:solidFill>
                  <a:schemeClr val="bg1"/>
                </a:solidFill>
              </a:rPr>
              <a:t>One well-placed immersive touchpoint at a moment of curiosity or emotion </a:t>
            </a:r>
          </a:p>
          <a:p>
            <a:pPr algn="ctr">
              <a:buNone/>
            </a:pPr>
            <a:r>
              <a:rPr lang="en-US" sz="1600" b="1" dirty="0">
                <a:solidFill>
                  <a:schemeClr val="bg1"/>
                </a:solidFill>
              </a:rPr>
              <a:t>can transform the entire experience.</a:t>
            </a:r>
            <a:endParaRPr lang="en-US" sz="1600" dirty="0">
              <a:solidFill>
                <a:schemeClr val="bg1"/>
              </a:solidFill>
            </a:endParaRPr>
          </a:p>
          <a:p>
            <a:pPr algn="ctr">
              <a:buNone/>
            </a:pPr>
            <a:r>
              <a:rPr lang="en-US" sz="1600" dirty="0">
                <a:solidFill>
                  <a:schemeClr val="bg1"/>
                </a:solidFill>
              </a:rPr>
              <a:t>The goal is always the same:</a:t>
            </a:r>
            <a:br>
              <a:rPr lang="en-US" sz="1600" dirty="0">
                <a:solidFill>
                  <a:schemeClr val="bg1"/>
                </a:solidFill>
              </a:rPr>
            </a:br>
            <a:r>
              <a:rPr lang="en-US" sz="1600" b="1" dirty="0">
                <a:solidFill>
                  <a:schemeClr val="bg1"/>
                </a:solidFill>
              </a:rPr>
              <a:t>Use technology to serve the story — not distract from it.</a:t>
            </a:r>
          </a:p>
          <a:p>
            <a:pPr algn="ctr">
              <a:buNone/>
            </a:pPr>
            <a:endParaRPr lang="en-US" sz="1600" dirty="0">
              <a:solidFill>
                <a:schemeClr val="bg1"/>
              </a:solidFill>
            </a:endParaRPr>
          </a:p>
        </p:txBody>
      </p:sp>
    </p:spTree>
    <p:extLst>
      <p:ext uri="{BB962C8B-B14F-4D97-AF65-F5344CB8AC3E}">
        <p14:creationId xmlns:p14="http://schemas.microsoft.com/office/powerpoint/2010/main" val="2519422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3A595-E9C4-2F15-D9EA-CB4B13888DE0}"/>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FC0783F-BAF2-CBA0-F0D5-3FE94B7822FD}"/>
              </a:ext>
            </a:extLst>
          </p:cNvPr>
          <p:cNvGraphicFramePr>
            <a:graphicFrameLocks noGrp="1"/>
          </p:cNvGraphicFramePr>
          <p:nvPr>
            <p:extLst>
              <p:ext uri="{D42A27DB-BD31-4B8C-83A1-F6EECF244321}">
                <p14:modId xmlns:p14="http://schemas.microsoft.com/office/powerpoint/2010/main" val="1143443614"/>
              </p:ext>
            </p:extLst>
          </p:nvPr>
        </p:nvGraphicFramePr>
        <p:xfrm>
          <a:off x="379231" y="4217000"/>
          <a:ext cx="6801211" cy="6270625"/>
        </p:xfrm>
        <a:graphic>
          <a:graphicData uri="http://schemas.openxmlformats.org/drawingml/2006/table">
            <a:tbl>
              <a:tblPr firstRow="1" bandRow="1">
                <a:tableStyleId>{5C22544A-7EE6-4342-B048-85BDC9FD1C3A}</a:tableStyleId>
              </a:tblPr>
              <a:tblGrid>
                <a:gridCol w="6801211">
                  <a:extLst>
                    <a:ext uri="{9D8B030D-6E8A-4147-A177-3AD203B41FA5}">
                      <a16:colId xmlns:a16="http://schemas.microsoft.com/office/drawing/2014/main" val="2166834713"/>
                    </a:ext>
                  </a:extLst>
                </a:gridCol>
              </a:tblGrid>
              <a:tr h="37084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1" dirty="0">
                          <a:solidFill>
                            <a:schemeClr val="bg1"/>
                          </a:solidFill>
                        </a:rPr>
                        <a:t>Stage 4: </a:t>
                      </a:r>
                      <a:r>
                        <a:rPr lang="en-US" sz="1800" b="0" dirty="0">
                          <a:solidFill>
                            <a:schemeClr val="bg1"/>
                          </a:solidFill>
                        </a:rPr>
                        <a:t>Deep Engagement – Understanding the Story</a:t>
                      </a:r>
                      <a:endParaRPr lang="en-IE" sz="1800" b="0" dirty="0"/>
                    </a:p>
                  </a:txBody>
                  <a:tcPr anchor="ct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solidFill>
                      <a:srgbClr val="53705E"/>
                    </a:solidFill>
                  </a:tcPr>
                </a:tc>
                <a:extLst>
                  <a:ext uri="{0D108BD9-81ED-4DB2-BD59-A6C34878D82A}">
                    <a16:rowId xmlns:a16="http://schemas.microsoft.com/office/drawing/2014/main" val="3716033017"/>
                  </a:ext>
                </a:extLst>
              </a:tr>
              <a:tr h="370840">
                <a:tc>
                  <a:txBody>
                    <a:bodyPr/>
                    <a:lstStyle/>
                    <a:p>
                      <a:pPr>
                        <a:buNone/>
                      </a:pPr>
                      <a:r>
                        <a:rPr lang="en-US" sz="1400" i="1" dirty="0">
                          <a:solidFill>
                            <a:schemeClr val="tx1">
                              <a:lumMod val="75000"/>
                              <a:lumOff val="25000"/>
                            </a:schemeClr>
                          </a:solidFill>
                        </a:rPr>
                        <a:t>(e.g. museum corner, exhibition space, interior room)</a:t>
                      </a:r>
                    </a:p>
                    <a:p>
                      <a:pPr>
                        <a:buNone/>
                      </a:pPr>
                      <a:endParaRPr lang="en-US" sz="1400" dirty="0">
                        <a:solidFill>
                          <a:schemeClr val="tx1">
                            <a:lumMod val="75000"/>
                            <a:lumOff val="25000"/>
                          </a:schemeClr>
                        </a:solidFill>
                      </a:endParaRPr>
                    </a:p>
                    <a:p>
                      <a:pPr>
                        <a:buNone/>
                      </a:pPr>
                      <a:r>
                        <a:rPr lang="en-US" sz="1400" b="1" dirty="0">
                          <a:solidFill>
                            <a:schemeClr val="tx1">
                              <a:lumMod val="75000"/>
                              <a:lumOff val="25000"/>
                            </a:schemeClr>
                          </a:solidFill>
                        </a:rPr>
                        <a:t>Visitor mindset: </a:t>
                      </a:r>
                      <a:r>
                        <a:rPr lang="en-US" sz="1400" dirty="0">
                          <a:solidFill>
                            <a:schemeClr val="tx1">
                              <a:lumMod val="75000"/>
                              <a:lumOff val="25000"/>
                            </a:schemeClr>
                          </a:solidFill>
                        </a:rPr>
                        <a:t>“I want to understand this more deeply.”</a:t>
                      </a:r>
                    </a:p>
                    <a:p>
                      <a:pPr>
                        <a:buNone/>
                      </a:pPr>
                      <a:endParaRPr lang="en-US" sz="1400" dirty="0">
                        <a:solidFill>
                          <a:schemeClr val="tx1">
                            <a:lumMod val="75000"/>
                            <a:lumOff val="25000"/>
                          </a:schemeClr>
                        </a:solidFill>
                      </a:endParaRPr>
                    </a:p>
                    <a:p>
                      <a:pPr>
                        <a:buNone/>
                      </a:pPr>
                      <a:r>
                        <a:rPr lang="en-US" sz="1400" b="1" dirty="0">
                          <a:solidFill>
                            <a:schemeClr val="tx1">
                              <a:lumMod val="75000"/>
                              <a:lumOff val="25000"/>
                            </a:schemeClr>
                          </a:solidFill>
                        </a:rPr>
                        <a:t>Immersive touchpoint:</a:t>
                      </a:r>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Audio recording of a famous quote being read dramatically</a:t>
                      </a:r>
                    </a:p>
                    <a:p>
                      <a:pPr marL="285750" indent="-285750">
                        <a:buFont typeface="Arial" panose="020B0604020202020204" pitchFamily="34" charset="0"/>
                        <a:buChar char="•"/>
                      </a:pPr>
                      <a:r>
                        <a:rPr lang="en-US" sz="1400" dirty="0">
                          <a:solidFill>
                            <a:schemeClr val="tx1">
                              <a:lumMod val="75000"/>
                              <a:lumOff val="25000"/>
                            </a:schemeClr>
                          </a:solidFill>
                        </a:rPr>
                        <a:t>Short behind-the-scenes story from a writer, actor, or local voice</a:t>
                      </a:r>
                    </a:p>
                    <a:p>
                      <a:pPr>
                        <a:buFont typeface="Arial" panose="020B0604020202020204" pitchFamily="34" charset="0"/>
                        <a:buChar char="•"/>
                      </a:pPr>
                      <a:endParaRPr lang="en-US" sz="1400" dirty="0">
                        <a:solidFill>
                          <a:schemeClr val="tx1">
                            <a:lumMod val="75000"/>
                            <a:lumOff val="25000"/>
                          </a:schemeClr>
                        </a:solidFill>
                      </a:endParaRPr>
                    </a:p>
                    <a:p>
                      <a:pPr>
                        <a:buNone/>
                      </a:pPr>
                      <a:r>
                        <a:rPr lang="en-US" sz="1400" b="1" i="1" dirty="0">
                          <a:solidFill>
                            <a:srgbClr val="C77362"/>
                          </a:solidFill>
                        </a:rPr>
                        <a:t>Low-tech option:</a:t>
                      </a:r>
                      <a:r>
                        <a:rPr lang="en-US" sz="1400" b="1" dirty="0">
                          <a:solidFill>
                            <a:srgbClr val="C77362"/>
                          </a:solidFill>
                        </a:rPr>
                        <a:t> </a:t>
                      </a:r>
                      <a:r>
                        <a:rPr lang="en-US" sz="1400" dirty="0">
                          <a:solidFill>
                            <a:schemeClr val="tx1">
                              <a:lumMod val="75000"/>
                              <a:lumOff val="25000"/>
                            </a:schemeClr>
                          </a:solidFill>
                        </a:rPr>
                        <a:t>Headphones + audio player</a:t>
                      </a:r>
                      <a:br>
                        <a:rPr lang="en-US" sz="1400" dirty="0">
                          <a:solidFill>
                            <a:schemeClr val="tx1">
                              <a:lumMod val="75000"/>
                              <a:lumOff val="25000"/>
                            </a:schemeClr>
                          </a:solidFill>
                        </a:rPr>
                      </a:br>
                      <a:r>
                        <a:rPr lang="en-US" sz="1400" b="1" i="1" dirty="0">
                          <a:solidFill>
                            <a:srgbClr val="C77362"/>
                          </a:solidFill>
                        </a:rPr>
                        <a:t>Story link:</a:t>
                      </a:r>
                      <a:r>
                        <a:rPr lang="en-US" sz="1400" b="1" dirty="0">
                          <a:solidFill>
                            <a:srgbClr val="C77362"/>
                          </a:solidFill>
                        </a:rPr>
                        <a:t> </a:t>
                      </a:r>
                      <a:r>
                        <a:rPr lang="en-US" sz="1400" dirty="0">
                          <a:solidFill>
                            <a:schemeClr val="tx1">
                              <a:lumMod val="75000"/>
                              <a:lumOff val="25000"/>
                            </a:schemeClr>
                          </a:solidFill>
                        </a:rPr>
                        <a:t>Adds emotion, voice, and meaning</a:t>
                      </a:r>
                      <a:endParaRPr lang="en-IE" sz="1400" dirty="0"/>
                    </a:p>
                    <a:p>
                      <a:pPr>
                        <a:buNone/>
                      </a:pPr>
                      <a:endParaRPr lang="en-IE" sz="1400" dirty="0"/>
                    </a:p>
                  </a:txBody>
                  <a:tcP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noFill/>
                  </a:tcPr>
                </a:tc>
                <a:extLst>
                  <a:ext uri="{0D108BD9-81ED-4DB2-BD59-A6C34878D82A}">
                    <a16:rowId xmlns:a16="http://schemas.microsoft.com/office/drawing/2014/main" val="1540555187"/>
                  </a:ext>
                </a:extLst>
              </a:tr>
              <a:tr h="37084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0" dirty="0">
                          <a:solidFill>
                            <a:schemeClr val="bg1"/>
                          </a:solidFill>
                        </a:rPr>
                        <a:t>Higher – Advanced Tech Options</a:t>
                      </a:r>
                      <a:endParaRPr lang="en-IE" sz="1800" b="0" dirty="0"/>
                    </a:p>
                  </a:txBody>
                  <a:tcPr anchor="ct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solidFill>
                      <a:srgbClr val="C77362"/>
                    </a:solidFill>
                  </a:tcPr>
                </a:tc>
                <a:extLst>
                  <a:ext uri="{0D108BD9-81ED-4DB2-BD59-A6C34878D82A}">
                    <a16:rowId xmlns:a16="http://schemas.microsoft.com/office/drawing/2014/main" val="3571185989"/>
                  </a:ext>
                </a:extLst>
              </a:tr>
              <a:tr h="370840">
                <a:tc>
                  <a:txBody>
                    <a:bodyPr/>
                    <a:lstStyle/>
                    <a:p>
                      <a:endParaRPr lang="en-US" sz="1600" b="1" dirty="0">
                        <a:solidFill>
                          <a:srgbClr val="C77362"/>
                        </a:solidFill>
                      </a:endParaRPr>
                    </a:p>
                    <a:p>
                      <a:r>
                        <a:rPr lang="en-US" sz="1600" b="1" dirty="0">
                          <a:solidFill>
                            <a:srgbClr val="C77362"/>
                          </a:solidFill>
                        </a:rPr>
                        <a:t>Higher-tech immersive option: </a:t>
                      </a:r>
                      <a:r>
                        <a:rPr lang="en-US" sz="1488" b="0" i="1" kern="1200" dirty="0">
                          <a:solidFill>
                            <a:srgbClr val="C77362"/>
                          </a:solidFill>
                          <a:latin typeface="+mn-lt"/>
                          <a:ea typeface="+mn-ea"/>
                          <a:cs typeface="+mn-cs"/>
                        </a:rPr>
                        <a:t>Multi-User VR or MR Experience</a:t>
                      </a:r>
                      <a:br>
                        <a:rPr lang="en-US" dirty="0"/>
                      </a:br>
                      <a:r>
                        <a:rPr lang="en-US" dirty="0"/>
                        <a:t>Visitors step into a shared virtual or mixed-reality space where they explore story layers together — timelines, alternative endings, behind-the-scenes decisions, or character viewpoints.</a:t>
                      </a:r>
                    </a:p>
                    <a:p>
                      <a:endParaRPr lang="en-US" dirty="0"/>
                    </a:p>
                    <a:p>
                      <a:pPr marL="0" algn="l" defTabSz="755934" rtl="0" eaLnBrk="1" latinLnBrk="0" hangingPunct="1"/>
                      <a:r>
                        <a:rPr lang="en-US" sz="1600" b="1" kern="1200" dirty="0">
                          <a:solidFill>
                            <a:srgbClr val="C77362"/>
                          </a:solidFill>
                          <a:latin typeface="+mn-lt"/>
                          <a:ea typeface="+mn-ea"/>
                          <a:cs typeface="+mn-cs"/>
                        </a:rPr>
                        <a:t>Advanced add-on: </a:t>
                      </a:r>
                      <a:r>
                        <a:rPr lang="en-US" sz="1488" b="0" i="1" kern="1200" dirty="0">
                          <a:solidFill>
                            <a:srgbClr val="C77362"/>
                          </a:solidFill>
                          <a:latin typeface="+mn-lt"/>
                          <a:ea typeface="+mn-ea"/>
                          <a:cs typeface="+mn-cs"/>
                        </a:rPr>
                        <a:t>AI Story Companion</a:t>
                      </a:r>
                      <a:br>
                        <a:rPr lang="en-US" dirty="0"/>
                      </a:br>
                      <a:r>
                        <a:rPr lang="en-US" dirty="0"/>
                        <a:t>An AI-driven guide responds to visitor questions in real time (“Why was this scene controversial?” “What was the author thinking here?”).</a:t>
                      </a:r>
                    </a:p>
                    <a:p>
                      <a:pPr marL="0" algn="l" defTabSz="755934" rtl="0" eaLnBrk="1" latinLnBrk="0" hangingPunct="1"/>
                      <a:endParaRPr lang="en-US" dirty="0"/>
                    </a:p>
                    <a:p>
                      <a:r>
                        <a:rPr lang="en-US" b="1" dirty="0">
                          <a:solidFill>
                            <a:srgbClr val="C77362"/>
                          </a:solidFill>
                        </a:rPr>
                        <a:t>Story value:</a:t>
                      </a:r>
                      <a:br>
                        <a:rPr lang="en-US" dirty="0"/>
                      </a:br>
                      <a:r>
                        <a:rPr lang="en-US" dirty="0"/>
                        <a:t>Deepens understanding while maintaining agency and exploration.</a:t>
                      </a:r>
                    </a:p>
                    <a:p>
                      <a:endParaRPr lang="en-US" dirty="0"/>
                    </a:p>
                  </a:txBody>
                  <a:tcP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noFill/>
                  </a:tcPr>
                </a:tc>
                <a:extLst>
                  <a:ext uri="{0D108BD9-81ED-4DB2-BD59-A6C34878D82A}">
                    <a16:rowId xmlns:a16="http://schemas.microsoft.com/office/drawing/2014/main" val="679286353"/>
                  </a:ext>
                </a:extLst>
              </a:tr>
            </a:tbl>
          </a:graphicData>
        </a:graphic>
      </p:graphicFrame>
      <p:pic>
        <p:nvPicPr>
          <p:cNvPr id="7" name="Picture Placeholder 6">
            <a:extLst>
              <a:ext uri="{FF2B5EF4-FFF2-40B4-BE49-F238E27FC236}">
                <a16:creationId xmlns:a16="http://schemas.microsoft.com/office/drawing/2014/main" id="{3AFC8463-3A53-7A45-349C-3057A0BD03F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602" b="9602"/>
          <a:stretch>
            <a:fillRect/>
          </a:stretch>
        </p:blipFill>
        <p:spPr/>
      </p:pic>
      <p:grpSp>
        <p:nvGrpSpPr>
          <p:cNvPr id="8" name="Group 7">
            <a:extLst>
              <a:ext uri="{FF2B5EF4-FFF2-40B4-BE49-F238E27FC236}">
                <a16:creationId xmlns:a16="http://schemas.microsoft.com/office/drawing/2014/main" id="{F63F6190-2D84-5D3F-6346-CB0EA008E383}"/>
              </a:ext>
            </a:extLst>
          </p:cNvPr>
          <p:cNvGrpSpPr/>
          <p:nvPr/>
        </p:nvGrpSpPr>
        <p:grpSpPr>
          <a:xfrm>
            <a:off x="5745013" y="4955217"/>
            <a:ext cx="1011141" cy="1013527"/>
            <a:chOff x="5700273" y="5386353"/>
            <a:chExt cx="766016" cy="767823"/>
          </a:xfrm>
          <a:solidFill>
            <a:srgbClr val="C77362"/>
          </a:solidFill>
        </p:grpSpPr>
        <p:grpSp>
          <p:nvGrpSpPr>
            <p:cNvPr id="9" name="Graphic 2">
              <a:extLst>
                <a:ext uri="{FF2B5EF4-FFF2-40B4-BE49-F238E27FC236}">
                  <a16:creationId xmlns:a16="http://schemas.microsoft.com/office/drawing/2014/main" id="{D624E0EB-E656-06ED-FD2B-CA9BF0985551}"/>
                </a:ext>
              </a:extLst>
            </p:cNvPr>
            <p:cNvGrpSpPr/>
            <p:nvPr/>
          </p:nvGrpSpPr>
          <p:grpSpPr>
            <a:xfrm>
              <a:off x="5844804" y="5531788"/>
              <a:ext cx="476953" cy="420947"/>
              <a:chOff x="5844804" y="5531788"/>
              <a:chExt cx="476953" cy="420947"/>
            </a:xfrm>
            <a:grpFill/>
          </p:grpSpPr>
          <p:sp>
            <p:nvSpPr>
              <p:cNvPr id="26" name="Freeform 352">
                <a:extLst>
                  <a:ext uri="{FF2B5EF4-FFF2-40B4-BE49-F238E27FC236}">
                    <a16:creationId xmlns:a16="http://schemas.microsoft.com/office/drawing/2014/main" id="{FF9B939D-7DD3-1B2C-61BE-DDED1F7027DC}"/>
                  </a:ext>
                </a:extLst>
              </p:cNvPr>
              <p:cNvSpPr/>
              <p:nvPr/>
            </p:nvSpPr>
            <p:spPr>
              <a:xfrm>
                <a:off x="5844804" y="5531788"/>
                <a:ext cx="238476" cy="420044"/>
              </a:xfrm>
              <a:custGeom>
                <a:avLst/>
                <a:gdLst>
                  <a:gd name="connsiteX0" fmla="*/ 238477 w 238476"/>
                  <a:gd name="connsiteY0" fmla="*/ 55102 h 420044"/>
                  <a:gd name="connsiteX1" fmla="*/ 238477 w 238476"/>
                  <a:gd name="connsiteY1" fmla="*/ 420044 h 420044"/>
                  <a:gd name="connsiteX2" fmla="*/ 133691 w 238476"/>
                  <a:gd name="connsiteY2" fmla="*/ 381201 h 420044"/>
                  <a:gd name="connsiteX3" fmla="*/ 0 w 238476"/>
                  <a:gd name="connsiteY3" fmla="*/ 368555 h 420044"/>
                  <a:gd name="connsiteX4" fmla="*/ 0 w 238476"/>
                  <a:gd name="connsiteY4" fmla="*/ 304419 h 420044"/>
                  <a:gd name="connsiteX5" fmla="*/ 23486 w 238476"/>
                  <a:gd name="connsiteY5" fmla="*/ 282739 h 420044"/>
                  <a:gd name="connsiteX6" fmla="*/ 24390 w 238476"/>
                  <a:gd name="connsiteY6" fmla="*/ 280933 h 420044"/>
                  <a:gd name="connsiteX7" fmla="*/ 37940 w 238476"/>
                  <a:gd name="connsiteY7" fmla="*/ 173437 h 420044"/>
                  <a:gd name="connsiteX8" fmla="*/ 29809 w 238476"/>
                  <a:gd name="connsiteY8" fmla="*/ 167114 h 420044"/>
                  <a:gd name="connsiteX9" fmla="*/ 19873 w 238476"/>
                  <a:gd name="connsiteY9" fmla="*/ 169824 h 420044"/>
                  <a:gd name="connsiteX10" fmla="*/ 0 w 238476"/>
                  <a:gd name="connsiteY10" fmla="*/ 186084 h 420044"/>
                  <a:gd name="connsiteX11" fmla="*/ 0 w 238476"/>
                  <a:gd name="connsiteY11" fmla="*/ 0 h 420044"/>
                  <a:gd name="connsiteX12" fmla="*/ 128272 w 238476"/>
                  <a:gd name="connsiteY12" fmla="*/ 11743 h 4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476" h="420044">
                    <a:moveTo>
                      <a:pt x="238477" y="55102"/>
                    </a:moveTo>
                    <a:lnTo>
                      <a:pt x="238477" y="420044"/>
                    </a:lnTo>
                    <a:cubicBezTo>
                      <a:pt x="205054" y="402881"/>
                      <a:pt x="170728" y="389331"/>
                      <a:pt x="133691" y="381201"/>
                    </a:cubicBezTo>
                    <a:cubicBezTo>
                      <a:pt x="89429" y="370362"/>
                      <a:pt x="32520" y="368555"/>
                      <a:pt x="0" y="368555"/>
                    </a:cubicBezTo>
                    <a:lnTo>
                      <a:pt x="0" y="304419"/>
                    </a:lnTo>
                    <a:lnTo>
                      <a:pt x="23486" y="282739"/>
                    </a:lnTo>
                    <a:cubicBezTo>
                      <a:pt x="23486" y="282739"/>
                      <a:pt x="24390" y="281836"/>
                      <a:pt x="24390" y="280933"/>
                    </a:cubicBezTo>
                    <a:cubicBezTo>
                      <a:pt x="64136" y="228540"/>
                      <a:pt x="38843" y="175245"/>
                      <a:pt x="37940" y="173437"/>
                    </a:cubicBezTo>
                    <a:cubicBezTo>
                      <a:pt x="36133" y="169824"/>
                      <a:pt x="33423" y="168018"/>
                      <a:pt x="29809" y="167114"/>
                    </a:cubicBezTo>
                    <a:cubicBezTo>
                      <a:pt x="26196" y="166211"/>
                      <a:pt x="22583" y="167114"/>
                      <a:pt x="19873" y="169824"/>
                    </a:cubicBezTo>
                    <a:lnTo>
                      <a:pt x="0" y="186084"/>
                    </a:lnTo>
                    <a:lnTo>
                      <a:pt x="0" y="0"/>
                    </a:lnTo>
                    <a:cubicBezTo>
                      <a:pt x="31616" y="0"/>
                      <a:pt x="86719" y="1806"/>
                      <a:pt x="128272" y="11743"/>
                    </a:cubicBezTo>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7" name="Freeform 353">
                <a:extLst>
                  <a:ext uri="{FF2B5EF4-FFF2-40B4-BE49-F238E27FC236}">
                    <a16:creationId xmlns:a16="http://schemas.microsoft.com/office/drawing/2014/main" id="{4AC9DEB5-81DB-DAD8-C503-3B6C540D8F81}"/>
                  </a:ext>
                </a:extLst>
              </p:cNvPr>
              <p:cNvSpPr/>
              <p:nvPr/>
            </p:nvSpPr>
            <p:spPr>
              <a:xfrm>
                <a:off x="6102251" y="5533101"/>
                <a:ext cx="219507" cy="419634"/>
              </a:xfrm>
              <a:custGeom>
                <a:avLst/>
                <a:gdLst>
                  <a:gd name="connsiteX0" fmla="*/ 187891 w 219507"/>
                  <a:gd name="connsiteY0" fmla="*/ 168511 h 419634"/>
                  <a:gd name="connsiteX1" fmla="*/ 179761 w 219507"/>
                  <a:gd name="connsiteY1" fmla="*/ 174835 h 419634"/>
                  <a:gd name="connsiteX2" fmla="*/ 193311 w 219507"/>
                  <a:gd name="connsiteY2" fmla="*/ 282330 h 419634"/>
                  <a:gd name="connsiteX3" fmla="*/ 195117 w 219507"/>
                  <a:gd name="connsiteY3" fmla="*/ 284136 h 419634"/>
                  <a:gd name="connsiteX4" fmla="*/ 219507 w 219507"/>
                  <a:gd name="connsiteY4" fmla="*/ 306719 h 419634"/>
                  <a:gd name="connsiteX5" fmla="*/ 219507 w 219507"/>
                  <a:gd name="connsiteY5" fmla="*/ 369049 h 419634"/>
                  <a:gd name="connsiteX6" fmla="*/ 131885 w 219507"/>
                  <a:gd name="connsiteY6" fmla="*/ 370855 h 419634"/>
                  <a:gd name="connsiteX7" fmla="*/ 0 w 219507"/>
                  <a:gd name="connsiteY7" fmla="*/ 419635 h 419634"/>
                  <a:gd name="connsiteX8" fmla="*/ 0 w 219507"/>
                  <a:gd name="connsiteY8" fmla="*/ 56500 h 419634"/>
                  <a:gd name="connsiteX9" fmla="*/ 136402 w 219507"/>
                  <a:gd name="connsiteY9" fmla="*/ 3204 h 419634"/>
                  <a:gd name="connsiteX10" fmla="*/ 219507 w 219507"/>
                  <a:gd name="connsiteY10" fmla="*/ 2300 h 419634"/>
                  <a:gd name="connsiteX11" fmla="*/ 219507 w 219507"/>
                  <a:gd name="connsiteY11" fmla="*/ 189288 h 419634"/>
                  <a:gd name="connsiteX12" fmla="*/ 198731 w 219507"/>
                  <a:gd name="connsiteY12" fmla="*/ 172124 h 419634"/>
                  <a:gd name="connsiteX13" fmla="*/ 187891 w 219507"/>
                  <a:gd name="connsiteY13" fmla="*/ 168511 h 4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9507" h="419634">
                    <a:moveTo>
                      <a:pt x="187891" y="168511"/>
                    </a:moveTo>
                    <a:cubicBezTo>
                      <a:pt x="184278" y="169415"/>
                      <a:pt x="181568" y="171221"/>
                      <a:pt x="179761" y="174835"/>
                    </a:cubicBezTo>
                    <a:cubicBezTo>
                      <a:pt x="178858" y="176641"/>
                      <a:pt x="152661" y="229034"/>
                      <a:pt x="193311" y="282330"/>
                    </a:cubicBezTo>
                    <a:cubicBezTo>
                      <a:pt x="194214" y="283233"/>
                      <a:pt x="194214" y="283233"/>
                      <a:pt x="195117" y="284136"/>
                    </a:cubicBezTo>
                    <a:lnTo>
                      <a:pt x="219507" y="306719"/>
                    </a:lnTo>
                    <a:lnTo>
                      <a:pt x="219507" y="369049"/>
                    </a:lnTo>
                    <a:cubicBezTo>
                      <a:pt x="190601" y="366338"/>
                      <a:pt x="160791" y="366338"/>
                      <a:pt x="131885" y="370855"/>
                    </a:cubicBezTo>
                    <a:cubicBezTo>
                      <a:pt x="85816" y="378082"/>
                      <a:pt x="39746" y="394341"/>
                      <a:pt x="0" y="419635"/>
                    </a:cubicBezTo>
                    <a:lnTo>
                      <a:pt x="0" y="56500"/>
                    </a:lnTo>
                    <a:cubicBezTo>
                      <a:pt x="40649" y="28496"/>
                      <a:pt x="87622" y="9526"/>
                      <a:pt x="136402" y="3204"/>
                    </a:cubicBezTo>
                    <a:cubicBezTo>
                      <a:pt x="164405" y="-410"/>
                      <a:pt x="192407" y="-1313"/>
                      <a:pt x="219507" y="2300"/>
                    </a:cubicBezTo>
                    <a:lnTo>
                      <a:pt x="219507" y="189288"/>
                    </a:lnTo>
                    <a:lnTo>
                      <a:pt x="198731" y="172124"/>
                    </a:lnTo>
                    <a:cubicBezTo>
                      <a:pt x="195117" y="168511"/>
                      <a:pt x="191504" y="167608"/>
                      <a:pt x="187891" y="16851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0" name="Graphic 2">
              <a:extLst>
                <a:ext uri="{FF2B5EF4-FFF2-40B4-BE49-F238E27FC236}">
                  <a16:creationId xmlns:a16="http://schemas.microsoft.com/office/drawing/2014/main" id="{A131AFB8-A675-6D38-B342-2E1E08A06C0B}"/>
                </a:ext>
              </a:extLst>
            </p:cNvPr>
            <p:cNvGrpSpPr/>
            <p:nvPr/>
          </p:nvGrpSpPr>
          <p:grpSpPr>
            <a:xfrm>
              <a:off x="5700273" y="5386353"/>
              <a:ext cx="766016" cy="767823"/>
              <a:chOff x="5700273" y="5386353"/>
              <a:chExt cx="766016" cy="767823"/>
            </a:xfrm>
            <a:grpFill/>
          </p:grpSpPr>
          <p:sp>
            <p:nvSpPr>
              <p:cNvPr id="12" name="Freeform 338">
                <a:extLst>
                  <a:ext uri="{FF2B5EF4-FFF2-40B4-BE49-F238E27FC236}">
                    <a16:creationId xmlns:a16="http://schemas.microsoft.com/office/drawing/2014/main" id="{6E3DBD00-49E0-FDA3-4F28-4B18727D6D86}"/>
                  </a:ext>
                </a:extLst>
              </p:cNvPr>
              <p:cNvSpPr/>
              <p:nvPr/>
            </p:nvSpPr>
            <p:spPr>
              <a:xfrm>
                <a:off x="5876421" y="5437842"/>
                <a:ext cx="25293" cy="18969"/>
              </a:xfrm>
              <a:custGeom>
                <a:avLst/>
                <a:gdLst>
                  <a:gd name="connsiteX0" fmla="*/ 0 w 25293"/>
                  <a:gd name="connsiteY0" fmla="*/ 0 h 18969"/>
                  <a:gd name="connsiteX1" fmla="*/ 25293 w 25293"/>
                  <a:gd name="connsiteY1" fmla="*/ 0 h 18969"/>
                  <a:gd name="connsiteX2" fmla="*/ 25293 w 25293"/>
                  <a:gd name="connsiteY2" fmla="*/ 18970 h 18969"/>
                  <a:gd name="connsiteX3" fmla="*/ 0 w 25293"/>
                  <a:gd name="connsiteY3" fmla="*/ 18970 h 18969"/>
                </a:gdLst>
                <a:ahLst/>
                <a:cxnLst>
                  <a:cxn ang="0">
                    <a:pos x="connsiteX0" y="connsiteY0"/>
                  </a:cxn>
                  <a:cxn ang="0">
                    <a:pos x="connsiteX1" y="connsiteY1"/>
                  </a:cxn>
                  <a:cxn ang="0">
                    <a:pos x="connsiteX2" y="connsiteY2"/>
                  </a:cxn>
                  <a:cxn ang="0">
                    <a:pos x="connsiteX3" y="connsiteY3"/>
                  </a:cxn>
                </a:cxnLst>
                <a:rect l="l" t="t" r="r" b="b"/>
                <a:pathLst>
                  <a:path w="25293" h="18969">
                    <a:moveTo>
                      <a:pt x="0" y="0"/>
                    </a:moveTo>
                    <a:lnTo>
                      <a:pt x="25293" y="0"/>
                    </a:lnTo>
                    <a:lnTo>
                      <a:pt x="25293" y="18970"/>
                    </a:lnTo>
                    <a:lnTo>
                      <a:pt x="0" y="18970"/>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 name="Freeform 339">
                <a:extLst>
                  <a:ext uri="{FF2B5EF4-FFF2-40B4-BE49-F238E27FC236}">
                    <a16:creationId xmlns:a16="http://schemas.microsoft.com/office/drawing/2014/main" id="{D5991E2B-4B54-885A-D8A2-D810E521B5B4}"/>
                  </a:ext>
                </a:extLst>
              </p:cNvPr>
              <p:cNvSpPr/>
              <p:nvPr/>
            </p:nvSpPr>
            <p:spPr>
              <a:xfrm>
                <a:off x="6258526" y="5638380"/>
                <a:ext cx="25293" cy="25293"/>
              </a:xfrm>
              <a:custGeom>
                <a:avLst/>
                <a:gdLst>
                  <a:gd name="connsiteX0" fmla="*/ 0 w 25293"/>
                  <a:gd name="connsiteY0" fmla="*/ 0 h 25293"/>
                  <a:gd name="connsiteX1" fmla="*/ 25293 w 25293"/>
                  <a:gd name="connsiteY1" fmla="*/ 0 h 25293"/>
                  <a:gd name="connsiteX2" fmla="*/ 25293 w 25293"/>
                  <a:gd name="connsiteY2" fmla="*/ 25293 h 25293"/>
                  <a:gd name="connsiteX3" fmla="*/ 0 w 25293"/>
                  <a:gd name="connsiteY3" fmla="*/ 25293 h 25293"/>
                </a:gdLst>
                <a:ahLst/>
                <a:cxnLst>
                  <a:cxn ang="0">
                    <a:pos x="connsiteX0" y="connsiteY0"/>
                  </a:cxn>
                  <a:cxn ang="0">
                    <a:pos x="connsiteX1" y="connsiteY1"/>
                  </a:cxn>
                  <a:cxn ang="0">
                    <a:pos x="connsiteX2" y="connsiteY2"/>
                  </a:cxn>
                  <a:cxn ang="0">
                    <a:pos x="connsiteX3" y="connsiteY3"/>
                  </a:cxn>
                </a:cxnLst>
                <a:rect l="l" t="t" r="r" b="b"/>
                <a:pathLst>
                  <a:path w="25293" h="25293">
                    <a:moveTo>
                      <a:pt x="0" y="0"/>
                    </a:moveTo>
                    <a:lnTo>
                      <a:pt x="25293" y="0"/>
                    </a:lnTo>
                    <a:lnTo>
                      <a:pt x="25293" y="25293"/>
                    </a:lnTo>
                    <a:lnTo>
                      <a:pt x="0" y="25293"/>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4" name="Freeform 340">
                <a:extLst>
                  <a:ext uri="{FF2B5EF4-FFF2-40B4-BE49-F238E27FC236}">
                    <a16:creationId xmlns:a16="http://schemas.microsoft.com/office/drawing/2014/main" id="{8A9A710C-2AA7-6ED3-A733-81E18186AF1A}"/>
                  </a:ext>
                </a:extLst>
              </p:cNvPr>
              <p:cNvSpPr/>
              <p:nvPr/>
            </p:nvSpPr>
            <p:spPr>
              <a:xfrm>
                <a:off x="6334405" y="5437842"/>
                <a:ext cx="18969" cy="18969"/>
              </a:xfrm>
              <a:custGeom>
                <a:avLst/>
                <a:gdLst>
                  <a:gd name="connsiteX0" fmla="*/ 0 w 18969"/>
                  <a:gd name="connsiteY0" fmla="*/ 0 h 18969"/>
                  <a:gd name="connsiteX1" fmla="*/ 18970 w 18969"/>
                  <a:gd name="connsiteY1" fmla="*/ 0 h 18969"/>
                  <a:gd name="connsiteX2" fmla="*/ 18970 w 18969"/>
                  <a:gd name="connsiteY2" fmla="*/ 18970 h 18969"/>
                  <a:gd name="connsiteX3" fmla="*/ 0 w 18969"/>
                  <a:gd name="connsiteY3" fmla="*/ 18970 h 18969"/>
                </a:gdLst>
                <a:ahLst/>
                <a:cxnLst>
                  <a:cxn ang="0">
                    <a:pos x="connsiteX0" y="connsiteY0"/>
                  </a:cxn>
                  <a:cxn ang="0">
                    <a:pos x="connsiteX1" y="connsiteY1"/>
                  </a:cxn>
                  <a:cxn ang="0">
                    <a:pos x="connsiteX2" y="connsiteY2"/>
                  </a:cxn>
                  <a:cxn ang="0">
                    <a:pos x="connsiteX3" y="connsiteY3"/>
                  </a:cxn>
                </a:cxnLst>
                <a:rect l="l" t="t" r="r" b="b"/>
                <a:pathLst>
                  <a:path w="18969" h="18969">
                    <a:moveTo>
                      <a:pt x="0" y="0"/>
                    </a:moveTo>
                    <a:lnTo>
                      <a:pt x="18970" y="0"/>
                    </a:lnTo>
                    <a:lnTo>
                      <a:pt x="18970" y="18970"/>
                    </a:lnTo>
                    <a:lnTo>
                      <a:pt x="0" y="18970"/>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 name="Freeform 341">
                <a:extLst>
                  <a:ext uri="{FF2B5EF4-FFF2-40B4-BE49-F238E27FC236}">
                    <a16:creationId xmlns:a16="http://schemas.microsoft.com/office/drawing/2014/main" id="{3DB5BA46-AA78-ABB1-635B-8D102B1BF94D}"/>
                  </a:ext>
                </a:extLst>
              </p:cNvPr>
              <p:cNvSpPr/>
              <p:nvPr/>
            </p:nvSpPr>
            <p:spPr>
              <a:xfrm>
                <a:off x="5700273" y="5669996"/>
                <a:ext cx="18969" cy="25293"/>
              </a:xfrm>
              <a:custGeom>
                <a:avLst/>
                <a:gdLst>
                  <a:gd name="connsiteX0" fmla="*/ 0 w 18969"/>
                  <a:gd name="connsiteY0" fmla="*/ 0 h 25293"/>
                  <a:gd name="connsiteX1" fmla="*/ 18970 w 18969"/>
                  <a:gd name="connsiteY1" fmla="*/ 0 h 25293"/>
                  <a:gd name="connsiteX2" fmla="*/ 18970 w 18969"/>
                  <a:gd name="connsiteY2" fmla="*/ 25293 h 25293"/>
                  <a:gd name="connsiteX3" fmla="*/ 0 w 18969"/>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8969" h="25293">
                    <a:moveTo>
                      <a:pt x="0" y="0"/>
                    </a:moveTo>
                    <a:lnTo>
                      <a:pt x="18970" y="0"/>
                    </a:lnTo>
                    <a:lnTo>
                      <a:pt x="18970" y="25293"/>
                    </a:lnTo>
                    <a:lnTo>
                      <a:pt x="0" y="25293"/>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6" name="Freeform 342">
                <a:extLst>
                  <a:ext uri="{FF2B5EF4-FFF2-40B4-BE49-F238E27FC236}">
                    <a16:creationId xmlns:a16="http://schemas.microsoft.com/office/drawing/2014/main" id="{5EAC1709-9EF5-7551-96DF-F9F50D146184}"/>
                  </a:ext>
                </a:extLst>
              </p:cNvPr>
              <p:cNvSpPr/>
              <p:nvPr/>
            </p:nvSpPr>
            <p:spPr>
              <a:xfrm>
                <a:off x="6045342" y="6083717"/>
                <a:ext cx="25293" cy="18969"/>
              </a:xfrm>
              <a:custGeom>
                <a:avLst/>
                <a:gdLst>
                  <a:gd name="connsiteX0" fmla="*/ 0 w 25293"/>
                  <a:gd name="connsiteY0" fmla="*/ 0 h 18969"/>
                  <a:gd name="connsiteX1" fmla="*/ 25293 w 25293"/>
                  <a:gd name="connsiteY1" fmla="*/ 0 h 18969"/>
                  <a:gd name="connsiteX2" fmla="*/ 25293 w 25293"/>
                  <a:gd name="connsiteY2" fmla="*/ 18970 h 18969"/>
                  <a:gd name="connsiteX3" fmla="*/ 0 w 25293"/>
                  <a:gd name="connsiteY3" fmla="*/ 18970 h 18969"/>
                </a:gdLst>
                <a:ahLst/>
                <a:cxnLst>
                  <a:cxn ang="0">
                    <a:pos x="connsiteX0" y="connsiteY0"/>
                  </a:cxn>
                  <a:cxn ang="0">
                    <a:pos x="connsiteX1" y="connsiteY1"/>
                  </a:cxn>
                  <a:cxn ang="0">
                    <a:pos x="connsiteX2" y="connsiteY2"/>
                  </a:cxn>
                  <a:cxn ang="0">
                    <a:pos x="connsiteX3" y="connsiteY3"/>
                  </a:cxn>
                </a:cxnLst>
                <a:rect l="l" t="t" r="r" b="b"/>
                <a:pathLst>
                  <a:path w="25293" h="18969">
                    <a:moveTo>
                      <a:pt x="0" y="0"/>
                    </a:moveTo>
                    <a:lnTo>
                      <a:pt x="25293" y="0"/>
                    </a:lnTo>
                    <a:lnTo>
                      <a:pt x="25293" y="18970"/>
                    </a:lnTo>
                    <a:lnTo>
                      <a:pt x="0" y="18970"/>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7" name="Freeform 343">
                <a:extLst>
                  <a:ext uri="{FF2B5EF4-FFF2-40B4-BE49-F238E27FC236}">
                    <a16:creationId xmlns:a16="http://schemas.microsoft.com/office/drawing/2014/main" id="{DD5FB51B-A92A-FA15-A980-0AFBC5815BD6}"/>
                  </a:ext>
                </a:extLst>
              </p:cNvPr>
              <p:cNvSpPr/>
              <p:nvPr/>
            </p:nvSpPr>
            <p:spPr>
              <a:xfrm>
                <a:off x="5926103" y="5996095"/>
                <a:ext cx="81329" cy="88524"/>
              </a:xfrm>
              <a:custGeom>
                <a:avLst/>
                <a:gdLst>
                  <a:gd name="connsiteX0" fmla="*/ 40649 w 81329"/>
                  <a:gd name="connsiteY0" fmla="*/ 62328 h 88524"/>
                  <a:gd name="connsiteX1" fmla="*/ 23486 w 81329"/>
                  <a:gd name="connsiteY1" fmla="*/ 43359 h 88524"/>
                  <a:gd name="connsiteX2" fmla="*/ 40649 w 81329"/>
                  <a:gd name="connsiteY2" fmla="*/ 24389 h 88524"/>
                  <a:gd name="connsiteX3" fmla="*/ 57813 w 81329"/>
                  <a:gd name="connsiteY3" fmla="*/ 43359 h 88524"/>
                  <a:gd name="connsiteX4" fmla="*/ 40649 w 81329"/>
                  <a:gd name="connsiteY4" fmla="*/ 62328 h 88524"/>
                  <a:gd name="connsiteX5" fmla="*/ 40649 w 81329"/>
                  <a:gd name="connsiteY5" fmla="*/ 0 h 88524"/>
                  <a:gd name="connsiteX6" fmla="*/ 0 w 81329"/>
                  <a:gd name="connsiteY6" fmla="*/ 44262 h 88524"/>
                  <a:gd name="connsiteX7" fmla="*/ 40649 w 81329"/>
                  <a:gd name="connsiteY7" fmla="*/ 88525 h 88524"/>
                  <a:gd name="connsiteX8" fmla="*/ 81299 w 81329"/>
                  <a:gd name="connsiteY8" fmla="*/ 44262 h 88524"/>
                  <a:gd name="connsiteX9" fmla="*/ 40649 w 81329"/>
                  <a:gd name="connsiteY9" fmla="*/ 0 h 8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329" h="88524">
                    <a:moveTo>
                      <a:pt x="40649" y="62328"/>
                    </a:moveTo>
                    <a:cubicBezTo>
                      <a:pt x="30713" y="62328"/>
                      <a:pt x="23486" y="54199"/>
                      <a:pt x="23486" y="43359"/>
                    </a:cubicBezTo>
                    <a:cubicBezTo>
                      <a:pt x="23486" y="32519"/>
                      <a:pt x="31616" y="24389"/>
                      <a:pt x="40649" y="24389"/>
                    </a:cubicBezTo>
                    <a:cubicBezTo>
                      <a:pt x="49683" y="24389"/>
                      <a:pt x="57813" y="32519"/>
                      <a:pt x="57813" y="43359"/>
                    </a:cubicBezTo>
                    <a:cubicBezTo>
                      <a:pt x="57813" y="54199"/>
                      <a:pt x="50586" y="62328"/>
                      <a:pt x="40649" y="62328"/>
                    </a:cubicBezTo>
                    <a:close/>
                    <a:moveTo>
                      <a:pt x="40649" y="0"/>
                    </a:moveTo>
                    <a:cubicBezTo>
                      <a:pt x="18066" y="0"/>
                      <a:pt x="0" y="19873"/>
                      <a:pt x="0" y="44262"/>
                    </a:cubicBezTo>
                    <a:cubicBezTo>
                      <a:pt x="0" y="68652"/>
                      <a:pt x="18066" y="88525"/>
                      <a:pt x="40649" y="88525"/>
                    </a:cubicBezTo>
                    <a:cubicBezTo>
                      <a:pt x="63233" y="88525"/>
                      <a:pt x="81299" y="68652"/>
                      <a:pt x="81299" y="44262"/>
                    </a:cubicBezTo>
                    <a:cubicBezTo>
                      <a:pt x="82202" y="19873"/>
                      <a:pt x="63233" y="0"/>
                      <a:pt x="40649"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 name="Freeform 344">
                <a:extLst>
                  <a:ext uri="{FF2B5EF4-FFF2-40B4-BE49-F238E27FC236}">
                    <a16:creationId xmlns:a16="http://schemas.microsoft.com/office/drawing/2014/main" id="{A2F08118-8CA1-F449-6F10-32A7CAEF761B}"/>
                  </a:ext>
                </a:extLst>
              </p:cNvPr>
              <p:cNvSpPr/>
              <p:nvPr/>
            </p:nvSpPr>
            <p:spPr>
              <a:xfrm>
                <a:off x="5731889" y="5412549"/>
                <a:ext cx="88525" cy="81298"/>
              </a:xfrm>
              <a:custGeom>
                <a:avLst/>
                <a:gdLst>
                  <a:gd name="connsiteX0" fmla="*/ 44263 w 88525"/>
                  <a:gd name="connsiteY0" fmla="*/ 23486 h 81298"/>
                  <a:gd name="connsiteX1" fmla="*/ 63233 w 88525"/>
                  <a:gd name="connsiteY1" fmla="*/ 40649 h 81298"/>
                  <a:gd name="connsiteX2" fmla="*/ 44263 w 88525"/>
                  <a:gd name="connsiteY2" fmla="*/ 57812 h 81298"/>
                  <a:gd name="connsiteX3" fmla="*/ 25293 w 88525"/>
                  <a:gd name="connsiteY3" fmla="*/ 40649 h 81298"/>
                  <a:gd name="connsiteX4" fmla="*/ 44263 w 88525"/>
                  <a:gd name="connsiteY4" fmla="*/ 23486 h 81298"/>
                  <a:gd name="connsiteX5" fmla="*/ 44263 w 88525"/>
                  <a:gd name="connsiteY5" fmla="*/ 81299 h 81298"/>
                  <a:gd name="connsiteX6" fmla="*/ 88525 w 88525"/>
                  <a:gd name="connsiteY6" fmla="*/ 40649 h 81298"/>
                  <a:gd name="connsiteX7" fmla="*/ 44263 w 88525"/>
                  <a:gd name="connsiteY7" fmla="*/ 0 h 81298"/>
                  <a:gd name="connsiteX8" fmla="*/ 0 w 88525"/>
                  <a:gd name="connsiteY8" fmla="*/ 40649 h 81298"/>
                  <a:gd name="connsiteX9" fmla="*/ 44263 w 88525"/>
                  <a:gd name="connsiteY9" fmla="*/ 81299 h 8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1298">
                    <a:moveTo>
                      <a:pt x="44263" y="23486"/>
                    </a:moveTo>
                    <a:cubicBezTo>
                      <a:pt x="54199" y="23486"/>
                      <a:pt x="63233" y="31616"/>
                      <a:pt x="63233" y="40649"/>
                    </a:cubicBezTo>
                    <a:cubicBezTo>
                      <a:pt x="63233" y="49683"/>
                      <a:pt x="55103" y="57812"/>
                      <a:pt x="44263" y="57812"/>
                    </a:cubicBezTo>
                    <a:cubicBezTo>
                      <a:pt x="33423" y="57812"/>
                      <a:pt x="25293" y="49683"/>
                      <a:pt x="25293" y="40649"/>
                    </a:cubicBezTo>
                    <a:cubicBezTo>
                      <a:pt x="25293" y="31616"/>
                      <a:pt x="33423" y="23486"/>
                      <a:pt x="44263" y="23486"/>
                    </a:cubicBezTo>
                    <a:close/>
                    <a:moveTo>
                      <a:pt x="44263" y="81299"/>
                    </a:moveTo>
                    <a:cubicBezTo>
                      <a:pt x="68652" y="81299"/>
                      <a:pt x="88525" y="63233"/>
                      <a:pt x="88525" y="40649"/>
                    </a:cubicBezTo>
                    <a:cubicBezTo>
                      <a:pt x="88525" y="18066"/>
                      <a:pt x="68652" y="0"/>
                      <a:pt x="44263" y="0"/>
                    </a:cubicBezTo>
                    <a:cubicBezTo>
                      <a:pt x="19873" y="0"/>
                      <a:pt x="0" y="18066"/>
                      <a:pt x="0" y="40649"/>
                    </a:cubicBezTo>
                    <a:cubicBezTo>
                      <a:pt x="0" y="63233"/>
                      <a:pt x="19873" y="81299"/>
                      <a:pt x="44263" y="812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 name="Freeform 345">
                <a:extLst>
                  <a:ext uri="{FF2B5EF4-FFF2-40B4-BE49-F238E27FC236}">
                    <a16:creationId xmlns:a16="http://schemas.microsoft.com/office/drawing/2014/main" id="{DDCB224E-AD12-BA7B-1AD2-3C26F40F6993}"/>
                  </a:ext>
                </a:extLst>
              </p:cNvPr>
              <p:cNvSpPr/>
              <p:nvPr/>
            </p:nvSpPr>
            <p:spPr>
              <a:xfrm>
                <a:off x="6020049" y="5386353"/>
                <a:ext cx="146338" cy="146338"/>
              </a:xfrm>
              <a:custGeom>
                <a:avLst/>
                <a:gdLst>
                  <a:gd name="connsiteX0" fmla="*/ 56909 w 146338"/>
                  <a:gd name="connsiteY0" fmla="*/ 62329 h 146338"/>
                  <a:gd name="connsiteX1" fmla="*/ 61426 w 146338"/>
                  <a:gd name="connsiteY1" fmla="*/ 57813 h 146338"/>
                  <a:gd name="connsiteX2" fmla="*/ 72266 w 146338"/>
                  <a:gd name="connsiteY2" fmla="*/ 37940 h 146338"/>
                  <a:gd name="connsiteX3" fmla="*/ 83106 w 146338"/>
                  <a:gd name="connsiteY3" fmla="*/ 57813 h 146338"/>
                  <a:gd name="connsiteX4" fmla="*/ 87622 w 146338"/>
                  <a:gd name="connsiteY4" fmla="*/ 62329 h 146338"/>
                  <a:gd name="connsiteX5" fmla="*/ 107495 w 146338"/>
                  <a:gd name="connsiteY5" fmla="*/ 73169 h 146338"/>
                  <a:gd name="connsiteX6" fmla="*/ 87622 w 146338"/>
                  <a:gd name="connsiteY6" fmla="*/ 84009 h 146338"/>
                  <a:gd name="connsiteX7" fmla="*/ 83106 w 146338"/>
                  <a:gd name="connsiteY7" fmla="*/ 88525 h 146338"/>
                  <a:gd name="connsiteX8" fmla="*/ 72266 w 146338"/>
                  <a:gd name="connsiteY8" fmla="*/ 108399 h 146338"/>
                  <a:gd name="connsiteX9" fmla="*/ 61426 w 146338"/>
                  <a:gd name="connsiteY9" fmla="*/ 88525 h 146338"/>
                  <a:gd name="connsiteX10" fmla="*/ 56909 w 146338"/>
                  <a:gd name="connsiteY10" fmla="*/ 84009 h 146338"/>
                  <a:gd name="connsiteX11" fmla="*/ 37036 w 146338"/>
                  <a:gd name="connsiteY11" fmla="*/ 73169 h 146338"/>
                  <a:gd name="connsiteX12" fmla="*/ 56909 w 146338"/>
                  <a:gd name="connsiteY12" fmla="*/ 62329 h 146338"/>
                  <a:gd name="connsiteX13" fmla="*/ 6323 w 146338"/>
                  <a:gd name="connsiteY13" fmla="*/ 84009 h 146338"/>
                  <a:gd name="connsiteX14" fmla="*/ 42456 w 146338"/>
                  <a:gd name="connsiteY14" fmla="*/ 103882 h 146338"/>
                  <a:gd name="connsiteX15" fmla="*/ 62329 w 146338"/>
                  <a:gd name="connsiteY15" fmla="*/ 140015 h 146338"/>
                  <a:gd name="connsiteX16" fmla="*/ 73169 w 146338"/>
                  <a:gd name="connsiteY16" fmla="*/ 146338 h 146338"/>
                  <a:gd name="connsiteX17" fmla="*/ 84009 w 146338"/>
                  <a:gd name="connsiteY17" fmla="*/ 140015 h 146338"/>
                  <a:gd name="connsiteX18" fmla="*/ 103882 w 146338"/>
                  <a:gd name="connsiteY18" fmla="*/ 103882 h 146338"/>
                  <a:gd name="connsiteX19" fmla="*/ 140015 w 146338"/>
                  <a:gd name="connsiteY19" fmla="*/ 84009 h 146338"/>
                  <a:gd name="connsiteX20" fmla="*/ 146338 w 146338"/>
                  <a:gd name="connsiteY20" fmla="*/ 73169 h 146338"/>
                  <a:gd name="connsiteX21" fmla="*/ 140015 w 146338"/>
                  <a:gd name="connsiteY21" fmla="*/ 62329 h 146338"/>
                  <a:gd name="connsiteX22" fmla="*/ 103882 w 146338"/>
                  <a:gd name="connsiteY22" fmla="*/ 42456 h 146338"/>
                  <a:gd name="connsiteX23" fmla="*/ 84009 w 146338"/>
                  <a:gd name="connsiteY23" fmla="*/ 6323 h 146338"/>
                  <a:gd name="connsiteX24" fmla="*/ 73169 w 146338"/>
                  <a:gd name="connsiteY24" fmla="*/ 0 h 146338"/>
                  <a:gd name="connsiteX25" fmla="*/ 62329 w 146338"/>
                  <a:gd name="connsiteY25" fmla="*/ 6323 h 146338"/>
                  <a:gd name="connsiteX26" fmla="*/ 42456 w 146338"/>
                  <a:gd name="connsiteY26" fmla="*/ 42456 h 146338"/>
                  <a:gd name="connsiteX27" fmla="*/ 6323 w 146338"/>
                  <a:gd name="connsiteY27" fmla="*/ 62329 h 146338"/>
                  <a:gd name="connsiteX28" fmla="*/ 0 w 146338"/>
                  <a:gd name="connsiteY28" fmla="*/ 73169 h 146338"/>
                  <a:gd name="connsiteX29" fmla="*/ 6323 w 146338"/>
                  <a:gd name="connsiteY29" fmla="*/ 84009 h 146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6338" h="146338">
                    <a:moveTo>
                      <a:pt x="56909" y="62329"/>
                    </a:moveTo>
                    <a:cubicBezTo>
                      <a:pt x="58716" y="61426"/>
                      <a:pt x="60523" y="59620"/>
                      <a:pt x="61426" y="57813"/>
                    </a:cubicBezTo>
                    <a:lnTo>
                      <a:pt x="72266" y="37940"/>
                    </a:lnTo>
                    <a:lnTo>
                      <a:pt x="83106" y="57813"/>
                    </a:lnTo>
                    <a:cubicBezTo>
                      <a:pt x="84009" y="59620"/>
                      <a:pt x="85816" y="61426"/>
                      <a:pt x="87622" y="62329"/>
                    </a:cubicBezTo>
                    <a:lnTo>
                      <a:pt x="107495" y="73169"/>
                    </a:lnTo>
                    <a:lnTo>
                      <a:pt x="87622" y="84009"/>
                    </a:lnTo>
                    <a:cubicBezTo>
                      <a:pt x="85816" y="84912"/>
                      <a:pt x="84009" y="86719"/>
                      <a:pt x="83106" y="88525"/>
                    </a:cubicBezTo>
                    <a:lnTo>
                      <a:pt x="72266" y="108399"/>
                    </a:lnTo>
                    <a:lnTo>
                      <a:pt x="61426" y="88525"/>
                    </a:lnTo>
                    <a:cubicBezTo>
                      <a:pt x="60523" y="86719"/>
                      <a:pt x="58716" y="84912"/>
                      <a:pt x="56909" y="84009"/>
                    </a:cubicBezTo>
                    <a:lnTo>
                      <a:pt x="37036" y="73169"/>
                    </a:lnTo>
                    <a:lnTo>
                      <a:pt x="56909" y="62329"/>
                    </a:lnTo>
                    <a:close/>
                    <a:moveTo>
                      <a:pt x="6323" y="84009"/>
                    </a:moveTo>
                    <a:lnTo>
                      <a:pt x="42456" y="103882"/>
                    </a:lnTo>
                    <a:lnTo>
                      <a:pt x="62329" y="140015"/>
                    </a:lnTo>
                    <a:cubicBezTo>
                      <a:pt x="64136" y="143628"/>
                      <a:pt x="68652" y="146338"/>
                      <a:pt x="73169" y="146338"/>
                    </a:cubicBezTo>
                    <a:cubicBezTo>
                      <a:pt x="77686" y="146338"/>
                      <a:pt x="81299" y="143628"/>
                      <a:pt x="84009" y="140015"/>
                    </a:cubicBezTo>
                    <a:lnTo>
                      <a:pt x="103882" y="103882"/>
                    </a:lnTo>
                    <a:lnTo>
                      <a:pt x="140015" y="84009"/>
                    </a:lnTo>
                    <a:cubicBezTo>
                      <a:pt x="143628" y="82203"/>
                      <a:pt x="146338" y="77686"/>
                      <a:pt x="146338" y="73169"/>
                    </a:cubicBezTo>
                    <a:cubicBezTo>
                      <a:pt x="146338" y="68653"/>
                      <a:pt x="143628" y="65039"/>
                      <a:pt x="140015" y="62329"/>
                    </a:cubicBezTo>
                    <a:lnTo>
                      <a:pt x="103882" y="42456"/>
                    </a:lnTo>
                    <a:lnTo>
                      <a:pt x="84009" y="6323"/>
                    </a:lnTo>
                    <a:cubicBezTo>
                      <a:pt x="82202" y="2710"/>
                      <a:pt x="77686" y="0"/>
                      <a:pt x="73169" y="0"/>
                    </a:cubicBezTo>
                    <a:cubicBezTo>
                      <a:pt x="68652" y="0"/>
                      <a:pt x="65039" y="2710"/>
                      <a:pt x="62329" y="6323"/>
                    </a:cubicBezTo>
                    <a:lnTo>
                      <a:pt x="42456" y="42456"/>
                    </a:lnTo>
                    <a:lnTo>
                      <a:pt x="6323" y="62329"/>
                    </a:lnTo>
                    <a:cubicBezTo>
                      <a:pt x="2710" y="64136"/>
                      <a:pt x="0" y="68653"/>
                      <a:pt x="0" y="73169"/>
                    </a:cubicBezTo>
                    <a:cubicBezTo>
                      <a:pt x="903" y="77686"/>
                      <a:pt x="2710" y="82203"/>
                      <a:pt x="6323" y="840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0" name="Freeform 346">
                <a:extLst>
                  <a:ext uri="{FF2B5EF4-FFF2-40B4-BE49-F238E27FC236}">
                    <a16:creationId xmlns:a16="http://schemas.microsoft.com/office/drawing/2014/main" id="{6D8489BA-DBB1-82AF-7FFC-647966877170}"/>
                  </a:ext>
                </a:extLst>
              </p:cNvPr>
              <p:cNvSpPr/>
              <p:nvPr/>
            </p:nvSpPr>
            <p:spPr>
              <a:xfrm>
                <a:off x="6137480" y="6007838"/>
                <a:ext cx="146338" cy="146338"/>
              </a:xfrm>
              <a:custGeom>
                <a:avLst/>
                <a:gdLst>
                  <a:gd name="connsiteX0" fmla="*/ 89429 w 146338"/>
                  <a:gd name="connsiteY0" fmla="*/ 83106 h 146338"/>
                  <a:gd name="connsiteX1" fmla="*/ 84912 w 146338"/>
                  <a:gd name="connsiteY1" fmla="*/ 87623 h 146338"/>
                  <a:gd name="connsiteX2" fmla="*/ 74072 w 146338"/>
                  <a:gd name="connsiteY2" fmla="*/ 107495 h 146338"/>
                  <a:gd name="connsiteX3" fmla="*/ 63233 w 146338"/>
                  <a:gd name="connsiteY3" fmla="*/ 87623 h 146338"/>
                  <a:gd name="connsiteX4" fmla="*/ 58716 w 146338"/>
                  <a:gd name="connsiteY4" fmla="*/ 83106 h 146338"/>
                  <a:gd name="connsiteX5" fmla="*/ 38843 w 146338"/>
                  <a:gd name="connsiteY5" fmla="*/ 72266 h 146338"/>
                  <a:gd name="connsiteX6" fmla="*/ 58716 w 146338"/>
                  <a:gd name="connsiteY6" fmla="*/ 61426 h 146338"/>
                  <a:gd name="connsiteX7" fmla="*/ 63233 w 146338"/>
                  <a:gd name="connsiteY7" fmla="*/ 56910 h 146338"/>
                  <a:gd name="connsiteX8" fmla="*/ 74072 w 146338"/>
                  <a:gd name="connsiteY8" fmla="*/ 37036 h 146338"/>
                  <a:gd name="connsiteX9" fmla="*/ 84912 w 146338"/>
                  <a:gd name="connsiteY9" fmla="*/ 56910 h 146338"/>
                  <a:gd name="connsiteX10" fmla="*/ 89429 w 146338"/>
                  <a:gd name="connsiteY10" fmla="*/ 61426 h 146338"/>
                  <a:gd name="connsiteX11" fmla="*/ 109302 w 146338"/>
                  <a:gd name="connsiteY11" fmla="*/ 72266 h 146338"/>
                  <a:gd name="connsiteX12" fmla="*/ 89429 w 146338"/>
                  <a:gd name="connsiteY12" fmla="*/ 83106 h 146338"/>
                  <a:gd name="connsiteX13" fmla="*/ 140015 w 146338"/>
                  <a:gd name="connsiteY13" fmla="*/ 62329 h 146338"/>
                  <a:gd name="connsiteX14" fmla="*/ 103882 w 146338"/>
                  <a:gd name="connsiteY14" fmla="*/ 42457 h 146338"/>
                  <a:gd name="connsiteX15" fmla="*/ 84009 w 146338"/>
                  <a:gd name="connsiteY15" fmla="*/ 6324 h 146338"/>
                  <a:gd name="connsiteX16" fmla="*/ 73169 w 146338"/>
                  <a:gd name="connsiteY16" fmla="*/ 0 h 146338"/>
                  <a:gd name="connsiteX17" fmla="*/ 62329 w 146338"/>
                  <a:gd name="connsiteY17" fmla="*/ 6324 h 146338"/>
                  <a:gd name="connsiteX18" fmla="*/ 42456 w 146338"/>
                  <a:gd name="connsiteY18" fmla="*/ 42457 h 146338"/>
                  <a:gd name="connsiteX19" fmla="*/ 6323 w 146338"/>
                  <a:gd name="connsiteY19" fmla="*/ 62329 h 146338"/>
                  <a:gd name="connsiteX20" fmla="*/ 0 w 146338"/>
                  <a:gd name="connsiteY20" fmla="*/ 73169 h 146338"/>
                  <a:gd name="connsiteX21" fmla="*/ 6323 w 146338"/>
                  <a:gd name="connsiteY21" fmla="*/ 84009 h 146338"/>
                  <a:gd name="connsiteX22" fmla="*/ 42456 w 146338"/>
                  <a:gd name="connsiteY22" fmla="*/ 103882 h 146338"/>
                  <a:gd name="connsiteX23" fmla="*/ 62329 w 146338"/>
                  <a:gd name="connsiteY23" fmla="*/ 140015 h 146338"/>
                  <a:gd name="connsiteX24" fmla="*/ 73169 w 146338"/>
                  <a:gd name="connsiteY24" fmla="*/ 146339 h 146338"/>
                  <a:gd name="connsiteX25" fmla="*/ 84009 w 146338"/>
                  <a:gd name="connsiteY25" fmla="*/ 140015 h 146338"/>
                  <a:gd name="connsiteX26" fmla="*/ 103882 w 146338"/>
                  <a:gd name="connsiteY26" fmla="*/ 103882 h 146338"/>
                  <a:gd name="connsiteX27" fmla="*/ 140015 w 146338"/>
                  <a:gd name="connsiteY27" fmla="*/ 84009 h 146338"/>
                  <a:gd name="connsiteX28" fmla="*/ 146338 w 146338"/>
                  <a:gd name="connsiteY28" fmla="*/ 73169 h 146338"/>
                  <a:gd name="connsiteX29" fmla="*/ 140015 w 146338"/>
                  <a:gd name="connsiteY29" fmla="*/ 62329 h 146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6338" h="146338">
                    <a:moveTo>
                      <a:pt x="89429" y="83106"/>
                    </a:moveTo>
                    <a:cubicBezTo>
                      <a:pt x="87622" y="84009"/>
                      <a:pt x="85816" y="85816"/>
                      <a:pt x="84912" y="87623"/>
                    </a:cubicBezTo>
                    <a:lnTo>
                      <a:pt x="74072" y="107495"/>
                    </a:lnTo>
                    <a:lnTo>
                      <a:pt x="63233" y="87623"/>
                    </a:lnTo>
                    <a:cubicBezTo>
                      <a:pt x="62329" y="85816"/>
                      <a:pt x="60523" y="84009"/>
                      <a:pt x="58716" y="83106"/>
                    </a:cubicBezTo>
                    <a:lnTo>
                      <a:pt x="38843" y="72266"/>
                    </a:lnTo>
                    <a:lnTo>
                      <a:pt x="58716" y="61426"/>
                    </a:lnTo>
                    <a:cubicBezTo>
                      <a:pt x="60523" y="60523"/>
                      <a:pt x="62329" y="58716"/>
                      <a:pt x="63233" y="56910"/>
                    </a:cubicBezTo>
                    <a:lnTo>
                      <a:pt x="74072" y="37036"/>
                    </a:lnTo>
                    <a:lnTo>
                      <a:pt x="84912" y="56910"/>
                    </a:lnTo>
                    <a:cubicBezTo>
                      <a:pt x="85816" y="58716"/>
                      <a:pt x="87622" y="60523"/>
                      <a:pt x="89429" y="61426"/>
                    </a:cubicBezTo>
                    <a:lnTo>
                      <a:pt x="109302" y="72266"/>
                    </a:lnTo>
                    <a:lnTo>
                      <a:pt x="89429" y="83106"/>
                    </a:lnTo>
                    <a:close/>
                    <a:moveTo>
                      <a:pt x="140015" y="62329"/>
                    </a:moveTo>
                    <a:lnTo>
                      <a:pt x="103882" y="42457"/>
                    </a:lnTo>
                    <a:lnTo>
                      <a:pt x="84009" y="6324"/>
                    </a:lnTo>
                    <a:cubicBezTo>
                      <a:pt x="82202" y="2710"/>
                      <a:pt x="77686" y="0"/>
                      <a:pt x="73169" y="0"/>
                    </a:cubicBezTo>
                    <a:cubicBezTo>
                      <a:pt x="68652" y="0"/>
                      <a:pt x="65039" y="2710"/>
                      <a:pt x="62329" y="6324"/>
                    </a:cubicBezTo>
                    <a:lnTo>
                      <a:pt x="42456" y="42457"/>
                    </a:lnTo>
                    <a:lnTo>
                      <a:pt x="6323" y="62329"/>
                    </a:lnTo>
                    <a:cubicBezTo>
                      <a:pt x="2710" y="64136"/>
                      <a:pt x="0" y="68652"/>
                      <a:pt x="0" y="73169"/>
                    </a:cubicBezTo>
                    <a:cubicBezTo>
                      <a:pt x="0" y="77685"/>
                      <a:pt x="2710" y="81299"/>
                      <a:pt x="6323" y="84009"/>
                    </a:cubicBezTo>
                    <a:lnTo>
                      <a:pt x="42456" y="103882"/>
                    </a:lnTo>
                    <a:lnTo>
                      <a:pt x="62329" y="140015"/>
                    </a:lnTo>
                    <a:cubicBezTo>
                      <a:pt x="64136" y="143628"/>
                      <a:pt x="68652" y="146339"/>
                      <a:pt x="73169" y="146339"/>
                    </a:cubicBezTo>
                    <a:cubicBezTo>
                      <a:pt x="77686" y="146339"/>
                      <a:pt x="81299" y="143628"/>
                      <a:pt x="84009" y="140015"/>
                    </a:cubicBezTo>
                    <a:lnTo>
                      <a:pt x="103882" y="103882"/>
                    </a:lnTo>
                    <a:lnTo>
                      <a:pt x="140015" y="84009"/>
                    </a:lnTo>
                    <a:cubicBezTo>
                      <a:pt x="143628" y="82202"/>
                      <a:pt x="146338" y="77685"/>
                      <a:pt x="146338" y="73169"/>
                    </a:cubicBezTo>
                    <a:cubicBezTo>
                      <a:pt x="146338" y="68652"/>
                      <a:pt x="143628" y="64136"/>
                      <a:pt x="140015" y="6232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 name="Freeform 347">
                <a:extLst>
                  <a:ext uri="{FF2B5EF4-FFF2-40B4-BE49-F238E27FC236}">
                    <a16:creationId xmlns:a16="http://schemas.microsoft.com/office/drawing/2014/main" id="{DA6A4F7A-4C45-9A02-9620-F8409676921E}"/>
                  </a:ext>
                </a:extLst>
              </p:cNvPr>
              <p:cNvSpPr/>
              <p:nvPr/>
            </p:nvSpPr>
            <p:spPr>
              <a:xfrm>
                <a:off x="5702983" y="5494074"/>
                <a:ext cx="763306" cy="658295"/>
              </a:xfrm>
              <a:custGeom>
                <a:avLst/>
                <a:gdLst>
                  <a:gd name="connsiteX0" fmla="*/ 537476 w 763306"/>
                  <a:gd name="connsiteY0" fmla="*/ 27778 h 658295"/>
                  <a:gd name="connsiteX1" fmla="*/ 619679 w 763306"/>
                  <a:gd name="connsiteY1" fmla="*/ 26874 h 658295"/>
                  <a:gd name="connsiteX2" fmla="*/ 619679 w 763306"/>
                  <a:gd name="connsiteY2" fmla="*/ 214765 h 658295"/>
                  <a:gd name="connsiteX3" fmla="*/ 598902 w 763306"/>
                  <a:gd name="connsiteY3" fmla="*/ 197602 h 658295"/>
                  <a:gd name="connsiteX4" fmla="*/ 588966 w 763306"/>
                  <a:gd name="connsiteY4" fmla="*/ 194892 h 658295"/>
                  <a:gd name="connsiteX5" fmla="*/ 580836 w 763306"/>
                  <a:gd name="connsiteY5" fmla="*/ 201215 h 658295"/>
                  <a:gd name="connsiteX6" fmla="*/ 594386 w 763306"/>
                  <a:gd name="connsiteY6" fmla="*/ 308711 h 658295"/>
                  <a:gd name="connsiteX7" fmla="*/ 595289 w 763306"/>
                  <a:gd name="connsiteY7" fmla="*/ 310517 h 658295"/>
                  <a:gd name="connsiteX8" fmla="*/ 619679 w 763306"/>
                  <a:gd name="connsiteY8" fmla="*/ 333100 h 658295"/>
                  <a:gd name="connsiteX9" fmla="*/ 619679 w 763306"/>
                  <a:gd name="connsiteY9" fmla="*/ 395429 h 658295"/>
                  <a:gd name="connsiteX10" fmla="*/ 533863 w 763306"/>
                  <a:gd name="connsiteY10" fmla="*/ 397235 h 658295"/>
                  <a:gd name="connsiteX11" fmla="*/ 404688 w 763306"/>
                  <a:gd name="connsiteY11" fmla="*/ 446015 h 658295"/>
                  <a:gd name="connsiteX12" fmla="*/ 404688 w 763306"/>
                  <a:gd name="connsiteY12" fmla="*/ 81977 h 658295"/>
                  <a:gd name="connsiteX13" fmla="*/ 654908 w 763306"/>
                  <a:gd name="connsiteY13" fmla="*/ 386396 h 658295"/>
                  <a:gd name="connsiteX14" fmla="*/ 643165 w 763306"/>
                  <a:gd name="connsiteY14" fmla="*/ 390913 h 658295"/>
                  <a:gd name="connsiteX15" fmla="*/ 643165 w 763306"/>
                  <a:gd name="connsiteY15" fmla="*/ 354780 h 658295"/>
                  <a:gd name="connsiteX16" fmla="*/ 654908 w 763306"/>
                  <a:gd name="connsiteY16" fmla="*/ 365619 h 658295"/>
                  <a:gd name="connsiteX17" fmla="*/ 654908 w 763306"/>
                  <a:gd name="connsiteY17" fmla="*/ 386396 h 658295"/>
                  <a:gd name="connsiteX18" fmla="*/ 426368 w 763306"/>
                  <a:gd name="connsiteY18" fmla="*/ 490278 h 658295"/>
                  <a:gd name="connsiteX19" fmla="*/ 416431 w 763306"/>
                  <a:gd name="connsiteY19" fmla="*/ 511055 h 658295"/>
                  <a:gd name="connsiteX20" fmla="*/ 416431 w 763306"/>
                  <a:gd name="connsiteY20" fmla="*/ 515571 h 658295"/>
                  <a:gd name="connsiteX21" fmla="*/ 368555 w 763306"/>
                  <a:gd name="connsiteY21" fmla="*/ 515571 h 658295"/>
                  <a:gd name="connsiteX22" fmla="*/ 368555 w 763306"/>
                  <a:gd name="connsiteY22" fmla="*/ 511958 h 658295"/>
                  <a:gd name="connsiteX23" fmla="*/ 354102 w 763306"/>
                  <a:gd name="connsiteY23" fmla="*/ 488472 h 658295"/>
                  <a:gd name="connsiteX24" fmla="*/ 154468 w 763306"/>
                  <a:gd name="connsiteY24" fmla="*/ 442401 h 658295"/>
                  <a:gd name="connsiteX25" fmla="*/ 146338 w 763306"/>
                  <a:gd name="connsiteY25" fmla="*/ 419818 h 658295"/>
                  <a:gd name="connsiteX26" fmla="*/ 269190 w 763306"/>
                  <a:gd name="connsiteY26" fmla="*/ 431562 h 658295"/>
                  <a:gd name="connsiteX27" fmla="*/ 385718 w 763306"/>
                  <a:gd name="connsiteY27" fmla="*/ 477631 h 658295"/>
                  <a:gd name="connsiteX28" fmla="*/ 392042 w 763306"/>
                  <a:gd name="connsiteY28" fmla="*/ 479439 h 658295"/>
                  <a:gd name="connsiteX29" fmla="*/ 398365 w 763306"/>
                  <a:gd name="connsiteY29" fmla="*/ 477631 h 658295"/>
                  <a:gd name="connsiteX30" fmla="*/ 399268 w 763306"/>
                  <a:gd name="connsiteY30" fmla="*/ 476728 h 658295"/>
                  <a:gd name="connsiteX31" fmla="*/ 537476 w 763306"/>
                  <a:gd name="connsiteY31" fmla="*/ 419818 h 658295"/>
                  <a:gd name="connsiteX32" fmla="*/ 614259 w 763306"/>
                  <a:gd name="connsiteY32" fmla="*/ 418012 h 658295"/>
                  <a:gd name="connsiteX33" fmla="*/ 605225 w 763306"/>
                  <a:gd name="connsiteY33" fmla="*/ 441498 h 658295"/>
                  <a:gd name="connsiteX34" fmla="*/ 426368 w 763306"/>
                  <a:gd name="connsiteY34" fmla="*/ 490278 h 658295"/>
                  <a:gd name="connsiteX35" fmla="*/ 104785 w 763306"/>
                  <a:gd name="connsiteY35" fmla="*/ 366523 h 658295"/>
                  <a:gd name="connsiteX36" fmla="*/ 117432 w 763306"/>
                  <a:gd name="connsiteY36" fmla="*/ 354780 h 658295"/>
                  <a:gd name="connsiteX37" fmla="*/ 117432 w 763306"/>
                  <a:gd name="connsiteY37" fmla="*/ 391816 h 658295"/>
                  <a:gd name="connsiteX38" fmla="*/ 104785 w 763306"/>
                  <a:gd name="connsiteY38" fmla="*/ 387299 h 658295"/>
                  <a:gd name="connsiteX39" fmla="*/ 104785 w 763306"/>
                  <a:gd name="connsiteY39" fmla="*/ 366523 h 658295"/>
                  <a:gd name="connsiteX40" fmla="*/ 165308 w 763306"/>
                  <a:gd name="connsiteY40" fmla="*/ 309614 h 658295"/>
                  <a:gd name="connsiteX41" fmla="*/ 166211 w 763306"/>
                  <a:gd name="connsiteY41" fmla="*/ 307807 h 658295"/>
                  <a:gd name="connsiteX42" fmla="*/ 179761 w 763306"/>
                  <a:gd name="connsiteY42" fmla="*/ 200312 h 658295"/>
                  <a:gd name="connsiteX43" fmla="*/ 171631 w 763306"/>
                  <a:gd name="connsiteY43" fmla="*/ 193988 h 658295"/>
                  <a:gd name="connsiteX44" fmla="*/ 161695 w 763306"/>
                  <a:gd name="connsiteY44" fmla="*/ 196698 h 658295"/>
                  <a:gd name="connsiteX45" fmla="*/ 141822 w 763306"/>
                  <a:gd name="connsiteY45" fmla="*/ 212959 h 658295"/>
                  <a:gd name="connsiteX46" fmla="*/ 141822 w 763306"/>
                  <a:gd name="connsiteY46" fmla="*/ 26874 h 658295"/>
                  <a:gd name="connsiteX47" fmla="*/ 270093 w 763306"/>
                  <a:gd name="connsiteY47" fmla="*/ 38617 h 658295"/>
                  <a:gd name="connsiteX48" fmla="*/ 380298 w 763306"/>
                  <a:gd name="connsiteY48" fmla="*/ 81977 h 658295"/>
                  <a:gd name="connsiteX49" fmla="*/ 380298 w 763306"/>
                  <a:gd name="connsiteY49" fmla="*/ 447822 h 658295"/>
                  <a:gd name="connsiteX50" fmla="*/ 275513 w 763306"/>
                  <a:gd name="connsiteY50" fmla="*/ 408979 h 658295"/>
                  <a:gd name="connsiteX51" fmla="*/ 140918 w 763306"/>
                  <a:gd name="connsiteY51" fmla="*/ 396332 h 658295"/>
                  <a:gd name="connsiteX52" fmla="*/ 140918 w 763306"/>
                  <a:gd name="connsiteY52" fmla="*/ 332197 h 658295"/>
                  <a:gd name="connsiteX53" fmla="*/ 165308 w 763306"/>
                  <a:gd name="connsiteY53" fmla="*/ 309614 h 658295"/>
                  <a:gd name="connsiteX54" fmla="*/ 82202 w 763306"/>
                  <a:gd name="connsiteY54" fmla="*/ 262641 h 658295"/>
                  <a:gd name="connsiteX55" fmla="*/ 46069 w 763306"/>
                  <a:gd name="connsiteY55" fmla="*/ 292450 h 658295"/>
                  <a:gd name="connsiteX56" fmla="*/ 82202 w 763306"/>
                  <a:gd name="connsiteY56" fmla="*/ 221088 h 658295"/>
                  <a:gd name="connsiteX57" fmla="*/ 82202 w 763306"/>
                  <a:gd name="connsiteY57" fmla="*/ 262641 h 658295"/>
                  <a:gd name="connsiteX58" fmla="*/ 117432 w 763306"/>
                  <a:gd name="connsiteY58" fmla="*/ 60297 h 658295"/>
                  <a:gd name="connsiteX59" fmla="*/ 117432 w 763306"/>
                  <a:gd name="connsiteY59" fmla="*/ 232831 h 658295"/>
                  <a:gd name="connsiteX60" fmla="*/ 105689 w 763306"/>
                  <a:gd name="connsiteY60" fmla="*/ 242768 h 658295"/>
                  <a:gd name="connsiteX61" fmla="*/ 105689 w 763306"/>
                  <a:gd name="connsiteY61" fmla="*/ 55781 h 658295"/>
                  <a:gd name="connsiteX62" fmla="*/ 117432 w 763306"/>
                  <a:gd name="connsiteY62" fmla="*/ 60297 h 658295"/>
                  <a:gd name="connsiteX63" fmla="*/ 654908 w 763306"/>
                  <a:gd name="connsiteY63" fmla="*/ 55781 h 658295"/>
                  <a:gd name="connsiteX64" fmla="*/ 654908 w 763306"/>
                  <a:gd name="connsiteY64" fmla="*/ 242768 h 658295"/>
                  <a:gd name="connsiteX65" fmla="*/ 643165 w 763306"/>
                  <a:gd name="connsiteY65" fmla="*/ 232831 h 658295"/>
                  <a:gd name="connsiteX66" fmla="*/ 643165 w 763306"/>
                  <a:gd name="connsiteY66" fmla="*/ 59394 h 658295"/>
                  <a:gd name="connsiteX67" fmla="*/ 654908 w 763306"/>
                  <a:gd name="connsiteY67" fmla="*/ 55781 h 658295"/>
                  <a:gd name="connsiteX68" fmla="*/ 714527 w 763306"/>
                  <a:gd name="connsiteY68" fmla="*/ 292450 h 658295"/>
                  <a:gd name="connsiteX69" fmla="*/ 678394 w 763306"/>
                  <a:gd name="connsiteY69" fmla="*/ 262641 h 658295"/>
                  <a:gd name="connsiteX70" fmla="*/ 678394 w 763306"/>
                  <a:gd name="connsiteY70" fmla="*/ 221088 h 658295"/>
                  <a:gd name="connsiteX71" fmla="*/ 714527 w 763306"/>
                  <a:gd name="connsiteY71" fmla="*/ 292450 h 658295"/>
                  <a:gd name="connsiteX72" fmla="*/ 761500 w 763306"/>
                  <a:gd name="connsiteY72" fmla="*/ 332197 h 658295"/>
                  <a:gd name="connsiteX73" fmla="*/ 679298 w 763306"/>
                  <a:gd name="connsiteY73" fmla="*/ 167793 h 658295"/>
                  <a:gd name="connsiteX74" fmla="*/ 679298 w 763306"/>
                  <a:gd name="connsiteY74" fmla="*/ 39520 h 658295"/>
                  <a:gd name="connsiteX75" fmla="*/ 674781 w 763306"/>
                  <a:gd name="connsiteY75" fmla="*/ 29584 h 658295"/>
                  <a:gd name="connsiteX76" fmla="*/ 663941 w 763306"/>
                  <a:gd name="connsiteY76" fmla="*/ 27778 h 658295"/>
                  <a:gd name="connsiteX77" fmla="*/ 644068 w 763306"/>
                  <a:gd name="connsiteY77" fmla="*/ 34101 h 658295"/>
                  <a:gd name="connsiteX78" fmla="*/ 644068 w 763306"/>
                  <a:gd name="connsiteY78" fmla="*/ 15131 h 658295"/>
                  <a:gd name="connsiteX79" fmla="*/ 634132 w 763306"/>
                  <a:gd name="connsiteY79" fmla="*/ 3387 h 658295"/>
                  <a:gd name="connsiteX80" fmla="*/ 534766 w 763306"/>
                  <a:gd name="connsiteY80" fmla="*/ 3387 h 658295"/>
                  <a:gd name="connsiteX81" fmla="*/ 392945 w 763306"/>
                  <a:gd name="connsiteY81" fmla="*/ 60297 h 658295"/>
                  <a:gd name="connsiteX82" fmla="*/ 277320 w 763306"/>
                  <a:gd name="connsiteY82" fmla="*/ 15131 h 658295"/>
                  <a:gd name="connsiteX83" fmla="*/ 130982 w 763306"/>
                  <a:gd name="connsiteY83" fmla="*/ 2484 h 658295"/>
                  <a:gd name="connsiteX84" fmla="*/ 119239 w 763306"/>
                  <a:gd name="connsiteY84" fmla="*/ 14228 h 658295"/>
                  <a:gd name="connsiteX85" fmla="*/ 119239 w 763306"/>
                  <a:gd name="connsiteY85" fmla="*/ 33198 h 658295"/>
                  <a:gd name="connsiteX86" fmla="*/ 99365 w 763306"/>
                  <a:gd name="connsiteY86" fmla="*/ 26874 h 658295"/>
                  <a:gd name="connsiteX87" fmla="*/ 88526 w 763306"/>
                  <a:gd name="connsiteY87" fmla="*/ 28681 h 658295"/>
                  <a:gd name="connsiteX88" fmla="*/ 84009 w 763306"/>
                  <a:gd name="connsiteY88" fmla="*/ 38617 h 658295"/>
                  <a:gd name="connsiteX89" fmla="*/ 84009 w 763306"/>
                  <a:gd name="connsiteY89" fmla="*/ 166888 h 658295"/>
                  <a:gd name="connsiteX90" fmla="*/ 903 w 763306"/>
                  <a:gd name="connsiteY90" fmla="*/ 331294 h 658295"/>
                  <a:gd name="connsiteX91" fmla="*/ 0 w 763306"/>
                  <a:gd name="connsiteY91" fmla="*/ 336713 h 658295"/>
                  <a:gd name="connsiteX92" fmla="*/ 0 w 763306"/>
                  <a:gd name="connsiteY92" fmla="*/ 658296 h 658295"/>
                  <a:gd name="connsiteX93" fmla="*/ 23486 w 763306"/>
                  <a:gd name="connsiteY93" fmla="*/ 658296 h 658295"/>
                  <a:gd name="connsiteX94" fmla="*/ 23486 w 763306"/>
                  <a:gd name="connsiteY94" fmla="*/ 342133 h 658295"/>
                  <a:gd name="connsiteX95" fmla="*/ 165308 w 763306"/>
                  <a:gd name="connsiteY95" fmla="*/ 225604 h 658295"/>
                  <a:gd name="connsiteX96" fmla="*/ 149951 w 763306"/>
                  <a:gd name="connsiteY96" fmla="*/ 292450 h 658295"/>
                  <a:gd name="connsiteX97" fmla="*/ 86719 w 763306"/>
                  <a:gd name="connsiteY97" fmla="*/ 351166 h 658295"/>
                  <a:gd name="connsiteX98" fmla="*/ 83106 w 763306"/>
                  <a:gd name="connsiteY98" fmla="*/ 360199 h 658295"/>
                  <a:gd name="connsiteX99" fmla="*/ 83106 w 763306"/>
                  <a:gd name="connsiteY99" fmla="*/ 396332 h 658295"/>
                  <a:gd name="connsiteX100" fmla="*/ 94849 w 763306"/>
                  <a:gd name="connsiteY100" fmla="*/ 408076 h 658295"/>
                  <a:gd name="connsiteX101" fmla="*/ 121948 w 763306"/>
                  <a:gd name="connsiteY101" fmla="*/ 422529 h 658295"/>
                  <a:gd name="connsiteX102" fmla="*/ 130982 w 763306"/>
                  <a:gd name="connsiteY102" fmla="*/ 512861 h 658295"/>
                  <a:gd name="connsiteX103" fmla="*/ 154468 w 763306"/>
                  <a:gd name="connsiteY103" fmla="*/ 517378 h 658295"/>
                  <a:gd name="connsiteX104" fmla="*/ 159888 w 763306"/>
                  <a:gd name="connsiteY104" fmla="*/ 465889 h 658295"/>
                  <a:gd name="connsiteX105" fmla="*/ 180664 w 763306"/>
                  <a:gd name="connsiteY105" fmla="*/ 464985 h 658295"/>
                  <a:gd name="connsiteX106" fmla="*/ 127368 w 763306"/>
                  <a:gd name="connsiteY106" fmla="*/ 574287 h 658295"/>
                  <a:gd name="connsiteX107" fmla="*/ 119239 w 763306"/>
                  <a:gd name="connsiteY107" fmla="*/ 586030 h 658295"/>
                  <a:gd name="connsiteX108" fmla="*/ 119239 w 763306"/>
                  <a:gd name="connsiteY108" fmla="*/ 657392 h 658295"/>
                  <a:gd name="connsiteX109" fmla="*/ 142725 w 763306"/>
                  <a:gd name="connsiteY109" fmla="*/ 657392 h 658295"/>
                  <a:gd name="connsiteX110" fmla="*/ 142725 w 763306"/>
                  <a:gd name="connsiteY110" fmla="*/ 594160 h 658295"/>
                  <a:gd name="connsiteX111" fmla="*/ 199634 w 763306"/>
                  <a:gd name="connsiteY111" fmla="*/ 512861 h 658295"/>
                  <a:gd name="connsiteX112" fmla="*/ 204151 w 763306"/>
                  <a:gd name="connsiteY112" fmla="*/ 465889 h 658295"/>
                  <a:gd name="connsiteX113" fmla="*/ 345069 w 763306"/>
                  <a:gd name="connsiteY113" fmla="*/ 508344 h 658295"/>
                  <a:gd name="connsiteX114" fmla="*/ 346876 w 763306"/>
                  <a:gd name="connsiteY114" fmla="*/ 511055 h 658295"/>
                  <a:gd name="connsiteX115" fmla="*/ 346876 w 763306"/>
                  <a:gd name="connsiteY115" fmla="*/ 526411 h 658295"/>
                  <a:gd name="connsiteX116" fmla="*/ 358619 w 763306"/>
                  <a:gd name="connsiteY116" fmla="*/ 538154 h 658295"/>
                  <a:gd name="connsiteX117" fmla="*/ 429981 w 763306"/>
                  <a:gd name="connsiteY117" fmla="*/ 538154 h 658295"/>
                  <a:gd name="connsiteX118" fmla="*/ 441724 w 763306"/>
                  <a:gd name="connsiteY118" fmla="*/ 526411 h 658295"/>
                  <a:gd name="connsiteX119" fmla="*/ 441724 w 763306"/>
                  <a:gd name="connsiteY119" fmla="*/ 509247 h 658295"/>
                  <a:gd name="connsiteX120" fmla="*/ 442628 w 763306"/>
                  <a:gd name="connsiteY120" fmla="*/ 506538 h 658295"/>
                  <a:gd name="connsiteX121" fmla="*/ 559156 w 763306"/>
                  <a:gd name="connsiteY121" fmla="*/ 462275 h 658295"/>
                  <a:gd name="connsiteX122" fmla="*/ 620582 w 763306"/>
                  <a:gd name="connsiteY122" fmla="*/ 593257 h 658295"/>
                  <a:gd name="connsiteX123" fmla="*/ 620582 w 763306"/>
                  <a:gd name="connsiteY123" fmla="*/ 656489 h 658295"/>
                  <a:gd name="connsiteX124" fmla="*/ 644068 w 763306"/>
                  <a:gd name="connsiteY124" fmla="*/ 656489 h 658295"/>
                  <a:gd name="connsiteX125" fmla="*/ 644068 w 763306"/>
                  <a:gd name="connsiteY125" fmla="*/ 585127 h 658295"/>
                  <a:gd name="connsiteX126" fmla="*/ 635939 w 763306"/>
                  <a:gd name="connsiteY126" fmla="*/ 573383 h 658295"/>
                  <a:gd name="connsiteX127" fmla="*/ 583546 w 763306"/>
                  <a:gd name="connsiteY127" fmla="*/ 461372 h 658295"/>
                  <a:gd name="connsiteX128" fmla="*/ 604322 w 763306"/>
                  <a:gd name="connsiteY128" fmla="*/ 463178 h 658295"/>
                  <a:gd name="connsiteX129" fmla="*/ 608839 w 763306"/>
                  <a:gd name="connsiteY129" fmla="*/ 515571 h 658295"/>
                  <a:gd name="connsiteX130" fmla="*/ 632325 w 763306"/>
                  <a:gd name="connsiteY130" fmla="*/ 511055 h 658295"/>
                  <a:gd name="connsiteX131" fmla="*/ 641358 w 763306"/>
                  <a:gd name="connsiteY131" fmla="*/ 420723 h 658295"/>
                  <a:gd name="connsiteX132" fmla="*/ 668458 w 763306"/>
                  <a:gd name="connsiteY132" fmla="*/ 406269 h 658295"/>
                  <a:gd name="connsiteX133" fmla="*/ 680201 w 763306"/>
                  <a:gd name="connsiteY133" fmla="*/ 394526 h 658295"/>
                  <a:gd name="connsiteX134" fmla="*/ 680201 w 763306"/>
                  <a:gd name="connsiteY134" fmla="*/ 358393 h 658295"/>
                  <a:gd name="connsiteX135" fmla="*/ 676588 w 763306"/>
                  <a:gd name="connsiteY135" fmla="*/ 349360 h 658295"/>
                  <a:gd name="connsiteX136" fmla="*/ 613356 w 763306"/>
                  <a:gd name="connsiteY136" fmla="*/ 290644 h 658295"/>
                  <a:gd name="connsiteX137" fmla="*/ 597999 w 763306"/>
                  <a:gd name="connsiteY137" fmla="*/ 223798 h 658295"/>
                  <a:gd name="connsiteX138" fmla="*/ 739821 w 763306"/>
                  <a:gd name="connsiteY138" fmla="*/ 340327 h 658295"/>
                  <a:gd name="connsiteX139" fmla="*/ 739821 w 763306"/>
                  <a:gd name="connsiteY139" fmla="*/ 656489 h 658295"/>
                  <a:gd name="connsiteX140" fmla="*/ 763307 w 763306"/>
                  <a:gd name="connsiteY140" fmla="*/ 656489 h 658295"/>
                  <a:gd name="connsiteX141" fmla="*/ 763307 w 763306"/>
                  <a:gd name="connsiteY141" fmla="*/ 336713 h 658295"/>
                  <a:gd name="connsiteX142" fmla="*/ 761500 w 763306"/>
                  <a:gd name="connsiteY142" fmla="*/ 332197 h 658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763306" h="658295">
                    <a:moveTo>
                      <a:pt x="537476" y="27778"/>
                    </a:moveTo>
                    <a:cubicBezTo>
                      <a:pt x="564576" y="24164"/>
                      <a:pt x="591676" y="23261"/>
                      <a:pt x="619679" y="26874"/>
                    </a:cubicBezTo>
                    <a:lnTo>
                      <a:pt x="619679" y="214765"/>
                    </a:lnTo>
                    <a:lnTo>
                      <a:pt x="598902" y="197602"/>
                    </a:lnTo>
                    <a:cubicBezTo>
                      <a:pt x="596192" y="195795"/>
                      <a:pt x="592579" y="194892"/>
                      <a:pt x="588966" y="194892"/>
                    </a:cubicBezTo>
                    <a:cubicBezTo>
                      <a:pt x="585352" y="195795"/>
                      <a:pt x="582642" y="197602"/>
                      <a:pt x="580836" y="201215"/>
                    </a:cubicBezTo>
                    <a:cubicBezTo>
                      <a:pt x="579933" y="203021"/>
                      <a:pt x="553736" y="256317"/>
                      <a:pt x="594386" y="308711"/>
                    </a:cubicBezTo>
                    <a:cubicBezTo>
                      <a:pt x="594386" y="309614"/>
                      <a:pt x="595289" y="309614"/>
                      <a:pt x="595289" y="310517"/>
                    </a:cubicBezTo>
                    <a:lnTo>
                      <a:pt x="619679" y="333100"/>
                    </a:lnTo>
                    <a:lnTo>
                      <a:pt x="619679" y="395429"/>
                    </a:lnTo>
                    <a:cubicBezTo>
                      <a:pt x="590772" y="392719"/>
                      <a:pt x="562769" y="392719"/>
                      <a:pt x="533863" y="397235"/>
                    </a:cubicBezTo>
                    <a:cubicBezTo>
                      <a:pt x="488697" y="404462"/>
                      <a:pt x="444434" y="420723"/>
                      <a:pt x="404688" y="446015"/>
                    </a:cubicBezTo>
                    <a:lnTo>
                      <a:pt x="404688" y="81977"/>
                    </a:lnTo>
                    <a:moveTo>
                      <a:pt x="654908" y="386396"/>
                    </a:moveTo>
                    <a:cubicBezTo>
                      <a:pt x="651295" y="387299"/>
                      <a:pt x="647682" y="388202"/>
                      <a:pt x="643165" y="390913"/>
                    </a:cubicBezTo>
                    <a:lnTo>
                      <a:pt x="643165" y="354780"/>
                    </a:lnTo>
                    <a:lnTo>
                      <a:pt x="654908" y="365619"/>
                    </a:lnTo>
                    <a:lnTo>
                      <a:pt x="654908" y="386396"/>
                    </a:lnTo>
                    <a:close/>
                    <a:moveTo>
                      <a:pt x="426368" y="490278"/>
                    </a:moveTo>
                    <a:cubicBezTo>
                      <a:pt x="420044" y="495698"/>
                      <a:pt x="416431" y="502925"/>
                      <a:pt x="416431" y="511055"/>
                    </a:cubicBezTo>
                    <a:lnTo>
                      <a:pt x="416431" y="515571"/>
                    </a:lnTo>
                    <a:lnTo>
                      <a:pt x="368555" y="515571"/>
                    </a:lnTo>
                    <a:lnTo>
                      <a:pt x="368555" y="511958"/>
                    </a:lnTo>
                    <a:cubicBezTo>
                      <a:pt x="368555" y="502022"/>
                      <a:pt x="363135" y="492988"/>
                      <a:pt x="354102" y="488472"/>
                    </a:cubicBezTo>
                    <a:cubicBezTo>
                      <a:pt x="317066" y="468598"/>
                      <a:pt x="243897" y="436982"/>
                      <a:pt x="154468" y="442401"/>
                    </a:cubicBezTo>
                    <a:cubicBezTo>
                      <a:pt x="152662" y="434272"/>
                      <a:pt x="149951" y="426142"/>
                      <a:pt x="146338" y="419818"/>
                    </a:cubicBezTo>
                    <a:cubicBezTo>
                      <a:pt x="178858" y="419818"/>
                      <a:pt x="230347" y="422529"/>
                      <a:pt x="269190" y="431562"/>
                    </a:cubicBezTo>
                    <a:cubicBezTo>
                      <a:pt x="309839" y="441498"/>
                      <a:pt x="348682" y="456856"/>
                      <a:pt x="385718" y="477631"/>
                    </a:cubicBezTo>
                    <a:cubicBezTo>
                      <a:pt x="387525" y="478534"/>
                      <a:pt x="389332" y="479439"/>
                      <a:pt x="392042" y="479439"/>
                    </a:cubicBezTo>
                    <a:cubicBezTo>
                      <a:pt x="393848" y="479439"/>
                      <a:pt x="396558" y="478534"/>
                      <a:pt x="398365" y="477631"/>
                    </a:cubicBezTo>
                    <a:cubicBezTo>
                      <a:pt x="398365" y="477631"/>
                      <a:pt x="399268" y="477631"/>
                      <a:pt x="399268" y="476728"/>
                    </a:cubicBezTo>
                    <a:cubicBezTo>
                      <a:pt x="440821" y="446918"/>
                      <a:pt x="487794" y="427045"/>
                      <a:pt x="537476" y="419818"/>
                    </a:cubicBezTo>
                    <a:cubicBezTo>
                      <a:pt x="562769" y="416206"/>
                      <a:pt x="588966" y="415302"/>
                      <a:pt x="614259" y="418012"/>
                    </a:cubicBezTo>
                    <a:cubicBezTo>
                      <a:pt x="610645" y="425239"/>
                      <a:pt x="607936" y="432465"/>
                      <a:pt x="605225" y="441498"/>
                    </a:cubicBezTo>
                    <a:cubicBezTo>
                      <a:pt x="575416" y="437885"/>
                      <a:pt x="495924" y="434272"/>
                      <a:pt x="426368" y="490278"/>
                    </a:cubicBezTo>
                    <a:close/>
                    <a:moveTo>
                      <a:pt x="104785" y="366523"/>
                    </a:moveTo>
                    <a:lnTo>
                      <a:pt x="117432" y="354780"/>
                    </a:lnTo>
                    <a:lnTo>
                      <a:pt x="117432" y="391816"/>
                    </a:lnTo>
                    <a:cubicBezTo>
                      <a:pt x="112915" y="390009"/>
                      <a:pt x="108399" y="388202"/>
                      <a:pt x="104785" y="387299"/>
                    </a:cubicBezTo>
                    <a:lnTo>
                      <a:pt x="104785" y="366523"/>
                    </a:lnTo>
                    <a:close/>
                    <a:moveTo>
                      <a:pt x="165308" y="309614"/>
                    </a:moveTo>
                    <a:cubicBezTo>
                      <a:pt x="165308" y="309614"/>
                      <a:pt x="166211" y="308711"/>
                      <a:pt x="166211" y="307807"/>
                    </a:cubicBezTo>
                    <a:cubicBezTo>
                      <a:pt x="205957" y="254511"/>
                      <a:pt x="180664" y="202118"/>
                      <a:pt x="179761" y="200312"/>
                    </a:cubicBezTo>
                    <a:cubicBezTo>
                      <a:pt x="177954" y="196698"/>
                      <a:pt x="175245" y="194892"/>
                      <a:pt x="171631" y="193988"/>
                    </a:cubicBezTo>
                    <a:cubicBezTo>
                      <a:pt x="168018" y="193085"/>
                      <a:pt x="164405" y="193988"/>
                      <a:pt x="161695" y="196698"/>
                    </a:cubicBezTo>
                    <a:lnTo>
                      <a:pt x="141822" y="212959"/>
                    </a:lnTo>
                    <a:lnTo>
                      <a:pt x="141822" y="26874"/>
                    </a:lnTo>
                    <a:cubicBezTo>
                      <a:pt x="173438" y="26874"/>
                      <a:pt x="228541" y="28681"/>
                      <a:pt x="270093" y="38617"/>
                    </a:cubicBezTo>
                    <a:cubicBezTo>
                      <a:pt x="308936" y="47650"/>
                      <a:pt x="345972" y="62103"/>
                      <a:pt x="380298" y="81977"/>
                    </a:cubicBezTo>
                    <a:lnTo>
                      <a:pt x="380298" y="447822"/>
                    </a:lnTo>
                    <a:cubicBezTo>
                      <a:pt x="346876" y="430659"/>
                      <a:pt x="311646" y="417109"/>
                      <a:pt x="275513" y="408979"/>
                    </a:cubicBezTo>
                    <a:cubicBezTo>
                      <a:pt x="231250" y="398140"/>
                      <a:pt x="174341" y="396332"/>
                      <a:pt x="140918" y="396332"/>
                    </a:cubicBezTo>
                    <a:lnTo>
                      <a:pt x="140918" y="332197"/>
                    </a:lnTo>
                    <a:lnTo>
                      <a:pt x="165308" y="309614"/>
                    </a:lnTo>
                    <a:close/>
                    <a:moveTo>
                      <a:pt x="82202" y="262641"/>
                    </a:moveTo>
                    <a:lnTo>
                      <a:pt x="46069" y="292450"/>
                    </a:lnTo>
                    <a:lnTo>
                      <a:pt x="82202" y="221088"/>
                    </a:lnTo>
                    <a:lnTo>
                      <a:pt x="82202" y="262641"/>
                    </a:lnTo>
                    <a:close/>
                    <a:moveTo>
                      <a:pt x="117432" y="60297"/>
                    </a:moveTo>
                    <a:lnTo>
                      <a:pt x="117432" y="232831"/>
                    </a:lnTo>
                    <a:lnTo>
                      <a:pt x="105689" y="242768"/>
                    </a:lnTo>
                    <a:lnTo>
                      <a:pt x="105689" y="55781"/>
                    </a:lnTo>
                    <a:lnTo>
                      <a:pt x="117432" y="60297"/>
                    </a:lnTo>
                    <a:close/>
                    <a:moveTo>
                      <a:pt x="654908" y="55781"/>
                    </a:moveTo>
                    <a:lnTo>
                      <a:pt x="654908" y="242768"/>
                    </a:lnTo>
                    <a:lnTo>
                      <a:pt x="643165" y="232831"/>
                    </a:lnTo>
                    <a:lnTo>
                      <a:pt x="643165" y="59394"/>
                    </a:lnTo>
                    <a:lnTo>
                      <a:pt x="654908" y="55781"/>
                    </a:lnTo>
                    <a:close/>
                    <a:moveTo>
                      <a:pt x="714527" y="292450"/>
                    </a:moveTo>
                    <a:lnTo>
                      <a:pt x="678394" y="262641"/>
                    </a:lnTo>
                    <a:lnTo>
                      <a:pt x="678394" y="221088"/>
                    </a:lnTo>
                    <a:lnTo>
                      <a:pt x="714527" y="292450"/>
                    </a:lnTo>
                    <a:close/>
                    <a:moveTo>
                      <a:pt x="761500" y="332197"/>
                    </a:moveTo>
                    <a:lnTo>
                      <a:pt x="679298" y="167793"/>
                    </a:lnTo>
                    <a:lnTo>
                      <a:pt x="679298" y="39520"/>
                    </a:lnTo>
                    <a:cubicBezTo>
                      <a:pt x="679298" y="35907"/>
                      <a:pt x="677491" y="32294"/>
                      <a:pt x="674781" y="29584"/>
                    </a:cubicBezTo>
                    <a:cubicBezTo>
                      <a:pt x="672071" y="27778"/>
                      <a:pt x="667555" y="26874"/>
                      <a:pt x="663941" y="27778"/>
                    </a:cubicBezTo>
                    <a:lnTo>
                      <a:pt x="644068" y="34101"/>
                    </a:lnTo>
                    <a:lnTo>
                      <a:pt x="644068" y="15131"/>
                    </a:lnTo>
                    <a:cubicBezTo>
                      <a:pt x="644068" y="8807"/>
                      <a:pt x="639552" y="4291"/>
                      <a:pt x="634132" y="3387"/>
                    </a:cubicBezTo>
                    <a:cubicBezTo>
                      <a:pt x="600709" y="-1129"/>
                      <a:pt x="567286" y="-1129"/>
                      <a:pt x="534766" y="3387"/>
                    </a:cubicBezTo>
                    <a:cubicBezTo>
                      <a:pt x="484180" y="10614"/>
                      <a:pt x="435401" y="30487"/>
                      <a:pt x="392945" y="60297"/>
                    </a:cubicBezTo>
                    <a:cubicBezTo>
                      <a:pt x="356812" y="40423"/>
                      <a:pt x="317969" y="25067"/>
                      <a:pt x="277320" y="15131"/>
                    </a:cubicBezTo>
                    <a:cubicBezTo>
                      <a:pt x="226734" y="3387"/>
                      <a:pt x="159888" y="1581"/>
                      <a:pt x="130982" y="2484"/>
                    </a:cubicBezTo>
                    <a:cubicBezTo>
                      <a:pt x="124659" y="2484"/>
                      <a:pt x="119239" y="7904"/>
                      <a:pt x="119239" y="14228"/>
                    </a:cubicBezTo>
                    <a:lnTo>
                      <a:pt x="119239" y="33198"/>
                    </a:lnTo>
                    <a:lnTo>
                      <a:pt x="99365" y="26874"/>
                    </a:lnTo>
                    <a:cubicBezTo>
                      <a:pt x="95752" y="25970"/>
                      <a:pt x="92139" y="25970"/>
                      <a:pt x="88526" y="28681"/>
                    </a:cubicBezTo>
                    <a:cubicBezTo>
                      <a:pt x="84912" y="31390"/>
                      <a:pt x="84009" y="34101"/>
                      <a:pt x="84009" y="38617"/>
                    </a:cubicBezTo>
                    <a:lnTo>
                      <a:pt x="84009" y="166888"/>
                    </a:lnTo>
                    <a:lnTo>
                      <a:pt x="903" y="331294"/>
                    </a:lnTo>
                    <a:cubicBezTo>
                      <a:pt x="0" y="333100"/>
                      <a:pt x="0" y="334907"/>
                      <a:pt x="0" y="336713"/>
                    </a:cubicBezTo>
                    <a:lnTo>
                      <a:pt x="0" y="658296"/>
                    </a:lnTo>
                    <a:lnTo>
                      <a:pt x="23486" y="658296"/>
                    </a:lnTo>
                    <a:lnTo>
                      <a:pt x="23486" y="342133"/>
                    </a:lnTo>
                    <a:lnTo>
                      <a:pt x="165308" y="225604"/>
                    </a:lnTo>
                    <a:cubicBezTo>
                      <a:pt x="168921" y="240961"/>
                      <a:pt x="168921" y="266254"/>
                      <a:pt x="149951" y="292450"/>
                    </a:cubicBezTo>
                    <a:lnTo>
                      <a:pt x="86719" y="351166"/>
                    </a:lnTo>
                    <a:cubicBezTo>
                      <a:pt x="84009" y="352974"/>
                      <a:pt x="83106" y="356586"/>
                      <a:pt x="83106" y="360199"/>
                    </a:cubicBezTo>
                    <a:lnTo>
                      <a:pt x="83106" y="396332"/>
                    </a:lnTo>
                    <a:cubicBezTo>
                      <a:pt x="83106" y="402656"/>
                      <a:pt x="88526" y="408076"/>
                      <a:pt x="94849" y="408076"/>
                    </a:cubicBezTo>
                    <a:cubicBezTo>
                      <a:pt x="94849" y="408076"/>
                      <a:pt x="110205" y="408076"/>
                      <a:pt x="121948" y="422529"/>
                    </a:cubicBezTo>
                    <a:cubicBezTo>
                      <a:pt x="136402" y="439692"/>
                      <a:pt x="139112" y="471308"/>
                      <a:pt x="130982" y="512861"/>
                    </a:cubicBezTo>
                    <a:lnTo>
                      <a:pt x="154468" y="517378"/>
                    </a:lnTo>
                    <a:cubicBezTo>
                      <a:pt x="158081" y="498408"/>
                      <a:pt x="159888" y="481245"/>
                      <a:pt x="159888" y="465889"/>
                    </a:cubicBezTo>
                    <a:cubicBezTo>
                      <a:pt x="167114" y="465889"/>
                      <a:pt x="173438" y="464985"/>
                      <a:pt x="180664" y="464985"/>
                    </a:cubicBezTo>
                    <a:cubicBezTo>
                      <a:pt x="180664" y="491181"/>
                      <a:pt x="177051" y="558027"/>
                      <a:pt x="127368" y="574287"/>
                    </a:cubicBezTo>
                    <a:cubicBezTo>
                      <a:pt x="122852" y="576094"/>
                      <a:pt x="119239" y="580610"/>
                      <a:pt x="119239" y="586030"/>
                    </a:cubicBezTo>
                    <a:lnTo>
                      <a:pt x="119239" y="657392"/>
                    </a:lnTo>
                    <a:lnTo>
                      <a:pt x="142725" y="657392"/>
                    </a:lnTo>
                    <a:lnTo>
                      <a:pt x="142725" y="594160"/>
                    </a:lnTo>
                    <a:cubicBezTo>
                      <a:pt x="171631" y="581513"/>
                      <a:pt x="191504" y="553510"/>
                      <a:pt x="199634" y="512861"/>
                    </a:cubicBezTo>
                    <a:cubicBezTo>
                      <a:pt x="203247" y="494795"/>
                      <a:pt x="204151" y="477631"/>
                      <a:pt x="204151" y="465889"/>
                    </a:cubicBezTo>
                    <a:cubicBezTo>
                      <a:pt x="266480" y="471308"/>
                      <a:pt x="317066" y="492988"/>
                      <a:pt x="345069" y="508344"/>
                    </a:cubicBezTo>
                    <a:cubicBezTo>
                      <a:pt x="345972" y="509247"/>
                      <a:pt x="346876" y="510151"/>
                      <a:pt x="346876" y="511055"/>
                    </a:cubicBezTo>
                    <a:lnTo>
                      <a:pt x="346876" y="526411"/>
                    </a:lnTo>
                    <a:cubicBezTo>
                      <a:pt x="346876" y="532734"/>
                      <a:pt x="352295" y="538154"/>
                      <a:pt x="358619" y="538154"/>
                    </a:cubicBezTo>
                    <a:lnTo>
                      <a:pt x="429981" y="538154"/>
                    </a:lnTo>
                    <a:cubicBezTo>
                      <a:pt x="436304" y="538154"/>
                      <a:pt x="441724" y="532734"/>
                      <a:pt x="441724" y="526411"/>
                    </a:cubicBezTo>
                    <a:lnTo>
                      <a:pt x="441724" y="509247"/>
                    </a:lnTo>
                    <a:cubicBezTo>
                      <a:pt x="441724" y="508344"/>
                      <a:pt x="441724" y="507441"/>
                      <a:pt x="442628" y="506538"/>
                    </a:cubicBezTo>
                    <a:cubicBezTo>
                      <a:pt x="482374" y="474922"/>
                      <a:pt x="525733" y="464985"/>
                      <a:pt x="559156" y="462275"/>
                    </a:cubicBezTo>
                    <a:cubicBezTo>
                      <a:pt x="558253" y="492988"/>
                      <a:pt x="563673" y="567963"/>
                      <a:pt x="620582" y="593257"/>
                    </a:cubicBezTo>
                    <a:lnTo>
                      <a:pt x="620582" y="656489"/>
                    </a:lnTo>
                    <a:lnTo>
                      <a:pt x="644068" y="656489"/>
                    </a:lnTo>
                    <a:lnTo>
                      <a:pt x="644068" y="585127"/>
                    </a:lnTo>
                    <a:cubicBezTo>
                      <a:pt x="644068" y="579707"/>
                      <a:pt x="640455" y="575190"/>
                      <a:pt x="635939" y="573383"/>
                    </a:cubicBezTo>
                    <a:cubicBezTo>
                      <a:pt x="586256" y="557124"/>
                      <a:pt x="582642" y="487568"/>
                      <a:pt x="583546" y="461372"/>
                    </a:cubicBezTo>
                    <a:cubicBezTo>
                      <a:pt x="591676" y="461372"/>
                      <a:pt x="598902" y="462275"/>
                      <a:pt x="604322" y="463178"/>
                    </a:cubicBezTo>
                    <a:cubicBezTo>
                      <a:pt x="603419" y="478534"/>
                      <a:pt x="605225" y="496601"/>
                      <a:pt x="608839" y="515571"/>
                    </a:cubicBezTo>
                    <a:lnTo>
                      <a:pt x="632325" y="511055"/>
                    </a:lnTo>
                    <a:cubicBezTo>
                      <a:pt x="624195" y="469501"/>
                      <a:pt x="626905" y="438789"/>
                      <a:pt x="641358" y="420723"/>
                    </a:cubicBezTo>
                    <a:cubicBezTo>
                      <a:pt x="653102" y="406269"/>
                      <a:pt x="668458" y="406269"/>
                      <a:pt x="668458" y="406269"/>
                    </a:cubicBezTo>
                    <a:cubicBezTo>
                      <a:pt x="674781" y="406269"/>
                      <a:pt x="680201" y="400849"/>
                      <a:pt x="680201" y="394526"/>
                    </a:cubicBezTo>
                    <a:lnTo>
                      <a:pt x="680201" y="358393"/>
                    </a:lnTo>
                    <a:cubicBezTo>
                      <a:pt x="680201" y="354780"/>
                      <a:pt x="679298" y="352069"/>
                      <a:pt x="676588" y="349360"/>
                    </a:cubicBezTo>
                    <a:lnTo>
                      <a:pt x="613356" y="290644"/>
                    </a:lnTo>
                    <a:cubicBezTo>
                      <a:pt x="594386" y="264448"/>
                      <a:pt x="595289" y="239154"/>
                      <a:pt x="597999" y="223798"/>
                    </a:cubicBezTo>
                    <a:lnTo>
                      <a:pt x="739821" y="340327"/>
                    </a:lnTo>
                    <a:lnTo>
                      <a:pt x="739821" y="656489"/>
                    </a:lnTo>
                    <a:lnTo>
                      <a:pt x="763307" y="656489"/>
                    </a:lnTo>
                    <a:lnTo>
                      <a:pt x="763307" y="336713"/>
                    </a:lnTo>
                    <a:cubicBezTo>
                      <a:pt x="762404" y="334907"/>
                      <a:pt x="762404" y="333100"/>
                      <a:pt x="761500" y="332197"/>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 name="Freeform 348">
                <a:extLst>
                  <a:ext uri="{FF2B5EF4-FFF2-40B4-BE49-F238E27FC236}">
                    <a16:creationId xmlns:a16="http://schemas.microsoft.com/office/drawing/2014/main" id="{5E0D78CD-588D-938C-F5EA-A7BA5C75F54A}"/>
                  </a:ext>
                </a:extLst>
              </p:cNvPr>
              <p:cNvSpPr/>
              <p:nvPr/>
            </p:nvSpPr>
            <p:spPr>
              <a:xfrm>
                <a:off x="5876421" y="5588448"/>
                <a:ext cx="175244" cy="62577"/>
              </a:xfrm>
              <a:custGeom>
                <a:avLst/>
                <a:gdLst>
                  <a:gd name="connsiteX0" fmla="*/ 163501 w 175244"/>
                  <a:gd name="connsiteY0" fmla="*/ 62578 h 62577"/>
                  <a:gd name="connsiteX1" fmla="*/ 175244 w 175244"/>
                  <a:gd name="connsiteY1" fmla="*/ 40898 h 62577"/>
                  <a:gd name="connsiteX2" fmla="*/ 0 w 175244"/>
                  <a:gd name="connsiteY2" fmla="*/ 1152 h 62577"/>
                  <a:gd name="connsiteX3" fmla="*/ 3613 w 175244"/>
                  <a:gd name="connsiteY3" fmla="*/ 26445 h 62577"/>
                  <a:gd name="connsiteX4" fmla="*/ 163501 w 175244"/>
                  <a:gd name="connsiteY4" fmla="*/ 62578 h 62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62577">
                    <a:moveTo>
                      <a:pt x="163501" y="62578"/>
                    </a:moveTo>
                    <a:lnTo>
                      <a:pt x="175244" y="40898"/>
                    </a:lnTo>
                    <a:cubicBezTo>
                      <a:pt x="88525" y="-10591"/>
                      <a:pt x="3613" y="1152"/>
                      <a:pt x="0" y="1152"/>
                    </a:cubicBezTo>
                    <a:lnTo>
                      <a:pt x="3613" y="26445"/>
                    </a:lnTo>
                    <a:cubicBezTo>
                      <a:pt x="4517" y="26445"/>
                      <a:pt x="84009" y="14702"/>
                      <a:pt x="163501" y="6257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3" name="Freeform 349">
                <a:extLst>
                  <a:ext uri="{FF2B5EF4-FFF2-40B4-BE49-F238E27FC236}">
                    <a16:creationId xmlns:a16="http://schemas.microsoft.com/office/drawing/2014/main" id="{571B159F-F316-BEBE-A732-70DF571BFD52}"/>
                  </a:ext>
                </a:extLst>
              </p:cNvPr>
              <p:cNvSpPr/>
              <p:nvPr/>
            </p:nvSpPr>
            <p:spPr>
              <a:xfrm>
                <a:off x="5876421" y="5650223"/>
                <a:ext cx="175244" cy="56809"/>
              </a:xfrm>
              <a:custGeom>
                <a:avLst/>
                <a:gdLst>
                  <a:gd name="connsiteX0" fmla="*/ 163501 w 175244"/>
                  <a:gd name="connsiteY0" fmla="*/ 56810 h 56809"/>
                  <a:gd name="connsiteX1" fmla="*/ 175244 w 175244"/>
                  <a:gd name="connsiteY1" fmla="*/ 36936 h 56809"/>
                  <a:gd name="connsiteX2" fmla="*/ 0 w 175244"/>
                  <a:gd name="connsiteY2" fmla="*/ 1706 h 56809"/>
                  <a:gd name="connsiteX3" fmla="*/ 3613 w 175244"/>
                  <a:gd name="connsiteY3" fmla="*/ 24289 h 56809"/>
                  <a:gd name="connsiteX4" fmla="*/ 163501 w 175244"/>
                  <a:gd name="connsiteY4" fmla="*/ 56810 h 56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56809">
                    <a:moveTo>
                      <a:pt x="163501" y="56810"/>
                    </a:moveTo>
                    <a:lnTo>
                      <a:pt x="175244" y="36936"/>
                    </a:lnTo>
                    <a:cubicBezTo>
                      <a:pt x="88525" y="-10036"/>
                      <a:pt x="3613" y="803"/>
                      <a:pt x="0" y="1706"/>
                    </a:cubicBezTo>
                    <a:lnTo>
                      <a:pt x="3613" y="24289"/>
                    </a:lnTo>
                    <a:cubicBezTo>
                      <a:pt x="4517" y="24289"/>
                      <a:pt x="84009" y="14353"/>
                      <a:pt x="163501" y="568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4" name="Freeform 350">
                <a:extLst>
                  <a:ext uri="{FF2B5EF4-FFF2-40B4-BE49-F238E27FC236}">
                    <a16:creationId xmlns:a16="http://schemas.microsoft.com/office/drawing/2014/main" id="{C037D256-ADB5-7BED-D8B6-5A5278746AAD}"/>
                  </a:ext>
                </a:extLst>
              </p:cNvPr>
              <p:cNvSpPr/>
              <p:nvPr/>
            </p:nvSpPr>
            <p:spPr>
              <a:xfrm>
                <a:off x="6121221" y="5826603"/>
                <a:ext cx="175244" cy="62899"/>
              </a:xfrm>
              <a:custGeom>
                <a:avLst/>
                <a:gdLst>
                  <a:gd name="connsiteX0" fmla="*/ 0 w 175244"/>
                  <a:gd name="connsiteY0" fmla="*/ 41220 h 62899"/>
                  <a:gd name="connsiteX1" fmla="*/ 11743 w 175244"/>
                  <a:gd name="connsiteY1" fmla="*/ 62900 h 62899"/>
                  <a:gd name="connsiteX2" fmla="*/ 171631 w 175244"/>
                  <a:gd name="connsiteY2" fmla="*/ 26767 h 62899"/>
                  <a:gd name="connsiteX3" fmla="*/ 175244 w 175244"/>
                  <a:gd name="connsiteY3" fmla="*/ 2378 h 62899"/>
                  <a:gd name="connsiteX4" fmla="*/ 0 w 175244"/>
                  <a:gd name="connsiteY4" fmla="*/ 41220 h 62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62899">
                    <a:moveTo>
                      <a:pt x="0" y="41220"/>
                    </a:moveTo>
                    <a:lnTo>
                      <a:pt x="11743" y="62900"/>
                    </a:lnTo>
                    <a:cubicBezTo>
                      <a:pt x="91236" y="15023"/>
                      <a:pt x="171631" y="26767"/>
                      <a:pt x="171631" y="26767"/>
                    </a:cubicBezTo>
                    <a:lnTo>
                      <a:pt x="175244" y="2378"/>
                    </a:lnTo>
                    <a:cubicBezTo>
                      <a:pt x="171631" y="570"/>
                      <a:pt x="85816" y="-11172"/>
                      <a:pt x="0" y="4122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5" name="Freeform 351">
                <a:extLst>
                  <a:ext uri="{FF2B5EF4-FFF2-40B4-BE49-F238E27FC236}">
                    <a16:creationId xmlns:a16="http://schemas.microsoft.com/office/drawing/2014/main" id="{59F324DB-3897-E7AE-8948-F5EC49B369D2}"/>
                  </a:ext>
                </a:extLst>
              </p:cNvPr>
              <p:cNvSpPr/>
              <p:nvPr/>
            </p:nvSpPr>
            <p:spPr>
              <a:xfrm>
                <a:off x="6121221" y="5582167"/>
                <a:ext cx="175244" cy="56212"/>
              </a:xfrm>
              <a:custGeom>
                <a:avLst/>
                <a:gdLst>
                  <a:gd name="connsiteX0" fmla="*/ 0 w 175244"/>
                  <a:gd name="connsiteY0" fmla="*/ 36340 h 56212"/>
                  <a:gd name="connsiteX1" fmla="*/ 11743 w 175244"/>
                  <a:gd name="connsiteY1" fmla="*/ 56212 h 56212"/>
                  <a:gd name="connsiteX2" fmla="*/ 171631 w 175244"/>
                  <a:gd name="connsiteY2" fmla="*/ 23693 h 56212"/>
                  <a:gd name="connsiteX3" fmla="*/ 175244 w 175244"/>
                  <a:gd name="connsiteY3" fmla="*/ 1110 h 56212"/>
                  <a:gd name="connsiteX4" fmla="*/ 0 w 175244"/>
                  <a:gd name="connsiteY4" fmla="*/ 36340 h 56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56212">
                    <a:moveTo>
                      <a:pt x="0" y="36340"/>
                    </a:moveTo>
                    <a:lnTo>
                      <a:pt x="11743" y="56212"/>
                    </a:lnTo>
                    <a:cubicBezTo>
                      <a:pt x="91236" y="13757"/>
                      <a:pt x="171631" y="23693"/>
                      <a:pt x="171631" y="23693"/>
                    </a:cubicBezTo>
                    <a:lnTo>
                      <a:pt x="175244" y="1110"/>
                    </a:lnTo>
                    <a:cubicBezTo>
                      <a:pt x="171631" y="1110"/>
                      <a:pt x="85816" y="-9730"/>
                      <a:pt x="0" y="3634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181000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F3857-779A-E5C9-DBD0-0A191297FE30}"/>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C7713FB-A141-7DCF-77A0-6FF3A6F91D76}"/>
              </a:ext>
            </a:extLst>
          </p:cNvPr>
          <p:cNvGraphicFramePr>
            <a:graphicFrameLocks noGrp="1"/>
          </p:cNvGraphicFramePr>
          <p:nvPr>
            <p:extLst>
              <p:ext uri="{D42A27DB-BD31-4B8C-83A1-F6EECF244321}">
                <p14:modId xmlns:p14="http://schemas.microsoft.com/office/powerpoint/2010/main" val="4192882018"/>
              </p:ext>
            </p:extLst>
          </p:nvPr>
        </p:nvGraphicFramePr>
        <p:xfrm>
          <a:off x="379231" y="4217000"/>
          <a:ext cx="6801211" cy="5830507"/>
        </p:xfrm>
        <a:graphic>
          <a:graphicData uri="http://schemas.openxmlformats.org/drawingml/2006/table">
            <a:tbl>
              <a:tblPr firstRow="1" bandRow="1">
                <a:tableStyleId>{5C22544A-7EE6-4342-B048-85BDC9FD1C3A}</a:tableStyleId>
              </a:tblPr>
              <a:tblGrid>
                <a:gridCol w="6801211">
                  <a:extLst>
                    <a:ext uri="{9D8B030D-6E8A-4147-A177-3AD203B41FA5}">
                      <a16:colId xmlns:a16="http://schemas.microsoft.com/office/drawing/2014/main" val="2166834713"/>
                    </a:ext>
                  </a:extLst>
                </a:gridCol>
              </a:tblGrid>
              <a:tr h="37084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1" dirty="0">
                          <a:solidFill>
                            <a:schemeClr val="bg1"/>
                          </a:solidFill>
                        </a:rPr>
                        <a:t>Stage 5: </a:t>
                      </a:r>
                      <a:r>
                        <a:rPr lang="en-US" sz="1800" b="0" dirty="0">
                          <a:solidFill>
                            <a:schemeClr val="bg1"/>
                          </a:solidFill>
                        </a:rPr>
                        <a:t>Reflection – Memory &amp; Emotion</a:t>
                      </a:r>
                      <a:endParaRPr lang="en-IE" sz="1800" b="0" dirty="0"/>
                    </a:p>
                  </a:txBody>
                  <a:tcPr anchor="ct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solidFill>
                      <a:srgbClr val="53705E"/>
                    </a:solidFill>
                  </a:tcPr>
                </a:tc>
                <a:extLst>
                  <a:ext uri="{0D108BD9-81ED-4DB2-BD59-A6C34878D82A}">
                    <a16:rowId xmlns:a16="http://schemas.microsoft.com/office/drawing/2014/main" val="3716033017"/>
                  </a:ext>
                </a:extLst>
              </a:tr>
              <a:tr h="370840">
                <a:tc>
                  <a:txBody>
                    <a:bodyPr/>
                    <a:lstStyle/>
                    <a:p>
                      <a:pPr>
                        <a:buNone/>
                      </a:pPr>
                      <a:endParaRPr lang="en-US" sz="1400" i="1" dirty="0">
                        <a:solidFill>
                          <a:schemeClr val="tx1">
                            <a:lumMod val="75000"/>
                            <a:lumOff val="25000"/>
                          </a:schemeClr>
                        </a:solidFill>
                      </a:endParaRPr>
                    </a:p>
                    <a:p>
                      <a:pPr>
                        <a:buNone/>
                      </a:pPr>
                      <a:r>
                        <a:rPr lang="en-US" sz="1400" b="1" dirty="0">
                          <a:solidFill>
                            <a:schemeClr val="tx1">
                              <a:lumMod val="75000"/>
                              <a:lumOff val="25000"/>
                            </a:schemeClr>
                          </a:solidFill>
                        </a:rPr>
                        <a:t>Visitor mindset: </a:t>
                      </a:r>
                      <a:r>
                        <a:rPr lang="en-US" sz="1400" dirty="0">
                          <a:solidFill>
                            <a:schemeClr val="tx1">
                              <a:lumMod val="75000"/>
                              <a:lumOff val="25000"/>
                            </a:schemeClr>
                          </a:solidFill>
                        </a:rPr>
                        <a:t>“How did this make me feel?”</a:t>
                      </a:r>
                    </a:p>
                    <a:p>
                      <a:pPr>
                        <a:buNone/>
                      </a:pPr>
                      <a:endParaRPr lang="en-US" sz="1400" dirty="0">
                        <a:solidFill>
                          <a:schemeClr val="tx1">
                            <a:lumMod val="75000"/>
                            <a:lumOff val="25000"/>
                          </a:schemeClr>
                        </a:solidFill>
                      </a:endParaRPr>
                    </a:p>
                    <a:p>
                      <a:pPr>
                        <a:buNone/>
                      </a:pPr>
                      <a:r>
                        <a:rPr lang="en-US" sz="1400" b="1" dirty="0">
                          <a:solidFill>
                            <a:schemeClr val="tx1">
                              <a:lumMod val="75000"/>
                              <a:lumOff val="25000"/>
                            </a:schemeClr>
                          </a:solidFill>
                        </a:rPr>
                        <a:t>Immersive touchpoint:</a:t>
                      </a:r>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Digital guestbook or prompt: </a:t>
                      </a:r>
                      <a:r>
                        <a:rPr lang="en-US" sz="1400" i="1" dirty="0">
                          <a:solidFill>
                            <a:schemeClr val="tx1">
                              <a:lumMod val="75000"/>
                              <a:lumOff val="25000"/>
                            </a:schemeClr>
                          </a:solidFill>
                        </a:rPr>
                        <a:t>“Which scene stayed with you most?”</a:t>
                      </a:r>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Soundscape or music from the film/book world</a:t>
                      </a:r>
                    </a:p>
                    <a:p>
                      <a:pPr marL="285750" indent="-285750">
                        <a:buFont typeface="Arial" panose="020B0604020202020204" pitchFamily="34" charset="0"/>
                        <a:buChar char="•"/>
                      </a:pPr>
                      <a:endParaRPr lang="en-US" sz="1400" dirty="0">
                        <a:solidFill>
                          <a:schemeClr val="tx1">
                            <a:lumMod val="75000"/>
                            <a:lumOff val="25000"/>
                          </a:schemeClr>
                        </a:solidFill>
                      </a:endParaRPr>
                    </a:p>
                    <a:p>
                      <a:pPr>
                        <a:buNone/>
                      </a:pPr>
                      <a:r>
                        <a:rPr lang="en-US" sz="1400" b="1" i="1" dirty="0">
                          <a:solidFill>
                            <a:srgbClr val="C77362"/>
                          </a:solidFill>
                        </a:rPr>
                        <a:t>Low-tech option:</a:t>
                      </a:r>
                      <a:r>
                        <a:rPr lang="en-US" sz="1400" b="1" dirty="0">
                          <a:solidFill>
                            <a:srgbClr val="C77362"/>
                          </a:solidFill>
                        </a:rPr>
                        <a:t> </a:t>
                      </a:r>
                      <a:r>
                        <a:rPr lang="en-US" sz="1400" dirty="0">
                          <a:solidFill>
                            <a:schemeClr val="tx1">
                              <a:lumMod val="75000"/>
                              <a:lumOff val="25000"/>
                            </a:schemeClr>
                          </a:solidFill>
                        </a:rPr>
                        <a:t>Written reflection card + QR follow-up</a:t>
                      </a:r>
                      <a:br>
                        <a:rPr lang="en-US" sz="1400" dirty="0">
                          <a:solidFill>
                            <a:schemeClr val="tx1">
                              <a:lumMod val="75000"/>
                              <a:lumOff val="25000"/>
                            </a:schemeClr>
                          </a:solidFill>
                        </a:rPr>
                      </a:br>
                      <a:r>
                        <a:rPr lang="en-US" sz="1400" b="1" i="1" dirty="0">
                          <a:solidFill>
                            <a:srgbClr val="C77362"/>
                          </a:solidFill>
                        </a:rPr>
                        <a:t>Story link:</a:t>
                      </a:r>
                      <a:r>
                        <a:rPr lang="en-US" sz="1400" b="1" dirty="0">
                          <a:solidFill>
                            <a:srgbClr val="C77362"/>
                          </a:solidFill>
                        </a:rPr>
                        <a:t> </a:t>
                      </a:r>
                      <a:r>
                        <a:rPr lang="en-US" sz="1400" dirty="0">
                          <a:solidFill>
                            <a:schemeClr val="tx1">
                              <a:lumMod val="75000"/>
                              <a:lumOff val="25000"/>
                            </a:schemeClr>
                          </a:solidFill>
                        </a:rPr>
                        <a:t>Encourages emotional connection and memory-making</a:t>
                      </a:r>
                      <a:endParaRPr lang="en-IE" sz="1400" dirty="0"/>
                    </a:p>
                    <a:p>
                      <a:pPr>
                        <a:buNone/>
                      </a:pPr>
                      <a:endParaRPr lang="en-IE" sz="1400" dirty="0"/>
                    </a:p>
                  </a:txBody>
                  <a:tcP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noFill/>
                  </a:tcPr>
                </a:tc>
                <a:extLst>
                  <a:ext uri="{0D108BD9-81ED-4DB2-BD59-A6C34878D82A}">
                    <a16:rowId xmlns:a16="http://schemas.microsoft.com/office/drawing/2014/main" val="1540555187"/>
                  </a:ext>
                </a:extLst>
              </a:tr>
              <a:tr h="37084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0" dirty="0">
                          <a:solidFill>
                            <a:schemeClr val="bg1"/>
                          </a:solidFill>
                        </a:rPr>
                        <a:t>Higher – Advanced Tech Options</a:t>
                      </a:r>
                      <a:endParaRPr lang="en-IE" sz="1800" b="0" dirty="0"/>
                    </a:p>
                  </a:txBody>
                  <a:tcPr anchor="ct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solidFill>
                      <a:srgbClr val="C77362"/>
                    </a:solidFill>
                  </a:tcPr>
                </a:tc>
                <a:extLst>
                  <a:ext uri="{0D108BD9-81ED-4DB2-BD59-A6C34878D82A}">
                    <a16:rowId xmlns:a16="http://schemas.microsoft.com/office/drawing/2014/main" val="3571185989"/>
                  </a:ext>
                </a:extLst>
              </a:tr>
              <a:tr h="370840">
                <a:tc>
                  <a:txBody>
                    <a:bodyPr/>
                    <a:lstStyle/>
                    <a:p>
                      <a:endParaRPr lang="en-US" sz="1600" b="1" dirty="0">
                        <a:solidFill>
                          <a:srgbClr val="C77362"/>
                        </a:solidFill>
                      </a:endParaRPr>
                    </a:p>
                    <a:p>
                      <a:r>
                        <a:rPr lang="en-US" sz="1600" b="1" dirty="0">
                          <a:solidFill>
                            <a:srgbClr val="C77362"/>
                          </a:solidFill>
                        </a:rPr>
                        <a:t>Higher-tech immersive option: </a:t>
                      </a:r>
                      <a:r>
                        <a:rPr lang="en-US" sz="1488" b="0" i="1" kern="1200" dirty="0">
                          <a:solidFill>
                            <a:srgbClr val="C77362"/>
                          </a:solidFill>
                          <a:latin typeface="+mn-lt"/>
                          <a:ea typeface="+mn-ea"/>
                          <a:cs typeface="+mn-cs"/>
                        </a:rPr>
                        <a:t>Emotion-Responsive Experience</a:t>
                      </a:r>
                      <a:br>
                        <a:rPr lang="en-US" dirty="0"/>
                      </a:br>
                      <a:r>
                        <a:rPr lang="en-US" dirty="0"/>
                        <a:t>Using optional inputs (choice-based reflection, tone analysis, or interaction patterns), the system adapts music, visuals, or narrative endings to mirror how visitors felt.</a:t>
                      </a:r>
                    </a:p>
                    <a:p>
                      <a:endParaRPr lang="en-US" dirty="0"/>
                    </a:p>
                    <a:p>
                      <a:pPr marL="0" algn="l" defTabSz="755934" rtl="0" eaLnBrk="1" latinLnBrk="0" hangingPunct="1"/>
                      <a:r>
                        <a:rPr lang="en-US" sz="1600" b="1" kern="1200" dirty="0">
                          <a:solidFill>
                            <a:srgbClr val="C77362"/>
                          </a:solidFill>
                          <a:latin typeface="+mn-lt"/>
                          <a:ea typeface="+mn-ea"/>
                          <a:cs typeface="+mn-cs"/>
                        </a:rPr>
                        <a:t>Advanced add-on: </a:t>
                      </a:r>
                      <a:r>
                        <a:rPr lang="en-US" sz="1488" b="0" i="1" kern="1200" dirty="0">
                          <a:solidFill>
                            <a:srgbClr val="C77362"/>
                          </a:solidFill>
                          <a:latin typeface="+mn-lt"/>
                          <a:ea typeface="+mn-ea"/>
                          <a:cs typeface="+mn-cs"/>
                        </a:rPr>
                        <a:t>Digital Memory Capsule</a:t>
                      </a:r>
                      <a:br>
                        <a:rPr lang="en-US" dirty="0"/>
                      </a:br>
                      <a:r>
                        <a:rPr lang="en-US" dirty="0"/>
                        <a:t>Visitors create a </a:t>
                      </a:r>
                      <a:r>
                        <a:rPr lang="en-US" dirty="0" err="1"/>
                        <a:t>personalised</a:t>
                      </a:r>
                      <a:r>
                        <a:rPr lang="en-US" dirty="0"/>
                        <a:t> digital keepsake (audio reflection, AR postcard, or short cinematic recap) sent to their email or phone.</a:t>
                      </a:r>
                    </a:p>
                    <a:p>
                      <a:pPr marL="0" algn="l" defTabSz="755934" rtl="0" eaLnBrk="1" latinLnBrk="0" hangingPunct="1"/>
                      <a:endParaRPr lang="en-US" dirty="0"/>
                    </a:p>
                    <a:p>
                      <a:r>
                        <a:rPr lang="en-US" b="1" dirty="0">
                          <a:solidFill>
                            <a:srgbClr val="C77362"/>
                          </a:solidFill>
                        </a:rPr>
                        <a:t>Story value:</a:t>
                      </a:r>
                      <a:br>
                        <a:rPr lang="en-US" dirty="0"/>
                      </a:br>
                      <a:r>
                        <a:rPr lang="en-US" dirty="0"/>
                        <a:t>Turns emotion into a lasting, personal memory.</a:t>
                      </a:r>
                    </a:p>
                    <a:p>
                      <a:endParaRPr lang="en-US" dirty="0"/>
                    </a:p>
                  </a:txBody>
                  <a:tcP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noFill/>
                  </a:tcPr>
                </a:tc>
                <a:extLst>
                  <a:ext uri="{0D108BD9-81ED-4DB2-BD59-A6C34878D82A}">
                    <a16:rowId xmlns:a16="http://schemas.microsoft.com/office/drawing/2014/main" val="679286353"/>
                  </a:ext>
                </a:extLst>
              </a:tr>
            </a:tbl>
          </a:graphicData>
        </a:graphic>
      </p:graphicFrame>
      <p:pic>
        <p:nvPicPr>
          <p:cNvPr id="28" name="Graphic 27" descr="Comment Heart with solid fill">
            <a:extLst>
              <a:ext uri="{FF2B5EF4-FFF2-40B4-BE49-F238E27FC236}">
                <a16:creationId xmlns:a16="http://schemas.microsoft.com/office/drawing/2014/main" id="{2DB4CE07-D934-DA3E-5F0A-DB84A226D5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29722" y="5085708"/>
            <a:ext cx="1105181" cy="1105181"/>
          </a:xfrm>
          <a:prstGeom prst="rect">
            <a:avLst/>
          </a:prstGeom>
        </p:spPr>
      </p:pic>
      <p:pic>
        <p:nvPicPr>
          <p:cNvPr id="8" name="Picture Placeholder 7">
            <a:extLst>
              <a:ext uri="{FF2B5EF4-FFF2-40B4-BE49-F238E27FC236}">
                <a16:creationId xmlns:a16="http://schemas.microsoft.com/office/drawing/2014/main" id="{2FFDC6E2-A655-A45C-FEA4-81F0166DDDD4}"/>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9605" b="9605"/>
          <a:stretch>
            <a:fillRect/>
          </a:stretch>
        </p:blipFill>
        <p:spPr/>
      </p:pic>
    </p:spTree>
    <p:extLst>
      <p:ext uri="{BB962C8B-B14F-4D97-AF65-F5344CB8AC3E}">
        <p14:creationId xmlns:p14="http://schemas.microsoft.com/office/powerpoint/2010/main" val="2028880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437A9-00B3-5DCC-C251-9F21597E9350}"/>
            </a:ext>
          </a:extLst>
        </p:cNvPr>
        <p:cNvGrpSpPr/>
        <p:nvPr/>
      </p:nvGrpSpPr>
      <p:grpSpPr>
        <a:xfrm>
          <a:off x="0" y="0"/>
          <a:ext cx="0" cy="0"/>
          <a:chOff x="0" y="0"/>
          <a:chExt cx="0" cy="0"/>
        </a:xfrm>
      </p:grpSpPr>
      <p:sp>
        <p:nvSpPr>
          <p:cNvPr id="10" name="Flowchart: Connector 9">
            <a:extLst>
              <a:ext uri="{FF2B5EF4-FFF2-40B4-BE49-F238E27FC236}">
                <a16:creationId xmlns:a16="http://schemas.microsoft.com/office/drawing/2014/main" id="{13D3F482-87C7-B92C-B843-A48A6E6F8055}"/>
              </a:ext>
            </a:extLst>
          </p:cNvPr>
          <p:cNvSpPr/>
          <p:nvPr/>
        </p:nvSpPr>
        <p:spPr>
          <a:xfrm>
            <a:off x="47596" y="387866"/>
            <a:ext cx="4511842" cy="3163920"/>
          </a:xfrm>
          <a:prstGeom prst="flowChartConnector">
            <a:avLst/>
          </a:prstGeom>
          <a:solidFill>
            <a:srgbClr val="5370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graphicFrame>
        <p:nvGraphicFramePr>
          <p:cNvPr id="2" name="Table 1">
            <a:extLst>
              <a:ext uri="{FF2B5EF4-FFF2-40B4-BE49-F238E27FC236}">
                <a16:creationId xmlns:a16="http://schemas.microsoft.com/office/drawing/2014/main" id="{41665C81-7BBE-8FCD-FB87-E469F5CC0E2A}"/>
              </a:ext>
            </a:extLst>
          </p:cNvPr>
          <p:cNvGraphicFramePr>
            <a:graphicFrameLocks noGrp="1"/>
          </p:cNvGraphicFramePr>
          <p:nvPr>
            <p:extLst>
              <p:ext uri="{D42A27DB-BD31-4B8C-83A1-F6EECF244321}">
                <p14:modId xmlns:p14="http://schemas.microsoft.com/office/powerpoint/2010/main" val="3012051331"/>
              </p:ext>
            </p:extLst>
          </p:nvPr>
        </p:nvGraphicFramePr>
        <p:xfrm>
          <a:off x="379231" y="4217000"/>
          <a:ext cx="6801211" cy="5830507"/>
        </p:xfrm>
        <a:graphic>
          <a:graphicData uri="http://schemas.openxmlformats.org/drawingml/2006/table">
            <a:tbl>
              <a:tblPr firstRow="1" bandRow="1">
                <a:tableStyleId>{5C22544A-7EE6-4342-B048-85BDC9FD1C3A}</a:tableStyleId>
              </a:tblPr>
              <a:tblGrid>
                <a:gridCol w="6801211">
                  <a:extLst>
                    <a:ext uri="{9D8B030D-6E8A-4147-A177-3AD203B41FA5}">
                      <a16:colId xmlns:a16="http://schemas.microsoft.com/office/drawing/2014/main" val="2166834713"/>
                    </a:ext>
                  </a:extLst>
                </a:gridCol>
              </a:tblGrid>
              <a:tr h="37084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1" dirty="0">
                          <a:solidFill>
                            <a:schemeClr val="bg1"/>
                          </a:solidFill>
                        </a:rPr>
                        <a:t>Stage 6: </a:t>
                      </a:r>
                      <a:r>
                        <a:rPr lang="en-US" sz="1800" b="0" dirty="0">
                          <a:solidFill>
                            <a:schemeClr val="bg1"/>
                          </a:solidFill>
                        </a:rPr>
                        <a:t>After the Visit – Sharing &amp; Connection</a:t>
                      </a:r>
                      <a:endParaRPr lang="en-IE" sz="1800" b="0" dirty="0"/>
                    </a:p>
                  </a:txBody>
                  <a:tcPr anchor="ct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solidFill>
                      <a:srgbClr val="53705E"/>
                    </a:solidFill>
                  </a:tcPr>
                </a:tc>
                <a:extLst>
                  <a:ext uri="{0D108BD9-81ED-4DB2-BD59-A6C34878D82A}">
                    <a16:rowId xmlns:a16="http://schemas.microsoft.com/office/drawing/2014/main" val="3716033017"/>
                  </a:ext>
                </a:extLst>
              </a:tr>
              <a:tr h="370840">
                <a:tc>
                  <a:txBody>
                    <a:bodyPr/>
                    <a:lstStyle/>
                    <a:p>
                      <a:pPr>
                        <a:buNone/>
                      </a:pPr>
                      <a:endParaRPr lang="en-US" sz="1400" i="1" dirty="0">
                        <a:solidFill>
                          <a:schemeClr val="tx1">
                            <a:lumMod val="75000"/>
                            <a:lumOff val="25000"/>
                          </a:schemeClr>
                        </a:solidFill>
                      </a:endParaRPr>
                    </a:p>
                    <a:p>
                      <a:pPr>
                        <a:buNone/>
                      </a:pPr>
                      <a:r>
                        <a:rPr lang="en-US" sz="1400" b="1" dirty="0">
                          <a:solidFill>
                            <a:schemeClr val="tx1">
                              <a:lumMod val="75000"/>
                              <a:lumOff val="25000"/>
                            </a:schemeClr>
                          </a:solidFill>
                        </a:rPr>
                        <a:t>Visitor mindset: </a:t>
                      </a:r>
                      <a:r>
                        <a:rPr lang="en-US" sz="1400" dirty="0">
                          <a:solidFill>
                            <a:schemeClr val="tx1">
                              <a:lumMod val="75000"/>
                              <a:lumOff val="25000"/>
                            </a:schemeClr>
                          </a:solidFill>
                        </a:rPr>
                        <a:t>“I want to remember this or tell others.”</a:t>
                      </a:r>
                    </a:p>
                    <a:p>
                      <a:pPr>
                        <a:buNone/>
                      </a:pPr>
                      <a:endParaRPr lang="en-US" sz="1400" dirty="0">
                        <a:solidFill>
                          <a:schemeClr val="tx1">
                            <a:lumMod val="75000"/>
                            <a:lumOff val="25000"/>
                          </a:schemeClr>
                        </a:solidFill>
                      </a:endParaRPr>
                    </a:p>
                    <a:p>
                      <a:pPr>
                        <a:buNone/>
                      </a:pPr>
                      <a:r>
                        <a:rPr lang="en-US" sz="1400" b="1" dirty="0">
                          <a:solidFill>
                            <a:schemeClr val="tx1">
                              <a:lumMod val="75000"/>
                              <a:lumOff val="25000"/>
                            </a:schemeClr>
                          </a:solidFill>
                        </a:rPr>
                        <a:t>Immersive touchpoint:</a:t>
                      </a:r>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Shareable AR photo moment</a:t>
                      </a:r>
                    </a:p>
                    <a:p>
                      <a:pPr marL="285750" indent="-285750">
                        <a:buFont typeface="Arial" panose="020B0604020202020204" pitchFamily="34" charset="0"/>
                        <a:buChar char="•"/>
                      </a:pPr>
                      <a:r>
                        <a:rPr lang="en-US" sz="1400" dirty="0">
                          <a:solidFill>
                            <a:schemeClr val="tx1">
                              <a:lumMod val="75000"/>
                              <a:lumOff val="25000"/>
                            </a:schemeClr>
                          </a:solidFill>
                        </a:rPr>
                        <a:t>Follow-up email with a hidden story, deleted scene, or bonus chapter</a:t>
                      </a:r>
                    </a:p>
                    <a:p>
                      <a:pPr marL="285750" indent="-285750">
                        <a:buFont typeface="Arial" panose="020B0604020202020204" pitchFamily="34" charset="0"/>
                        <a:buChar char="•"/>
                      </a:pPr>
                      <a:endParaRPr lang="en-US" sz="1400" dirty="0">
                        <a:solidFill>
                          <a:schemeClr val="tx1">
                            <a:lumMod val="75000"/>
                            <a:lumOff val="25000"/>
                          </a:schemeClr>
                        </a:solidFill>
                      </a:endParaRPr>
                    </a:p>
                    <a:p>
                      <a:pPr>
                        <a:buNone/>
                      </a:pPr>
                      <a:r>
                        <a:rPr lang="en-US" sz="1400" i="1" dirty="0">
                          <a:solidFill>
                            <a:schemeClr val="tx1">
                              <a:lumMod val="75000"/>
                              <a:lumOff val="25000"/>
                            </a:schemeClr>
                          </a:solidFill>
                        </a:rPr>
                        <a:t>Low-tech option:</a:t>
                      </a:r>
                      <a:r>
                        <a:rPr lang="en-US" sz="1400" dirty="0">
                          <a:solidFill>
                            <a:schemeClr val="tx1">
                              <a:lumMod val="75000"/>
                              <a:lumOff val="25000"/>
                            </a:schemeClr>
                          </a:solidFill>
                        </a:rPr>
                        <a:t> QR code to bonus content</a:t>
                      </a:r>
                      <a:br>
                        <a:rPr lang="en-US" sz="1400" dirty="0">
                          <a:solidFill>
                            <a:schemeClr val="tx1">
                              <a:lumMod val="75000"/>
                              <a:lumOff val="25000"/>
                            </a:schemeClr>
                          </a:solidFill>
                        </a:rPr>
                      </a:br>
                      <a:r>
                        <a:rPr lang="en-US" sz="1400" b="1" i="1" dirty="0">
                          <a:solidFill>
                            <a:srgbClr val="C77362"/>
                          </a:solidFill>
                        </a:rPr>
                        <a:t>Story link:</a:t>
                      </a:r>
                      <a:r>
                        <a:rPr lang="en-US" sz="1400" b="1" dirty="0">
                          <a:solidFill>
                            <a:srgbClr val="C77362"/>
                          </a:solidFill>
                        </a:rPr>
                        <a:t> </a:t>
                      </a:r>
                      <a:r>
                        <a:rPr lang="en-US" sz="1400" dirty="0">
                          <a:solidFill>
                            <a:schemeClr val="tx1">
                              <a:lumMod val="75000"/>
                              <a:lumOff val="25000"/>
                            </a:schemeClr>
                          </a:solidFill>
                        </a:rPr>
                        <a:t>Extends the story beyond the site</a:t>
                      </a:r>
                      <a:endParaRPr lang="en-IE" sz="1400" dirty="0"/>
                    </a:p>
                    <a:p>
                      <a:pPr>
                        <a:buNone/>
                      </a:pPr>
                      <a:endParaRPr lang="en-IE" sz="1400" dirty="0"/>
                    </a:p>
                  </a:txBody>
                  <a:tcP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noFill/>
                  </a:tcPr>
                </a:tc>
                <a:extLst>
                  <a:ext uri="{0D108BD9-81ED-4DB2-BD59-A6C34878D82A}">
                    <a16:rowId xmlns:a16="http://schemas.microsoft.com/office/drawing/2014/main" val="1540555187"/>
                  </a:ext>
                </a:extLst>
              </a:tr>
              <a:tr h="37084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0" dirty="0">
                          <a:solidFill>
                            <a:schemeClr val="bg1"/>
                          </a:solidFill>
                        </a:rPr>
                        <a:t>Higher – Advanced Tech Options</a:t>
                      </a:r>
                      <a:endParaRPr lang="en-IE" sz="1800" b="0" dirty="0"/>
                    </a:p>
                  </a:txBody>
                  <a:tcPr anchor="ct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solidFill>
                      <a:srgbClr val="C77362"/>
                    </a:solidFill>
                  </a:tcPr>
                </a:tc>
                <a:extLst>
                  <a:ext uri="{0D108BD9-81ED-4DB2-BD59-A6C34878D82A}">
                    <a16:rowId xmlns:a16="http://schemas.microsoft.com/office/drawing/2014/main" val="3571185989"/>
                  </a:ext>
                </a:extLst>
              </a:tr>
              <a:tr h="370840">
                <a:tc>
                  <a:txBody>
                    <a:bodyPr/>
                    <a:lstStyle/>
                    <a:p>
                      <a:endParaRPr lang="en-US" sz="1600" b="1" dirty="0">
                        <a:solidFill>
                          <a:srgbClr val="C77362"/>
                        </a:solidFill>
                      </a:endParaRPr>
                    </a:p>
                    <a:p>
                      <a:r>
                        <a:rPr lang="en-US" sz="1600" b="1" dirty="0">
                          <a:solidFill>
                            <a:srgbClr val="C77362"/>
                          </a:solidFill>
                        </a:rPr>
                        <a:t>Higher-tech immersive option: </a:t>
                      </a:r>
                      <a:r>
                        <a:rPr lang="en-US" sz="1488" b="0" i="1" kern="1200" dirty="0">
                          <a:solidFill>
                            <a:srgbClr val="C77362"/>
                          </a:solidFill>
                          <a:latin typeface="+mn-lt"/>
                          <a:ea typeface="+mn-ea"/>
                          <a:cs typeface="+mn-cs"/>
                        </a:rPr>
                        <a:t>Persistent Digital Twin Experience</a:t>
                      </a:r>
                      <a:br>
                        <a:rPr lang="en-US" dirty="0"/>
                      </a:br>
                      <a:r>
                        <a:rPr lang="en-US" dirty="0"/>
                        <a:t>Visitors unlock ongoing access to a digital version of the story world — new scenes released over time, seasonal content, or alternative perspectives.</a:t>
                      </a:r>
                    </a:p>
                    <a:p>
                      <a:endParaRPr lang="en-US" dirty="0"/>
                    </a:p>
                    <a:p>
                      <a:pPr marL="0" algn="l" defTabSz="755934" rtl="0" eaLnBrk="1" latinLnBrk="0" hangingPunct="1"/>
                      <a:r>
                        <a:rPr lang="en-US" sz="1600" b="1" kern="1200" dirty="0">
                          <a:solidFill>
                            <a:srgbClr val="C77362"/>
                          </a:solidFill>
                          <a:latin typeface="+mn-lt"/>
                          <a:ea typeface="+mn-ea"/>
                          <a:cs typeface="+mn-cs"/>
                        </a:rPr>
                        <a:t>Advanced add-on: </a:t>
                      </a:r>
                      <a:r>
                        <a:rPr lang="en-US" sz="1488" b="0" i="1" kern="1200" dirty="0">
                          <a:solidFill>
                            <a:srgbClr val="C77362"/>
                          </a:solidFill>
                          <a:latin typeface="+mn-lt"/>
                          <a:ea typeface="+mn-ea"/>
                          <a:cs typeface="+mn-cs"/>
                        </a:rPr>
                        <a:t>Social AR Story Moments</a:t>
                      </a:r>
                      <a:br>
                        <a:rPr lang="en-US" dirty="0"/>
                      </a:br>
                      <a:r>
                        <a:rPr lang="en-US" dirty="0"/>
                        <a:t>Shareable AR scenes that place visitors </a:t>
                      </a:r>
                      <a:r>
                        <a:rPr lang="en-US" i="1" dirty="0"/>
                        <a:t>inside</a:t>
                      </a:r>
                      <a:r>
                        <a:rPr lang="en-US" dirty="0"/>
                        <a:t> the story world for social media, encouraging organic promotion.</a:t>
                      </a:r>
                    </a:p>
                    <a:p>
                      <a:pPr marL="0" algn="l" defTabSz="755934" rtl="0" eaLnBrk="1" latinLnBrk="0" hangingPunct="1"/>
                      <a:endParaRPr lang="en-US" dirty="0"/>
                    </a:p>
                    <a:p>
                      <a:r>
                        <a:rPr lang="en-US" b="1" dirty="0">
                          <a:solidFill>
                            <a:srgbClr val="C77362"/>
                          </a:solidFill>
                        </a:rPr>
                        <a:t>Story value:</a:t>
                      </a:r>
                      <a:br>
                        <a:rPr lang="en-US" dirty="0"/>
                      </a:br>
                      <a:r>
                        <a:rPr lang="en-US" dirty="0"/>
                        <a:t>Extends the narrative beyond the site and builds long-term engagement.</a:t>
                      </a:r>
                    </a:p>
                    <a:p>
                      <a:endParaRPr lang="en-US" dirty="0"/>
                    </a:p>
                  </a:txBody>
                  <a:tcPr>
                    <a:lnL w="38100" cap="flat" cmpd="sng" algn="ctr">
                      <a:solidFill>
                        <a:srgbClr val="53705E"/>
                      </a:solidFill>
                      <a:prstDash val="solid"/>
                      <a:round/>
                      <a:headEnd type="none" w="med" len="med"/>
                      <a:tailEnd type="none" w="med" len="med"/>
                    </a:lnL>
                    <a:lnR w="38100" cap="flat" cmpd="sng" algn="ctr">
                      <a:solidFill>
                        <a:srgbClr val="53705E"/>
                      </a:solidFill>
                      <a:prstDash val="solid"/>
                      <a:round/>
                      <a:headEnd type="none" w="med" len="med"/>
                      <a:tailEnd type="none" w="med" len="med"/>
                    </a:lnR>
                    <a:lnT w="38100" cap="flat" cmpd="sng" algn="ctr">
                      <a:solidFill>
                        <a:srgbClr val="53705E"/>
                      </a:solidFill>
                      <a:prstDash val="solid"/>
                      <a:round/>
                      <a:headEnd type="none" w="med" len="med"/>
                      <a:tailEnd type="none" w="med" len="med"/>
                    </a:lnT>
                    <a:lnB w="38100" cap="flat" cmpd="sng" algn="ctr">
                      <a:solidFill>
                        <a:srgbClr val="53705E"/>
                      </a:solidFill>
                      <a:prstDash val="solid"/>
                      <a:round/>
                      <a:headEnd type="none" w="med" len="med"/>
                      <a:tailEnd type="none" w="med" len="med"/>
                    </a:lnB>
                    <a:noFill/>
                  </a:tcPr>
                </a:tc>
                <a:extLst>
                  <a:ext uri="{0D108BD9-81ED-4DB2-BD59-A6C34878D82A}">
                    <a16:rowId xmlns:a16="http://schemas.microsoft.com/office/drawing/2014/main" val="679286353"/>
                  </a:ext>
                </a:extLst>
              </a:tr>
            </a:tbl>
          </a:graphicData>
        </a:graphic>
      </p:graphicFrame>
      <p:grpSp>
        <p:nvGrpSpPr>
          <p:cNvPr id="30" name="Group 29">
            <a:extLst>
              <a:ext uri="{FF2B5EF4-FFF2-40B4-BE49-F238E27FC236}">
                <a16:creationId xmlns:a16="http://schemas.microsoft.com/office/drawing/2014/main" id="{D11421D1-1D37-394B-B6F5-F9A904E72465}"/>
              </a:ext>
            </a:extLst>
          </p:cNvPr>
          <p:cNvGrpSpPr/>
          <p:nvPr/>
        </p:nvGrpSpPr>
        <p:grpSpPr>
          <a:xfrm>
            <a:off x="5891568" y="4872216"/>
            <a:ext cx="941117" cy="947380"/>
            <a:chOff x="5632524" y="3887743"/>
            <a:chExt cx="867188" cy="794922"/>
          </a:xfrm>
        </p:grpSpPr>
        <p:sp>
          <p:nvSpPr>
            <p:cNvPr id="31" name="Freeform 264">
              <a:extLst>
                <a:ext uri="{FF2B5EF4-FFF2-40B4-BE49-F238E27FC236}">
                  <a16:creationId xmlns:a16="http://schemas.microsoft.com/office/drawing/2014/main" id="{A3971A76-DE79-F43C-DB4C-D7AB28C622E3}"/>
                </a:ext>
              </a:extLst>
            </p:cNvPr>
            <p:cNvSpPr/>
            <p:nvPr/>
          </p:nvSpPr>
          <p:spPr>
            <a:xfrm>
              <a:off x="6219683" y="3963622"/>
              <a:ext cx="173437" cy="160791"/>
            </a:xfrm>
            <a:custGeom>
              <a:avLst/>
              <a:gdLst>
                <a:gd name="connsiteX0" fmla="*/ 158985 w 173437"/>
                <a:gd name="connsiteY0" fmla="*/ 0 h 160791"/>
                <a:gd name="connsiteX1" fmla="*/ 173438 w 173437"/>
                <a:gd name="connsiteY1" fmla="*/ 14453 h 160791"/>
                <a:gd name="connsiteX2" fmla="*/ 173438 w 173437"/>
                <a:gd name="connsiteY2" fmla="*/ 101172 h 160791"/>
                <a:gd name="connsiteX3" fmla="*/ 158985 w 173437"/>
                <a:gd name="connsiteY3" fmla="*/ 115625 h 160791"/>
                <a:gd name="connsiteX4" fmla="*/ 144531 w 173437"/>
                <a:gd name="connsiteY4" fmla="*/ 130079 h 160791"/>
                <a:gd name="connsiteX5" fmla="*/ 144531 w 173437"/>
                <a:gd name="connsiteY5" fmla="*/ 160791 h 160791"/>
                <a:gd name="connsiteX6" fmla="*/ 80396 w 173437"/>
                <a:gd name="connsiteY6" fmla="*/ 118335 h 160791"/>
                <a:gd name="connsiteX7" fmla="*/ 72266 w 173437"/>
                <a:gd name="connsiteY7" fmla="*/ 115625 h 160791"/>
                <a:gd name="connsiteX8" fmla="*/ 14453 w 173437"/>
                <a:gd name="connsiteY8" fmla="*/ 115625 h 160791"/>
                <a:gd name="connsiteX9" fmla="*/ 0 w 173437"/>
                <a:gd name="connsiteY9" fmla="*/ 101172 h 160791"/>
                <a:gd name="connsiteX10" fmla="*/ 0 w 173437"/>
                <a:gd name="connsiteY10" fmla="*/ 89429 h 160791"/>
                <a:gd name="connsiteX11" fmla="*/ 4517 w 173437"/>
                <a:gd name="connsiteY11" fmla="*/ 86719 h 160791"/>
                <a:gd name="connsiteX12" fmla="*/ 57813 w 173437"/>
                <a:gd name="connsiteY12" fmla="*/ 86719 h 160791"/>
                <a:gd name="connsiteX13" fmla="*/ 101172 w 173437"/>
                <a:gd name="connsiteY13" fmla="*/ 43359 h 160791"/>
                <a:gd name="connsiteX14" fmla="*/ 101172 w 173437"/>
                <a:gd name="connsiteY14" fmla="*/ 0 h 160791"/>
                <a:gd name="connsiteX15" fmla="*/ 158985 w 173437"/>
                <a:gd name="connsiteY15" fmla="*/ 0 h 16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3437" h="160791">
                  <a:moveTo>
                    <a:pt x="158985" y="0"/>
                  </a:moveTo>
                  <a:cubicBezTo>
                    <a:pt x="167114" y="0"/>
                    <a:pt x="173438" y="6323"/>
                    <a:pt x="173438" y="14453"/>
                  </a:cubicBezTo>
                  <a:lnTo>
                    <a:pt x="173438" y="101172"/>
                  </a:lnTo>
                  <a:cubicBezTo>
                    <a:pt x="173438" y="109302"/>
                    <a:pt x="167114" y="115625"/>
                    <a:pt x="158985" y="115625"/>
                  </a:cubicBezTo>
                  <a:cubicBezTo>
                    <a:pt x="150855" y="115625"/>
                    <a:pt x="144531" y="121948"/>
                    <a:pt x="144531" y="130079"/>
                  </a:cubicBezTo>
                  <a:lnTo>
                    <a:pt x="144531" y="160791"/>
                  </a:lnTo>
                  <a:lnTo>
                    <a:pt x="80396" y="118335"/>
                  </a:lnTo>
                  <a:cubicBezTo>
                    <a:pt x="77686" y="116529"/>
                    <a:pt x="74976" y="115625"/>
                    <a:pt x="72266" y="115625"/>
                  </a:cubicBezTo>
                  <a:lnTo>
                    <a:pt x="14453" y="115625"/>
                  </a:lnTo>
                  <a:cubicBezTo>
                    <a:pt x="6323" y="115625"/>
                    <a:pt x="0" y="109302"/>
                    <a:pt x="0" y="101172"/>
                  </a:cubicBezTo>
                  <a:lnTo>
                    <a:pt x="0" y="89429"/>
                  </a:lnTo>
                  <a:lnTo>
                    <a:pt x="4517" y="86719"/>
                  </a:lnTo>
                  <a:lnTo>
                    <a:pt x="57813" y="86719"/>
                  </a:lnTo>
                  <a:cubicBezTo>
                    <a:pt x="81299" y="86719"/>
                    <a:pt x="101172" y="66846"/>
                    <a:pt x="101172" y="43359"/>
                  </a:cubicBezTo>
                  <a:lnTo>
                    <a:pt x="101172" y="0"/>
                  </a:lnTo>
                  <a:lnTo>
                    <a:pt x="158985" y="0"/>
                  </a:lnTo>
                  <a:close/>
                </a:path>
              </a:pathLst>
            </a:custGeom>
            <a:solidFill>
              <a:srgbClr val="C77362"/>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2" name="Freeform 265">
              <a:extLst>
                <a:ext uri="{FF2B5EF4-FFF2-40B4-BE49-F238E27FC236}">
                  <a16:creationId xmlns:a16="http://schemas.microsoft.com/office/drawing/2014/main" id="{211B058C-209C-C599-FFC3-78A590709230}"/>
                </a:ext>
              </a:extLst>
            </p:cNvPr>
            <p:cNvSpPr/>
            <p:nvPr/>
          </p:nvSpPr>
          <p:spPr>
            <a:xfrm>
              <a:off x="6118511" y="3905809"/>
              <a:ext cx="173437" cy="160791"/>
            </a:xfrm>
            <a:custGeom>
              <a:avLst/>
              <a:gdLst>
                <a:gd name="connsiteX0" fmla="*/ 0 w 173437"/>
                <a:gd name="connsiteY0" fmla="*/ 14453 h 160791"/>
                <a:gd name="connsiteX1" fmla="*/ 14453 w 173437"/>
                <a:gd name="connsiteY1" fmla="*/ 0 h 160791"/>
                <a:gd name="connsiteX2" fmla="*/ 158985 w 173437"/>
                <a:gd name="connsiteY2" fmla="*/ 0 h 160791"/>
                <a:gd name="connsiteX3" fmla="*/ 173438 w 173437"/>
                <a:gd name="connsiteY3" fmla="*/ 14453 h 160791"/>
                <a:gd name="connsiteX4" fmla="*/ 173438 w 173437"/>
                <a:gd name="connsiteY4" fmla="*/ 28906 h 160791"/>
                <a:gd name="connsiteX5" fmla="*/ 115625 w 173437"/>
                <a:gd name="connsiteY5" fmla="*/ 28906 h 160791"/>
                <a:gd name="connsiteX6" fmla="*/ 72266 w 173437"/>
                <a:gd name="connsiteY6" fmla="*/ 72266 h 160791"/>
                <a:gd name="connsiteX7" fmla="*/ 72266 w 173437"/>
                <a:gd name="connsiteY7" fmla="*/ 131885 h 160791"/>
                <a:gd name="connsiteX8" fmla="*/ 28906 w 173437"/>
                <a:gd name="connsiteY8" fmla="*/ 160791 h 160791"/>
                <a:gd name="connsiteX9" fmla="*/ 28906 w 173437"/>
                <a:gd name="connsiteY9" fmla="*/ 130078 h 160791"/>
                <a:gd name="connsiteX10" fmla="*/ 14453 w 173437"/>
                <a:gd name="connsiteY10" fmla="*/ 115625 h 160791"/>
                <a:gd name="connsiteX11" fmla="*/ 0 w 173437"/>
                <a:gd name="connsiteY11" fmla="*/ 101172 h 160791"/>
                <a:gd name="connsiteX12" fmla="*/ 0 w 173437"/>
                <a:gd name="connsiteY12" fmla="*/ 14453 h 16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437" h="160791">
                  <a:moveTo>
                    <a:pt x="0" y="14453"/>
                  </a:moveTo>
                  <a:cubicBezTo>
                    <a:pt x="0" y="6323"/>
                    <a:pt x="6323" y="0"/>
                    <a:pt x="14453" y="0"/>
                  </a:cubicBezTo>
                  <a:lnTo>
                    <a:pt x="158985" y="0"/>
                  </a:lnTo>
                  <a:cubicBezTo>
                    <a:pt x="167114" y="0"/>
                    <a:pt x="173438" y="6323"/>
                    <a:pt x="173438" y="14453"/>
                  </a:cubicBezTo>
                  <a:lnTo>
                    <a:pt x="173438" y="28906"/>
                  </a:lnTo>
                  <a:lnTo>
                    <a:pt x="115625" y="28906"/>
                  </a:lnTo>
                  <a:cubicBezTo>
                    <a:pt x="92139" y="28906"/>
                    <a:pt x="72266" y="48779"/>
                    <a:pt x="72266" y="72266"/>
                  </a:cubicBezTo>
                  <a:lnTo>
                    <a:pt x="72266" y="131885"/>
                  </a:lnTo>
                  <a:lnTo>
                    <a:pt x="28906" y="160791"/>
                  </a:lnTo>
                  <a:lnTo>
                    <a:pt x="28906" y="130078"/>
                  </a:lnTo>
                  <a:cubicBezTo>
                    <a:pt x="28906" y="121948"/>
                    <a:pt x="22583" y="115625"/>
                    <a:pt x="14453" y="115625"/>
                  </a:cubicBezTo>
                  <a:cubicBezTo>
                    <a:pt x="6323" y="115625"/>
                    <a:pt x="0" y="109302"/>
                    <a:pt x="0" y="101172"/>
                  </a:cubicBezTo>
                  <a:lnTo>
                    <a:pt x="0" y="14453"/>
                  </a:lnTo>
                  <a:close/>
                </a:path>
              </a:pathLst>
            </a:custGeom>
            <a:solidFill>
              <a:srgbClr val="C77362"/>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3" name="Freeform 266">
              <a:extLst>
                <a:ext uri="{FF2B5EF4-FFF2-40B4-BE49-F238E27FC236}">
                  <a16:creationId xmlns:a16="http://schemas.microsoft.com/office/drawing/2014/main" id="{588DE057-CC6A-CCF3-118F-26A79BD14CA9}"/>
                </a:ext>
              </a:extLst>
            </p:cNvPr>
            <p:cNvSpPr/>
            <p:nvPr/>
          </p:nvSpPr>
          <p:spPr>
            <a:xfrm>
              <a:off x="5699369" y="3949169"/>
              <a:ext cx="202343" cy="160791"/>
            </a:xfrm>
            <a:custGeom>
              <a:avLst/>
              <a:gdLst>
                <a:gd name="connsiteX0" fmla="*/ 0 w 202343"/>
                <a:gd name="connsiteY0" fmla="*/ 14453 h 160791"/>
                <a:gd name="connsiteX1" fmla="*/ 14453 w 202343"/>
                <a:gd name="connsiteY1" fmla="*/ 0 h 160791"/>
                <a:gd name="connsiteX2" fmla="*/ 187891 w 202343"/>
                <a:gd name="connsiteY2" fmla="*/ 0 h 160791"/>
                <a:gd name="connsiteX3" fmla="*/ 202344 w 202343"/>
                <a:gd name="connsiteY3" fmla="*/ 14453 h 160791"/>
                <a:gd name="connsiteX4" fmla="*/ 202344 w 202343"/>
                <a:gd name="connsiteY4" fmla="*/ 101172 h 160791"/>
                <a:gd name="connsiteX5" fmla="*/ 187891 w 202343"/>
                <a:gd name="connsiteY5" fmla="*/ 115625 h 160791"/>
                <a:gd name="connsiteX6" fmla="*/ 115625 w 202343"/>
                <a:gd name="connsiteY6" fmla="*/ 115625 h 160791"/>
                <a:gd name="connsiteX7" fmla="*/ 107495 w 202343"/>
                <a:gd name="connsiteY7" fmla="*/ 118335 h 160791"/>
                <a:gd name="connsiteX8" fmla="*/ 43360 w 202343"/>
                <a:gd name="connsiteY8" fmla="*/ 160791 h 160791"/>
                <a:gd name="connsiteX9" fmla="*/ 43360 w 202343"/>
                <a:gd name="connsiteY9" fmla="*/ 130078 h 160791"/>
                <a:gd name="connsiteX10" fmla="*/ 28906 w 202343"/>
                <a:gd name="connsiteY10" fmla="*/ 115625 h 160791"/>
                <a:gd name="connsiteX11" fmla="*/ 14453 w 202343"/>
                <a:gd name="connsiteY11" fmla="*/ 115625 h 160791"/>
                <a:gd name="connsiteX12" fmla="*/ 0 w 202343"/>
                <a:gd name="connsiteY12" fmla="*/ 101172 h 160791"/>
                <a:gd name="connsiteX13" fmla="*/ 0 w 202343"/>
                <a:gd name="connsiteY13" fmla="*/ 14453 h 16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2343" h="160791">
                  <a:moveTo>
                    <a:pt x="0" y="14453"/>
                  </a:moveTo>
                  <a:cubicBezTo>
                    <a:pt x="0" y="6323"/>
                    <a:pt x="6323" y="0"/>
                    <a:pt x="14453" y="0"/>
                  </a:cubicBezTo>
                  <a:lnTo>
                    <a:pt x="187891" y="0"/>
                  </a:lnTo>
                  <a:cubicBezTo>
                    <a:pt x="196021" y="0"/>
                    <a:pt x="202344" y="6323"/>
                    <a:pt x="202344" y="14453"/>
                  </a:cubicBezTo>
                  <a:lnTo>
                    <a:pt x="202344" y="101172"/>
                  </a:lnTo>
                  <a:cubicBezTo>
                    <a:pt x="202344" y="109302"/>
                    <a:pt x="196021" y="115625"/>
                    <a:pt x="187891" y="115625"/>
                  </a:cubicBezTo>
                  <a:lnTo>
                    <a:pt x="115625" y="115625"/>
                  </a:lnTo>
                  <a:cubicBezTo>
                    <a:pt x="112915" y="115625"/>
                    <a:pt x="110205" y="116528"/>
                    <a:pt x="107495" y="118335"/>
                  </a:cubicBezTo>
                  <a:lnTo>
                    <a:pt x="43360" y="160791"/>
                  </a:lnTo>
                  <a:lnTo>
                    <a:pt x="43360" y="130078"/>
                  </a:lnTo>
                  <a:cubicBezTo>
                    <a:pt x="43360" y="121948"/>
                    <a:pt x="37036" y="115625"/>
                    <a:pt x="28906" y="115625"/>
                  </a:cubicBezTo>
                  <a:lnTo>
                    <a:pt x="14453" y="115625"/>
                  </a:lnTo>
                  <a:cubicBezTo>
                    <a:pt x="6323" y="115625"/>
                    <a:pt x="0" y="109302"/>
                    <a:pt x="0" y="101172"/>
                  </a:cubicBezTo>
                  <a:lnTo>
                    <a:pt x="0" y="14453"/>
                  </a:lnTo>
                  <a:close/>
                </a:path>
              </a:pathLst>
            </a:custGeom>
            <a:solidFill>
              <a:srgbClr val="C77362"/>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34" name="Graphic 2">
              <a:extLst>
                <a:ext uri="{FF2B5EF4-FFF2-40B4-BE49-F238E27FC236}">
                  <a16:creationId xmlns:a16="http://schemas.microsoft.com/office/drawing/2014/main" id="{98D851F7-34AA-0284-2762-A2F7D7FC8876}"/>
                </a:ext>
              </a:extLst>
            </p:cNvPr>
            <p:cNvGrpSpPr/>
            <p:nvPr/>
          </p:nvGrpSpPr>
          <p:grpSpPr>
            <a:xfrm>
              <a:off x="5632524" y="3887743"/>
              <a:ext cx="867188" cy="794922"/>
              <a:chOff x="5632524" y="3887743"/>
              <a:chExt cx="867188" cy="794922"/>
            </a:xfrm>
            <a:solidFill>
              <a:srgbClr val="010101"/>
            </a:solidFill>
          </p:grpSpPr>
          <p:sp>
            <p:nvSpPr>
              <p:cNvPr id="35" name="Freeform 268">
                <a:extLst>
                  <a:ext uri="{FF2B5EF4-FFF2-40B4-BE49-F238E27FC236}">
                    <a16:creationId xmlns:a16="http://schemas.microsoft.com/office/drawing/2014/main" id="{B690840D-987A-0134-E484-5AC057067B2A}"/>
                  </a:ext>
                </a:extLst>
              </p:cNvPr>
              <p:cNvSpPr/>
              <p:nvPr/>
            </p:nvSpPr>
            <p:spPr>
              <a:xfrm>
                <a:off x="5632524" y="4290624"/>
                <a:ext cx="867188" cy="392041"/>
              </a:xfrm>
              <a:custGeom>
                <a:avLst/>
                <a:gdLst>
                  <a:gd name="connsiteX0" fmla="*/ 823829 w 867188"/>
                  <a:gd name="connsiteY0" fmla="*/ 30713 h 392041"/>
                  <a:gd name="connsiteX1" fmla="*/ 785890 w 867188"/>
                  <a:gd name="connsiteY1" fmla="*/ 47876 h 392041"/>
                  <a:gd name="connsiteX2" fmla="*/ 719044 w 867188"/>
                  <a:gd name="connsiteY2" fmla="*/ 88525 h 392041"/>
                  <a:gd name="connsiteX3" fmla="*/ 664845 w 867188"/>
                  <a:gd name="connsiteY3" fmla="*/ 88525 h 392041"/>
                  <a:gd name="connsiteX4" fmla="*/ 650391 w 867188"/>
                  <a:gd name="connsiteY4" fmla="*/ 102979 h 392041"/>
                  <a:gd name="connsiteX5" fmla="*/ 650391 w 867188"/>
                  <a:gd name="connsiteY5" fmla="*/ 131885 h 392041"/>
                  <a:gd name="connsiteX6" fmla="*/ 619679 w 867188"/>
                  <a:gd name="connsiteY6" fmla="*/ 131885 h 392041"/>
                  <a:gd name="connsiteX7" fmla="*/ 607032 w 867188"/>
                  <a:gd name="connsiteY7" fmla="*/ 56909 h 392041"/>
                  <a:gd name="connsiteX8" fmla="*/ 590772 w 867188"/>
                  <a:gd name="connsiteY8" fmla="*/ 45166 h 392041"/>
                  <a:gd name="connsiteX9" fmla="*/ 579029 w 867188"/>
                  <a:gd name="connsiteY9" fmla="*/ 61426 h 392041"/>
                  <a:gd name="connsiteX10" fmla="*/ 590772 w 867188"/>
                  <a:gd name="connsiteY10" fmla="*/ 130982 h 392041"/>
                  <a:gd name="connsiteX11" fmla="*/ 548316 w 867188"/>
                  <a:gd name="connsiteY11" fmla="*/ 130982 h 392041"/>
                  <a:gd name="connsiteX12" fmla="*/ 537476 w 867188"/>
                  <a:gd name="connsiteY12" fmla="*/ 56909 h 392041"/>
                  <a:gd name="connsiteX13" fmla="*/ 513990 w 867188"/>
                  <a:gd name="connsiteY13" fmla="*/ 24390 h 392041"/>
                  <a:gd name="connsiteX14" fmla="*/ 469727 w 867188"/>
                  <a:gd name="connsiteY14" fmla="*/ 1807 h 392041"/>
                  <a:gd name="connsiteX15" fmla="*/ 463404 w 867188"/>
                  <a:gd name="connsiteY15" fmla="*/ 0 h 392041"/>
                  <a:gd name="connsiteX16" fmla="*/ 405591 w 867188"/>
                  <a:gd name="connsiteY16" fmla="*/ 0 h 392041"/>
                  <a:gd name="connsiteX17" fmla="*/ 399268 w 867188"/>
                  <a:gd name="connsiteY17" fmla="*/ 1807 h 392041"/>
                  <a:gd name="connsiteX18" fmla="*/ 355005 w 867188"/>
                  <a:gd name="connsiteY18" fmla="*/ 24390 h 392041"/>
                  <a:gd name="connsiteX19" fmla="*/ 331519 w 867188"/>
                  <a:gd name="connsiteY19" fmla="*/ 56909 h 392041"/>
                  <a:gd name="connsiteX20" fmla="*/ 320679 w 867188"/>
                  <a:gd name="connsiteY20" fmla="*/ 130982 h 392041"/>
                  <a:gd name="connsiteX21" fmla="*/ 278223 w 867188"/>
                  <a:gd name="connsiteY21" fmla="*/ 130982 h 392041"/>
                  <a:gd name="connsiteX22" fmla="*/ 289966 w 867188"/>
                  <a:gd name="connsiteY22" fmla="*/ 61426 h 392041"/>
                  <a:gd name="connsiteX23" fmla="*/ 278223 w 867188"/>
                  <a:gd name="connsiteY23" fmla="*/ 45166 h 392041"/>
                  <a:gd name="connsiteX24" fmla="*/ 261963 w 867188"/>
                  <a:gd name="connsiteY24" fmla="*/ 56909 h 392041"/>
                  <a:gd name="connsiteX25" fmla="*/ 261963 w 867188"/>
                  <a:gd name="connsiteY25" fmla="*/ 56909 h 392041"/>
                  <a:gd name="connsiteX26" fmla="*/ 249317 w 867188"/>
                  <a:gd name="connsiteY26" fmla="*/ 131885 h 392041"/>
                  <a:gd name="connsiteX27" fmla="*/ 216797 w 867188"/>
                  <a:gd name="connsiteY27" fmla="*/ 131885 h 392041"/>
                  <a:gd name="connsiteX28" fmla="*/ 216797 w 867188"/>
                  <a:gd name="connsiteY28" fmla="*/ 102979 h 392041"/>
                  <a:gd name="connsiteX29" fmla="*/ 202344 w 867188"/>
                  <a:gd name="connsiteY29" fmla="*/ 88525 h 392041"/>
                  <a:gd name="connsiteX30" fmla="*/ 148145 w 867188"/>
                  <a:gd name="connsiteY30" fmla="*/ 88525 h 392041"/>
                  <a:gd name="connsiteX31" fmla="*/ 81299 w 867188"/>
                  <a:gd name="connsiteY31" fmla="*/ 47876 h 392041"/>
                  <a:gd name="connsiteX32" fmla="*/ 43359 w 867188"/>
                  <a:gd name="connsiteY32" fmla="*/ 30713 h 392041"/>
                  <a:gd name="connsiteX33" fmla="*/ 0 w 867188"/>
                  <a:gd name="connsiteY33" fmla="*/ 74072 h 392041"/>
                  <a:gd name="connsiteX34" fmla="*/ 0 w 867188"/>
                  <a:gd name="connsiteY34" fmla="*/ 247510 h 392041"/>
                  <a:gd name="connsiteX35" fmla="*/ 9937 w 867188"/>
                  <a:gd name="connsiteY35" fmla="*/ 261060 h 392041"/>
                  <a:gd name="connsiteX36" fmla="*/ 14453 w 867188"/>
                  <a:gd name="connsiteY36" fmla="*/ 262866 h 392041"/>
                  <a:gd name="connsiteX37" fmla="*/ 14453 w 867188"/>
                  <a:gd name="connsiteY37" fmla="*/ 363135 h 392041"/>
                  <a:gd name="connsiteX38" fmla="*/ 0 w 867188"/>
                  <a:gd name="connsiteY38" fmla="*/ 363135 h 392041"/>
                  <a:gd name="connsiteX39" fmla="*/ 0 w 867188"/>
                  <a:gd name="connsiteY39" fmla="*/ 392042 h 392041"/>
                  <a:gd name="connsiteX40" fmla="*/ 867189 w 867188"/>
                  <a:gd name="connsiteY40" fmla="*/ 392042 h 392041"/>
                  <a:gd name="connsiteX41" fmla="*/ 867189 w 867188"/>
                  <a:gd name="connsiteY41" fmla="*/ 363135 h 392041"/>
                  <a:gd name="connsiteX42" fmla="*/ 852735 w 867188"/>
                  <a:gd name="connsiteY42" fmla="*/ 363135 h 392041"/>
                  <a:gd name="connsiteX43" fmla="*/ 852735 w 867188"/>
                  <a:gd name="connsiteY43" fmla="*/ 233960 h 392041"/>
                  <a:gd name="connsiteX44" fmla="*/ 858155 w 867188"/>
                  <a:gd name="connsiteY44" fmla="*/ 231250 h 392041"/>
                  <a:gd name="connsiteX45" fmla="*/ 867189 w 867188"/>
                  <a:gd name="connsiteY45" fmla="*/ 217700 h 392041"/>
                  <a:gd name="connsiteX46" fmla="*/ 867189 w 867188"/>
                  <a:gd name="connsiteY46" fmla="*/ 73169 h 392041"/>
                  <a:gd name="connsiteX47" fmla="*/ 823829 w 867188"/>
                  <a:gd name="connsiteY47" fmla="*/ 30713 h 392041"/>
                  <a:gd name="connsiteX48" fmla="*/ 693751 w 867188"/>
                  <a:gd name="connsiteY48" fmla="*/ 303516 h 392041"/>
                  <a:gd name="connsiteX49" fmla="*/ 727174 w 867188"/>
                  <a:gd name="connsiteY49" fmla="*/ 363135 h 392041"/>
                  <a:gd name="connsiteX50" fmla="*/ 693751 w 867188"/>
                  <a:gd name="connsiteY50" fmla="*/ 363135 h 392041"/>
                  <a:gd name="connsiteX51" fmla="*/ 693751 w 867188"/>
                  <a:gd name="connsiteY51" fmla="*/ 303516 h 392041"/>
                  <a:gd name="connsiteX52" fmla="*/ 693751 w 867188"/>
                  <a:gd name="connsiteY52" fmla="*/ 160791 h 392041"/>
                  <a:gd name="connsiteX53" fmla="*/ 737110 w 867188"/>
                  <a:gd name="connsiteY53" fmla="*/ 160791 h 392041"/>
                  <a:gd name="connsiteX54" fmla="*/ 743433 w 867188"/>
                  <a:gd name="connsiteY54" fmla="*/ 158984 h 392041"/>
                  <a:gd name="connsiteX55" fmla="*/ 780470 w 867188"/>
                  <a:gd name="connsiteY55" fmla="*/ 140918 h 392041"/>
                  <a:gd name="connsiteX56" fmla="*/ 780470 w 867188"/>
                  <a:gd name="connsiteY56" fmla="*/ 167114 h 392041"/>
                  <a:gd name="connsiteX57" fmla="*/ 693751 w 867188"/>
                  <a:gd name="connsiteY57" fmla="*/ 221314 h 392041"/>
                  <a:gd name="connsiteX58" fmla="*/ 693751 w 867188"/>
                  <a:gd name="connsiteY58" fmla="*/ 160791 h 392041"/>
                  <a:gd name="connsiteX59" fmla="*/ 359522 w 867188"/>
                  <a:gd name="connsiteY59" fmla="*/ 62329 h 392041"/>
                  <a:gd name="connsiteX60" fmla="*/ 367652 w 867188"/>
                  <a:gd name="connsiteY60" fmla="*/ 51489 h 392041"/>
                  <a:gd name="connsiteX61" fmla="*/ 409205 w 867188"/>
                  <a:gd name="connsiteY61" fmla="*/ 30713 h 392041"/>
                  <a:gd name="connsiteX62" fmla="*/ 459791 w 867188"/>
                  <a:gd name="connsiteY62" fmla="*/ 30713 h 392041"/>
                  <a:gd name="connsiteX63" fmla="*/ 501343 w 867188"/>
                  <a:gd name="connsiteY63" fmla="*/ 51489 h 392041"/>
                  <a:gd name="connsiteX64" fmla="*/ 509473 w 867188"/>
                  <a:gd name="connsiteY64" fmla="*/ 62329 h 392041"/>
                  <a:gd name="connsiteX65" fmla="*/ 519410 w 867188"/>
                  <a:gd name="connsiteY65" fmla="*/ 131885 h 392041"/>
                  <a:gd name="connsiteX66" fmla="*/ 492310 w 867188"/>
                  <a:gd name="connsiteY66" fmla="*/ 131885 h 392041"/>
                  <a:gd name="connsiteX67" fmla="*/ 492310 w 867188"/>
                  <a:gd name="connsiteY67" fmla="*/ 74072 h 392041"/>
                  <a:gd name="connsiteX68" fmla="*/ 477857 w 867188"/>
                  <a:gd name="connsiteY68" fmla="*/ 59619 h 392041"/>
                  <a:gd name="connsiteX69" fmla="*/ 391138 w 867188"/>
                  <a:gd name="connsiteY69" fmla="*/ 59619 h 392041"/>
                  <a:gd name="connsiteX70" fmla="*/ 376685 w 867188"/>
                  <a:gd name="connsiteY70" fmla="*/ 74072 h 392041"/>
                  <a:gd name="connsiteX71" fmla="*/ 376685 w 867188"/>
                  <a:gd name="connsiteY71" fmla="*/ 131885 h 392041"/>
                  <a:gd name="connsiteX72" fmla="*/ 349586 w 867188"/>
                  <a:gd name="connsiteY72" fmla="*/ 131885 h 392041"/>
                  <a:gd name="connsiteX73" fmla="*/ 359522 w 867188"/>
                  <a:gd name="connsiteY73" fmla="*/ 62329 h 392041"/>
                  <a:gd name="connsiteX74" fmla="*/ 462501 w 867188"/>
                  <a:gd name="connsiteY74" fmla="*/ 131885 h 392041"/>
                  <a:gd name="connsiteX75" fmla="*/ 404688 w 867188"/>
                  <a:gd name="connsiteY75" fmla="*/ 131885 h 392041"/>
                  <a:gd name="connsiteX76" fmla="*/ 404688 w 867188"/>
                  <a:gd name="connsiteY76" fmla="*/ 88525 h 392041"/>
                  <a:gd name="connsiteX77" fmla="*/ 462501 w 867188"/>
                  <a:gd name="connsiteY77" fmla="*/ 88525 h 392041"/>
                  <a:gd name="connsiteX78" fmla="*/ 462501 w 867188"/>
                  <a:gd name="connsiteY78" fmla="*/ 131885 h 392041"/>
                  <a:gd name="connsiteX79" fmla="*/ 664845 w 867188"/>
                  <a:gd name="connsiteY79" fmla="*/ 160791 h 392041"/>
                  <a:gd name="connsiteX80" fmla="*/ 664845 w 867188"/>
                  <a:gd name="connsiteY80" fmla="*/ 189698 h 392041"/>
                  <a:gd name="connsiteX81" fmla="*/ 202344 w 867188"/>
                  <a:gd name="connsiteY81" fmla="*/ 189698 h 392041"/>
                  <a:gd name="connsiteX82" fmla="*/ 202344 w 867188"/>
                  <a:gd name="connsiteY82" fmla="*/ 160791 h 392041"/>
                  <a:gd name="connsiteX83" fmla="*/ 664845 w 867188"/>
                  <a:gd name="connsiteY83" fmla="*/ 160791 h 392041"/>
                  <a:gd name="connsiteX84" fmla="*/ 520313 w 867188"/>
                  <a:gd name="connsiteY84" fmla="*/ 221314 h 392041"/>
                  <a:gd name="connsiteX85" fmla="*/ 520313 w 867188"/>
                  <a:gd name="connsiteY85" fmla="*/ 218604 h 392041"/>
                  <a:gd name="connsiteX86" fmla="*/ 607032 w 867188"/>
                  <a:gd name="connsiteY86" fmla="*/ 218604 h 392041"/>
                  <a:gd name="connsiteX87" fmla="*/ 607032 w 867188"/>
                  <a:gd name="connsiteY87" fmla="*/ 363135 h 392041"/>
                  <a:gd name="connsiteX88" fmla="*/ 478760 w 867188"/>
                  <a:gd name="connsiteY88" fmla="*/ 363135 h 392041"/>
                  <a:gd name="connsiteX89" fmla="*/ 490503 w 867188"/>
                  <a:gd name="connsiteY89" fmla="*/ 268287 h 392041"/>
                  <a:gd name="connsiteX90" fmla="*/ 507667 w 867188"/>
                  <a:gd name="connsiteY90" fmla="*/ 251123 h 392041"/>
                  <a:gd name="connsiteX91" fmla="*/ 520313 w 867188"/>
                  <a:gd name="connsiteY91" fmla="*/ 221314 h 392041"/>
                  <a:gd name="connsiteX92" fmla="*/ 359522 w 867188"/>
                  <a:gd name="connsiteY92" fmla="*/ 252027 h 392041"/>
                  <a:gd name="connsiteX93" fmla="*/ 376685 w 867188"/>
                  <a:gd name="connsiteY93" fmla="*/ 269190 h 392041"/>
                  <a:gd name="connsiteX94" fmla="*/ 388428 w 867188"/>
                  <a:gd name="connsiteY94" fmla="*/ 364038 h 392041"/>
                  <a:gd name="connsiteX95" fmla="*/ 260156 w 867188"/>
                  <a:gd name="connsiteY95" fmla="*/ 364038 h 392041"/>
                  <a:gd name="connsiteX96" fmla="*/ 260156 w 867188"/>
                  <a:gd name="connsiteY96" fmla="*/ 219507 h 392041"/>
                  <a:gd name="connsiteX97" fmla="*/ 346875 w 867188"/>
                  <a:gd name="connsiteY97" fmla="*/ 219507 h 392041"/>
                  <a:gd name="connsiteX98" fmla="*/ 346875 w 867188"/>
                  <a:gd name="connsiteY98" fmla="*/ 222217 h 392041"/>
                  <a:gd name="connsiteX99" fmla="*/ 359522 w 867188"/>
                  <a:gd name="connsiteY99" fmla="*/ 252027 h 392041"/>
                  <a:gd name="connsiteX100" fmla="*/ 173438 w 867188"/>
                  <a:gd name="connsiteY100" fmla="*/ 279127 h 392041"/>
                  <a:gd name="connsiteX101" fmla="*/ 158081 w 867188"/>
                  <a:gd name="connsiteY101" fmla="*/ 228540 h 392041"/>
                  <a:gd name="connsiteX102" fmla="*/ 151758 w 867188"/>
                  <a:gd name="connsiteY102" fmla="*/ 220411 h 392041"/>
                  <a:gd name="connsiteX103" fmla="*/ 86719 w 867188"/>
                  <a:gd name="connsiteY103" fmla="*/ 181567 h 392041"/>
                  <a:gd name="connsiteX104" fmla="*/ 86719 w 867188"/>
                  <a:gd name="connsiteY104" fmla="*/ 140918 h 392041"/>
                  <a:gd name="connsiteX105" fmla="*/ 123755 w 867188"/>
                  <a:gd name="connsiteY105" fmla="*/ 158984 h 392041"/>
                  <a:gd name="connsiteX106" fmla="*/ 130078 w 867188"/>
                  <a:gd name="connsiteY106" fmla="*/ 160791 h 392041"/>
                  <a:gd name="connsiteX107" fmla="*/ 173438 w 867188"/>
                  <a:gd name="connsiteY107" fmla="*/ 160791 h 392041"/>
                  <a:gd name="connsiteX108" fmla="*/ 173438 w 867188"/>
                  <a:gd name="connsiteY108" fmla="*/ 279127 h 392041"/>
                  <a:gd name="connsiteX109" fmla="*/ 43359 w 867188"/>
                  <a:gd name="connsiteY109" fmla="*/ 272803 h 392041"/>
                  <a:gd name="connsiteX110" fmla="*/ 89429 w 867188"/>
                  <a:gd name="connsiteY110" fmla="*/ 288160 h 392041"/>
                  <a:gd name="connsiteX111" fmla="*/ 111108 w 867188"/>
                  <a:gd name="connsiteY111" fmla="*/ 363135 h 392041"/>
                  <a:gd name="connsiteX112" fmla="*/ 43359 w 867188"/>
                  <a:gd name="connsiteY112" fmla="*/ 363135 h 392041"/>
                  <a:gd name="connsiteX113" fmla="*/ 43359 w 867188"/>
                  <a:gd name="connsiteY113" fmla="*/ 272803 h 392041"/>
                  <a:gd name="connsiteX114" fmla="*/ 140918 w 867188"/>
                  <a:gd name="connsiteY114" fmla="*/ 363135 h 392041"/>
                  <a:gd name="connsiteX115" fmla="*/ 114722 w 867188"/>
                  <a:gd name="connsiteY115" fmla="*/ 272803 h 392041"/>
                  <a:gd name="connsiteX116" fmla="*/ 105689 w 867188"/>
                  <a:gd name="connsiteY116" fmla="*/ 262866 h 392041"/>
                  <a:gd name="connsiteX117" fmla="*/ 28906 w 867188"/>
                  <a:gd name="connsiteY117" fmla="*/ 237573 h 392041"/>
                  <a:gd name="connsiteX118" fmla="*/ 28906 w 867188"/>
                  <a:gd name="connsiteY118" fmla="*/ 74976 h 392041"/>
                  <a:gd name="connsiteX119" fmla="*/ 43359 w 867188"/>
                  <a:gd name="connsiteY119" fmla="*/ 60523 h 392041"/>
                  <a:gd name="connsiteX120" fmla="*/ 61426 w 867188"/>
                  <a:gd name="connsiteY120" fmla="*/ 70459 h 392041"/>
                  <a:gd name="connsiteX121" fmla="*/ 65039 w 867188"/>
                  <a:gd name="connsiteY121" fmla="*/ 73169 h 392041"/>
                  <a:gd name="connsiteX122" fmla="*/ 137305 w 867188"/>
                  <a:gd name="connsiteY122" fmla="*/ 116529 h 392041"/>
                  <a:gd name="connsiteX123" fmla="*/ 144531 w 867188"/>
                  <a:gd name="connsiteY123" fmla="*/ 118335 h 392041"/>
                  <a:gd name="connsiteX124" fmla="*/ 187891 w 867188"/>
                  <a:gd name="connsiteY124" fmla="*/ 118335 h 392041"/>
                  <a:gd name="connsiteX125" fmla="*/ 187891 w 867188"/>
                  <a:gd name="connsiteY125" fmla="*/ 132788 h 392041"/>
                  <a:gd name="connsiteX126" fmla="*/ 133691 w 867188"/>
                  <a:gd name="connsiteY126" fmla="*/ 132788 h 392041"/>
                  <a:gd name="connsiteX127" fmla="*/ 78589 w 867188"/>
                  <a:gd name="connsiteY127" fmla="*/ 105689 h 392041"/>
                  <a:gd name="connsiteX128" fmla="*/ 59619 w 867188"/>
                  <a:gd name="connsiteY128" fmla="*/ 112012 h 392041"/>
                  <a:gd name="connsiteX129" fmla="*/ 57813 w 867188"/>
                  <a:gd name="connsiteY129" fmla="*/ 118335 h 392041"/>
                  <a:gd name="connsiteX130" fmla="*/ 57813 w 867188"/>
                  <a:gd name="connsiteY130" fmla="*/ 190601 h 392041"/>
                  <a:gd name="connsiteX131" fmla="*/ 65039 w 867188"/>
                  <a:gd name="connsiteY131" fmla="*/ 203247 h 392041"/>
                  <a:gd name="connsiteX132" fmla="*/ 132788 w 867188"/>
                  <a:gd name="connsiteY132" fmla="*/ 243897 h 392041"/>
                  <a:gd name="connsiteX133" fmla="*/ 168921 w 867188"/>
                  <a:gd name="connsiteY133" fmla="*/ 364038 h 392041"/>
                  <a:gd name="connsiteX134" fmla="*/ 140918 w 867188"/>
                  <a:gd name="connsiteY134" fmla="*/ 364038 h 392041"/>
                  <a:gd name="connsiteX135" fmla="*/ 202344 w 867188"/>
                  <a:gd name="connsiteY135" fmla="*/ 363135 h 392041"/>
                  <a:gd name="connsiteX136" fmla="*/ 202344 w 867188"/>
                  <a:gd name="connsiteY136" fmla="*/ 218604 h 392041"/>
                  <a:gd name="connsiteX137" fmla="*/ 231250 w 867188"/>
                  <a:gd name="connsiteY137" fmla="*/ 218604 h 392041"/>
                  <a:gd name="connsiteX138" fmla="*/ 231250 w 867188"/>
                  <a:gd name="connsiteY138" fmla="*/ 363135 h 392041"/>
                  <a:gd name="connsiteX139" fmla="*/ 202344 w 867188"/>
                  <a:gd name="connsiteY139" fmla="*/ 363135 h 392041"/>
                  <a:gd name="connsiteX140" fmla="*/ 417335 w 867188"/>
                  <a:gd name="connsiteY140" fmla="*/ 363135 h 392041"/>
                  <a:gd name="connsiteX141" fmla="*/ 404688 w 867188"/>
                  <a:gd name="connsiteY141" fmla="*/ 260156 h 392041"/>
                  <a:gd name="connsiteX142" fmla="*/ 400171 w 867188"/>
                  <a:gd name="connsiteY142" fmla="*/ 252027 h 392041"/>
                  <a:gd name="connsiteX143" fmla="*/ 379395 w 867188"/>
                  <a:gd name="connsiteY143" fmla="*/ 231250 h 392041"/>
                  <a:gd name="connsiteX144" fmla="*/ 374878 w 867188"/>
                  <a:gd name="connsiteY144" fmla="*/ 221314 h 392041"/>
                  <a:gd name="connsiteX145" fmla="*/ 374878 w 867188"/>
                  <a:gd name="connsiteY145" fmla="*/ 218604 h 392041"/>
                  <a:gd name="connsiteX146" fmla="*/ 490503 w 867188"/>
                  <a:gd name="connsiteY146" fmla="*/ 218604 h 392041"/>
                  <a:gd name="connsiteX147" fmla="*/ 490503 w 867188"/>
                  <a:gd name="connsiteY147" fmla="*/ 221314 h 392041"/>
                  <a:gd name="connsiteX148" fmla="*/ 485987 w 867188"/>
                  <a:gd name="connsiteY148" fmla="*/ 231250 h 392041"/>
                  <a:gd name="connsiteX149" fmla="*/ 465211 w 867188"/>
                  <a:gd name="connsiteY149" fmla="*/ 252027 h 392041"/>
                  <a:gd name="connsiteX150" fmla="*/ 460694 w 867188"/>
                  <a:gd name="connsiteY150" fmla="*/ 260156 h 392041"/>
                  <a:gd name="connsiteX151" fmla="*/ 448048 w 867188"/>
                  <a:gd name="connsiteY151" fmla="*/ 363135 h 392041"/>
                  <a:gd name="connsiteX152" fmla="*/ 417335 w 867188"/>
                  <a:gd name="connsiteY152" fmla="*/ 363135 h 392041"/>
                  <a:gd name="connsiteX153" fmla="*/ 635938 w 867188"/>
                  <a:gd name="connsiteY153" fmla="*/ 363135 h 392041"/>
                  <a:gd name="connsiteX154" fmla="*/ 635938 w 867188"/>
                  <a:gd name="connsiteY154" fmla="*/ 218604 h 392041"/>
                  <a:gd name="connsiteX155" fmla="*/ 664845 w 867188"/>
                  <a:gd name="connsiteY155" fmla="*/ 218604 h 392041"/>
                  <a:gd name="connsiteX156" fmla="*/ 664845 w 867188"/>
                  <a:gd name="connsiteY156" fmla="*/ 363135 h 392041"/>
                  <a:gd name="connsiteX157" fmla="*/ 635938 w 867188"/>
                  <a:gd name="connsiteY157" fmla="*/ 363135 h 392041"/>
                  <a:gd name="connsiteX158" fmla="*/ 760597 w 867188"/>
                  <a:gd name="connsiteY158" fmla="*/ 363135 h 392041"/>
                  <a:gd name="connsiteX159" fmla="*/ 699171 w 867188"/>
                  <a:gd name="connsiteY159" fmla="*/ 252930 h 392041"/>
                  <a:gd name="connsiteX160" fmla="*/ 803053 w 867188"/>
                  <a:gd name="connsiteY160" fmla="*/ 187891 h 392041"/>
                  <a:gd name="connsiteX161" fmla="*/ 810279 w 867188"/>
                  <a:gd name="connsiteY161" fmla="*/ 175245 h 392041"/>
                  <a:gd name="connsiteX162" fmla="*/ 810279 w 867188"/>
                  <a:gd name="connsiteY162" fmla="*/ 117432 h 392041"/>
                  <a:gd name="connsiteX163" fmla="*/ 795826 w 867188"/>
                  <a:gd name="connsiteY163" fmla="*/ 102979 h 392041"/>
                  <a:gd name="connsiteX164" fmla="*/ 789503 w 867188"/>
                  <a:gd name="connsiteY164" fmla="*/ 104785 h 392041"/>
                  <a:gd name="connsiteX165" fmla="*/ 734400 w 867188"/>
                  <a:gd name="connsiteY165" fmla="*/ 131885 h 392041"/>
                  <a:gd name="connsiteX166" fmla="*/ 680201 w 867188"/>
                  <a:gd name="connsiteY166" fmla="*/ 131885 h 392041"/>
                  <a:gd name="connsiteX167" fmla="*/ 680201 w 867188"/>
                  <a:gd name="connsiteY167" fmla="*/ 117432 h 392041"/>
                  <a:gd name="connsiteX168" fmla="*/ 723561 w 867188"/>
                  <a:gd name="connsiteY168" fmla="*/ 117432 h 392041"/>
                  <a:gd name="connsiteX169" fmla="*/ 730787 w 867188"/>
                  <a:gd name="connsiteY169" fmla="*/ 115625 h 392041"/>
                  <a:gd name="connsiteX170" fmla="*/ 803053 w 867188"/>
                  <a:gd name="connsiteY170" fmla="*/ 72266 h 392041"/>
                  <a:gd name="connsiteX171" fmla="*/ 806666 w 867188"/>
                  <a:gd name="connsiteY171" fmla="*/ 69556 h 392041"/>
                  <a:gd name="connsiteX172" fmla="*/ 824732 w 867188"/>
                  <a:gd name="connsiteY172" fmla="*/ 59619 h 392041"/>
                  <a:gd name="connsiteX173" fmla="*/ 839186 w 867188"/>
                  <a:gd name="connsiteY173" fmla="*/ 74072 h 392041"/>
                  <a:gd name="connsiteX174" fmla="*/ 839186 w 867188"/>
                  <a:gd name="connsiteY174" fmla="*/ 208667 h 392041"/>
                  <a:gd name="connsiteX175" fmla="*/ 747047 w 867188"/>
                  <a:gd name="connsiteY175" fmla="*/ 248413 h 392041"/>
                  <a:gd name="connsiteX176" fmla="*/ 738917 w 867188"/>
                  <a:gd name="connsiteY176" fmla="*/ 265577 h 392041"/>
                  <a:gd name="connsiteX177" fmla="*/ 763307 w 867188"/>
                  <a:gd name="connsiteY177" fmla="*/ 363135 h 392041"/>
                  <a:gd name="connsiteX178" fmla="*/ 760597 w 867188"/>
                  <a:gd name="connsiteY178" fmla="*/ 363135 h 392041"/>
                  <a:gd name="connsiteX179" fmla="*/ 823829 w 867188"/>
                  <a:gd name="connsiteY179" fmla="*/ 363135 h 392041"/>
                  <a:gd name="connsiteX180" fmla="*/ 791310 w 867188"/>
                  <a:gd name="connsiteY180" fmla="*/ 363135 h 392041"/>
                  <a:gd name="connsiteX181" fmla="*/ 767823 w 867188"/>
                  <a:gd name="connsiteY181" fmla="*/ 270093 h 392041"/>
                  <a:gd name="connsiteX182" fmla="*/ 822926 w 867188"/>
                  <a:gd name="connsiteY182" fmla="*/ 246607 h 392041"/>
                  <a:gd name="connsiteX183" fmla="*/ 822926 w 867188"/>
                  <a:gd name="connsiteY183" fmla="*/ 363135 h 39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867188" h="392041">
                    <a:moveTo>
                      <a:pt x="823829" y="30713"/>
                    </a:moveTo>
                    <a:cubicBezTo>
                      <a:pt x="804860" y="30713"/>
                      <a:pt x="790406" y="43359"/>
                      <a:pt x="785890" y="47876"/>
                    </a:cubicBezTo>
                    <a:lnTo>
                      <a:pt x="719044" y="88525"/>
                    </a:lnTo>
                    <a:lnTo>
                      <a:pt x="664845" y="88525"/>
                    </a:lnTo>
                    <a:cubicBezTo>
                      <a:pt x="656715" y="88525"/>
                      <a:pt x="650391" y="94849"/>
                      <a:pt x="650391" y="102979"/>
                    </a:cubicBezTo>
                    <a:lnTo>
                      <a:pt x="650391" y="131885"/>
                    </a:lnTo>
                    <a:lnTo>
                      <a:pt x="619679" y="131885"/>
                    </a:lnTo>
                    <a:lnTo>
                      <a:pt x="607032" y="56909"/>
                    </a:lnTo>
                    <a:cubicBezTo>
                      <a:pt x="606129" y="48780"/>
                      <a:pt x="597999" y="43359"/>
                      <a:pt x="590772" y="45166"/>
                    </a:cubicBezTo>
                    <a:cubicBezTo>
                      <a:pt x="582642" y="46069"/>
                      <a:pt x="577222" y="54199"/>
                      <a:pt x="579029" y="61426"/>
                    </a:cubicBezTo>
                    <a:lnTo>
                      <a:pt x="590772" y="130982"/>
                    </a:lnTo>
                    <a:lnTo>
                      <a:pt x="548316" y="130982"/>
                    </a:lnTo>
                    <a:lnTo>
                      <a:pt x="537476" y="56909"/>
                    </a:lnTo>
                    <a:cubicBezTo>
                      <a:pt x="535670" y="42456"/>
                      <a:pt x="526636" y="30713"/>
                      <a:pt x="513990" y="24390"/>
                    </a:cubicBezTo>
                    <a:lnTo>
                      <a:pt x="469727" y="1807"/>
                    </a:lnTo>
                    <a:cubicBezTo>
                      <a:pt x="467920" y="903"/>
                      <a:pt x="465211" y="0"/>
                      <a:pt x="463404" y="0"/>
                    </a:cubicBezTo>
                    <a:lnTo>
                      <a:pt x="405591" y="0"/>
                    </a:lnTo>
                    <a:cubicBezTo>
                      <a:pt x="403785" y="0"/>
                      <a:pt x="401075" y="903"/>
                      <a:pt x="399268" y="1807"/>
                    </a:cubicBezTo>
                    <a:lnTo>
                      <a:pt x="355005" y="24390"/>
                    </a:lnTo>
                    <a:cubicBezTo>
                      <a:pt x="342359" y="30713"/>
                      <a:pt x="333326" y="43359"/>
                      <a:pt x="331519" y="56909"/>
                    </a:cubicBezTo>
                    <a:lnTo>
                      <a:pt x="320679" y="130982"/>
                    </a:lnTo>
                    <a:lnTo>
                      <a:pt x="278223" y="130982"/>
                    </a:lnTo>
                    <a:lnTo>
                      <a:pt x="289966" y="61426"/>
                    </a:lnTo>
                    <a:cubicBezTo>
                      <a:pt x="290870" y="53296"/>
                      <a:pt x="286353" y="46069"/>
                      <a:pt x="278223" y="45166"/>
                    </a:cubicBezTo>
                    <a:cubicBezTo>
                      <a:pt x="270093" y="44263"/>
                      <a:pt x="262867" y="48780"/>
                      <a:pt x="261963" y="56909"/>
                    </a:cubicBezTo>
                    <a:cubicBezTo>
                      <a:pt x="261963" y="56909"/>
                      <a:pt x="261963" y="56909"/>
                      <a:pt x="261963" y="56909"/>
                    </a:cubicBezTo>
                    <a:lnTo>
                      <a:pt x="249317" y="131885"/>
                    </a:lnTo>
                    <a:lnTo>
                      <a:pt x="216797" y="131885"/>
                    </a:lnTo>
                    <a:lnTo>
                      <a:pt x="216797" y="102979"/>
                    </a:lnTo>
                    <a:cubicBezTo>
                      <a:pt x="216797" y="94849"/>
                      <a:pt x="210474" y="88525"/>
                      <a:pt x="202344" y="88525"/>
                    </a:cubicBezTo>
                    <a:lnTo>
                      <a:pt x="148145" y="88525"/>
                    </a:lnTo>
                    <a:lnTo>
                      <a:pt x="81299" y="47876"/>
                    </a:lnTo>
                    <a:cubicBezTo>
                      <a:pt x="76782" y="43359"/>
                      <a:pt x="62329" y="30713"/>
                      <a:pt x="43359" y="30713"/>
                    </a:cubicBezTo>
                    <a:cubicBezTo>
                      <a:pt x="19873" y="30713"/>
                      <a:pt x="0" y="50586"/>
                      <a:pt x="0" y="74072"/>
                    </a:cubicBezTo>
                    <a:lnTo>
                      <a:pt x="0" y="247510"/>
                    </a:lnTo>
                    <a:cubicBezTo>
                      <a:pt x="0" y="253833"/>
                      <a:pt x="3613" y="259253"/>
                      <a:pt x="9937" y="261060"/>
                    </a:cubicBezTo>
                    <a:lnTo>
                      <a:pt x="14453" y="262866"/>
                    </a:lnTo>
                    <a:lnTo>
                      <a:pt x="14453" y="363135"/>
                    </a:lnTo>
                    <a:lnTo>
                      <a:pt x="0" y="363135"/>
                    </a:lnTo>
                    <a:lnTo>
                      <a:pt x="0" y="392042"/>
                    </a:lnTo>
                    <a:lnTo>
                      <a:pt x="867189" y="392042"/>
                    </a:lnTo>
                    <a:lnTo>
                      <a:pt x="867189" y="363135"/>
                    </a:lnTo>
                    <a:lnTo>
                      <a:pt x="852735" y="363135"/>
                    </a:lnTo>
                    <a:lnTo>
                      <a:pt x="852735" y="233960"/>
                    </a:lnTo>
                    <a:lnTo>
                      <a:pt x="858155" y="231250"/>
                    </a:lnTo>
                    <a:cubicBezTo>
                      <a:pt x="863575" y="228540"/>
                      <a:pt x="867189" y="224024"/>
                      <a:pt x="867189" y="217700"/>
                    </a:cubicBezTo>
                    <a:lnTo>
                      <a:pt x="867189" y="73169"/>
                    </a:lnTo>
                    <a:cubicBezTo>
                      <a:pt x="867189" y="50586"/>
                      <a:pt x="848219" y="30713"/>
                      <a:pt x="823829" y="30713"/>
                    </a:cubicBezTo>
                    <a:close/>
                    <a:moveTo>
                      <a:pt x="693751" y="303516"/>
                    </a:moveTo>
                    <a:lnTo>
                      <a:pt x="727174" y="363135"/>
                    </a:lnTo>
                    <a:lnTo>
                      <a:pt x="693751" y="363135"/>
                    </a:lnTo>
                    <a:lnTo>
                      <a:pt x="693751" y="303516"/>
                    </a:lnTo>
                    <a:close/>
                    <a:moveTo>
                      <a:pt x="693751" y="160791"/>
                    </a:moveTo>
                    <a:lnTo>
                      <a:pt x="737110" y="160791"/>
                    </a:lnTo>
                    <a:cubicBezTo>
                      <a:pt x="738917" y="160791"/>
                      <a:pt x="741627" y="159888"/>
                      <a:pt x="743433" y="158984"/>
                    </a:cubicBezTo>
                    <a:lnTo>
                      <a:pt x="780470" y="140918"/>
                    </a:lnTo>
                    <a:lnTo>
                      <a:pt x="780470" y="167114"/>
                    </a:lnTo>
                    <a:lnTo>
                      <a:pt x="693751" y="221314"/>
                    </a:lnTo>
                    <a:lnTo>
                      <a:pt x="693751" y="160791"/>
                    </a:lnTo>
                    <a:close/>
                    <a:moveTo>
                      <a:pt x="359522" y="62329"/>
                    </a:moveTo>
                    <a:cubicBezTo>
                      <a:pt x="360425" y="57813"/>
                      <a:pt x="363135" y="53296"/>
                      <a:pt x="367652" y="51489"/>
                    </a:cubicBezTo>
                    <a:lnTo>
                      <a:pt x="409205" y="30713"/>
                    </a:lnTo>
                    <a:lnTo>
                      <a:pt x="459791" y="30713"/>
                    </a:lnTo>
                    <a:lnTo>
                      <a:pt x="501343" y="51489"/>
                    </a:lnTo>
                    <a:cubicBezTo>
                      <a:pt x="505860" y="53296"/>
                      <a:pt x="508570" y="57813"/>
                      <a:pt x="509473" y="62329"/>
                    </a:cubicBezTo>
                    <a:lnTo>
                      <a:pt x="519410" y="131885"/>
                    </a:lnTo>
                    <a:lnTo>
                      <a:pt x="492310" y="131885"/>
                    </a:lnTo>
                    <a:lnTo>
                      <a:pt x="492310" y="74072"/>
                    </a:lnTo>
                    <a:cubicBezTo>
                      <a:pt x="492310" y="65942"/>
                      <a:pt x="485987" y="59619"/>
                      <a:pt x="477857" y="59619"/>
                    </a:cubicBezTo>
                    <a:lnTo>
                      <a:pt x="391138" y="59619"/>
                    </a:lnTo>
                    <a:cubicBezTo>
                      <a:pt x="383008" y="59619"/>
                      <a:pt x="376685" y="65942"/>
                      <a:pt x="376685" y="74072"/>
                    </a:cubicBezTo>
                    <a:lnTo>
                      <a:pt x="376685" y="131885"/>
                    </a:lnTo>
                    <a:lnTo>
                      <a:pt x="349586" y="131885"/>
                    </a:lnTo>
                    <a:lnTo>
                      <a:pt x="359522" y="62329"/>
                    </a:lnTo>
                    <a:close/>
                    <a:moveTo>
                      <a:pt x="462501" y="131885"/>
                    </a:moveTo>
                    <a:lnTo>
                      <a:pt x="404688" y="131885"/>
                    </a:lnTo>
                    <a:lnTo>
                      <a:pt x="404688" y="88525"/>
                    </a:lnTo>
                    <a:lnTo>
                      <a:pt x="462501" y="88525"/>
                    </a:lnTo>
                    <a:lnTo>
                      <a:pt x="462501" y="131885"/>
                    </a:lnTo>
                    <a:close/>
                    <a:moveTo>
                      <a:pt x="664845" y="160791"/>
                    </a:moveTo>
                    <a:lnTo>
                      <a:pt x="664845" y="189698"/>
                    </a:lnTo>
                    <a:lnTo>
                      <a:pt x="202344" y="189698"/>
                    </a:lnTo>
                    <a:lnTo>
                      <a:pt x="202344" y="160791"/>
                    </a:lnTo>
                    <a:lnTo>
                      <a:pt x="664845" y="160791"/>
                    </a:lnTo>
                    <a:close/>
                    <a:moveTo>
                      <a:pt x="520313" y="221314"/>
                    </a:moveTo>
                    <a:lnTo>
                      <a:pt x="520313" y="218604"/>
                    </a:lnTo>
                    <a:lnTo>
                      <a:pt x="607032" y="218604"/>
                    </a:lnTo>
                    <a:lnTo>
                      <a:pt x="607032" y="363135"/>
                    </a:lnTo>
                    <a:lnTo>
                      <a:pt x="478760" y="363135"/>
                    </a:lnTo>
                    <a:lnTo>
                      <a:pt x="490503" y="268287"/>
                    </a:lnTo>
                    <a:lnTo>
                      <a:pt x="507667" y="251123"/>
                    </a:lnTo>
                    <a:cubicBezTo>
                      <a:pt x="515797" y="243897"/>
                      <a:pt x="520313" y="233057"/>
                      <a:pt x="520313" y="221314"/>
                    </a:cubicBezTo>
                    <a:close/>
                    <a:moveTo>
                      <a:pt x="359522" y="252027"/>
                    </a:moveTo>
                    <a:lnTo>
                      <a:pt x="376685" y="269190"/>
                    </a:lnTo>
                    <a:lnTo>
                      <a:pt x="388428" y="364038"/>
                    </a:lnTo>
                    <a:lnTo>
                      <a:pt x="260156" y="364038"/>
                    </a:lnTo>
                    <a:lnTo>
                      <a:pt x="260156" y="219507"/>
                    </a:lnTo>
                    <a:lnTo>
                      <a:pt x="346875" y="219507"/>
                    </a:lnTo>
                    <a:lnTo>
                      <a:pt x="346875" y="222217"/>
                    </a:lnTo>
                    <a:cubicBezTo>
                      <a:pt x="346875" y="233057"/>
                      <a:pt x="351392" y="243897"/>
                      <a:pt x="359522" y="252027"/>
                    </a:cubicBezTo>
                    <a:close/>
                    <a:moveTo>
                      <a:pt x="173438" y="279127"/>
                    </a:moveTo>
                    <a:lnTo>
                      <a:pt x="158081" y="228540"/>
                    </a:lnTo>
                    <a:cubicBezTo>
                      <a:pt x="157178" y="224927"/>
                      <a:pt x="154468" y="222217"/>
                      <a:pt x="151758" y="220411"/>
                    </a:cubicBezTo>
                    <a:lnTo>
                      <a:pt x="86719" y="181567"/>
                    </a:lnTo>
                    <a:lnTo>
                      <a:pt x="86719" y="140918"/>
                    </a:lnTo>
                    <a:lnTo>
                      <a:pt x="123755" y="158984"/>
                    </a:lnTo>
                    <a:cubicBezTo>
                      <a:pt x="125562" y="159888"/>
                      <a:pt x="128272" y="160791"/>
                      <a:pt x="130078" y="160791"/>
                    </a:cubicBezTo>
                    <a:lnTo>
                      <a:pt x="173438" y="160791"/>
                    </a:lnTo>
                    <a:lnTo>
                      <a:pt x="173438" y="279127"/>
                    </a:lnTo>
                    <a:close/>
                    <a:moveTo>
                      <a:pt x="43359" y="272803"/>
                    </a:moveTo>
                    <a:lnTo>
                      <a:pt x="89429" y="288160"/>
                    </a:lnTo>
                    <a:lnTo>
                      <a:pt x="111108" y="363135"/>
                    </a:lnTo>
                    <a:lnTo>
                      <a:pt x="43359" y="363135"/>
                    </a:lnTo>
                    <a:lnTo>
                      <a:pt x="43359" y="272803"/>
                    </a:lnTo>
                    <a:close/>
                    <a:moveTo>
                      <a:pt x="140918" y="363135"/>
                    </a:moveTo>
                    <a:lnTo>
                      <a:pt x="114722" y="272803"/>
                    </a:lnTo>
                    <a:cubicBezTo>
                      <a:pt x="113819" y="268287"/>
                      <a:pt x="110205" y="264673"/>
                      <a:pt x="105689" y="262866"/>
                    </a:cubicBezTo>
                    <a:lnTo>
                      <a:pt x="28906" y="237573"/>
                    </a:lnTo>
                    <a:lnTo>
                      <a:pt x="28906" y="74976"/>
                    </a:lnTo>
                    <a:cubicBezTo>
                      <a:pt x="28906" y="66846"/>
                      <a:pt x="35229" y="60523"/>
                      <a:pt x="43359" y="60523"/>
                    </a:cubicBezTo>
                    <a:cubicBezTo>
                      <a:pt x="50586" y="60523"/>
                      <a:pt x="59619" y="67749"/>
                      <a:pt x="61426" y="70459"/>
                    </a:cubicBezTo>
                    <a:cubicBezTo>
                      <a:pt x="62329" y="71363"/>
                      <a:pt x="63233" y="72266"/>
                      <a:pt x="65039" y="73169"/>
                    </a:cubicBezTo>
                    <a:lnTo>
                      <a:pt x="137305" y="116529"/>
                    </a:lnTo>
                    <a:cubicBezTo>
                      <a:pt x="139111" y="117432"/>
                      <a:pt x="141822" y="118335"/>
                      <a:pt x="144531" y="118335"/>
                    </a:cubicBezTo>
                    <a:lnTo>
                      <a:pt x="187891" y="118335"/>
                    </a:lnTo>
                    <a:lnTo>
                      <a:pt x="187891" y="132788"/>
                    </a:lnTo>
                    <a:lnTo>
                      <a:pt x="133691" y="132788"/>
                    </a:lnTo>
                    <a:lnTo>
                      <a:pt x="78589" y="105689"/>
                    </a:lnTo>
                    <a:cubicBezTo>
                      <a:pt x="71362" y="102075"/>
                      <a:pt x="62329" y="104785"/>
                      <a:pt x="59619" y="112012"/>
                    </a:cubicBezTo>
                    <a:cubicBezTo>
                      <a:pt x="58716" y="113818"/>
                      <a:pt x="57813" y="116529"/>
                      <a:pt x="57813" y="118335"/>
                    </a:cubicBezTo>
                    <a:lnTo>
                      <a:pt x="57813" y="190601"/>
                    </a:lnTo>
                    <a:cubicBezTo>
                      <a:pt x="57813" y="196021"/>
                      <a:pt x="60523" y="200537"/>
                      <a:pt x="65039" y="203247"/>
                    </a:cubicBezTo>
                    <a:lnTo>
                      <a:pt x="132788" y="243897"/>
                    </a:lnTo>
                    <a:lnTo>
                      <a:pt x="168921" y="364038"/>
                    </a:lnTo>
                    <a:lnTo>
                      <a:pt x="140918" y="364038"/>
                    </a:lnTo>
                    <a:close/>
                    <a:moveTo>
                      <a:pt x="202344" y="363135"/>
                    </a:moveTo>
                    <a:lnTo>
                      <a:pt x="202344" y="218604"/>
                    </a:lnTo>
                    <a:lnTo>
                      <a:pt x="231250" y="218604"/>
                    </a:lnTo>
                    <a:lnTo>
                      <a:pt x="231250" y="363135"/>
                    </a:lnTo>
                    <a:lnTo>
                      <a:pt x="202344" y="363135"/>
                    </a:lnTo>
                    <a:close/>
                    <a:moveTo>
                      <a:pt x="417335" y="363135"/>
                    </a:moveTo>
                    <a:lnTo>
                      <a:pt x="404688" y="260156"/>
                    </a:lnTo>
                    <a:cubicBezTo>
                      <a:pt x="404688" y="256544"/>
                      <a:pt x="402881" y="253833"/>
                      <a:pt x="400171" y="252027"/>
                    </a:cubicBezTo>
                    <a:lnTo>
                      <a:pt x="379395" y="231250"/>
                    </a:lnTo>
                    <a:cubicBezTo>
                      <a:pt x="376685" y="228540"/>
                      <a:pt x="374878" y="224927"/>
                      <a:pt x="374878" y="221314"/>
                    </a:cubicBezTo>
                    <a:lnTo>
                      <a:pt x="374878" y="218604"/>
                    </a:lnTo>
                    <a:lnTo>
                      <a:pt x="490503" y="218604"/>
                    </a:lnTo>
                    <a:lnTo>
                      <a:pt x="490503" y="221314"/>
                    </a:lnTo>
                    <a:cubicBezTo>
                      <a:pt x="490503" y="224927"/>
                      <a:pt x="488697" y="228540"/>
                      <a:pt x="485987" y="231250"/>
                    </a:cubicBezTo>
                    <a:lnTo>
                      <a:pt x="465211" y="252027"/>
                    </a:lnTo>
                    <a:cubicBezTo>
                      <a:pt x="462501" y="254737"/>
                      <a:pt x="461597" y="257447"/>
                      <a:pt x="460694" y="260156"/>
                    </a:cubicBezTo>
                    <a:lnTo>
                      <a:pt x="448048" y="363135"/>
                    </a:lnTo>
                    <a:lnTo>
                      <a:pt x="417335" y="363135"/>
                    </a:lnTo>
                    <a:close/>
                    <a:moveTo>
                      <a:pt x="635938" y="363135"/>
                    </a:moveTo>
                    <a:lnTo>
                      <a:pt x="635938" y="218604"/>
                    </a:lnTo>
                    <a:lnTo>
                      <a:pt x="664845" y="218604"/>
                    </a:lnTo>
                    <a:lnTo>
                      <a:pt x="664845" y="363135"/>
                    </a:lnTo>
                    <a:lnTo>
                      <a:pt x="635938" y="363135"/>
                    </a:lnTo>
                    <a:close/>
                    <a:moveTo>
                      <a:pt x="760597" y="363135"/>
                    </a:moveTo>
                    <a:lnTo>
                      <a:pt x="699171" y="252930"/>
                    </a:lnTo>
                    <a:lnTo>
                      <a:pt x="803053" y="187891"/>
                    </a:lnTo>
                    <a:cubicBezTo>
                      <a:pt x="807569" y="185181"/>
                      <a:pt x="810279" y="180664"/>
                      <a:pt x="810279" y="175245"/>
                    </a:cubicBezTo>
                    <a:lnTo>
                      <a:pt x="810279" y="117432"/>
                    </a:lnTo>
                    <a:cubicBezTo>
                      <a:pt x="810279" y="109302"/>
                      <a:pt x="803956" y="102979"/>
                      <a:pt x="795826" y="102979"/>
                    </a:cubicBezTo>
                    <a:cubicBezTo>
                      <a:pt x="794020" y="102979"/>
                      <a:pt x="791310" y="103882"/>
                      <a:pt x="789503" y="104785"/>
                    </a:cubicBezTo>
                    <a:lnTo>
                      <a:pt x="734400" y="131885"/>
                    </a:lnTo>
                    <a:lnTo>
                      <a:pt x="680201" y="131885"/>
                    </a:lnTo>
                    <a:lnTo>
                      <a:pt x="680201" y="117432"/>
                    </a:lnTo>
                    <a:lnTo>
                      <a:pt x="723561" y="117432"/>
                    </a:lnTo>
                    <a:cubicBezTo>
                      <a:pt x="726270" y="117432"/>
                      <a:pt x="728981" y="116529"/>
                      <a:pt x="730787" y="115625"/>
                    </a:cubicBezTo>
                    <a:lnTo>
                      <a:pt x="803053" y="72266"/>
                    </a:lnTo>
                    <a:cubicBezTo>
                      <a:pt x="803956" y="71363"/>
                      <a:pt x="805763" y="70459"/>
                      <a:pt x="806666" y="69556"/>
                    </a:cubicBezTo>
                    <a:cubicBezTo>
                      <a:pt x="808473" y="67749"/>
                      <a:pt x="816603" y="59619"/>
                      <a:pt x="824732" y="59619"/>
                    </a:cubicBezTo>
                    <a:cubicBezTo>
                      <a:pt x="832863" y="59619"/>
                      <a:pt x="839186" y="65942"/>
                      <a:pt x="839186" y="74072"/>
                    </a:cubicBezTo>
                    <a:lnTo>
                      <a:pt x="839186" y="208667"/>
                    </a:lnTo>
                    <a:lnTo>
                      <a:pt x="747047" y="248413"/>
                    </a:lnTo>
                    <a:cubicBezTo>
                      <a:pt x="740724" y="251123"/>
                      <a:pt x="737110" y="258350"/>
                      <a:pt x="738917" y="265577"/>
                    </a:cubicBezTo>
                    <a:lnTo>
                      <a:pt x="763307" y="363135"/>
                    </a:lnTo>
                    <a:lnTo>
                      <a:pt x="760597" y="363135"/>
                    </a:lnTo>
                    <a:close/>
                    <a:moveTo>
                      <a:pt x="823829" y="363135"/>
                    </a:moveTo>
                    <a:lnTo>
                      <a:pt x="791310" y="363135"/>
                    </a:lnTo>
                    <a:lnTo>
                      <a:pt x="767823" y="270093"/>
                    </a:lnTo>
                    <a:lnTo>
                      <a:pt x="822926" y="246607"/>
                    </a:lnTo>
                    <a:lnTo>
                      <a:pt x="822926" y="363135"/>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6" name="Freeform 269">
                <a:extLst>
                  <a:ext uri="{FF2B5EF4-FFF2-40B4-BE49-F238E27FC236}">
                    <a16:creationId xmlns:a16="http://schemas.microsoft.com/office/drawing/2014/main" id="{33F4EDC0-9D94-037C-44B5-4019911AE33F}"/>
                  </a:ext>
                </a:extLst>
              </p:cNvPr>
              <p:cNvSpPr/>
              <p:nvPr/>
            </p:nvSpPr>
            <p:spPr>
              <a:xfrm>
                <a:off x="6080571" y="3887743"/>
                <a:ext cx="332422" cy="288861"/>
              </a:xfrm>
              <a:custGeom>
                <a:avLst/>
                <a:gdLst>
                  <a:gd name="connsiteX0" fmla="*/ 28906 w 332422"/>
                  <a:gd name="connsiteY0" fmla="*/ 170727 h 288861"/>
                  <a:gd name="connsiteX1" fmla="*/ 28906 w 332422"/>
                  <a:gd name="connsiteY1" fmla="*/ 216797 h 288861"/>
                  <a:gd name="connsiteX2" fmla="*/ 43359 w 332422"/>
                  <a:gd name="connsiteY2" fmla="*/ 231250 h 288861"/>
                  <a:gd name="connsiteX3" fmla="*/ 51489 w 332422"/>
                  <a:gd name="connsiteY3" fmla="*/ 228540 h 288861"/>
                  <a:gd name="connsiteX4" fmla="*/ 102075 w 332422"/>
                  <a:gd name="connsiteY4" fmla="*/ 195117 h 288861"/>
                  <a:gd name="connsiteX5" fmla="*/ 144531 w 332422"/>
                  <a:gd name="connsiteY5" fmla="*/ 231250 h 288861"/>
                  <a:gd name="connsiteX6" fmla="*/ 197827 w 332422"/>
                  <a:gd name="connsiteY6" fmla="*/ 231250 h 288861"/>
                  <a:gd name="connsiteX7" fmla="*/ 280933 w 332422"/>
                  <a:gd name="connsiteY7" fmla="*/ 286352 h 288861"/>
                  <a:gd name="connsiteX8" fmla="*/ 300806 w 332422"/>
                  <a:gd name="connsiteY8" fmla="*/ 282740 h 288861"/>
                  <a:gd name="connsiteX9" fmla="*/ 303516 w 332422"/>
                  <a:gd name="connsiteY9" fmla="*/ 274609 h 288861"/>
                  <a:gd name="connsiteX10" fmla="*/ 303516 w 332422"/>
                  <a:gd name="connsiteY10" fmla="*/ 228540 h 288861"/>
                  <a:gd name="connsiteX11" fmla="*/ 332422 w 332422"/>
                  <a:gd name="connsiteY11" fmla="*/ 187891 h 288861"/>
                  <a:gd name="connsiteX12" fmla="*/ 332422 w 332422"/>
                  <a:gd name="connsiteY12" fmla="*/ 101172 h 288861"/>
                  <a:gd name="connsiteX13" fmla="*/ 289063 w 332422"/>
                  <a:gd name="connsiteY13" fmla="*/ 57812 h 288861"/>
                  <a:gd name="connsiteX14" fmla="*/ 231250 w 332422"/>
                  <a:gd name="connsiteY14" fmla="*/ 57812 h 288861"/>
                  <a:gd name="connsiteX15" fmla="*/ 231250 w 332422"/>
                  <a:gd name="connsiteY15" fmla="*/ 43359 h 288861"/>
                  <a:gd name="connsiteX16" fmla="*/ 187891 w 332422"/>
                  <a:gd name="connsiteY16" fmla="*/ 0 h 288861"/>
                  <a:gd name="connsiteX17" fmla="*/ 43359 w 332422"/>
                  <a:gd name="connsiteY17" fmla="*/ 0 h 288861"/>
                  <a:gd name="connsiteX18" fmla="*/ 0 w 332422"/>
                  <a:gd name="connsiteY18" fmla="*/ 43359 h 288861"/>
                  <a:gd name="connsiteX19" fmla="*/ 0 w 332422"/>
                  <a:gd name="connsiteY19" fmla="*/ 130078 h 288861"/>
                  <a:gd name="connsiteX20" fmla="*/ 28906 w 332422"/>
                  <a:gd name="connsiteY20" fmla="*/ 170727 h 288861"/>
                  <a:gd name="connsiteX21" fmla="*/ 289063 w 332422"/>
                  <a:gd name="connsiteY21" fmla="*/ 86719 h 288861"/>
                  <a:gd name="connsiteX22" fmla="*/ 303516 w 332422"/>
                  <a:gd name="connsiteY22" fmla="*/ 101172 h 288861"/>
                  <a:gd name="connsiteX23" fmla="*/ 303516 w 332422"/>
                  <a:gd name="connsiteY23" fmla="*/ 187891 h 288861"/>
                  <a:gd name="connsiteX24" fmla="*/ 289063 w 332422"/>
                  <a:gd name="connsiteY24" fmla="*/ 202344 h 288861"/>
                  <a:gd name="connsiteX25" fmla="*/ 274610 w 332422"/>
                  <a:gd name="connsiteY25" fmla="*/ 216797 h 288861"/>
                  <a:gd name="connsiteX26" fmla="*/ 274610 w 332422"/>
                  <a:gd name="connsiteY26" fmla="*/ 247510 h 288861"/>
                  <a:gd name="connsiteX27" fmla="*/ 210474 w 332422"/>
                  <a:gd name="connsiteY27" fmla="*/ 205054 h 288861"/>
                  <a:gd name="connsiteX28" fmla="*/ 202344 w 332422"/>
                  <a:gd name="connsiteY28" fmla="*/ 202344 h 288861"/>
                  <a:gd name="connsiteX29" fmla="*/ 144531 w 332422"/>
                  <a:gd name="connsiteY29" fmla="*/ 202344 h 288861"/>
                  <a:gd name="connsiteX30" fmla="*/ 130078 w 332422"/>
                  <a:gd name="connsiteY30" fmla="*/ 187891 h 288861"/>
                  <a:gd name="connsiteX31" fmla="*/ 130078 w 332422"/>
                  <a:gd name="connsiteY31" fmla="*/ 176148 h 288861"/>
                  <a:gd name="connsiteX32" fmla="*/ 134595 w 332422"/>
                  <a:gd name="connsiteY32" fmla="*/ 173437 h 288861"/>
                  <a:gd name="connsiteX33" fmla="*/ 187891 w 332422"/>
                  <a:gd name="connsiteY33" fmla="*/ 173437 h 288861"/>
                  <a:gd name="connsiteX34" fmla="*/ 231250 w 332422"/>
                  <a:gd name="connsiteY34" fmla="*/ 130078 h 288861"/>
                  <a:gd name="connsiteX35" fmla="*/ 231250 w 332422"/>
                  <a:gd name="connsiteY35" fmla="*/ 86719 h 288861"/>
                  <a:gd name="connsiteX36" fmla="*/ 289063 w 332422"/>
                  <a:gd name="connsiteY36" fmla="*/ 86719 h 288861"/>
                  <a:gd name="connsiteX37" fmla="*/ 130078 w 332422"/>
                  <a:gd name="connsiteY37" fmla="*/ 144531 h 288861"/>
                  <a:gd name="connsiteX38" fmla="*/ 130078 w 332422"/>
                  <a:gd name="connsiteY38" fmla="*/ 101172 h 288861"/>
                  <a:gd name="connsiteX39" fmla="*/ 144531 w 332422"/>
                  <a:gd name="connsiteY39" fmla="*/ 86719 h 288861"/>
                  <a:gd name="connsiteX40" fmla="*/ 202344 w 332422"/>
                  <a:gd name="connsiteY40" fmla="*/ 86719 h 288861"/>
                  <a:gd name="connsiteX41" fmla="*/ 202344 w 332422"/>
                  <a:gd name="connsiteY41" fmla="*/ 130078 h 288861"/>
                  <a:gd name="connsiteX42" fmla="*/ 187891 w 332422"/>
                  <a:gd name="connsiteY42" fmla="*/ 144531 h 288861"/>
                  <a:gd name="connsiteX43" fmla="*/ 130078 w 332422"/>
                  <a:gd name="connsiteY43" fmla="*/ 144531 h 288861"/>
                  <a:gd name="connsiteX44" fmla="*/ 28906 w 332422"/>
                  <a:gd name="connsiteY44" fmla="*/ 43359 h 288861"/>
                  <a:gd name="connsiteX45" fmla="*/ 43359 w 332422"/>
                  <a:gd name="connsiteY45" fmla="*/ 28906 h 288861"/>
                  <a:gd name="connsiteX46" fmla="*/ 187891 w 332422"/>
                  <a:gd name="connsiteY46" fmla="*/ 28906 h 288861"/>
                  <a:gd name="connsiteX47" fmla="*/ 202344 w 332422"/>
                  <a:gd name="connsiteY47" fmla="*/ 43359 h 288861"/>
                  <a:gd name="connsiteX48" fmla="*/ 202344 w 332422"/>
                  <a:gd name="connsiteY48" fmla="*/ 57812 h 288861"/>
                  <a:gd name="connsiteX49" fmla="*/ 144531 w 332422"/>
                  <a:gd name="connsiteY49" fmla="*/ 57812 h 288861"/>
                  <a:gd name="connsiteX50" fmla="*/ 101172 w 332422"/>
                  <a:gd name="connsiteY50" fmla="*/ 101172 h 288861"/>
                  <a:gd name="connsiteX51" fmla="*/ 101172 w 332422"/>
                  <a:gd name="connsiteY51" fmla="*/ 160791 h 288861"/>
                  <a:gd name="connsiteX52" fmla="*/ 57813 w 332422"/>
                  <a:gd name="connsiteY52" fmla="*/ 189698 h 288861"/>
                  <a:gd name="connsiteX53" fmla="*/ 57813 w 332422"/>
                  <a:gd name="connsiteY53" fmla="*/ 158984 h 288861"/>
                  <a:gd name="connsiteX54" fmla="*/ 43359 w 332422"/>
                  <a:gd name="connsiteY54" fmla="*/ 144531 h 288861"/>
                  <a:gd name="connsiteX55" fmla="*/ 28906 w 332422"/>
                  <a:gd name="connsiteY55" fmla="*/ 130078 h 288861"/>
                  <a:gd name="connsiteX56" fmla="*/ 28906 w 332422"/>
                  <a:gd name="connsiteY56" fmla="*/ 43359 h 288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32422" h="288861">
                    <a:moveTo>
                      <a:pt x="28906" y="170727"/>
                    </a:moveTo>
                    <a:lnTo>
                      <a:pt x="28906" y="216797"/>
                    </a:lnTo>
                    <a:cubicBezTo>
                      <a:pt x="28906" y="224927"/>
                      <a:pt x="35229" y="231250"/>
                      <a:pt x="43359" y="231250"/>
                    </a:cubicBezTo>
                    <a:cubicBezTo>
                      <a:pt x="46069" y="231250"/>
                      <a:pt x="48779" y="230347"/>
                      <a:pt x="51489" y="228540"/>
                    </a:cubicBezTo>
                    <a:lnTo>
                      <a:pt x="102075" y="195117"/>
                    </a:lnTo>
                    <a:cubicBezTo>
                      <a:pt x="105688" y="215894"/>
                      <a:pt x="123755" y="231250"/>
                      <a:pt x="144531" y="231250"/>
                    </a:cubicBezTo>
                    <a:lnTo>
                      <a:pt x="197827" y="231250"/>
                    </a:lnTo>
                    <a:lnTo>
                      <a:pt x="280933" y="286352"/>
                    </a:lnTo>
                    <a:cubicBezTo>
                      <a:pt x="287256" y="290869"/>
                      <a:pt x="296289" y="289063"/>
                      <a:pt x="300806" y="282740"/>
                    </a:cubicBezTo>
                    <a:cubicBezTo>
                      <a:pt x="302613" y="280030"/>
                      <a:pt x="303516" y="277319"/>
                      <a:pt x="303516" y="274609"/>
                    </a:cubicBezTo>
                    <a:lnTo>
                      <a:pt x="303516" y="228540"/>
                    </a:lnTo>
                    <a:cubicBezTo>
                      <a:pt x="320679" y="222217"/>
                      <a:pt x="332422" y="205957"/>
                      <a:pt x="332422" y="187891"/>
                    </a:cubicBezTo>
                    <a:lnTo>
                      <a:pt x="332422" y="101172"/>
                    </a:lnTo>
                    <a:cubicBezTo>
                      <a:pt x="332422" y="77685"/>
                      <a:pt x="312549" y="57812"/>
                      <a:pt x="289063" y="57812"/>
                    </a:cubicBezTo>
                    <a:lnTo>
                      <a:pt x="231250" y="57812"/>
                    </a:lnTo>
                    <a:lnTo>
                      <a:pt x="231250" y="43359"/>
                    </a:lnTo>
                    <a:cubicBezTo>
                      <a:pt x="231250" y="19873"/>
                      <a:pt x="211377" y="0"/>
                      <a:pt x="187891" y="0"/>
                    </a:cubicBezTo>
                    <a:lnTo>
                      <a:pt x="43359" y="0"/>
                    </a:lnTo>
                    <a:cubicBezTo>
                      <a:pt x="19873" y="0"/>
                      <a:pt x="0" y="19873"/>
                      <a:pt x="0" y="43359"/>
                    </a:cubicBezTo>
                    <a:lnTo>
                      <a:pt x="0" y="130078"/>
                    </a:lnTo>
                    <a:cubicBezTo>
                      <a:pt x="0" y="148144"/>
                      <a:pt x="11743" y="165308"/>
                      <a:pt x="28906" y="170727"/>
                    </a:cubicBezTo>
                    <a:close/>
                    <a:moveTo>
                      <a:pt x="289063" y="86719"/>
                    </a:moveTo>
                    <a:cubicBezTo>
                      <a:pt x="297193" y="86719"/>
                      <a:pt x="303516" y="93042"/>
                      <a:pt x="303516" y="101172"/>
                    </a:cubicBezTo>
                    <a:lnTo>
                      <a:pt x="303516" y="187891"/>
                    </a:lnTo>
                    <a:cubicBezTo>
                      <a:pt x="303516" y="196020"/>
                      <a:pt x="297193" y="202344"/>
                      <a:pt x="289063" y="202344"/>
                    </a:cubicBezTo>
                    <a:cubicBezTo>
                      <a:pt x="280933" y="202344"/>
                      <a:pt x="274610" y="208667"/>
                      <a:pt x="274610" y="216797"/>
                    </a:cubicBezTo>
                    <a:lnTo>
                      <a:pt x="274610" y="247510"/>
                    </a:lnTo>
                    <a:lnTo>
                      <a:pt x="210474" y="205054"/>
                    </a:lnTo>
                    <a:cubicBezTo>
                      <a:pt x="207764" y="203247"/>
                      <a:pt x="205054" y="202344"/>
                      <a:pt x="202344" y="202344"/>
                    </a:cubicBezTo>
                    <a:lnTo>
                      <a:pt x="144531" y="202344"/>
                    </a:lnTo>
                    <a:cubicBezTo>
                      <a:pt x="136402" y="202344"/>
                      <a:pt x="130078" y="196020"/>
                      <a:pt x="130078" y="187891"/>
                    </a:cubicBezTo>
                    <a:lnTo>
                      <a:pt x="130078" y="176148"/>
                    </a:lnTo>
                    <a:lnTo>
                      <a:pt x="134595" y="173437"/>
                    </a:lnTo>
                    <a:lnTo>
                      <a:pt x="187891" y="173437"/>
                    </a:lnTo>
                    <a:cubicBezTo>
                      <a:pt x="211377" y="173437"/>
                      <a:pt x="231250" y="153565"/>
                      <a:pt x="231250" y="130078"/>
                    </a:cubicBezTo>
                    <a:lnTo>
                      <a:pt x="231250" y="86719"/>
                    </a:lnTo>
                    <a:lnTo>
                      <a:pt x="289063" y="86719"/>
                    </a:lnTo>
                    <a:close/>
                    <a:moveTo>
                      <a:pt x="130078" y="144531"/>
                    </a:moveTo>
                    <a:lnTo>
                      <a:pt x="130078" y="101172"/>
                    </a:lnTo>
                    <a:cubicBezTo>
                      <a:pt x="130078" y="93042"/>
                      <a:pt x="136402" y="86719"/>
                      <a:pt x="144531" y="86719"/>
                    </a:cubicBezTo>
                    <a:lnTo>
                      <a:pt x="202344" y="86719"/>
                    </a:lnTo>
                    <a:lnTo>
                      <a:pt x="202344" y="130078"/>
                    </a:lnTo>
                    <a:cubicBezTo>
                      <a:pt x="202344" y="138208"/>
                      <a:pt x="196021" y="144531"/>
                      <a:pt x="187891" y="144531"/>
                    </a:cubicBezTo>
                    <a:lnTo>
                      <a:pt x="130078" y="144531"/>
                    </a:lnTo>
                    <a:close/>
                    <a:moveTo>
                      <a:pt x="28906" y="43359"/>
                    </a:moveTo>
                    <a:cubicBezTo>
                      <a:pt x="28906" y="35229"/>
                      <a:pt x="35229" y="28906"/>
                      <a:pt x="43359" y="28906"/>
                    </a:cubicBezTo>
                    <a:lnTo>
                      <a:pt x="187891" y="28906"/>
                    </a:lnTo>
                    <a:cubicBezTo>
                      <a:pt x="196021" y="28906"/>
                      <a:pt x="202344" y="35229"/>
                      <a:pt x="202344" y="43359"/>
                    </a:cubicBezTo>
                    <a:lnTo>
                      <a:pt x="202344" y="57812"/>
                    </a:lnTo>
                    <a:lnTo>
                      <a:pt x="144531" y="57812"/>
                    </a:lnTo>
                    <a:cubicBezTo>
                      <a:pt x="121045" y="57812"/>
                      <a:pt x="101172" y="77685"/>
                      <a:pt x="101172" y="101172"/>
                    </a:cubicBezTo>
                    <a:lnTo>
                      <a:pt x="101172" y="160791"/>
                    </a:lnTo>
                    <a:lnTo>
                      <a:pt x="57813" y="189698"/>
                    </a:lnTo>
                    <a:lnTo>
                      <a:pt x="57813" y="158984"/>
                    </a:lnTo>
                    <a:cubicBezTo>
                      <a:pt x="57813" y="150854"/>
                      <a:pt x="51489" y="144531"/>
                      <a:pt x="43359" y="144531"/>
                    </a:cubicBezTo>
                    <a:cubicBezTo>
                      <a:pt x="35229" y="144531"/>
                      <a:pt x="28906" y="138208"/>
                      <a:pt x="28906" y="130078"/>
                    </a:cubicBezTo>
                    <a:lnTo>
                      <a:pt x="28906" y="43359"/>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7" name="Freeform 270">
                <a:extLst>
                  <a:ext uri="{FF2B5EF4-FFF2-40B4-BE49-F238E27FC236}">
                    <a16:creationId xmlns:a16="http://schemas.microsoft.com/office/drawing/2014/main" id="{E3F4A55E-A290-2F05-A57E-293A58F03660}"/>
                  </a:ext>
                </a:extLst>
              </p:cNvPr>
              <p:cNvSpPr/>
              <p:nvPr/>
            </p:nvSpPr>
            <p:spPr>
              <a:xfrm>
                <a:off x="5661430" y="3931102"/>
                <a:ext cx="260156" cy="231250"/>
              </a:xfrm>
              <a:custGeom>
                <a:avLst/>
                <a:gdLst>
                  <a:gd name="connsiteX0" fmla="*/ 43359 w 260156"/>
                  <a:gd name="connsiteY0" fmla="*/ 173438 h 231250"/>
                  <a:gd name="connsiteX1" fmla="*/ 43359 w 260156"/>
                  <a:gd name="connsiteY1" fmla="*/ 216797 h 231250"/>
                  <a:gd name="connsiteX2" fmla="*/ 57813 w 260156"/>
                  <a:gd name="connsiteY2" fmla="*/ 231250 h 231250"/>
                  <a:gd name="connsiteX3" fmla="*/ 65942 w 260156"/>
                  <a:gd name="connsiteY3" fmla="*/ 228540 h 231250"/>
                  <a:gd name="connsiteX4" fmla="*/ 149048 w 260156"/>
                  <a:gd name="connsiteY4" fmla="*/ 173438 h 231250"/>
                  <a:gd name="connsiteX5" fmla="*/ 216797 w 260156"/>
                  <a:gd name="connsiteY5" fmla="*/ 173438 h 231250"/>
                  <a:gd name="connsiteX6" fmla="*/ 260156 w 260156"/>
                  <a:gd name="connsiteY6" fmla="*/ 130078 h 231250"/>
                  <a:gd name="connsiteX7" fmla="*/ 260156 w 260156"/>
                  <a:gd name="connsiteY7" fmla="*/ 43359 h 231250"/>
                  <a:gd name="connsiteX8" fmla="*/ 216797 w 260156"/>
                  <a:gd name="connsiteY8" fmla="*/ 0 h 231250"/>
                  <a:gd name="connsiteX9" fmla="*/ 43359 w 260156"/>
                  <a:gd name="connsiteY9" fmla="*/ 0 h 231250"/>
                  <a:gd name="connsiteX10" fmla="*/ 0 w 260156"/>
                  <a:gd name="connsiteY10" fmla="*/ 43359 h 231250"/>
                  <a:gd name="connsiteX11" fmla="*/ 0 w 260156"/>
                  <a:gd name="connsiteY11" fmla="*/ 130078 h 231250"/>
                  <a:gd name="connsiteX12" fmla="*/ 43359 w 260156"/>
                  <a:gd name="connsiteY12" fmla="*/ 173438 h 231250"/>
                  <a:gd name="connsiteX13" fmla="*/ 28906 w 260156"/>
                  <a:gd name="connsiteY13" fmla="*/ 43359 h 231250"/>
                  <a:gd name="connsiteX14" fmla="*/ 43359 w 260156"/>
                  <a:gd name="connsiteY14" fmla="*/ 28906 h 231250"/>
                  <a:gd name="connsiteX15" fmla="*/ 216797 w 260156"/>
                  <a:gd name="connsiteY15" fmla="*/ 28906 h 231250"/>
                  <a:gd name="connsiteX16" fmla="*/ 231250 w 260156"/>
                  <a:gd name="connsiteY16" fmla="*/ 43359 h 231250"/>
                  <a:gd name="connsiteX17" fmla="*/ 231250 w 260156"/>
                  <a:gd name="connsiteY17" fmla="*/ 130078 h 231250"/>
                  <a:gd name="connsiteX18" fmla="*/ 216797 w 260156"/>
                  <a:gd name="connsiteY18" fmla="*/ 144531 h 231250"/>
                  <a:gd name="connsiteX19" fmla="*/ 144531 w 260156"/>
                  <a:gd name="connsiteY19" fmla="*/ 144531 h 231250"/>
                  <a:gd name="connsiteX20" fmla="*/ 136401 w 260156"/>
                  <a:gd name="connsiteY20" fmla="*/ 147241 h 231250"/>
                  <a:gd name="connsiteX21" fmla="*/ 72266 w 260156"/>
                  <a:gd name="connsiteY21" fmla="*/ 189698 h 231250"/>
                  <a:gd name="connsiteX22" fmla="*/ 72266 w 260156"/>
                  <a:gd name="connsiteY22" fmla="*/ 158984 h 231250"/>
                  <a:gd name="connsiteX23" fmla="*/ 57813 w 260156"/>
                  <a:gd name="connsiteY23" fmla="*/ 144531 h 231250"/>
                  <a:gd name="connsiteX24" fmla="*/ 43359 w 260156"/>
                  <a:gd name="connsiteY24" fmla="*/ 144531 h 231250"/>
                  <a:gd name="connsiteX25" fmla="*/ 28906 w 260156"/>
                  <a:gd name="connsiteY25" fmla="*/ 130078 h 231250"/>
                  <a:gd name="connsiteX26" fmla="*/ 28906 w 260156"/>
                  <a:gd name="connsiteY26" fmla="*/ 43359 h 23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0156" h="231250">
                    <a:moveTo>
                      <a:pt x="43359" y="173438"/>
                    </a:moveTo>
                    <a:lnTo>
                      <a:pt x="43359" y="216797"/>
                    </a:lnTo>
                    <a:cubicBezTo>
                      <a:pt x="43359" y="224927"/>
                      <a:pt x="49683" y="231250"/>
                      <a:pt x="57813" y="231250"/>
                    </a:cubicBezTo>
                    <a:cubicBezTo>
                      <a:pt x="60522" y="231250"/>
                      <a:pt x="63233" y="230347"/>
                      <a:pt x="65942" y="228540"/>
                    </a:cubicBezTo>
                    <a:lnTo>
                      <a:pt x="149048" y="173438"/>
                    </a:lnTo>
                    <a:lnTo>
                      <a:pt x="216797" y="173438"/>
                    </a:lnTo>
                    <a:cubicBezTo>
                      <a:pt x="240283" y="173438"/>
                      <a:pt x="260156" y="153565"/>
                      <a:pt x="260156" y="130078"/>
                    </a:cubicBezTo>
                    <a:lnTo>
                      <a:pt x="260156" y="43359"/>
                    </a:lnTo>
                    <a:cubicBezTo>
                      <a:pt x="260156" y="19873"/>
                      <a:pt x="240283" y="0"/>
                      <a:pt x="216797" y="0"/>
                    </a:cubicBezTo>
                    <a:lnTo>
                      <a:pt x="43359" y="0"/>
                    </a:lnTo>
                    <a:cubicBezTo>
                      <a:pt x="19873" y="0"/>
                      <a:pt x="0" y="19873"/>
                      <a:pt x="0" y="43359"/>
                    </a:cubicBezTo>
                    <a:lnTo>
                      <a:pt x="0" y="130078"/>
                    </a:lnTo>
                    <a:cubicBezTo>
                      <a:pt x="0" y="154468"/>
                      <a:pt x="19873" y="173438"/>
                      <a:pt x="43359" y="173438"/>
                    </a:cubicBezTo>
                    <a:close/>
                    <a:moveTo>
                      <a:pt x="28906" y="43359"/>
                    </a:moveTo>
                    <a:cubicBezTo>
                      <a:pt x="28906" y="35229"/>
                      <a:pt x="35229" y="28906"/>
                      <a:pt x="43359" y="28906"/>
                    </a:cubicBezTo>
                    <a:lnTo>
                      <a:pt x="216797" y="28906"/>
                    </a:lnTo>
                    <a:cubicBezTo>
                      <a:pt x="224927" y="28906"/>
                      <a:pt x="231250" y="35229"/>
                      <a:pt x="231250" y="43359"/>
                    </a:cubicBezTo>
                    <a:lnTo>
                      <a:pt x="231250" y="130078"/>
                    </a:lnTo>
                    <a:cubicBezTo>
                      <a:pt x="231250" y="138208"/>
                      <a:pt x="224927" y="144531"/>
                      <a:pt x="216797" y="144531"/>
                    </a:cubicBezTo>
                    <a:lnTo>
                      <a:pt x="144531" y="144531"/>
                    </a:lnTo>
                    <a:cubicBezTo>
                      <a:pt x="141821" y="144531"/>
                      <a:pt x="139111" y="145435"/>
                      <a:pt x="136401" y="147241"/>
                    </a:cubicBezTo>
                    <a:lnTo>
                      <a:pt x="72266" y="189698"/>
                    </a:lnTo>
                    <a:lnTo>
                      <a:pt x="72266" y="158984"/>
                    </a:lnTo>
                    <a:cubicBezTo>
                      <a:pt x="72266" y="150855"/>
                      <a:pt x="65942" y="144531"/>
                      <a:pt x="57813" y="144531"/>
                    </a:cubicBezTo>
                    <a:lnTo>
                      <a:pt x="43359" y="144531"/>
                    </a:lnTo>
                    <a:cubicBezTo>
                      <a:pt x="35229" y="144531"/>
                      <a:pt x="28906" y="138208"/>
                      <a:pt x="28906" y="130078"/>
                    </a:cubicBezTo>
                    <a:lnTo>
                      <a:pt x="28906" y="43359"/>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8" name="Freeform 271">
                <a:extLst>
                  <a:ext uri="{FF2B5EF4-FFF2-40B4-BE49-F238E27FC236}">
                    <a16:creationId xmlns:a16="http://schemas.microsoft.com/office/drawing/2014/main" id="{FBC35603-C3D8-9DFF-3402-78F259E60A79}"/>
                  </a:ext>
                </a:extLst>
              </p:cNvPr>
              <p:cNvSpPr/>
              <p:nvPr/>
            </p:nvSpPr>
            <p:spPr>
              <a:xfrm>
                <a:off x="5719243" y="4003368"/>
                <a:ext cx="28906" cy="28906"/>
              </a:xfrm>
              <a:custGeom>
                <a:avLst/>
                <a:gdLst>
                  <a:gd name="connsiteX0" fmla="*/ 0 w 28906"/>
                  <a:gd name="connsiteY0" fmla="*/ 0 h 28906"/>
                  <a:gd name="connsiteX1" fmla="*/ 28906 w 28906"/>
                  <a:gd name="connsiteY1" fmla="*/ 0 h 28906"/>
                  <a:gd name="connsiteX2" fmla="*/ 28906 w 28906"/>
                  <a:gd name="connsiteY2" fmla="*/ 28907 h 28906"/>
                  <a:gd name="connsiteX3" fmla="*/ 0 w 28906"/>
                  <a:gd name="connsiteY3" fmla="*/ 28907 h 28906"/>
                </a:gdLst>
                <a:ahLst/>
                <a:cxnLst>
                  <a:cxn ang="0">
                    <a:pos x="connsiteX0" y="connsiteY0"/>
                  </a:cxn>
                  <a:cxn ang="0">
                    <a:pos x="connsiteX1" y="connsiteY1"/>
                  </a:cxn>
                  <a:cxn ang="0">
                    <a:pos x="connsiteX2" y="connsiteY2"/>
                  </a:cxn>
                  <a:cxn ang="0">
                    <a:pos x="connsiteX3" y="connsiteY3"/>
                  </a:cxn>
                </a:cxnLst>
                <a:rect l="l" t="t" r="r" b="b"/>
                <a:pathLst>
                  <a:path w="28906" h="28906">
                    <a:moveTo>
                      <a:pt x="0" y="0"/>
                    </a:moveTo>
                    <a:lnTo>
                      <a:pt x="28906" y="0"/>
                    </a:lnTo>
                    <a:lnTo>
                      <a:pt x="28906" y="28907"/>
                    </a:lnTo>
                    <a:lnTo>
                      <a:pt x="0" y="28907"/>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9" name="Freeform 272">
                <a:extLst>
                  <a:ext uri="{FF2B5EF4-FFF2-40B4-BE49-F238E27FC236}">
                    <a16:creationId xmlns:a16="http://schemas.microsoft.com/office/drawing/2014/main" id="{9E098B21-4785-35D3-8338-C32FBD01B473}"/>
                  </a:ext>
                </a:extLst>
              </p:cNvPr>
              <p:cNvSpPr/>
              <p:nvPr/>
            </p:nvSpPr>
            <p:spPr>
              <a:xfrm>
                <a:off x="5777055" y="4003368"/>
                <a:ext cx="28906" cy="28906"/>
              </a:xfrm>
              <a:custGeom>
                <a:avLst/>
                <a:gdLst>
                  <a:gd name="connsiteX0" fmla="*/ 0 w 28906"/>
                  <a:gd name="connsiteY0" fmla="*/ 0 h 28906"/>
                  <a:gd name="connsiteX1" fmla="*/ 28906 w 28906"/>
                  <a:gd name="connsiteY1" fmla="*/ 0 h 28906"/>
                  <a:gd name="connsiteX2" fmla="*/ 28906 w 28906"/>
                  <a:gd name="connsiteY2" fmla="*/ 28907 h 28906"/>
                  <a:gd name="connsiteX3" fmla="*/ 0 w 28906"/>
                  <a:gd name="connsiteY3" fmla="*/ 28907 h 28906"/>
                </a:gdLst>
                <a:ahLst/>
                <a:cxnLst>
                  <a:cxn ang="0">
                    <a:pos x="connsiteX0" y="connsiteY0"/>
                  </a:cxn>
                  <a:cxn ang="0">
                    <a:pos x="connsiteX1" y="connsiteY1"/>
                  </a:cxn>
                  <a:cxn ang="0">
                    <a:pos x="connsiteX2" y="connsiteY2"/>
                  </a:cxn>
                  <a:cxn ang="0">
                    <a:pos x="connsiteX3" y="connsiteY3"/>
                  </a:cxn>
                </a:cxnLst>
                <a:rect l="l" t="t" r="r" b="b"/>
                <a:pathLst>
                  <a:path w="28906" h="28906">
                    <a:moveTo>
                      <a:pt x="0" y="0"/>
                    </a:moveTo>
                    <a:lnTo>
                      <a:pt x="28906" y="0"/>
                    </a:lnTo>
                    <a:lnTo>
                      <a:pt x="28906" y="28907"/>
                    </a:lnTo>
                    <a:lnTo>
                      <a:pt x="0" y="28907"/>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0" name="Freeform 273">
                <a:extLst>
                  <a:ext uri="{FF2B5EF4-FFF2-40B4-BE49-F238E27FC236}">
                    <a16:creationId xmlns:a16="http://schemas.microsoft.com/office/drawing/2014/main" id="{49932504-8D57-349F-F8B7-19B3E06E28DF}"/>
                  </a:ext>
                </a:extLst>
              </p:cNvPr>
              <p:cNvSpPr/>
              <p:nvPr/>
            </p:nvSpPr>
            <p:spPr>
              <a:xfrm>
                <a:off x="5834868" y="4003368"/>
                <a:ext cx="28906" cy="28906"/>
              </a:xfrm>
              <a:custGeom>
                <a:avLst/>
                <a:gdLst>
                  <a:gd name="connsiteX0" fmla="*/ 0 w 28906"/>
                  <a:gd name="connsiteY0" fmla="*/ 0 h 28906"/>
                  <a:gd name="connsiteX1" fmla="*/ 28906 w 28906"/>
                  <a:gd name="connsiteY1" fmla="*/ 0 h 28906"/>
                  <a:gd name="connsiteX2" fmla="*/ 28906 w 28906"/>
                  <a:gd name="connsiteY2" fmla="*/ 28907 h 28906"/>
                  <a:gd name="connsiteX3" fmla="*/ 0 w 28906"/>
                  <a:gd name="connsiteY3" fmla="*/ 28907 h 28906"/>
                </a:gdLst>
                <a:ahLst/>
                <a:cxnLst>
                  <a:cxn ang="0">
                    <a:pos x="connsiteX0" y="connsiteY0"/>
                  </a:cxn>
                  <a:cxn ang="0">
                    <a:pos x="connsiteX1" y="connsiteY1"/>
                  </a:cxn>
                  <a:cxn ang="0">
                    <a:pos x="connsiteX2" y="connsiteY2"/>
                  </a:cxn>
                  <a:cxn ang="0">
                    <a:pos x="connsiteX3" y="connsiteY3"/>
                  </a:cxn>
                </a:cxnLst>
                <a:rect l="l" t="t" r="r" b="b"/>
                <a:pathLst>
                  <a:path w="28906" h="28906">
                    <a:moveTo>
                      <a:pt x="0" y="0"/>
                    </a:moveTo>
                    <a:lnTo>
                      <a:pt x="28906" y="0"/>
                    </a:lnTo>
                    <a:lnTo>
                      <a:pt x="28906" y="28907"/>
                    </a:lnTo>
                    <a:lnTo>
                      <a:pt x="0" y="28907"/>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1" name="Freeform 274">
                <a:extLst>
                  <a:ext uri="{FF2B5EF4-FFF2-40B4-BE49-F238E27FC236}">
                    <a16:creationId xmlns:a16="http://schemas.microsoft.com/office/drawing/2014/main" id="{C1E50CE2-7207-3F49-E1D6-7E28E2ADF71B}"/>
                  </a:ext>
                </a:extLst>
              </p:cNvPr>
              <p:cNvSpPr/>
              <p:nvPr/>
            </p:nvSpPr>
            <p:spPr>
              <a:xfrm>
                <a:off x="6008306" y="4162352"/>
                <a:ext cx="115625" cy="115625"/>
              </a:xfrm>
              <a:custGeom>
                <a:avLst/>
                <a:gdLst>
                  <a:gd name="connsiteX0" fmla="*/ 57813 w 115625"/>
                  <a:gd name="connsiteY0" fmla="*/ 115625 h 115625"/>
                  <a:gd name="connsiteX1" fmla="*/ 115625 w 115625"/>
                  <a:gd name="connsiteY1" fmla="*/ 57813 h 115625"/>
                  <a:gd name="connsiteX2" fmla="*/ 57813 w 115625"/>
                  <a:gd name="connsiteY2" fmla="*/ 0 h 115625"/>
                  <a:gd name="connsiteX3" fmla="*/ 0 w 115625"/>
                  <a:gd name="connsiteY3" fmla="*/ 57813 h 115625"/>
                  <a:gd name="connsiteX4" fmla="*/ 57813 w 115625"/>
                  <a:gd name="connsiteY4" fmla="*/ 115625 h 115625"/>
                  <a:gd name="connsiteX5" fmla="*/ 57813 w 115625"/>
                  <a:gd name="connsiteY5" fmla="*/ 28906 h 115625"/>
                  <a:gd name="connsiteX6" fmla="*/ 86719 w 115625"/>
                  <a:gd name="connsiteY6" fmla="*/ 57813 h 115625"/>
                  <a:gd name="connsiteX7" fmla="*/ 57813 w 115625"/>
                  <a:gd name="connsiteY7" fmla="*/ 86719 h 115625"/>
                  <a:gd name="connsiteX8" fmla="*/ 28906 w 115625"/>
                  <a:gd name="connsiteY8" fmla="*/ 57813 h 115625"/>
                  <a:gd name="connsiteX9" fmla="*/ 57813 w 115625"/>
                  <a:gd name="connsiteY9" fmla="*/ 28906 h 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25" h="115625">
                    <a:moveTo>
                      <a:pt x="57813" y="115625"/>
                    </a:moveTo>
                    <a:cubicBezTo>
                      <a:pt x="89429" y="115625"/>
                      <a:pt x="115625" y="89429"/>
                      <a:pt x="115625" y="57813"/>
                    </a:cubicBezTo>
                    <a:cubicBezTo>
                      <a:pt x="115625" y="26197"/>
                      <a:pt x="89429" y="0"/>
                      <a:pt x="57813" y="0"/>
                    </a:cubicBezTo>
                    <a:cubicBezTo>
                      <a:pt x="26196" y="0"/>
                      <a:pt x="0" y="26197"/>
                      <a:pt x="0" y="57813"/>
                    </a:cubicBezTo>
                    <a:cubicBezTo>
                      <a:pt x="0" y="89429"/>
                      <a:pt x="26196" y="115625"/>
                      <a:pt x="57813" y="115625"/>
                    </a:cubicBezTo>
                    <a:close/>
                    <a:moveTo>
                      <a:pt x="57813" y="28906"/>
                    </a:moveTo>
                    <a:cubicBezTo>
                      <a:pt x="74072" y="28906"/>
                      <a:pt x="86719" y="41553"/>
                      <a:pt x="86719" y="57813"/>
                    </a:cubicBezTo>
                    <a:cubicBezTo>
                      <a:pt x="86719" y="74072"/>
                      <a:pt x="74072" y="86719"/>
                      <a:pt x="57813" y="86719"/>
                    </a:cubicBezTo>
                    <a:cubicBezTo>
                      <a:pt x="41553" y="86719"/>
                      <a:pt x="28906" y="74072"/>
                      <a:pt x="28906" y="57813"/>
                    </a:cubicBezTo>
                    <a:cubicBezTo>
                      <a:pt x="28906" y="41553"/>
                      <a:pt x="41553" y="28906"/>
                      <a:pt x="57813" y="28906"/>
                    </a:cubicBez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2" name="Freeform 275">
                <a:extLst>
                  <a:ext uri="{FF2B5EF4-FFF2-40B4-BE49-F238E27FC236}">
                    <a16:creationId xmlns:a16="http://schemas.microsoft.com/office/drawing/2014/main" id="{FAB84989-56DA-9103-0B38-CE6DF7AAF9DF}"/>
                  </a:ext>
                </a:extLst>
              </p:cNvPr>
              <p:cNvSpPr/>
              <p:nvPr/>
            </p:nvSpPr>
            <p:spPr>
              <a:xfrm>
                <a:off x="6384087" y="4191259"/>
                <a:ext cx="115625" cy="115625"/>
              </a:xfrm>
              <a:custGeom>
                <a:avLst/>
                <a:gdLst>
                  <a:gd name="connsiteX0" fmla="*/ 0 w 115625"/>
                  <a:gd name="connsiteY0" fmla="*/ 57813 h 115625"/>
                  <a:gd name="connsiteX1" fmla="*/ 57813 w 115625"/>
                  <a:gd name="connsiteY1" fmla="*/ 115625 h 115625"/>
                  <a:gd name="connsiteX2" fmla="*/ 115625 w 115625"/>
                  <a:gd name="connsiteY2" fmla="*/ 57813 h 115625"/>
                  <a:gd name="connsiteX3" fmla="*/ 57813 w 115625"/>
                  <a:gd name="connsiteY3" fmla="*/ 0 h 115625"/>
                  <a:gd name="connsiteX4" fmla="*/ 0 w 115625"/>
                  <a:gd name="connsiteY4" fmla="*/ 57813 h 115625"/>
                  <a:gd name="connsiteX5" fmla="*/ 57813 w 115625"/>
                  <a:gd name="connsiteY5" fmla="*/ 28906 h 115625"/>
                  <a:gd name="connsiteX6" fmla="*/ 86719 w 115625"/>
                  <a:gd name="connsiteY6" fmla="*/ 57813 h 115625"/>
                  <a:gd name="connsiteX7" fmla="*/ 57813 w 115625"/>
                  <a:gd name="connsiteY7" fmla="*/ 86719 h 115625"/>
                  <a:gd name="connsiteX8" fmla="*/ 28906 w 115625"/>
                  <a:gd name="connsiteY8" fmla="*/ 57813 h 115625"/>
                  <a:gd name="connsiteX9" fmla="*/ 57813 w 115625"/>
                  <a:gd name="connsiteY9" fmla="*/ 28906 h 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25" h="115625">
                    <a:moveTo>
                      <a:pt x="0" y="57813"/>
                    </a:moveTo>
                    <a:cubicBezTo>
                      <a:pt x="0" y="89429"/>
                      <a:pt x="26196" y="115625"/>
                      <a:pt x="57813" y="115625"/>
                    </a:cubicBezTo>
                    <a:cubicBezTo>
                      <a:pt x="89429" y="115625"/>
                      <a:pt x="115625" y="89429"/>
                      <a:pt x="115625" y="57813"/>
                    </a:cubicBezTo>
                    <a:cubicBezTo>
                      <a:pt x="115625" y="26197"/>
                      <a:pt x="89429" y="0"/>
                      <a:pt x="57813" y="0"/>
                    </a:cubicBezTo>
                    <a:cubicBezTo>
                      <a:pt x="26196" y="0"/>
                      <a:pt x="0" y="26197"/>
                      <a:pt x="0" y="57813"/>
                    </a:cubicBezTo>
                    <a:close/>
                    <a:moveTo>
                      <a:pt x="57813" y="28906"/>
                    </a:moveTo>
                    <a:cubicBezTo>
                      <a:pt x="74072" y="28906"/>
                      <a:pt x="86719" y="41553"/>
                      <a:pt x="86719" y="57813"/>
                    </a:cubicBezTo>
                    <a:cubicBezTo>
                      <a:pt x="86719" y="74072"/>
                      <a:pt x="74072" y="86719"/>
                      <a:pt x="57813" y="86719"/>
                    </a:cubicBezTo>
                    <a:cubicBezTo>
                      <a:pt x="41553" y="86719"/>
                      <a:pt x="28906" y="74072"/>
                      <a:pt x="28906" y="57813"/>
                    </a:cubicBezTo>
                    <a:cubicBezTo>
                      <a:pt x="28906" y="41553"/>
                      <a:pt x="41553" y="28906"/>
                      <a:pt x="57813" y="28906"/>
                    </a:cubicBez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3" name="Freeform 276">
                <a:extLst>
                  <a:ext uri="{FF2B5EF4-FFF2-40B4-BE49-F238E27FC236}">
                    <a16:creationId xmlns:a16="http://schemas.microsoft.com/office/drawing/2014/main" id="{6A718CE3-B470-6292-F06A-35D0B105A981}"/>
                  </a:ext>
                </a:extLst>
              </p:cNvPr>
              <p:cNvSpPr/>
              <p:nvPr/>
            </p:nvSpPr>
            <p:spPr>
              <a:xfrm>
                <a:off x="5632524" y="4191259"/>
                <a:ext cx="115625" cy="115625"/>
              </a:xfrm>
              <a:custGeom>
                <a:avLst/>
                <a:gdLst>
                  <a:gd name="connsiteX0" fmla="*/ 57813 w 115625"/>
                  <a:gd name="connsiteY0" fmla="*/ 115625 h 115625"/>
                  <a:gd name="connsiteX1" fmla="*/ 115625 w 115625"/>
                  <a:gd name="connsiteY1" fmla="*/ 57813 h 115625"/>
                  <a:gd name="connsiteX2" fmla="*/ 57813 w 115625"/>
                  <a:gd name="connsiteY2" fmla="*/ 0 h 115625"/>
                  <a:gd name="connsiteX3" fmla="*/ 0 w 115625"/>
                  <a:gd name="connsiteY3" fmla="*/ 57813 h 115625"/>
                  <a:gd name="connsiteX4" fmla="*/ 57813 w 115625"/>
                  <a:gd name="connsiteY4" fmla="*/ 115625 h 115625"/>
                  <a:gd name="connsiteX5" fmla="*/ 57813 w 115625"/>
                  <a:gd name="connsiteY5" fmla="*/ 28906 h 115625"/>
                  <a:gd name="connsiteX6" fmla="*/ 86719 w 115625"/>
                  <a:gd name="connsiteY6" fmla="*/ 57813 h 115625"/>
                  <a:gd name="connsiteX7" fmla="*/ 57813 w 115625"/>
                  <a:gd name="connsiteY7" fmla="*/ 86719 h 115625"/>
                  <a:gd name="connsiteX8" fmla="*/ 28906 w 115625"/>
                  <a:gd name="connsiteY8" fmla="*/ 57813 h 115625"/>
                  <a:gd name="connsiteX9" fmla="*/ 57813 w 115625"/>
                  <a:gd name="connsiteY9" fmla="*/ 28906 h 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25" h="115625">
                    <a:moveTo>
                      <a:pt x="57813" y="115625"/>
                    </a:moveTo>
                    <a:cubicBezTo>
                      <a:pt x="89429" y="115625"/>
                      <a:pt x="115625" y="89429"/>
                      <a:pt x="115625" y="57813"/>
                    </a:cubicBezTo>
                    <a:cubicBezTo>
                      <a:pt x="115625" y="26197"/>
                      <a:pt x="89429" y="0"/>
                      <a:pt x="57813" y="0"/>
                    </a:cubicBezTo>
                    <a:cubicBezTo>
                      <a:pt x="26196" y="0"/>
                      <a:pt x="0" y="26197"/>
                      <a:pt x="0" y="57813"/>
                    </a:cubicBezTo>
                    <a:cubicBezTo>
                      <a:pt x="0" y="89429"/>
                      <a:pt x="26196" y="115625"/>
                      <a:pt x="57813" y="115625"/>
                    </a:cubicBezTo>
                    <a:close/>
                    <a:moveTo>
                      <a:pt x="57813" y="28906"/>
                    </a:moveTo>
                    <a:cubicBezTo>
                      <a:pt x="74072" y="28906"/>
                      <a:pt x="86719" y="41553"/>
                      <a:pt x="86719" y="57813"/>
                    </a:cubicBezTo>
                    <a:cubicBezTo>
                      <a:pt x="86719" y="74072"/>
                      <a:pt x="74072" y="86719"/>
                      <a:pt x="57813" y="86719"/>
                    </a:cubicBezTo>
                    <a:cubicBezTo>
                      <a:pt x="41553" y="86719"/>
                      <a:pt x="28906" y="74072"/>
                      <a:pt x="28906" y="57813"/>
                    </a:cubicBezTo>
                    <a:cubicBezTo>
                      <a:pt x="28906" y="41553"/>
                      <a:pt x="41553" y="28906"/>
                      <a:pt x="57813" y="28906"/>
                    </a:cubicBez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6" name="TextBox 5">
            <a:extLst>
              <a:ext uri="{FF2B5EF4-FFF2-40B4-BE49-F238E27FC236}">
                <a16:creationId xmlns:a16="http://schemas.microsoft.com/office/drawing/2014/main" id="{45CDCD72-789C-9A14-81B0-7A34ECB4C397}"/>
              </a:ext>
            </a:extLst>
          </p:cNvPr>
          <p:cNvSpPr txBox="1"/>
          <p:nvPr/>
        </p:nvSpPr>
        <p:spPr>
          <a:xfrm>
            <a:off x="622369" y="955623"/>
            <a:ext cx="3362296" cy="2308324"/>
          </a:xfrm>
          <a:prstGeom prst="rect">
            <a:avLst/>
          </a:prstGeom>
          <a:noFill/>
        </p:spPr>
        <p:txBody>
          <a:bodyPr wrap="square">
            <a:spAutoFit/>
          </a:bodyPr>
          <a:lstStyle/>
          <a:p>
            <a:pPr algn="ctr"/>
            <a:r>
              <a:rPr lang="en-US" dirty="0">
                <a:solidFill>
                  <a:schemeClr val="bg1"/>
                </a:solidFill>
              </a:rPr>
              <a:t>High-tech immersion isn’t about doing more — it’s about going deeper.</a:t>
            </a:r>
          </a:p>
          <a:p>
            <a:pPr algn="ctr"/>
            <a:br>
              <a:rPr lang="en-US" dirty="0">
                <a:solidFill>
                  <a:schemeClr val="bg1"/>
                </a:solidFill>
              </a:rPr>
            </a:br>
            <a:r>
              <a:rPr lang="en-US" dirty="0">
                <a:solidFill>
                  <a:schemeClr val="bg1"/>
                </a:solidFill>
              </a:rPr>
              <a:t>Advanced tools should only be used where they strengthen emotion, meaning, or connection to place</a:t>
            </a:r>
            <a:r>
              <a:rPr lang="en-US" dirty="0"/>
              <a:t>.</a:t>
            </a:r>
            <a:endParaRPr lang="en-IE" dirty="0"/>
          </a:p>
        </p:txBody>
      </p:sp>
      <p:pic>
        <p:nvPicPr>
          <p:cNvPr id="9" name="Picture 8">
            <a:extLst>
              <a:ext uri="{FF2B5EF4-FFF2-40B4-BE49-F238E27FC236}">
                <a16:creationId xmlns:a16="http://schemas.microsoft.com/office/drawing/2014/main" id="{B3E15C90-33ED-E6F8-6EA9-67AF7AE364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8144" y="387866"/>
            <a:ext cx="2755071" cy="3443838"/>
          </a:xfrm>
          <a:prstGeom prst="flowChartConnector">
            <a:avLst/>
          </a:prstGeom>
        </p:spPr>
      </p:pic>
    </p:spTree>
    <p:extLst>
      <p:ext uri="{BB962C8B-B14F-4D97-AF65-F5344CB8AC3E}">
        <p14:creationId xmlns:p14="http://schemas.microsoft.com/office/powerpoint/2010/main" val="2644289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F6EE4-C75F-5626-13E4-6798E51D971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91B3BBF-AD97-AD5B-DC95-F76F951D9109}"/>
              </a:ext>
            </a:extLst>
          </p:cNvPr>
          <p:cNvSpPr/>
          <p:nvPr/>
        </p:nvSpPr>
        <p:spPr>
          <a:xfrm>
            <a:off x="-9335" y="0"/>
            <a:ext cx="7240314" cy="10515600"/>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8" name="Text Placeholder 7">
            <a:extLst>
              <a:ext uri="{FF2B5EF4-FFF2-40B4-BE49-F238E27FC236}">
                <a16:creationId xmlns:a16="http://schemas.microsoft.com/office/drawing/2014/main" id="{8E227E50-873C-A9B7-5753-951EF6EFAD40}"/>
              </a:ext>
            </a:extLst>
          </p:cNvPr>
          <p:cNvSpPr>
            <a:spLocks noGrp="1"/>
          </p:cNvSpPr>
          <p:nvPr>
            <p:ph type="body" sz="quarter" idx="64"/>
          </p:nvPr>
        </p:nvSpPr>
        <p:spPr>
          <a:xfrm>
            <a:off x="697281" y="1237636"/>
            <a:ext cx="6368170" cy="7187048"/>
          </a:xfrm>
        </p:spPr>
        <p:txBody>
          <a:bodyPr/>
          <a:lstStyle/>
          <a:p>
            <a:r>
              <a:rPr lang="en-US" sz="1400" dirty="0">
                <a:solidFill>
                  <a:schemeClr val="tx1">
                    <a:lumMod val="85000"/>
                    <a:lumOff val="15000"/>
                  </a:schemeClr>
                </a:solidFill>
              </a:rPr>
              <a:t>Many tourism businesses already have the tools needed to create simple immersive experiences. This exercise helps identify </a:t>
            </a:r>
            <a:r>
              <a:rPr lang="en-US" sz="1400" b="1" dirty="0">
                <a:solidFill>
                  <a:schemeClr val="tx1">
                    <a:lumMod val="85000"/>
                    <a:lumOff val="15000"/>
                  </a:schemeClr>
                </a:solidFill>
              </a:rPr>
              <a:t>existing resources you can use immediately</a:t>
            </a:r>
            <a:r>
              <a:rPr lang="en-US" sz="1400" dirty="0">
                <a:solidFill>
                  <a:schemeClr val="tx1">
                    <a:lumMod val="85000"/>
                    <a:lumOff val="15000"/>
                  </a:schemeClr>
                </a:solidFill>
              </a:rPr>
              <a:t>.</a:t>
            </a:r>
          </a:p>
          <a:p>
            <a:endParaRPr lang="en-IE" sz="1600" b="1" dirty="0">
              <a:solidFill>
                <a:srgbClr val="C77362"/>
              </a:solidFill>
            </a:endParaRPr>
          </a:p>
          <a:p>
            <a:r>
              <a:rPr lang="en-IE" sz="1600" b="1" dirty="0">
                <a:solidFill>
                  <a:srgbClr val="C77362"/>
                </a:solidFill>
              </a:rPr>
              <a:t>Assess what technology you already have access to. </a:t>
            </a:r>
          </a:p>
          <a:p>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chemeClr val="tx1">
                    <a:lumMod val="75000"/>
                    <a:lumOff val="25000"/>
                  </a:schemeClr>
                </a:solidFill>
              </a:rPr>
              <a:t>Do you have an iPad or a projector lying around? </a:t>
            </a:r>
          </a:p>
          <a:p>
            <a:pPr marL="285750" indent="-285750">
              <a:buFont typeface="Wingdings" panose="05000000000000000000" pitchFamily="2" charset="2"/>
              <a:buChar char="v"/>
            </a:pPr>
            <a:r>
              <a:rPr lang="en-IE" sz="1400" b="1" dirty="0">
                <a:solidFill>
                  <a:schemeClr val="tx1">
                    <a:lumMod val="75000"/>
                    <a:lumOff val="25000"/>
                  </a:schemeClr>
                </a:solidFill>
              </a:rPr>
              <a:t>Do most visitors carry smartphones (almost certainly, yes)? </a:t>
            </a:r>
          </a:p>
          <a:p>
            <a:endParaRPr lang="en-IE" sz="1400" dirty="0">
              <a:solidFill>
                <a:schemeClr val="tx1">
                  <a:lumMod val="75000"/>
                  <a:lumOff val="25000"/>
                </a:schemeClr>
              </a:solidFill>
            </a:endParaRPr>
          </a:p>
          <a:p>
            <a:r>
              <a:rPr lang="en-IE" sz="1400" dirty="0">
                <a:solidFill>
                  <a:schemeClr val="tx1">
                    <a:lumMod val="75000"/>
                    <a:lumOff val="25000"/>
                  </a:schemeClr>
                </a:solidFill>
              </a:rPr>
              <a:t>List what’s available, including digital content you already own (photos, videos, audio clips related to your story).  Often you can start immersive experiences using existing tech – like uploading a 360° photo of your location to Facebook or Google so people can “virtually visit” online, or using simple QR codes. This audit will be handy in planning low-cost implementations.</a:t>
            </a:r>
          </a:p>
          <a:p>
            <a:endParaRPr lang="en-IE" sz="1400" b="1" dirty="0">
              <a:solidFill>
                <a:srgbClr val="53705E"/>
              </a:solidFill>
            </a:endParaRPr>
          </a:p>
          <a:p>
            <a:r>
              <a:rPr lang="en-US" sz="1600" b="1" dirty="0">
                <a:solidFill>
                  <a:srgbClr val="C77362"/>
                </a:solidFill>
              </a:rPr>
              <a:t>List Devices and Match Content You Already Have and start There</a:t>
            </a:r>
          </a:p>
          <a:p>
            <a:endParaRPr lang="en-US" sz="1600" b="1" dirty="0">
              <a:solidFill>
                <a:srgbClr val="53705E"/>
              </a:solidFill>
            </a:endParaRPr>
          </a:p>
          <a:p>
            <a:pPr marL="285750" indent="-285750">
              <a:buFont typeface="Wingdings" panose="05000000000000000000" pitchFamily="2" charset="2"/>
              <a:buChar char="q"/>
            </a:pPr>
            <a:r>
              <a:rPr lang="en-US" sz="1400" b="1" dirty="0">
                <a:solidFill>
                  <a:schemeClr val="tx1">
                    <a:lumMod val="75000"/>
                    <a:lumOff val="25000"/>
                  </a:schemeClr>
                </a:solidFill>
              </a:rPr>
              <a:t>Wi-Fi available on-site</a:t>
            </a:r>
          </a:p>
          <a:p>
            <a:pPr marL="285750" indent="-285750">
              <a:buFont typeface="Wingdings" panose="05000000000000000000" pitchFamily="2" charset="2"/>
              <a:buChar char="q"/>
            </a:pPr>
            <a:endParaRPr lang="en-US" sz="1400" dirty="0">
              <a:solidFill>
                <a:schemeClr val="tx1">
                  <a:lumMod val="75000"/>
                  <a:lumOff val="25000"/>
                </a:schemeClr>
              </a:solidFill>
            </a:endParaRPr>
          </a:p>
          <a:p>
            <a:pPr marL="285750" indent="-285750">
              <a:buFont typeface="Wingdings" panose="05000000000000000000" pitchFamily="2" charset="2"/>
              <a:buChar char="q"/>
            </a:pPr>
            <a:r>
              <a:rPr lang="en-US" sz="1400" b="1" dirty="0">
                <a:solidFill>
                  <a:schemeClr val="tx1">
                    <a:lumMod val="75000"/>
                    <a:lumOff val="25000"/>
                  </a:schemeClr>
                </a:solidFill>
              </a:rPr>
              <a:t>1 laptop for admin and marketing</a:t>
            </a:r>
          </a:p>
          <a:p>
            <a:pPr marL="285750" indent="-285750">
              <a:buFont typeface="Wingdings" panose="05000000000000000000" pitchFamily="2" charset="2"/>
              <a:buChar char="q"/>
            </a:pPr>
            <a:r>
              <a:rPr lang="en-US" sz="1400" b="1" dirty="0">
                <a:solidFill>
                  <a:schemeClr val="tx1">
                    <a:lumMod val="75000"/>
                    <a:lumOff val="25000"/>
                  </a:schemeClr>
                </a:solidFill>
              </a:rPr>
              <a:t>Several famous quotes from the book/film associated with the site</a:t>
            </a:r>
          </a:p>
          <a:p>
            <a:pPr marL="285750" indent="-285750">
              <a:buFont typeface="Wingdings" panose="05000000000000000000" pitchFamily="2" charset="2"/>
              <a:buChar char="q"/>
            </a:pPr>
            <a:r>
              <a:rPr lang="en-US" sz="1400" b="1" dirty="0">
                <a:solidFill>
                  <a:schemeClr val="tx1">
                    <a:lumMod val="75000"/>
                    <a:lumOff val="25000"/>
                  </a:schemeClr>
                </a:solidFill>
              </a:rPr>
              <a:t>A short-written backstory used on the website</a:t>
            </a:r>
          </a:p>
          <a:p>
            <a:r>
              <a:rPr lang="en-US" sz="1600" b="1" dirty="0">
                <a:solidFill>
                  <a:srgbClr val="C77362"/>
                </a:solidFill>
              </a:rPr>
              <a:t>Action: </a:t>
            </a:r>
            <a:r>
              <a:rPr lang="en-US" sz="1400" i="1" dirty="0">
                <a:solidFill>
                  <a:schemeClr val="tx1">
                    <a:lumMod val="75000"/>
                    <a:lumOff val="25000"/>
                  </a:schemeClr>
                </a:solidFill>
              </a:rPr>
              <a:t>add existing 2 short promo videos filmed on different social media (e.g., TikTok, You Tube, Instagram, Website, Linked In, Twitter etc.)</a:t>
            </a:r>
          </a:p>
          <a:p>
            <a:endParaRPr lang="en-US" sz="1600" b="1" dirty="0">
              <a:solidFill>
                <a:srgbClr val="53705E"/>
              </a:solidFill>
            </a:endParaRPr>
          </a:p>
          <a:p>
            <a:pPr marL="285750" indent="-285750">
              <a:buFont typeface="Wingdings" panose="05000000000000000000" pitchFamily="2" charset="2"/>
              <a:buChar char="q"/>
            </a:pPr>
            <a:r>
              <a:rPr lang="en-US" sz="1400" b="1" dirty="0">
                <a:solidFill>
                  <a:schemeClr val="tx1">
                    <a:lumMod val="75000"/>
                    <a:lumOff val="25000"/>
                  </a:schemeClr>
                </a:solidFill>
              </a:rPr>
              <a:t>1 iPad at reception </a:t>
            </a:r>
            <a:r>
              <a:rPr lang="en-US" sz="1400" dirty="0">
                <a:solidFill>
                  <a:schemeClr val="tx1">
                    <a:lumMod val="75000"/>
                    <a:lumOff val="25000"/>
                  </a:schemeClr>
                </a:solidFill>
              </a:rPr>
              <a:t>(used occasionally for bookings)</a:t>
            </a:r>
          </a:p>
          <a:p>
            <a:r>
              <a:rPr lang="en-US" sz="1600" b="1" dirty="0">
                <a:solidFill>
                  <a:srgbClr val="C77362"/>
                </a:solidFill>
              </a:rPr>
              <a:t>Action: </a:t>
            </a:r>
            <a:r>
              <a:rPr lang="en-US" sz="1400" i="1" dirty="0">
                <a:solidFill>
                  <a:schemeClr val="tx1">
                    <a:lumMod val="75000"/>
                    <a:lumOff val="25000"/>
                  </a:schemeClr>
                </a:solidFill>
              </a:rPr>
              <a:t>Play an existing short looping video introducing the story and setting</a:t>
            </a:r>
          </a:p>
          <a:p>
            <a:endParaRPr lang="en-US" sz="1400" i="1" dirty="0">
              <a:solidFill>
                <a:schemeClr val="tx1">
                  <a:lumMod val="75000"/>
                  <a:lumOff val="25000"/>
                </a:schemeClr>
              </a:solidFill>
            </a:endParaRPr>
          </a:p>
          <a:p>
            <a:pPr marL="285750" indent="-285750">
              <a:buFont typeface="Wingdings" panose="05000000000000000000" pitchFamily="2" charset="2"/>
              <a:buChar char="q"/>
            </a:pPr>
            <a:r>
              <a:rPr lang="en-US" sz="1400" b="1" dirty="0">
                <a:solidFill>
                  <a:schemeClr val="tx1">
                    <a:lumMod val="75000"/>
                    <a:lumOff val="25000"/>
                  </a:schemeClr>
                </a:solidFill>
              </a:rPr>
              <a:t>Small portable projector (</a:t>
            </a:r>
            <a:r>
              <a:rPr lang="en-US" sz="1400" dirty="0">
                <a:solidFill>
                  <a:schemeClr val="tx1">
                    <a:lumMod val="75000"/>
                    <a:lumOff val="25000"/>
                  </a:schemeClr>
                </a:solidFill>
              </a:rPr>
              <a:t>used for talks and events)</a:t>
            </a:r>
          </a:p>
          <a:p>
            <a:r>
              <a:rPr lang="en-US" sz="1600" b="1" dirty="0">
                <a:solidFill>
                  <a:srgbClr val="C77362"/>
                </a:solidFill>
              </a:rPr>
              <a:t>Action: </a:t>
            </a:r>
            <a:r>
              <a:rPr lang="en-US" sz="1400" i="1" dirty="0">
                <a:solidFill>
                  <a:schemeClr val="tx1">
                    <a:lumMod val="75000"/>
                    <a:lumOff val="25000"/>
                  </a:schemeClr>
                </a:solidFill>
              </a:rPr>
              <a:t>Use it for an evening screening of a film scene or a literary reading</a:t>
            </a:r>
          </a:p>
          <a:p>
            <a:endParaRPr lang="en-US" sz="1400" dirty="0">
              <a:solidFill>
                <a:schemeClr val="tx1">
                  <a:lumMod val="75000"/>
                  <a:lumOff val="25000"/>
                </a:schemeClr>
              </a:solidFill>
            </a:endParaRPr>
          </a:p>
          <a:p>
            <a:pPr marL="285750" indent="-285750">
              <a:buFont typeface="Wingdings" panose="05000000000000000000" pitchFamily="2" charset="2"/>
              <a:buChar char="q"/>
            </a:pPr>
            <a:r>
              <a:rPr lang="en-US" sz="1400" b="1" dirty="0">
                <a:solidFill>
                  <a:schemeClr val="tx1">
                    <a:lumMod val="75000"/>
                    <a:lumOff val="25000"/>
                  </a:schemeClr>
                </a:solidFill>
              </a:rPr>
              <a:t>Visitors’ smartphones </a:t>
            </a:r>
            <a:r>
              <a:rPr lang="en-US" sz="1400" dirty="0">
                <a:solidFill>
                  <a:schemeClr val="tx1">
                    <a:lumMod val="75000"/>
                    <a:lumOff val="25000"/>
                  </a:schemeClr>
                </a:solidFill>
              </a:rPr>
              <a:t>(almost all visitors carry one)</a:t>
            </a:r>
          </a:p>
          <a:p>
            <a:r>
              <a:rPr lang="en-US" sz="1600" b="1" dirty="0">
                <a:solidFill>
                  <a:srgbClr val="C77362"/>
                </a:solidFill>
              </a:rPr>
              <a:t>Action: </a:t>
            </a:r>
            <a:r>
              <a:rPr lang="en-US" sz="1400" i="1" dirty="0">
                <a:solidFill>
                  <a:schemeClr val="tx1">
                    <a:lumMod val="75000"/>
                    <a:lumOff val="25000"/>
                  </a:schemeClr>
                </a:solidFill>
              </a:rPr>
              <a:t>QR codes linking to audio clips or behind-the-scenes stories</a:t>
            </a:r>
          </a:p>
          <a:p>
            <a:endParaRPr lang="en-US" sz="1400" i="1" dirty="0">
              <a:solidFill>
                <a:schemeClr val="tx1">
                  <a:lumMod val="75000"/>
                  <a:lumOff val="25000"/>
                </a:schemeClr>
              </a:solidFill>
            </a:endParaRPr>
          </a:p>
          <a:p>
            <a:pPr marL="285750" indent="-285750">
              <a:buFont typeface="Wingdings" panose="05000000000000000000" pitchFamily="2" charset="2"/>
              <a:buChar char="q"/>
            </a:pPr>
            <a:r>
              <a:rPr lang="en-US" sz="1400" b="1" dirty="0">
                <a:solidFill>
                  <a:schemeClr val="tx1">
                    <a:lumMod val="75000"/>
                    <a:lumOff val="25000"/>
                  </a:schemeClr>
                </a:solidFill>
              </a:rPr>
              <a:t>Existing 30+ high-quality photos </a:t>
            </a:r>
            <a:r>
              <a:rPr lang="en-US" sz="1400" dirty="0">
                <a:solidFill>
                  <a:schemeClr val="tx1">
                    <a:lumMod val="75000"/>
                    <a:lumOff val="25000"/>
                  </a:schemeClr>
                </a:solidFill>
              </a:rPr>
              <a:t>of the location and surroundings</a:t>
            </a:r>
          </a:p>
          <a:p>
            <a:r>
              <a:rPr lang="en-US" sz="1600" b="1" dirty="0">
                <a:solidFill>
                  <a:srgbClr val="C77362"/>
                </a:solidFill>
              </a:rPr>
              <a:t>Action: </a:t>
            </a:r>
            <a:r>
              <a:rPr lang="en-US" sz="1400" i="1" dirty="0">
                <a:solidFill>
                  <a:schemeClr val="tx1">
                    <a:lumMod val="75000"/>
                    <a:lumOff val="25000"/>
                  </a:schemeClr>
                </a:solidFill>
              </a:rPr>
              <a:t>Upload a </a:t>
            </a:r>
            <a:r>
              <a:rPr lang="en-US" sz="1400" b="1" i="1" dirty="0">
                <a:solidFill>
                  <a:schemeClr val="tx1">
                    <a:lumMod val="75000"/>
                    <a:lumOff val="25000"/>
                  </a:schemeClr>
                </a:solidFill>
              </a:rPr>
              <a:t>360° photo</a:t>
            </a:r>
            <a:r>
              <a:rPr lang="en-US" sz="1400" i="1" dirty="0">
                <a:solidFill>
                  <a:schemeClr val="tx1">
                    <a:lumMod val="75000"/>
                    <a:lumOff val="25000"/>
                  </a:schemeClr>
                </a:solidFill>
              </a:rPr>
              <a:t> to Google Maps or Facebook for virtual visits</a:t>
            </a:r>
          </a:p>
          <a:p>
            <a:endParaRPr lang="en-US" sz="1400" dirty="0">
              <a:solidFill>
                <a:schemeClr val="tx1">
                  <a:lumMod val="75000"/>
                  <a:lumOff val="25000"/>
                </a:schemeClr>
              </a:solidFill>
            </a:endParaRPr>
          </a:p>
          <a:p>
            <a:pPr marL="285750" indent="-285750">
              <a:buFont typeface="Wingdings" panose="05000000000000000000" pitchFamily="2" charset="2"/>
              <a:buChar char="q"/>
            </a:pPr>
            <a:r>
              <a:rPr lang="en-US" sz="1400" b="1" dirty="0">
                <a:solidFill>
                  <a:schemeClr val="tx1">
                    <a:lumMod val="75000"/>
                    <a:lumOff val="25000"/>
                  </a:schemeClr>
                </a:solidFill>
              </a:rPr>
              <a:t>Have 1 audio interview with a local storyteller</a:t>
            </a:r>
          </a:p>
          <a:p>
            <a:r>
              <a:rPr lang="en-US" sz="1600" b="1" dirty="0">
                <a:solidFill>
                  <a:srgbClr val="C77362"/>
                </a:solidFill>
              </a:rPr>
              <a:t>Action: </a:t>
            </a:r>
            <a:r>
              <a:rPr lang="en-US" sz="1400" i="1" dirty="0">
                <a:solidFill>
                  <a:schemeClr val="tx1">
                    <a:lumMod val="75000"/>
                    <a:lumOff val="25000"/>
                  </a:schemeClr>
                </a:solidFill>
              </a:rPr>
              <a:t>Create a “Listen here” moment at a key story location</a:t>
            </a:r>
          </a:p>
          <a:p>
            <a:endParaRPr lang="en-US" sz="1400" i="1" dirty="0">
              <a:solidFill>
                <a:schemeClr val="tx1">
                  <a:lumMod val="75000"/>
                  <a:lumOff val="25000"/>
                </a:schemeClr>
              </a:solidFill>
            </a:endParaRPr>
          </a:p>
          <a:p>
            <a:pPr marL="285750" indent="-285750">
              <a:buFont typeface="Wingdings" panose="05000000000000000000" pitchFamily="2" charset="2"/>
              <a:buChar char="ü"/>
            </a:pPr>
            <a:r>
              <a:rPr lang="en-US" sz="1400" b="1" i="1" dirty="0">
                <a:solidFill>
                  <a:srgbClr val="53705E"/>
                </a:solidFill>
              </a:rPr>
              <a:t>No new equipment needed to get started</a:t>
            </a:r>
          </a:p>
          <a:p>
            <a:pPr marL="285750" indent="-285750">
              <a:buFont typeface="Wingdings" panose="05000000000000000000" pitchFamily="2" charset="2"/>
              <a:buChar char="ü"/>
            </a:pPr>
            <a:r>
              <a:rPr lang="en-US" sz="1400" b="1" i="1" dirty="0">
                <a:solidFill>
                  <a:srgbClr val="53705E"/>
                </a:solidFill>
              </a:rPr>
              <a:t>Most of the storytelling content already exists</a:t>
            </a:r>
          </a:p>
          <a:p>
            <a:pPr marL="285750" indent="-285750">
              <a:buFont typeface="Wingdings" panose="05000000000000000000" pitchFamily="2" charset="2"/>
              <a:buChar char="ü"/>
            </a:pPr>
            <a:endParaRPr lang="en-US" sz="1400" b="1" i="1" dirty="0">
              <a:solidFill>
                <a:srgbClr val="53705E"/>
              </a:solidFill>
            </a:endParaRPr>
          </a:p>
          <a:p>
            <a:endParaRPr lang="en-US" sz="1400" dirty="0">
              <a:solidFill>
                <a:schemeClr val="tx1">
                  <a:lumMod val="75000"/>
                  <a:lumOff val="25000"/>
                </a:schemeClr>
              </a:solidFill>
            </a:endParaRPr>
          </a:p>
          <a:p>
            <a:endParaRPr lang="en-IE"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AD157DDA-95B5-8D1C-AB37-55AEAC156700}"/>
              </a:ext>
            </a:extLst>
          </p:cNvPr>
          <p:cNvSpPr>
            <a:spLocks noGrp="1"/>
          </p:cNvSpPr>
          <p:nvPr>
            <p:ph type="sldNum" sz="quarter" idx="4"/>
          </p:nvPr>
        </p:nvSpPr>
        <p:spPr/>
        <p:txBody>
          <a:bodyPr/>
          <a:lstStyle/>
          <a:p>
            <a:fld id="{48F63A3B-78C7-47BE-AE5E-E10140E04643}" type="slidenum">
              <a:rPr lang="en-US" smtClean="0"/>
              <a:pPr/>
              <a:t>13</a:t>
            </a:fld>
            <a:endParaRPr lang="en-US" dirty="0"/>
          </a:p>
        </p:txBody>
      </p:sp>
      <p:sp>
        <p:nvSpPr>
          <p:cNvPr id="19" name="Text Placeholder 6">
            <a:extLst>
              <a:ext uri="{FF2B5EF4-FFF2-40B4-BE49-F238E27FC236}">
                <a16:creationId xmlns:a16="http://schemas.microsoft.com/office/drawing/2014/main" id="{EF50E514-DF94-B35C-8C11-C514A210AEB8}"/>
              </a:ext>
            </a:extLst>
          </p:cNvPr>
          <p:cNvSpPr txBox="1">
            <a:spLocks/>
          </p:cNvSpPr>
          <p:nvPr/>
        </p:nvSpPr>
        <p:spPr>
          <a:xfrm>
            <a:off x="0" y="445317"/>
            <a:ext cx="5992553" cy="586086"/>
          </a:xfrm>
          <a:prstGeom prst="rect">
            <a:avLst/>
          </a:prstGeom>
          <a:solidFill>
            <a:srgbClr val="53705E"/>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b="0" dirty="0"/>
              <a:t>Quick Technology and Content Audit</a:t>
            </a:r>
            <a:endParaRPr lang="en-IE" sz="2000" b="0" dirty="0"/>
          </a:p>
        </p:txBody>
      </p:sp>
      <p:grpSp>
        <p:nvGrpSpPr>
          <p:cNvPr id="20" name="Group 19">
            <a:extLst>
              <a:ext uri="{FF2B5EF4-FFF2-40B4-BE49-F238E27FC236}">
                <a16:creationId xmlns:a16="http://schemas.microsoft.com/office/drawing/2014/main" id="{66F88949-DA6F-0086-99F6-7ED9F9485BAD}"/>
              </a:ext>
            </a:extLst>
          </p:cNvPr>
          <p:cNvGrpSpPr/>
          <p:nvPr/>
        </p:nvGrpSpPr>
        <p:grpSpPr>
          <a:xfrm>
            <a:off x="48717" y="424037"/>
            <a:ext cx="701179" cy="630942"/>
            <a:chOff x="899227" y="1072033"/>
            <a:chExt cx="1015996" cy="914225"/>
          </a:xfrm>
          <a:solidFill>
            <a:srgbClr val="EE4F27"/>
          </a:solidFill>
        </p:grpSpPr>
        <p:sp>
          <p:nvSpPr>
            <p:cNvPr id="21" name="Oval 20">
              <a:extLst>
                <a:ext uri="{FF2B5EF4-FFF2-40B4-BE49-F238E27FC236}">
                  <a16:creationId xmlns:a16="http://schemas.microsoft.com/office/drawing/2014/main" id="{5F8175CC-93D1-8D3A-88D2-E82432A57319}"/>
                </a:ext>
              </a:extLst>
            </p:cNvPr>
            <p:cNvSpPr/>
            <p:nvPr/>
          </p:nvSpPr>
          <p:spPr>
            <a:xfrm>
              <a:off x="1016000" y="1137920"/>
              <a:ext cx="782451" cy="78245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2" name="TextBox 21">
              <a:extLst>
                <a:ext uri="{FF2B5EF4-FFF2-40B4-BE49-F238E27FC236}">
                  <a16:creationId xmlns:a16="http://schemas.microsoft.com/office/drawing/2014/main" id="{6F467FE5-40C0-617F-DFC6-ADB0ADF23E80}"/>
                </a:ext>
              </a:extLst>
            </p:cNvPr>
            <p:cNvSpPr txBox="1"/>
            <p:nvPr/>
          </p:nvSpPr>
          <p:spPr>
            <a:xfrm>
              <a:off x="899227" y="1072033"/>
              <a:ext cx="1015996" cy="91422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2</a:t>
              </a:r>
            </a:p>
          </p:txBody>
        </p:sp>
      </p:grpSp>
      <p:pic>
        <p:nvPicPr>
          <p:cNvPr id="23" name="Graphic 22" descr="Excellent with solid fill">
            <a:extLst>
              <a:ext uri="{FF2B5EF4-FFF2-40B4-BE49-F238E27FC236}">
                <a16:creationId xmlns:a16="http://schemas.microsoft.com/office/drawing/2014/main" id="{438E1A79-9921-DD25-BA2F-9A5091CB928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9307" y="9115708"/>
            <a:ext cx="676937" cy="676937"/>
          </a:xfrm>
          <a:prstGeom prst="rect">
            <a:avLst/>
          </a:prstGeom>
        </p:spPr>
      </p:pic>
    </p:spTree>
    <p:extLst>
      <p:ext uri="{BB962C8B-B14F-4D97-AF65-F5344CB8AC3E}">
        <p14:creationId xmlns:p14="http://schemas.microsoft.com/office/powerpoint/2010/main" val="2322192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BB3D6A-6EA1-3D75-5C06-E1ADC9863BC8}"/>
              </a:ext>
            </a:extLst>
          </p:cNvPr>
          <p:cNvSpPr/>
          <p:nvPr/>
        </p:nvSpPr>
        <p:spPr>
          <a:xfrm>
            <a:off x="-9335" y="0"/>
            <a:ext cx="6845968" cy="4018547"/>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8" name="Text Placeholder 7">
            <a:extLst>
              <a:ext uri="{FF2B5EF4-FFF2-40B4-BE49-F238E27FC236}">
                <a16:creationId xmlns:a16="http://schemas.microsoft.com/office/drawing/2014/main" id="{749304A0-E8C0-8951-6747-B8A9D1A31D38}"/>
              </a:ext>
            </a:extLst>
          </p:cNvPr>
          <p:cNvSpPr>
            <a:spLocks noGrp="1"/>
          </p:cNvSpPr>
          <p:nvPr>
            <p:ph type="body" sz="quarter" idx="64"/>
          </p:nvPr>
        </p:nvSpPr>
        <p:spPr>
          <a:xfrm>
            <a:off x="723042" y="1286941"/>
            <a:ext cx="6076734" cy="7187048"/>
          </a:xfrm>
        </p:spPr>
        <p:txBody>
          <a:bodyPr/>
          <a:lstStyle/>
          <a:p>
            <a:r>
              <a:rPr lang="en-IE" sz="1400" dirty="0">
                <a:solidFill>
                  <a:schemeClr val="tx1">
                    <a:lumMod val="75000"/>
                    <a:lumOff val="25000"/>
                  </a:schemeClr>
                </a:solidFill>
              </a:rPr>
              <a:t>A hands-on way to grasp immersive tech is to try it yourself. Download a free AR app such as </a:t>
            </a:r>
            <a:r>
              <a:rPr lang="en-IE" sz="1400" b="1" dirty="0">
                <a:solidFill>
                  <a:schemeClr val="tx1">
                    <a:lumMod val="75000"/>
                    <a:lumOff val="25000"/>
                  </a:schemeClr>
                </a:solidFill>
              </a:rPr>
              <a:t>Google Arts &amp; Culture (for virtual exhibits)</a:t>
            </a:r>
            <a:r>
              <a:rPr lang="en-IE" sz="1400" dirty="0">
                <a:solidFill>
                  <a:schemeClr val="tx1">
                    <a:lumMod val="75000"/>
                    <a:lumOff val="25000"/>
                  </a:schemeClr>
                </a:solidFill>
              </a:rPr>
              <a:t> or an app like </a:t>
            </a:r>
            <a:r>
              <a:rPr lang="en-IE" sz="1400" b="1" dirty="0" err="1">
                <a:solidFill>
                  <a:schemeClr val="tx1">
                    <a:lumMod val="75000"/>
                    <a:lumOff val="25000"/>
                  </a:schemeClr>
                </a:solidFill>
              </a:rPr>
              <a:t>Historik</a:t>
            </a:r>
            <a:r>
              <a:rPr lang="en-IE" sz="1400" dirty="0">
                <a:solidFill>
                  <a:schemeClr val="tx1">
                    <a:lumMod val="75000"/>
                    <a:lumOff val="25000"/>
                  </a:schemeClr>
                </a:solidFill>
              </a:rPr>
              <a:t> (which recreates historical scenes via AR) </a:t>
            </a:r>
            <a:r>
              <a:rPr lang="en-IE" sz="1400" u="sng" dirty="0">
                <a:solidFill>
                  <a:schemeClr val="tx1">
                    <a:lumMod val="75000"/>
                    <a:lumOff val="25000"/>
                  </a:schemeClr>
                </a:solidFill>
                <a:hlinkClick r:id="rId2">
                  <a:extLst>
                    <a:ext uri="{A12FA001-AC4F-418D-AE19-62706E023703}">
                      <ahyp:hlinkClr xmlns:ahyp="http://schemas.microsoft.com/office/drawing/2018/hyperlinkcolor" val="tx"/>
                    </a:ext>
                  </a:extLst>
                </a:hlinkClick>
              </a:rPr>
              <a:t>rockpaperreality.com</a:t>
            </a:r>
            <a:r>
              <a:rPr lang="en-IE" sz="1400" dirty="0">
                <a:solidFill>
                  <a:schemeClr val="tx1">
                    <a:lumMod val="75000"/>
                    <a:lumOff val="25000"/>
                  </a:schemeClr>
                </a:solidFill>
              </a:rPr>
              <a:t>. </a:t>
            </a:r>
          </a:p>
          <a:p>
            <a:endParaRPr lang="en-IE" sz="1400" dirty="0">
              <a:solidFill>
                <a:schemeClr val="tx1">
                  <a:lumMod val="75000"/>
                  <a:lumOff val="25000"/>
                </a:schemeClr>
              </a:solidFill>
            </a:endParaRPr>
          </a:p>
          <a:p>
            <a:r>
              <a:rPr lang="en-IE" sz="1400" dirty="0">
                <a:solidFill>
                  <a:schemeClr val="tx1">
                    <a:lumMod val="75000"/>
                    <a:lumOff val="25000"/>
                  </a:schemeClr>
                </a:solidFill>
              </a:rPr>
              <a:t>Imagine how something similar could apply to your site. For instance, if you point your phone at a particular spot in your town, what digital content would wow a visitor (a historic photo overlay, an animation of a book character, etc.)? </a:t>
            </a:r>
          </a:p>
          <a:p>
            <a:endParaRPr lang="en-IE" sz="1400" dirty="0">
              <a:solidFill>
                <a:schemeClr val="tx1">
                  <a:lumMod val="75000"/>
                  <a:lumOff val="25000"/>
                </a:schemeClr>
              </a:solidFill>
            </a:endParaRPr>
          </a:p>
          <a:p>
            <a:r>
              <a:rPr lang="en-IE" sz="1400" b="1" dirty="0">
                <a:solidFill>
                  <a:srgbClr val="C77362"/>
                </a:solidFill>
              </a:rPr>
              <a:t>Make a list of 2-3 ideas. Don’t worry yet about how to build it – just envision the possibilities.</a:t>
            </a:r>
          </a:p>
        </p:txBody>
      </p:sp>
      <p:sp>
        <p:nvSpPr>
          <p:cNvPr id="6" name="Slide Number Placeholder 5">
            <a:extLst>
              <a:ext uri="{FF2B5EF4-FFF2-40B4-BE49-F238E27FC236}">
                <a16:creationId xmlns:a16="http://schemas.microsoft.com/office/drawing/2014/main" id="{A6E08B9C-CDAD-D449-D713-EA854422CAD0}"/>
              </a:ext>
            </a:extLst>
          </p:cNvPr>
          <p:cNvSpPr>
            <a:spLocks noGrp="1"/>
          </p:cNvSpPr>
          <p:nvPr>
            <p:ph type="sldNum" sz="quarter" idx="4"/>
          </p:nvPr>
        </p:nvSpPr>
        <p:spPr/>
        <p:txBody>
          <a:bodyPr/>
          <a:lstStyle/>
          <a:p>
            <a:fld id="{48F63A3B-78C7-47BE-AE5E-E10140E04643}" type="slidenum">
              <a:rPr lang="en-US" smtClean="0"/>
              <a:pPr/>
              <a:t>14</a:t>
            </a:fld>
            <a:endParaRPr lang="en-US" dirty="0"/>
          </a:p>
        </p:txBody>
      </p:sp>
      <p:pic>
        <p:nvPicPr>
          <p:cNvPr id="16" name="Picture 15">
            <a:extLst>
              <a:ext uri="{FF2B5EF4-FFF2-40B4-BE49-F238E27FC236}">
                <a16:creationId xmlns:a16="http://schemas.microsoft.com/office/drawing/2014/main" id="{7F75CCF1-A7B0-D93B-6B9C-70EAE9BEB95A}"/>
              </a:ext>
            </a:extLst>
          </p:cNvPr>
          <p:cNvPicPr>
            <a:picLocks noChangeAspect="1"/>
          </p:cNvPicPr>
          <p:nvPr/>
        </p:nvPicPr>
        <p:blipFill>
          <a:blip r:embed="rId3"/>
          <a:stretch>
            <a:fillRect/>
          </a:stretch>
        </p:blipFill>
        <p:spPr>
          <a:xfrm>
            <a:off x="171748" y="4128464"/>
            <a:ext cx="3951872" cy="4851741"/>
          </a:xfrm>
          <a:prstGeom prst="rect">
            <a:avLst/>
          </a:prstGeom>
        </p:spPr>
      </p:pic>
      <p:pic>
        <p:nvPicPr>
          <p:cNvPr id="19" name="Picture 18">
            <a:extLst>
              <a:ext uri="{FF2B5EF4-FFF2-40B4-BE49-F238E27FC236}">
                <a16:creationId xmlns:a16="http://schemas.microsoft.com/office/drawing/2014/main" id="{562BBBF2-46F4-1193-1FDE-39E39CEAB833}"/>
              </a:ext>
            </a:extLst>
          </p:cNvPr>
          <p:cNvPicPr>
            <a:picLocks noChangeAspect="1"/>
          </p:cNvPicPr>
          <p:nvPr/>
        </p:nvPicPr>
        <p:blipFill>
          <a:blip r:embed="rId4"/>
          <a:srcRect l="48388"/>
          <a:stretch>
            <a:fillRect/>
          </a:stretch>
        </p:blipFill>
        <p:spPr>
          <a:xfrm>
            <a:off x="4526170" y="5742382"/>
            <a:ext cx="2446130" cy="3060123"/>
          </a:xfrm>
          <a:prstGeom prst="rect">
            <a:avLst/>
          </a:prstGeom>
        </p:spPr>
      </p:pic>
      <p:sp>
        <p:nvSpPr>
          <p:cNvPr id="21" name="TextBox 20">
            <a:extLst>
              <a:ext uri="{FF2B5EF4-FFF2-40B4-BE49-F238E27FC236}">
                <a16:creationId xmlns:a16="http://schemas.microsoft.com/office/drawing/2014/main" id="{21184F8D-C243-AB66-CB53-80D136EBAC01}"/>
              </a:ext>
            </a:extLst>
          </p:cNvPr>
          <p:cNvSpPr txBox="1"/>
          <p:nvPr/>
        </p:nvSpPr>
        <p:spPr>
          <a:xfrm>
            <a:off x="188081" y="9063513"/>
            <a:ext cx="6451135" cy="954107"/>
          </a:xfrm>
          <a:prstGeom prst="rect">
            <a:avLst/>
          </a:prstGeom>
          <a:noFill/>
        </p:spPr>
        <p:txBody>
          <a:bodyPr wrap="square">
            <a:spAutoFit/>
          </a:bodyPr>
          <a:lstStyle/>
          <a:p>
            <a:r>
              <a:rPr lang="en-US" sz="1400" i="1" dirty="0">
                <a:solidFill>
                  <a:srgbClr val="C77362"/>
                </a:solidFill>
                <a:effectLst/>
                <a:latin typeface="Alkes"/>
              </a:rPr>
              <a:t>We leverage the power of geospatial data to bring North Idaho’s history to life. Swipe through historical markers to explore the region’s rich past—from hidden landmarks to well-known sites—all based on your location. Never unknowingly pass by history again.</a:t>
            </a:r>
            <a:r>
              <a:rPr lang="en-US" sz="1400" i="1" dirty="0">
                <a:solidFill>
                  <a:srgbClr val="C77362"/>
                </a:solidFill>
                <a:latin typeface="Alkes"/>
              </a:rPr>
              <a:t> </a:t>
            </a:r>
            <a:r>
              <a:rPr lang="en-US" sz="1400" i="1" dirty="0">
                <a:solidFill>
                  <a:srgbClr val="0563C1"/>
                </a:solidFill>
                <a:latin typeface="Alkes"/>
                <a:hlinkClick r:id="rId5">
                  <a:extLst>
                    <a:ext uri="{A12FA001-AC4F-418D-AE19-62706E023703}">
                      <ahyp:hlinkClr xmlns:ahyp="http://schemas.microsoft.com/office/drawing/2018/hyperlinkcolor" val="tx"/>
                    </a:ext>
                  </a:extLst>
                </a:hlinkClick>
              </a:rPr>
              <a:t>https://www.historik.com</a:t>
            </a:r>
            <a:r>
              <a:rPr lang="en-US" sz="1400" i="1" dirty="0">
                <a:solidFill>
                  <a:srgbClr val="53705E"/>
                </a:solidFill>
                <a:latin typeface="Alkes"/>
                <a:hlinkClick r:id="rId5">
                  <a:extLst>
                    <a:ext uri="{A12FA001-AC4F-418D-AE19-62706E023703}">
                      <ahyp:hlinkClr xmlns:ahyp="http://schemas.microsoft.com/office/drawing/2018/hyperlinkcolor" val="tx"/>
                    </a:ext>
                  </a:extLst>
                </a:hlinkClick>
              </a:rPr>
              <a:t>/</a:t>
            </a:r>
            <a:r>
              <a:rPr lang="en-US" sz="1400" i="1" dirty="0">
                <a:solidFill>
                  <a:srgbClr val="53705E"/>
                </a:solidFill>
                <a:latin typeface="Alkes"/>
              </a:rPr>
              <a:t> </a:t>
            </a:r>
            <a:endParaRPr lang="en-IE" sz="1400" i="1" dirty="0">
              <a:solidFill>
                <a:srgbClr val="53705E"/>
              </a:solidFill>
            </a:endParaRPr>
          </a:p>
        </p:txBody>
      </p:sp>
      <p:sp>
        <p:nvSpPr>
          <p:cNvPr id="23" name="Freeform 31">
            <a:hlinkClick r:id="rId5"/>
            <a:extLst>
              <a:ext uri="{FF2B5EF4-FFF2-40B4-BE49-F238E27FC236}">
                <a16:creationId xmlns:a16="http://schemas.microsoft.com/office/drawing/2014/main" id="{AFEEEA97-2922-C50A-6B1E-8D388C9EB30F}"/>
              </a:ext>
            </a:extLst>
          </p:cNvPr>
          <p:cNvSpPr/>
          <p:nvPr/>
        </p:nvSpPr>
        <p:spPr>
          <a:xfrm>
            <a:off x="5034276" y="3805428"/>
            <a:ext cx="1938024" cy="1936954"/>
          </a:xfrm>
          <a:custGeom>
            <a:avLst/>
            <a:gdLst>
              <a:gd name="connsiteX0" fmla="*/ 1938025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5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5" y="968477"/>
                </a:moveTo>
                <a:cubicBezTo>
                  <a:pt x="1938025" y="1503352"/>
                  <a:pt x="1504183" y="1936954"/>
                  <a:pt x="969012" y="1936954"/>
                </a:cubicBezTo>
                <a:cubicBezTo>
                  <a:pt x="433842" y="1936954"/>
                  <a:pt x="0" y="1503352"/>
                  <a:pt x="0" y="968477"/>
                </a:cubicBezTo>
                <a:cubicBezTo>
                  <a:pt x="0" y="433602"/>
                  <a:pt x="433842" y="0"/>
                  <a:pt x="969012" y="0"/>
                </a:cubicBezTo>
                <a:cubicBezTo>
                  <a:pt x="1504183" y="0"/>
                  <a:pt x="1938025" y="433602"/>
                  <a:pt x="1938025" y="968477"/>
                </a:cubicBezTo>
                <a:close/>
              </a:path>
            </a:pathLst>
          </a:custGeom>
          <a:solidFill>
            <a:srgbClr val="B5B285"/>
          </a:solidFill>
          <a:ln w="11065" cap="flat">
            <a:noFill/>
            <a:prstDash val="solid"/>
            <a:miter/>
          </a:ln>
        </p:spPr>
        <p:txBody>
          <a:bodyPr rtlCol="0" anchor="ctr"/>
          <a:lstStyle/>
          <a:p>
            <a:pPr algn="ctr"/>
            <a:r>
              <a:rPr lang="en-IE" sz="2000" dirty="0">
                <a:solidFill>
                  <a:schemeClr val="bg1"/>
                </a:solidFill>
              </a:rPr>
              <a:t>Download App </a:t>
            </a:r>
            <a:r>
              <a:rPr lang="en-IE" sz="2000" dirty="0" err="1">
                <a:solidFill>
                  <a:schemeClr val="bg1"/>
                </a:solidFill>
              </a:rPr>
              <a:t>Historik</a:t>
            </a:r>
            <a:endParaRPr lang="en-US" sz="2000" dirty="0">
              <a:solidFill>
                <a:schemeClr val="bg1"/>
              </a:solidFill>
            </a:endParaRPr>
          </a:p>
        </p:txBody>
      </p:sp>
      <p:pic>
        <p:nvPicPr>
          <p:cNvPr id="22" name="Graphic 21" descr="Download with solid fill">
            <a:extLst>
              <a:ext uri="{FF2B5EF4-FFF2-40B4-BE49-F238E27FC236}">
                <a16:creationId xmlns:a16="http://schemas.microsoft.com/office/drawing/2014/main" id="{A429679B-C82C-51B0-9272-3FED260EFDB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77931" y="5001979"/>
            <a:ext cx="650714" cy="650714"/>
          </a:xfrm>
          <a:prstGeom prst="rect">
            <a:avLst/>
          </a:prstGeom>
        </p:spPr>
      </p:pic>
      <p:sp>
        <p:nvSpPr>
          <p:cNvPr id="10" name="Text Placeholder 6">
            <a:extLst>
              <a:ext uri="{FF2B5EF4-FFF2-40B4-BE49-F238E27FC236}">
                <a16:creationId xmlns:a16="http://schemas.microsoft.com/office/drawing/2014/main" id="{4FC70A2C-F1BB-3AF2-FC23-51322C692838}"/>
              </a:ext>
            </a:extLst>
          </p:cNvPr>
          <p:cNvSpPr txBox="1">
            <a:spLocks/>
          </p:cNvSpPr>
          <p:nvPr/>
        </p:nvSpPr>
        <p:spPr>
          <a:xfrm>
            <a:off x="0" y="445317"/>
            <a:ext cx="5992553" cy="586086"/>
          </a:xfrm>
          <a:prstGeom prst="rect">
            <a:avLst/>
          </a:prstGeom>
          <a:solidFill>
            <a:srgbClr val="53705E"/>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IE" sz="2000" b="0" dirty="0"/>
              <a:t>Testing Immersive Technologies</a:t>
            </a:r>
          </a:p>
        </p:txBody>
      </p:sp>
      <p:grpSp>
        <p:nvGrpSpPr>
          <p:cNvPr id="11" name="Group 10">
            <a:extLst>
              <a:ext uri="{FF2B5EF4-FFF2-40B4-BE49-F238E27FC236}">
                <a16:creationId xmlns:a16="http://schemas.microsoft.com/office/drawing/2014/main" id="{D5E7E5F3-ED6D-61E6-4F96-AB3BD8C02E0F}"/>
              </a:ext>
            </a:extLst>
          </p:cNvPr>
          <p:cNvGrpSpPr/>
          <p:nvPr/>
        </p:nvGrpSpPr>
        <p:grpSpPr>
          <a:xfrm>
            <a:off x="48717" y="424037"/>
            <a:ext cx="701179" cy="630942"/>
            <a:chOff x="899227" y="1072033"/>
            <a:chExt cx="1015996" cy="914225"/>
          </a:xfrm>
          <a:solidFill>
            <a:srgbClr val="EE4F27"/>
          </a:solidFill>
        </p:grpSpPr>
        <p:sp>
          <p:nvSpPr>
            <p:cNvPr id="15" name="Oval 14">
              <a:extLst>
                <a:ext uri="{FF2B5EF4-FFF2-40B4-BE49-F238E27FC236}">
                  <a16:creationId xmlns:a16="http://schemas.microsoft.com/office/drawing/2014/main" id="{CE47FBC8-6059-8EEF-41AC-02069531FBE0}"/>
                </a:ext>
              </a:extLst>
            </p:cNvPr>
            <p:cNvSpPr/>
            <p:nvPr/>
          </p:nvSpPr>
          <p:spPr>
            <a:xfrm>
              <a:off x="1016000" y="1137920"/>
              <a:ext cx="782451" cy="78245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7" name="TextBox 16">
              <a:extLst>
                <a:ext uri="{FF2B5EF4-FFF2-40B4-BE49-F238E27FC236}">
                  <a16:creationId xmlns:a16="http://schemas.microsoft.com/office/drawing/2014/main" id="{534AA127-A8BB-C309-0C4A-CBCF9E67B08C}"/>
                </a:ext>
              </a:extLst>
            </p:cNvPr>
            <p:cNvSpPr txBox="1"/>
            <p:nvPr/>
          </p:nvSpPr>
          <p:spPr>
            <a:xfrm>
              <a:off x="899227" y="1072033"/>
              <a:ext cx="1015996" cy="91422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3</a:t>
              </a:r>
            </a:p>
          </p:txBody>
        </p:sp>
      </p:grpSp>
      <p:pic>
        <p:nvPicPr>
          <p:cNvPr id="18" name="Graphic 17" descr="Excellent with solid fill">
            <a:extLst>
              <a:ext uri="{FF2B5EF4-FFF2-40B4-BE49-F238E27FC236}">
                <a16:creationId xmlns:a16="http://schemas.microsoft.com/office/drawing/2014/main" id="{F8354812-D744-1AE0-DB6B-321640C267F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9307" y="2920655"/>
            <a:ext cx="676937" cy="676937"/>
          </a:xfrm>
          <a:prstGeom prst="rect">
            <a:avLst/>
          </a:prstGeom>
        </p:spPr>
      </p:pic>
    </p:spTree>
    <p:extLst>
      <p:ext uri="{BB962C8B-B14F-4D97-AF65-F5344CB8AC3E}">
        <p14:creationId xmlns:p14="http://schemas.microsoft.com/office/powerpoint/2010/main" val="1871725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0471B-59B8-22C4-AD2E-E3ACC2D917B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44CD711-4189-4796-AA03-07C9C8877B9C}"/>
              </a:ext>
            </a:extLst>
          </p:cNvPr>
          <p:cNvSpPr>
            <a:spLocks noGrp="1"/>
          </p:cNvSpPr>
          <p:nvPr>
            <p:ph type="body" sz="quarter" idx="61"/>
          </p:nvPr>
        </p:nvSpPr>
        <p:spPr>
          <a:xfrm>
            <a:off x="0" y="255893"/>
            <a:ext cx="6592186" cy="1816967"/>
          </a:xfrm>
          <a:solidFill>
            <a:srgbClr val="469395"/>
          </a:solidFill>
        </p:spPr>
        <p:txBody>
          <a:bodyPr/>
          <a:lstStyle/>
          <a:p>
            <a:pPr>
              <a:lnSpc>
                <a:spcPct val="100000"/>
              </a:lnSpc>
            </a:pPr>
            <a:r>
              <a:rPr lang="en-IE" sz="4800" dirty="0"/>
              <a:t>Case Study </a:t>
            </a:r>
          </a:p>
          <a:p>
            <a:pPr>
              <a:lnSpc>
                <a:spcPct val="100000"/>
              </a:lnSpc>
            </a:pPr>
            <a:r>
              <a:rPr lang="en-IE" sz="2800" dirty="0"/>
              <a:t>Implementation: </a:t>
            </a:r>
            <a:r>
              <a:rPr lang="en-IE" sz="2800" b="0" i="1" dirty="0"/>
              <a:t>New Zealand’s Middle-earth &amp; Beyond</a:t>
            </a:r>
            <a:endParaRPr lang="en-IE" sz="2800" b="0" dirty="0"/>
          </a:p>
        </p:txBody>
      </p:sp>
      <p:sp>
        <p:nvSpPr>
          <p:cNvPr id="4" name="Slide Number Placeholder 3">
            <a:extLst>
              <a:ext uri="{FF2B5EF4-FFF2-40B4-BE49-F238E27FC236}">
                <a16:creationId xmlns:a16="http://schemas.microsoft.com/office/drawing/2014/main" id="{D9ADDCE0-5A9F-37B9-373F-16937AC84D77}"/>
              </a:ext>
            </a:extLst>
          </p:cNvPr>
          <p:cNvSpPr>
            <a:spLocks noGrp="1"/>
          </p:cNvSpPr>
          <p:nvPr>
            <p:ph type="sldNum" sz="quarter" idx="4"/>
          </p:nvPr>
        </p:nvSpPr>
        <p:spPr/>
        <p:txBody>
          <a:bodyPr/>
          <a:lstStyle/>
          <a:p>
            <a:fld id="{48F63A3B-78C7-47BE-AE5E-E10140E04643}" type="slidenum">
              <a:rPr lang="en-US" smtClean="0"/>
              <a:pPr/>
              <a:t>15</a:t>
            </a:fld>
            <a:endParaRPr lang="en-US" dirty="0"/>
          </a:p>
        </p:txBody>
      </p:sp>
      <p:sp>
        <p:nvSpPr>
          <p:cNvPr id="6" name="TextBox 5">
            <a:extLst>
              <a:ext uri="{FF2B5EF4-FFF2-40B4-BE49-F238E27FC236}">
                <a16:creationId xmlns:a16="http://schemas.microsoft.com/office/drawing/2014/main" id="{B5716004-AF7C-46AA-DDF5-D866F437877F}"/>
              </a:ext>
            </a:extLst>
          </p:cNvPr>
          <p:cNvSpPr txBox="1"/>
          <p:nvPr/>
        </p:nvSpPr>
        <p:spPr>
          <a:xfrm>
            <a:off x="760663" y="2211406"/>
            <a:ext cx="5828945" cy="9779280"/>
          </a:xfrm>
          <a:prstGeom prst="rect">
            <a:avLst/>
          </a:prstGeom>
          <a:noFill/>
        </p:spPr>
        <p:txBody>
          <a:bodyPr wrap="square">
            <a:spAutoFit/>
          </a:bodyPr>
          <a:lstStyle/>
          <a:p>
            <a:r>
              <a:rPr lang="en-US" sz="1400" dirty="0"/>
              <a:t>Film Tourism and Immersive Storytelling: These examples help you </a:t>
            </a:r>
            <a:r>
              <a:rPr lang="en-US" sz="1400" b="1" dirty="0" err="1"/>
              <a:t>visualise</a:t>
            </a:r>
            <a:r>
              <a:rPr lang="en-US" sz="1400" b="1" dirty="0"/>
              <a:t> implementation</a:t>
            </a:r>
            <a:r>
              <a:rPr lang="en-US" sz="1400" dirty="0"/>
              <a:t>.</a:t>
            </a:r>
          </a:p>
          <a:p>
            <a:pPr>
              <a:lnSpc>
                <a:spcPct val="107000"/>
              </a:lnSpc>
              <a:spcAft>
                <a:spcPts val="800"/>
              </a:spcAft>
              <a:buNone/>
            </a:pPr>
            <a:r>
              <a:rPr lang="en-IE" sz="1400" kern="100" dirty="0">
                <a:solidFill>
                  <a:srgbClr val="C77362"/>
                </a:solidFill>
                <a:effectLst/>
                <a:ea typeface="Aptos" panose="020B0004020202020204" pitchFamily="34" charset="0"/>
                <a:cs typeface="Times New Roman" panose="02020603050405020304" pitchFamily="18" charset="0"/>
              </a:rPr>
              <a:t>To illustrate </a:t>
            </a:r>
            <a:r>
              <a:rPr lang="en-IE" sz="1400" i="1" kern="100" dirty="0">
                <a:solidFill>
                  <a:srgbClr val="C77362"/>
                </a:solidFill>
                <a:effectLst/>
                <a:ea typeface="Aptos" panose="020B0004020202020204" pitchFamily="34" charset="0"/>
                <a:cs typeface="Times New Roman" panose="02020603050405020304" pitchFamily="18" charset="0"/>
              </a:rPr>
              <a:t>why embracing immersive storytelling can be so powerful</a:t>
            </a:r>
            <a:r>
              <a:rPr lang="en-IE" sz="1400" kern="100" dirty="0">
                <a:solidFill>
                  <a:srgbClr val="C77362"/>
                </a:solidFill>
                <a:effectLst/>
                <a:ea typeface="Aptos" panose="020B0004020202020204" pitchFamily="34" charset="0"/>
                <a:cs typeface="Times New Roman" panose="02020603050405020304" pitchFamily="18" charset="0"/>
              </a:rPr>
              <a:t>, consider </a:t>
            </a:r>
            <a:r>
              <a:rPr lang="en-IE" sz="1400" b="1" kern="100" dirty="0">
                <a:solidFill>
                  <a:srgbClr val="C77362"/>
                </a:solidFill>
                <a:effectLst/>
                <a:ea typeface="Aptos" panose="020B0004020202020204" pitchFamily="34" charset="0"/>
                <a:cs typeface="Times New Roman" panose="02020603050405020304" pitchFamily="18" charset="0"/>
              </a:rPr>
              <a:t>New Zealand’s success with film tourism</a:t>
            </a:r>
            <a:r>
              <a:rPr lang="en-IE" sz="1400" kern="100" dirty="0">
                <a:solidFill>
                  <a:srgbClr val="C77362"/>
                </a:solidFill>
                <a:effectLst/>
                <a:ea typeface="Aptos" panose="020B0004020202020204" pitchFamily="34" charset="0"/>
                <a:cs typeface="Times New Roman" panose="02020603050405020304" pitchFamily="18" charset="0"/>
              </a:rPr>
              <a:t>. </a:t>
            </a:r>
          </a:p>
          <a:p>
            <a:pPr>
              <a:lnSpc>
                <a:spcPct val="107000"/>
              </a:lnSpc>
              <a:spcAft>
                <a:spcPts val="800"/>
              </a:spcAft>
              <a:buNone/>
            </a:pPr>
            <a:r>
              <a:rPr lang="en-IE" sz="1400" kern="100" dirty="0">
                <a:solidFill>
                  <a:schemeClr val="tx1">
                    <a:lumMod val="75000"/>
                    <a:lumOff val="25000"/>
                  </a:schemeClr>
                </a:solidFill>
                <a:effectLst/>
                <a:ea typeface="Aptos" panose="020B0004020202020204" pitchFamily="34" charset="0"/>
                <a:cs typeface="Times New Roman" panose="02020603050405020304" pitchFamily="18" charset="0"/>
              </a:rPr>
              <a:t>After </a:t>
            </a:r>
            <a:r>
              <a:rPr lang="en-IE" sz="1400" i="1" kern="100" dirty="0">
                <a:solidFill>
                  <a:schemeClr val="tx1">
                    <a:lumMod val="75000"/>
                    <a:lumOff val="25000"/>
                  </a:schemeClr>
                </a:solidFill>
                <a:effectLst/>
                <a:ea typeface="Aptos" panose="020B0004020202020204" pitchFamily="34" charset="0"/>
                <a:cs typeface="Times New Roman" panose="02020603050405020304" pitchFamily="18" charset="0"/>
              </a:rPr>
              <a:t>The Lord of the Rings</a:t>
            </a:r>
            <a:r>
              <a:rPr lang="en-IE" sz="1400" kern="100" dirty="0">
                <a:solidFill>
                  <a:schemeClr val="tx1">
                    <a:lumMod val="75000"/>
                    <a:lumOff val="25000"/>
                  </a:schemeClr>
                </a:solidFill>
                <a:effectLst/>
                <a:ea typeface="Aptos" panose="020B0004020202020204" pitchFamily="34" charset="0"/>
                <a:cs typeface="Times New Roman" panose="02020603050405020304" pitchFamily="18" charset="0"/>
              </a:rPr>
              <a:t> hit the screens, New Zealand famously branded itself as the real-world Middle-earth. Guided by Tourism New Zealand’s marketing campaigns, fans from around the globe flocked to see Hobbiton and the stunning landscapes from the films. </a:t>
            </a:r>
          </a:p>
          <a:p>
            <a:pPr>
              <a:lnSpc>
                <a:spcPct val="107000"/>
              </a:lnSpc>
              <a:spcAft>
                <a:spcPts val="800"/>
              </a:spcAft>
              <a:buNone/>
            </a:pPr>
            <a:r>
              <a:rPr lang="en-IE" sz="1400" b="1" kern="100" dirty="0">
                <a:solidFill>
                  <a:srgbClr val="C77362"/>
                </a:solidFill>
                <a:effectLst/>
                <a:ea typeface="Aptos" panose="020B0004020202020204" pitchFamily="34" charset="0"/>
                <a:cs typeface="Times New Roman" panose="02020603050405020304" pitchFamily="18" charset="0"/>
              </a:rPr>
              <a:t>The results were dramatic: </a:t>
            </a:r>
            <a:r>
              <a:rPr lang="en-IE" sz="1400" kern="100" dirty="0">
                <a:solidFill>
                  <a:schemeClr val="tx1">
                    <a:lumMod val="75000"/>
                    <a:lumOff val="25000"/>
                  </a:schemeClr>
                </a:solidFill>
                <a:effectLst/>
                <a:ea typeface="Aptos" panose="020B0004020202020204" pitchFamily="34" charset="0"/>
                <a:cs typeface="Times New Roman" panose="02020603050405020304" pitchFamily="18" charset="0"/>
              </a:rPr>
              <a:t>in the five years after the first LOTR film, tourist numbers shot up by about </a:t>
            </a:r>
            <a:r>
              <a:rPr lang="en-IE" sz="1400" b="1" kern="100" dirty="0">
                <a:solidFill>
                  <a:schemeClr val="tx1">
                    <a:lumMod val="75000"/>
                    <a:lumOff val="25000"/>
                  </a:schemeClr>
                </a:solidFill>
                <a:effectLst/>
                <a:ea typeface="Aptos" panose="020B0004020202020204" pitchFamily="34" charset="0"/>
                <a:cs typeface="Times New Roman" panose="02020603050405020304" pitchFamily="18" charset="0"/>
              </a:rPr>
              <a:t>40%</a:t>
            </a:r>
            <a:r>
              <a:rPr lang="en-IE" sz="1400" kern="100" dirty="0">
                <a:solidFill>
                  <a:schemeClr val="tx1">
                    <a:lumMod val="75000"/>
                    <a:lumOff val="25000"/>
                  </a:schemeClr>
                </a:solidFill>
                <a:effectLst/>
                <a:ea typeface="Aptos" panose="020B0004020202020204" pitchFamily="34" charset="0"/>
                <a:cs typeface="Times New Roman" panose="02020603050405020304" pitchFamily="18" charset="0"/>
              </a:rPr>
              <a:t>, and by 2006 arrivals had climbed from 1.7 to 2.4 million annually </a:t>
            </a:r>
            <a:r>
              <a:rPr lang="en-IE" sz="1400" u="sng" kern="100" dirty="0">
                <a:solidFill>
                  <a:srgbClr val="C77362"/>
                </a:solidFill>
                <a:effectLst/>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cathaypacific.com</a:t>
            </a:r>
            <a:r>
              <a:rPr lang="en-IE" sz="1400" u="sng" kern="100" dirty="0">
                <a:solidFill>
                  <a:srgbClr val="C77362"/>
                </a:solidFill>
                <a:effectLst/>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onlinemba.com</a:t>
            </a:r>
            <a:r>
              <a:rPr lang="en-IE" sz="1400" kern="100" dirty="0">
                <a:solidFill>
                  <a:srgbClr val="C77362"/>
                </a:solidFill>
                <a:effectLst/>
                <a:ea typeface="Aptos" panose="020B0004020202020204" pitchFamily="34" charset="0"/>
                <a:cs typeface="Times New Roman" panose="02020603050405020304" pitchFamily="18" charset="0"/>
              </a:rPr>
              <a:t>. </a:t>
            </a:r>
            <a:r>
              <a:rPr lang="en-IE" sz="1400" kern="100" dirty="0">
                <a:solidFill>
                  <a:schemeClr val="tx1">
                    <a:lumMod val="75000"/>
                    <a:lumOff val="25000"/>
                  </a:schemeClr>
                </a:solidFill>
                <a:effectLst/>
                <a:ea typeface="Aptos" panose="020B0004020202020204" pitchFamily="34" charset="0"/>
                <a:cs typeface="Times New Roman" panose="02020603050405020304" pitchFamily="18" charset="0"/>
              </a:rPr>
              <a:t>Many visitors cited the films as a key reason for choosing New Zealand. This influx brought substantial economic gains – </a:t>
            </a:r>
            <a:r>
              <a:rPr lang="en-IE" sz="1400" i="1" kern="100" dirty="0">
                <a:solidFill>
                  <a:schemeClr val="tx1">
                    <a:lumMod val="75000"/>
                    <a:lumOff val="25000"/>
                  </a:schemeClr>
                </a:solidFill>
                <a:effectLst/>
                <a:ea typeface="Aptos" panose="020B0004020202020204" pitchFamily="34" charset="0"/>
                <a:cs typeface="Times New Roman" panose="02020603050405020304" pitchFamily="18" charset="0"/>
              </a:rPr>
              <a:t>all sparked by effectively leveraging a story</a:t>
            </a:r>
            <a:r>
              <a:rPr lang="en-IE" sz="1400" kern="100" dirty="0">
                <a:solidFill>
                  <a:schemeClr val="tx1">
                    <a:lumMod val="75000"/>
                    <a:lumOff val="25000"/>
                  </a:schemeClr>
                </a:solidFill>
                <a:effectLst/>
                <a:ea typeface="Aptos" panose="020B0004020202020204" pitchFamily="34" charset="0"/>
                <a:cs typeface="Times New Roman" panose="02020603050405020304" pitchFamily="18" charset="0"/>
              </a:rPr>
              <a:t>.</a:t>
            </a:r>
          </a:p>
          <a:p>
            <a:pPr>
              <a:lnSpc>
                <a:spcPct val="107000"/>
              </a:lnSpc>
              <a:spcAft>
                <a:spcPts val="800"/>
              </a:spcAft>
              <a:buNone/>
            </a:pPr>
            <a:r>
              <a:rPr lang="en-IE" sz="1400" b="1" kern="100" dirty="0">
                <a:solidFill>
                  <a:srgbClr val="C77362"/>
                </a:solidFill>
                <a:effectLst/>
                <a:ea typeface="Aptos" panose="020B0004020202020204" pitchFamily="34" charset="0"/>
                <a:cs typeface="Times New Roman" panose="02020603050405020304" pitchFamily="18" charset="0"/>
              </a:rPr>
              <a:t>Now, New Zealand didn’t stop at simply pointing out film locations – they created immersive experiences around them. </a:t>
            </a:r>
            <a:r>
              <a:rPr lang="en-IE" sz="1400" kern="100" dirty="0">
                <a:solidFill>
                  <a:schemeClr val="tx1">
                    <a:lumMod val="75000"/>
                    <a:lumOff val="25000"/>
                  </a:schemeClr>
                </a:solidFill>
                <a:effectLst/>
                <a:ea typeface="Aptos" panose="020B0004020202020204" pitchFamily="34" charset="0"/>
                <a:cs typeface="Times New Roman" panose="02020603050405020304" pitchFamily="18" charset="0"/>
              </a:rPr>
              <a:t>Hobbiton isn’t just a movie set; it’s a guided experience where visitors feel like inhabitants of the Shire, complete with hobbit costumes and a mug of ale at the </a:t>
            </a:r>
            <a:r>
              <a:rPr lang="en-IE" sz="1400" kern="100" dirty="0">
                <a:solidFill>
                  <a:srgbClr val="C77362"/>
                </a:solidFill>
                <a:effectLst/>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Green Dragon Inn</a:t>
            </a:r>
            <a:r>
              <a:rPr lang="en-IE" sz="1400" kern="100" dirty="0">
                <a:solidFill>
                  <a:schemeClr val="tx1">
                    <a:lumMod val="75000"/>
                    <a:lumOff val="25000"/>
                  </a:schemeClr>
                </a:solidFill>
                <a:effectLst/>
                <a:ea typeface="Aptos" panose="020B0004020202020204" pitchFamily="34" charset="0"/>
                <a:cs typeface="Times New Roman" panose="02020603050405020304" pitchFamily="18" charset="0"/>
              </a:rPr>
              <a:t>. In Wellington, the </a:t>
            </a:r>
            <a:r>
              <a:rPr lang="en-IE" sz="1400" kern="100" dirty="0">
                <a:solidFill>
                  <a:srgbClr val="C77362"/>
                </a:solidFill>
                <a:effectLst/>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Weta Workshop </a:t>
            </a:r>
            <a:r>
              <a:rPr lang="en-IE" sz="1400" kern="100" dirty="0">
                <a:solidFill>
                  <a:schemeClr val="tx1">
                    <a:lumMod val="75000"/>
                    <a:lumOff val="25000"/>
                  </a:schemeClr>
                </a:solidFill>
                <a:effectLst/>
                <a:ea typeface="Aptos" panose="020B0004020202020204" pitchFamily="34" charset="0"/>
                <a:cs typeface="Times New Roman" panose="02020603050405020304" pitchFamily="18" charset="0"/>
              </a:rPr>
              <a:t>(the props/design studio for the films) offers interactive tours where you can see and even handle movie props, learning how the fantasy was made real. These are examples of </a:t>
            </a:r>
            <a:r>
              <a:rPr lang="en-IE" sz="1400" b="1" kern="100" dirty="0">
                <a:solidFill>
                  <a:schemeClr val="tx1">
                    <a:lumMod val="75000"/>
                    <a:lumOff val="25000"/>
                  </a:schemeClr>
                </a:solidFill>
                <a:effectLst/>
                <a:ea typeface="Aptos" panose="020B0004020202020204" pitchFamily="34" charset="0"/>
                <a:cs typeface="Times New Roman" panose="02020603050405020304" pitchFamily="18" charset="0"/>
              </a:rPr>
              <a:t>layering immersive elements onto a film tourism draw</a:t>
            </a:r>
            <a:r>
              <a:rPr lang="en-IE" sz="1400" kern="100" dirty="0">
                <a:solidFill>
                  <a:schemeClr val="tx1">
                    <a:lumMod val="75000"/>
                    <a:lumOff val="25000"/>
                  </a:schemeClr>
                </a:solidFill>
                <a:effectLst/>
                <a:ea typeface="Aptos" panose="020B0004020202020204" pitchFamily="34" charset="0"/>
                <a:cs typeface="Times New Roman" panose="02020603050405020304" pitchFamily="18" charset="0"/>
              </a:rPr>
              <a:t>: theatrical guides, hands-on exhibits, and detailed storytelling turn a passive sightseeing trip into an engaging journey.</a:t>
            </a:r>
          </a:p>
          <a:p>
            <a:pPr>
              <a:lnSpc>
                <a:spcPct val="107000"/>
              </a:lnSpc>
              <a:spcAft>
                <a:spcPts val="800"/>
              </a:spcAft>
              <a:buNone/>
            </a:pPr>
            <a:r>
              <a:rPr lang="en-IE" sz="1400" b="1" kern="100" dirty="0">
                <a:solidFill>
                  <a:srgbClr val="C77362"/>
                </a:solidFill>
                <a:effectLst/>
                <a:ea typeface="Aptos" panose="020B0004020202020204" pitchFamily="34" charset="0"/>
                <a:cs typeface="Times New Roman" panose="02020603050405020304" pitchFamily="18" charset="0"/>
              </a:rPr>
              <a:t>The takeaway:</a:t>
            </a:r>
            <a:r>
              <a:rPr lang="en-IE" sz="1400" kern="100" dirty="0">
                <a:solidFill>
                  <a:srgbClr val="C77362"/>
                </a:solidFill>
                <a:effectLst/>
                <a:ea typeface="Aptos" panose="020B0004020202020204" pitchFamily="34" charset="0"/>
                <a:cs typeface="Times New Roman" panose="02020603050405020304" pitchFamily="18" charset="0"/>
              </a:rPr>
              <a:t> </a:t>
            </a:r>
            <a:r>
              <a:rPr lang="en-IE" sz="1400" kern="100" dirty="0">
                <a:solidFill>
                  <a:schemeClr val="tx1">
                    <a:lumMod val="75000"/>
                    <a:lumOff val="25000"/>
                  </a:schemeClr>
                </a:solidFill>
                <a:effectLst/>
                <a:ea typeface="Aptos" panose="020B0004020202020204" pitchFamily="34" charset="0"/>
                <a:cs typeface="Times New Roman" panose="02020603050405020304" pitchFamily="18" charset="0"/>
              </a:rPr>
              <a:t>You might not have a blockbuster movie filmed in your backyard, but the principle holds true on any scale. If you have a story (a film, TV show, famous book, legend, etc.) connected to your location, leveraging it can significantly boost interest. And by designing immersive ways for visitors to experience that story – be it through tech, interactive tours, or creative storytelling – you transform curious visitors into </a:t>
            </a:r>
            <a:r>
              <a:rPr lang="en-IE" sz="1400" i="1" kern="100" dirty="0">
                <a:solidFill>
                  <a:schemeClr val="tx1">
                    <a:lumMod val="75000"/>
                    <a:lumOff val="25000"/>
                  </a:schemeClr>
                </a:solidFill>
                <a:effectLst/>
                <a:ea typeface="Aptos" panose="020B0004020202020204" pitchFamily="34" charset="0"/>
                <a:cs typeface="Times New Roman" panose="02020603050405020304" pitchFamily="18" charset="0"/>
              </a:rPr>
              <a:t>enthusiastic participants</a:t>
            </a:r>
            <a:r>
              <a:rPr lang="en-IE" sz="1400" kern="100" dirty="0">
                <a:solidFill>
                  <a:schemeClr val="tx1">
                    <a:lumMod val="75000"/>
                    <a:lumOff val="25000"/>
                  </a:schemeClr>
                </a:solidFill>
                <a:effectLst/>
                <a:ea typeface="Aptos" panose="020B0004020202020204" pitchFamily="34" charset="0"/>
                <a:cs typeface="Times New Roman" panose="02020603050405020304" pitchFamily="18" charset="0"/>
              </a:rPr>
              <a:t>. The rest of this guide will show you how to do exactly that, step by step.</a:t>
            </a:r>
          </a:p>
          <a:p>
            <a:pPr>
              <a:lnSpc>
                <a:spcPct val="107000"/>
              </a:lnSpc>
              <a:spcAft>
                <a:spcPts val="800"/>
              </a:spcAft>
            </a:pPr>
            <a:r>
              <a:rPr lang="en-US" sz="1200" dirty="0">
                <a:solidFill>
                  <a:srgbClr val="C77362"/>
                </a:solidFill>
                <a:hlinkClick r:id="rId3">
                  <a:extLst>
                    <a:ext uri="{A12FA001-AC4F-418D-AE19-62706E023703}">
                      <ahyp:hlinkClr xmlns:ahyp="http://schemas.microsoft.com/office/drawing/2018/hyperlinkcolor" val="tx"/>
                    </a:ext>
                  </a:extLst>
                </a:hlinkClick>
              </a:rPr>
              <a:t>The Economic Impact of LOTR</a:t>
            </a:r>
            <a:endParaRPr lang="en-US" sz="1200" dirty="0">
              <a:solidFill>
                <a:srgbClr val="C77362"/>
              </a:solidFill>
            </a:endParaRPr>
          </a:p>
          <a:p>
            <a:pPr>
              <a:lnSpc>
                <a:spcPct val="107000"/>
              </a:lnSpc>
              <a:spcAft>
                <a:spcPts val="800"/>
              </a:spcAft>
            </a:pPr>
            <a:r>
              <a:rPr lang="en-US" sz="1200" dirty="0">
                <a:solidFill>
                  <a:srgbClr val="C77362"/>
                </a:solidFill>
                <a:hlinkClick r:id="rId6">
                  <a:extLst>
                    <a:ext uri="{A12FA001-AC4F-418D-AE19-62706E023703}">
                      <ahyp:hlinkClr xmlns:ahyp="http://schemas.microsoft.com/office/drawing/2018/hyperlinkcolor" val="tx"/>
                    </a:ext>
                  </a:extLst>
                </a:hlinkClick>
              </a:rPr>
              <a:t>Visit Middle Earth and see New Zealand through Frodo's eyes!</a:t>
            </a:r>
            <a:endParaRPr lang="en-US" sz="1200" dirty="0">
              <a:solidFill>
                <a:srgbClr val="C77362"/>
              </a:solidFill>
            </a:endParaRPr>
          </a:p>
          <a:p>
            <a:pPr>
              <a:lnSpc>
                <a:spcPct val="107000"/>
              </a:lnSpc>
              <a:spcAft>
                <a:spcPts val="800"/>
              </a:spcAft>
            </a:pPr>
            <a:r>
              <a:rPr lang="en-US" sz="1200" dirty="0">
                <a:solidFill>
                  <a:srgbClr val="C77362"/>
                </a:solidFill>
                <a:hlinkClick r:id="rId7">
                  <a:extLst>
                    <a:ext uri="{A12FA001-AC4F-418D-AE19-62706E023703}">
                      <ahyp:hlinkClr xmlns:ahyp="http://schemas.microsoft.com/office/drawing/2018/hyperlinkcolor" val="tx"/>
                    </a:ext>
                  </a:extLst>
                </a:hlinkClick>
              </a:rPr>
              <a:t>10 Day Lord of the Rings &amp; Hobbit Holiday Package</a:t>
            </a:r>
            <a:endParaRPr lang="en-US" sz="1200" dirty="0">
              <a:solidFill>
                <a:srgbClr val="C77362"/>
              </a:solidFill>
            </a:endParaRPr>
          </a:p>
          <a:p>
            <a:pPr>
              <a:lnSpc>
                <a:spcPct val="107000"/>
              </a:lnSpc>
              <a:spcAft>
                <a:spcPts val="800"/>
              </a:spcAft>
            </a:pPr>
            <a:r>
              <a:rPr lang="en-US" sz="1200" dirty="0">
                <a:solidFill>
                  <a:srgbClr val="C77362"/>
                </a:solidFill>
                <a:hlinkClick r:id="rId8">
                  <a:extLst>
                    <a:ext uri="{A12FA001-AC4F-418D-AE19-62706E023703}">
                      <ahyp:hlinkClr xmlns:ahyp="http://schemas.microsoft.com/office/drawing/2018/hyperlinkcolor" val="tx"/>
                    </a:ext>
                  </a:extLst>
                </a:hlinkClick>
              </a:rPr>
              <a:t>Best Lord of the Rings filming locations in New Zealand</a:t>
            </a:r>
            <a:endParaRPr lang="en-US" sz="1200" dirty="0">
              <a:solidFill>
                <a:srgbClr val="C77362"/>
              </a:solidFill>
            </a:endParaRPr>
          </a:p>
          <a:p>
            <a:pPr>
              <a:lnSpc>
                <a:spcPct val="107000"/>
              </a:lnSpc>
              <a:spcAft>
                <a:spcPts val="800"/>
              </a:spcAft>
            </a:pPr>
            <a:endParaRPr lang="en-US" sz="1200" dirty="0">
              <a:solidFill>
                <a:srgbClr val="C77362"/>
              </a:solidFill>
            </a:endParaRPr>
          </a:p>
          <a:p>
            <a:pPr>
              <a:lnSpc>
                <a:spcPct val="107000"/>
              </a:lnSpc>
              <a:spcAft>
                <a:spcPts val="800"/>
              </a:spcAft>
            </a:pPr>
            <a:endParaRPr lang="en-US" dirty="0"/>
          </a:p>
          <a:p>
            <a:pPr>
              <a:lnSpc>
                <a:spcPct val="107000"/>
              </a:lnSpc>
              <a:spcAft>
                <a:spcPts val="800"/>
              </a:spcAft>
            </a:pPr>
            <a:endParaRPr lang="en-US" b="1" dirty="0"/>
          </a:p>
          <a:p>
            <a:pPr>
              <a:lnSpc>
                <a:spcPct val="107000"/>
              </a:lnSpc>
              <a:spcAft>
                <a:spcPts val="800"/>
              </a:spcAft>
              <a:buNone/>
            </a:pPr>
            <a:endParaRPr lang="en-IE" sz="1400" kern="100" dirty="0">
              <a:solidFill>
                <a:schemeClr val="tx1">
                  <a:lumMod val="75000"/>
                  <a:lumOff val="25000"/>
                </a:schemeClr>
              </a:solidFill>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16995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754EC-3291-6D06-F949-B6E5BFF9A41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72CAB0-B9CE-C4DE-A111-7E89A19A423D}"/>
              </a:ext>
            </a:extLst>
          </p:cNvPr>
          <p:cNvSpPr>
            <a:spLocks noGrp="1"/>
          </p:cNvSpPr>
          <p:nvPr>
            <p:ph type="body" sz="quarter" idx="61"/>
          </p:nvPr>
        </p:nvSpPr>
        <p:spPr>
          <a:xfrm>
            <a:off x="-9335" y="644872"/>
            <a:ext cx="4464377" cy="586086"/>
          </a:xfrm>
          <a:solidFill>
            <a:srgbClr val="C77362"/>
          </a:solidFill>
        </p:spPr>
        <p:txBody>
          <a:bodyPr/>
          <a:lstStyle/>
          <a:p>
            <a:pPr>
              <a:lnSpc>
                <a:spcPct val="100000"/>
              </a:lnSpc>
            </a:pPr>
            <a:r>
              <a:rPr lang="en-IE" sz="2000" b="0" dirty="0"/>
              <a:t>Weta Workshop, Wellington, NZ</a:t>
            </a:r>
          </a:p>
        </p:txBody>
      </p:sp>
      <p:sp>
        <p:nvSpPr>
          <p:cNvPr id="3" name="Text Placeholder 2">
            <a:extLst>
              <a:ext uri="{FF2B5EF4-FFF2-40B4-BE49-F238E27FC236}">
                <a16:creationId xmlns:a16="http://schemas.microsoft.com/office/drawing/2014/main" id="{B12A4D77-2FD6-8D65-46D0-39485EAED75F}"/>
              </a:ext>
            </a:extLst>
          </p:cNvPr>
          <p:cNvSpPr>
            <a:spLocks noGrp="1"/>
          </p:cNvSpPr>
          <p:nvPr>
            <p:ph type="body" sz="quarter" idx="64"/>
          </p:nvPr>
        </p:nvSpPr>
        <p:spPr>
          <a:xfrm>
            <a:off x="741470" y="1386492"/>
            <a:ext cx="6076734" cy="7187048"/>
          </a:xfrm>
        </p:spPr>
        <p:txBody>
          <a:bodyPr/>
          <a:lstStyle/>
          <a:p>
            <a:r>
              <a:rPr lang="en-IE" dirty="0">
                <a:solidFill>
                  <a:srgbClr val="C77362"/>
                </a:solidFill>
                <a:hlinkClick r:id="rId2">
                  <a:extLst>
                    <a:ext uri="{A12FA001-AC4F-418D-AE19-62706E023703}">
                      <ahyp:hlinkClr xmlns:ahyp="http://schemas.microsoft.com/office/drawing/2018/hyperlinkcolor" val="tx"/>
                    </a:ext>
                  </a:extLst>
                </a:hlinkClick>
              </a:rPr>
              <a:t>https://www.wetaworkshop.com/</a:t>
            </a:r>
            <a:r>
              <a:rPr lang="en-IE" dirty="0">
                <a:solidFill>
                  <a:srgbClr val="C77362"/>
                </a:solidFill>
              </a:rPr>
              <a:t> </a:t>
            </a:r>
          </a:p>
        </p:txBody>
      </p:sp>
      <p:sp>
        <p:nvSpPr>
          <p:cNvPr id="4" name="Slide Number Placeholder 3">
            <a:extLst>
              <a:ext uri="{FF2B5EF4-FFF2-40B4-BE49-F238E27FC236}">
                <a16:creationId xmlns:a16="http://schemas.microsoft.com/office/drawing/2014/main" id="{AE49BE48-A99B-C8F7-6BC0-B948ED010EEA}"/>
              </a:ext>
            </a:extLst>
          </p:cNvPr>
          <p:cNvSpPr>
            <a:spLocks noGrp="1"/>
          </p:cNvSpPr>
          <p:nvPr>
            <p:ph type="sldNum" sz="quarter" idx="4"/>
          </p:nvPr>
        </p:nvSpPr>
        <p:spPr/>
        <p:txBody>
          <a:bodyPr/>
          <a:lstStyle/>
          <a:p>
            <a:fld id="{48F63A3B-78C7-47BE-AE5E-E10140E04643}" type="slidenum">
              <a:rPr lang="en-US" smtClean="0"/>
              <a:pPr/>
              <a:t>16</a:t>
            </a:fld>
            <a:endParaRPr lang="en-US" dirty="0"/>
          </a:p>
        </p:txBody>
      </p:sp>
      <p:pic>
        <p:nvPicPr>
          <p:cNvPr id="8" name="Picture 7">
            <a:extLst>
              <a:ext uri="{FF2B5EF4-FFF2-40B4-BE49-F238E27FC236}">
                <a16:creationId xmlns:a16="http://schemas.microsoft.com/office/drawing/2014/main" id="{A55FA1E9-ACBA-B1C4-249A-787974B8E19B}"/>
              </a:ext>
            </a:extLst>
          </p:cNvPr>
          <p:cNvPicPr>
            <a:picLocks noChangeAspect="1"/>
          </p:cNvPicPr>
          <p:nvPr/>
        </p:nvPicPr>
        <p:blipFill>
          <a:blip r:embed="rId3"/>
          <a:srcRect b="10617"/>
          <a:stretch>
            <a:fillRect/>
          </a:stretch>
        </p:blipFill>
        <p:spPr>
          <a:xfrm>
            <a:off x="0" y="1677806"/>
            <a:ext cx="7075344" cy="2762492"/>
          </a:xfrm>
          <a:prstGeom prst="rect">
            <a:avLst/>
          </a:prstGeom>
        </p:spPr>
      </p:pic>
      <p:pic>
        <p:nvPicPr>
          <p:cNvPr id="13" name="Picture 12">
            <a:extLst>
              <a:ext uri="{FF2B5EF4-FFF2-40B4-BE49-F238E27FC236}">
                <a16:creationId xmlns:a16="http://schemas.microsoft.com/office/drawing/2014/main" id="{A4D3542E-4802-541D-4709-863E392A6322}"/>
              </a:ext>
            </a:extLst>
          </p:cNvPr>
          <p:cNvPicPr>
            <a:picLocks noChangeAspect="1"/>
          </p:cNvPicPr>
          <p:nvPr/>
        </p:nvPicPr>
        <p:blipFill>
          <a:blip r:embed="rId4"/>
          <a:srcRect t="11053"/>
          <a:stretch>
            <a:fillRect/>
          </a:stretch>
        </p:blipFill>
        <p:spPr>
          <a:xfrm>
            <a:off x="0" y="4595832"/>
            <a:ext cx="7559675" cy="2762492"/>
          </a:xfrm>
          <a:prstGeom prst="rect">
            <a:avLst/>
          </a:prstGeom>
        </p:spPr>
      </p:pic>
      <p:pic>
        <p:nvPicPr>
          <p:cNvPr id="6" name="Picture 5">
            <a:extLst>
              <a:ext uri="{FF2B5EF4-FFF2-40B4-BE49-F238E27FC236}">
                <a16:creationId xmlns:a16="http://schemas.microsoft.com/office/drawing/2014/main" id="{B2BAB453-8B64-E1E6-2884-4ADBFAB0C7B1}"/>
              </a:ext>
            </a:extLst>
          </p:cNvPr>
          <p:cNvPicPr>
            <a:picLocks noChangeAspect="1"/>
          </p:cNvPicPr>
          <p:nvPr/>
        </p:nvPicPr>
        <p:blipFill>
          <a:blip r:embed="rId5"/>
          <a:stretch>
            <a:fillRect/>
          </a:stretch>
        </p:blipFill>
        <p:spPr>
          <a:xfrm>
            <a:off x="1576379" y="7460140"/>
            <a:ext cx="4658859" cy="3107733"/>
          </a:xfrm>
          <a:prstGeom prst="rect">
            <a:avLst/>
          </a:prstGeom>
        </p:spPr>
      </p:pic>
    </p:spTree>
    <p:extLst>
      <p:ext uri="{BB962C8B-B14F-4D97-AF65-F5344CB8AC3E}">
        <p14:creationId xmlns:p14="http://schemas.microsoft.com/office/powerpoint/2010/main" val="757242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1F951F-C47C-D63C-BDF6-86F560F9E806}"/>
              </a:ext>
            </a:extLst>
          </p:cNvPr>
          <p:cNvSpPr>
            <a:spLocks noGrp="1"/>
          </p:cNvSpPr>
          <p:nvPr>
            <p:ph type="body" sz="quarter" idx="64"/>
          </p:nvPr>
        </p:nvSpPr>
        <p:spPr/>
        <p:txBody>
          <a:bodyPr/>
          <a:lstStyle/>
          <a:p>
            <a:br>
              <a:rPr lang="en-US" dirty="0"/>
            </a:br>
            <a:endParaRPr lang="en-IE" dirty="0"/>
          </a:p>
        </p:txBody>
      </p:sp>
      <p:sp>
        <p:nvSpPr>
          <p:cNvPr id="4" name="Slide Number Placeholder 3">
            <a:extLst>
              <a:ext uri="{FF2B5EF4-FFF2-40B4-BE49-F238E27FC236}">
                <a16:creationId xmlns:a16="http://schemas.microsoft.com/office/drawing/2014/main" id="{EAE75549-F442-9425-345D-659C34761097}"/>
              </a:ext>
            </a:extLst>
          </p:cNvPr>
          <p:cNvSpPr>
            <a:spLocks noGrp="1"/>
          </p:cNvSpPr>
          <p:nvPr>
            <p:ph type="sldNum" sz="quarter" idx="4"/>
          </p:nvPr>
        </p:nvSpPr>
        <p:spPr/>
        <p:txBody>
          <a:bodyPr/>
          <a:lstStyle/>
          <a:p>
            <a:fld id="{48F63A3B-78C7-47BE-AE5E-E10140E04643}" type="slidenum">
              <a:rPr lang="en-US" smtClean="0"/>
              <a:pPr/>
              <a:t>17</a:t>
            </a:fld>
            <a:endParaRPr lang="en-US" dirty="0"/>
          </a:p>
        </p:txBody>
      </p:sp>
      <p:pic>
        <p:nvPicPr>
          <p:cNvPr id="4098" name="Picture 2" descr="Film Locations of the Lord of the Rings">
            <a:extLst>
              <a:ext uri="{FF2B5EF4-FFF2-40B4-BE49-F238E27FC236}">
                <a16:creationId xmlns:a16="http://schemas.microsoft.com/office/drawing/2014/main" id="{FC942A96-CDB8-9DC0-D6B3-75B0E2D2F5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569" y="3172690"/>
            <a:ext cx="7010400" cy="701040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1">
            <a:extLst>
              <a:ext uri="{FF2B5EF4-FFF2-40B4-BE49-F238E27FC236}">
                <a16:creationId xmlns:a16="http://schemas.microsoft.com/office/drawing/2014/main" id="{963FFBA2-E2DB-AAAC-BA23-E8206FA10C8A}"/>
              </a:ext>
            </a:extLst>
          </p:cNvPr>
          <p:cNvSpPr>
            <a:spLocks noGrp="1"/>
          </p:cNvSpPr>
          <p:nvPr>
            <p:ph type="body" sz="quarter" idx="61"/>
          </p:nvPr>
        </p:nvSpPr>
        <p:spPr>
          <a:xfrm>
            <a:off x="0" y="538306"/>
            <a:ext cx="6592186" cy="1060837"/>
          </a:xfrm>
          <a:solidFill>
            <a:srgbClr val="C77362"/>
          </a:solidFill>
        </p:spPr>
        <p:txBody>
          <a:bodyPr/>
          <a:lstStyle/>
          <a:p>
            <a:pPr>
              <a:lnSpc>
                <a:spcPct val="100000"/>
              </a:lnSpc>
            </a:pPr>
            <a:r>
              <a:rPr lang="en-US" sz="2000" b="0" dirty="0"/>
              <a:t>Visit Middle Earth and see New Zealand through Frodo's eyes!</a:t>
            </a:r>
            <a:endParaRPr lang="en-IE" sz="2000" b="0" dirty="0"/>
          </a:p>
        </p:txBody>
      </p:sp>
      <p:sp>
        <p:nvSpPr>
          <p:cNvPr id="5" name="TextBox 4">
            <a:extLst>
              <a:ext uri="{FF2B5EF4-FFF2-40B4-BE49-F238E27FC236}">
                <a16:creationId xmlns:a16="http://schemas.microsoft.com/office/drawing/2014/main" id="{A2A9579E-FC62-A8A7-B44E-EFCA30334DC0}"/>
              </a:ext>
            </a:extLst>
          </p:cNvPr>
          <p:cNvSpPr txBox="1"/>
          <p:nvPr/>
        </p:nvSpPr>
        <p:spPr>
          <a:xfrm>
            <a:off x="516762" y="1905622"/>
            <a:ext cx="3782290" cy="1477328"/>
          </a:xfrm>
          <a:prstGeom prst="rect">
            <a:avLst/>
          </a:prstGeom>
          <a:noFill/>
        </p:spPr>
        <p:txBody>
          <a:bodyPr wrap="square">
            <a:spAutoFit/>
          </a:bodyPr>
          <a:lstStyle/>
          <a:p>
            <a:pPr>
              <a:buNone/>
            </a:pPr>
            <a:r>
              <a:rPr lang="en-US" b="1" dirty="0"/>
              <a:t>Practical Implementation Tips</a:t>
            </a:r>
          </a:p>
          <a:p>
            <a:pPr marL="285750" indent="-285750">
              <a:buFont typeface="Arial" panose="020B0604020202020204" pitchFamily="34" charset="0"/>
              <a:buChar char="•"/>
            </a:pPr>
            <a:r>
              <a:rPr lang="en-US" dirty="0"/>
              <a:t>Start small</a:t>
            </a:r>
          </a:p>
          <a:p>
            <a:pPr marL="285750" indent="-285750">
              <a:buFont typeface="Arial" panose="020B0604020202020204" pitchFamily="34" charset="0"/>
              <a:buChar char="•"/>
            </a:pPr>
            <a:r>
              <a:rPr lang="en-US" dirty="0"/>
              <a:t>Test with one location</a:t>
            </a:r>
          </a:p>
          <a:p>
            <a:pPr marL="285750" indent="-285750">
              <a:buFont typeface="Arial" panose="020B0604020202020204" pitchFamily="34" charset="0"/>
              <a:buChar char="•"/>
            </a:pPr>
            <a:r>
              <a:rPr lang="en-US" dirty="0"/>
              <a:t>Use existing content</a:t>
            </a:r>
          </a:p>
          <a:p>
            <a:pPr marL="285750" indent="-285750">
              <a:buFont typeface="Arial" panose="020B0604020202020204" pitchFamily="34" charset="0"/>
              <a:buChar char="•"/>
            </a:pPr>
            <a:r>
              <a:rPr lang="en-US" dirty="0"/>
              <a:t>Measure visitor engagement</a:t>
            </a:r>
          </a:p>
        </p:txBody>
      </p:sp>
    </p:spTree>
    <p:extLst>
      <p:ext uri="{BB962C8B-B14F-4D97-AF65-F5344CB8AC3E}">
        <p14:creationId xmlns:p14="http://schemas.microsoft.com/office/powerpoint/2010/main" val="1153243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86AB096-EDDE-7CFA-CF4B-3E997CE7906B}"/>
              </a:ext>
            </a:extLst>
          </p:cNvPr>
          <p:cNvSpPr>
            <a:spLocks noGrp="1"/>
          </p:cNvSpPr>
          <p:nvPr>
            <p:ph type="body" sz="quarter" idx="61"/>
          </p:nvPr>
        </p:nvSpPr>
        <p:spPr>
          <a:xfrm>
            <a:off x="0" y="219570"/>
            <a:ext cx="4338084" cy="586086"/>
          </a:xfrm>
          <a:solidFill>
            <a:srgbClr val="C77362"/>
          </a:solidFill>
        </p:spPr>
        <p:txBody>
          <a:bodyPr/>
          <a:lstStyle/>
          <a:p>
            <a:pPr>
              <a:lnSpc>
                <a:spcPct val="100000"/>
              </a:lnSpc>
            </a:pPr>
            <a:r>
              <a:rPr lang="en-IE" sz="2000" b="0" dirty="0"/>
              <a:t>Green Dragon Inn, Matamata, NZ</a:t>
            </a:r>
          </a:p>
        </p:txBody>
      </p:sp>
      <p:sp>
        <p:nvSpPr>
          <p:cNvPr id="3" name="Text Placeholder 2">
            <a:extLst>
              <a:ext uri="{FF2B5EF4-FFF2-40B4-BE49-F238E27FC236}">
                <a16:creationId xmlns:a16="http://schemas.microsoft.com/office/drawing/2014/main" id="{BDE4F04F-358A-F240-A104-2CDAC7768C41}"/>
              </a:ext>
            </a:extLst>
          </p:cNvPr>
          <p:cNvSpPr>
            <a:spLocks noGrp="1"/>
          </p:cNvSpPr>
          <p:nvPr>
            <p:ph type="body" sz="quarter" idx="64"/>
          </p:nvPr>
        </p:nvSpPr>
        <p:spPr>
          <a:xfrm>
            <a:off x="741470" y="965573"/>
            <a:ext cx="6076734" cy="7187048"/>
          </a:xfrm>
        </p:spPr>
        <p:txBody>
          <a:bodyPr/>
          <a:lstStyle/>
          <a:p>
            <a:r>
              <a:rPr lang="en-IE" dirty="0">
                <a:solidFill>
                  <a:srgbClr val="C77362"/>
                </a:solidFill>
                <a:hlinkClick r:id="rId2">
                  <a:extLst>
                    <a:ext uri="{A12FA001-AC4F-418D-AE19-62706E023703}">
                      <ahyp:hlinkClr xmlns:ahyp="http://schemas.microsoft.com/office/drawing/2018/hyperlinkcolor" val="tx"/>
                    </a:ext>
                  </a:extLst>
                </a:hlinkClick>
              </a:rPr>
              <a:t>https://www.hobbitontours.com/discover/the-green-dragon-inn/</a:t>
            </a:r>
            <a:endParaRPr lang="en-IE" dirty="0">
              <a:solidFill>
                <a:srgbClr val="C77362"/>
              </a:solidFill>
            </a:endParaRPr>
          </a:p>
        </p:txBody>
      </p:sp>
      <p:sp>
        <p:nvSpPr>
          <p:cNvPr id="4" name="Slide Number Placeholder 3">
            <a:extLst>
              <a:ext uri="{FF2B5EF4-FFF2-40B4-BE49-F238E27FC236}">
                <a16:creationId xmlns:a16="http://schemas.microsoft.com/office/drawing/2014/main" id="{6D57731B-523E-1D16-823E-536C2D760B19}"/>
              </a:ext>
            </a:extLst>
          </p:cNvPr>
          <p:cNvSpPr>
            <a:spLocks noGrp="1"/>
          </p:cNvSpPr>
          <p:nvPr>
            <p:ph type="sldNum" sz="quarter" idx="4"/>
          </p:nvPr>
        </p:nvSpPr>
        <p:spPr/>
        <p:txBody>
          <a:bodyPr/>
          <a:lstStyle/>
          <a:p>
            <a:fld id="{48F63A3B-78C7-47BE-AE5E-E10140E04643}" type="slidenum">
              <a:rPr lang="en-US" smtClean="0"/>
              <a:pPr/>
              <a:t>18</a:t>
            </a:fld>
            <a:endParaRPr lang="en-US" dirty="0"/>
          </a:p>
        </p:txBody>
      </p:sp>
      <p:pic>
        <p:nvPicPr>
          <p:cNvPr id="11" name="Picture 10">
            <a:extLst>
              <a:ext uri="{FF2B5EF4-FFF2-40B4-BE49-F238E27FC236}">
                <a16:creationId xmlns:a16="http://schemas.microsoft.com/office/drawing/2014/main" id="{C3A227DE-FB94-123C-4CB1-365024E9B71E}"/>
              </a:ext>
            </a:extLst>
          </p:cNvPr>
          <p:cNvPicPr>
            <a:picLocks noChangeAspect="1"/>
          </p:cNvPicPr>
          <p:nvPr/>
        </p:nvPicPr>
        <p:blipFill>
          <a:blip r:embed="rId3"/>
          <a:stretch>
            <a:fillRect/>
          </a:stretch>
        </p:blipFill>
        <p:spPr>
          <a:xfrm>
            <a:off x="680145" y="1187039"/>
            <a:ext cx="5959850" cy="2982270"/>
          </a:xfrm>
          <a:prstGeom prst="rect">
            <a:avLst/>
          </a:prstGeom>
        </p:spPr>
      </p:pic>
      <p:sp>
        <p:nvSpPr>
          <p:cNvPr id="17" name="Text Placeholder 2">
            <a:extLst>
              <a:ext uri="{FF2B5EF4-FFF2-40B4-BE49-F238E27FC236}">
                <a16:creationId xmlns:a16="http://schemas.microsoft.com/office/drawing/2014/main" id="{762E031A-1115-50DD-92F3-1EF32A7CC7B6}"/>
              </a:ext>
            </a:extLst>
          </p:cNvPr>
          <p:cNvSpPr txBox="1">
            <a:spLocks/>
          </p:cNvSpPr>
          <p:nvPr/>
        </p:nvSpPr>
        <p:spPr>
          <a:xfrm>
            <a:off x="741470" y="5080520"/>
            <a:ext cx="6076734" cy="7187048"/>
          </a:xfrm>
          <a:prstGeom prst="rect">
            <a:avLst/>
          </a:prstGeom>
          <a:noFill/>
        </p:spPr>
        <p:txBody>
          <a:bodyPr numCol="1" spcCol="288000" anchor="t">
            <a:noAutofit/>
          </a:bodyPr>
          <a:lstStyle>
            <a:lvl1pPr marL="0" indent="0" algn="l" defTabSz="755934" rtl="0" eaLnBrk="1" latinLnBrk="0" hangingPunct="1">
              <a:lnSpc>
                <a:spcPct val="100000"/>
              </a:lnSpc>
              <a:spcBef>
                <a:spcPts val="0"/>
              </a:spcBef>
              <a:buFont typeface="Arial" panose="020B0604020202020204" pitchFamily="34" charset="0"/>
              <a:buNone/>
              <a:defRPr sz="1100" b="0" i="0" kern="120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IE">
                <a:solidFill>
                  <a:srgbClr val="C77362"/>
                </a:solidFill>
                <a:hlinkClick r:id="rId4">
                  <a:extLst>
                    <a:ext uri="{A12FA001-AC4F-418D-AE19-62706E023703}">
                      <ahyp:hlinkClr xmlns:ahyp="http://schemas.microsoft.com/office/drawing/2018/hyperlinkcolor" val="tx"/>
                    </a:ext>
                  </a:extLst>
                </a:hlinkClick>
              </a:rPr>
              <a:t>https://www.moatrek.com/blog/best-lord-rings-filming-locations</a:t>
            </a:r>
            <a:r>
              <a:rPr lang="en-IE">
                <a:solidFill>
                  <a:srgbClr val="C77362"/>
                </a:solidFill>
              </a:rPr>
              <a:t> </a:t>
            </a:r>
            <a:endParaRPr lang="en-IE" dirty="0">
              <a:solidFill>
                <a:srgbClr val="C77362"/>
              </a:solidFill>
            </a:endParaRPr>
          </a:p>
        </p:txBody>
      </p:sp>
      <p:sp>
        <p:nvSpPr>
          <p:cNvPr id="18" name="Text Placeholder 1">
            <a:extLst>
              <a:ext uri="{FF2B5EF4-FFF2-40B4-BE49-F238E27FC236}">
                <a16:creationId xmlns:a16="http://schemas.microsoft.com/office/drawing/2014/main" id="{DF111CD4-EC21-7A94-2DE5-DF14EE2A03AC}"/>
              </a:ext>
            </a:extLst>
          </p:cNvPr>
          <p:cNvSpPr txBox="1">
            <a:spLocks/>
          </p:cNvSpPr>
          <p:nvPr/>
        </p:nvSpPr>
        <p:spPr>
          <a:xfrm>
            <a:off x="0" y="4398313"/>
            <a:ext cx="5220586" cy="586086"/>
          </a:xfrm>
          <a:prstGeom prst="rect">
            <a:avLst/>
          </a:prstGeom>
          <a:solidFill>
            <a:srgbClr val="C77362"/>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b="0" dirty="0"/>
              <a:t>Lord of the Rings: Filming Locations</a:t>
            </a:r>
            <a:r>
              <a:rPr lang="en-IE" sz="2000" b="0" dirty="0"/>
              <a:t>, NZ</a:t>
            </a:r>
            <a:endParaRPr lang="en-US" sz="2000" b="0" dirty="0"/>
          </a:p>
        </p:txBody>
      </p:sp>
      <p:pic>
        <p:nvPicPr>
          <p:cNvPr id="20" name="Picture 19">
            <a:extLst>
              <a:ext uri="{FF2B5EF4-FFF2-40B4-BE49-F238E27FC236}">
                <a16:creationId xmlns:a16="http://schemas.microsoft.com/office/drawing/2014/main" id="{622ED87B-5C91-2BE9-E4FD-7B3B5F3ED1C0}"/>
              </a:ext>
            </a:extLst>
          </p:cNvPr>
          <p:cNvPicPr>
            <a:picLocks noChangeAspect="1"/>
          </p:cNvPicPr>
          <p:nvPr/>
        </p:nvPicPr>
        <p:blipFill>
          <a:blip r:embed="rId5"/>
          <a:srcRect t="14375" r="5778"/>
          <a:stretch>
            <a:fillRect/>
          </a:stretch>
        </p:blipFill>
        <p:spPr>
          <a:xfrm>
            <a:off x="243377" y="5471189"/>
            <a:ext cx="3358359" cy="2290777"/>
          </a:xfrm>
          <a:prstGeom prst="rect">
            <a:avLst/>
          </a:prstGeom>
        </p:spPr>
      </p:pic>
      <p:sp>
        <p:nvSpPr>
          <p:cNvPr id="22" name="TextBox 21">
            <a:extLst>
              <a:ext uri="{FF2B5EF4-FFF2-40B4-BE49-F238E27FC236}">
                <a16:creationId xmlns:a16="http://schemas.microsoft.com/office/drawing/2014/main" id="{ECCABED2-7C62-D711-11F2-B3ADA14EC6A8}"/>
              </a:ext>
            </a:extLst>
          </p:cNvPr>
          <p:cNvSpPr txBox="1"/>
          <p:nvPr/>
        </p:nvSpPr>
        <p:spPr>
          <a:xfrm>
            <a:off x="150865" y="7735229"/>
            <a:ext cx="3779874" cy="276999"/>
          </a:xfrm>
          <a:prstGeom prst="rect">
            <a:avLst/>
          </a:prstGeom>
          <a:noFill/>
        </p:spPr>
        <p:txBody>
          <a:bodyPr wrap="square">
            <a:spAutoFit/>
          </a:bodyPr>
          <a:lstStyle/>
          <a:p>
            <a:pPr algn="ctr"/>
            <a:r>
              <a:rPr lang="en-US" sz="1200" b="0" i="0" dirty="0">
                <a:solidFill>
                  <a:srgbClr val="212121"/>
                </a:solidFill>
                <a:effectLst/>
              </a:rPr>
              <a:t>Peter Jackson directing at the Pelorus River</a:t>
            </a:r>
            <a:endParaRPr lang="en-IE" sz="1200" dirty="0"/>
          </a:p>
        </p:txBody>
      </p:sp>
      <p:pic>
        <p:nvPicPr>
          <p:cNvPr id="24" name="Picture 23">
            <a:extLst>
              <a:ext uri="{FF2B5EF4-FFF2-40B4-BE49-F238E27FC236}">
                <a16:creationId xmlns:a16="http://schemas.microsoft.com/office/drawing/2014/main" id="{E437E8C2-8F72-3510-86A5-909CB87283AE}"/>
              </a:ext>
            </a:extLst>
          </p:cNvPr>
          <p:cNvPicPr>
            <a:picLocks noChangeAspect="1"/>
          </p:cNvPicPr>
          <p:nvPr/>
        </p:nvPicPr>
        <p:blipFill>
          <a:blip r:embed="rId6"/>
          <a:srcRect l="13614"/>
          <a:stretch>
            <a:fillRect/>
          </a:stretch>
        </p:blipFill>
        <p:spPr>
          <a:xfrm>
            <a:off x="3730744" y="5471190"/>
            <a:ext cx="3515225" cy="2290776"/>
          </a:xfrm>
          <a:prstGeom prst="rect">
            <a:avLst/>
          </a:prstGeom>
        </p:spPr>
      </p:pic>
      <p:sp>
        <p:nvSpPr>
          <p:cNvPr id="26" name="TextBox 25">
            <a:extLst>
              <a:ext uri="{FF2B5EF4-FFF2-40B4-BE49-F238E27FC236}">
                <a16:creationId xmlns:a16="http://schemas.microsoft.com/office/drawing/2014/main" id="{4C48ED21-3BEB-A961-9DA3-07E7A95D504B}"/>
              </a:ext>
            </a:extLst>
          </p:cNvPr>
          <p:cNvSpPr txBox="1"/>
          <p:nvPr/>
        </p:nvSpPr>
        <p:spPr>
          <a:xfrm>
            <a:off x="3730744" y="7757365"/>
            <a:ext cx="3779874" cy="276999"/>
          </a:xfrm>
          <a:prstGeom prst="rect">
            <a:avLst/>
          </a:prstGeom>
          <a:noFill/>
        </p:spPr>
        <p:txBody>
          <a:bodyPr wrap="square">
            <a:spAutoFit/>
          </a:bodyPr>
          <a:lstStyle/>
          <a:p>
            <a:pPr algn="ctr"/>
            <a:r>
              <a:rPr lang="en-US" sz="1200" dirty="0">
                <a:solidFill>
                  <a:srgbClr val="212121"/>
                </a:solidFill>
              </a:rPr>
              <a:t>Lord of the Rings Scenic Tour</a:t>
            </a:r>
            <a:endParaRPr lang="en-IE" sz="1200" dirty="0">
              <a:solidFill>
                <a:srgbClr val="212121"/>
              </a:solidFill>
            </a:endParaRPr>
          </a:p>
        </p:txBody>
      </p:sp>
      <p:pic>
        <p:nvPicPr>
          <p:cNvPr id="28" name="Picture 27">
            <a:extLst>
              <a:ext uri="{FF2B5EF4-FFF2-40B4-BE49-F238E27FC236}">
                <a16:creationId xmlns:a16="http://schemas.microsoft.com/office/drawing/2014/main" id="{77144C1D-9B47-F0CC-17AC-8F4F9BFDD717}"/>
              </a:ext>
            </a:extLst>
          </p:cNvPr>
          <p:cNvPicPr>
            <a:picLocks noChangeAspect="1"/>
          </p:cNvPicPr>
          <p:nvPr/>
        </p:nvPicPr>
        <p:blipFill>
          <a:blip r:embed="rId7"/>
          <a:srcRect l="8932"/>
          <a:stretch>
            <a:fillRect/>
          </a:stretch>
        </p:blipFill>
        <p:spPr>
          <a:xfrm>
            <a:off x="1902803" y="8093492"/>
            <a:ext cx="3585553" cy="2214126"/>
          </a:xfrm>
          <a:prstGeom prst="rect">
            <a:avLst/>
          </a:prstGeom>
        </p:spPr>
      </p:pic>
      <p:sp>
        <p:nvSpPr>
          <p:cNvPr id="30" name="TextBox 29">
            <a:extLst>
              <a:ext uri="{FF2B5EF4-FFF2-40B4-BE49-F238E27FC236}">
                <a16:creationId xmlns:a16="http://schemas.microsoft.com/office/drawing/2014/main" id="{BD9B1AD4-77F7-7C91-F0BE-B4159597216A}"/>
              </a:ext>
            </a:extLst>
          </p:cNvPr>
          <p:cNvSpPr txBox="1"/>
          <p:nvPr/>
        </p:nvSpPr>
        <p:spPr>
          <a:xfrm>
            <a:off x="2299087" y="10307618"/>
            <a:ext cx="3779874" cy="276999"/>
          </a:xfrm>
          <a:prstGeom prst="rect">
            <a:avLst/>
          </a:prstGeom>
          <a:noFill/>
        </p:spPr>
        <p:txBody>
          <a:bodyPr wrap="square">
            <a:spAutoFit/>
          </a:bodyPr>
          <a:lstStyle/>
          <a:p>
            <a:r>
              <a:rPr lang="en-US" sz="1200" dirty="0">
                <a:solidFill>
                  <a:srgbClr val="212121"/>
                </a:solidFill>
              </a:rPr>
              <a:t>Mt Doom scene from Lord of the Rings</a:t>
            </a:r>
            <a:endParaRPr lang="en-IE" sz="1200" dirty="0">
              <a:solidFill>
                <a:srgbClr val="212121"/>
              </a:solidFill>
            </a:endParaRPr>
          </a:p>
        </p:txBody>
      </p:sp>
    </p:spTree>
    <p:extLst>
      <p:ext uri="{BB962C8B-B14F-4D97-AF65-F5344CB8AC3E}">
        <p14:creationId xmlns:p14="http://schemas.microsoft.com/office/powerpoint/2010/main" val="20129741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D5554-55DC-67D3-7938-15B5585C964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D274550-1BFB-F7F7-C179-9488D9BE9FFF}"/>
              </a:ext>
            </a:extLst>
          </p:cNvPr>
          <p:cNvSpPr/>
          <p:nvPr/>
        </p:nvSpPr>
        <p:spPr>
          <a:xfrm>
            <a:off x="-9335" y="-1"/>
            <a:ext cx="6845968" cy="10177177"/>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 Placeholder 6">
            <a:extLst>
              <a:ext uri="{FF2B5EF4-FFF2-40B4-BE49-F238E27FC236}">
                <a16:creationId xmlns:a16="http://schemas.microsoft.com/office/drawing/2014/main" id="{12B11482-DE6E-2CFD-8AE5-CA0D71E9085F}"/>
              </a:ext>
            </a:extLst>
          </p:cNvPr>
          <p:cNvSpPr>
            <a:spLocks noGrp="1"/>
          </p:cNvSpPr>
          <p:nvPr>
            <p:ph type="body" sz="quarter" idx="61"/>
          </p:nvPr>
        </p:nvSpPr>
        <p:spPr>
          <a:xfrm>
            <a:off x="-9335" y="644872"/>
            <a:ext cx="4749777" cy="586086"/>
          </a:xfrm>
          <a:solidFill>
            <a:srgbClr val="B5B285"/>
          </a:solidFill>
        </p:spPr>
        <p:txBody>
          <a:bodyPr/>
          <a:lstStyle/>
          <a:p>
            <a:r>
              <a:rPr lang="en-IE" b="0" dirty="0"/>
              <a:t>Approaches &amp; Solutions</a:t>
            </a:r>
          </a:p>
        </p:txBody>
      </p:sp>
      <p:sp>
        <p:nvSpPr>
          <p:cNvPr id="8" name="Text Placeholder 7">
            <a:extLst>
              <a:ext uri="{FF2B5EF4-FFF2-40B4-BE49-F238E27FC236}">
                <a16:creationId xmlns:a16="http://schemas.microsoft.com/office/drawing/2014/main" id="{7BBC9B00-6A65-7025-DAC2-1A8B65751A8A}"/>
              </a:ext>
            </a:extLst>
          </p:cNvPr>
          <p:cNvSpPr>
            <a:spLocks noGrp="1"/>
          </p:cNvSpPr>
          <p:nvPr>
            <p:ph type="body" sz="quarter" idx="64"/>
          </p:nvPr>
        </p:nvSpPr>
        <p:spPr/>
        <p:txBody>
          <a:bodyPr/>
          <a:lstStyle/>
          <a:p>
            <a:r>
              <a:rPr lang="en-IE" sz="1400" dirty="0">
                <a:solidFill>
                  <a:schemeClr val="bg1"/>
                </a:solidFill>
              </a:rPr>
              <a:t>If your exploration above identified some exciting ideas </a:t>
            </a:r>
            <a:r>
              <a:rPr lang="en-IE" sz="1400" i="1" dirty="0">
                <a:solidFill>
                  <a:schemeClr val="bg1"/>
                </a:solidFill>
              </a:rPr>
              <a:t>and</a:t>
            </a:r>
            <a:r>
              <a:rPr lang="en-IE" sz="1400" dirty="0">
                <a:solidFill>
                  <a:schemeClr val="bg1"/>
                </a:solidFill>
              </a:rPr>
              <a:t> some worries, that’s perfectly normal. </a:t>
            </a:r>
            <a:r>
              <a:rPr lang="en-IE" sz="1400" b="1" dirty="0">
                <a:solidFill>
                  <a:schemeClr val="bg1"/>
                </a:solidFill>
              </a:rPr>
              <a:t>Starting small and being strategic</a:t>
            </a:r>
            <a:r>
              <a:rPr lang="en-IE" sz="1400" dirty="0">
                <a:solidFill>
                  <a:schemeClr val="bg1"/>
                </a:solidFill>
              </a:rPr>
              <a:t> is the name of the game. Here are some approaches to consider:</a:t>
            </a:r>
          </a:p>
          <a:p>
            <a:endParaRPr lang="en-IE" sz="1400" dirty="0">
              <a:solidFill>
                <a:schemeClr val="bg1"/>
              </a:solidFill>
            </a:endParaRPr>
          </a:p>
          <a:p>
            <a:pPr marL="285750" lvl="0" indent="-285750">
              <a:buClr>
                <a:schemeClr val="bg1"/>
              </a:buClr>
              <a:buFont typeface="Calibri" panose="020F0502020204030204" pitchFamily="34" charset="0"/>
              <a:buChar char="→"/>
            </a:pPr>
            <a:r>
              <a:rPr lang="en-IE" sz="1400" b="1" dirty="0">
                <a:solidFill>
                  <a:schemeClr val="bg1"/>
                </a:solidFill>
              </a:rPr>
              <a:t>Start with “Why”</a:t>
            </a:r>
            <a:r>
              <a:rPr lang="en-IE" sz="1400" dirty="0">
                <a:solidFill>
                  <a:schemeClr val="bg1"/>
                </a:solidFill>
              </a:rPr>
              <a:t> – always tie tech use to a purpose. Don’t use VR just because it’s trendy; use it because it helps tell your story better or solves a problem (like showing an inaccessible view). This ensures technology adds value rather than distracts. It is important to have a clear goal (e.g. </a:t>
            </a:r>
            <a:r>
              <a:rPr lang="en-IE" sz="1400" i="1" dirty="0">
                <a:solidFill>
                  <a:schemeClr val="bg1"/>
                </a:solidFill>
              </a:rPr>
              <a:t>“make visitors feel like characters in the story”</a:t>
            </a:r>
            <a:r>
              <a:rPr lang="en-IE" sz="1400" dirty="0">
                <a:solidFill>
                  <a:schemeClr val="bg1"/>
                </a:solidFill>
              </a:rPr>
              <a:t> or </a:t>
            </a:r>
            <a:r>
              <a:rPr lang="en-IE" sz="1400" i="1" dirty="0">
                <a:solidFill>
                  <a:schemeClr val="bg1"/>
                </a:solidFill>
              </a:rPr>
              <a:t>“explain complex history in a visual way”</a:t>
            </a:r>
            <a:r>
              <a:rPr lang="en-IE" sz="1400" dirty="0">
                <a:solidFill>
                  <a:schemeClr val="bg1"/>
                </a:solidFill>
              </a:rPr>
              <a:t>) this will guide your tech choices.</a:t>
            </a:r>
          </a:p>
          <a:p>
            <a:pPr marL="285750" lvl="0" indent="-285750">
              <a:buClr>
                <a:schemeClr val="bg1"/>
              </a:buClr>
              <a:buFont typeface="Calibri" panose="020F0502020204030204" pitchFamily="34" charset="0"/>
              <a:buChar char="→"/>
            </a:pPr>
            <a:endParaRPr lang="en-IE" sz="1400" dirty="0">
              <a:solidFill>
                <a:schemeClr val="bg1"/>
              </a:solidFill>
            </a:endParaRPr>
          </a:p>
          <a:p>
            <a:pPr marL="285750" lvl="0" indent="-285750">
              <a:buClr>
                <a:schemeClr val="bg1"/>
              </a:buClr>
              <a:buFont typeface="Calibri" panose="020F0502020204030204" pitchFamily="34" charset="0"/>
              <a:buChar char="→"/>
            </a:pPr>
            <a:r>
              <a:rPr lang="en-IE" sz="1400" b="1" dirty="0">
                <a:solidFill>
                  <a:schemeClr val="bg1"/>
                </a:solidFill>
              </a:rPr>
              <a:t>Leverage What You Have</a:t>
            </a:r>
            <a:r>
              <a:rPr lang="en-IE" sz="1400" dirty="0">
                <a:solidFill>
                  <a:schemeClr val="bg1"/>
                </a:solidFill>
              </a:rPr>
              <a:t> – You might not need custom software. There are many </a:t>
            </a:r>
            <a:r>
              <a:rPr lang="en-IE" sz="1400" b="1" dirty="0">
                <a:solidFill>
                  <a:schemeClr val="bg1"/>
                </a:solidFill>
              </a:rPr>
              <a:t>off-the-shelf apps and platforms</a:t>
            </a:r>
            <a:r>
              <a:rPr lang="en-IE" sz="1400" dirty="0">
                <a:solidFill>
                  <a:schemeClr val="bg1"/>
                </a:solidFill>
              </a:rPr>
              <a:t> for tourism. For instance, some companies offer AR tour apps where you can plug in your own content without coding. Even </a:t>
            </a:r>
            <a:r>
              <a:rPr lang="en-IE" sz="1400" b="1" dirty="0">
                <a:solidFill>
                  <a:schemeClr val="bg1"/>
                </a:solidFill>
              </a:rPr>
              <a:t>simple tools like QR codes</a:t>
            </a:r>
            <a:r>
              <a:rPr lang="en-IE" sz="1400" dirty="0">
                <a:solidFill>
                  <a:schemeClr val="bg1"/>
                </a:solidFill>
              </a:rPr>
              <a:t> can trigger audio or video on visitors’ phones – a low-cost form of AR. Using free or inexpensive platforms initially can be a smart way to test what works with your audience.</a:t>
            </a:r>
          </a:p>
          <a:p>
            <a:pPr marL="285750" lvl="0" indent="-285750">
              <a:buClr>
                <a:schemeClr val="bg1"/>
              </a:buClr>
              <a:buFont typeface="Calibri" panose="020F0502020204030204" pitchFamily="34" charset="0"/>
              <a:buChar char="→"/>
            </a:pPr>
            <a:endParaRPr lang="en-IE" sz="1400" dirty="0">
              <a:solidFill>
                <a:schemeClr val="bg1"/>
              </a:solidFill>
            </a:endParaRPr>
          </a:p>
          <a:p>
            <a:pPr marL="285750" lvl="0" indent="-285750">
              <a:buClr>
                <a:schemeClr val="bg1"/>
              </a:buClr>
              <a:buFont typeface="Calibri" panose="020F0502020204030204" pitchFamily="34" charset="0"/>
              <a:buChar char="→"/>
            </a:pPr>
            <a:r>
              <a:rPr lang="en-IE" sz="1400" b="1" dirty="0">
                <a:solidFill>
                  <a:schemeClr val="bg1"/>
                </a:solidFill>
              </a:rPr>
              <a:t>Combine Tech with Human Touch</a:t>
            </a:r>
            <a:r>
              <a:rPr lang="en-IE" sz="1400" dirty="0">
                <a:solidFill>
                  <a:schemeClr val="bg1"/>
                </a:solidFill>
              </a:rPr>
              <a:t> – One of the best approaches is using technology to </a:t>
            </a:r>
            <a:r>
              <a:rPr lang="en-IE" sz="1400" i="1" dirty="0">
                <a:solidFill>
                  <a:schemeClr val="bg1"/>
                </a:solidFill>
              </a:rPr>
              <a:t>enhance</a:t>
            </a:r>
            <a:r>
              <a:rPr lang="en-IE" sz="1400" dirty="0">
                <a:solidFill>
                  <a:schemeClr val="bg1"/>
                </a:solidFill>
              </a:rPr>
              <a:t> your personal or guided experience, not replace it. For example, a guide can carry a tablet to show AR visuals to the group, or you can give visitors an audio device that plays character voices at certain spots while you narrate live. This way, tech remains a </a:t>
            </a:r>
            <a:r>
              <a:rPr lang="en-IE" sz="1400" i="1" dirty="0">
                <a:solidFill>
                  <a:schemeClr val="bg1"/>
                </a:solidFill>
              </a:rPr>
              <a:t>tool</a:t>
            </a:r>
            <a:r>
              <a:rPr lang="en-IE" sz="1400" dirty="0">
                <a:solidFill>
                  <a:schemeClr val="bg1"/>
                </a:solidFill>
              </a:rPr>
              <a:t> in your storytelling toolbox, and you still engage with visitors directly.</a:t>
            </a:r>
          </a:p>
          <a:p>
            <a:pPr marL="285750" lvl="0" indent="-285750">
              <a:buClr>
                <a:schemeClr val="bg1"/>
              </a:buClr>
              <a:buFont typeface="Calibri" panose="020F0502020204030204" pitchFamily="34" charset="0"/>
              <a:buChar char="→"/>
            </a:pPr>
            <a:endParaRPr lang="en-IE" sz="1400" dirty="0">
              <a:solidFill>
                <a:schemeClr val="bg1"/>
              </a:solidFill>
            </a:endParaRPr>
          </a:p>
          <a:p>
            <a:pPr marL="285750" lvl="0" indent="-285750">
              <a:buClr>
                <a:schemeClr val="bg1"/>
              </a:buClr>
              <a:buFont typeface="Calibri" panose="020F0502020204030204" pitchFamily="34" charset="0"/>
              <a:buChar char="→"/>
            </a:pPr>
            <a:r>
              <a:rPr lang="en-IE" sz="1400" b="1" dirty="0">
                <a:solidFill>
                  <a:schemeClr val="bg1"/>
                </a:solidFill>
              </a:rPr>
              <a:t>Prototype and Iterate</a:t>
            </a:r>
            <a:r>
              <a:rPr lang="en-IE" sz="1400" dirty="0">
                <a:solidFill>
                  <a:schemeClr val="bg1"/>
                </a:solidFill>
              </a:rPr>
              <a:t> – Treat your first immersive tech addition as an experiment. It doesn’t have to be perfect. Maybe you create a short 2-minute VR video of a re-enacted scene and set up a single VR headset at your site for visitors to try. Gather feedback: </a:t>
            </a:r>
            <a:r>
              <a:rPr lang="en-IE" sz="1400" i="1" dirty="0">
                <a:solidFill>
                  <a:schemeClr val="bg1"/>
                </a:solidFill>
              </a:rPr>
              <a:t>Did people enjoy it? Was it easy to use?</a:t>
            </a:r>
            <a:r>
              <a:rPr lang="en-IE" sz="1400" dirty="0">
                <a:solidFill>
                  <a:schemeClr val="bg1"/>
                </a:solidFill>
              </a:rPr>
              <a:t> Use those insights to improve or decide on your next investment. Immersive tech is evolving, so a continuous improvement mindset will serve you well.</a:t>
            </a:r>
          </a:p>
          <a:p>
            <a:pPr marL="285750" lvl="0" indent="-285750">
              <a:buClr>
                <a:schemeClr val="bg1"/>
              </a:buClr>
              <a:buFont typeface="Calibri" panose="020F0502020204030204" pitchFamily="34" charset="0"/>
              <a:buChar char="→"/>
            </a:pPr>
            <a:endParaRPr lang="en-IE" sz="1400" dirty="0">
              <a:solidFill>
                <a:schemeClr val="bg1"/>
              </a:solidFill>
            </a:endParaRPr>
          </a:p>
          <a:p>
            <a:pPr marL="285750" lvl="0" indent="-285750">
              <a:buClr>
                <a:schemeClr val="bg1"/>
              </a:buClr>
              <a:buFont typeface="Calibri" panose="020F0502020204030204" pitchFamily="34" charset="0"/>
              <a:buChar char="→"/>
            </a:pPr>
            <a:r>
              <a:rPr lang="en-IE" sz="1400" b="1" dirty="0">
                <a:solidFill>
                  <a:schemeClr val="bg1"/>
                </a:solidFill>
              </a:rPr>
              <a:t>Mind Accessibility</a:t>
            </a:r>
            <a:r>
              <a:rPr lang="en-IE" sz="1400" dirty="0">
                <a:solidFill>
                  <a:schemeClr val="bg1"/>
                </a:solidFill>
              </a:rPr>
              <a:t> – When implementing tech, also plan alternatives for those who can’t or won’t use it. For instance, if you have an AR app, ensure there’s also a pamphlet or sign with similar information for visitors without smartphones. If a VR experience isn’t wheelchair accessible (due to space or hardware), consider having a 2D video version. This inclusive approach keeps the experience positive for all.</a:t>
            </a:r>
          </a:p>
        </p:txBody>
      </p:sp>
      <p:sp>
        <p:nvSpPr>
          <p:cNvPr id="6" name="Slide Number Placeholder 5">
            <a:extLst>
              <a:ext uri="{FF2B5EF4-FFF2-40B4-BE49-F238E27FC236}">
                <a16:creationId xmlns:a16="http://schemas.microsoft.com/office/drawing/2014/main" id="{7563B98A-1B03-AD95-9715-ECA0DADAB926}"/>
              </a:ext>
            </a:extLst>
          </p:cNvPr>
          <p:cNvSpPr>
            <a:spLocks noGrp="1"/>
          </p:cNvSpPr>
          <p:nvPr>
            <p:ph type="sldNum" sz="quarter" idx="4"/>
          </p:nvPr>
        </p:nvSpPr>
        <p:spPr/>
        <p:txBody>
          <a:bodyPr/>
          <a:lstStyle/>
          <a:p>
            <a:fld id="{48F63A3B-78C7-47BE-AE5E-E10140E04643}" type="slidenum">
              <a:rPr lang="en-US" smtClean="0"/>
              <a:pPr/>
              <a:t>19</a:t>
            </a:fld>
            <a:endParaRPr lang="en-US" dirty="0"/>
          </a:p>
        </p:txBody>
      </p:sp>
    </p:spTree>
    <p:extLst>
      <p:ext uri="{BB962C8B-B14F-4D97-AF65-F5344CB8AC3E}">
        <p14:creationId xmlns:p14="http://schemas.microsoft.com/office/powerpoint/2010/main" val="715137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8BD05-C3D3-7A9A-3796-989EF07AFE4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4B7112F1-E66B-F1C9-83CD-E3F4806A40B8}"/>
              </a:ext>
            </a:extLst>
          </p:cNvPr>
          <p:cNvSpPr>
            <a:spLocks noGrp="1"/>
          </p:cNvSpPr>
          <p:nvPr>
            <p:ph type="body" sz="quarter" idx="61"/>
          </p:nvPr>
        </p:nvSpPr>
        <p:spPr>
          <a:xfrm>
            <a:off x="-9335" y="644872"/>
            <a:ext cx="5243072" cy="586086"/>
          </a:xfrm>
          <a:solidFill>
            <a:srgbClr val="B5B285"/>
          </a:solidFill>
        </p:spPr>
        <p:txBody>
          <a:bodyPr/>
          <a:lstStyle/>
          <a:p>
            <a:r>
              <a:rPr lang="en-IE" b="0" dirty="0"/>
              <a:t>Develop Your Action Plan</a:t>
            </a:r>
          </a:p>
        </p:txBody>
      </p:sp>
      <p:sp>
        <p:nvSpPr>
          <p:cNvPr id="8" name="Text Placeholder 7">
            <a:extLst>
              <a:ext uri="{FF2B5EF4-FFF2-40B4-BE49-F238E27FC236}">
                <a16:creationId xmlns:a16="http://schemas.microsoft.com/office/drawing/2014/main" id="{0B79E9C3-9D59-38E4-B69A-5AE9073AF64B}"/>
              </a:ext>
            </a:extLst>
          </p:cNvPr>
          <p:cNvSpPr>
            <a:spLocks noGrp="1"/>
          </p:cNvSpPr>
          <p:nvPr>
            <p:ph type="body" sz="quarter" idx="64"/>
          </p:nvPr>
        </p:nvSpPr>
        <p:spPr/>
        <p:txBody>
          <a:bodyPr/>
          <a:lstStyle/>
          <a:p>
            <a:r>
              <a:rPr lang="en-IE" sz="1400" dirty="0">
                <a:solidFill>
                  <a:schemeClr val="bg1"/>
                </a:solidFill>
              </a:rPr>
              <a:t>without smartphones. If a VR experience isn’t wheelchair accessible (due to space or hardware), consider having a 2D video version. This inclusive approach keeps the experience positive for all.</a:t>
            </a:r>
          </a:p>
        </p:txBody>
      </p:sp>
      <p:sp>
        <p:nvSpPr>
          <p:cNvPr id="6" name="Slide Number Placeholder 5">
            <a:extLst>
              <a:ext uri="{FF2B5EF4-FFF2-40B4-BE49-F238E27FC236}">
                <a16:creationId xmlns:a16="http://schemas.microsoft.com/office/drawing/2014/main" id="{6FB4AB00-08CD-9C53-BAB2-D5A5E893C1D0}"/>
              </a:ext>
            </a:extLst>
          </p:cNvPr>
          <p:cNvSpPr>
            <a:spLocks noGrp="1"/>
          </p:cNvSpPr>
          <p:nvPr>
            <p:ph type="sldNum" sz="quarter" idx="4"/>
          </p:nvPr>
        </p:nvSpPr>
        <p:spPr/>
        <p:txBody>
          <a:bodyPr/>
          <a:lstStyle/>
          <a:p>
            <a:fld id="{48F63A3B-78C7-47BE-AE5E-E10140E04643}" type="slidenum">
              <a:rPr lang="en-US" smtClean="0"/>
              <a:pPr/>
              <a:t>20</a:t>
            </a:fld>
            <a:endParaRPr lang="en-US" dirty="0"/>
          </a:p>
        </p:txBody>
      </p:sp>
      <p:graphicFrame>
        <p:nvGraphicFramePr>
          <p:cNvPr id="2" name="Table 1">
            <a:extLst>
              <a:ext uri="{FF2B5EF4-FFF2-40B4-BE49-F238E27FC236}">
                <a16:creationId xmlns:a16="http://schemas.microsoft.com/office/drawing/2014/main" id="{A5431EF2-C74C-CBE8-0030-9F2D254B1948}"/>
              </a:ext>
            </a:extLst>
          </p:cNvPr>
          <p:cNvGraphicFramePr>
            <a:graphicFrameLocks noGrp="1"/>
          </p:cNvGraphicFramePr>
          <p:nvPr>
            <p:extLst>
              <p:ext uri="{D42A27DB-BD31-4B8C-83A1-F6EECF244321}">
                <p14:modId xmlns:p14="http://schemas.microsoft.com/office/powerpoint/2010/main" val="3236714035"/>
              </p:ext>
            </p:extLst>
          </p:nvPr>
        </p:nvGraphicFramePr>
        <p:xfrm>
          <a:off x="379231" y="1476236"/>
          <a:ext cx="6801211" cy="7301617"/>
        </p:xfrm>
        <a:graphic>
          <a:graphicData uri="http://schemas.openxmlformats.org/drawingml/2006/table">
            <a:tbl>
              <a:tblPr firstRow="1" bandRow="1">
                <a:tableStyleId>{5C22544A-7EE6-4342-B048-85BDC9FD1C3A}</a:tableStyleId>
              </a:tblPr>
              <a:tblGrid>
                <a:gridCol w="6801211">
                  <a:extLst>
                    <a:ext uri="{9D8B030D-6E8A-4147-A177-3AD203B41FA5}">
                      <a16:colId xmlns:a16="http://schemas.microsoft.com/office/drawing/2014/main" val="2166834713"/>
                    </a:ext>
                  </a:extLst>
                </a:gridCol>
              </a:tblGrid>
              <a:tr h="333651">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1" dirty="0">
                          <a:solidFill>
                            <a:schemeClr val="bg1"/>
                          </a:solidFill>
                        </a:rPr>
                        <a:t>Immediate next steps (0–6 months)</a:t>
                      </a:r>
                      <a:endParaRPr lang="en-IE" b="0" dirty="0"/>
                    </a:p>
                  </a:txBody>
                  <a:tcPr anchor="ct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solidFill>
                      <a:srgbClr val="B5B285"/>
                    </a:solidFill>
                  </a:tcPr>
                </a:tc>
                <a:extLst>
                  <a:ext uri="{0D108BD9-81ED-4DB2-BD59-A6C34878D82A}">
                    <a16:rowId xmlns:a16="http://schemas.microsoft.com/office/drawing/2014/main" val="3716033017"/>
                  </a:ext>
                </a:extLst>
              </a:tr>
              <a:tr h="1959983">
                <a:tc>
                  <a:txBody>
                    <a:bodyPr/>
                    <a:lstStyle/>
                    <a:p>
                      <a:r>
                        <a:rPr lang="en-IE" sz="1400" kern="1200" dirty="0">
                          <a:solidFill>
                            <a:schemeClr val="tx1">
                              <a:lumMod val="75000"/>
                              <a:lumOff val="25000"/>
                            </a:schemeClr>
                          </a:solidFill>
                          <a:effectLst/>
                          <a:latin typeface="+mn-lt"/>
                          <a:ea typeface="+mn-ea"/>
                          <a:cs typeface="+mn-cs"/>
                        </a:rPr>
                        <a:t>Pick one small immersive element that you can realistically implement soon – something that costs little and you’re curious about. </a:t>
                      </a:r>
                    </a:p>
                    <a:p>
                      <a:endParaRPr lang="en-IE" sz="1400" kern="1200" dirty="0">
                        <a:solidFill>
                          <a:schemeClr val="tx1">
                            <a:lumMod val="75000"/>
                            <a:lumOff val="25000"/>
                          </a:schemeClr>
                        </a:solidFill>
                        <a:effectLst/>
                        <a:latin typeface="+mn-lt"/>
                        <a:ea typeface="+mn-ea"/>
                        <a:cs typeface="+mn-cs"/>
                      </a:endParaRPr>
                    </a:p>
                    <a:p>
                      <a:r>
                        <a:rPr lang="en-IE" sz="1400" kern="1200" dirty="0">
                          <a:solidFill>
                            <a:schemeClr val="tx1">
                              <a:lumMod val="75000"/>
                              <a:lumOff val="25000"/>
                            </a:schemeClr>
                          </a:solidFill>
                          <a:effectLst/>
                          <a:latin typeface="+mn-lt"/>
                          <a:ea typeface="+mn-ea"/>
                          <a:cs typeface="+mn-cs"/>
                        </a:rPr>
                        <a:t>It could be as simple as adding an </a:t>
                      </a:r>
                      <a:r>
                        <a:rPr lang="en-IE" sz="1400" b="1" kern="1200" dirty="0">
                          <a:solidFill>
                            <a:schemeClr val="tx1">
                              <a:lumMod val="75000"/>
                              <a:lumOff val="25000"/>
                            </a:schemeClr>
                          </a:solidFill>
                          <a:effectLst/>
                          <a:latin typeface="+mn-lt"/>
                          <a:ea typeface="+mn-ea"/>
                          <a:cs typeface="+mn-cs"/>
                        </a:rPr>
                        <a:t>audio storytelling segment</a:t>
                      </a:r>
                      <a:r>
                        <a:rPr lang="en-IE" sz="1400" kern="1200" dirty="0">
                          <a:solidFill>
                            <a:schemeClr val="tx1">
                              <a:lumMod val="75000"/>
                              <a:lumOff val="25000"/>
                            </a:schemeClr>
                          </a:solidFill>
                          <a:effectLst/>
                          <a:latin typeface="+mn-lt"/>
                          <a:ea typeface="+mn-ea"/>
                          <a:cs typeface="+mn-cs"/>
                        </a:rPr>
                        <a:t> (downloadable via QR code) at a point of interest, or collaborating with a local tech student to create one 3D model for AR. </a:t>
                      </a:r>
                    </a:p>
                    <a:p>
                      <a:endParaRPr lang="en-IE" sz="1400" b="1" kern="1200" dirty="0">
                        <a:solidFill>
                          <a:schemeClr val="tx1">
                            <a:lumMod val="75000"/>
                            <a:lumOff val="25000"/>
                          </a:schemeClr>
                        </a:solidFill>
                        <a:effectLst/>
                        <a:latin typeface="+mn-lt"/>
                        <a:ea typeface="+mn-ea"/>
                        <a:cs typeface="+mn-cs"/>
                      </a:endParaRPr>
                    </a:p>
                    <a:p>
                      <a:r>
                        <a:rPr lang="en-IE" sz="1400" b="1" kern="1200" dirty="0">
                          <a:solidFill>
                            <a:schemeClr val="tx1">
                              <a:lumMod val="75000"/>
                              <a:lumOff val="25000"/>
                            </a:schemeClr>
                          </a:solidFill>
                          <a:effectLst/>
                          <a:latin typeface="+mn-lt"/>
                          <a:ea typeface="+mn-ea"/>
                          <a:cs typeface="+mn-cs"/>
                        </a:rPr>
                        <a:t>Implement it and observe how visitors respond.</a:t>
                      </a: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noFill/>
                  </a:tcPr>
                </a:tc>
                <a:extLst>
                  <a:ext uri="{0D108BD9-81ED-4DB2-BD59-A6C34878D82A}">
                    <a16:rowId xmlns:a16="http://schemas.microsoft.com/office/drawing/2014/main" val="1540555187"/>
                  </a:ext>
                </a:extLst>
              </a:tr>
              <a:tr h="333651">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1" dirty="0">
                          <a:solidFill>
                            <a:schemeClr val="bg1"/>
                          </a:solidFill>
                        </a:rPr>
                        <a:t>Mid-term (6–24 months)</a:t>
                      </a:r>
                      <a:endParaRPr lang="en-IE" b="0" dirty="0"/>
                    </a:p>
                  </a:txBody>
                  <a:tcPr anchor="ct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solidFill>
                      <a:srgbClr val="B5B285"/>
                    </a:solidFill>
                  </a:tcPr>
                </a:tc>
                <a:extLst>
                  <a:ext uri="{0D108BD9-81ED-4DB2-BD59-A6C34878D82A}">
                    <a16:rowId xmlns:a16="http://schemas.microsoft.com/office/drawing/2014/main" val="3571185989"/>
                  </a:ext>
                </a:extLst>
              </a:tr>
              <a:tr h="1739766">
                <a:tc>
                  <a:txBody>
                    <a:bodyPr/>
                    <a:lstStyle/>
                    <a:p>
                      <a:r>
                        <a:rPr lang="en-IE" sz="1400" kern="1200" dirty="0">
                          <a:solidFill>
                            <a:schemeClr val="tx1">
                              <a:lumMod val="75000"/>
                              <a:lumOff val="25000"/>
                            </a:schemeClr>
                          </a:solidFill>
                          <a:effectLst/>
                          <a:latin typeface="+mn-lt"/>
                          <a:ea typeface="+mn-ea"/>
                          <a:cs typeface="+mn-cs"/>
                        </a:rPr>
                        <a:t>If the trial went well, plan a modest expansion. You might develop a dedicated </a:t>
                      </a:r>
                      <a:r>
                        <a:rPr lang="en-IE" sz="1400" b="1" kern="1200" dirty="0">
                          <a:solidFill>
                            <a:schemeClr val="tx1">
                              <a:lumMod val="75000"/>
                              <a:lumOff val="25000"/>
                            </a:schemeClr>
                          </a:solidFill>
                          <a:effectLst/>
                          <a:latin typeface="+mn-lt"/>
                          <a:ea typeface="+mn-ea"/>
                          <a:cs typeface="+mn-cs"/>
                        </a:rPr>
                        <a:t>mobile app or guided AR tour</a:t>
                      </a:r>
                      <a:r>
                        <a:rPr lang="en-IE" sz="1400" kern="1200" dirty="0">
                          <a:solidFill>
                            <a:schemeClr val="tx1">
                              <a:lumMod val="75000"/>
                              <a:lumOff val="25000"/>
                            </a:schemeClr>
                          </a:solidFill>
                          <a:effectLst/>
                          <a:latin typeface="+mn-lt"/>
                          <a:ea typeface="+mn-ea"/>
                          <a:cs typeface="+mn-cs"/>
                        </a:rPr>
                        <a:t> with multiple points, apply for a small grant to get a couple of VR headsets, or invest in training staff on delivering interactive performances (mixing tech and </a:t>
                      </a:r>
                      <a:r>
                        <a:rPr lang="en-IE" sz="1400" kern="1200" dirty="0" err="1">
                          <a:solidFill>
                            <a:schemeClr val="tx1">
                              <a:lumMod val="75000"/>
                              <a:lumOff val="25000"/>
                            </a:schemeClr>
                          </a:solidFill>
                          <a:effectLst/>
                          <a:latin typeface="+mn-lt"/>
                          <a:ea typeface="+mn-ea"/>
                          <a:cs typeface="+mn-cs"/>
                        </a:rPr>
                        <a:t>theater</a:t>
                      </a:r>
                      <a:r>
                        <a:rPr lang="en-IE" sz="1400" kern="1200" dirty="0">
                          <a:solidFill>
                            <a:schemeClr val="tx1">
                              <a:lumMod val="75000"/>
                              <a:lumOff val="25000"/>
                            </a:schemeClr>
                          </a:solidFill>
                          <a:effectLst/>
                          <a:latin typeface="+mn-lt"/>
                          <a:ea typeface="+mn-ea"/>
                          <a:cs typeface="+mn-cs"/>
                        </a:rPr>
                        <a:t>). </a:t>
                      </a:r>
                    </a:p>
                    <a:p>
                      <a:endParaRPr lang="en-IE" sz="1400" kern="1200" dirty="0">
                        <a:solidFill>
                          <a:schemeClr val="tx1">
                            <a:lumMod val="75000"/>
                            <a:lumOff val="25000"/>
                          </a:schemeClr>
                        </a:solidFill>
                        <a:effectLst/>
                        <a:latin typeface="+mn-lt"/>
                        <a:ea typeface="+mn-ea"/>
                        <a:cs typeface="+mn-cs"/>
                      </a:endParaRPr>
                    </a:p>
                    <a:p>
                      <a:r>
                        <a:rPr lang="en-IE" sz="1400" kern="1200" dirty="0">
                          <a:solidFill>
                            <a:schemeClr val="tx1">
                              <a:lumMod val="75000"/>
                              <a:lumOff val="25000"/>
                            </a:schemeClr>
                          </a:solidFill>
                          <a:effectLst/>
                          <a:latin typeface="+mn-lt"/>
                          <a:ea typeface="+mn-ea"/>
                          <a:cs typeface="+mn-cs"/>
                        </a:rPr>
                        <a:t>At this stage, consider how the immersive feature can be marketed to attract more visitors – for example, promote it on social media with enticing visuals.</a:t>
                      </a:r>
                      <a:endParaRPr lang="en-IE" sz="1488" kern="1200" dirty="0">
                        <a:solidFill>
                          <a:schemeClr val="tx1">
                            <a:lumMod val="75000"/>
                            <a:lumOff val="25000"/>
                          </a:schemeClr>
                        </a:solidFill>
                        <a:effectLst/>
                        <a:latin typeface="+mn-lt"/>
                        <a:ea typeface="+mn-ea"/>
                        <a:cs typeface="+mn-cs"/>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noFill/>
                  </a:tcPr>
                </a:tc>
                <a:extLst>
                  <a:ext uri="{0D108BD9-81ED-4DB2-BD59-A6C34878D82A}">
                    <a16:rowId xmlns:a16="http://schemas.microsoft.com/office/drawing/2014/main" val="1830698515"/>
                  </a:ext>
                </a:extLst>
              </a:tr>
              <a:tr h="431948">
                <a:tc>
                  <a:txBody>
                    <a:bodyPr/>
                    <a:lstStyle/>
                    <a:p>
                      <a:r>
                        <a:rPr lang="en-IE" sz="1800" b="1" kern="1200" dirty="0">
                          <a:solidFill>
                            <a:schemeClr val="bg1"/>
                          </a:solidFill>
                          <a:latin typeface="+mn-lt"/>
                          <a:ea typeface="+mn-ea"/>
                          <a:cs typeface="+mn-cs"/>
                        </a:rPr>
                        <a:t>Long-term (2–5 years)</a:t>
                      </a: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solidFill>
                      <a:srgbClr val="B5B285"/>
                    </a:solidFill>
                  </a:tcPr>
                </a:tc>
                <a:extLst>
                  <a:ext uri="{0D108BD9-81ED-4DB2-BD59-A6C34878D82A}">
                    <a16:rowId xmlns:a16="http://schemas.microsoft.com/office/drawing/2014/main" val="97741827"/>
                  </a:ext>
                </a:extLst>
              </a:tr>
              <a:tr h="2029713">
                <a:tc>
                  <a:txBody>
                    <a:bodyPr/>
                    <a:lstStyle/>
                    <a:p>
                      <a:r>
                        <a:rPr lang="en-IE" sz="1400" kern="1200" dirty="0">
                          <a:solidFill>
                            <a:schemeClr val="tx1">
                              <a:lumMod val="75000"/>
                              <a:lumOff val="25000"/>
                            </a:schemeClr>
                          </a:solidFill>
                          <a:effectLst/>
                          <a:latin typeface="+mn-lt"/>
                          <a:ea typeface="+mn-ea"/>
                          <a:cs typeface="+mn-cs"/>
                        </a:rPr>
                        <a:t>Envision a more </a:t>
                      </a:r>
                      <a:r>
                        <a:rPr lang="en-IE" sz="1400" b="1" kern="1200" dirty="0">
                          <a:solidFill>
                            <a:schemeClr val="tx1">
                              <a:lumMod val="75000"/>
                              <a:lumOff val="25000"/>
                            </a:schemeClr>
                          </a:solidFill>
                          <a:effectLst/>
                          <a:latin typeface="+mn-lt"/>
                          <a:ea typeface="+mn-ea"/>
                          <a:cs typeface="+mn-cs"/>
                        </a:rPr>
                        <a:t>integrated immersive experience</a:t>
                      </a:r>
                      <a:r>
                        <a:rPr lang="en-IE" sz="1400" kern="1200" dirty="0">
                          <a:solidFill>
                            <a:schemeClr val="tx1">
                              <a:lumMod val="75000"/>
                              <a:lumOff val="25000"/>
                            </a:schemeClr>
                          </a:solidFill>
                          <a:effectLst/>
                          <a:latin typeface="+mn-lt"/>
                          <a:ea typeface="+mn-ea"/>
                          <a:cs typeface="+mn-cs"/>
                        </a:rPr>
                        <a:t> across your entire offering. Perhaps you transform your site into a semi-virtual environment (holographic guides? interactive walls?) or you partner with tech providers to create a unique product (like an escape-room style adventure through the whole town). </a:t>
                      </a:r>
                    </a:p>
                    <a:p>
                      <a:endParaRPr lang="en-IE" sz="1400" kern="1200" dirty="0">
                        <a:solidFill>
                          <a:schemeClr val="tx1">
                            <a:lumMod val="75000"/>
                            <a:lumOff val="25000"/>
                          </a:schemeClr>
                        </a:solidFill>
                        <a:effectLst/>
                        <a:latin typeface="+mn-lt"/>
                        <a:ea typeface="+mn-ea"/>
                        <a:cs typeface="+mn-cs"/>
                      </a:endParaRPr>
                    </a:p>
                    <a:p>
                      <a:r>
                        <a:rPr lang="en-IE" sz="1400" kern="1200" dirty="0">
                          <a:solidFill>
                            <a:schemeClr val="tx1">
                              <a:lumMod val="75000"/>
                              <a:lumOff val="25000"/>
                            </a:schemeClr>
                          </a:solidFill>
                          <a:effectLst/>
                          <a:latin typeface="+mn-lt"/>
                          <a:ea typeface="+mn-ea"/>
                          <a:cs typeface="+mn-cs"/>
                        </a:rPr>
                        <a:t>Keep an eye on tech trends – hardware is constantly improving (e.g. lightweight AR glasses could replace phone screens soon, making it easier for visitors to engage </a:t>
                      </a:r>
                      <a:r>
                        <a:rPr lang="en-IE" sz="1400" u="sng" kern="1200" dirty="0">
                          <a:solidFill>
                            <a:schemeClr val="tx1">
                              <a:lumMod val="75000"/>
                              <a:lumOff val="25000"/>
                            </a:schemeClr>
                          </a:solidFill>
                          <a:effectLst/>
                          <a:latin typeface="+mn-lt"/>
                          <a:ea typeface="+mn-ea"/>
                          <a:cs typeface="+mn-cs"/>
                          <a:hlinkClick r:id="rId2">
                            <a:extLst>
                              <a:ext uri="{A12FA001-AC4F-418D-AE19-62706E023703}">
                                <ahyp:hlinkClr xmlns:ahyp="http://schemas.microsoft.com/office/drawing/2018/hyperlinkcolor" val="tx"/>
                              </a:ext>
                            </a:extLst>
                          </a:hlinkClick>
                        </a:rPr>
                        <a:t>vsgt.si</a:t>
                      </a:r>
                      <a:r>
                        <a:rPr lang="en-IE" sz="1400" kern="1200" dirty="0">
                          <a:solidFill>
                            <a:schemeClr val="tx1">
                              <a:lumMod val="75000"/>
                              <a:lumOff val="25000"/>
                            </a:schemeClr>
                          </a:solidFill>
                          <a:effectLst/>
                          <a:latin typeface="+mn-lt"/>
                          <a:ea typeface="+mn-ea"/>
                          <a:cs typeface="+mn-cs"/>
                        </a:rPr>
                        <a:t>). </a:t>
                      </a:r>
                    </a:p>
                    <a:p>
                      <a:endParaRPr lang="en-IE" sz="1400" kern="1200" dirty="0">
                        <a:solidFill>
                          <a:schemeClr val="tx1">
                            <a:lumMod val="75000"/>
                            <a:lumOff val="25000"/>
                          </a:schemeClr>
                        </a:solidFill>
                        <a:effectLst/>
                        <a:latin typeface="+mn-lt"/>
                        <a:ea typeface="+mn-ea"/>
                        <a:cs typeface="+mn-cs"/>
                      </a:endParaRPr>
                    </a:p>
                    <a:p>
                      <a:r>
                        <a:rPr lang="en-IE" sz="1400" kern="1200" dirty="0">
                          <a:solidFill>
                            <a:schemeClr val="tx1">
                              <a:lumMod val="75000"/>
                              <a:lumOff val="25000"/>
                            </a:schemeClr>
                          </a:solidFill>
                          <a:effectLst/>
                          <a:latin typeface="+mn-lt"/>
                          <a:ea typeface="+mn-ea"/>
                          <a:cs typeface="+mn-cs"/>
                        </a:rPr>
                        <a:t>By having already experimented in the short term, you’ll be ready to adopt bigger innovations when they become affordable and user-friendly.</a:t>
                      </a:r>
                    </a:p>
                    <a:p>
                      <a:endParaRPr lang="en-IE" sz="1400" kern="1200" dirty="0">
                        <a:solidFill>
                          <a:schemeClr val="tx1">
                            <a:lumMod val="75000"/>
                            <a:lumOff val="25000"/>
                          </a:schemeClr>
                        </a:solidFill>
                        <a:effectLst/>
                        <a:latin typeface="+mn-lt"/>
                        <a:ea typeface="+mn-ea"/>
                        <a:cs typeface="+mn-cs"/>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noFill/>
                  </a:tcPr>
                </a:tc>
                <a:extLst>
                  <a:ext uri="{0D108BD9-81ED-4DB2-BD59-A6C34878D82A}">
                    <a16:rowId xmlns:a16="http://schemas.microsoft.com/office/drawing/2014/main" val="679286353"/>
                  </a:ext>
                </a:extLst>
              </a:tr>
            </a:tbl>
          </a:graphicData>
        </a:graphic>
      </p:graphicFrame>
    </p:spTree>
    <p:extLst>
      <p:ext uri="{BB962C8B-B14F-4D97-AF65-F5344CB8AC3E}">
        <p14:creationId xmlns:p14="http://schemas.microsoft.com/office/powerpoint/2010/main" val="2217560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12BF0F05-A7A9-1665-D106-9F417E3FC3E2}"/>
              </a:ext>
            </a:extLst>
          </p:cNvPr>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t="10367" b="10367"/>
          <a:stretch/>
        </p:blipFill>
        <p:spPr>
          <a:xfrm>
            <a:off x="0" y="483356"/>
            <a:ext cx="7559675" cy="7988968"/>
          </a:xfrm>
        </p:spPr>
      </p:pic>
      <p:pic>
        <p:nvPicPr>
          <p:cNvPr id="10" name="Picture 9">
            <a:extLst>
              <a:ext uri="{FF2B5EF4-FFF2-40B4-BE49-F238E27FC236}">
                <a16:creationId xmlns:a16="http://schemas.microsoft.com/office/drawing/2014/main" id="{F73A07B7-FB7E-9AF3-AAB9-ACCE01E1F6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4084" y="916167"/>
            <a:ext cx="3324611" cy="991873"/>
          </a:xfrm>
          <a:prstGeom prst="rect">
            <a:avLst/>
          </a:prstGeom>
        </p:spPr>
      </p:pic>
      <p:pic>
        <p:nvPicPr>
          <p:cNvPr id="15" name="Graphic 14">
            <a:extLst>
              <a:ext uri="{FF2B5EF4-FFF2-40B4-BE49-F238E27FC236}">
                <a16:creationId xmlns:a16="http://schemas.microsoft.com/office/drawing/2014/main" id="{74B0195B-D113-8C64-CA78-4ADAF0298C93}"/>
              </a:ext>
            </a:extLst>
          </p:cNvPr>
          <p:cNvPicPr>
            <a:picLocks noChangeAspect="1"/>
          </p:cNvPicPr>
          <p:nvPr/>
        </p:nvPicPr>
        <p:blipFill>
          <a:blip r:embed="rId4">
            <a:extLst>
              <a:ext uri="{96DAC541-7B7A-43D3-8B79-37D633B846F1}">
                <asvg:svgBlip xmlns:asvg="http://schemas.microsoft.com/office/drawing/2016/SVG/main" r:embed="rId5"/>
              </a:ext>
            </a:extLst>
          </a:blip>
          <a:srcRect l="38600" t="44996" r="34156" b="-2767"/>
          <a:stretch/>
        </p:blipFill>
        <p:spPr>
          <a:xfrm rot="10800000">
            <a:off x="4460875" y="6668028"/>
            <a:ext cx="3098800" cy="2673322"/>
          </a:xfrm>
          <a:prstGeom prst="rect">
            <a:avLst/>
          </a:prstGeom>
        </p:spPr>
      </p:pic>
      <p:grpSp>
        <p:nvGrpSpPr>
          <p:cNvPr id="2" name="Graphic 3">
            <a:extLst>
              <a:ext uri="{FF2B5EF4-FFF2-40B4-BE49-F238E27FC236}">
                <a16:creationId xmlns:a16="http://schemas.microsoft.com/office/drawing/2014/main" id="{1151618A-E0C9-7899-1183-D6D080A13024}"/>
              </a:ext>
            </a:extLst>
          </p:cNvPr>
          <p:cNvGrpSpPr/>
          <p:nvPr/>
        </p:nvGrpSpPr>
        <p:grpSpPr>
          <a:xfrm>
            <a:off x="1106185" y="8876521"/>
            <a:ext cx="452120" cy="452120"/>
            <a:chOff x="5337622" y="2665216"/>
            <a:chExt cx="850463" cy="850463"/>
          </a:xfrm>
        </p:grpSpPr>
        <p:sp>
          <p:nvSpPr>
            <p:cNvPr id="19" name="Freeform 18">
              <a:extLst>
                <a:ext uri="{FF2B5EF4-FFF2-40B4-BE49-F238E27FC236}">
                  <a16:creationId xmlns:a16="http://schemas.microsoft.com/office/drawing/2014/main" id="{9CCA3DA2-489B-C7CF-2D5B-FF5E77D76FEA}"/>
                </a:ext>
              </a:extLst>
            </p:cNvPr>
            <p:cNvSpPr/>
            <p:nvPr/>
          </p:nvSpPr>
          <p:spPr>
            <a:xfrm>
              <a:off x="5337622" y="2665216"/>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20" name="Graphic 3">
              <a:extLst>
                <a:ext uri="{FF2B5EF4-FFF2-40B4-BE49-F238E27FC236}">
                  <a16:creationId xmlns:a16="http://schemas.microsoft.com/office/drawing/2014/main" id="{35442BCF-B050-C1B3-FEAB-C40E9FFF891A}"/>
                </a:ext>
              </a:extLst>
            </p:cNvPr>
            <p:cNvGrpSpPr/>
            <p:nvPr/>
          </p:nvGrpSpPr>
          <p:grpSpPr>
            <a:xfrm>
              <a:off x="5495116" y="2822709"/>
              <a:ext cx="535476" cy="535477"/>
              <a:chOff x="5495116" y="2822709"/>
              <a:chExt cx="535476" cy="535477"/>
            </a:xfrm>
            <a:solidFill>
              <a:srgbClr val="FFFFFF"/>
            </a:solidFill>
          </p:grpSpPr>
          <p:sp>
            <p:nvSpPr>
              <p:cNvPr id="21" name="Freeform 20">
                <a:extLst>
                  <a:ext uri="{FF2B5EF4-FFF2-40B4-BE49-F238E27FC236}">
                    <a16:creationId xmlns:a16="http://schemas.microsoft.com/office/drawing/2014/main" id="{C851B148-0325-AADD-B238-99CF7CEA87AF}"/>
                  </a:ext>
                </a:extLst>
              </p:cNvPr>
              <p:cNvSpPr/>
              <p:nvPr/>
            </p:nvSpPr>
            <p:spPr>
              <a:xfrm>
                <a:off x="5495116" y="2822709"/>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D980F377-44CB-791C-6538-6B7EB9E2E0D9}"/>
                  </a:ext>
                </a:extLst>
              </p:cNvPr>
              <p:cNvSpPr/>
              <p:nvPr/>
            </p:nvSpPr>
            <p:spPr>
              <a:xfrm>
                <a:off x="5625520" y="2953113"/>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8B0E74E7-455D-24E3-ECFC-710883276068}"/>
                  </a:ext>
                </a:extLst>
              </p:cNvPr>
              <p:cNvSpPr/>
              <p:nvPr/>
            </p:nvSpPr>
            <p:spPr>
              <a:xfrm>
                <a:off x="5873729" y="291531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GB"/>
              </a:p>
            </p:txBody>
          </p:sp>
        </p:grpSp>
      </p:grpSp>
      <p:grpSp>
        <p:nvGrpSpPr>
          <p:cNvPr id="3" name="Graphic 3">
            <a:extLst>
              <a:ext uri="{FF2B5EF4-FFF2-40B4-BE49-F238E27FC236}">
                <a16:creationId xmlns:a16="http://schemas.microsoft.com/office/drawing/2014/main" id="{A43F227F-E3A4-4BA7-0490-C48AFDDEB008}"/>
              </a:ext>
            </a:extLst>
          </p:cNvPr>
          <p:cNvGrpSpPr/>
          <p:nvPr/>
        </p:nvGrpSpPr>
        <p:grpSpPr>
          <a:xfrm>
            <a:off x="2150125" y="8876521"/>
            <a:ext cx="452120" cy="452120"/>
            <a:chOff x="6381228" y="2665216"/>
            <a:chExt cx="850463" cy="850463"/>
          </a:xfrm>
        </p:grpSpPr>
        <p:sp>
          <p:nvSpPr>
            <p:cNvPr id="17" name="Freeform 16">
              <a:extLst>
                <a:ext uri="{FF2B5EF4-FFF2-40B4-BE49-F238E27FC236}">
                  <a16:creationId xmlns:a16="http://schemas.microsoft.com/office/drawing/2014/main" id="{4E21F3C5-1669-F48F-1851-D721CAA5BDE1}"/>
                </a:ext>
              </a:extLst>
            </p:cNvPr>
            <p:cNvSpPr/>
            <p:nvPr/>
          </p:nvSpPr>
          <p:spPr>
            <a:xfrm>
              <a:off x="6381228" y="2665216"/>
              <a:ext cx="850463" cy="85046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C77362"/>
            </a:solidFill>
            <a:ln w="6294"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B009257D-14F7-D453-BE77-77E93D4CF4E7}"/>
                </a:ext>
              </a:extLst>
            </p:cNvPr>
            <p:cNvSpPr/>
            <p:nvPr/>
          </p:nvSpPr>
          <p:spPr>
            <a:xfrm>
              <a:off x="6522342" y="2892006"/>
              <a:ext cx="568235" cy="398142"/>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w="6294" cap="flat">
              <a:noFill/>
              <a:prstDash val="solid"/>
              <a:miter/>
            </a:ln>
          </p:spPr>
          <p:txBody>
            <a:bodyPr rtlCol="0" anchor="ctr"/>
            <a:lstStyle/>
            <a:p>
              <a:endParaRPr lang="en-GB"/>
            </a:p>
          </p:txBody>
        </p:sp>
      </p:grpSp>
      <p:grpSp>
        <p:nvGrpSpPr>
          <p:cNvPr id="4" name="Graphic 3">
            <a:extLst>
              <a:ext uri="{FF2B5EF4-FFF2-40B4-BE49-F238E27FC236}">
                <a16:creationId xmlns:a16="http://schemas.microsoft.com/office/drawing/2014/main" id="{85CD4888-FDDF-5620-09D0-C8796EFD920D}"/>
              </a:ext>
            </a:extLst>
          </p:cNvPr>
          <p:cNvGrpSpPr/>
          <p:nvPr/>
        </p:nvGrpSpPr>
        <p:grpSpPr>
          <a:xfrm>
            <a:off x="1628155" y="8876521"/>
            <a:ext cx="452120" cy="452755"/>
            <a:chOff x="5859425" y="2665216"/>
            <a:chExt cx="850463" cy="851092"/>
          </a:xfrm>
        </p:grpSpPr>
        <p:sp>
          <p:nvSpPr>
            <p:cNvPr id="13" name="Freeform 12">
              <a:extLst>
                <a:ext uri="{FF2B5EF4-FFF2-40B4-BE49-F238E27FC236}">
                  <a16:creationId xmlns:a16="http://schemas.microsoft.com/office/drawing/2014/main" id="{DD0BF783-293D-1EFF-39B0-224C91901803}"/>
                </a:ext>
              </a:extLst>
            </p:cNvPr>
            <p:cNvSpPr/>
            <p:nvPr/>
          </p:nvSpPr>
          <p:spPr>
            <a:xfrm>
              <a:off x="5859425" y="2665216"/>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77362"/>
            </a:solidFill>
            <a:ln w="6294"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463DB67B-E1D6-028E-8506-934DA603D621}"/>
                </a:ext>
              </a:extLst>
            </p:cNvPr>
            <p:cNvSpPr/>
            <p:nvPr/>
          </p:nvSpPr>
          <p:spPr>
            <a:xfrm>
              <a:off x="6110154" y="2831528"/>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GB"/>
            </a:p>
          </p:txBody>
        </p:sp>
      </p:grpSp>
      <p:grpSp>
        <p:nvGrpSpPr>
          <p:cNvPr id="5" name="Group 4">
            <a:extLst>
              <a:ext uri="{FF2B5EF4-FFF2-40B4-BE49-F238E27FC236}">
                <a16:creationId xmlns:a16="http://schemas.microsoft.com/office/drawing/2014/main" id="{EA1A9FE4-5F57-06BB-EBB1-E7D77F60B931}"/>
              </a:ext>
            </a:extLst>
          </p:cNvPr>
          <p:cNvGrpSpPr/>
          <p:nvPr/>
        </p:nvGrpSpPr>
        <p:grpSpPr>
          <a:xfrm>
            <a:off x="584215" y="8876521"/>
            <a:ext cx="452120" cy="452120"/>
            <a:chOff x="4815819" y="2665216"/>
            <a:chExt cx="1074283" cy="1074283"/>
          </a:xfrm>
        </p:grpSpPr>
        <p:sp>
          <p:nvSpPr>
            <p:cNvPr id="7" name="Freeform 6">
              <a:extLst>
                <a:ext uri="{FF2B5EF4-FFF2-40B4-BE49-F238E27FC236}">
                  <a16:creationId xmlns:a16="http://schemas.microsoft.com/office/drawing/2014/main" id="{BBC9121E-A3B5-9533-7610-BA757826848A}"/>
                </a:ext>
              </a:extLst>
            </p:cNvPr>
            <p:cNvSpPr/>
            <p:nvPr/>
          </p:nvSpPr>
          <p:spPr>
            <a:xfrm>
              <a:off x="4815819" y="2665216"/>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8" name="Group 7">
              <a:extLst>
                <a:ext uri="{FF2B5EF4-FFF2-40B4-BE49-F238E27FC236}">
                  <a16:creationId xmlns:a16="http://schemas.microsoft.com/office/drawing/2014/main" id="{4C489DF8-0FC3-0A1F-5ECD-5A90C7D14D6D}"/>
                </a:ext>
              </a:extLst>
            </p:cNvPr>
            <p:cNvGrpSpPr/>
            <p:nvPr/>
          </p:nvGrpSpPr>
          <p:grpSpPr>
            <a:xfrm>
              <a:off x="5024442" y="2852774"/>
              <a:ext cx="685139" cy="655838"/>
              <a:chOff x="5024442" y="2852774"/>
              <a:chExt cx="685139" cy="655838"/>
            </a:xfrm>
          </p:grpSpPr>
          <p:sp>
            <p:nvSpPr>
              <p:cNvPr id="9" name="Freeform 8">
                <a:extLst>
                  <a:ext uri="{FF2B5EF4-FFF2-40B4-BE49-F238E27FC236}">
                    <a16:creationId xmlns:a16="http://schemas.microsoft.com/office/drawing/2014/main" id="{ED755B8D-53C5-6BEF-41BF-58585447892D}"/>
                  </a:ext>
                </a:extLst>
              </p:cNvPr>
              <p:cNvSpPr/>
              <p:nvPr/>
            </p:nvSpPr>
            <p:spPr>
              <a:xfrm>
                <a:off x="5261536" y="3055400"/>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9679AF51-1465-FFB7-844A-7E1F626C87DC}"/>
                  </a:ext>
                </a:extLst>
              </p:cNvPr>
              <p:cNvSpPr/>
              <p:nvPr/>
            </p:nvSpPr>
            <p:spPr>
              <a:xfrm>
                <a:off x="5033225" y="3066029"/>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78FC39D1-B6A9-73D4-C357-78356C324ADA}"/>
                  </a:ext>
                </a:extLst>
              </p:cNvPr>
              <p:cNvSpPr/>
              <p:nvPr/>
            </p:nvSpPr>
            <p:spPr>
              <a:xfrm>
                <a:off x="5024442" y="2852774"/>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GB"/>
              </a:p>
            </p:txBody>
          </p:sp>
        </p:grpSp>
      </p:grpSp>
      <p:sp>
        <p:nvSpPr>
          <p:cNvPr id="6" name="Text Placeholder 5">
            <a:extLst>
              <a:ext uri="{FF2B5EF4-FFF2-40B4-BE49-F238E27FC236}">
                <a16:creationId xmlns:a16="http://schemas.microsoft.com/office/drawing/2014/main" id="{086F7B0E-C504-7983-FEB7-BC59F871AD18}"/>
              </a:ext>
            </a:extLst>
          </p:cNvPr>
          <p:cNvSpPr>
            <a:spLocks noGrp="1"/>
          </p:cNvSpPr>
          <p:nvPr>
            <p:ph type="body" sz="quarter" idx="61"/>
          </p:nvPr>
        </p:nvSpPr>
        <p:spPr>
          <a:xfrm>
            <a:off x="2981739" y="7964830"/>
            <a:ext cx="4577936" cy="671785"/>
          </a:xfrm>
          <a:solidFill>
            <a:srgbClr val="B5B285"/>
          </a:solidFill>
        </p:spPr>
        <p:txBody>
          <a:bodyPr/>
          <a:lstStyle/>
          <a:p>
            <a:r>
              <a:rPr lang="en-US" b="0" dirty="0" err="1"/>
              <a:t>www.</a:t>
            </a:r>
            <a:r>
              <a:rPr lang="en-US" dirty="0" err="1"/>
              <a:t>uplifttourism</a:t>
            </a:r>
            <a:r>
              <a:rPr lang="en-US" b="0" dirty="0" err="1"/>
              <a:t>.eu</a:t>
            </a:r>
            <a:r>
              <a:rPr lang="en-US" b="0" dirty="0"/>
              <a:t> </a:t>
            </a:r>
          </a:p>
        </p:txBody>
      </p:sp>
    </p:spTree>
    <p:extLst>
      <p:ext uri="{BB962C8B-B14F-4D97-AF65-F5344CB8AC3E}">
        <p14:creationId xmlns:p14="http://schemas.microsoft.com/office/powerpoint/2010/main" val="17207142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CAF869BB00C244A8CB5B33EEAD0F71" ma:contentTypeVersion="13" ma:contentTypeDescription="Create a new document." ma:contentTypeScope="" ma:versionID="8114ca3b6126e50f00199d4540e857f4">
  <xsd:schema xmlns:xsd="http://www.w3.org/2001/XMLSchema" xmlns:xs="http://www.w3.org/2001/XMLSchema" xmlns:p="http://schemas.microsoft.com/office/2006/metadata/properties" xmlns:ns2="7ee6de51-e850-49fe-86f4-8f0b773bb6d0" xmlns:ns3="6894a4e2-b643-4120-b0bb-a67e511f89e2" targetNamespace="http://schemas.microsoft.com/office/2006/metadata/properties" ma:root="true" ma:fieldsID="77085ac5676ca58ca448d6abdc07567a" ns2:_="" ns3:_="">
    <xsd:import namespace="7ee6de51-e850-49fe-86f4-8f0b773bb6d0"/>
    <xsd:import namespace="6894a4e2-b643-4120-b0bb-a67e511f89e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e6de51-e850-49fe-86f4-8f0b773bb6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ea1d401-ac04-46f1-9878-c8838732bb8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894a4e2-b643-4120-b0bb-a67e511f89e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68fa0f5-afe0-46a9-9df1-2217c48143b3}" ma:internalName="TaxCatchAll" ma:showField="CatchAllData" ma:web="6894a4e2-b643-4120-b0bb-a67e511f89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ee6de51-e850-49fe-86f4-8f0b773bb6d0">
      <Terms xmlns="http://schemas.microsoft.com/office/infopath/2007/PartnerControls"/>
    </lcf76f155ced4ddcb4097134ff3c332f>
    <TaxCatchAll xmlns="6894a4e2-b643-4120-b0bb-a67e511f89e2" xsi:nil="true"/>
  </documentManagement>
</p:properties>
</file>

<file path=customXml/itemProps1.xml><?xml version="1.0" encoding="utf-8"?>
<ds:datastoreItem xmlns:ds="http://schemas.openxmlformats.org/officeDocument/2006/customXml" ds:itemID="{A1BF1841-A5F8-4FF1-BF6F-5E4DAE32C320}"/>
</file>

<file path=customXml/itemProps2.xml><?xml version="1.0" encoding="utf-8"?>
<ds:datastoreItem xmlns:ds="http://schemas.openxmlformats.org/officeDocument/2006/customXml" ds:itemID="{E1797E66-AAA9-49A7-9BFC-4F9CF7C7FF73}"/>
</file>

<file path=customXml/itemProps3.xml><?xml version="1.0" encoding="utf-8"?>
<ds:datastoreItem xmlns:ds="http://schemas.openxmlformats.org/officeDocument/2006/customXml" ds:itemID="{13E24B02-C498-4448-8F87-ABE0402E2CF6}"/>
</file>

<file path=docProps/app.xml><?xml version="1.0" encoding="utf-8"?>
<Properties xmlns="http://schemas.openxmlformats.org/officeDocument/2006/extended-properties" xmlns:vt="http://schemas.openxmlformats.org/officeDocument/2006/docPropsVTypes">
  <Template>Office Theme</Template>
  <TotalTime>6314</TotalTime>
  <Words>3658</Words>
  <Application>Microsoft Office PowerPoint</Application>
  <PresentationFormat>Custom</PresentationFormat>
  <Paragraphs>366</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Alkes</vt:lpstr>
      <vt:lpstr>Aptos</vt:lpstr>
      <vt:lpstr>Arial</vt:lpstr>
      <vt:lpstr>Calibri</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Laura Magan (MMS,Ireland)</cp:lastModifiedBy>
  <cp:revision>299</cp:revision>
  <dcterms:created xsi:type="dcterms:W3CDTF">2018-08-04T19:06:08Z</dcterms:created>
  <dcterms:modified xsi:type="dcterms:W3CDTF">2026-03-06T15:49:28Z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0x0101004FCAF869BB00C244A8CB5B33EEAD0F71</vt:lpwstr>
  </property>
</Properties>
</file>